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6" r:id="rId20"/>
    <p:sldId id="277" r:id="rId21"/>
    <p:sldId id="278" r:id="rId22"/>
    <p:sldId id="279" r:id="rId23"/>
    <p:sldId id="286" r:id="rId24"/>
    <p:sldId id="307" r:id="rId25"/>
    <p:sldId id="288" r:id="rId26"/>
    <p:sldId id="302" r:id="rId27"/>
    <p:sldId id="303" r:id="rId28"/>
    <p:sldId id="275" r:id="rId29"/>
    <p:sldId id="304" r:id="rId30"/>
    <p:sldId id="305" r:id="rId31"/>
    <p:sldId id="306" r:id="rId32"/>
    <p:sldId id="280" r:id="rId33"/>
    <p:sldId id="282" r:id="rId34"/>
    <p:sldId id="281" r:id="rId35"/>
    <p:sldId id="283" r:id="rId36"/>
    <p:sldId id="284" r:id="rId37"/>
    <p:sldId id="285" r:id="rId38"/>
    <p:sldId id="289" r:id="rId39"/>
    <p:sldId id="290" r:id="rId40"/>
    <p:sldId id="291" r:id="rId41"/>
    <p:sldId id="292" r:id="rId42"/>
    <p:sldId id="293" r:id="rId43"/>
    <p:sldId id="294" r:id="rId44"/>
    <p:sldId id="295" r:id="rId45"/>
    <p:sldId id="296" r:id="rId46"/>
    <p:sldId id="309" r:id="rId47"/>
    <p:sldId id="297" r:id="rId48"/>
    <p:sldId id="298" r:id="rId49"/>
    <p:sldId id="299" r:id="rId50"/>
    <p:sldId id="300" r:id="rId51"/>
    <p:sldId id="30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emf"/><Relationship Id="rId2"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70.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0.png"/><Relationship Id="rId7" Type="http://schemas.openxmlformats.org/officeDocument/2006/relationships/image" Target="../media/image44.png"/><Relationship Id="rId2"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1470025"/>
          </a:xfrm>
        </p:spPr>
        <p:txBody>
          <a:bodyPr/>
          <a:lstStyle/>
          <a:p>
            <a:r>
              <a:rPr lang="en-US" b="1" dirty="0">
                <a:latin typeface="Times New Roman"/>
                <a:ea typeface="Calibri"/>
              </a:rPr>
              <a:t>Derivatives</a:t>
            </a:r>
            <a:endParaRPr lang="en-US" dirty="0"/>
          </a:p>
        </p:txBody>
      </p:sp>
      <p:sp>
        <p:nvSpPr>
          <p:cNvPr id="3" name="Subtitle 2"/>
          <p:cNvSpPr>
            <a:spLocks noGrp="1"/>
          </p:cNvSpPr>
          <p:nvPr>
            <p:ph type="subTitle" idx="1"/>
          </p:nvPr>
        </p:nvSpPr>
        <p:spPr>
          <a:xfrm>
            <a:off x="1371600" y="2743200"/>
            <a:ext cx="6400800" cy="1752600"/>
          </a:xfrm>
        </p:spPr>
        <p:txBody>
          <a:bodyPr>
            <a:noAutofit/>
          </a:bodyPr>
          <a:lstStyle/>
          <a:p>
            <a:r>
              <a:rPr lang="en-US" sz="4400" b="1" dirty="0">
                <a:solidFill>
                  <a:schemeClr val="tx1"/>
                </a:solidFill>
                <a:latin typeface="Times New Roman" panose="02020603050405020304" pitchFamily="18" charset="0"/>
                <a:cs typeface="Times New Roman" panose="02020603050405020304" pitchFamily="18" charset="0"/>
              </a:rPr>
              <a:t>and</a:t>
            </a:r>
          </a:p>
          <a:p>
            <a:endParaRPr lang="en-US" sz="4400" b="1" dirty="0">
              <a:solidFill>
                <a:schemeClr val="tx1"/>
              </a:solidFill>
            </a:endParaRPr>
          </a:p>
          <a:p>
            <a:r>
              <a:rPr lang="en-US" sz="4400" b="1" dirty="0">
                <a:solidFill>
                  <a:schemeClr val="tx1"/>
                </a:solidFill>
                <a:latin typeface="Times New Roman"/>
                <a:ea typeface="Calibri"/>
              </a:rPr>
              <a:t>Applications</a:t>
            </a:r>
            <a:endParaRPr lang="en-US" sz="4400" dirty="0">
              <a:solidFill>
                <a:schemeClr val="tx1"/>
              </a:solidFill>
            </a:endParaRPr>
          </a:p>
        </p:txBody>
      </p:sp>
    </p:spTree>
    <p:extLst>
      <p:ext uri="{BB962C8B-B14F-4D97-AF65-F5344CB8AC3E}">
        <p14:creationId xmlns:p14="http://schemas.microsoft.com/office/powerpoint/2010/main" val="3583104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Example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576788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latin typeface="Times New Roman" pitchFamily="18" charset="0"/>
                <a:cs typeface="Times New Roman" pitchFamily="18" charset="0"/>
              </a:rPr>
              <a:t>Derivative of Inverse Trigonometric Functions</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03514" y="1295400"/>
            <a:ext cx="8229600" cy="4525963"/>
          </a:xfrm>
        </p:spPr>
        <p:txBody>
          <a:bodyPr/>
          <a:lstStyle/>
          <a:p>
            <a:pPr marL="0" indent="0" algn="just">
              <a:lnSpc>
                <a:spcPct val="150000"/>
              </a:lnSpc>
              <a:spcBef>
                <a:spcPts val="0"/>
              </a:spcBef>
              <a:buNone/>
            </a:pPr>
            <a:r>
              <a:rPr lang="en-US" dirty="0">
                <a:latin typeface="Times New Roman"/>
                <a:ea typeface="Calibri"/>
                <a:cs typeface="Arial"/>
              </a:rPr>
              <a:t>If </a:t>
            </a:r>
            <a:r>
              <a:rPr lang="en-US" i="1" dirty="0">
                <a:latin typeface="Times New Roman"/>
                <a:ea typeface="Calibri"/>
                <a:cs typeface="Arial"/>
              </a:rPr>
              <a:t>u </a:t>
            </a:r>
            <a:r>
              <a:rPr lang="en-US" dirty="0">
                <a:latin typeface="Times New Roman"/>
                <a:ea typeface="Calibri"/>
                <a:cs typeface="Arial"/>
              </a:rPr>
              <a:t>is any differentiable function</a:t>
            </a:r>
            <a:r>
              <a:rPr lang="en-US" dirty="0">
                <a:solidFill>
                  <a:srgbClr val="000000"/>
                </a:solidFill>
                <a:latin typeface="Times New Roman"/>
                <a:ea typeface="Calibri"/>
                <a:cs typeface="Arial"/>
              </a:rPr>
              <a:t> </a:t>
            </a:r>
            <a:r>
              <a:rPr lang="en-US" dirty="0">
                <a:latin typeface="Times New Roman"/>
                <a:ea typeface="Calibri"/>
                <a:cs typeface="Arial"/>
              </a:rPr>
              <a:t>of </a:t>
            </a:r>
            <a:r>
              <a:rPr lang="en-US" i="1" dirty="0">
                <a:latin typeface="Times New Roman"/>
                <a:ea typeface="Calibri"/>
                <a:cs typeface="Arial"/>
              </a:rPr>
              <a:t>x,</a:t>
            </a:r>
            <a:r>
              <a:rPr lang="en-US" dirty="0">
                <a:latin typeface="Times New Roman"/>
                <a:ea typeface="Calibri"/>
                <a:cs typeface="Arial"/>
              </a:rPr>
              <a:t> then:</a:t>
            </a:r>
            <a:endParaRPr lang="en-US" sz="2000" dirty="0">
              <a:ea typeface="Calibri"/>
              <a:cs typeface="Arial"/>
            </a:endParaRPr>
          </a:p>
          <a:p>
            <a:pPr marL="0" indent="0">
              <a:buNone/>
            </a:pP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854" b="2357"/>
          <a:stretch/>
        </p:blipFill>
        <p:spPr bwMode="auto">
          <a:xfrm>
            <a:off x="438150" y="2209800"/>
            <a:ext cx="6599959" cy="435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9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latin typeface="Times New Roman"/>
                <a:ea typeface="Calibri"/>
              </a:rPr>
              <a:t>Example</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740318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a:ea typeface="Calibri"/>
              </a:rPr>
              <a:t>Derivative of Hyperbolic Function</a:t>
            </a:r>
            <a:endParaRPr lang="en-US" dirty="0"/>
          </a:p>
        </p:txBody>
      </p:sp>
      <p:sp>
        <p:nvSpPr>
          <p:cNvPr id="3" name="Content Placeholder 2"/>
          <p:cNvSpPr>
            <a:spLocks noGrp="1"/>
          </p:cNvSpPr>
          <p:nvPr>
            <p:ph idx="1"/>
          </p:nvPr>
        </p:nvSpPr>
        <p:spPr>
          <a:xfrm>
            <a:off x="381000" y="1219200"/>
            <a:ext cx="8229600" cy="4525963"/>
          </a:xfrm>
        </p:spPr>
        <p:txBody>
          <a:bodyPr/>
          <a:lstStyle/>
          <a:p>
            <a:pPr marL="0" algn="just">
              <a:lnSpc>
                <a:spcPct val="150000"/>
              </a:lnSpc>
              <a:spcBef>
                <a:spcPts val="0"/>
              </a:spcBef>
            </a:pPr>
            <a:r>
              <a:rPr lang="en-US" dirty="0">
                <a:latin typeface="Times New Roman"/>
                <a:ea typeface="Calibri"/>
                <a:cs typeface="Arial"/>
              </a:rPr>
              <a:t>If </a:t>
            </a:r>
            <a:r>
              <a:rPr lang="en-US" i="1" dirty="0">
                <a:latin typeface="Times New Roman"/>
                <a:ea typeface="Calibri"/>
                <a:cs typeface="Arial"/>
              </a:rPr>
              <a:t>u </a:t>
            </a:r>
            <a:r>
              <a:rPr lang="en-US" dirty="0">
                <a:latin typeface="Times New Roman"/>
                <a:ea typeface="Calibri"/>
                <a:cs typeface="Arial"/>
              </a:rPr>
              <a:t>is any differentiable function of </a:t>
            </a:r>
            <a:r>
              <a:rPr lang="en-US" i="1" dirty="0">
                <a:latin typeface="Times New Roman"/>
                <a:ea typeface="Calibri"/>
                <a:cs typeface="Arial"/>
              </a:rPr>
              <a:t>x,</a:t>
            </a:r>
            <a:r>
              <a:rPr lang="en-US" dirty="0">
                <a:latin typeface="Times New Roman"/>
                <a:ea typeface="Calibri"/>
                <a:cs typeface="Arial"/>
              </a:rPr>
              <a:t> then:</a:t>
            </a:r>
            <a:endParaRPr lang="en-US" sz="2000" dirty="0">
              <a:ea typeface="Calibri"/>
              <a:cs typeface="Arial"/>
            </a:endParaRPr>
          </a:p>
          <a:p>
            <a:pPr marL="0" indent="0">
              <a:buNone/>
            </a:pP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07"/>
          <a:stretch/>
        </p:blipFill>
        <p:spPr bwMode="auto">
          <a:xfrm>
            <a:off x="762000" y="1905000"/>
            <a:ext cx="4987636" cy="450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399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ea typeface="Calibri"/>
              </a:rPr>
              <a:t>Example</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013955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a:latin typeface="Times New Roman"/>
                <a:ea typeface="Calibri"/>
              </a:rPr>
              <a:t>Derivative of Inverse Hyperbolic Function</a:t>
            </a:r>
            <a:endParaRPr lang="en-US" sz="3200" dirty="0"/>
          </a:p>
        </p:txBody>
      </p:sp>
      <p:sp>
        <p:nvSpPr>
          <p:cNvPr id="3" name="Content Placeholder 2"/>
          <p:cNvSpPr>
            <a:spLocks noGrp="1"/>
          </p:cNvSpPr>
          <p:nvPr>
            <p:ph idx="1"/>
          </p:nvPr>
        </p:nvSpPr>
        <p:spPr>
          <a:xfrm>
            <a:off x="381000" y="1295400"/>
            <a:ext cx="8229600" cy="5257800"/>
          </a:xfrm>
        </p:spPr>
        <p:txBody>
          <a:bodyPr/>
          <a:lstStyle/>
          <a:p>
            <a:pPr marL="0" algn="just">
              <a:lnSpc>
                <a:spcPct val="150000"/>
              </a:lnSpc>
              <a:spcBef>
                <a:spcPts val="0"/>
              </a:spcBef>
            </a:pPr>
            <a:r>
              <a:rPr lang="en-US" dirty="0">
                <a:latin typeface="Times New Roman"/>
                <a:ea typeface="Calibri"/>
                <a:cs typeface="Arial"/>
              </a:rPr>
              <a:t>If </a:t>
            </a:r>
            <a:r>
              <a:rPr lang="en-US" i="1" dirty="0">
                <a:latin typeface="Times New Roman"/>
                <a:ea typeface="Calibri"/>
                <a:cs typeface="Arial"/>
              </a:rPr>
              <a:t>u </a:t>
            </a:r>
            <a:r>
              <a:rPr lang="en-US" dirty="0">
                <a:latin typeface="Times New Roman"/>
                <a:ea typeface="Calibri"/>
                <a:cs typeface="Arial"/>
              </a:rPr>
              <a:t>is any differentiable function of </a:t>
            </a:r>
            <a:r>
              <a:rPr lang="en-US" i="1" dirty="0">
                <a:latin typeface="Times New Roman"/>
                <a:ea typeface="Calibri"/>
                <a:cs typeface="Arial"/>
              </a:rPr>
              <a:t>x</a:t>
            </a:r>
            <a:r>
              <a:rPr lang="en-US" dirty="0">
                <a:latin typeface="Times New Roman"/>
                <a:ea typeface="Calibri"/>
                <a:cs typeface="Arial"/>
              </a:rPr>
              <a:t>, then:</a:t>
            </a:r>
            <a:endParaRPr lang="en-US" sz="2000" dirty="0">
              <a:ea typeface="Calibri"/>
              <a:cs typeface="Arial"/>
            </a:endParaRPr>
          </a:p>
          <a:p>
            <a:pPr marL="0" indent="0">
              <a:buNone/>
            </a:pP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888"/>
          <a:stretch/>
        </p:blipFill>
        <p:spPr bwMode="auto">
          <a:xfrm>
            <a:off x="457200" y="2209800"/>
            <a:ext cx="6289964" cy="464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555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ea typeface="Calibri"/>
              </a:rPr>
              <a:t>Example</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4112492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a:ea typeface="Calibri"/>
              </a:rPr>
              <a:t>Derivative of Exponential and Logarithmic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93837"/>
                <a:ext cx="8229600" cy="4525963"/>
              </a:xfrm>
            </p:spPr>
            <p:txBody>
              <a:bodyPr/>
              <a:lstStyle/>
              <a:p>
                <a:pPr marL="0" indent="0">
                  <a:buNone/>
                </a:pPr>
                <a:r>
                  <a:rPr lang="en-US" dirty="0">
                    <a:latin typeface="Times New Roman" pitchFamily="18" charset="0"/>
                    <a:cs typeface="Times New Roman" pitchFamily="18" charset="0"/>
                  </a:rPr>
                  <a:t>If </a:t>
                </a:r>
                <a14:m>
                  <m:oMath xmlns:m="http://schemas.openxmlformats.org/officeDocument/2006/math">
                    <m:r>
                      <a:rPr lang="en-US" i="1" dirty="0" smtClean="0">
                        <a:latin typeface="Cambria Math"/>
                        <a:cs typeface="Times New Roman" pitchFamily="18" charset="0"/>
                      </a:rPr>
                      <m:t>𝑢</m:t>
                    </m:r>
                    <m:r>
                      <a:rPr lang="en-US" i="1" dirty="0" smtClean="0">
                        <a:latin typeface="Cambria Math"/>
                        <a:cs typeface="Times New Roman" pitchFamily="18" charset="0"/>
                      </a:rPr>
                      <m:t> = </m:t>
                    </m:r>
                    <m:r>
                      <a:rPr lang="en-US" i="1" dirty="0" smtClean="0">
                        <a:latin typeface="Cambria Math"/>
                        <a:cs typeface="Times New Roman" pitchFamily="18" charset="0"/>
                      </a:rPr>
                      <m:t>𝑓</m:t>
                    </m:r>
                    <m:r>
                      <a:rPr lang="en-US" i="1" dirty="0" smtClean="0">
                        <a:latin typeface="Cambria Math"/>
                        <a:cs typeface="Times New Roman" pitchFamily="18" charset="0"/>
                      </a:rPr>
                      <m:t>(</m:t>
                    </m:r>
                    <m:r>
                      <a:rPr lang="en-US" i="1" dirty="0" smtClean="0">
                        <a:latin typeface="Cambria Math"/>
                        <a:cs typeface="Times New Roman" pitchFamily="18" charset="0"/>
                      </a:rPr>
                      <m:t>𝑥</m:t>
                    </m:r>
                    <m:r>
                      <a:rPr lang="en-US" i="1" dirty="0" smtClean="0">
                        <a:latin typeface="Cambria Math"/>
                        <a:cs typeface="Times New Roman" pitchFamily="18" charset="0"/>
                      </a:rPr>
                      <m:t>)</m:t>
                    </m:r>
                  </m:oMath>
                </a14:m>
                <a:endParaRPr lang="en-US" dirty="0">
                  <a:latin typeface="Times New Roman" pitchFamily="18" charset="0"/>
                  <a:cs typeface="Times New Roman"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93837"/>
                <a:ext cx="8229600" cy="4525963"/>
              </a:xfrm>
              <a:blipFill rotWithShape="1">
                <a:blip r:embed="rId2"/>
                <a:stretch>
                  <a:fillRect l="-1926" t="-1884"/>
                </a:stretch>
              </a:blipFill>
            </p:spPr>
            <p:txBody>
              <a:bodyPr/>
              <a:lstStyle/>
              <a:p>
                <a:r>
                  <a:rPr lang="en-US">
                    <a:noFill/>
                  </a:rPr>
                  <a:t> </a:t>
                </a:r>
              </a:p>
            </p:txBody>
          </p:sp>
        </mc:Fallback>
      </mc:AlternateContent>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500"/>
          <a:stretch/>
        </p:blipFill>
        <p:spPr bwMode="auto">
          <a:xfrm>
            <a:off x="571498" y="2209800"/>
            <a:ext cx="545522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143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ea typeface="Calibri"/>
              </a:rPr>
              <a:t>Example</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27156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a:ea typeface="Calibri"/>
              </a:rPr>
              <a:t>The Chain Rule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r>
                        <a:rPr lang="en-US" b="0" i="1" dirty="0" smtClean="0">
                          <a:latin typeface="Cambria Math"/>
                        </a:rPr>
                        <m:t>𝑊</m:t>
                      </m:r>
                      <m:r>
                        <a:rPr lang="en-US" b="0" i="1" dirty="0" smtClean="0">
                          <a:latin typeface="Cambria Math"/>
                        </a:rPr>
                        <m:t>h</m:t>
                      </m:r>
                      <m:r>
                        <a:rPr lang="en-US" b="0" i="1" dirty="0" smtClean="0">
                          <a:latin typeface="Cambria Math"/>
                        </a:rPr>
                        <m:t>𝑒𝑛</m:t>
                      </m:r>
                      <m:r>
                        <a:rPr lang="en-US" b="0" i="1" dirty="0" smtClean="0">
                          <a:latin typeface="Cambria Math"/>
                        </a:rPr>
                        <m:t> </m:t>
                      </m:r>
                      <m:r>
                        <a:rPr lang="en-US" i="1" dirty="0" smtClean="0">
                          <a:latin typeface="Cambria Math"/>
                        </a:rPr>
                        <m:t>𝑦</m:t>
                      </m:r>
                      <m:r>
                        <a:rPr lang="en-US" i="1" dirty="0" smtClean="0">
                          <a:latin typeface="Cambria Math"/>
                        </a:rPr>
                        <m:t>=</m:t>
                      </m:r>
                      <m:r>
                        <a:rPr lang="en-US" i="1" dirty="0" smtClean="0">
                          <a:latin typeface="Cambria Math"/>
                        </a:rPr>
                        <m:t>𝑔</m:t>
                      </m:r>
                      <m:r>
                        <a:rPr lang="en-US" i="1" dirty="0" smtClean="0">
                          <a:latin typeface="Cambria Math"/>
                        </a:rPr>
                        <m:t> (</m:t>
                      </m:r>
                      <m:r>
                        <a:rPr lang="en-US" i="1" dirty="0">
                          <a:latin typeface="Cambria Math"/>
                        </a:rPr>
                        <m:t>𝑡</m:t>
                      </m:r>
                      <m:r>
                        <a:rPr lang="en-US" i="1" dirty="0">
                          <a:latin typeface="Cambria Math"/>
                        </a:rPr>
                        <m:t>) </m:t>
                      </m:r>
                      <m:r>
                        <a:rPr lang="en-US" i="1" dirty="0">
                          <a:latin typeface="Cambria Math"/>
                        </a:rPr>
                        <m:t>𝑎𝑛𝑑</m:t>
                      </m:r>
                      <m:r>
                        <a:rPr lang="en-US" i="1" dirty="0">
                          <a:latin typeface="Cambria Math"/>
                        </a:rPr>
                        <m:t> </m:t>
                      </m:r>
                      <m:r>
                        <a:rPr lang="en-US" i="1" dirty="0">
                          <a:latin typeface="Cambria Math"/>
                        </a:rPr>
                        <m:t>𝑥</m:t>
                      </m:r>
                      <m:r>
                        <a:rPr lang="en-US" i="1" dirty="0">
                          <a:latin typeface="Cambria Math"/>
                        </a:rPr>
                        <m:t>=</m:t>
                      </m:r>
                      <m:r>
                        <a:rPr lang="en-US" i="1" dirty="0">
                          <a:latin typeface="Cambria Math"/>
                        </a:rPr>
                        <m:t>𝑓</m:t>
                      </m:r>
                      <m:r>
                        <a:rPr lang="en-US" i="1" dirty="0">
                          <a:latin typeface="Cambria Math"/>
                        </a:rPr>
                        <m:t> (</m:t>
                      </m:r>
                      <m:r>
                        <a:rPr lang="en-US" i="1" dirty="0">
                          <a:latin typeface="Cambria Math"/>
                        </a:rPr>
                        <m:t>𝑡</m:t>
                      </m:r>
                      <m:r>
                        <a:rPr lang="en-US" i="1" dirty="0">
                          <a:latin typeface="Cambria Math"/>
                        </a:rPr>
                        <m:t>)</m:t>
                      </m:r>
                    </m:oMath>
                  </m:oMathPara>
                </a14:m>
                <a:endParaRPr lang="en-US" dirty="0"/>
              </a:p>
              <a:p>
                <a:pPr marL="0" indent="0">
                  <a:buNone/>
                </a:pPr>
                <a:r>
                  <a:rPr lang="en-US" dirty="0">
                    <a:latin typeface="Times New Roman" pitchFamily="18" charset="0"/>
                    <a:cs typeface="Times New Roman" pitchFamily="18" charset="0"/>
                  </a:rPr>
                  <a:t>Then</a:t>
                </a:r>
              </a:p>
              <a:p>
                <a:pPr marL="0" indent="0">
                  <a:buNone/>
                </a:pP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617"/>
                </a:stretch>
              </a:blipFill>
            </p:spPr>
            <p:txBody>
              <a:bodyPr/>
              <a:lstStyle/>
              <a:p>
                <a:r>
                  <a:rPr lang="en-US">
                    <a:noFill/>
                  </a:rPr>
                  <a:t> </a:t>
                </a:r>
              </a:p>
            </p:txBody>
          </p:sp>
        </mc:Fallback>
      </mc:AlternateContent>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156" b="7532"/>
          <a:stretch/>
        </p:blipFill>
        <p:spPr bwMode="auto">
          <a:xfrm>
            <a:off x="547255" y="2819400"/>
            <a:ext cx="2556164" cy="1233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39832"/>
          <a:stretch/>
        </p:blipFill>
        <p:spPr bwMode="auto">
          <a:xfrm>
            <a:off x="505691" y="4572000"/>
            <a:ext cx="450965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47254" y="4161848"/>
            <a:ext cx="2424546" cy="584775"/>
          </a:xfrm>
          <a:prstGeom prst="rect">
            <a:avLst/>
          </a:prstGeom>
          <a:noFill/>
        </p:spPr>
        <p:txBody>
          <a:bodyPr wrap="square" rtlCol="0">
            <a:spAutoFit/>
          </a:bodyPr>
          <a:lstStyle/>
          <a:p>
            <a:r>
              <a:rPr lang="en-US" sz="3200" dirty="0">
                <a:latin typeface="Times New Roman" pitchFamily="18" charset="0"/>
                <a:cs typeface="Times New Roman" pitchFamily="18" charset="0"/>
              </a:rPr>
              <a:t>And when</a:t>
            </a: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6909"/>
          <a:stretch/>
        </p:blipFill>
        <p:spPr bwMode="auto">
          <a:xfrm>
            <a:off x="577560" y="5531220"/>
            <a:ext cx="2699039" cy="132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49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ea typeface="Calibri"/>
              </a:rPr>
              <a:t>The Differentiation Rules:</a:t>
            </a:r>
            <a:endParaRPr lang="en-US" dirty="0"/>
          </a:p>
        </p:txBody>
      </p:sp>
      <p:sp>
        <p:nvSpPr>
          <p:cNvPr id="3" name="Content Placeholder 2"/>
          <p:cNvSpPr>
            <a:spLocks noGrp="1"/>
          </p:cNvSpPr>
          <p:nvPr>
            <p:ph idx="1"/>
          </p:nvPr>
        </p:nvSpPr>
        <p:spPr/>
        <p:txBody>
          <a:bodyPr>
            <a:normAutofit/>
          </a:bodyPr>
          <a:lstStyle/>
          <a:p>
            <a:pPr marL="0" indent="0" algn="just">
              <a:buNone/>
            </a:pPr>
            <a:r>
              <a:rPr lang="en-US" dirty="0">
                <a:latin typeface="Times New Roman"/>
                <a:ea typeface="Calibri"/>
              </a:rPr>
              <a:t>There are three kinds of differentiation rules. First, any basic function has a specific rule giving its derivative. Second, the chain rule will find the derivative of a chain of functions. Third, there are general rules that allow us to calculate the derivatives of algebraic combinations ,example: sums, products, and quotients of any functions provided we know the derivatives of each of the component functions.</a:t>
            </a:r>
            <a:endParaRPr lang="en-US" dirty="0"/>
          </a:p>
        </p:txBody>
      </p:sp>
    </p:spTree>
    <p:extLst>
      <p:ext uri="{BB962C8B-B14F-4D97-AF65-F5344CB8AC3E}">
        <p14:creationId xmlns:p14="http://schemas.microsoft.com/office/powerpoint/2010/main" val="460370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ea typeface="TimesNewRoman"/>
              </a:rPr>
              <a:t>Example</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160772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a:ea typeface="TimesNewRoman"/>
              </a:rPr>
              <a:t>Implicit Differentiation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105400"/>
              </a:xfrm>
            </p:spPr>
            <p:txBody>
              <a:bodyPr>
                <a:normAutofit lnSpcReduction="10000"/>
              </a:bodyPr>
              <a:lstStyle/>
              <a:p>
                <a:pPr marL="0" indent="0" algn="just">
                  <a:buNone/>
                </a:pPr>
                <a:r>
                  <a:rPr lang="en-US" dirty="0">
                    <a:latin typeface="Times New Roman" pitchFamily="18" charset="0"/>
                    <a:cs typeface="Times New Roman" pitchFamily="18" charset="0"/>
                  </a:rPr>
                  <a:t>A function or relation in which the dependent variable is not isolated on one side of the equation is implicit function or relation. To calculate the derivatives of these implicitly defined functions, we simply differentiate both sides of the defining equation with respect to </a:t>
                </a:r>
                <a14:m>
                  <m:oMath xmlns:m="http://schemas.openxmlformats.org/officeDocument/2006/math">
                    <m:r>
                      <a:rPr lang="en-US" i="1" dirty="0" smtClean="0">
                        <a:latin typeface="Cambria Math"/>
                        <a:cs typeface="Times New Roman" pitchFamily="18" charset="0"/>
                      </a:rPr>
                      <m:t>𝑥</m:t>
                    </m:r>
                  </m:oMath>
                </a14:m>
                <a:r>
                  <a:rPr lang="en-US" dirty="0">
                    <a:latin typeface="Times New Roman" pitchFamily="18" charset="0"/>
                    <a:cs typeface="Times New Roman" pitchFamily="18" charset="0"/>
                  </a:rPr>
                  <a:t>.</a:t>
                </a:r>
              </a:p>
              <a:p>
                <a:pPr marL="0" indent="0" algn="just">
                  <a:buNone/>
                </a:pPr>
                <a14:m>
                  <m:oMath xmlns:m="http://schemas.openxmlformats.org/officeDocument/2006/math">
                    <m:r>
                      <a:rPr lang="en-US" i="1" dirty="0" smtClean="0">
                        <a:latin typeface="Cambria Math"/>
                        <a:cs typeface="Times New Roman" pitchFamily="18" charset="0"/>
                      </a:rPr>
                      <m:t>𝐸𝑥</m:t>
                    </m:r>
                    <m:r>
                      <a:rPr lang="en-US" i="1" dirty="0" smtClean="0">
                        <a:latin typeface="Cambria Math"/>
                        <a:cs typeface="Times New Roman" pitchFamily="18" charset="0"/>
                      </a:rPr>
                      <m:t>.</m:t>
                    </m:r>
                  </m:oMath>
                </a14:m>
                <a:r>
                  <a:rPr lang="en-US" dirty="0">
                    <a:latin typeface="Times New Roman" pitchFamily="18" charset="0"/>
                    <a:cs typeface="Times New Roman" pitchFamily="18" charset="0"/>
                  </a:rPr>
                  <a:t> </a:t>
                </a:r>
                <a14:m>
                  <m:oMath xmlns:m="http://schemas.openxmlformats.org/officeDocument/2006/math">
                    <m:sSup>
                      <m:sSupPr>
                        <m:ctrlPr>
                          <a:rPr lang="en-US" i="1" smtClean="0">
                            <a:latin typeface="Cambria Math" panose="02040503050406030204" pitchFamily="18" charset="0"/>
                            <a:cs typeface="Times New Roman" pitchFamily="18" charset="0"/>
                          </a:rPr>
                        </m:ctrlPr>
                      </m:sSupPr>
                      <m:e>
                        <m:r>
                          <a:rPr lang="en-US" b="0" i="1" smtClean="0">
                            <a:latin typeface="Cambria Math"/>
                            <a:cs typeface="Times New Roman" pitchFamily="18" charset="0"/>
                          </a:rPr>
                          <m:t>𝑦</m:t>
                        </m:r>
                      </m:e>
                      <m:sup>
                        <m:r>
                          <a:rPr lang="en-US" b="0" i="1" smtClean="0">
                            <a:latin typeface="Cambria Math"/>
                            <a:cs typeface="Times New Roman" pitchFamily="18" charset="0"/>
                          </a:rPr>
                          <m:t>2</m:t>
                        </m:r>
                      </m:sup>
                    </m:sSup>
                    <m:r>
                      <a:rPr lang="en-US" i="1" dirty="0" smtClean="0">
                        <a:latin typeface="Cambria Math"/>
                        <a:cs typeface="Times New Roman" pitchFamily="18" charset="0"/>
                      </a:rPr>
                      <m:t>+</m:t>
                    </m:r>
                    <m:sSup>
                      <m:sSupPr>
                        <m:ctrlPr>
                          <a:rPr lang="en-US" i="1" dirty="0" smtClean="0">
                            <a:latin typeface="Cambria Math" panose="02040503050406030204" pitchFamily="18" charset="0"/>
                            <a:cs typeface="Times New Roman" pitchFamily="18" charset="0"/>
                          </a:rPr>
                        </m:ctrlPr>
                      </m:sSupPr>
                      <m:e>
                        <m:r>
                          <a:rPr lang="en-US" i="1" dirty="0" smtClean="0">
                            <a:latin typeface="Cambria Math"/>
                            <a:cs typeface="Times New Roman" pitchFamily="18" charset="0"/>
                          </a:rPr>
                          <m:t>𝑥</m:t>
                        </m:r>
                      </m:e>
                      <m:sup>
                        <m:r>
                          <a:rPr lang="en-US" i="1" dirty="0" smtClean="0">
                            <a:latin typeface="Cambria Math"/>
                            <a:cs typeface="Times New Roman" pitchFamily="18" charset="0"/>
                          </a:rPr>
                          <m:t>2</m:t>
                        </m:r>
                      </m:sup>
                    </m:sSup>
                    <m:r>
                      <a:rPr lang="en-US" b="0" i="1" dirty="0" smtClean="0">
                        <a:latin typeface="Cambria Math"/>
                        <a:cs typeface="Times New Roman" pitchFamily="18" charset="0"/>
                      </a:rPr>
                      <m:t>=</m:t>
                    </m:r>
                    <m:func>
                      <m:funcPr>
                        <m:ctrlPr>
                          <a:rPr lang="en-US" b="0" i="1" dirty="0" smtClean="0">
                            <a:latin typeface="Cambria Math" panose="02040503050406030204" pitchFamily="18" charset="0"/>
                            <a:cs typeface="Times New Roman" pitchFamily="18" charset="0"/>
                          </a:rPr>
                        </m:ctrlPr>
                      </m:funcPr>
                      <m:fName>
                        <m:r>
                          <m:rPr>
                            <m:sty m:val="p"/>
                          </m:rPr>
                          <a:rPr lang="en-US" b="0" i="0" dirty="0" smtClean="0">
                            <a:latin typeface="Cambria Math"/>
                            <a:cs typeface="Times New Roman" pitchFamily="18" charset="0"/>
                          </a:rPr>
                          <m:t>sin</m:t>
                        </m:r>
                      </m:fName>
                      <m:e>
                        <m:r>
                          <a:rPr lang="en-US" b="0" i="1" dirty="0" smtClean="0">
                            <a:latin typeface="Cambria Math"/>
                            <a:cs typeface="Times New Roman" pitchFamily="18" charset="0"/>
                          </a:rPr>
                          <m:t>𝑥𝑦</m:t>
                        </m:r>
                      </m:e>
                    </m:func>
                  </m:oMath>
                </a14:m>
                <a:endParaRPr lang="en-US"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An explicit function is one which is given in terms of the independent variable.</a:t>
                </a:r>
              </a:p>
              <a:p>
                <a:pPr marL="0" indent="0" algn="just">
                  <a:buNone/>
                </a:pPr>
                <a14:m>
                  <m:oMath xmlns:m="http://schemas.openxmlformats.org/officeDocument/2006/math">
                    <m:r>
                      <a:rPr lang="en-US" i="1" dirty="0">
                        <a:latin typeface="Cambria Math"/>
                        <a:cs typeface="Times New Roman" pitchFamily="18" charset="0"/>
                      </a:rPr>
                      <m:t>𝐸𝑥</m:t>
                    </m:r>
                    <m:r>
                      <a:rPr lang="en-US" i="1" dirty="0">
                        <a:latin typeface="Cambria Math"/>
                        <a:cs typeface="Times New Roman" pitchFamily="18" charset="0"/>
                      </a:rPr>
                      <m:t>.</m:t>
                    </m:r>
                  </m:oMath>
                </a14:m>
                <a:r>
                  <a:rPr lang="en-US" dirty="0">
                    <a:latin typeface="Times New Roman" pitchFamily="18" charset="0"/>
                    <a:cs typeface="Times New Roman" pitchFamily="18" charset="0"/>
                  </a:rPr>
                  <a:t>   </a:t>
                </a:r>
                <a14:m>
                  <m:oMath xmlns:m="http://schemas.openxmlformats.org/officeDocument/2006/math">
                    <m:r>
                      <a:rPr lang="en-US" b="0" i="1" dirty="0" smtClean="0">
                        <a:latin typeface="Cambria Math"/>
                        <a:cs typeface="Times New Roman" pitchFamily="18" charset="0"/>
                      </a:rPr>
                      <m:t>𝑦</m:t>
                    </m:r>
                    <m:r>
                      <a:rPr lang="en-US" b="0" i="1" dirty="0" smtClean="0">
                        <a:latin typeface="Cambria Math"/>
                        <a:cs typeface="Times New Roman" pitchFamily="18" charset="0"/>
                      </a:rPr>
                      <m:t>=</m:t>
                    </m:r>
                    <m:sSup>
                      <m:sSupPr>
                        <m:ctrlPr>
                          <a:rPr lang="en-US" b="0" i="1" dirty="0" smtClean="0">
                            <a:latin typeface="Cambria Math" panose="02040503050406030204" pitchFamily="18" charset="0"/>
                            <a:cs typeface="Times New Roman" pitchFamily="18" charset="0"/>
                          </a:rPr>
                        </m:ctrlPr>
                      </m:sSupPr>
                      <m:e>
                        <m:r>
                          <a:rPr lang="en-US" b="0" i="1" dirty="0" smtClean="0">
                            <a:latin typeface="Cambria Math"/>
                            <a:cs typeface="Times New Roman" pitchFamily="18" charset="0"/>
                          </a:rPr>
                          <m:t>𝑥</m:t>
                        </m:r>
                      </m:e>
                      <m:sup>
                        <m:r>
                          <a:rPr lang="en-US" b="0" i="1" dirty="0" smtClean="0">
                            <a:latin typeface="Cambria Math"/>
                            <a:cs typeface="Times New Roman" pitchFamily="18" charset="0"/>
                          </a:rPr>
                          <m:t>2</m:t>
                        </m:r>
                      </m:sup>
                    </m:sSup>
                    <m:r>
                      <a:rPr lang="en-US" b="0" i="1" dirty="0" smtClean="0">
                        <a:latin typeface="Cambria Math"/>
                        <a:cs typeface="Times New Roman" pitchFamily="18" charset="0"/>
                      </a:rPr>
                      <m:t>+</m:t>
                    </m:r>
                    <m:r>
                      <a:rPr lang="en-US" b="0" i="1" dirty="0" smtClean="0">
                        <a:latin typeface="Cambria Math"/>
                        <a:cs typeface="Times New Roman" pitchFamily="18" charset="0"/>
                      </a:rPr>
                      <m:t>5</m:t>
                    </m:r>
                    <m:r>
                      <a:rPr lang="en-US" b="0" i="1" dirty="0" smtClean="0">
                        <a:latin typeface="Cambria Math"/>
                        <a:cs typeface="Times New Roman" pitchFamily="18" charset="0"/>
                      </a:rPr>
                      <m:t>𝑥</m:t>
                    </m:r>
                    <m:r>
                      <a:rPr lang="en-US" b="0" i="1" dirty="0" smtClean="0">
                        <a:latin typeface="Cambria Math"/>
                        <a:cs typeface="Times New Roman" pitchFamily="18" charset="0"/>
                      </a:rPr>
                      <m:t>−</m:t>
                    </m:r>
                    <m:r>
                      <a:rPr lang="en-US" b="0" i="1" dirty="0" smtClean="0">
                        <a:latin typeface="Cambria Math"/>
                        <a:cs typeface="Times New Roman" pitchFamily="18" charset="0"/>
                      </a:rPr>
                      <m:t>2</m:t>
                    </m:r>
                  </m:oMath>
                </a14:m>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05400"/>
              </a:xfrm>
              <a:blipFill rotWithShape="1">
                <a:blip r:embed="rId2"/>
                <a:stretch>
                  <a:fillRect l="-1852" t="-2628" r="-3111"/>
                </a:stretch>
              </a:blipFill>
            </p:spPr>
            <p:txBody>
              <a:bodyPr/>
              <a:lstStyle/>
              <a:p>
                <a:r>
                  <a:rPr lang="en-US">
                    <a:noFill/>
                  </a:rPr>
                  <a:t> </a:t>
                </a:r>
              </a:p>
            </p:txBody>
          </p:sp>
        </mc:Fallback>
      </mc:AlternateContent>
    </p:spTree>
    <p:extLst>
      <p:ext uri="{BB962C8B-B14F-4D97-AF65-F5344CB8AC3E}">
        <p14:creationId xmlns:p14="http://schemas.microsoft.com/office/powerpoint/2010/main" val="268029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ea typeface="TimesNewRoman"/>
              </a:rPr>
              <a:t>Example</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568549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OfficinaSans-Bold"/>
              </a:rPr>
              <a:t>L’Hôpital’s</a:t>
            </a:r>
            <a:r>
              <a:rPr lang="en-US" b="1" dirty="0">
                <a:latin typeface="OfficinaSans-Bold"/>
              </a:rPr>
              <a:t> Rule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8763000" cy="4525963"/>
              </a:xfrm>
            </p:spPr>
            <p:txBody>
              <a:bodyPr>
                <a:normAutofit fontScale="92500"/>
              </a:bodyPr>
              <a:lstStyle/>
              <a:p>
                <a:pPr marL="0" indent="0">
                  <a:buNone/>
                </a:pPr>
                <a:r>
                  <a:rPr lang="en-US" b="1" dirty="0">
                    <a:latin typeface="Times New Roman"/>
                    <a:ea typeface="TimesNewRoman"/>
                  </a:rPr>
                  <a:t>Intermediate form </a:t>
                </a:r>
                <a14:m>
                  <m:oMath xmlns:m="http://schemas.openxmlformats.org/officeDocument/2006/math">
                    <m:r>
                      <a:rPr lang="en-US" b="1" i="0" dirty="0" smtClean="0">
                        <a:latin typeface="Cambria Math"/>
                        <a:ea typeface="TimesNewRoman"/>
                      </a:rPr>
                      <m:t>[</m:t>
                    </m:r>
                    <m:r>
                      <a:rPr lang="en-US" b="1" i="0" dirty="0" smtClean="0">
                        <a:latin typeface="Cambria Math"/>
                        <a:ea typeface="TimesNewRoman"/>
                      </a:rPr>
                      <m:t>𝟎</m:t>
                    </m:r>
                    <m:r>
                      <a:rPr lang="en-US" b="1" i="0" dirty="0" smtClean="0">
                        <a:latin typeface="Cambria Math"/>
                        <a:ea typeface="TimesNewRoman"/>
                      </a:rPr>
                      <m:t>/</m:t>
                    </m:r>
                    <m:r>
                      <a:rPr lang="en-US" b="1" i="0" dirty="0" smtClean="0">
                        <a:latin typeface="Cambria Math"/>
                        <a:ea typeface="TimesNewRoman"/>
                      </a:rPr>
                      <m:t>𝟎</m:t>
                    </m:r>
                    <m:r>
                      <a:rPr lang="en-US" b="1" i="0" dirty="0" smtClean="0">
                        <a:latin typeface="Cambria Math"/>
                        <a:ea typeface="TimesNewRoman"/>
                      </a:rPr>
                      <m:t>] </m:t>
                    </m:r>
                  </m:oMath>
                </a14:m>
                <a:r>
                  <a:rPr lang="en-US" b="1" dirty="0">
                    <a:latin typeface="Times New Roman"/>
                    <a:ea typeface="TimesNewRoman"/>
                  </a:rPr>
                  <a:t>and </a:t>
                </a:r>
                <a14:m>
                  <m:oMath xmlns:m="http://schemas.openxmlformats.org/officeDocument/2006/math">
                    <m:r>
                      <a:rPr lang="en-US" b="1" i="1" dirty="0" smtClean="0">
                        <a:latin typeface="Cambria Math"/>
                        <a:ea typeface="TimesNewRoman"/>
                      </a:rPr>
                      <m:t>[</m:t>
                    </m:r>
                    <m:r>
                      <a:rPr lang="en-US" b="1" i="1" dirty="0">
                        <a:latin typeface="Cambria Math"/>
                        <a:cs typeface="Times New Roman"/>
                      </a:rPr>
                      <m:t>∞</m:t>
                    </m:r>
                    <m:r>
                      <a:rPr lang="en-US" b="1" i="1" dirty="0">
                        <a:latin typeface="Cambria Math"/>
                        <a:ea typeface="TimesNewRoman"/>
                      </a:rPr>
                      <m:t>/</m:t>
                    </m:r>
                    <m:r>
                      <a:rPr lang="en-US" b="1" i="1" dirty="0">
                        <a:latin typeface="Cambria Math"/>
                        <a:cs typeface="Times New Roman"/>
                      </a:rPr>
                      <m:t>∞</m:t>
                    </m:r>
                    <m:r>
                      <a:rPr lang="en-US" b="1" i="1" dirty="0">
                        <a:latin typeface="Cambria Math"/>
                        <a:ea typeface="TimesNewRoman"/>
                      </a:rPr>
                      <m:t>]</m:t>
                    </m:r>
                  </m:oMath>
                </a14:m>
                <a:r>
                  <a:rPr lang="en-US" b="1" dirty="0"/>
                  <a:t>:</a:t>
                </a:r>
              </a:p>
              <a:p>
                <a:pPr marL="0" algn="just">
                  <a:lnSpc>
                    <a:spcPct val="150000"/>
                  </a:lnSpc>
                  <a:spcBef>
                    <a:spcPts val="0"/>
                  </a:spcBef>
                </a:pPr>
                <a:r>
                  <a:rPr lang="en-US" dirty="0">
                    <a:latin typeface="Times New Roman"/>
                    <a:ea typeface="Times New Roman"/>
                    <a:cs typeface="Arial"/>
                  </a:rPr>
                  <a:t>Suppose that </a:t>
                </a:r>
                <a14:m>
                  <m:oMath xmlns:m="http://schemas.openxmlformats.org/officeDocument/2006/math">
                    <m:r>
                      <a:rPr lang="en-US" i="1" dirty="0" smtClean="0">
                        <a:latin typeface="Cambria Math" panose="02040503050406030204" pitchFamily="18" charset="0"/>
                        <a:ea typeface="Times New Roman"/>
                        <a:cs typeface="Arial"/>
                      </a:rPr>
                      <m:t>𝑓</m:t>
                    </m:r>
                    <m:r>
                      <a:rPr lang="en-US" i="1" dirty="0" smtClean="0">
                        <a:latin typeface="Cambria Math" panose="02040503050406030204" pitchFamily="18" charset="0"/>
                        <a:ea typeface="Times New Roman"/>
                        <a:cs typeface="Arial"/>
                      </a:rPr>
                      <m:t>(</m:t>
                    </m:r>
                    <m:r>
                      <a:rPr lang="en-US" i="1" dirty="0" smtClean="0">
                        <a:latin typeface="Cambria Math" panose="02040503050406030204" pitchFamily="18" charset="0"/>
                        <a:ea typeface="Times New Roman"/>
                        <a:cs typeface="Arial"/>
                      </a:rPr>
                      <m:t>𝑎</m:t>
                    </m:r>
                    <m:r>
                      <a:rPr lang="en-US" i="1" dirty="0" smtClean="0">
                        <a:latin typeface="Cambria Math" panose="02040503050406030204" pitchFamily="18" charset="0"/>
                        <a:ea typeface="Times New Roman"/>
                        <a:cs typeface="Arial"/>
                      </a:rPr>
                      <m:t>) = </m:t>
                    </m:r>
                    <m:r>
                      <a:rPr lang="en-US" i="1" dirty="0" smtClean="0">
                        <a:latin typeface="Cambria Math" panose="02040503050406030204" pitchFamily="18" charset="0"/>
                        <a:ea typeface="Times New Roman"/>
                        <a:cs typeface="Arial"/>
                      </a:rPr>
                      <m:t>𝑔</m:t>
                    </m:r>
                    <m:r>
                      <a:rPr lang="en-US" i="1" dirty="0" smtClean="0">
                        <a:latin typeface="Cambria Math" panose="02040503050406030204" pitchFamily="18" charset="0"/>
                        <a:ea typeface="Times New Roman"/>
                        <a:cs typeface="Arial"/>
                      </a:rPr>
                      <m:t>(</m:t>
                    </m:r>
                    <m:r>
                      <a:rPr lang="en-US" i="1" dirty="0" smtClean="0">
                        <a:latin typeface="Cambria Math" panose="02040503050406030204" pitchFamily="18" charset="0"/>
                        <a:ea typeface="Times New Roman"/>
                        <a:cs typeface="Arial"/>
                      </a:rPr>
                      <m:t>𝑎</m:t>
                    </m:r>
                    <m:r>
                      <a:rPr lang="en-US" i="1" dirty="0" smtClean="0">
                        <a:latin typeface="Cambria Math" panose="02040503050406030204" pitchFamily="18" charset="0"/>
                        <a:ea typeface="Times New Roman"/>
                        <a:cs typeface="Arial"/>
                      </a:rPr>
                      <m:t>) = </m:t>
                    </m:r>
                    <m:r>
                      <a:rPr lang="en-US" i="1" dirty="0">
                        <a:latin typeface="Cambria Math" panose="02040503050406030204" pitchFamily="18" charset="0"/>
                        <a:ea typeface="Times New Roman"/>
                        <a:cs typeface="Arial"/>
                      </a:rPr>
                      <m:t>0</m:t>
                    </m:r>
                    <m:r>
                      <a:rPr lang="en-US" i="1" dirty="0">
                        <a:latin typeface="Cambria Math" panose="02040503050406030204" pitchFamily="18" charset="0"/>
                        <a:ea typeface="Times New Roman"/>
                        <a:cs typeface="Arial"/>
                      </a:rPr>
                      <m:t> </m:t>
                    </m:r>
                  </m:oMath>
                </a14:m>
                <a:r>
                  <a:rPr lang="en-US" dirty="0">
                    <a:latin typeface="Times New Roman"/>
                    <a:ea typeface="Times New Roman"/>
                    <a:cs typeface="Arial"/>
                  </a:rPr>
                  <a:t>and that the functions </a:t>
                </a:r>
                <a14:m>
                  <m:oMath xmlns:m="http://schemas.openxmlformats.org/officeDocument/2006/math">
                    <m:r>
                      <a:rPr lang="en-US" i="1" dirty="0">
                        <a:latin typeface="Cambria Math" panose="02040503050406030204" pitchFamily="18" charset="0"/>
                        <a:ea typeface="Times New Roman"/>
                        <a:cs typeface="Arial"/>
                      </a:rPr>
                      <m:t>𝑓</m:t>
                    </m:r>
                  </m:oMath>
                </a14:m>
                <a:r>
                  <a:rPr lang="en-US" i="1" dirty="0">
                    <a:latin typeface="Times New Roman"/>
                    <a:ea typeface="Times New Roman"/>
                    <a:cs typeface="Arial"/>
                  </a:rPr>
                  <a:t> </a:t>
                </a:r>
                <a:r>
                  <a:rPr lang="en-US" dirty="0">
                    <a:latin typeface="Times New Roman"/>
                    <a:ea typeface="Times New Roman"/>
                    <a:cs typeface="Arial"/>
                  </a:rPr>
                  <a:t>and </a:t>
                </a:r>
                <a:r>
                  <a:rPr lang="en-US" i="1" dirty="0">
                    <a:latin typeface="Times New Roman"/>
                    <a:ea typeface="Times New Roman"/>
                    <a:cs typeface="Arial"/>
                  </a:rPr>
                  <a:t>g </a:t>
                </a:r>
                <a:r>
                  <a:rPr lang="en-US" dirty="0">
                    <a:latin typeface="Times New Roman"/>
                    <a:ea typeface="Times New Roman"/>
                    <a:cs typeface="Arial"/>
                  </a:rPr>
                  <a:t>are both differentiable on an open interval </a:t>
                </a:r>
                <a:r>
                  <a:rPr lang="en-US" i="1" dirty="0">
                    <a:latin typeface="Times New Roman"/>
                    <a:ea typeface="Times New Roman"/>
                    <a:cs typeface="Arial"/>
                  </a:rPr>
                  <a:t>I </a:t>
                </a:r>
                <a:r>
                  <a:rPr lang="en-US" dirty="0">
                    <a:latin typeface="Times New Roman"/>
                    <a:ea typeface="Times New Roman"/>
                    <a:cs typeface="Arial"/>
                  </a:rPr>
                  <a:t>that contains the point </a:t>
                </a:r>
                <a14:m>
                  <m:oMath xmlns:m="http://schemas.openxmlformats.org/officeDocument/2006/math">
                    <m:r>
                      <a:rPr lang="en-US" i="1" dirty="0">
                        <a:latin typeface="Cambria Math" panose="02040503050406030204" pitchFamily="18" charset="0"/>
                        <a:ea typeface="Times New Roman"/>
                        <a:cs typeface="Arial"/>
                      </a:rPr>
                      <m:t>𝑎</m:t>
                    </m:r>
                  </m:oMath>
                </a14:m>
                <a:r>
                  <a:rPr lang="en-US" i="1" dirty="0">
                    <a:latin typeface="Times New Roman"/>
                    <a:ea typeface="Times New Roman"/>
                    <a:cs typeface="Arial"/>
                  </a:rPr>
                  <a:t>. </a:t>
                </a:r>
                <a:r>
                  <a:rPr lang="en-US" dirty="0">
                    <a:latin typeface="Times New Roman"/>
                    <a:ea typeface="Times New Roman"/>
                    <a:cs typeface="Arial"/>
                  </a:rPr>
                  <a:t>Suppose also that </a:t>
                </a:r>
                <a14:m>
                  <m:oMath xmlns:m="http://schemas.openxmlformats.org/officeDocument/2006/math">
                    <m:r>
                      <a:rPr lang="en-US" i="1" dirty="0">
                        <a:latin typeface="Cambria Math" panose="02040503050406030204" pitchFamily="18" charset="0"/>
                        <a:ea typeface="Times New Roman"/>
                        <a:cs typeface="Arial"/>
                      </a:rPr>
                      <m:t>𝑔</m:t>
                    </m:r>
                    <m:r>
                      <a:rPr lang="en-US" i="1" dirty="0">
                        <a:latin typeface="Cambria Math" panose="02040503050406030204" pitchFamily="18" charset="0"/>
                        <a:ea typeface="Times New Roman"/>
                        <a:cs typeface="Arial"/>
                      </a:rPr>
                      <m:t> </m:t>
                    </m:r>
                  </m:oMath>
                </a14:m>
                <a:r>
                  <a:rPr lang="en-US" i="1" dirty="0">
                    <a:latin typeface="Times New Roman"/>
                    <a:ea typeface="Times New Roman"/>
                    <a:cs typeface="Arial"/>
                  </a:rPr>
                  <a:t>' </a:t>
                </a:r>
                <a14:m>
                  <m:oMath xmlns:m="http://schemas.openxmlformats.org/officeDocument/2006/math">
                    <m:r>
                      <a:rPr lang="en-US" i="1" dirty="0" smtClean="0">
                        <a:latin typeface="Cambria Math" panose="02040503050406030204" pitchFamily="18" charset="0"/>
                        <a:ea typeface="Times New Roman"/>
                        <a:cs typeface="Arial"/>
                      </a:rPr>
                      <m:t>(</m:t>
                    </m:r>
                    <m:r>
                      <a:rPr lang="en-US" i="1" dirty="0" smtClean="0">
                        <a:latin typeface="Cambria Math" panose="02040503050406030204" pitchFamily="18" charset="0"/>
                        <a:ea typeface="Times New Roman"/>
                        <a:cs typeface="Arial"/>
                      </a:rPr>
                      <m:t>𝑥</m:t>
                    </m:r>
                    <m:r>
                      <a:rPr lang="en-US" i="1" dirty="0" smtClean="0">
                        <a:latin typeface="Cambria Math" panose="02040503050406030204" pitchFamily="18" charset="0"/>
                        <a:ea typeface="Times New Roman"/>
                        <a:cs typeface="Arial"/>
                      </a:rPr>
                      <m:t>) ≠ </m:t>
                    </m:r>
                    <m:r>
                      <a:rPr lang="en-US" i="1" dirty="0" smtClean="0">
                        <a:latin typeface="Cambria Math" panose="02040503050406030204" pitchFamily="18" charset="0"/>
                        <a:ea typeface="Times New Roman"/>
                        <a:cs typeface="Arial"/>
                      </a:rPr>
                      <m:t>0</m:t>
                    </m:r>
                    <m:r>
                      <a:rPr lang="en-US" i="1" dirty="0" smtClean="0">
                        <a:latin typeface="Cambria Math" panose="02040503050406030204" pitchFamily="18" charset="0"/>
                        <a:ea typeface="Times New Roman"/>
                        <a:cs typeface="Arial"/>
                      </a:rPr>
                      <m:t> </m:t>
                    </m:r>
                  </m:oMath>
                </a14:m>
                <a:r>
                  <a:rPr lang="en-US" dirty="0">
                    <a:latin typeface="Times New Roman"/>
                    <a:ea typeface="Times New Roman"/>
                    <a:cs typeface="Arial"/>
                  </a:rPr>
                  <a:t>at every point in </a:t>
                </a:r>
                <a:r>
                  <a:rPr lang="en-US" i="1" dirty="0">
                    <a:latin typeface="Times New Roman"/>
                    <a:ea typeface="Times New Roman"/>
                    <a:cs typeface="Arial"/>
                  </a:rPr>
                  <a:t>I </a:t>
                </a:r>
                <a:r>
                  <a:rPr lang="en-US" dirty="0">
                    <a:latin typeface="Times New Roman"/>
                    <a:ea typeface="Times New Roman"/>
                    <a:cs typeface="Arial"/>
                  </a:rPr>
                  <a:t>except possibly </a:t>
                </a:r>
                <a14:m>
                  <m:oMath xmlns:m="http://schemas.openxmlformats.org/officeDocument/2006/math">
                    <m:r>
                      <a:rPr lang="en-US" i="1" dirty="0">
                        <a:latin typeface="Cambria Math" panose="02040503050406030204" pitchFamily="18" charset="0"/>
                        <a:ea typeface="Times New Roman"/>
                        <a:cs typeface="Arial"/>
                      </a:rPr>
                      <m:t>𝑎</m:t>
                    </m:r>
                  </m:oMath>
                </a14:m>
                <a:r>
                  <a:rPr lang="en-US" i="1" dirty="0">
                    <a:latin typeface="Times New Roman"/>
                    <a:ea typeface="Times New Roman"/>
                    <a:cs typeface="Arial"/>
                  </a:rPr>
                  <a:t>. </a:t>
                </a:r>
                <a:r>
                  <a:rPr lang="en-US" dirty="0">
                    <a:latin typeface="Times New Roman"/>
                    <a:ea typeface="Times New Roman"/>
                    <a:cs typeface="Arial"/>
                  </a:rPr>
                  <a:t>Then:</a:t>
                </a:r>
              </a:p>
              <a:p>
                <a:pPr marL="0" indent="0" algn="just">
                  <a:lnSpc>
                    <a:spcPct val="150000"/>
                  </a:lnSpc>
                  <a:spcBef>
                    <a:spcPts val="0"/>
                  </a:spcBef>
                  <a:buNone/>
                </a:pPr>
                <a14:m>
                  <m:oMath xmlns:m="http://schemas.openxmlformats.org/officeDocument/2006/math">
                    <m:func>
                      <m:funcPr>
                        <m:ctrlPr>
                          <a:rPr lang="en-US" i="1" smtClean="0">
                            <a:latin typeface="Cambria Math" panose="02040503050406030204" pitchFamily="18" charset="0"/>
                            <a:ea typeface="Calibri"/>
                            <a:cs typeface="Arial"/>
                          </a:rPr>
                        </m:ctrlPr>
                      </m:funcPr>
                      <m:fName>
                        <m:limLow>
                          <m:limLowPr>
                            <m:ctrlPr>
                              <a:rPr lang="en-US" i="1" smtClean="0">
                                <a:latin typeface="Cambria Math" panose="02040503050406030204" pitchFamily="18" charset="0"/>
                                <a:ea typeface="Calibri"/>
                                <a:cs typeface="Arial"/>
                              </a:rPr>
                            </m:ctrlPr>
                          </m:limLowPr>
                          <m:e>
                            <m:r>
                              <m:rPr>
                                <m:sty m:val="p"/>
                              </m:rPr>
                              <a:rPr lang="en-US" i="0" smtClean="0">
                                <a:latin typeface="Cambria Math" panose="02040503050406030204" pitchFamily="18" charset="0"/>
                                <a:ea typeface="Calibri"/>
                                <a:cs typeface="Arial"/>
                              </a:rPr>
                              <m:t>lim</m:t>
                            </m:r>
                          </m:e>
                          <m:lim>
                            <m:r>
                              <a:rPr lang="en-US" b="0" i="1" smtClean="0">
                                <a:latin typeface="Cambria Math" panose="02040503050406030204" pitchFamily="18" charset="0"/>
                                <a:ea typeface="Calibri"/>
                                <a:cs typeface="Arial"/>
                              </a:rPr>
                              <m:t>𝑥</m:t>
                            </m:r>
                            <m:r>
                              <a:rPr lang="en-US" b="0" i="1" smtClean="0">
                                <a:latin typeface="Cambria Math" panose="02040503050406030204" pitchFamily="18" charset="0"/>
                                <a:ea typeface="Cambria Math" panose="02040503050406030204" pitchFamily="18" charset="0"/>
                                <a:cs typeface="Arial"/>
                              </a:rPr>
                              <m:t>→</m:t>
                            </m:r>
                            <m:r>
                              <a:rPr lang="en-US" b="0" i="1" smtClean="0">
                                <a:latin typeface="Cambria Math" panose="02040503050406030204" pitchFamily="18" charset="0"/>
                                <a:ea typeface="Cambria Math" panose="02040503050406030204" pitchFamily="18" charset="0"/>
                                <a:cs typeface="Arial"/>
                              </a:rPr>
                              <m:t>𝑎</m:t>
                            </m:r>
                          </m:lim>
                        </m:limLow>
                      </m:fName>
                      <m:e>
                        <m:f>
                          <m:fPr>
                            <m:ctrlPr>
                              <a:rPr lang="en-US" i="1" smtClean="0">
                                <a:latin typeface="Cambria Math" panose="02040503050406030204" pitchFamily="18" charset="0"/>
                                <a:cs typeface="Arial"/>
                              </a:rPr>
                            </m:ctrlPr>
                          </m:fPr>
                          <m:num>
                            <m:r>
                              <a:rPr lang="en-US" b="0" i="1" smtClean="0">
                                <a:latin typeface="Cambria Math" panose="02040503050406030204" pitchFamily="18" charset="0"/>
                                <a:cs typeface="Arial"/>
                              </a:rPr>
                              <m:t>𝑓</m:t>
                            </m:r>
                            <m:r>
                              <a:rPr lang="en-US" b="0" i="1" smtClean="0">
                                <a:latin typeface="Cambria Math" panose="02040503050406030204" pitchFamily="18" charset="0"/>
                                <a:cs typeface="Arial"/>
                              </a:rPr>
                              <m:t>(</m:t>
                            </m:r>
                            <m:r>
                              <a:rPr lang="en-US" b="0" i="1" smtClean="0">
                                <a:latin typeface="Cambria Math" panose="02040503050406030204" pitchFamily="18" charset="0"/>
                                <a:cs typeface="Arial"/>
                              </a:rPr>
                              <m:t>𝑥</m:t>
                            </m:r>
                            <m:r>
                              <a:rPr lang="en-US" b="0" i="1" smtClean="0">
                                <a:latin typeface="Cambria Math" panose="02040503050406030204" pitchFamily="18" charset="0"/>
                                <a:cs typeface="Arial"/>
                              </a:rPr>
                              <m:t>)</m:t>
                            </m:r>
                          </m:num>
                          <m:den>
                            <m:r>
                              <a:rPr lang="en-US" b="0" i="1" smtClean="0">
                                <a:latin typeface="Cambria Math" panose="02040503050406030204" pitchFamily="18" charset="0"/>
                                <a:cs typeface="Arial"/>
                              </a:rPr>
                              <m:t>𝑔</m:t>
                            </m:r>
                            <m:r>
                              <a:rPr lang="en-US" b="0" i="1" smtClean="0">
                                <a:latin typeface="Cambria Math" panose="02040503050406030204" pitchFamily="18" charset="0"/>
                                <a:cs typeface="Arial"/>
                              </a:rPr>
                              <m:t>(</m:t>
                            </m:r>
                            <m:r>
                              <a:rPr lang="en-US" b="0" i="1" smtClean="0">
                                <a:latin typeface="Cambria Math" panose="02040503050406030204" pitchFamily="18" charset="0"/>
                                <a:cs typeface="Arial"/>
                              </a:rPr>
                              <m:t>𝑥</m:t>
                            </m:r>
                            <m:r>
                              <a:rPr lang="en-US" b="0" i="1" smtClean="0">
                                <a:latin typeface="Cambria Math" panose="02040503050406030204" pitchFamily="18" charset="0"/>
                                <a:cs typeface="Arial"/>
                              </a:rPr>
                              <m:t>)</m:t>
                            </m:r>
                          </m:den>
                        </m:f>
                      </m:e>
                    </m:func>
                  </m:oMath>
                </a14:m>
                <a:r>
                  <a:rPr lang="en-US" dirty="0">
                    <a:ea typeface="Calibri"/>
                    <a:cs typeface="Arial"/>
                  </a:rPr>
                  <a:t>=</a:t>
                </a:r>
                <a14:m>
                  <m:oMath xmlns:m="http://schemas.openxmlformats.org/officeDocument/2006/math">
                    <m:func>
                      <m:funcPr>
                        <m:ctrlPr>
                          <a:rPr lang="en-US" i="1" dirty="0" smtClean="0">
                            <a:latin typeface="Cambria Math" panose="02040503050406030204" pitchFamily="18" charset="0"/>
                            <a:ea typeface="Calibri"/>
                            <a:cs typeface="Arial"/>
                          </a:rPr>
                        </m:ctrlPr>
                      </m:funcPr>
                      <m:fName>
                        <m:limLow>
                          <m:limLowPr>
                            <m:ctrlPr>
                              <a:rPr lang="en-US" i="1" dirty="0" smtClean="0">
                                <a:latin typeface="Cambria Math" panose="02040503050406030204" pitchFamily="18" charset="0"/>
                                <a:ea typeface="Calibri"/>
                                <a:cs typeface="Arial"/>
                              </a:rPr>
                            </m:ctrlPr>
                          </m:limLowPr>
                          <m:e>
                            <m:r>
                              <m:rPr>
                                <m:sty m:val="p"/>
                              </m:rPr>
                              <a:rPr lang="en-US" i="0" dirty="0" smtClean="0">
                                <a:latin typeface="Cambria Math" panose="02040503050406030204" pitchFamily="18" charset="0"/>
                                <a:ea typeface="Calibri"/>
                                <a:cs typeface="Arial"/>
                              </a:rPr>
                              <m:t>lim</m:t>
                            </m:r>
                          </m:e>
                          <m:lim>
                            <m:r>
                              <a:rPr lang="en-US" b="0" i="1" dirty="0" smtClean="0">
                                <a:latin typeface="Cambria Math" panose="02040503050406030204" pitchFamily="18" charset="0"/>
                                <a:ea typeface="Calibri"/>
                                <a:cs typeface="Arial"/>
                              </a:rPr>
                              <m:t>𝑥</m:t>
                            </m:r>
                            <m:r>
                              <a:rPr lang="en-US" b="0" i="1" dirty="0" smtClean="0">
                                <a:latin typeface="Cambria Math" panose="02040503050406030204" pitchFamily="18" charset="0"/>
                                <a:ea typeface="Cambria Math" panose="02040503050406030204" pitchFamily="18" charset="0"/>
                                <a:cs typeface="Arial"/>
                              </a:rPr>
                              <m:t>→</m:t>
                            </m:r>
                            <m:r>
                              <a:rPr lang="en-US" b="0" i="1" dirty="0" smtClean="0">
                                <a:latin typeface="Cambria Math" panose="02040503050406030204" pitchFamily="18" charset="0"/>
                                <a:ea typeface="Cambria Math" panose="02040503050406030204" pitchFamily="18" charset="0"/>
                                <a:cs typeface="Arial"/>
                              </a:rPr>
                              <m:t>𝑎</m:t>
                            </m:r>
                          </m:lim>
                        </m:limLow>
                      </m:fName>
                      <m:e>
                        <m:f>
                          <m:fPr>
                            <m:ctrlPr>
                              <a:rPr lang="en-US" i="1" dirty="0" smtClean="0">
                                <a:latin typeface="Cambria Math" panose="02040503050406030204" pitchFamily="18" charset="0"/>
                                <a:cs typeface="Arial"/>
                              </a:rPr>
                            </m:ctrlPr>
                          </m:fPr>
                          <m:num>
                            <m:sSup>
                              <m:sSupPr>
                                <m:ctrlPr>
                                  <a:rPr lang="en-US" i="1" dirty="0" smtClean="0">
                                    <a:latin typeface="Cambria Math" panose="02040503050406030204" pitchFamily="18" charset="0"/>
                                    <a:cs typeface="Arial"/>
                                  </a:rPr>
                                </m:ctrlPr>
                              </m:sSupPr>
                              <m:e>
                                <m:r>
                                  <a:rPr lang="en-US" b="0" i="1" dirty="0" smtClean="0">
                                    <a:latin typeface="Cambria Math" panose="02040503050406030204" pitchFamily="18" charset="0"/>
                                    <a:cs typeface="Arial"/>
                                  </a:rPr>
                                  <m:t>𝑓</m:t>
                                </m:r>
                              </m:e>
                              <m:sup>
                                <m:r>
                                  <a:rPr lang="en-US" b="0" i="1" dirty="0" smtClean="0">
                                    <a:latin typeface="Cambria Math" panose="02040503050406030204" pitchFamily="18" charset="0"/>
                                    <a:cs typeface="Arial"/>
                                  </a:rPr>
                                  <m:t>′</m:t>
                                </m:r>
                              </m:sup>
                            </m:sSup>
                            <m:r>
                              <a:rPr lang="en-US" b="0" i="1" dirty="0" smtClean="0">
                                <a:latin typeface="Cambria Math" panose="02040503050406030204" pitchFamily="18" charset="0"/>
                                <a:cs typeface="Arial"/>
                              </a:rPr>
                              <m:t>(</m:t>
                            </m:r>
                            <m:r>
                              <a:rPr lang="en-US" b="0" i="1" dirty="0" smtClean="0">
                                <a:latin typeface="Cambria Math" panose="02040503050406030204" pitchFamily="18" charset="0"/>
                                <a:cs typeface="Arial"/>
                              </a:rPr>
                              <m:t>𝑥</m:t>
                            </m:r>
                            <m:r>
                              <a:rPr lang="en-US" b="0" i="1" dirty="0" smtClean="0">
                                <a:latin typeface="Cambria Math" panose="02040503050406030204" pitchFamily="18" charset="0"/>
                                <a:cs typeface="Arial"/>
                              </a:rPr>
                              <m:t>)</m:t>
                            </m:r>
                          </m:num>
                          <m:den>
                            <m:sSup>
                              <m:sSupPr>
                                <m:ctrlPr>
                                  <a:rPr lang="en-US" i="1" dirty="0" smtClean="0">
                                    <a:latin typeface="Cambria Math" panose="02040503050406030204" pitchFamily="18" charset="0"/>
                                    <a:cs typeface="Arial"/>
                                  </a:rPr>
                                </m:ctrlPr>
                              </m:sSupPr>
                              <m:e>
                                <m:r>
                                  <a:rPr lang="en-US" b="0" i="1" dirty="0" smtClean="0">
                                    <a:latin typeface="Cambria Math" panose="02040503050406030204" pitchFamily="18" charset="0"/>
                                    <a:cs typeface="Arial"/>
                                  </a:rPr>
                                  <m:t>𝑔</m:t>
                                </m:r>
                              </m:e>
                              <m:sup>
                                <m:r>
                                  <a:rPr lang="en-US" b="0" i="1" dirty="0" smtClean="0">
                                    <a:latin typeface="Cambria Math" panose="02040503050406030204" pitchFamily="18" charset="0"/>
                                    <a:cs typeface="Arial"/>
                                  </a:rPr>
                                  <m:t>′</m:t>
                                </m:r>
                              </m:sup>
                            </m:sSup>
                            <m:r>
                              <a:rPr lang="en-US" b="0" i="1" dirty="0" smtClean="0">
                                <a:latin typeface="Cambria Math" panose="02040503050406030204" pitchFamily="18" charset="0"/>
                                <a:cs typeface="Arial"/>
                              </a:rPr>
                              <m:t>(</m:t>
                            </m:r>
                            <m:r>
                              <a:rPr lang="en-US" b="0" i="1" dirty="0" smtClean="0">
                                <a:latin typeface="Cambria Math" panose="02040503050406030204" pitchFamily="18" charset="0"/>
                                <a:cs typeface="Arial"/>
                              </a:rPr>
                              <m:t>𝑥</m:t>
                            </m:r>
                            <m:r>
                              <a:rPr lang="en-US" b="0" i="1" dirty="0" smtClean="0">
                                <a:latin typeface="Cambria Math" panose="02040503050406030204" pitchFamily="18" charset="0"/>
                                <a:cs typeface="Arial"/>
                              </a:rPr>
                              <m:t>)</m:t>
                            </m:r>
                          </m:den>
                        </m:f>
                      </m:e>
                    </m:func>
                  </m:oMath>
                </a14:m>
                <a:endParaRPr lang="en-US" dirty="0">
                  <a:ea typeface="Calibri"/>
                  <a:cs typeface="Aria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8763000" cy="4525963"/>
              </a:xfrm>
              <a:blipFill>
                <a:blip r:embed="rId2"/>
                <a:stretch>
                  <a:fillRect l="-1670" t="-1887" r="-1601"/>
                </a:stretch>
              </a:blipFill>
            </p:spPr>
            <p:txBody>
              <a:bodyPr/>
              <a:lstStyle/>
              <a:p>
                <a:r>
                  <a:rPr lang="en-US">
                    <a:noFill/>
                  </a:rPr>
                  <a:t> </a:t>
                </a:r>
              </a:p>
            </p:txBody>
          </p:sp>
        </mc:Fallback>
      </mc:AlternateContent>
    </p:spTree>
    <p:extLst>
      <p:ext uri="{BB962C8B-B14F-4D97-AF65-F5344CB8AC3E}">
        <p14:creationId xmlns:p14="http://schemas.microsoft.com/office/powerpoint/2010/main" val="3601515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62C9E5-27D6-41C1-80B6-63172E8043A9}"/>
                  </a:ext>
                </a:extLst>
              </p:cNvPr>
              <p:cNvSpPr>
                <a:spLocks noGrp="1"/>
              </p:cNvSpPr>
              <p:nvPr>
                <p:ph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Times New Roman"/>
                    <a:cs typeface="Arial"/>
                  </a:rPr>
                  <a:t>Differentiate </a:t>
                </a:r>
                <a14:m>
                  <m:oMath xmlns:m="http://schemas.openxmlformats.org/officeDocument/2006/math">
                    <m:r>
                      <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a:cs typeface="Arial"/>
                      </a:rPr>
                      <m:t>𝑓</m:t>
                    </m:r>
                  </m:oMath>
                </a14:m>
                <a:r>
                  <a:rPr kumimoji="0" lang="en-US" sz="3200" b="0" i="0" u="none" strike="noStrike" kern="1200" cap="none" spc="0" normalizeH="0" baseline="0" noProof="0" dirty="0">
                    <a:ln>
                      <a:noFill/>
                    </a:ln>
                    <a:solidFill>
                      <a:prstClr val="black"/>
                    </a:solidFill>
                    <a:effectLst/>
                    <a:uLnTx/>
                    <a:uFillTx/>
                    <a:latin typeface="Times New Roman"/>
                    <a:ea typeface="Times New Roman"/>
                    <a:cs typeface="Arial"/>
                  </a:rPr>
                  <a:t> and </a:t>
                </a:r>
                <a14:m>
                  <m:oMath xmlns:m="http://schemas.openxmlformats.org/officeDocument/2006/math">
                    <m:r>
                      <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a:cs typeface="Arial"/>
                      </a:rPr>
                      <m:t>𝑔</m:t>
                    </m:r>
                  </m:oMath>
                </a14:m>
                <a:r>
                  <a:rPr kumimoji="0" lang="en-US" sz="3200" b="0" i="0" u="none" strike="noStrike" kern="1200" cap="none" spc="0" normalizeH="0" baseline="0" noProof="0" dirty="0">
                    <a:ln>
                      <a:noFill/>
                    </a:ln>
                    <a:solidFill>
                      <a:prstClr val="black"/>
                    </a:solidFill>
                    <a:effectLst/>
                    <a:uLnTx/>
                    <a:uFillTx/>
                    <a:latin typeface="Times New Roman"/>
                    <a:ea typeface="Times New Roman"/>
                    <a:cs typeface="Arial"/>
                  </a:rPr>
                  <a:t> as long as you still get the form </a:t>
                </a:r>
                <a14:m>
                  <m:oMath xmlns:m="http://schemas.openxmlformats.org/officeDocument/2006/math">
                    <m:r>
                      <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a:cs typeface="Arial"/>
                      </a:rPr>
                      <m:t>0</m:t>
                    </m:r>
                    <m:r>
                      <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a:cs typeface="Arial"/>
                      </a:rPr>
                      <m:t>/</m:t>
                    </m:r>
                    <m:r>
                      <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a:cs typeface="Arial"/>
                      </a:rPr>
                      <m:t>0</m:t>
                    </m:r>
                  </m:oMath>
                </a14:m>
                <a:r>
                  <a:rPr kumimoji="0" lang="en-US" sz="3200" b="0" i="0" u="none" strike="noStrike" kern="1200" cap="none" spc="0" normalizeH="0" baseline="0" noProof="0" dirty="0">
                    <a:ln>
                      <a:noFill/>
                    </a:ln>
                    <a:solidFill>
                      <a:prstClr val="black"/>
                    </a:solidFill>
                    <a:effectLst/>
                    <a:uLnTx/>
                    <a:uFillTx/>
                    <a:latin typeface="Times New Roman"/>
                    <a:ea typeface="Times New Roman"/>
                    <a:cs typeface="Arial"/>
                  </a:rPr>
                  <a:t> or </a:t>
                </a:r>
                <a14:m>
                  <m:oMath xmlns:m="http://schemas.openxmlformats.org/officeDocument/2006/math">
                    <m:r>
                      <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a:cs typeface="Arial"/>
                      </a:rPr>
                      <m:t>∞</m:t>
                    </m:r>
                    <m:r>
                      <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a:cs typeface="Arial"/>
                      </a:rPr>
                      <m:t>/</m:t>
                    </m:r>
                    <m:r>
                      <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a:cs typeface="Arial"/>
                      </a:rPr>
                      <m:t>∞</m:t>
                    </m:r>
                  </m:oMath>
                </a14:m>
                <a:r>
                  <a:rPr kumimoji="0" lang="en-US" sz="3200" b="0" i="0" u="none" strike="noStrike" kern="1200" cap="none" spc="0" normalizeH="0" baseline="0" noProof="0" dirty="0">
                    <a:ln>
                      <a:noFill/>
                    </a:ln>
                    <a:solidFill>
                      <a:prstClr val="black"/>
                    </a:solidFill>
                    <a:effectLst/>
                    <a:uLnTx/>
                    <a:uFillTx/>
                    <a:latin typeface="Times New Roman"/>
                    <a:ea typeface="Times New Roman"/>
                    <a:cs typeface="Arial"/>
                  </a:rPr>
                  <a:t> at </a:t>
                </a:r>
                <a14:m>
                  <m:oMath xmlns:m="http://schemas.openxmlformats.org/officeDocument/2006/math">
                    <m:r>
                      <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a:cs typeface="Arial"/>
                      </a:rPr>
                      <m:t>𝑥</m:t>
                    </m:r>
                    <m:r>
                      <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a:cs typeface="Arial"/>
                      </a:rPr>
                      <m:t> = </m:t>
                    </m:r>
                    <m:r>
                      <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a:cs typeface="Arial"/>
                      </a:rPr>
                      <m:t>𝑎</m:t>
                    </m:r>
                  </m:oMath>
                </a14:m>
                <a:r>
                  <a:rPr kumimoji="0" lang="en-US" sz="3200" b="0" i="0" u="none" strike="noStrike" kern="1200" cap="none" spc="0" normalizeH="0" baseline="0" noProof="0" dirty="0">
                    <a:ln>
                      <a:noFill/>
                    </a:ln>
                    <a:solidFill>
                      <a:prstClr val="black"/>
                    </a:solidFill>
                    <a:effectLst/>
                    <a:uLnTx/>
                    <a:uFillTx/>
                    <a:latin typeface="Times New Roman"/>
                    <a:ea typeface="Times New Roman"/>
                    <a:cs typeface="Arial"/>
                  </a:rPr>
                  <a:t>. Stop differentiating as soon as you get something else. </a:t>
                </a:r>
                <a:r>
                  <a:rPr kumimoji="0" lang="en-US" sz="3200" b="0" i="0" u="none" strike="noStrike" kern="1200" cap="none" spc="0" normalizeH="0" baseline="0" noProof="0" dirty="0" err="1">
                    <a:ln>
                      <a:noFill/>
                    </a:ln>
                    <a:solidFill>
                      <a:prstClr val="black"/>
                    </a:solidFill>
                    <a:effectLst/>
                    <a:uLnTx/>
                    <a:uFillTx/>
                    <a:latin typeface="Times New Roman"/>
                    <a:ea typeface="Times New Roman"/>
                    <a:cs typeface="Arial"/>
                  </a:rPr>
                  <a:t>L'Hopital's</a:t>
                </a:r>
                <a:r>
                  <a:rPr kumimoji="0" lang="en-US" sz="3200" b="0" i="0" u="none" strike="noStrike" kern="1200" cap="none" spc="0" normalizeH="0" baseline="0" noProof="0" dirty="0">
                    <a:ln>
                      <a:noFill/>
                    </a:ln>
                    <a:solidFill>
                      <a:prstClr val="black"/>
                    </a:solidFill>
                    <a:effectLst/>
                    <a:uLnTx/>
                    <a:uFillTx/>
                    <a:latin typeface="Times New Roman"/>
                    <a:ea typeface="Times New Roman"/>
                    <a:cs typeface="Arial"/>
                  </a:rPr>
                  <a:t> rule does not apply when either the numerator or denominator has a finite non-zero limit.</a:t>
                </a:r>
                <a:endParaRPr kumimoji="0" lang="en-US" sz="3200" b="0" i="0" u="none" strike="noStrike" kern="1200" cap="none" spc="0" normalizeH="0" baseline="0" noProof="0" dirty="0">
                  <a:ln>
                    <a:noFill/>
                  </a:ln>
                  <a:solidFill>
                    <a:prstClr val="black"/>
                  </a:solidFill>
                  <a:effectLst/>
                  <a:uLnTx/>
                  <a:uFillTx/>
                  <a:latin typeface="Calibri"/>
                  <a:ea typeface="Calibri"/>
                  <a:cs typeface="Arial"/>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A262C9E5-27D6-41C1-80B6-63172E8043A9}"/>
                  </a:ext>
                </a:extLst>
              </p:cNvPr>
              <p:cNvSpPr>
                <a:spLocks noGrp="1" noRot="1" noChangeAspect="1" noMove="1" noResize="1" noEditPoints="1" noAdjustHandles="1" noChangeArrowheads="1" noChangeShapeType="1" noTextEdit="1"/>
              </p:cNvSpPr>
              <p:nvPr>
                <p:ph idx="1"/>
              </p:nvPr>
            </p:nvSpPr>
            <p:spPr>
              <a:blipFill>
                <a:blip r:embed="rId2"/>
                <a:stretch>
                  <a:fillRect l="-1852" r="-1852"/>
                </a:stretch>
              </a:blipFill>
            </p:spPr>
            <p:txBody>
              <a:bodyPr/>
              <a:lstStyle/>
              <a:p>
                <a:r>
                  <a:rPr lang="en-US">
                    <a:noFill/>
                  </a:rPr>
                  <a:t> </a:t>
                </a:r>
              </a:p>
            </p:txBody>
          </p:sp>
        </mc:Fallback>
      </mc:AlternateContent>
    </p:spTree>
    <p:extLst>
      <p:ext uri="{BB962C8B-B14F-4D97-AF65-F5344CB8AC3E}">
        <p14:creationId xmlns:p14="http://schemas.microsoft.com/office/powerpoint/2010/main" val="2101625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just">
                  <a:buNone/>
                </a:pPr>
                <a:r>
                  <a:rPr lang="en-US" sz="2800" b="0" i="0" dirty="0">
                    <a:solidFill>
                      <a:srgbClr val="000000"/>
                    </a:solidFill>
                    <a:effectLst/>
                    <a:latin typeface="Times New Roman" panose="02020603050405020304" pitchFamily="18" charset="0"/>
                    <a:cs typeface="Times New Roman" panose="02020603050405020304" pitchFamily="18" charset="0"/>
                  </a:rPr>
                  <a:t>Use </a:t>
                </a:r>
                <a:r>
                  <a:rPr lang="en-US" sz="2800" b="0" i="0" dirty="0" err="1">
                    <a:solidFill>
                      <a:srgbClr val="000000"/>
                    </a:solidFill>
                    <a:effectLst/>
                    <a:latin typeface="Times New Roman" panose="02020603050405020304" pitchFamily="18" charset="0"/>
                    <a:cs typeface="Times New Roman" panose="02020603050405020304" pitchFamily="18" charset="0"/>
                  </a:rPr>
                  <a:t>L’Hospital’s</a:t>
                </a:r>
                <a:r>
                  <a:rPr lang="en-US" sz="2800" b="0" i="0" dirty="0">
                    <a:solidFill>
                      <a:srgbClr val="000000"/>
                    </a:solidFill>
                    <a:effectLst/>
                    <a:latin typeface="Times New Roman" panose="02020603050405020304" pitchFamily="18" charset="0"/>
                    <a:cs typeface="Times New Roman" panose="02020603050405020304" pitchFamily="18" charset="0"/>
                  </a:rPr>
                  <a:t> Rule to evaluate each of the following limits:</a:t>
                </a:r>
                <a:endParaRPr lang="en-US" sz="2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lim>
                          </m:limLow>
                        </m:fName>
                        <m:e>
                          <m:f>
                            <m:fPr>
                              <m:ctrlPr>
                                <a:rPr lang="en-US" b="0"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𝑥</m:t>
                                  </m:r>
                                </m:e>
                              </m:func>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den>
                          </m:f>
                        </m:e>
                      </m:func>
                    </m:oMath>
                  </m:oMathPara>
                </a14:m>
                <a:endParaRPr lang="en-US" dirty="0"/>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 </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lim>
                          </m:limLow>
                        </m:fName>
                        <m:e>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𝑥</m:t>
                                  </m:r>
                                </m:e>
                              </m:rad>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2</m:t>
                                  </m:r>
                                </m:den>
                              </m:f>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den>
                          </m:f>
                        </m:e>
                      </m:func>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482" r="-1481"/>
                </a:stretch>
              </a:blipFill>
            </p:spPr>
            <p:txBody>
              <a:bodyPr/>
              <a:lstStyle/>
              <a:p>
                <a:r>
                  <a:rPr lang="en-US">
                    <a:noFill/>
                  </a:rPr>
                  <a:t> </a:t>
                </a:r>
              </a:p>
            </p:txBody>
          </p:sp>
        </mc:Fallback>
      </mc:AlternateContent>
    </p:spTree>
    <p:extLst>
      <p:ext uri="{BB962C8B-B14F-4D97-AF65-F5344CB8AC3E}">
        <p14:creationId xmlns:p14="http://schemas.microsoft.com/office/powerpoint/2010/main" val="1872737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00B78A-E722-49ED-A507-5035C5EA2670}"/>
                  </a:ext>
                </a:extLst>
              </p:cNvPr>
              <p:cNvSpPr>
                <a:spLocks noGrp="1"/>
              </p:cNvSpPr>
              <p:nvPr>
                <p:ph idx="1"/>
              </p:nvPr>
            </p:nvSpPr>
            <p:spPr>
              <a:xfrm>
                <a:off x="457200" y="685800"/>
                <a:ext cx="8229600" cy="5440363"/>
              </a:xfrm>
            </p:spPr>
            <p:txBody>
              <a:bodyPr>
                <a:normAutofit/>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Solution:</a:t>
                </a:r>
              </a:p>
              <a:p>
                <a:pPr marL="0" indent="0">
                  <a:buNone/>
                </a:pP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lim>
                        </m:limLow>
                      </m:fName>
                      <m:e>
                        <m:f>
                          <m:fPr>
                            <m:ctrlPr>
                              <a:rPr lang="en-US" b="0"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𝑥</m:t>
                                </m:r>
                              </m:e>
                            </m:func>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den>
                        </m:f>
                      </m:e>
                    </m:func>
                  </m:oMath>
                </a14:m>
                <a:r>
                  <a:rPr lang="en-US"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i="1" dirty="0" smtClean="0">
                            <a:solidFill>
                              <a:srgbClr val="FF0000"/>
                            </a:solidFill>
                            <a:latin typeface="Cambria Math" panose="02040503050406030204" pitchFamily="18" charset="0"/>
                            <a:cs typeface="Times New Roman" panose="02020603050405020304" pitchFamily="18" charset="0"/>
                          </a:rPr>
                        </m:ctrlPr>
                      </m:fPr>
                      <m:num>
                        <m:r>
                          <a:rPr lang="en-US" b="0" i="1" dirty="0" smtClean="0">
                            <a:solidFill>
                              <a:srgbClr val="FF0000"/>
                            </a:solidFill>
                            <a:latin typeface="Cambria Math" panose="02040503050406030204" pitchFamily="18" charset="0"/>
                            <a:cs typeface="Times New Roman" panose="02020603050405020304" pitchFamily="18" charset="0"/>
                          </a:rPr>
                          <m:t>0</m:t>
                        </m:r>
                      </m:num>
                      <m:den>
                        <m:r>
                          <a:rPr lang="en-US" b="0" i="1" dirty="0" smtClean="0">
                            <a:solidFill>
                              <a:srgbClr val="FF0000"/>
                            </a:solidFill>
                            <a:latin typeface="Cambria Math" panose="02040503050406030204" pitchFamily="18" charset="0"/>
                            <a:cs typeface="Times New Roman" panose="02020603050405020304" pitchFamily="18" charset="0"/>
                          </a:rPr>
                          <m:t>0</m:t>
                        </m:r>
                      </m:den>
                    </m:f>
                  </m:oMath>
                </a14:m>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r>
                  <a:rPr lang="en-US"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a:rPr lang="en-US" b="0" i="0" smtClean="0">
                                <a:latin typeface="Cambria Math" panose="02040503050406030204" pitchFamily="18" charset="0"/>
                              </a:rPr>
                              <m:t>=</m:t>
                            </m:r>
                            <m:r>
                              <m:rPr>
                                <m:sty m:val="p"/>
                              </m:rPr>
                              <a:rPr lang="en-US" b="0" i="0" smtClean="0">
                                <a:latin typeface="Cambria Math" panose="02040503050406030204" pitchFamily="18" charset="0"/>
                              </a:rPr>
                              <m:t>lim</m:t>
                            </m:r>
                          </m:e>
                          <m:lim>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lim>
                        </m:limLow>
                      </m:fName>
                      <m:e>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𝑥</m:t>
                                </m:r>
                              </m:e>
                            </m:func>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r>
                                  <a:rPr lang="en-US" b="0" i="1" smtClean="0">
                                    <a:latin typeface="Cambria Math" panose="02040503050406030204" pitchFamily="18" charset="0"/>
                                  </a:rPr>
                                  <m:t>𝑥</m:t>
                                </m:r>
                              </m:e>
                              <m:sup>
                                <m:r>
                                  <a:rPr lang="en-US" b="0" i="1" smtClean="0">
                                    <a:latin typeface="Cambria Math" panose="02040503050406030204" pitchFamily="18" charset="0"/>
                                  </a:rPr>
                                  <m:t>2</m:t>
                                </m:r>
                              </m:sup>
                            </m:sSup>
                          </m:den>
                        </m:f>
                      </m:e>
                    </m:func>
                  </m:oMath>
                </a14:m>
                <a:r>
                  <a:rPr lang="en-US"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i="1" dirty="0">
                            <a:solidFill>
                              <a:srgbClr val="FF0000"/>
                            </a:solidFill>
                            <a:latin typeface="Cambria Math" panose="02040503050406030204" pitchFamily="18" charset="0"/>
                            <a:cs typeface="Times New Roman" panose="02020603050405020304" pitchFamily="18" charset="0"/>
                          </a:rPr>
                        </m:ctrlPr>
                      </m:fPr>
                      <m:num>
                        <m:r>
                          <a:rPr lang="en-US" i="1" dirty="0">
                            <a:solidFill>
                              <a:srgbClr val="FF0000"/>
                            </a:solidFill>
                            <a:latin typeface="Cambria Math" panose="02040503050406030204" pitchFamily="18" charset="0"/>
                            <a:cs typeface="Times New Roman" panose="02020603050405020304" pitchFamily="18" charset="0"/>
                          </a:rPr>
                          <m:t>0</m:t>
                        </m:r>
                      </m:num>
                      <m:den>
                        <m:r>
                          <a:rPr lang="en-US" i="1" dirty="0">
                            <a:solidFill>
                              <a:srgbClr val="FF0000"/>
                            </a:solidFill>
                            <a:latin typeface="Cambria Math" panose="02040503050406030204" pitchFamily="18" charset="0"/>
                            <a:cs typeface="Times New Roman" panose="02020603050405020304" pitchFamily="18" charset="0"/>
                          </a:rPr>
                          <m:t>0</m:t>
                        </m:r>
                      </m:den>
                    </m:f>
                  </m:oMath>
                </a14:m>
                <a:endParaRPr lang="en-US" dirty="0"/>
              </a:p>
              <a:p>
                <a:pPr marL="0" indent="0">
                  <a:buNone/>
                </a:pP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a:rPr lang="en-US" b="0" i="0" smtClean="0">
                                <a:latin typeface="Cambria Math" panose="02040503050406030204" pitchFamily="18" charset="0"/>
                              </a:rPr>
                              <m:t>=</m:t>
                            </m:r>
                            <m:r>
                              <m:rPr>
                                <m:sty m:val="p"/>
                              </m:rPr>
                              <a:rPr lang="en-US" b="0" i="0" smtClean="0">
                                <a:latin typeface="Cambria Math" panose="02040503050406030204" pitchFamily="18" charset="0"/>
                              </a:rPr>
                              <m:t>lim</m:t>
                            </m:r>
                          </m:e>
                          <m:lim>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lim>
                        </m:limLow>
                      </m:fName>
                      <m:e>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𝑥</m:t>
                                </m:r>
                              </m:e>
                            </m:func>
                          </m:num>
                          <m:den>
                            <m:r>
                              <a:rPr lang="en-US" b="0" i="1" smtClean="0">
                                <a:latin typeface="Cambria Math" panose="02040503050406030204" pitchFamily="18" charset="0"/>
                              </a:rPr>
                              <m:t>6</m:t>
                            </m:r>
                            <m:r>
                              <a:rPr lang="en-US" b="0" i="1" smtClean="0">
                                <a:latin typeface="Cambria Math" panose="02040503050406030204" pitchFamily="18" charset="0"/>
                              </a:rPr>
                              <m:t>𝑥</m:t>
                            </m:r>
                          </m:den>
                        </m:f>
                      </m:e>
                    </m:func>
                  </m:oMath>
                </a14:m>
                <a:r>
                  <a:rPr lang="en-US"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i="1" dirty="0">
                            <a:solidFill>
                              <a:srgbClr val="FF0000"/>
                            </a:solidFill>
                            <a:latin typeface="Cambria Math" panose="02040503050406030204" pitchFamily="18" charset="0"/>
                            <a:cs typeface="Times New Roman" panose="02020603050405020304" pitchFamily="18" charset="0"/>
                          </a:rPr>
                        </m:ctrlPr>
                      </m:fPr>
                      <m:num>
                        <m:r>
                          <a:rPr lang="en-US" i="1" dirty="0">
                            <a:solidFill>
                              <a:srgbClr val="FF0000"/>
                            </a:solidFill>
                            <a:latin typeface="Cambria Math" panose="02040503050406030204" pitchFamily="18" charset="0"/>
                            <a:cs typeface="Times New Roman" panose="02020603050405020304" pitchFamily="18" charset="0"/>
                          </a:rPr>
                          <m:t>0</m:t>
                        </m:r>
                      </m:num>
                      <m:den>
                        <m:r>
                          <a:rPr lang="en-US" i="1" dirty="0">
                            <a:solidFill>
                              <a:srgbClr val="FF0000"/>
                            </a:solidFill>
                            <a:latin typeface="Cambria Math" panose="02040503050406030204" pitchFamily="18" charset="0"/>
                            <a:cs typeface="Times New Roman" panose="02020603050405020304" pitchFamily="18" charset="0"/>
                          </a:rPr>
                          <m:t>0</m:t>
                        </m:r>
                      </m:den>
                    </m:f>
                  </m:oMath>
                </a14:m>
                <a:endParaRPr lang="en-US" dirty="0"/>
              </a:p>
              <a:p>
                <a:pPr marL="0" indent="0">
                  <a:buNone/>
                </a:pPr>
                <a14:m>
                  <m:oMathPara xmlns:m="http://schemas.openxmlformats.org/officeDocument/2006/math">
                    <m:oMathParaPr>
                      <m:jc m:val="left"/>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a:rPr lang="en-US" b="0" i="0" smtClean="0">
                                  <a:latin typeface="Cambria Math" panose="02040503050406030204" pitchFamily="18" charset="0"/>
                                </a:rPr>
                                <m:t>=</m:t>
                              </m:r>
                              <m:r>
                                <m:rPr>
                                  <m:sty m:val="p"/>
                                </m:rPr>
                                <a:rPr lang="en-US" b="0" i="0" smtClean="0">
                                  <a:latin typeface="Cambria Math" panose="02040503050406030204" pitchFamily="18" charset="0"/>
                                </a:rPr>
                                <m:t>lim</m:t>
                              </m:r>
                            </m:e>
                            <m:lim>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lim>
                          </m:limLow>
                        </m:fName>
                        <m:e>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𝑥</m:t>
                                  </m:r>
                                </m:e>
                              </m:func>
                            </m:num>
                            <m:den>
                              <m:r>
                                <a:rPr lang="en-US" b="0" i="1" smtClean="0">
                                  <a:latin typeface="Cambria Math" panose="02040503050406030204" pitchFamily="18" charset="0"/>
                                </a:rPr>
                                <m:t>6</m:t>
                              </m:r>
                            </m:den>
                          </m:f>
                        </m:e>
                      </m:func>
                    </m:oMath>
                  </m:oMathPara>
                </a14:m>
                <a:endParaRPr lang="en-US" b="0" dirty="0"/>
              </a:p>
              <a:p>
                <a:pPr marL="0" indent="0">
                  <a:buNone/>
                </a:pPr>
                <a14:m>
                  <m:oMathPara xmlns:m="http://schemas.openxmlformats.org/officeDocument/2006/math">
                    <m:oMathParaPr>
                      <m:jc m:val="left"/>
                    </m:oMathParaPr>
                    <m:oMath xmlns:m="http://schemas.openxmlformats.org/officeDocument/2006/math">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oMath>
                  </m:oMathPara>
                </a14:m>
                <a:endParaRPr lang="en-US" dirty="0"/>
              </a:p>
            </p:txBody>
          </p:sp>
        </mc:Choice>
        <mc:Fallback xmlns="">
          <p:sp>
            <p:nvSpPr>
              <p:cNvPr id="3" name="Content Placeholder 2">
                <a:extLst>
                  <a:ext uri="{FF2B5EF4-FFF2-40B4-BE49-F238E27FC236}">
                    <a16:creationId xmlns:a16="http://schemas.microsoft.com/office/drawing/2014/main" id="{CF00B78A-E722-49ED-A507-5035C5EA2670}"/>
                  </a:ext>
                </a:extLst>
              </p:cNvPr>
              <p:cNvSpPr>
                <a:spLocks noGrp="1" noRot="1" noChangeAspect="1" noMove="1" noResize="1" noEditPoints="1" noAdjustHandles="1" noChangeArrowheads="1" noChangeShapeType="1" noTextEdit="1"/>
              </p:cNvSpPr>
              <p:nvPr>
                <p:ph idx="1"/>
              </p:nvPr>
            </p:nvSpPr>
            <p:spPr>
              <a:xfrm>
                <a:off x="457200" y="685800"/>
                <a:ext cx="8229600" cy="5440363"/>
              </a:xfrm>
              <a:blipFill>
                <a:blip r:embed="rId2"/>
                <a:stretch>
                  <a:fillRect l="-1852" t="-1570"/>
                </a:stretch>
              </a:blipFill>
            </p:spPr>
            <p:txBody>
              <a:bodyPr/>
              <a:lstStyle/>
              <a:p>
                <a:r>
                  <a:rPr lang="en-US">
                    <a:noFill/>
                  </a:rPr>
                  <a:t> </a:t>
                </a:r>
              </a:p>
            </p:txBody>
          </p:sp>
        </mc:Fallback>
      </mc:AlternateContent>
    </p:spTree>
    <p:extLst>
      <p:ext uri="{BB962C8B-B14F-4D97-AF65-F5344CB8AC3E}">
        <p14:creationId xmlns:p14="http://schemas.microsoft.com/office/powerpoint/2010/main" val="3089019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EC6E556-2464-4A00-B7FD-4BA203A6DCA6}"/>
                  </a:ext>
                </a:extLst>
              </p:cNvPr>
              <p:cNvSpPr>
                <a:spLocks noGrp="1"/>
              </p:cNvSpPr>
              <p:nvPr>
                <p:ph idx="1"/>
              </p:nvPr>
            </p:nvSpPr>
            <p:spPr>
              <a:xfrm>
                <a:off x="457200" y="685800"/>
                <a:ext cx="8229600" cy="5440363"/>
              </a:xfrm>
            </p:spPr>
            <p:txBody>
              <a:bodyPr/>
              <a:lstStyle/>
              <a:p>
                <a:pPr marL="0" indent="0">
                  <a:buNone/>
                </a:pP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 </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lim>
                        </m:limLow>
                      </m:fName>
                      <m:e>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𝑥</m:t>
                                </m:r>
                              </m:e>
                            </m:rad>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2</m:t>
                                </m:r>
                              </m:den>
                            </m:f>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den>
                        </m:f>
                        <m:r>
                          <a:rPr lang="en-US" b="0" i="1" smtClean="0">
                            <a:latin typeface="Cambria Math" panose="02040503050406030204" pitchFamily="18" charset="0"/>
                          </a:rPr>
                          <m:t>   </m:t>
                        </m:r>
                        <m:f>
                          <m:fPr>
                            <m:ctrlPr>
                              <a:rPr lang="en-US" i="1" dirty="0">
                                <a:solidFill>
                                  <a:srgbClr val="FF0000"/>
                                </a:solidFill>
                                <a:latin typeface="Cambria Math" panose="02040503050406030204" pitchFamily="18" charset="0"/>
                                <a:cs typeface="Times New Roman" panose="02020603050405020304" pitchFamily="18" charset="0"/>
                              </a:rPr>
                            </m:ctrlPr>
                          </m:fPr>
                          <m:num>
                            <m:r>
                              <a:rPr lang="en-US" i="1" dirty="0">
                                <a:solidFill>
                                  <a:srgbClr val="FF0000"/>
                                </a:solidFill>
                                <a:latin typeface="Cambria Math" panose="02040503050406030204" pitchFamily="18" charset="0"/>
                                <a:cs typeface="Times New Roman" panose="02020603050405020304" pitchFamily="18" charset="0"/>
                              </a:rPr>
                              <m:t>0</m:t>
                            </m:r>
                          </m:num>
                          <m:den>
                            <m:r>
                              <a:rPr lang="en-US" i="1" dirty="0">
                                <a:solidFill>
                                  <a:srgbClr val="FF0000"/>
                                </a:solidFill>
                                <a:latin typeface="Cambria Math" panose="02040503050406030204" pitchFamily="18" charset="0"/>
                                <a:cs typeface="Times New Roman" panose="02020603050405020304" pitchFamily="18" charset="0"/>
                              </a:rPr>
                              <m:t>0</m:t>
                            </m:r>
                          </m:den>
                        </m:f>
                      </m:e>
                    </m:func>
                  </m:oMath>
                </a14:m>
                <a:r>
                  <a:rPr lang="en-US" dirty="0"/>
                  <a:t> </a:t>
                </a:r>
              </a:p>
              <a:p>
                <a:pPr marL="0" indent="0">
                  <a:buNone/>
                </a:pP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a:rPr lang="en-US" b="0" i="0" smtClean="0">
                                <a:latin typeface="Cambria Math" panose="02040503050406030204" pitchFamily="18" charset="0"/>
                              </a:rPr>
                              <m:t>=</m:t>
                            </m:r>
                            <m:r>
                              <m:rPr>
                                <m:sty m:val="p"/>
                              </m:rPr>
                              <a:rPr lang="en-US" b="0" i="0" smtClean="0">
                                <a:latin typeface="Cambria Math" panose="02040503050406030204" pitchFamily="18" charset="0"/>
                              </a:rPr>
                              <m:t>lim</m:t>
                            </m:r>
                          </m:e>
                          <m:lim>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lim>
                        </m:limLow>
                      </m:fName>
                      <m:e>
                        <m:f>
                          <m:fPr>
                            <m:ctrlPr>
                              <a:rPr lang="en-US" b="0" i="1" smtClean="0">
                                <a:latin typeface="Cambria Math" panose="02040503050406030204" pitchFamily="18" charset="0"/>
                                <a:ea typeface="Cambria Math" panose="02040503050406030204" pitchFamily="18" charset="0"/>
                              </a:rPr>
                            </m:ctrlPr>
                          </m:fPr>
                          <m:num>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e>
                              <m:sup>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sup>
                            </m:s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𝑥</m:t>
                            </m:r>
                          </m:den>
                        </m:f>
                      </m:e>
                    </m:func>
                  </m:oMath>
                </a14:m>
                <a:r>
                  <a:rPr lang="en-US" dirty="0"/>
                  <a:t>    </a:t>
                </a:r>
                <a14:m>
                  <m:oMath xmlns:m="http://schemas.openxmlformats.org/officeDocument/2006/math">
                    <m:f>
                      <m:fPr>
                        <m:ctrlPr>
                          <a:rPr lang="en-US" i="1" dirty="0">
                            <a:solidFill>
                              <a:srgbClr val="FF0000"/>
                            </a:solidFill>
                            <a:latin typeface="Cambria Math" panose="02040503050406030204" pitchFamily="18" charset="0"/>
                            <a:cs typeface="Times New Roman" panose="02020603050405020304" pitchFamily="18" charset="0"/>
                          </a:rPr>
                        </m:ctrlPr>
                      </m:fPr>
                      <m:num>
                        <m:r>
                          <a:rPr lang="en-US" i="1" dirty="0">
                            <a:solidFill>
                              <a:srgbClr val="FF0000"/>
                            </a:solidFill>
                            <a:latin typeface="Cambria Math" panose="02040503050406030204" pitchFamily="18" charset="0"/>
                            <a:cs typeface="Times New Roman" panose="02020603050405020304" pitchFamily="18" charset="0"/>
                          </a:rPr>
                          <m:t>0</m:t>
                        </m:r>
                      </m:num>
                      <m:den>
                        <m:r>
                          <a:rPr lang="en-US" i="1" dirty="0">
                            <a:solidFill>
                              <a:srgbClr val="FF0000"/>
                            </a:solidFill>
                            <a:latin typeface="Cambria Math" panose="02040503050406030204" pitchFamily="18" charset="0"/>
                            <a:cs typeface="Times New Roman" panose="02020603050405020304" pitchFamily="18" charset="0"/>
                          </a:rPr>
                          <m:t>0</m:t>
                        </m:r>
                      </m:den>
                    </m:f>
                  </m:oMath>
                </a14:m>
                <a:endParaRPr lang="en-US" dirty="0"/>
              </a:p>
              <a:p>
                <a:pPr marL="0" indent="0">
                  <a:buNone/>
                </a:pP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a:rPr lang="en-US" b="0" i="0" smtClean="0">
                                <a:latin typeface="Cambria Math" panose="02040503050406030204" pitchFamily="18" charset="0"/>
                              </a:rPr>
                              <m:t>=</m:t>
                            </m:r>
                            <m:r>
                              <m:rPr>
                                <m:sty m:val="p"/>
                              </m:rPr>
                              <a:rPr lang="en-US" b="0" i="0" smtClean="0">
                                <a:latin typeface="Cambria Math" panose="02040503050406030204" pitchFamily="18" charset="0"/>
                              </a:rPr>
                              <m:t>lim</m:t>
                            </m:r>
                          </m:e>
                          <m:lim>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lim>
                        </m:limLow>
                      </m:fName>
                      <m:e>
                        <m:f>
                          <m:fPr>
                            <m:ctrlPr>
                              <a:rPr lang="en-US" b="0" i="1" smtClean="0">
                                <a:latin typeface="Cambria Math" panose="02040503050406030204" pitchFamily="18" charset="0"/>
                                <a:ea typeface="Cambria Math" panose="02040503050406030204" pitchFamily="18" charset="0"/>
                              </a:rPr>
                            </m:ctrlPr>
                          </m:fPr>
                          <m:num>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4</m:t>
                                </m:r>
                              </m:den>
                            </m:f>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e>
                              <m:sup>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num>
                                  <m:den>
                                    <m:r>
                                      <a:rPr lang="en-US" b="0" i="1" smtClean="0">
                                        <a:latin typeface="Cambria Math" panose="02040503050406030204" pitchFamily="18" charset="0"/>
                                        <a:ea typeface="Cambria Math" panose="02040503050406030204" pitchFamily="18" charset="0"/>
                                      </a:rPr>
                                      <m:t>2</m:t>
                                    </m:r>
                                  </m:den>
                                </m:f>
                              </m:sup>
                            </m:sSup>
                          </m:num>
                          <m:den>
                            <m:r>
                              <a:rPr lang="en-US" b="0" i="1" smtClean="0">
                                <a:latin typeface="Cambria Math" panose="02040503050406030204" pitchFamily="18" charset="0"/>
                                <a:ea typeface="Cambria Math" panose="02040503050406030204" pitchFamily="18" charset="0"/>
                              </a:rPr>
                              <m:t>2</m:t>
                            </m:r>
                          </m:den>
                        </m:f>
                      </m:e>
                    </m:func>
                  </m:oMath>
                </a14:m>
                <a:r>
                  <a:rPr lang="en-US" dirty="0"/>
                  <a:t>      </a:t>
                </a:r>
              </a:p>
              <a:p>
                <a:pPr marL="0" indent="0">
                  <a:buNone/>
                </a:pPr>
                <a14:m>
                  <m:oMathPara xmlns:m="http://schemas.openxmlformats.org/officeDocument/2006/math">
                    <m:oMathParaPr>
                      <m:jc m:val="left"/>
                    </m:oMathParaPr>
                    <m:oMath xmlns:m="http://schemas.openxmlformats.org/officeDocument/2006/math">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1</m:t>
                          </m:r>
                        </m:num>
                        <m:den>
                          <m:r>
                            <a:rPr lang="en-US" b="0" i="1" smtClean="0">
                              <a:latin typeface="Cambria Math" panose="02040503050406030204" pitchFamily="18" charset="0"/>
                            </a:rPr>
                            <m:t>8</m:t>
                          </m:r>
                        </m:den>
                      </m:f>
                    </m:oMath>
                  </m:oMathPara>
                </a14:m>
                <a:endParaRPr lang="en-US" dirty="0"/>
              </a:p>
            </p:txBody>
          </p:sp>
        </mc:Choice>
        <mc:Fallback>
          <p:sp>
            <p:nvSpPr>
              <p:cNvPr id="3" name="Content Placeholder 2">
                <a:extLst>
                  <a:ext uri="{FF2B5EF4-FFF2-40B4-BE49-F238E27FC236}">
                    <a16:creationId xmlns:a16="http://schemas.microsoft.com/office/drawing/2014/main" id="{2EC6E556-2464-4A00-B7FD-4BA203A6DCA6}"/>
                  </a:ext>
                </a:extLst>
              </p:cNvPr>
              <p:cNvSpPr>
                <a:spLocks noGrp="1" noRot="1" noChangeAspect="1" noMove="1" noResize="1" noEditPoints="1" noAdjustHandles="1" noChangeArrowheads="1" noChangeShapeType="1" noTextEdit="1"/>
              </p:cNvSpPr>
              <p:nvPr>
                <p:ph idx="1"/>
              </p:nvPr>
            </p:nvSpPr>
            <p:spPr>
              <a:xfrm>
                <a:off x="457200" y="685800"/>
                <a:ext cx="8229600" cy="5440363"/>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5872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5636" y="1439958"/>
                <a:ext cx="8229600" cy="4525963"/>
              </a:xfrm>
            </p:spPr>
            <p:txBody>
              <a:bodyPr/>
              <a:lstStyle/>
              <a:p>
                <a:pPr marL="0" indent="0">
                  <a:buNone/>
                </a:pPr>
                <a:r>
                  <a:rPr lang="en-US" dirty="0">
                    <a:latin typeface="Times New Roman" pitchFamily="18" charset="0"/>
                    <a:cs typeface="Times New Roman" pitchFamily="18" charset="0"/>
                  </a:rPr>
                  <a:t>If </a:t>
                </a:r>
                <a14:m>
                  <m:oMath xmlns:m="http://schemas.openxmlformats.org/officeDocument/2006/math">
                    <m:r>
                      <a:rPr lang="en-US" b="0" i="1" dirty="0" smtClean="0">
                        <a:latin typeface="Cambria Math" panose="02040503050406030204" pitchFamily="18" charset="0"/>
                        <a:cs typeface="Times New Roman" pitchFamily="18" charset="0"/>
                      </a:rPr>
                      <m:t>𝑦</m:t>
                    </m:r>
                    <m:r>
                      <a:rPr lang="en-US" i="1" dirty="0">
                        <a:latin typeface="Cambria Math"/>
                        <a:cs typeface="Times New Roman" pitchFamily="18" charset="0"/>
                      </a:rPr>
                      <m:t> = </m:t>
                    </m:r>
                    <m:r>
                      <a:rPr lang="en-US" i="1" dirty="0">
                        <a:latin typeface="Cambria Math"/>
                        <a:cs typeface="Times New Roman" pitchFamily="18" charset="0"/>
                      </a:rPr>
                      <m:t>𝑓</m:t>
                    </m:r>
                    <m:r>
                      <a:rPr lang="en-US" i="1" dirty="0">
                        <a:latin typeface="Cambria Math"/>
                        <a:cs typeface="Times New Roman" pitchFamily="18" charset="0"/>
                      </a:rPr>
                      <m:t>(</m:t>
                    </m:r>
                    <m:r>
                      <a:rPr lang="en-US" i="1" dirty="0">
                        <a:latin typeface="Cambria Math"/>
                        <a:cs typeface="Times New Roman" pitchFamily="18" charset="0"/>
                      </a:rPr>
                      <m:t>𝑥</m:t>
                    </m:r>
                    <m:r>
                      <a:rPr lang="en-US" i="1" dirty="0">
                        <a:latin typeface="Cambria Math"/>
                        <a:cs typeface="Times New Roman" pitchFamily="18" charset="0"/>
                      </a:rPr>
                      <m:t>)</m:t>
                    </m:r>
                  </m:oMath>
                </a14:m>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5636" y="1439958"/>
                <a:ext cx="8229600" cy="4525963"/>
              </a:xfrm>
              <a:blipFill>
                <a:blip r:embed="rId2"/>
                <a:stretch>
                  <a:fillRect l="-1852" t="-1884"/>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68461"/>
            <a:ext cx="73152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381000" y="2367444"/>
                <a:ext cx="7620001" cy="811119"/>
              </a:xfrm>
              <a:prstGeom prst="rect">
                <a:avLst/>
              </a:prstGeom>
              <a:noFill/>
            </p:spPr>
            <p:txBody>
              <a:bodyPr wrap="square" rtlCol="0">
                <a:spAutoFit/>
              </a:bodyPr>
              <a:lstStyle/>
              <a:p>
                <a14:m>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a:rPr>
                          <m:t>𝒅𝒚</m:t>
                        </m:r>
                      </m:num>
                      <m:den>
                        <m:r>
                          <a:rPr lang="en-US" sz="3200" b="1" i="1" smtClean="0">
                            <a:latin typeface="Cambria Math"/>
                          </a:rPr>
                          <m:t>𝒅𝒙</m:t>
                        </m:r>
                      </m:den>
                    </m:f>
                    <m:r>
                      <a:rPr lang="en-US" sz="3200" b="1" i="1" smtClean="0">
                        <a:latin typeface="Cambria Math"/>
                      </a:rPr>
                      <m:t>=</m:t>
                    </m:r>
                    <m:sSup>
                      <m:sSupPr>
                        <m:ctrlPr>
                          <a:rPr lang="en-US" sz="3200" b="1" i="1" smtClean="0">
                            <a:latin typeface="Cambria Math" panose="02040503050406030204" pitchFamily="18" charset="0"/>
                          </a:rPr>
                        </m:ctrlPr>
                      </m:sSupPr>
                      <m:e>
                        <m:r>
                          <a:rPr lang="en-US" sz="3200" b="1" i="1" smtClean="0">
                            <a:latin typeface="Cambria Math"/>
                          </a:rPr>
                          <m:t>𝒇</m:t>
                        </m:r>
                      </m:e>
                      <m:sup>
                        <m:r>
                          <a:rPr lang="en-US" sz="3200" b="1" i="1" smtClean="0">
                            <a:latin typeface="Cambria Math"/>
                          </a:rPr>
                          <m:t>′</m:t>
                        </m:r>
                      </m:sup>
                    </m:sSup>
                    <m:d>
                      <m:dPr>
                        <m:ctrlPr>
                          <a:rPr lang="en-US" sz="3200" b="1" i="1" dirty="0" smtClean="0">
                            <a:latin typeface="Cambria Math" panose="02040503050406030204" pitchFamily="18" charset="0"/>
                          </a:rPr>
                        </m:ctrlPr>
                      </m:dPr>
                      <m:e>
                        <m:r>
                          <a:rPr lang="en-US" sz="3200" b="1" i="1" dirty="0" smtClean="0">
                            <a:latin typeface="Cambria Math"/>
                          </a:rPr>
                          <m:t>𝒙</m:t>
                        </m:r>
                      </m:e>
                    </m:d>
                    <m:r>
                      <a:rPr lang="en-US" sz="3200" b="1" i="1" dirty="0" smtClean="0">
                        <a:latin typeface="Cambria Math"/>
                      </a:rPr>
                      <m:t>=</m:t>
                    </m:r>
                    <m:sSup>
                      <m:sSupPr>
                        <m:ctrlPr>
                          <a:rPr lang="en-US" sz="3200" b="1" i="1" dirty="0" smtClean="0">
                            <a:latin typeface="Cambria Math" panose="02040503050406030204" pitchFamily="18" charset="0"/>
                          </a:rPr>
                        </m:ctrlPr>
                      </m:sSupPr>
                      <m:e>
                        <m:r>
                          <a:rPr lang="en-US" sz="3200" b="1" i="1" dirty="0" smtClean="0">
                            <a:latin typeface="Cambria Math"/>
                          </a:rPr>
                          <m:t>𝒚</m:t>
                        </m:r>
                      </m:e>
                      <m:sup>
                        <m:r>
                          <a:rPr lang="en-US" sz="3200" b="1" i="1" dirty="0" smtClean="0">
                            <a:latin typeface="Cambria Math"/>
                          </a:rPr>
                          <m:t>′</m:t>
                        </m:r>
                      </m:sup>
                    </m:sSup>
                  </m:oMath>
                </a14:m>
                <a:r>
                  <a:rPr lang="en-US" sz="3200" b="1" dirty="0"/>
                  <a:t>      </a:t>
                </a:r>
                <a14:m>
                  <m:oMath xmlns:m="http://schemas.openxmlformats.org/officeDocument/2006/math">
                    <m:d>
                      <m:dPr>
                        <m:ctrlPr>
                          <a:rPr lang="en-US" sz="3200" i="1" dirty="0" smtClean="0">
                            <a:latin typeface="Cambria Math" panose="02040503050406030204" pitchFamily="18" charset="0"/>
                          </a:rPr>
                        </m:ctrlPr>
                      </m:dPr>
                      <m:e>
                        <m:sSup>
                          <m:sSupPr>
                            <m:ctrlPr>
                              <a:rPr lang="en-US" sz="3200" i="1" dirty="0" smtClean="0">
                                <a:latin typeface="Cambria Math" panose="02040503050406030204" pitchFamily="18" charset="0"/>
                              </a:rPr>
                            </m:ctrlPr>
                          </m:sSupPr>
                          <m:e>
                            <m:r>
                              <a:rPr lang="en-US" sz="3200" b="0" i="1" dirty="0" smtClean="0">
                                <a:latin typeface="Cambria Math"/>
                              </a:rPr>
                              <m:t>1</m:t>
                            </m:r>
                          </m:e>
                          <m:sup>
                            <m:r>
                              <a:rPr lang="en-US" sz="3200" b="0" i="1" dirty="0" smtClean="0">
                                <a:latin typeface="Cambria Math"/>
                              </a:rPr>
                              <m:t>𝑠𝑡</m:t>
                            </m:r>
                          </m:sup>
                        </m:sSup>
                        <m:r>
                          <m:rPr>
                            <m:nor/>
                          </m:rPr>
                          <a:rPr lang="en-US" sz="3200" dirty="0">
                            <a:latin typeface="Times New Roman" pitchFamily="18" charset="0"/>
                            <a:cs typeface="Times New Roman" pitchFamily="18" charset="0"/>
                          </a:rPr>
                          <m:t>order</m:t>
                        </m:r>
                        <m:r>
                          <m:rPr>
                            <m:nor/>
                          </m:rPr>
                          <a:rPr lang="en-US" sz="3200" dirty="0">
                            <a:latin typeface="Times New Roman" pitchFamily="18" charset="0"/>
                            <a:cs typeface="Times New Roman" pitchFamily="18" charset="0"/>
                          </a:rPr>
                          <m:t> </m:t>
                        </m:r>
                        <m:r>
                          <m:rPr>
                            <m:nor/>
                          </m:rPr>
                          <a:rPr lang="en-US" sz="3200" dirty="0">
                            <a:latin typeface="Times New Roman" pitchFamily="18" charset="0"/>
                            <a:cs typeface="Times New Roman" pitchFamily="18" charset="0"/>
                          </a:rPr>
                          <m:t>derivative</m:t>
                        </m:r>
                      </m:e>
                    </m:d>
                  </m:oMath>
                </a14:m>
                <a:endParaRPr lang="en-US" sz="4400" dirty="0">
                  <a:latin typeface="Times New Roman" pitchFamily="18" charset="0"/>
                  <a:cs typeface="Times New Roman"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81000" y="2367444"/>
                <a:ext cx="7620001" cy="81111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5400" y="4644184"/>
                <a:ext cx="3505200" cy="5786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i="1" dirty="0" smtClean="0">
                              <a:latin typeface="Cambria Math" panose="02040503050406030204" pitchFamily="18" charset="0"/>
                            </a:rPr>
                          </m:ctrlPr>
                        </m:dPr>
                        <m:e>
                          <m:sSup>
                            <m:sSupPr>
                              <m:ctrlPr>
                                <a:rPr lang="en-US" sz="2800" i="1" dirty="0">
                                  <a:latin typeface="Cambria Math" panose="02040503050406030204" pitchFamily="18" charset="0"/>
                                </a:rPr>
                              </m:ctrlPr>
                            </m:sSupPr>
                            <m:e>
                              <m:r>
                                <a:rPr lang="en-US" sz="2800" b="0" i="1" dirty="0" smtClean="0">
                                  <a:latin typeface="Cambria Math"/>
                                </a:rPr>
                                <m:t>2</m:t>
                              </m:r>
                            </m:e>
                            <m:sup>
                              <m:r>
                                <a:rPr lang="en-US" sz="2800" b="0" i="1" dirty="0" smtClean="0">
                                  <a:latin typeface="Cambria Math"/>
                                </a:rPr>
                                <m:t>𝑛𝑑</m:t>
                              </m:r>
                            </m:sup>
                          </m:sSup>
                          <m:r>
                            <m:rPr>
                              <m:nor/>
                            </m:rPr>
                            <a:rPr lang="en-US" sz="2800" dirty="0">
                              <a:latin typeface="Times New Roman" pitchFamily="18" charset="0"/>
                              <a:cs typeface="Times New Roman" pitchFamily="18" charset="0"/>
                            </a:rPr>
                            <m:t>order</m:t>
                          </m:r>
                          <m:r>
                            <m:rPr>
                              <m:nor/>
                            </m:rPr>
                            <a:rPr lang="en-US" sz="2800" dirty="0">
                              <a:latin typeface="Times New Roman" pitchFamily="18" charset="0"/>
                              <a:cs typeface="Times New Roman" pitchFamily="18" charset="0"/>
                            </a:rPr>
                            <m:t> </m:t>
                          </m:r>
                          <m:r>
                            <m:rPr>
                              <m:nor/>
                            </m:rPr>
                            <a:rPr lang="en-US" sz="2800" dirty="0">
                              <a:latin typeface="Times New Roman" pitchFamily="18" charset="0"/>
                              <a:cs typeface="Times New Roman" pitchFamily="18" charset="0"/>
                            </a:rPr>
                            <m:t>derivative</m:t>
                          </m:r>
                        </m:e>
                      </m: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105400" y="4644184"/>
                <a:ext cx="3505200" cy="578685"/>
              </a:xfrm>
              <a:prstGeom prst="rect">
                <a:avLst/>
              </a:prstGeom>
              <a:blipFill rotWithShape="1">
                <a:blip r:embed="rId5"/>
                <a:stretch>
                  <a:fillRect t="-4211" r="-2957" b="-25263"/>
                </a:stretch>
              </a:blipFill>
            </p:spPr>
            <p:txBody>
              <a:bodyPr/>
              <a:lstStyle/>
              <a:p>
                <a:r>
                  <a:rPr lang="en-US">
                    <a:noFill/>
                  </a:rPr>
                  <a:t> </a:t>
                </a:r>
              </a:p>
            </p:txBody>
          </p:sp>
        </mc:Fallback>
      </mc:AlternateContent>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5657"/>
          <a:stretch/>
        </p:blipFill>
        <p:spPr bwMode="auto">
          <a:xfrm>
            <a:off x="148938" y="4547972"/>
            <a:ext cx="428798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r="6603"/>
          <a:stretch/>
        </p:blipFill>
        <p:spPr bwMode="auto">
          <a:xfrm>
            <a:off x="197431" y="5549180"/>
            <a:ext cx="3221182" cy="86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4800600" y="5538572"/>
                <a:ext cx="4038600" cy="5786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i="1" dirty="0" smtClean="0">
                              <a:latin typeface="Cambria Math" panose="02040503050406030204" pitchFamily="18" charset="0"/>
                            </a:rPr>
                          </m:ctrlPr>
                        </m:dPr>
                        <m:e>
                          <m:sSup>
                            <m:sSupPr>
                              <m:ctrlPr>
                                <a:rPr lang="en-US" sz="2800" i="1" dirty="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𝑡</m:t>
                              </m:r>
                              <m:r>
                                <a:rPr lang="en-US" sz="2800" b="0" i="1" dirty="0" smtClean="0">
                                  <a:latin typeface="Cambria Math" panose="02040503050406030204" pitchFamily="18" charset="0"/>
                                </a:rPr>
                                <m:t>h</m:t>
                              </m:r>
                            </m:sup>
                          </m:sSup>
                          <m:r>
                            <m:rPr>
                              <m:nor/>
                            </m:rPr>
                            <a:rPr lang="en-US" sz="2800" dirty="0">
                              <a:latin typeface="Times New Roman" pitchFamily="18" charset="0"/>
                              <a:cs typeface="Times New Roman" pitchFamily="18" charset="0"/>
                            </a:rPr>
                            <m:t>order</m:t>
                          </m:r>
                          <m:r>
                            <m:rPr>
                              <m:nor/>
                            </m:rPr>
                            <a:rPr lang="en-US" sz="2800" dirty="0">
                              <a:latin typeface="Times New Roman" pitchFamily="18" charset="0"/>
                              <a:cs typeface="Times New Roman" pitchFamily="18" charset="0"/>
                            </a:rPr>
                            <m:t> </m:t>
                          </m:r>
                          <m:r>
                            <m:rPr>
                              <m:nor/>
                            </m:rPr>
                            <a:rPr lang="en-US" sz="2800" dirty="0">
                              <a:latin typeface="Times New Roman" pitchFamily="18" charset="0"/>
                              <a:cs typeface="Times New Roman" pitchFamily="18" charset="0"/>
                            </a:rPr>
                            <m:t>derivative</m:t>
                          </m:r>
                        </m:e>
                      </m:d>
                    </m:oMath>
                  </m:oMathPara>
                </a14:m>
                <a:endParaRPr lang="en-US" b="1" dirty="0"/>
              </a:p>
            </p:txBody>
          </p:sp>
        </mc:Choice>
        <mc:Fallback xmlns="">
          <p:sp>
            <p:nvSpPr>
              <p:cNvPr id="6" name="TextBox 5"/>
              <p:cNvSpPr txBox="1">
                <a:spLocks noRot="1" noChangeAspect="1" noMove="1" noResize="1" noEditPoints="1" noAdjustHandles="1" noChangeArrowheads="1" noChangeShapeType="1" noTextEdit="1"/>
              </p:cNvSpPr>
              <p:nvPr/>
            </p:nvSpPr>
            <p:spPr>
              <a:xfrm>
                <a:off x="4800600" y="5538572"/>
                <a:ext cx="4038600" cy="578685"/>
              </a:xfrm>
              <a:prstGeom prst="rect">
                <a:avLst/>
              </a:prstGeom>
              <a:blipFill>
                <a:blip r:embed="rId8"/>
                <a:stretch>
                  <a:fillRect/>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01AA5491-AE8B-4F91-9850-6AD220E94923}"/>
              </a:ext>
            </a:extLst>
          </p:cNvPr>
          <p:cNvSpPr>
            <a:spLocks noGrp="1"/>
          </p:cNvSpPr>
          <p:nvPr>
            <p:ph type="title"/>
          </p:nvPr>
        </p:nvSpPr>
        <p:spPr/>
        <p:txBody>
          <a:bodyPr>
            <a:normAutofit fontScale="90000"/>
          </a:bodyPr>
          <a:lstStyle/>
          <a:p>
            <a:r>
              <a:rPr lang="en-US" b="1" i="1" dirty="0">
                <a:solidFill>
                  <a:srgbClr val="FF0000"/>
                </a:solidFill>
                <a:latin typeface="Times New Roman"/>
                <a:ea typeface="Calibri"/>
              </a:rPr>
              <a:t>Second and Higher Order Derivatives</a:t>
            </a:r>
            <a:endParaRPr lang="en-US" dirty="0">
              <a:solidFill>
                <a:srgbClr val="FF0000"/>
              </a:solidFill>
            </a:endParaRPr>
          </a:p>
        </p:txBody>
      </p:sp>
    </p:spTree>
    <p:extLst>
      <p:ext uri="{BB962C8B-B14F-4D97-AF65-F5344CB8AC3E}">
        <p14:creationId xmlns:p14="http://schemas.microsoft.com/office/powerpoint/2010/main" val="207895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4246-8575-4AF0-B81B-D8314980B429}"/>
              </a:ext>
            </a:extLst>
          </p:cNvPr>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Example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28BE55-9EDF-46A5-A8E0-8DDD589DF0B8}"/>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Find the second derivatives for each of the following functions: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cs typeface="Times New Roman" panose="02020603050405020304" pitchFamily="18" charset="0"/>
                        </a:rPr>
                        <m:t>𝑎</m:t>
                      </m:r>
                      <m:r>
                        <a:rPr lang="en-US" b="0" i="1" smtClean="0">
                          <a:latin typeface="Cambria Math" panose="02040503050406030204" pitchFamily="18" charset="0"/>
                          <a:cs typeface="Times New Roman" panose="02020603050405020304" pitchFamily="18" charset="0"/>
                        </a:rPr>
                        <m:t>) </m:t>
                      </m:r>
                      <m:r>
                        <a:rPr lang="en-US" b="0" i="1" smtClean="0">
                          <a:latin typeface="Cambria Math" panose="02040503050406030204" pitchFamily="18" charset="0"/>
                          <a:cs typeface="Times New Roman" panose="02020603050405020304" pitchFamily="18" charset="0"/>
                        </a:rPr>
                        <m:t>𝑓</m:t>
                      </m:r>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𝑥</m:t>
                          </m:r>
                        </m:e>
                      </m:d>
                      <m:r>
                        <a:rPr lang="en-US" b="0" i="1" smtClean="0">
                          <a:latin typeface="Cambria Math" panose="02040503050406030204" pitchFamily="18" charset="0"/>
                          <a:cs typeface="Times New Roman" panose="02020603050405020304" pitchFamily="18" charset="0"/>
                        </a:rPr>
                        <m:t>=</m:t>
                      </m:r>
                      <m:func>
                        <m:funcPr>
                          <m:ctrlPr>
                            <a:rPr lang="en-US" b="0" i="1" smtClean="0">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sec</m:t>
                          </m:r>
                        </m:fName>
                        <m:e>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5</m:t>
                          </m:r>
                          <m:r>
                            <a:rPr lang="en-US" b="0" i="1" smtClean="0">
                              <a:latin typeface="Cambria Math" panose="02040503050406030204" pitchFamily="18" charset="0"/>
                              <a:cs typeface="Times New Roman" panose="02020603050405020304" pitchFamily="18" charset="0"/>
                            </a:rPr>
                            <m:t>𝑥</m:t>
                          </m:r>
                          <m:r>
                            <a:rPr lang="en-US" b="0" i="1" smtClean="0">
                              <a:latin typeface="Cambria Math" panose="02040503050406030204" pitchFamily="18" charset="0"/>
                              <a:cs typeface="Times New Roman" panose="02020603050405020304" pitchFamily="18" charset="0"/>
                            </a:rPr>
                            <m:t>)</m:t>
                          </m:r>
                        </m:e>
                      </m:func>
                    </m:oMath>
                  </m:oMathPara>
                </a14:m>
                <a:endParaRPr lang="en-US"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cs typeface="Times New Roman" panose="02020603050405020304" pitchFamily="18" charset="0"/>
                        </a:rPr>
                        <m:t>𝑏</m:t>
                      </m:r>
                      <m:r>
                        <a:rPr lang="en-US" b="0" i="1" smtClean="0">
                          <a:latin typeface="Cambria Math" panose="02040503050406030204" pitchFamily="18" charset="0"/>
                          <a:cs typeface="Times New Roman" panose="02020603050405020304" pitchFamily="18" charset="0"/>
                        </a:rPr>
                        <m:t>) </m:t>
                      </m:r>
                      <m:r>
                        <a:rPr lang="en-US" b="0" i="1" smtClean="0">
                          <a:latin typeface="Cambria Math" panose="02040503050406030204" pitchFamily="18" charset="0"/>
                          <a:cs typeface="Times New Roman" panose="02020603050405020304" pitchFamily="18" charset="0"/>
                        </a:rPr>
                        <m:t>𝑔</m:t>
                      </m:r>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𝑡</m:t>
                          </m:r>
                        </m:e>
                      </m:d>
                      <m:r>
                        <a:rPr lang="en-US" b="0" i="1" smtClean="0">
                          <a:latin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𝑒</m:t>
                          </m:r>
                        </m:e>
                        <m:sup>
                          <m:r>
                            <a:rPr lang="en-US" b="0" i="1" smtClean="0">
                              <a:latin typeface="Cambria Math" panose="02040503050406030204" pitchFamily="18" charset="0"/>
                              <a:cs typeface="Times New Roman" panose="02020603050405020304" pitchFamily="18" charset="0"/>
                            </a:rPr>
                            <m:t>1</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2</m:t>
                          </m:r>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𝑡</m:t>
                              </m:r>
                            </m:e>
                            <m:sup>
                              <m:r>
                                <a:rPr lang="en-US" b="0" i="1" smtClean="0">
                                  <a:latin typeface="Cambria Math" panose="02040503050406030204" pitchFamily="18" charset="0"/>
                                  <a:cs typeface="Times New Roman" panose="02020603050405020304" pitchFamily="18" charset="0"/>
                                </a:rPr>
                                <m:t>3</m:t>
                              </m:r>
                            </m:sup>
                          </m:sSup>
                        </m:sup>
                      </m:sSup>
                    </m:oMath>
                  </m:oMathPara>
                </a14:m>
                <a:endParaRPr lang="en-US"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cs typeface="Times New Roman" panose="02020603050405020304" pitchFamily="18" charset="0"/>
                        </a:rPr>
                        <m:t>𝑐</m:t>
                      </m:r>
                      <m:r>
                        <a:rPr lang="en-US" b="0" i="1" smtClean="0">
                          <a:latin typeface="Cambria Math" panose="02040503050406030204" pitchFamily="18" charset="0"/>
                          <a:cs typeface="Times New Roman" panose="02020603050405020304" pitchFamily="18" charset="0"/>
                        </a:rPr>
                        <m:t>) </m:t>
                      </m:r>
                      <m:r>
                        <a:rPr lang="en-US" b="0" i="1" smtClean="0">
                          <a:latin typeface="Cambria Math" panose="02040503050406030204" pitchFamily="18" charset="0"/>
                          <a:cs typeface="Times New Roman" panose="02020603050405020304" pitchFamily="18" charset="0"/>
                        </a:rPr>
                        <m:t>𝑓</m:t>
                      </m:r>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𝑡</m:t>
                          </m:r>
                        </m:e>
                      </m:d>
                      <m:r>
                        <a:rPr lang="en-US" b="0" i="1" smtClean="0">
                          <a:latin typeface="Cambria Math" panose="02040503050406030204" pitchFamily="18" charset="0"/>
                          <a:cs typeface="Times New Roman" panose="02020603050405020304" pitchFamily="18" charset="0"/>
                        </a:rPr>
                        <m:t>=</m:t>
                      </m:r>
                      <m:func>
                        <m:funcPr>
                          <m:ctrlPr>
                            <a:rPr lang="en-US" b="0" i="1" smtClean="0">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ln</m:t>
                          </m:r>
                        </m:fName>
                        <m:e>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1</m:t>
                          </m:r>
                          <m:r>
                            <a:rPr lang="en-US" b="0" i="1" smtClean="0">
                              <a:latin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𝑡</m:t>
                              </m:r>
                            </m:e>
                            <m:sup>
                              <m:r>
                                <a:rPr lang="en-US" b="0" i="1" smtClean="0">
                                  <a:latin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cs typeface="Times New Roman" panose="02020603050405020304" pitchFamily="18" charset="0"/>
                            </a:rPr>
                            <m:t>)</m:t>
                          </m:r>
                        </m:e>
                      </m:func>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3428BE55-9EDF-46A5-A8E0-8DDD589DF0B8}"/>
                  </a:ext>
                </a:extLst>
              </p:cNvPr>
              <p:cNvSpPr>
                <a:spLocks noGrp="1" noRot="1" noChangeAspect="1" noMove="1" noResize="1" noEditPoints="1" noAdjustHandles="1" noChangeArrowheads="1" noChangeShapeType="1" noTextEdit="1"/>
              </p:cNvSpPr>
              <p:nvPr>
                <p:ph idx="1"/>
              </p:nvPr>
            </p:nvSpPr>
            <p:spPr>
              <a:blipFill>
                <a:blip r:embed="rId2"/>
                <a:stretch>
                  <a:fillRect l="-1852" t="-1887"/>
                </a:stretch>
              </a:blipFill>
            </p:spPr>
            <p:txBody>
              <a:bodyPr/>
              <a:lstStyle/>
              <a:p>
                <a:r>
                  <a:rPr lang="en-US">
                    <a:noFill/>
                  </a:rPr>
                  <a:t> </a:t>
                </a:r>
              </a:p>
            </p:txBody>
          </p:sp>
        </mc:Fallback>
      </mc:AlternateContent>
    </p:spTree>
    <p:extLst>
      <p:ext uri="{BB962C8B-B14F-4D97-AF65-F5344CB8AC3E}">
        <p14:creationId xmlns:p14="http://schemas.microsoft.com/office/powerpoint/2010/main" val="160857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762000"/>
                <a:ext cx="8229600" cy="5715000"/>
              </a:xfrm>
            </p:spPr>
            <p:txBody>
              <a:bodyPr/>
              <a:lstStyle/>
              <a:p>
                <a:pPr marL="0" indent="0" algn="just">
                  <a:lnSpc>
                    <a:spcPct val="150000"/>
                  </a:lnSpc>
                  <a:spcBef>
                    <a:spcPts val="0"/>
                  </a:spcBef>
                  <a:buNone/>
                </a:pPr>
                <a:r>
                  <a:rPr lang="en-US" dirty="0">
                    <a:latin typeface="Times New Roman"/>
                    <a:ea typeface="Calibri"/>
                    <a:cs typeface="Arial"/>
                  </a:rPr>
                  <a:t>To obtain all three kinds of rules we will typically start with the analytic definition of the derivative as the limit of a quotient of differences:</a:t>
                </a:r>
                <a:endParaRPr lang="en-US" sz="2400" dirty="0">
                  <a:ea typeface="Calibri"/>
                  <a:cs typeface="Arial"/>
                </a:endParaRPr>
              </a:p>
              <a:p>
                <a:pPr marL="0" indent="0">
                  <a:buNone/>
                </a:pPr>
                <a:r>
                  <a:rPr lang="en-US" dirty="0">
                    <a:latin typeface="Times New Roman"/>
                    <a:ea typeface="Calibri"/>
                  </a:rPr>
                  <a:t>The slope of the secant line through P and a nearby point </a:t>
                </a:r>
                <a14:m>
                  <m:oMath xmlns:m="http://schemas.openxmlformats.org/officeDocument/2006/math">
                    <m:r>
                      <a:rPr lang="en-US" i="1" dirty="0" smtClean="0">
                        <a:latin typeface="Cambria Math"/>
                        <a:ea typeface="Calibri"/>
                      </a:rPr>
                      <m:t>𝑄</m:t>
                    </m:r>
                    <m:r>
                      <a:rPr lang="en-US" i="1" dirty="0" smtClean="0">
                        <a:latin typeface="Cambria Math"/>
                        <a:ea typeface="Calibri"/>
                      </a:rPr>
                      <m:t>(</m:t>
                    </m:r>
                    <m:r>
                      <a:rPr lang="en-US" i="1" dirty="0" err="1">
                        <a:latin typeface="Cambria Math"/>
                        <a:ea typeface="Calibri"/>
                      </a:rPr>
                      <m:t>𝑥</m:t>
                    </m:r>
                    <m:r>
                      <a:rPr lang="en-US" i="1" dirty="0" err="1">
                        <a:latin typeface="Cambria Math"/>
                        <a:ea typeface="Calibri"/>
                      </a:rPr>
                      <m:t>+</m:t>
                    </m:r>
                    <m:r>
                      <a:rPr lang="en-US" i="1" dirty="0" err="1">
                        <a:latin typeface="Cambria Math"/>
                        <a:ea typeface="Calibri"/>
                      </a:rPr>
                      <m:t>h</m:t>
                    </m:r>
                    <m:r>
                      <a:rPr lang="en-US" i="1" dirty="0">
                        <a:latin typeface="Cambria Math"/>
                        <a:ea typeface="Calibri"/>
                      </a:rPr>
                      <m:t>)</m:t>
                    </m:r>
                  </m:oMath>
                </a14:m>
                <a:r>
                  <a:rPr lang="en-US" dirty="0">
                    <a:latin typeface="Times New Roman"/>
                    <a:ea typeface="Calibri"/>
                  </a:rPr>
                  <a:t>, </a:t>
                </a:r>
                <a14:m>
                  <m:oMath xmlns:m="http://schemas.openxmlformats.org/officeDocument/2006/math">
                    <m:r>
                      <a:rPr lang="en-US" sz="3600" i="1" dirty="0" smtClean="0">
                        <a:latin typeface="Cambria Math"/>
                        <a:ea typeface="Calibri"/>
                      </a:rPr>
                      <m:t>𝑓</m:t>
                    </m:r>
                    <m:r>
                      <a:rPr lang="en-US" i="1" dirty="0">
                        <a:latin typeface="Cambria Math"/>
                        <a:ea typeface="Calibri"/>
                      </a:rPr>
                      <m:t>(</m:t>
                    </m:r>
                    <m:r>
                      <a:rPr lang="en-US" i="1" dirty="0" err="1">
                        <a:latin typeface="Cambria Math"/>
                        <a:ea typeface="Calibri"/>
                      </a:rPr>
                      <m:t>𝑥</m:t>
                    </m:r>
                    <m:r>
                      <a:rPr lang="en-US" i="1" dirty="0">
                        <a:latin typeface="Cambria Math"/>
                        <a:ea typeface="Calibri"/>
                      </a:rPr>
                      <m:t>)</m:t>
                    </m:r>
                  </m:oMath>
                </a14:m>
                <a:r>
                  <a:rPr lang="en-US" dirty="0">
                    <a:latin typeface="Times New Roman"/>
                    <a:ea typeface="Calibri"/>
                  </a:rPr>
                  <a:t> is: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762000"/>
                <a:ext cx="8229600" cy="5715000"/>
              </a:xfrm>
              <a:blipFill rotWithShape="1">
                <a:blip r:embed="rId3"/>
                <a:stretch>
                  <a:fillRect l="-1852" r="-3111"/>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08329402"/>
              </p:ext>
            </p:extLst>
          </p:nvPr>
        </p:nvGraphicFramePr>
        <p:xfrm>
          <a:off x="1066800" y="5257800"/>
          <a:ext cx="6185210" cy="1219200"/>
        </p:xfrm>
        <a:graphic>
          <a:graphicData uri="http://schemas.openxmlformats.org/presentationml/2006/ole">
            <mc:AlternateContent xmlns:mc="http://schemas.openxmlformats.org/markup-compatibility/2006">
              <mc:Choice xmlns:v="urn:schemas-microsoft-com:vml" Requires="v">
                <p:oleObj name="Equation" r:id="rId4" imgW="1866090" imgH="393529" progId="Equation.3">
                  <p:embed/>
                </p:oleObj>
              </mc:Choice>
              <mc:Fallback>
                <p:oleObj name="Equation" r:id="rId4" imgW="1866090" imgH="393529"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257800"/>
                        <a:ext cx="6185210" cy="1219200"/>
                      </a:xfrm>
                      <a:prstGeom prst="rect">
                        <a:avLst/>
                      </a:prstGeom>
                      <a:noFill/>
                    </p:spPr>
                  </p:pic>
                </p:oleObj>
              </mc:Fallback>
            </mc:AlternateContent>
          </a:graphicData>
        </a:graphic>
      </p:graphicFrame>
      <p:sp>
        <p:nvSpPr>
          <p:cNvPr id="6" name="Rectangle 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05576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F3CA04-8ADF-41FB-B279-04D72FF9B97B}"/>
                  </a:ext>
                </a:extLst>
              </p:cNvPr>
              <p:cNvSpPr>
                <a:spLocks noGrp="1"/>
              </p:cNvSpPr>
              <p:nvPr>
                <p:ph idx="1"/>
              </p:nvPr>
            </p:nvSpPr>
            <p:spPr>
              <a:xfrm>
                <a:off x="457200" y="609600"/>
                <a:ext cx="8229600" cy="5943600"/>
              </a:xfrm>
            </p:spPr>
            <p:txBody>
              <a:bodyPr>
                <a:normAutofit lnSpcReduction="10000"/>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Solution:</a:t>
                </a:r>
              </a:p>
              <a:p>
                <a:pPr marL="0" indent="0">
                  <a:buNone/>
                </a:pPr>
                <a14:m>
                  <m:oMathPara xmlns:m="http://schemas.openxmlformats.org/officeDocument/2006/math">
                    <m:oMathParaPr>
                      <m:jc m:val="left"/>
                    </m:oMathParaPr>
                    <m:oMath xmlns:m="http://schemas.openxmlformats.org/officeDocument/2006/math">
                      <m:r>
                        <a:rPr lang="en-US" b="0" i="1" smtClean="0">
                          <a:solidFill>
                            <a:srgbClr val="FF0000"/>
                          </a:solidFill>
                          <a:latin typeface="Cambria Math" panose="02040503050406030204" pitchFamily="18" charset="0"/>
                          <a:cs typeface="Times New Roman" panose="02020603050405020304" pitchFamily="18" charset="0"/>
                        </a:rPr>
                        <m:t>𝑎</m:t>
                      </m:r>
                      <m:r>
                        <a:rPr lang="en-US" b="0" i="1" smtClean="0">
                          <a:solidFill>
                            <a:srgbClr val="FF0000"/>
                          </a:solidFill>
                          <a:latin typeface="Cambria Math" panose="02040503050406030204" pitchFamily="18" charset="0"/>
                          <a:cs typeface="Times New Roman" panose="02020603050405020304" pitchFamily="18" charset="0"/>
                        </a:rPr>
                        <m:t>) </m:t>
                      </m:r>
                      <m:r>
                        <a:rPr lang="en-US" b="0" i="1" smtClean="0">
                          <a:solidFill>
                            <a:srgbClr val="FF0000"/>
                          </a:solidFill>
                          <a:latin typeface="Cambria Math" panose="02040503050406030204" pitchFamily="18" charset="0"/>
                          <a:cs typeface="Times New Roman" panose="02020603050405020304" pitchFamily="18" charset="0"/>
                        </a:rPr>
                        <m:t>𝑓</m:t>
                      </m:r>
                      <m:d>
                        <m:dPr>
                          <m:ctrlPr>
                            <a:rPr lang="en-US" b="0" i="1" smtClean="0">
                              <a:solidFill>
                                <a:srgbClr val="FF0000"/>
                              </a:solidFill>
                              <a:latin typeface="Cambria Math" panose="02040503050406030204" pitchFamily="18" charset="0"/>
                              <a:cs typeface="Times New Roman" panose="02020603050405020304" pitchFamily="18" charset="0"/>
                            </a:rPr>
                          </m:ctrlPr>
                        </m:dPr>
                        <m:e>
                          <m:r>
                            <a:rPr lang="en-US" b="0" i="1" smtClean="0">
                              <a:solidFill>
                                <a:srgbClr val="FF0000"/>
                              </a:solidFill>
                              <a:latin typeface="Cambria Math" panose="02040503050406030204" pitchFamily="18" charset="0"/>
                              <a:cs typeface="Times New Roman" panose="02020603050405020304" pitchFamily="18" charset="0"/>
                            </a:rPr>
                            <m:t>𝑥</m:t>
                          </m:r>
                        </m:e>
                      </m:d>
                      <m:r>
                        <a:rPr lang="en-US" b="0" i="1" smtClean="0">
                          <a:solidFill>
                            <a:srgbClr val="FF0000"/>
                          </a:solidFill>
                          <a:latin typeface="Cambria Math" panose="02040503050406030204" pitchFamily="18" charset="0"/>
                          <a:cs typeface="Times New Roman" panose="02020603050405020304" pitchFamily="18" charset="0"/>
                        </a:rPr>
                        <m:t>=</m:t>
                      </m:r>
                      <m:func>
                        <m:funcPr>
                          <m:ctrlPr>
                            <a:rPr lang="en-US" b="0" i="1" smtClean="0">
                              <a:solidFill>
                                <a:srgbClr val="FF0000"/>
                              </a:solidFill>
                              <a:latin typeface="Cambria Math" panose="02040503050406030204" pitchFamily="18" charset="0"/>
                              <a:cs typeface="Times New Roman" panose="02020603050405020304" pitchFamily="18" charset="0"/>
                            </a:rPr>
                          </m:ctrlPr>
                        </m:funcPr>
                        <m:fName>
                          <m:r>
                            <m:rPr>
                              <m:sty m:val="p"/>
                            </m:rPr>
                            <a:rPr lang="en-US" b="0" i="0" smtClean="0">
                              <a:solidFill>
                                <a:srgbClr val="FF0000"/>
                              </a:solidFill>
                              <a:latin typeface="Cambria Math" panose="02040503050406030204" pitchFamily="18" charset="0"/>
                              <a:cs typeface="Times New Roman" panose="02020603050405020304" pitchFamily="18" charset="0"/>
                            </a:rPr>
                            <m:t>sec</m:t>
                          </m:r>
                        </m:fName>
                        <m:e>
                          <m:r>
                            <a:rPr lang="en-US" b="0" i="1" smtClean="0">
                              <a:solidFill>
                                <a:srgbClr val="FF0000"/>
                              </a:solidFill>
                              <a:latin typeface="Cambria Math" panose="02040503050406030204" pitchFamily="18" charset="0"/>
                              <a:cs typeface="Times New Roman" panose="02020603050405020304" pitchFamily="18" charset="0"/>
                            </a:rPr>
                            <m:t>(</m:t>
                          </m:r>
                          <m:r>
                            <a:rPr lang="en-US" b="0" i="1" smtClean="0">
                              <a:solidFill>
                                <a:srgbClr val="FF0000"/>
                              </a:solidFill>
                              <a:latin typeface="Cambria Math" panose="02040503050406030204" pitchFamily="18" charset="0"/>
                              <a:cs typeface="Times New Roman" panose="02020603050405020304" pitchFamily="18" charset="0"/>
                            </a:rPr>
                            <m:t>5</m:t>
                          </m:r>
                          <m:r>
                            <a:rPr lang="en-US" b="0" i="1" smtClean="0">
                              <a:solidFill>
                                <a:srgbClr val="FF0000"/>
                              </a:solidFill>
                              <a:latin typeface="Cambria Math" panose="02040503050406030204" pitchFamily="18" charset="0"/>
                              <a:cs typeface="Times New Roman" panose="02020603050405020304" pitchFamily="18" charset="0"/>
                            </a:rPr>
                            <m:t>𝑥</m:t>
                          </m:r>
                          <m:r>
                            <a:rPr lang="en-US" b="0" i="1" smtClean="0">
                              <a:solidFill>
                                <a:srgbClr val="FF0000"/>
                              </a:solidFill>
                              <a:latin typeface="Cambria Math" panose="02040503050406030204" pitchFamily="18" charset="0"/>
                              <a:cs typeface="Times New Roman" panose="02020603050405020304" pitchFamily="18" charset="0"/>
                            </a:rPr>
                            <m:t>)</m:t>
                          </m:r>
                        </m:e>
                      </m:func>
                    </m:oMath>
                  </m:oMathPara>
                </a14:m>
                <a:endParaRPr lang="en-US" dirty="0">
                  <a:solidFill>
                    <a:srgbClr val="FF0000"/>
                  </a:solidFill>
                </a:endParaRPr>
              </a:p>
              <a:p>
                <a:pPr marL="0" indent="0">
                  <a:buNone/>
                </a:pP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5</m:t>
                    </m:r>
                  </m:oMath>
                </a14:m>
                <a:r>
                  <a:rPr lang="en-US" dirty="0">
                    <a:cs typeface="Times New Roman" panose="02020603050405020304" pitchFamily="18" charset="0"/>
                  </a:rPr>
                  <a:t> </a:t>
                </a:r>
                <a14:m>
                  <m:oMath xmlns:m="http://schemas.openxmlformats.org/officeDocument/2006/math">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sec</m:t>
                        </m:r>
                      </m:fName>
                      <m:e>
                        <m:r>
                          <a:rPr lang="en-US" b="0" i="1" smtClean="0">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5</m:t>
                        </m:r>
                        <m:r>
                          <a:rPr lang="en-US" i="1">
                            <a:latin typeface="Cambria Math" panose="02040503050406030204" pitchFamily="18" charset="0"/>
                            <a:cs typeface="Times New Roman" panose="02020603050405020304" pitchFamily="18" charset="0"/>
                          </a:rPr>
                          <m:t>𝑥</m:t>
                        </m:r>
                        <m:r>
                          <a:rPr lang="en-US" b="0" i="1" smtClean="0">
                            <a:latin typeface="Cambria Math" panose="02040503050406030204" pitchFamily="18" charset="0"/>
                            <a:cs typeface="Times New Roman" panose="02020603050405020304" pitchFamily="18" charset="0"/>
                          </a:rPr>
                          <m:t>)</m:t>
                        </m:r>
                      </m:e>
                    </m:func>
                  </m:oMath>
                </a14:m>
                <a:r>
                  <a:rPr lang="en-US" dirty="0">
                    <a:cs typeface="Times New Roman" panose="02020603050405020304" pitchFamily="18" charset="0"/>
                  </a:rPr>
                  <a:t> </a:t>
                </a:r>
                <a14:m>
                  <m:oMath xmlns:m="http://schemas.openxmlformats.org/officeDocument/2006/math">
                    <m:func>
                      <m:funcPr>
                        <m:ctrlPr>
                          <a:rPr lang="en-US" i="1">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tan</m:t>
                        </m:r>
                      </m:fName>
                      <m:e>
                        <m:r>
                          <a:rPr lang="en-US" b="0" i="1" smtClean="0">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5</m:t>
                        </m:r>
                        <m:r>
                          <a:rPr lang="en-US" i="1">
                            <a:latin typeface="Cambria Math" panose="02040503050406030204" pitchFamily="18" charset="0"/>
                            <a:cs typeface="Times New Roman" panose="02020603050405020304" pitchFamily="18" charset="0"/>
                          </a:rPr>
                          <m:t>𝑥</m:t>
                        </m:r>
                      </m:e>
                    </m:func>
                    <m:r>
                      <a:rPr lang="en-US" b="0" i="0" smtClean="0">
                        <a:latin typeface="Cambria Math" panose="02040503050406030204" pitchFamily="18" charset="0"/>
                        <a:cs typeface="Times New Roman" panose="02020603050405020304" pitchFamily="18" charset="0"/>
                      </a:rPr>
                      <m:t>)</m:t>
                    </m:r>
                  </m:oMath>
                </a14:m>
                <a:endParaRPr lang="en-US" dirty="0"/>
              </a:p>
              <a:p>
                <a:pPr marL="0" indent="0">
                  <a:buNone/>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25</m:t>
                    </m:r>
                  </m:oMath>
                </a14:m>
                <a:r>
                  <a:rPr lang="en-US" dirty="0">
                    <a:cs typeface="Times New Roman" panose="02020603050405020304" pitchFamily="18" charset="0"/>
                  </a:rPr>
                  <a:t> </a:t>
                </a:r>
                <a14:m>
                  <m:oMath xmlns:m="http://schemas.openxmlformats.org/officeDocument/2006/math">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sec</m:t>
                        </m:r>
                      </m:fName>
                      <m:e>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5</m:t>
                        </m:r>
                        <m:r>
                          <a:rPr lang="en-US" i="1">
                            <a:latin typeface="Cambria Math" panose="02040503050406030204" pitchFamily="18" charset="0"/>
                            <a:cs typeface="Times New Roman" panose="02020603050405020304" pitchFamily="18" charset="0"/>
                          </a:rPr>
                          <m:t>𝑥</m:t>
                        </m:r>
                        <m:r>
                          <a:rPr lang="en-US" i="1">
                            <a:latin typeface="Cambria Math" panose="02040503050406030204" pitchFamily="18" charset="0"/>
                            <a:cs typeface="Times New Roman" panose="02020603050405020304" pitchFamily="18" charset="0"/>
                          </a:rPr>
                          <m:t>)</m:t>
                        </m:r>
                      </m:e>
                    </m:func>
                  </m:oMath>
                </a14:m>
                <a:r>
                  <a:rPr lang="en-US" dirty="0">
                    <a:cs typeface="Times New Roman" panose="02020603050405020304" pitchFamily="18" charset="0"/>
                  </a:rPr>
                  <a:t> </a:t>
                </a:r>
                <a14:m>
                  <m:oMath xmlns:m="http://schemas.openxmlformats.org/officeDocument/2006/math">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tan</m:t>
                        </m:r>
                      </m:fName>
                      <m:e>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5</m:t>
                        </m:r>
                        <m:r>
                          <a:rPr lang="en-US" i="1">
                            <a:latin typeface="Cambria Math" panose="02040503050406030204" pitchFamily="18" charset="0"/>
                            <a:cs typeface="Times New Roman" panose="02020603050405020304" pitchFamily="18" charset="0"/>
                          </a:rPr>
                          <m:t>𝑥</m:t>
                        </m:r>
                      </m:e>
                    </m:func>
                    <m:r>
                      <a:rPr lang="en-US">
                        <a:latin typeface="Cambria Math" panose="02040503050406030204" pitchFamily="18" charset="0"/>
                        <a:cs typeface="Times New Roman" panose="02020603050405020304" pitchFamily="18" charset="0"/>
                      </a:rPr>
                      <m:t>)</m:t>
                    </m:r>
                  </m:oMath>
                </a14:m>
                <a:r>
                  <a:rPr lang="en-US" dirty="0">
                    <a:cs typeface="Times New Roman" panose="02020603050405020304" pitchFamily="18" charset="0"/>
                  </a:rPr>
                  <a:t> </a:t>
                </a:r>
                <a14:m>
                  <m:oMath xmlns:m="http://schemas.openxmlformats.org/officeDocument/2006/math">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tan</m:t>
                        </m:r>
                      </m:fName>
                      <m:e>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5</m:t>
                        </m:r>
                        <m:r>
                          <a:rPr lang="en-US" i="1">
                            <a:latin typeface="Cambria Math" panose="02040503050406030204" pitchFamily="18" charset="0"/>
                            <a:cs typeface="Times New Roman" panose="02020603050405020304" pitchFamily="18" charset="0"/>
                          </a:rPr>
                          <m:t>𝑥</m:t>
                        </m:r>
                      </m:e>
                    </m:func>
                    <m:r>
                      <a:rPr lang="en-US">
                        <a:latin typeface="Cambria Math" panose="02040503050406030204" pitchFamily="18" charset="0"/>
                        <a:cs typeface="Times New Roman" panose="02020603050405020304" pitchFamily="18" charset="0"/>
                      </a:rPr>
                      <m:t>)</m:t>
                    </m:r>
                    <m:r>
                      <a:rPr lang="en-US" b="0" i="0" smtClean="0">
                        <a:latin typeface="Cambria Math" panose="02040503050406030204" pitchFamily="18" charset="0"/>
                        <a:cs typeface="Times New Roman" panose="02020603050405020304" pitchFamily="18" charset="0"/>
                      </a:rPr>
                      <m:t>+</m:t>
                    </m:r>
                    <m:r>
                      <a:rPr lang="en-US" b="0" i="0" smtClean="0">
                        <a:latin typeface="Cambria Math" panose="02040503050406030204" pitchFamily="18" charset="0"/>
                        <a:cs typeface="Times New Roman" panose="02020603050405020304" pitchFamily="18" charset="0"/>
                      </a:rPr>
                      <m:t>25</m:t>
                    </m:r>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sec</m:t>
                        </m:r>
                      </m:fName>
                      <m:e>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5</m:t>
                        </m:r>
                        <m:r>
                          <a:rPr lang="en-US" i="1">
                            <a:latin typeface="Cambria Math" panose="02040503050406030204" pitchFamily="18" charset="0"/>
                            <a:cs typeface="Times New Roman" panose="02020603050405020304" pitchFamily="18" charset="0"/>
                          </a:rPr>
                          <m:t>𝑥</m:t>
                        </m:r>
                        <m:r>
                          <a:rPr lang="en-US" i="1">
                            <a:latin typeface="Cambria Math" panose="02040503050406030204" pitchFamily="18" charset="0"/>
                            <a:cs typeface="Times New Roman" panose="02020603050405020304" pitchFamily="18" charset="0"/>
                          </a:rPr>
                          <m:t>)</m:t>
                        </m:r>
                      </m:e>
                    </m:func>
                    <m:sSup>
                      <m:sSupPr>
                        <m:ctrlPr>
                          <a:rPr lang="en-US"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𝑠𝑒𝑐</m:t>
                        </m:r>
                      </m:e>
                      <m:sup>
                        <m:r>
                          <a:rPr lang="en-US" b="0" i="1" smtClean="0">
                            <a:latin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5</m:t>
                    </m:r>
                    <m:r>
                      <a:rPr lang="en-US" b="0" i="1" smtClean="0">
                        <a:latin typeface="Cambria Math" panose="02040503050406030204" pitchFamily="18" charset="0"/>
                        <a:cs typeface="Times New Roman" panose="02020603050405020304" pitchFamily="18" charset="0"/>
                      </a:rPr>
                      <m:t>𝑥</m:t>
                    </m:r>
                    <m:r>
                      <a:rPr lang="en-US" b="0" i="1" smtClean="0">
                        <a:latin typeface="Cambria Math" panose="02040503050406030204" pitchFamily="18" charset="0"/>
                        <a:cs typeface="Times New Roman" panose="02020603050405020304" pitchFamily="18" charset="0"/>
                      </a:rPr>
                      <m:t>)</m:t>
                    </m:r>
                  </m:oMath>
                </a14:m>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25</m:t>
                      </m:r>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sec</m:t>
                          </m:r>
                        </m:fName>
                        <m:e>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5</m:t>
                              </m:r>
                              <m:r>
                                <a:rPr lang="en-US" i="1">
                                  <a:latin typeface="Cambria Math" panose="02040503050406030204" pitchFamily="18" charset="0"/>
                                  <a:cs typeface="Times New Roman" panose="02020603050405020304" pitchFamily="18" charset="0"/>
                                </a:rPr>
                                <m:t>𝑥</m:t>
                              </m:r>
                            </m:e>
                          </m:d>
                        </m:e>
                      </m:func>
                      <m:sSup>
                        <m:sSupPr>
                          <m:ctrlPr>
                            <a:rPr lang="en-US" i="1">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𝑡𝑎𝑛</m:t>
                          </m:r>
                        </m:e>
                        <m:sup>
                          <m:r>
                            <a:rPr lang="en-US" i="1">
                              <a:latin typeface="Cambria Math" panose="02040503050406030204" pitchFamily="18" charset="0"/>
                              <a:cs typeface="Times New Roman" panose="02020603050405020304" pitchFamily="18" charset="0"/>
                            </a:rPr>
                            <m:t>2</m:t>
                          </m:r>
                        </m:sup>
                      </m:sSup>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5</m:t>
                          </m:r>
                          <m:r>
                            <a:rPr lang="en-US" i="1">
                              <a:latin typeface="Cambria Math" panose="02040503050406030204" pitchFamily="18" charset="0"/>
                              <a:cs typeface="Times New Roman" panose="02020603050405020304" pitchFamily="18" charset="0"/>
                            </a:rPr>
                            <m:t>𝑥</m:t>
                          </m:r>
                        </m:e>
                      </m:d>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25</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𝑠𝑒𝑐</m:t>
                          </m:r>
                        </m:e>
                        <m:sup>
                          <m:r>
                            <a:rPr lang="en-US" b="0" i="1" smtClean="0">
                              <a:latin typeface="Cambria Math" panose="02040503050406030204" pitchFamily="18" charset="0"/>
                              <a:cs typeface="Times New Roman" panose="02020603050405020304" pitchFamily="18" charset="0"/>
                            </a:rPr>
                            <m:t>3</m:t>
                          </m:r>
                        </m:sup>
                      </m:sSup>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5</m:t>
                      </m:r>
                      <m:r>
                        <a:rPr lang="en-US" i="1">
                          <a:latin typeface="Cambria Math" panose="02040503050406030204" pitchFamily="18" charset="0"/>
                          <a:cs typeface="Times New Roman" panose="02020603050405020304" pitchFamily="18" charset="0"/>
                        </a:rPr>
                        <m:t>𝑥</m:t>
                      </m:r>
                      <m:r>
                        <a:rPr lang="en-US" i="1">
                          <a:latin typeface="Cambria Math" panose="02040503050406030204" pitchFamily="18" charset="0"/>
                          <a:cs typeface="Times New Roman" panose="02020603050405020304" pitchFamily="18" charset="0"/>
                        </a:rPr>
                        <m:t>)</m:t>
                      </m:r>
                    </m:oMath>
                  </m:oMathPara>
                </a14:m>
                <a:endParaRPr lang="en-US" dirty="0"/>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r>
                        <a:rPr lang="en-US" b="0" i="1" smtClean="0">
                          <a:solidFill>
                            <a:srgbClr val="FF0000"/>
                          </a:solidFill>
                          <a:latin typeface="Cambria Math" panose="02040503050406030204" pitchFamily="18" charset="0"/>
                          <a:cs typeface="Times New Roman" panose="02020603050405020304" pitchFamily="18" charset="0"/>
                        </a:rPr>
                        <m:t>𝑏</m:t>
                      </m:r>
                      <m:r>
                        <a:rPr lang="en-US" b="0" i="1" smtClean="0">
                          <a:solidFill>
                            <a:srgbClr val="FF0000"/>
                          </a:solidFill>
                          <a:latin typeface="Cambria Math" panose="02040503050406030204" pitchFamily="18" charset="0"/>
                          <a:cs typeface="Times New Roman" panose="02020603050405020304" pitchFamily="18" charset="0"/>
                        </a:rPr>
                        <m:t>) </m:t>
                      </m:r>
                      <m:r>
                        <a:rPr lang="en-US" b="0" i="1" smtClean="0">
                          <a:solidFill>
                            <a:srgbClr val="FF0000"/>
                          </a:solidFill>
                          <a:latin typeface="Cambria Math" panose="02040503050406030204" pitchFamily="18" charset="0"/>
                          <a:cs typeface="Times New Roman" panose="02020603050405020304" pitchFamily="18" charset="0"/>
                        </a:rPr>
                        <m:t>𝑔</m:t>
                      </m:r>
                      <m:d>
                        <m:dPr>
                          <m:ctrlPr>
                            <a:rPr lang="en-US" b="0" i="1" smtClean="0">
                              <a:solidFill>
                                <a:srgbClr val="FF0000"/>
                              </a:solidFill>
                              <a:latin typeface="Cambria Math" panose="02040503050406030204" pitchFamily="18" charset="0"/>
                              <a:cs typeface="Times New Roman" panose="02020603050405020304" pitchFamily="18" charset="0"/>
                            </a:rPr>
                          </m:ctrlPr>
                        </m:dPr>
                        <m:e>
                          <m:r>
                            <a:rPr lang="en-US" b="0" i="1" smtClean="0">
                              <a:solidFill>
                                <a:srgbClr val="FF0000"/>
                              </a:solidFill>
                              <a:latin typeface="Cambria Math" panose="02040503050406030204" pitchFamily="18" charset="0"/>
                              <a:cs typeface="Times New Roman" panose="02020603050405020304" pitchFamily="18" charset="0"/>
                            </a:rPr>
                            <m:t>𝑡</m:t>
                          </m:r>
                        </m:e>
                      </m:d>
                      <m:r>
                        <a:rPr lang="en-US" b="0" i="1" smtClean="0">
                          <a:solidFill>
                            <a:srgbClr val="FF0000"/>
                          </a:solidFill>
                          <a:latin typeface="Cambria Math" panose="02040503050406030204" pitchFamily="18" charset="0"/>
                          <a:cs typeface="Times New Roman" panose="02020603050405020304" pitchFamily="18" charset="0"/>
                        </a:rPr>
                        <m:t>=</m:t>
                      </m:r>
                      <m:sSup>
                        <m:sSupPr>
                          <m:ctrlPr>
                            <a:rPr lang="en-US" b="0" i="1" smtClean="0">
                              <a:solidFill>
                                <a:srgbClr val="FF0000"/>
                              </a:solidFill>
                              <a:latin typeface="Cambria Math" panose="02040503050406030204" pitchFamily="18" charset="0"/>
                              <a:cs typeface="Times New Roman" panose="02020603050405020304" pitchFamily="18" charset="0"/>
                            </a:rPr>
                          </m:ctrlPr>
                        </m:sSupPr>
                        <m:e>
                          <m:r>
                            <a:rPr lang="en-US" b="0" i="1" smtClean="0">
                              <a:solidFill>
                                <a:srgbClr val="FF0000"/>
                              </a:solidFill>
                              <a:latin typeface="Cambria Math" panose="02040503050406030204" pitchFamily="18" charset="0"/>
                              <a:cs typeface="Times New Roman" panose="02020603050405020304" pitchFamily="18" charset="0"/>
                            </a:rPr>
                            <m:t>𝑒</m:t>
                          </m:r>
                        </m:e>
                        <m:sup>
                          <m:r>
                            <a:rPr lang="en-US" b="0" i="1" smtClean="0">
                              <a:solidFill>
                                <a:srgbClr val="FF0000"/>
                              </a:solidFill>
                              <a:latin typeface="Cambria Math" panose="02040503050406030204" pitchFamily="18" charset="0"/>
                              <a:cs typeface="Times New Roman" panose="02020603050405020304" pitchFamily="18" charset="0"/>
                            </a:rPr>
                            <m:t>1</m:t>
                          </m:r>
                          <m:r>
                            <a:rPr lang="en-US" b="0" i="1" smtClean="0">
                              <a:solidFill>
                                <a:srgbClr val="FF0000"/>
                              </a:solidFill>
                              <a:latin typeface="Cambria Math" panose="02040503050406030204" pitchFamily="18" charset="0"/>
                              <a:cs typeface="Times New Roman" panose="02020603050405020304" pitchFamily="18" charset="0"/>
                            </a:rPr>
                            <m:t>−</m:t>
                          </m:r>
                          <m:r>
                            <a:rPr lang="en-US" b="0" i="1" smtClean="0">
                              <a:solidFill>
                                <a:srgbClr val="FF0000"/>
                              </a:solidFill>
                              <a:latin typeface="Cambria Math" panose="02040503050406030204" pitchFamily="18" charset="0"/>
                              <a:cs typeface="Times New Roman" panose="02020603050405020304" pitchFamily="18" charset="0"/>
                            </a:rPr>
                            <m:t>2</m:t>
                          </m:r>
                          <m:sSup>
                            <m:sSupPr>
                              <m:ctrlPr>
                                <a:rPr lang="en-US" b="0" i="1" smtClean="0">
                                  <a:solidFill>
                                    <a:srgbClr val="FF0000"/>
                                  </a:solidFill>
                                  <a:latin typeface="Cambria Math" panose="02040503050406030204" pitchFamily="18" charset="0"/>
                                  <a:cs typeface="Times New Roman" panose="02020603050405020304" pitchFamily="18" charset="0"/>
                                </a:rPr>
                              </m:ctrlPr>
                            </m:sSupPr>
                            <m:e>
                              <m:r>
                                <a:rPr lang="en-US" b="0" i="1" smtClean="0">
                                  <a:solidFill>
                                    <a:srgbClr val="FF0000"/>
                                  </a:solidFill>
                                  <a:latin typeface="Cambria Math" panose="02040503050406030204" pitchFamily="18" charset="0"/>
                                  <a:cs typeface="Times New Roman" panose="02020603050405020304" pitchFamily="18" charset="0"/>
                                </a:rPr>
                                <m:t>𝑡</m:t>
                              </m:r>
                            </m:e>
                            <m:sup>
                              <m:r>
                                <a:rPr lang="en-US" b="0" i="1" smtClean="0">
                                  <a:solidFill>
                                    <a:srgbClr val="FF0000"/>
                                  </a:solidFill>
                                  <a:latin typeface="Cambria Math" panose="02040503050406030204" pitchFamily="18" charset="0"/>
                                  <a:cs typeface="Times New Roman" panose="02020603050405020304" pitchFamily="18" charset="0"/>
                                </a:rPr>
                                <m:t>3</m:t>
                              </m:r>
                            </m:sup>
                          </m:sSup>
                        </m:sup>
                      </m:sSup>
                    </m:oMath>
                  </m:oMathPara>
                </a14:m>
                <a:endParaRPr lang="en-US" dirty="0">
                  <a:solidFill>
                    <a:srgbClr val="FF0000"/>
                  </a:solidFill>
                </a:endParaRPr>
              </a:p>
              <a:p>
                <a:pPr marL="0" indent="0">
                  <a:buNone/>
                </a:pPr>
                <a14:m>
                  <m:oMathPara xmlns:m="http://schemas.openxmlformats.org/officeDocument/2006/math">
                    <m:oMathParaPr>
                      <m:jc m:val="left"/>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3</m:t>
                              </m:r>
                            </m:sup>
                          </m:sSup>
                        </m:sup>
                      </m:sSup>
                    </m:oMath>
                  </m:oMathPara>
                </a14:m>
                <a:endParaRPr lang="en-US" dirty="0"/>
              </a:p>
              <a:p>
                <a:pPr marL="0" indent="0">
                  <a:buNone/>
                </a:pPr>
                <a14:m>
                  <m:oMathPara xmlns:m="http://schemas.openxmlformats.org/officeDocument/2006/math">
                    <m:oMathParaPr>
                      <m:jc m:val="left"/>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12</m:t>
                      </m:r>
                      <m:r>
                        <a:rPr lang="en-US" b="0" i="1" smtClean="0">
                          <a:latin typeface="Cambria Math" panose="02040503050406030204" pitchFamily="18" charset="0"/>
                        </a:rPr>
                        <m:t>𝑡</m:t>
                      </m:r>
                      <m:r>
                        <a:rPr lang="en-US" b="0" i="1" smtClean="0">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3</m:t>
                              </m:r>
                            </m:sup>
                          </m:sSup>
                        </m:sup>
                      </m:sSup>
                      <m:r>
                        <a:rPr lang="en-US" b="0" i="1" smtClean="0">
                          <a:latin typeface="Cambria Math" panose="02040503050406030204" pitchFamily="18" charset="0"/>
                        </a:rPr>
                        <m:t>−</m:t>
                      </m:r>
                      <m:r>
                        <a:rPr lang="en-US" b="0" i="1" smtClean="0">
                          <a:latin typeface="Cambria Math" panose="02040503050406030204" pitchFamily="18" charset="0"/>
                        </a:rPr>
                        <m:t>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3</m:t>
                              </m:r>
                            </m:sup>
                          </m:sSup>
                        </m:sup>
                      </m:sSup>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m:t>
                      </m:r>
                      <m:r>
                        <a:rPr lang="en-US" b="0" i="1" smtClean="0">
                          <a:latin typeface="Cambria Math" panose="02040503050406030204" pitchFamily="18" charset="0"/>
                          <a:ea typeface="Cambria Math" panose="02040503050406030204" pitchFamily="18" charset="0"/>
                        </a:rPr>
                        <m:t>𝑡</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3</m:t>
                              </m:r>
                            </m:sup>
                          </m:sSup>
                        </m:sup>
                      </m:sSup>
                      <m:r>
                        <a:rPr lang="en-US" dirty="0">
                          <a:latin typeface="Cambria Math" panose="02040503050406030204" pitchFamily="18" charset="0"/>
                          <a:ea typeface="Cambria Math" panose="02040503050406030204" pitchFamily="18" charset="0"/>
                        </a:rPr>
                        <m:t>+</m:t>
                      </m:r>
                      <m:r>
                        <a:rPr lang="en-US" b="0" i="0" dirty="0" smtClean="0">
                          <a:latin typeface="Cambria Math" panose="02040503050406030204" pitchFamily="18" charset="0"/>
                          <a:ea typeface="Cambria Math" panose="02040503050406030204" pitchFamily="18" charset="0"/>
                        </a:rPr>
                        <m:t>36</m:t>
                      </m:r>
                      <m:sSup>
                        <m:sSupPr>
                          <m:ctrlPr>
                            <a:rPr lang="en-US" b="0"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𝑡</m:t>
                          </m:r>
                        </m:e>
                        <m:sup>
                          <m:r>
                            <a:rPr lang="en-US" b="0" i="1" dirty="0" smtClean="0">
                              <a:latin typeface="Cambria Math" panose="02040503050406030204" pitchFamily="18" charset="0"/>
                              <a:ea typeface="Cambria Math" panose="02040503050406030204" pitchFamily="18" charset="0"/>
                            </a:rPr>
                            <m:t>4</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3</m:t>
                              </m:r>
                            </m:sup>
                          </m:sSup>
                        </m:sup>
                      </m:sSup>
                    </m:oMath>
                  </m:oMathPara>
                </a14:m>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E4F3CA04-8ADF-41FB-B279-04D72FF9B97B}"/>
                  </a:ext>
                </a:extLst>
              </p:cNvPr>
              <p:cNvSpPr>
                <a:spLocks noGrp="1" noRot="1" noChangeAspect="1" noMove="1" noResize="1" noEditPoints="1" noAdjustHandles="1" noChangeArrowheads="1" noChangeShapeType="1" noTextEdit="1"/>
              </p:cNvSpPr>
              <p:nvPr>
                <p:ph idx="1"/>
              </p:nvPr>
            </p:nvSpPr>
            <p:spPr>
              <a:xfrm>
                <a:off x="457200" y="609600"/>
                <a:ext cx="8229600" cy="5943600"/>
              </a:xfrm>
              <a:blipFill>
                <a:blip r:embed="rId2"/>
                <a:stretch>
                  <a:fillRect l="-1852" t="-2256"/>
                </a:stretch>
              </a:blipFill>
            </p:spPr>
            <p:txBody>
              <a:bodyPr/>
              <a:lstStyle/>
              <a:p>
                <a:r>
                  <a:rPr lang="en-US">
                    <a:noFill/>
                  </a:rPr>
                  <a:t> </a:t>
                </a:r>
              </a:p>
            </p:txBody>
          </p:sp>
        </mc:Fallback>
      </mc:AlternateContent>
    </p:spTree>
    <p:extLst>
      <p:ext uri="{BB962C8B-B14F-4D97-AF65-F5344CB8AC3E}">
        <p14:creationId xmlns:p14="http://schemas.microsoft.com/office/powerpoint/2010/main" val="1086531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28A7AE-F2BD-46A5-AE14-09E545ADE5F5}"/>
                  </a:ext>
                </a:extLst>
              </p:cNvPr>
              <p:cNvSpPr>
                <a:spLocks noGrp="1"/>
              </p:cNvSpPr>
              <p:nvPr>
                <p:ph idx="1"/>
              </p:nvPr>
            </p:nvSpPr>
            <p:spPr>
              <a:xfrm>
                <a:off x="457200" y="1166018"/>
                <a:ext cx="8229600" cy="4525963"/>
              </a:xfrm>
            </p:spPr>
            <p:txBody>
              <a:bodyPr>
                <a:normAutofit fontScale="92500"/>
              </a:bodyPr>
              <a:lstStyle/>
              <a:p>
                <a:pPr marL="0" indent="0">
                  <a:buNone/>
                </a:pPr>
                <a14:m>
                  <m:oMathPara xmlns:m="http://schemas.openxmlformats.org/officeDocument/2006/math">
                    <m:oMathParaPr>
                      <m:jc m:val="left"/>
                    </m:oMathParaPr>
                    <m:oMath xmlns:m="http://schemas.openxmlformats.org/officeDocument/2006/math">
                      <m:r>
                        <a:rPr lang="en-US" b="0" i="1" smtClean="0">
                          <a:solidFill>
                            <a:srgbClr val="FF0000"/>
                          </a:solidFill>
                          <a:latin typeface="Cambria Math" panose="02040503050406030204" pitchFamily="18" charset="0"/>
                          <a:cs typeface="Times New Roman" panose="02020603050405020304" pitchFamily="18" charset="0"/>
                        </a:rPr>
                        <m:t>𝑐</m:t>
                      </m:r>
                      <m:r>
                        <a:rPr lang="en-US" b="0" i="1" smtClean="0">
                          <a:solidFill>
                            <a:srgbClr val="FF0000"/>
                          </a:solidFill>
                          <a:latin typeface="Cambria Math" panose="02040503050406030204" pitchFamily="18" charset="0"/>
                          <a:cs typeface="Times New Roman" panose="02020603050405020304" pitchFamily="18" charset="0"/>
                        </a:rPr>
                        <m:t>) </m:t>
                      </m:r>
                      <m:r>
                        <a:rPr lang="en-US" b="0" i="1" smtClean="0">
                          <a:solidFill>
                            <a:srgbClr val="FF0000"/>
                          </a:solidFill>
                          <a:latin typeface="Cambria Math" panose="02040503050406030204" pitchFamily="18" charset="0"/>
                          <a:cs typeface="Times New Roman" panose="02020603050405020304" pitchFamily="18" charset="0"/>
                        </a:rPr>
                        <m:t>𝑓</m:t>
                      </m:r>
                      <m:d>
                        <m:dPr>
                          <m:ctrlPr>
                            <a:rPr lang="en-US" b="0" i="1" smtClean="0">
                              <a:solidFill>
                                <a:srgbClr val="FF0000"/>
                              </a:solidFill>
                              <a:latin typeface="Cambria Math" panose="02040503050406030204" pitchFamily="18" charset="0"/>
                              <a:cs typeface="Times New Roman" panose="02020603050405020304" pitchFamily="18" charset="0"/>
                            </a:rPr>
                          </m:ctrlPr>
                        </m:dPr>
                        <m:e>
                          <m:r>
                            <a:rPr lang="en-US" b="0" i="1" smtClean="0">
                              <a:solidFill>
                                <a:srgbClr val="FF0000"/>
                              </a:solidFill>
                              <a:latin typeface="Cambria Math" panose="02040503050406030204" pitchFamily="18" charset="0"/>
                              <a:cs typeface="Times New Roman" panose="02020603050405020304" pitchFamily="18" charset="0"/>
                            </a:rPr>
                            <m:t>𝑡</m:t>
                          </m:r>
                        </m:e>
                      </m:d>
                      <m:r>
                        <a:rPr lang="en-US" b="0" i="1" smtClean="0">
                          <a:solidFill>
                            <a:srgbClr val="FF0000"/>
                          </a:solidFill>
                          <a:latin typeface="Cambria Math" panose="02040503050406030204" pitchFamily="18" charset="0"/>
                          <a:cs typeface="Times New Roman" panose="02020603050405020304" pitchFamily="18" charset="0"/>
                        </a:rPr>
                        <m:t>=</m:t>
                      </m:r>
                      <m:func>
                        <m:funcPr>
                          <m:ctrlPr>
                            <a:rPr lang="en-US" b="0" i="1" smtClean="0">
                              <a:solidFill>
                                <a:srgbClr val="FF0000"/>
                              </a:solidFill>
                              <a:latin typeface="Cambria Math" panose="02040503050406030204" pitchFamily="18" charset="0"/>
                              <a:cs typeface="Times New Roman" panose="02020603050405020304" pitchFamily="18" charset="0"/>
                            </a:rPr>
                          </m:ctrlPr>
                        </m:funcPr>
                        <m:fName>
                          <m:r>
                            <m:rPr>
                              <m:sty m:val="p"/>
                            </m:rPr>
                            <a:rPr lang="en-US" b="0" i="0" smtClean="0">
                              <a:solidFill>
                                <a:srgbClr val="FF0000"/>
                              </a:solidFill>
                              <a:latin typeface="Cambria Math" panose="02040503050406030204" pitchFamily="18" charset="0"/>
                              <a:cs typeface="Times New Roman" panose="02020603050405020304" pitchFamily="18" charset="0"/>
                            </a:rPr>
                            <m:t>ln</m:t>
                          </m:r>
                        </m:fName>
                        <m:e>
                          <m:r>
                            <a:rPr lang="en-US" b="0" i="1" smtClean="0">
                              <a:solidFill>
                                <a:srgbClr val="FF0000"/>
                              </a:solidFill>
                              <a:latin typeface="Cambria Math" panose="02040503050406030204" pitchFamily="18" charset="0"/>
                              <a:cs typeface="Times New Roman" panose="02020603050405020304" pitchFamily="18" charset="0"/>
                            </a:rPr>
                            <m:t>(</m:t>
                          </m:r>
                          <m:r>
                            <a:rPr lang="en-US" b="0" i="1" smtClean="0">
                              <a:solidFill>
                                <a:srgbClr val="FF0000"/>
                              </a:solidFill>
                              <a:latin typeface="Cambria Math" panose="02040503050406030204" pitchFamily="18" charset="0"/>
                              <a:cs typeface="Times New Roman" panose="02020603050405020304" pitchFamily="18" charset="0"/>
                            </a:rPr>
                            <m:t>1</m:t>
                          </m:r>
                          <m:r>
                            <a:rPr lang="en-US" b="0" i="1" smtClean="0">
                              <a:solidFill>
                                <a:srgbClr val="FF0000"/>
                              </a:solidFill>
                              <a:latin typeface="Cambria Math" panose="02040503050406030204" pitchFamily="18" charset="0"/>
                              <a:cs typeface="Times New Roman" panose="02020603050405020304" pitchFamily="18" charset="0"/>
                            </a:rPr>
                            <m:t>+</m:t>
                          </m:r>
                          <m:sSup>
                            <m:sSupPr>
                              <m:ctrlPr>
                                <a:rPr lang="en-US" b="0" i="1" smtClean="0">
                                  <a:solidFill>
                                    <a:srgbClr val="FF0000"/>
                                  </a:solidFill>
                                  <a:latin typeface="Cambria Math" panose="02040503050406030204" pitchFamily="18" charset="0"/>
                                  <a:cs typeface="Times New Roman" panose="02020603050405020304" pitchFamily="18" charset="0"/>
                                </a:rPr>
                              </m:ctrlPr>
                            </m:sSupPr>
                            <m:e>
                              <m:r>
                                <a:rPr lang="en-US" b="0" i="1" smtClean="0">
                                  <a:solidFill>
                                    <a:srgbClr val="FF0000"/>
                                  </a:solidFill>
                                  <a:latin typeface="Cambria Math" panose="02040503050406030204" pitchFamily="18" charset="0"/>
                                  <a:cs typeface="Times New Roman" panose="02020603050405020304" pitchFamily="18" charset="0"/>
                                </a:rPr>
                                <m:t>𝑡</m:t>
                              </m:r>
                            </m:e>
                            <m:sup>
                              <m:r>
                                <a:rPr lang="en-US" b="0" i="1" smtClean="0">
                                  <a:solidFill>
                                    <a:srgbClr val="FF0000"/>
                                  </a:solidFill>
                                  <a:latin typeface="Cambria Math" panose="02040503050406030204" pitchFamily="18" charset="0"/>
                                  <a:cs typeface="Times New Roman" panose="02020603050405020304" pitchFamily="18" charset="0"/>
                                </a:rPr>
                                <m:t>2</m:t>
                              </m:r>
                            </m:sup>
                          </m:sSup>
                          <m:r>
                            <a:rPr lang="en-US" b="0" i="1" smtClean="0">
                              <a:solidFill>
                                <a:srgbClr val="FF0000"/>
                              </a:solidFill>
                              <a:latin typeface="Cambria Math" panose="02040503050406030204" pitchFamily="18" charset="0"/>
                              <a:cs typeface="Times New Roman" panose="02020603050405020304" pitchFamily="18" charset="0"/>
                            </a:rPr>
                            <m:t>)</m:t>
                          </m:r>
                        </m:e>
                      </m:func>
                    </m:oMath>
                  </m:oMathPara>
                </a14:m>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𝑡</m:t>
                          </m:r>
                        </m:num>
                        <m:den>
                          <m:r>
                            <a:rPr lang="en-US" b="0" i="1" smtClean="0">
                              <a:latin typeface="Cambria Math" panose="02040503050406030204" pitchFamily="18" charset="0"/>
                            </a:rPr>
                            <m:t>1</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𝑡</m:t>
                          </m:r>
                          <m:r>
                            <a:rPr lang="en-US" b="0" i="1" smtClean="0">
                              <a:latin typeface="Cambria Math" panose="02040503050406030204" pitchFamily="18" charset="0"/>
                            </a:rPr>
                            <m:t>)</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m:t>
                              </m:r>
                            </m:e>
                            <m:sup>
                              <m:r>
                                <a:rPr lang="en-US" b="0" i="1" smtClean="0">
                                  <a:latin typeface="Cambria Math" panose="02040503050406030204" pitchFamily="18" charset="0"/>
                                </a:rPr>
                                <m:t>2</m:t>
                              </m:r>
                            </m:sup>
                          </m:sSup>
                        </m:den>
                      </m:f>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m:t>
                              </m:r>
                            </m:e>
                            <m:sup>
                              <m:r>
                                <a:rPr lang="en-US" b="0" i="1" smtClean="0">
                                  <a:latin typeface="Cambria Math" panose="02040503050406030204" pitchFamily="18" charset="0"/>
                                </a:rPr>
                                <m:t>2</m:t>
                              </m:r>
                            </m:sup>
                          </m:sSup>
                        </m:den>
                      </m:f>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m:t>
                              </m:r>
                            </m:e>
                            <m:sup>
                              <m:r>
                                <a:rPr lang="en-US" b="0" i="1" smtClean="0">
                                  <a:latin typeface="Cambria Math" panose="02040503050406030204" pitchFamily="18" charset="0"/>
                                </a:rPr>
                                <m:t>2</m:t>
                              </m:r>
                            </m:sup>
                          </m:sSup>
                        </m:den>
                      </m:f>
                    </m:oMath>
                  </m:oMathPara>
                </a14:m>
                <a:endParaRPr lang="en-US" dirty="0"/>
              </a:p>
            </p:txBody>
          </p:sp>
        </mc:Choice>
        <mc:Fallback xmlns="">
          <p:sp>
            <p:nvSpPr>
              <p:cNvPr id="3" name="Content Placeholder 2">
                <a:extLst>
                  <a:ext uri="{FF2B5EF4-FFF2-40B4-BE49-F238E27FC236}">
                    <a16:creationId xmlns:a16="http://schemas.microsoft.com/office/drawing/2014/main" id="{6728A7AE-F2BD-46A5-AE14-09E545ADE5F5}"/>
                  </a:ext>
                </a:extLst>
              </p:cNvPr>
              <p:cNvSpPr>
                <a:spLocks noGrp="1" noRot="1" noChangeAspect="1" noMove="1" noResize="1" noEditPoints="1" noAdjustHandles="1" noChangeArrowheads="1" noChangeShapeType="1" noTextEdit="1"/>
              </p:cNvSpPr>
              <p:nvPr>
                <p:ph idx="1"/>
              </p:nvPr>
            </p:nvSpPr>
            <p:spPr>
              <a:xfrm>
                <a:off x="457200" y="1166018"/>
                <a:ext cx="8229600" cy="4525963"/>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93347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The Rate of change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8686800" cy="5105400"/>
              </a:xfrm>
            </p:spPr>
            <p:txBody>
              <a:bodyPr>
                <a:normAutofit/>
              </a:bodyPr>
              <a:lstStyle/>
              <a:p>
                <a:pPr marL="0" indent="0">
                  <a:buNone/>
                </a:pPr>
                <a:r>
                  <a:rPr lang="en-US" dirty="0">
                    <a:latin typeface="Times New Roman" pitchFamily="18" charset="0"/>
                    <a:cs typeface="Times New Roman" pitchFamily="18" charset="0"/>
                  </a:rPr>
                  <a:t>Let </a:t>
                </a:r>
                <a14:m>
                  <m:oMath xmlns:m="http://schemas.openxmlformats.org/officeDocument/2006/math">
                    <m:r>
                      <a:rPr lang="en-US" b="0" i="1" smtClean="0">
                        <a:latin typeface="Cambria Math"/>
                        <a:cs typeface="Times New Roman" pitchFamily="18" charset="0"/>
                      </a:rPr>
                      <m:t>𝑦</m:t>
                    </m:r>
                    <m:r>
                      <a:rPr lang="en-US" b="0" i="1" smtClean="0">
                        <a:latin typeface="Cambria Math"/>
                        <a:cs typeface="Times New Roman" pitchFamily="18" charset="0"/>
                      </a:rPr>
                      <m:t>=</m:t>
                    </m:r>
                    <m:r>
                      <a:rPr lang="en-US" b="0" i="1" smtClean="0">
                        <a:latin typeface="Cambria Math"/>
                        <a:cs typeface="Times New Roman" pitchFamily="18" charset="0"/>
                      </a:rPr>
                      <m:t>𝑓</m:t>
                    </m:r>
                    <m:r>
                      <a:rPr lang="en-US" b="0" i="1" smtClean="0">
                        <a:latin typeface="Cambria Math"/>
                        <a:cs typeface="Times New Roman" pitchFamily="18" charset="0"/>
                      </a:rPr>
                      <m:t>(</m:t>
                    </m:r>
                    <m:r>
                      <a:rPr lang="en-US" b="0" i="1" smtClean="0">
                        <a:latin typeface="Cambria Math"/>
                        <a:cs typeface="Times New Roman" pitchFamily="18" charset="0"/>
                      </a:rPr>
                      <m:t>𝑥</m:t>
                    </m:r>
                    <m:r>
                      <a:rPr lang="en-US" b="0" i="1" smtClean="0">
                        <a:latin typeface="Cambria Math"/>
                        <a:cs typeface="Times New Roman" pitchFamily="18" charset="0"/>
                      </a:rPr>
                      <m:t>)</m:t>
                    </m:r>
                  </m:oMath>
                </a14:m>
                <a:r>
                  <a:rPr lang="en-US" dirty="0">
                    <a:latin typeface="Times New Roman" pitchFamily="18" charset="0"/>
                    <a:cs typeface="Times New Roman" pitchFamily="18" charset="0"/>
                  </a:rPr>
                  <a:t> is a differentiable function of </a:t>
                </a:r>
                <a14:m>
                  <m:oMath xmlns:m="http://schemas.openxmlformats.org/officeDocument/2006/math">
                    <m:r>
                      <a:rPr lang="en-US" b="0" i="1" smtClean="0">
                        <a:latin typeface="Cambria Math"/>
                        <a:cs typeface="Times New Roman" pitchFamily="18" charset="0"/>
                      </a:rPr>
                      <m:t>𝑥</m:t>
                    </m:r>
                    <m:r>
                      <a:rPr lang="en-US" b="0" i="0" smtClean="0">
                        <a:latin typeface="Cambria Math"/>
                        <a:cs typeface="Times New Roman" pitchFamily="18" charset="0"/>
                      </a:rPr>
                      <m:t> </m:t>
                    </m:r>
                  </m:oMath>
                </a14:m>
                <a:r>
                  <a:rPr lang="en-US" dirty="0">
                    <a:latin typeface="Times New Roman" pitchFamily="18" charset="0"/>
                    <a:cs typeface="Times New Roman" pitchFamily="18" charset="0"/>
                  </a:rPr>
                  <a:t>in any interval of </a:t>
                </a:r>
                <a14:m>
                  <m:oMath xmlns:m="http://schemas.openxmlformats.org/officeDocument/2006/math">
                    <m:r>
                      <a:rPr lang="en-US" i="1">
                        <a:solidFill>
                          <a:prstClr val="black"/>
                        </a:solidFill>
                        <a:latin typeface="Cambria Math"/>
                        <a:cs typeface="Times New Roman" pitchFamily="18" charset="0"/>
                      </a:rPr>
                      <m:t>𝑥</m:t>
                    </m:r>
                  </m:oMath>
                </a14:m>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Let </a:t>
                </a:r>
                <a14:m>
                  <m:oMath xmlns:m="http://schemas.openxmlformats.org/officeDocument/2006/math">
                    <m:r>
                      <a:rPr lang="en-US" i="1" smtClean="0">
                        <a:latin typeface="Cambria Math"/>
                        <a:ea typeface="Cambria Math"/>
                        <a:cs typeface="Times New Roman" pitchFamily="18" charset="0"/>
                      </a:rPr>
                      <m:t>∆</m:t>
                    </m:r>
                    <m:r>
                      <a:rPr lang="en-US" b="0" i="1" smtClean="0">
                        <a:latin typeface="Cambria Math"/>
                        <a:ea typeface="Cambria Math"/>
                        <a:cs typeface="Times New Roman" pitchFamily="18" charset="0"/>
                      </a:rPr>
                      <m:t>𝑥</m:t>
                    </m:r>
                    <m:r>
                      <a:rPr lang="en-US" b="0" i="1" smtClean="0">
                        <a:latin typeface="Cambria Math"/>
                        <a:ea typeface="Cambria Math"/>
                        <a:cs typeface="Times New Roman" pitchFamily="18" charset="0"/>
                      </a:rPr>
                      <m:t>=</m:t>
                    </m:r>
                  </m:oMath>
                </a14:m>
                <a:r>
                  <a:rPr lang="en-US" dirty="0">
                    <a:latin typeface="Times New Roman" pitchFamily="18" charset="0"/>
                    <a:cs typeface="Times New Roman" pitchFamily="18" charset="0"/>
                  </a:rPr>
                  <a:t> small increment in </a:t>
                </a:r>
                <a14:m>
                  <m:oMath xmlns:m="http://schemas.openxmlformats.org/officeDocument/2006/math">
                    <m:r>
                      <a:rPr lang="en-US" i="1" dirty="0" smtClean="0">
                        <a:latin typeface="Cambria Math"/>
                        <a:cs typeface="Times New Roman" pitchFamily="18" charset="0"/>
                      </a:rPr>
                      <m:t>𝑥</m:t>
                    </m:r>
                  </m:oMath>
                </a14:m>
                <a:r>
                  <a:rPr lang="en-US" dirty="0">
                    <a:latin typeface="Times New Roman" pitchFamily="18" charset="0"/>
                    <a:cs typeface="Times New Roman" pitchFamily="18" charset="0"/>
                  </a:rPr>
                  <a:t> and</a:t>
                </a:r>
              </a:p>
              <a:p>
                <a:pPr marL="0" indent="0">
                  <a:buNone/>
                </a:pPr>
                <a14:m>
                  <m:oMath xmlns:m="http://schemas.openxmlformats.org/officeDocument/2006/math">
                    <m:r>
                      <a:rPr lang="en-US" i="1">
                        <a:latin typeface="Cambria Math"/>
                        <a:ea typeface="Cambria Math"/>
                        <a:cs typeface="Times New Roman" pitchFamily="18" charset="0"/>
                      </a:rPr>
                      <m:t>∆</m:t>
                    </m:r>
                    <m:r>
                      <a:rPr lang="en-US" b="0" i="1" smtClean="0">
                        <a:latin typeface="Cambria Math"/>
                        <a:ea typeface="Cambria Math"/>
                        <a:cs typeface="Times New Roman" pitchFamily="18" charset="0"/>
                      </a:rPr>
                      <m:t>𝑦</m:t>
                    </m:r>
                    <m:r>
                      <a:rPr lang="en-US" b="0" i="1" smtClean="0">
                        <a:latin typeface="Cambria Math"/>
                        <a:ea typeface="Cambria Math"/>
                        <a:cs typeface="Times New Roman" pitchFamily="18" charset="0"/>
                      </a:rPr>
                      <m:t>= </m:t>
                    </m:r>
                  </m:oMath>
                </a14:m>
                <a:r>
                  <a:rPr lang="en-US" dirty="0">
                    <a:latin typeface="Times New Roman" pitchFamily="18" charset="0"/>
                    <a:cs typeface="Times New Roman" pitchFamily="18" charset="0"/>
                  </a:rPr>
                  <a:t>increment in </a:t>
                </a:r>
                <a14:m>
                  <m:oMath xmlns:m="http://schemas.openxmlformats.org/officeDocument/2006/math">
                    <m:r>
                      <a:rPr lang="en-US" b="0" i="1" dirty="0" smtClean="0">
                        <a:latin typeface="Cambria Math"/>
                        <a:cs typeface="Times New Roman" pitchFamily="18" charset="0"/>
                      </a:rPr>
                      <m:t>𝑦</m:t>
                    </m:r>
                  </m:oMath>
                </a14:m>
                <a:r>
                  <a:rPr lang="en-US" dirty="0">
                    <a:latin typeface="Times New Roman" pitchFamily="18" charset="0"/>
                    <a:cs typeface="Times New Roman" pitchFamily="18" charset="0"/>
                  </a:rPr>
                  <a:t> </a:t>
                </a:r>
              </a:p>
              <a:p>
                <a:pPr marL="0" indent="0">
                  <a:buNone/>
                </a:pPr>
                <a:r>
                  <a:rPr lang="en-US" dirty="0">
                    <a:latin typeface="Times New Roman" pitchFamily="18" charset="0"/>
                    <a:cs typeface="Times New Roman" pitchFamily="18" charset="0"/>
                  </a:rPr>
                  <a:t>Then </a:t>
                </a:r>
                <a14:m>
                  <m:oMath xmlns:m="http://schemas.openxmlformats.org/officeDocument/2006/math">
                    <m:f>
                      <m:fPr>
                        <m:ctrlPr>
                          <a:rPr lang="en-US" i="1" smtClean="0">
                            <a:latin typeface="Cambria Math" panose="02040503050406030204" pitchFamily="18" charset="0"/>
                            <a:cs typeface="Times New Roman" pitchFamily="18" charset="0"/>
                          </a:rPr>
                        </m:ctrlPr>
                      </m:fPr>
                      <m:num>
                        <m:r>
                          <m:rPr>
                            <m:sty m:val="p"/>
                          </m:rPr>
                          <a:rPr lang="el-GR" i="0" smtClean="0">
                            <a:latin typeface="Cambria Math"/>
                            <a:cs typeface="Times New Roman" pitchFamily="18" charset="0"/>
                          </a:rPr>
                          <m:t>Δ</m:t>
                        </m:r>
                        <m:r>
                          <a:rPr lang="en-US" i="1" smtClean="0">
                            <a:latin typeface="Cambria Math"/>
                            <a:cs typeface="Times New Roman" pitchFamily="18" charset="0"/>
                          </a:rPr>
                          <m:t>𝑦</m:t>
                        </m:r>
                      </m:num>
                      <m:den>
                        <m:r>
                          <m:rPr>
                            <m:sty m:val="p"/>
                          </m:rPr>
                          <a:rPr lang="el-GR" i="0" smtClean="0">
                            <a:latin typeface="Cambria Math"/>
                            <a:cs typeface="Times New Roman" pitchFamily="18" charset="0"/>
                          </a:rPr>
                          <m:t>Δ</m:t>
                        </m:r>
                        <m:r>
                          <a:rPr lang="en-US" i="1" smtClean="0">
                            <a:latin typeface="Cambria Math"/>
                            <a:cs typeface="Times New Roman" pitchFamily="18" charset="0"/>
                          </a:rPr>
                          <m:t>𝑥</m:t>
                        </m:r>
                      </m:den>
                    </m:f>
                    <m:r>
                      <a:rPr lang="en-US" b="0" i="0" smtClean="0">
                        <a:latin typeface="Cambria Math"/>
                        <a:cs typeface="Times New Roman" pitchFamily="18" charset="0"/>
                      </a:rPr>
                      <m:t>=</m:t>
                    </m:r>
                    <m:r>
                      <m:rPr>
                        <m:sty m:val="p"/>
                      </m:rPr>
                      <a:rPr lang="en-US" b="0" i="0" smtClean="0">
                        <a:latin typeface="Cambria Math"/>
                        <a:cs typeface="Times New Roman" pitchFamily="18" charset="0"/>
                      </a:rPr>
                      <m:t>the</m:t>
                    </m:r>
                    <m:r>
                      <a:rPr lang="en-US" b="0" i="0" smtClean="0">
                        <a:latin typeface="Cambria Math"/>
                        <a:cs typeface="Times New Roman" pitchFamily="18" charset="0"/>
                      </a:rPr>
                      <m:t> </m:t>
                    </m:r>
                    <m:r>
                      <m:rPr>
                        <m:sty m:val="p"/>
                      </m:rPr>
                      <a:rPr lang="en-US" b="0" i="0" smtClean="0">
                        <a:latin typeface="Cambria Math"/>
                        <a:cs typeface="Times New Roman" pitchFamily="18" charset="0"/>
                      </a:rPr>
                      <m:t>average</m:t>
                    </m:r>
                    <m:r>
                      <a:rPr lang="en-US" b="0" i="0" smtClean="0">
                        <a:latin typeface="Cambria Math"/>
                        <a:cs typeface="Times New Roman" pitchFamily="18" charset="0"/>
                      </a:rPr>
                      <m:t> </m:t>
                    </m:r>
                    <m:r>
                      <m:rPr>
                        <m:sty m:val="p"/>
                      </m:rPr>
                      <a:rPr lang="en-US" b="0" i="0" smtClean="0">
                        <a:latin typeface="Cambria Math"/>
                        <a:cs typeface="Times New Roman" pitchFamily="18" charset="0"/>
                      </a:rPr>
                      <m:t>change</m:t>
                    </m:r>
                    <m:r>
                      <a:rPr lang="en-US" b="0" i="0" smtClean="0">
                        <a:latin typeface="Cambria Math"/>
                        <a:cs typeface="Times New Roman" pitchFamily="18" charset="0"/>
                      </a:rPr>
                      <m:t>  </m:t>
                    </m:r>
                    <m:r>
                      <m:rPr>
                        <m:sty m:val="p"/>
                      </m:rPr>
                      <a:rPr lang="en-US" b="0" i="0" smtClean="0">
                        <a:latin typeface="Cambria Math"/>
                        <a:cs typeface="Times New Roman" pitchFamily="18" charset="0"/>
                      </a:rPr>
                      <m:t>in</m:t>
                    </m:r>
                    <m:r>
                      <a:rPr lang="en-US" b="0" i="0" smtClean="0">
                        <a:latin typeface="Cambria Math"/>
                        <a:cs typeface="Times New Roman" pitchFamily="18" charset="0"/>
                      </a:rPr>
                      <m:t> </m:t>
                    </m:r>
                    <m:r>
                      <m:rPr>
                        <m:sty m:val="p"/>
                      </m:rPr>
                      <a:rPr lang="en-US" b="0" i="0" smtClean="0">
                        <a:latin typeface="Cambria Math"/>
                        <a:cs typeface="Times New Roman" pitchFamily="18" charset="0"/>
                      </a:rPr>
                      <m:t>interval</m:t>
                    </m:r>
                    <m:r>
                      <a:rPr lang="en-US" b="0" i="1" smtClean="0">
                        <a:latin typeface="Cambria Math" panose="02040503050406030204" pitchFamily="18" charset="0"/>
                        <a:cs typeface="Times New Roman" pitchFamily="18" charset="0"/>
                      </a:rPr>
                      <m:t> </m:t>
                    </m:r>
                    <m:r>
                      <a:rPr lang="en-US" i="1" dirty="0">
                        <a:latin typeface="Cambria Math"/>
                        <a:cs typeface="Times New Roman" pitchFamily="18" charset="0"/>
                      </a:rPr>
                      <m:t>𝑥</m:t>
                    </m:r>
                    <m:r>
                      <a:rPr lang="en-US" b="0" i="0" dirty="0" smtClean="0">
                        <a:latin typeface="Cambria Math" panose="02040503050406030204" pitchFamily="18" charset="0"/>
                        <a:cs typeface="Times New Roman" pitchFamily="18" charset="0"/>
                      </a:rPr>
                      <m:t> </m:t>
                    </m:r>
                    <m:r>
                      <m:rPr>
                        <m:sty m:val="p"/>
                      </m:rPr>
                      <a:rPr lang="en-US" b="0" i="0" smtClean="0">
                        <a:latin typeface="Cambria Math"/>
                        <a:cs typeface="Times New Roman" pitchFamily="18" charset="0"/>
                      </a:rPr>
                      <m:t>and</m:t>
                    </m:r>
                  </m:oMath>
                </a14:m>
                <a:endParaRPr lang="en-US" b="0" i="0" dirty="0">
                  <a:latin typeface="Cambria Math"/>
                  <a:cs typeface="Times New Roman" pitchFamily="18" charset="0"/>
                </a:endParaRPr>
              </a:p>
              <a:p>
                <a:pPr marL="0" indent="0">
                  <a:buNone/>
                </a:pPr>
                <a14:m>
                  <m:oMath xmlns:m="http://schemas.openxmlformats.org/officeDocument/2006/math">
                    <m:r>
                      <a:rPr lang="en-US" b="0" i="0" smtClean="0">
                        <a:latin typeface="Cambria Math"/>
                        <a:cs typeface="Times New Roman" pitchFamily="18" charset="0"/>
                      </a:rPr>
                      <m:t> </m:t>
                    </m:r>
                    <m:r>
                      <m:rPr>
                        <m:sty m:val="p"/>
                      </m:rPr>
                      <a:rPr lang="en-US" b="0" i="0" smtClean="0">
                        <a:latin typeface="Cambria Math"/>
                        <a:cs typeface="Times New Roman" pitchFamily="18" charset="0"/>
                      </a:rPr>
                      <m:t>x</m:t>
                    </m:r>
                    <m:r>
                      <a:rPr lang="en-US" b="0" i="0" smtClean="0">
                        <a:latin typeface="Cambria Math"/>
                        <a:cs typeface="Times New Roman" pitchFamily="18" charset="0"/>
                      </a:rPr>
                      <m:t>+</m:t>
                    </m:r>
                  </m:oMath>
                </a14:m>
                <a:r>
                  <a:rPr lang="en-US" dirty="0">
                    <a:ea typeface="Cambria Math"/>
                    <a:cs typeface="Times New Roman" pitchFamily="18" charset="0"/>
                  </a:rPr>
                  <a:t> </a:t>
                </a:r>
                <a14:m>
                  <m:oMath xmlns:m="http://schemas.openxmlformats.org/officeDocument/2006/math">
                    <m:r>
                      <a:rPr lang="en-US" i="1">
                        <a:latin typeface="Cambria Math"/>
                        <a:ea typeface="Cambria Math"/>
                        <a:cs typeface="Times New Roman" pitchFamily="18" charset="0"/>
                      </a:rPr>
                      <m:t>∆</m:t>
                    </m:r>
                    <m:r>
                      <a:rPr lang="en-US" i="1">
                        <a:latin typeface="Cambria Math"/>
                        <a:ea typeface="Cambria Math"/>
                        <a:cs typeface="Times New Roman" pitchFamily="18" charset="0"/>
                      </a:rPr>
                      <m:t>𝑥</m:t>
                    </m:r>
                  </m:oMath>
                </a14:m>
                <a:endParaRPr lang="en-US" dirty="0">
                  <a:latin typeface="Times New Roman" pitchFamily="18" charset="0"/>
                  <a:cs typeface="Times New Roman" pitchFamily="18" charset="0"/>
                </a:endParaRPr>
              </a:p>
              <a:p>
                <a:pPr marL="0" indent="0">
                  <a:buNone/>
                </a:pPr>
                <a14:m>
                  <m:oMath xmlns:m="http://schemas.openxmlformats.org/officeDocument/2006/math">
                    <m:func>
                      <m:funcPr>
                        <m:ctrlPr>
                          <a:rPr lang="en-US" i="1" smtClean="0">
                            <a:latin typeface="Cambria Math" panose="02040503050406030204" pitchFamily="18" charset="0"/>
                            <a:cs typeface="Times New Roman" pitchFamily="18" charset="0"/>
                          </a:rPr>
                        </m:ctrlPr>
                      </m:funcPr>
                      <m:fName>
                        <m:sSub>
                          <m:sSubPr>
                            <m:ctrlPr>
                              <a:rPr lang="en-US" i="1" smtClean="0">
                                <a:latin typeface="Cambria Math" panose="02040503050406030204" pitchFamily="18" charset="0"/>
                                <a:cs typeface="Times New Roman" pitchFamily="18" charset="0"/>
                              </a:rPr>
                            </m:ctrlPr>
                          </m:sSubPr>
                          <m:e>
                            <m:r>
                              <m:rPr>
                                <m:sty m:val="p"/>
                              </m:rPr>
                              <a:rPr lang="en-US" i="0" smtClean="0">
                                <a:latin typeface="Cambria Math"/>
                                <a:cs typeface="Times New Roman" pitchFamily="18" charset="0"/>
                              </a:rPr>
                              <m:t>l</m:t>
                            </m:r>
                            <m:r>
                              <m:rPr>
                                <m:sty m:val="p"/>
                              </m:rPr>
                              <a:rPr lang="en-US" b="0" i="0" smtClean="0">
                                <a:latin typeface="Cambria Math" panose="02040503050406030204" pitchFamily="18" charset="0"/>
                                <a:cs typeface="Times New Roman" pitchFamily="18" charset="0"/>
                              </a:rPr>
                              <m:t>im</m:t>
                            </m:r>
                          </m:e>
                          <m:sub>
                            <m:r>
                              <a:rPr lang="en-US" i="1">
                                <a:latin typeface="Cambria Math"/>
                                <a:ea typeface="Cambria Math"/>
                                <a:cs typeface="Times New Roman" pitchFamily="18" charset="0"/>
                              </a:rPr>
                              <m:t>∆</m:t>
                            </m:r>
                            <m:r>
                              <a:rPr lang="en-US" i="1">
                                <a:latin typeface="Cambria Math"/>
                                <a:ea typeface="Cambria Math"/>
                                <a:cs typeface="Times New Roman" pitchFamily="18" charset="0"/>
                              </a:rPr>
                              <m:t>𝑥</m:t>
                            </m:r>
                            <m:r>
                              <a:rPr lang="en-US" i="1" smtClean="0">
                                <a:latin typeface="Cambria Math"/>
                                <a:ea typeface="Cambria Math"/>
                                <a:cs typeface="Times New Roman" pitchFamily="18" charset="0"/>
                              </a:rPr>
                              <m:t>→</m:t>
                            </m:r>
                            <m:r>
                              <a:rPr lang="en-US" b="0" i="1" smtClean="0">
                                <a:latin typeface="Cambria Math"/>
                                <a:ea typeface="Cambria Math"/>
                                <a:cs typeface="Times New Roman" pitchFamily="18" charset="0"/>
                              </a:rPr>
                              <m:t>0</m:t>
                            </m:r>
                          </m:sub>
                        </m:sSub>
                      </m:fName>
                      <m:e>
                        <m:f>
                          <m:fPr>
                            <m:ctrlPr>
                              <a:rPr lang="en-US" i="1">
                                <a:latin typeface="Cambria Math" panose="02040503050406030204" pitchFamily="18" charset="0"/>
                                <a:cs typeface="Times New Roman" pitchFamily="18" charset="0"/>
                              </a:rPr>
                            </m:ctrlPr>
                          </m:fPr>
                          <m:num>
                            <m:r>
                              <m:rPr>
                                <m:sty m:val="p"/>
                              </m:rPr>
                              <a:rPr lang="el-GR">
                                <a:latin typeface="Cambria Math"/>
                                <a:cs typeface="Times New Roman" pitchFamily="18" charset="0"/>
                              </a:rPr>
                              <m:t>Δ</m:t>
                            </m:r>
                            <m:r>
                              <a:rPr lang="en-US" i="1">
                                <a:latin typeface="Cambria Math"/>
                                <a:cs typeface="Times New Roman" pitchFamily="18" charset="0"/>
                              </a:rPr>
                              <m:t>𝑦</m:t>
                            </m:r>
                          </m:num>
                          <m:den>
                            <m:r>
                              <m:rPr>
                                <m:sty m:val="p"/>
                              </m:rPr>
                              <a:rPr lang="el-GR">
                                <a:latin typeface="Cambria Math"/>
                                <a:cs typeface="Times New Roman" pitchFamily="18" charset="0"/>
                              </a:rPr>
                              <m:t>Δ</m:t>
                            </m:r>
                            <m:r>
                              <a:rPr lang="en-US" i="1">
                                <a:latin typeface="Cambria Math"/>
                                <a:cs typeface="Times New Roman" pitchFamily="18" charset="0"/>
                              </a:rPr>
                              <m:t>𝑥</m:t>
                            </m:r>
                          </m:den>
                        </m:f>
                        <m:r>
                          <a:rPr lang="en-US" b="0" i="1" smtClean="0">
                            <a:latin typeface="Cambria Math"/>
                            <a:cs typeface="Times New Roman" pitchFamily="18" charset="0"/>
                          </a:rPr>
                          <m:t>=</m:t>
                        </m:r>
                        <m:f>
                          <m:fPr>
                            <m:ctrlPr>
                              <a:rPr lang="en-US" b="0" i="1" smtClean="0">
                                <a:latin typeface="Cambria Math" panose="02040503050406030204" pitchFamily="18" charset="0"/>
                                <a:cs typeface="Times New Roman" pitchFamily="18" charset="0"/>
                              </a:rPr>
                            </m:ctrlPr>
                          </m:fPr>
                          <m:num>
                            <m:r>
                              <a:rPr lang="en-US" b="0" i="1" smtClean="0">
                                <a:latin typeface="Cambria Math"/>
                                <a:cs typeface="Times New Roman" pitchFamily="18" charset="0"/>
                              </a:rPr>
                              <m:t>𝑑𝑦</m:t>
                            </m:r>
                          </m:num>
                          <m:den>
                            <m:r>
                              <a:rPr lang="en-US" b="0" i="1" smtClean="0">
                                <a:latin typeface="Cambria Math"/>
                                <a:cs typeface="Times New Roman" pitchFamily="18" charset="0"/>
                              </a:rPr>
                              <m:t>𝑑𝑥</m:t>
                            </m:r>
                          </m:den>
                        </m:f>
                      </m:e>
                    </m:func>
                  </m:oMath>
                </a14:m>
                <a:r>
                  <a:rPr lang="en-US" dirty="0">
                    <a:latin typeface="Times New Roman" pitchFamily="18" charset="0"/>
                    <a:cs typeface="Times New Roman" pitchFamily="18" charset="0"/>
                  </a:rPr>
                  <a:t> represents the actual rate of change of </a:t>
                </a:r>
                <a14:m>
                  <m:oMath xmlns:m="http://schemas.openxmlformats.org/officeDocument/2006/math">
                    <m:r>
                      <a:rPr lang="en-US" i="1">
                        <a:latin typeface="Cambria Math"/>
                        <a:ea typeface="Cambria Math"/>
                        <a:cs typeface="Times New Roman" pitchFamily="18" charset="0"/>
                      </a:rPr>
                      <m:t>𝑦</m:t>
                    </m:r>
                  </m:oMath>
                </a14:m>
                <a:r>
                  <a:rPr lang="en-US" dirty="0">
                    <a:latin typeface="Times New Roman" pitchFamily="18" charset="0"/>
                    <a:cs typeface="Times New Roman" pitchFamily="18" charset="0"/>
                  </a:rPr>
                  <a:t> at </a:t>
                </a:r>
                <a14:m>
                  <m:oMath xmlns:m="http://schemas.openxmlformats.org/officeDocument/2006/math">
                    <m:r>
                      <a:rPr lang="en-US" i="1">
                        <a:latin typeface="Cambria Math"/>
                        <a:ea typeface="Cambria Math"/>
                        <a:cs typeface="Times New Roman" pitchFamily="18" charset="0"/>
                      </a:rPr>
                      <m:t>𝑥</m:t>
                    </m:r>
                  </m:oMath>
                </a14:m>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8686800" cy="5105400"/>
              </a:xfrm>
              <a:blipFill>
                <a:blip r:embed="rId2"/>
                <a:stretch>
                  <a:fillRect l="-1754" t="-1673" r="-2456" b="-1792"/>
                </a:stretch>
              </a:blipFill>
            </p:spPr>
            <p:txBody>
              <a:bodyPr/>
              <a:lstStyle/>
              <a:p>
                <a:r>
                  <a:rPr lang="en-US">
                    <a:noFill/>
                  </a:rPr>
                  <a:t> </a:t>
                </a:r>
              </a:p>
            </p:txBody>
          </p:sp>
        </mc:Fallback>
      </mc:AlternateContent>
    </p:spTree>
    <p:extLst>
      <p:ext uri="{BB962C8B-B14F-4D97-AF65-F5344CB8AC3E}">
        <p14:creationId xmlns:p14="http://schemas.microsoft.com/office/powerpoint/2010/main" val="644628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Note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just">
                  <a:buNone/>
                </a:pPr>
                <a:r>
                  <a:rPr lang="en-US" dirty="0">
                    <a:latin typeface="Times New Roman" pitchFamily="18" charset="0"/>
                    <a:cs typeface="Times New Roman" pitchFamily="18" charset="0"/>
                  </a:rPr>
                  <a:t>If r, v and s are radius, volume and surface area, then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𝑑𝑟</m:t>
                        </m:r>
                      </m:num>
                      <m:den>
                        <m:r>
                          <a:rPr lang="en-US" b="0" i="1" smtClean="0">
                            <a:latin typeface="Cambria Math"/>
                          </a:rPr>
                          <m:t>𝑑𝑡</m:t>
                        </m:r>
                      </m:den>
                    </m:f>
                    <m:r>
                      <a:rPr lang="en-US" b="0" i="0" smtClean="0">
                        <a:latin typeface="Cambria Math"/>
                      </a:rPr>
                      <m:t>,</m:t>
                    </m:r>
                    <m:f>
                      <m:fPr>
                        <m:ctrlPr>
                          <a:rPr lang="en-US" i="1">
                            <a:latin typeface="Cambria Math" panose="02040503050406030204" pitchFamily="18" charset="0"/>
                          </a:rPr>
                        </m:ctrlPr>
                      </m:fPr>
                      <m:num>
                        <m:r>
                          <a:rPr lang="en-US" i="1">
                            <a:latin typeface="Cambria Math"/>
                          </a:rPr>
                          <m:t>𝑑</m:t>
                        </m:r>
                        <m:r>
                          <a:rPr lang="en-US" b="0" i="1" smtClean="0">
                            <a:latin typeface="Cambria Math"/>
                          </a:rPr>
                          <m:t>𝑣</m:t>
                        </m:r>
                      </m:num>
                      <m:den>
                        <m:r>
                          <a:rPr lang="en-US" i="1">
                            <a:latin typeface="Cambria Math"/>
                          </a:rPr>
                          <m:t>𝑑𝑡</m:t>
                        </m:r>
                      </m:den>
                    </m:f>
                    <m:r>
                      <a:rPr lang="en-US">
                        <a:latin typeface="Cambria Math"/>
                      </a:rPr>
                      <m:t>,</m:t>
                    </m:r>
                  </m:oMath>
                </a14:m>
                <a:r>
                  <a:rPr lang="en-US" dirty="0">
                    <a:latin typeface="Times New Roman" pitchFamily="18" charset="0"/>
                    <a:cs typeface="Times New Roman" pitchFamily="18" charset="0"/>
                  </a:rPr>
                  <a:t> </a:t>
                </a:r>
                <a14:m>
                  <m:oMath xmlns:m="http://schemas.openxmlformats.org/officeDocument/2006/math">
                    <m:f>
                      <m:fPr>
                        <m:ctrlPr>
                          <a:rPr lang="en-US" i="1">
                            <a:latin typeface="Cambria Math" panose="02040503050406030204" pitchFamily="18" charset="0"/>
                          </a:rPr>
                        </m:ctrlPr>
                      </m:fPr>
                      <m:num>
                        <m:r>
                          <a:rPr lang="en-US" i="1">
                            <a:latin typeface="Cambria Math"/>
                          </a:rPr>
                          <m:t>𝑑</m:t>
                        </m:r>
                        <m:r>
                          <a:rPr lang="en-US" b="0" i="1" smtClean="0">
                            <a:latin typeface="Cambria Math"/>
                          </a:rPr>
                          <m:t>𝑠</m:t>
                        </m:r>
                      </m:num>
                      <m:den>
                        <m:r>
                          <a:rPr lang="en-US" i="1">
                            <a:latin typeface="Cambria Math"/>
                          </a:rPr>
                          <m:t>𝑑𝑡</m:t>
                        </m:r>
                      </m:den>
                    </m:f>
                    <m:r>
                      <a:rPr lang="en-US" b="0" i="0" smtClean="0">
                        <a:latin typeface="Cambria Math"/>
                      </a:rPr>
                      <m:t> </m:t>
                    </m:r>
                  </m:oMath>
                </a14:m>
                <a:r>
                  <a:rPr lang="en-US" dirty="0">
                    <a:latin typeface="Times New Roman" pitchFamily="18" charset="0"/>
                    <a:cs typeface="Times New Roman" pitchFamily="18" charset="0"/>
                  </a:rPr>
                  <a:t>are their rate of change with respect to time (t).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887" r="-1852"/>
                </a:stretch>
              </a:blipFill>
            </p:spPr>
            <p:txBody>
              <a:bodyPr/>
              <a:lstStyle/>
              <a:p>
                <a:r>
                  <a:rPr lang="en-US">
                    <a:noFill/>
                  </a:rPr>
                  <a:t> </a:t>
                </a:r>
              </a:p>
            </p:txBody>
          </p:sp>
        </mc:Fallback>
      </mc:AlternateContent>
    </p:spTree>
    <p:extLst>
      <p:ext uri="{BB962C8B-B14F-4D97-AF65-F5344CB8AC3E}">
        <p14:creationId xmlns:p14="http://schemas.microsoft.com/office/powerpoint/2010/main" val="1337839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Displacement, Velocity, Speed,</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Acceleration</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8763000" cy="4953000"/>
              </a:xfrm>
            </p:spPr>
            <p:txBody>
              <a:bodyPr>
                <a:normAutofit fontScale="85000" lnSpcReduction="10000"/>
              </a:bodyPr>
              <a:lstStyle/>
              <a:p>
                <a:pPr marL="0" indent="0" algn="just">
                  <a:buNone/>
                </a:pPr>
                <a14:m>
                  <m:oMathPara xmlns:m="http://schemas.openxmlformats.org/officeDocument/2006/math">
                    <m:oMathParaPr>
                      <m:jc m:val="left"/>
                    </m:oMathParaPr>
                    <m:oMath xmlns:m="http://schemas.openxmlformats.org/officeDocument/2006/math">
                      <m:r>
                        <m:rPr>
                          <m:nor/>
                        </m:rPr>
                        <a:rPr lang="en-US" smtClean="0">
                          <a:latin typeface="Times New Roman" pitchFamily="18" charset="0"/>
                          <a:cs typeface="Times New Roman" pitchFamily="18" charset="0"/>
                        </a:rPr>
                        <m:t>Suppose</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that</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an</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object</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is</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moving</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along</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a</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coordinate</m:t>
                      </m:r>
                      <m:r>
                        <m:rPr>
                          <m:nor/>
                        </m:rPr>
                        <a:rPr lang="en-US" b="0" i="0"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line</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say</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an</m:t>
                      </m:r>
                      <m:r>
                        <m:rPr>
                          <m:nor/>
                        </m:rPr>
                        <a:rPr lang="en-US" smtClean="0">
                          <a:latin typeface="Times New Roman" pitchFamily="18" charset="0"/>
                          <a:cs typeface="Times New Roman" pitchFamily="18" charset="0"/>
                        </a:rPr>
                        <m:t> </m:t>
                      </m:r>
                      <m:r>
                        <m:rPr>
                          <m:nor/>
                        </m:rPr>
                        <a:rPr lang="en-US" i="1" smtClean="0">
                          <a:latin typeface="Times New Roman" pitchFamily="18" charset="0"/>
                          <a:cs typeface="Times New Roman" pitchFamily="18" charset="0"/>
                        </a:rPr>
                        <m:t>s</m:t>
                      </m:r>
                      <m:r>
                        <m:rPr>
                          <m:nor/>
                        </m:rPr>
                        <a:rPr lang="en-US" smtClean="0">
                          <a:latin typeface="Times New Roman" pitchFamily="18" charset="0"/>
                          <a:cs typeface="Times New Roman" pitchFamily="18" charset="0"/>
                        </a:rPr>
                        <m:t>−</m:t>
                      </m:r>
                      <m:r>
                        <m:rPr>
                          <m:nor/>
                        </m:rPr>
                        <a:rPr lang="en-US" smtClean="0">
                          <a:latin typeface="Times New Roman" pitchFamily="18" charset="0"/>
                          <a:cs typeface="Times New Roman" pitchFamily="18" charset="0"/>
                        </a:rPr>
                        <m:t>axis</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so</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that</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we</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know</m:t>
                      </m:r>
                      <m:r>
                        <m:rPr>
                          <m:nor/>
                        </m:rPr>
                        <a:rPr lang="en-US" b="0" i="0"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its</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position</m:t>
                      </m:r>
                      <m:r>
                        <m:rPr>
                          <m:nor/>
                        </m:rPr>
                        <a:rPr lang="en-US" smtClean="0">
                          <a:latin typeface="Times New Roman" pitchFamily="18" charset="0"/>
                          <a:cs typeface="Times New Roman" pitchFamily="18" charset="0"/>
                        </a:rPr>
                        <m:t> </m:t>
                      </m:r>
                      <m:r>
                        <m:rPr>
                          <m:nor/>
                        </m:rPr>
                        <a:rPr lang="en-US" b="0" i="1" smtClean="0">
                          <a:latin typeface="Times New Roman" pitchFamily="18" charset="0"/>
                          <a:cs typeface="Times New Roman" pitchFamily="18" charset="0"/>
                        </a:rPr>
                        <m:t>S</m:t>
                      </m:r>
                      <m:r>
                        <m:rPr>
                          <m:nor/>
                        </m:rPr>
                        <a:rPr lang="en-US" i="1"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on</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that</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line</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as</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a</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function</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of</m:t>
                      </m:r>
                      <m:r>
                        <m:rPr>
                          <m:nor/>
                        </m:rPr>
                        <a:rPr lang="en-US" smtClean="0">
                          <a:latin typeface="Times New Roman" pitchFamily="18" charset="0"/>
                          <a:cs typeface="Times New Roman" pitchFamily="18" charset="0"/>
                        </a:rPr>
                        <m:t> </m:t>
                      </m:r>
                      <m:r>
                        <m:rPr>
                          <m:nor/>
                        </m:rPr>
                        <a:rPr lang="en-US" smtClean="0">
                          <a:latin typeface="Times New Roman" pitchFamily="18" charset="0"/>
                          <a:cs typeface="Times New Roman" pitchFamily="18" charset="0"/>
                        </a:rPr>
                        <m:t>time</m:t>
                      </m:r>
                      <m:r>
                        <m:rPr>
                          <m:nor/>
                        </m:rPr>
                        <a:rPr lang="en-US" smtClean="0">
                          <a:latin typeface="Times New Roman" pitchFamily="18" charset="0"/>
                          <a:cs typeface="Times New Roman" pitchFamily="18" charset="0"/>
                        </a:rPr>
                        <m:t> </m:t>
                      </m:r>
                      <m:r>
                        <m:rPr>
                          <m:nor/>
                        </m:rPr>
                        <a:rPr lang="en-US" i="1" smtClean="0">
                          <a:latin typeface="Times New Roman" pitchFamily="18" charset="0"/>
                          <a:cs typeface="Times New Roman" pitchFamily="18" charset="0"/>
                        </a:rPr>
                        <m:t>t</m:t>
                      </m:r>
                      <m:r>
                        <m:rPr>
                          <m:nor/>
                        </m:rPr>
                        <a:rPr lang="en-US" smtClean="0"/>
                        <m:t>:</m:t>
                      </m:r>
                    </m:oMath>
                  </m:oMathPara>
                </a14:m>
                <a:endParaRPr lang="en-US" dirty="0"/>
              </a:p>
              <a:p>
                <a:pPr marL="0" indent="0" algn="just">
                  <a:buNone/>
                </a:pPr>
                <a14:m>
                  <m:oMathPara xmlns:m="http://schemas.openxmlformats.org/officeDocument/2006/math">
                    <m:oMathParaPr>
                      <m:jc m:val="left"/>
                    </m:oMathParaPr>
                    <m:oMath xmlns:m="http://schemas.openxmlformats.org/officeDocument/2006/math">
                      <m:r>
                        <a:rPr lang="en-US" b="0" i="1" smtClean="0">
                          <a:solidFill>
                            <a:srgbClr val="FF0000"/>
                          </a:solidFill>
                          <a:latin typeface="Cambria Math"/>
                        </a:rPr>
                        <m:t>𝑆</m:t>
                      </m:r>
                      <m:r>
                        <a:rPr lang="en-US" b="0" i="1" smtClean="0">
                          <a:solidFill>
                            <a:srgbClr val="FF0000"/>
                          </a:solidFill>
                          <a:latin typeface="Cambria Math"/>
                        </a:rPr>
                        <m:t>=</m:t>
                      </m:r>
                      <m:r>
                        <a:rPr lang="en-US" b="0" i="1" smtClean="0">
                          <a:solidFill>
                            <a:srgbClr val="FF0000"/>
                          </a:solidFill>
                          <a:latin typeface="Cambria Math"/>
                        </a:rPr>
                        <m:t>𝑓</m:t>
                      </m:r>
                      <m:r>
                        <a:rPr lang="en-US" b="0" i="1" smtClean="0">
                          <a:solidFill>
                            <a:srgbClr val="FF0000"/>
                          </a:solidFill>
                          <a:latin typeface="Cambria Math"/>
                        </a:rPr>
                        <m:t>(</m:t>
                      </m:r>
                      <m:r>
                        <a:rPr lang="en-US" b="0" i="1" smtClean="0">
                          <a:solidFill>
                            <a:srgbClr val="FF0000"/>
                          </a:solidFill>
                          <a:latin typeface="Cambria Math"/>
                        </a:rPr>
                        <m:t>𝑡</m:t>
                      </m:r>
                      <m:r>
                        <a:rPr lang="en-US" b="0" i="1" smtClean="0">
                          <a:solidFill>
                            <a:srgbClr val="FF0000"/>
                          </a:solidFill>
                          <a:latin typeface="Cambria Math"/>
                        </a:rPr>
                        <m:t>)</m:t>
                      </m:r>
                    </m:oMath>
                  </m:oMathPara>
                </a14:m>
                <a:endParaRPr lang="en-US" dirty="0">
                  <a:solidFill>
                    <a:srgbClr val="FF0000"/>
                  </a:solidFill>
                </a:endParaRPr>
              </a:p>
              <a:p>
                <a:pPr marL="0" indent="0" algn="just">
                  <a:buNone/>
                </a:pPr>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displacement </a:t>
                </a:r>
                <a:r>
                  <a:rPr lang="en-US" dirty="0">
                    <a:latin typeface="Times New Roman" pitchFamily="18" charset="0"/>
                    <a:cs typeface="Times New Roman" pitchFamily="18" charset="0"/>
                  </a:rPr>
                  <a:t>of the object over</a:t>
                </a:r>
              </a:p>
              <a:p>
                <a:pPr marL="0" indent="0" algn="just">
                  <a:buNone/>
                </a:pPr>
                <a:r>
                  <a:rPr lang="en-US" dirty="0">
                    <a:latin typeface="Times New Roman" pitchFamily="18" charset="0"/>
                    <a:cs typeface="Times New Roman" pitchFamily="18" charset="0"/>
                  </a:rPr>
                  <a:t> the time interval from </a:t>
                </a:r>
                <a:r>
                  <a:rPr lang="en-US" i="1" dirty="0">
                    <a:latin typeface="Times New Roman" pitchFamily="18" charset="0"/>
                    <a:cs typeface="Times New Roman" pitchFamily="18" charset="0"/>
                  </a:rPr>
                  <a:t>t  </a:t>
                </a:r>
                <a:r>
                  <a:rPr lang="en-US" dirty="0">
                    <a:latin typeface="Times New Roman" pitchFamily="18" charset="0"/>
                    <a:cs typeface="Times New Roman" pitchFamily="18" charset="0"/>
                  </a:rPr>
                  <a:t>to </a:t>
                </a:r>
                <a14:m>
                  <m:oMath xmlns:m="http://schemas.openxmlformats.org/officeDocument/2006/math">
                    <m:r>
                      <a:rPr lang="en-US" i="1">
                        <a:latin typeface="Cambria Math"/>
                        <a:ea typeface="Cambria Math"/>
                      </a:rPr>
                      <m:t>𝑡</m:t>
                    </m:r>
                    <m:r>
                      <a:rPr lang="en-US" i="1">
                        <a:latin typeface="Cambria Math"/>
                        <a:ea typeface="Cambria Math"/>
                      </a:rPr>
                      <m:t>+∆</m:t>
                    </m:r>
                    <m:r>
                      <a:rPr lang="en-US" i="1">
                        <a:latin typeface="Cambria Math"/>
                        <a:ea typeface="Cambria Math"/>
                      </a:rPr>
                      <m:t>𝑡</m:t>
                    </m:r>
                  </m:oMath>
                </a14:m>
                <a:r>
                  <a:rPr lang="en-US" dirty="0">
                    <a:latin typeface="Times New Roman" pitchFamily="18" charset="0"/>
                    <a:cs typeface="Times New Roman" pitchFamily="18" charset="0"/>
                  </a:rPr>
                  <a:t> is</a:t>
                </a:r>
              </a:p>
              <a:p>
                <a:pPr marL="0" indent="0">
                  <a:buNone/>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a:ea typeface="Cambria Math"/>
                        </a:rPr>
                        <m:t>∆</m:t>
                      </m:r>
                      <m:r>
                        <a:rPr lang="en-US" b="0" i="1" smtClean="0">
                          <a:solidFill>
                            <a:srgbClr val="FF0000"/>
                          </a:solidFill>
                          <a:latin typeface="Cambria Math"/>
                          <a:ea typeface="Cambria Math"/>
                        </a:rPr>
                        <m:t>𝑆</m:t>
                      </m:r>
                      <m:r>
                        <a:rPr lang="en-US" b="0" i="1" smtClean="0">
                          <a:solidFill>
                            <a:srgbClr val="FF0000"/>
                          </a:solidFill>
                          <a:latin typeface="Cambria Math"/>
                          <a:ea typeface="Cambria Math"/>
                        </a:rPr>
                        <m:t>=</m:t>
                      </m:r>
                      <m:r>
                        <a:rPr lang="en-US" b="0" i="1" smtClean="0">
                          <a:solidFill>
                            <a:srgbClr val="FF0000"/>
                          </a:solidFill>
                          <a:latin typeface="Cambria Math"/>
                          <a:ea typeface="Cambria Math"/>
                        </a:rPr>
                        <m:t>𝑓</m:t>
                      </m:r>
                      <m:d>
                        <m:dPr>
                          <m:ctrlPr>
                            <a:rPr lang="en-US" b="0" i="1" smtClean="0">
                              <a:solidFill>
                                <a:srgbClr val="FF0000"/>
                              </a:solidFill>
                              <a:latin typeface="Cambria Math" panose="02040503050406030204" pitchFamily="18" charset="0"/>
                              <a:ea typeface="Cambria Math"/>
                            </a:rPr>
                          </m:ctrlPr>
                        </m:dPr>
                        <m:e>
                          <m:r>
                            <a:rPr lang="en-US" b="0" i="1" smtClean="0">
                              <a:solidFill>
                                <a:srgbClr val="FF0000"/>
                              </a:solidFill>
                              <a:latin typeface="Cambria Math"/>
                              <a:ea typeface="Cambria Math"/>
                            </a:rPr>
                            <m:t>𝑡</m:t>
                          </m:r>
                          <m:r>
                            <a:rPr lang="en-US" b="0" i="1" smtClean="0">
                              <a:solidFill>
                                <a:srgbClr val="FF0000"/>
                              </a:solidFill>
                              <a:latin typeface="Cambria Math"/>
                              <a:ea typeface="Cambria Math"/>
                            </a:rPr>
                            <m:t>+∆</m:t>
                          </m:r>
                          <m:r>
                            <a:rPr lang="en-US" b="0" i="1" smtClean="0">
                              <a:solidFill>
                                <a:srgbClr val="FF0000"/>
                              </a:solidFill>
                              <a:latin typeface="Cambria Math"/>
                              <a:ea typeface="Cambria Math"/>
                            </a:rPr>
                            <m:t>𝑡</m:t>
                          </m:r>
                        </m:e>
                      </m:d>
                      <m:r>
                        <a:rPr lang="en-US" b="0" i="1" smtClean="0">
                          <a:solidFill>
                            <a:srgbClr val="FF0000"/>
                          </a:solidFill>
                          <a:latin typeface="Cambria Math"/>
                          <a:ea typeface="Cambria Math"/>
                        </a:rPr>
                        <m:t>−</m:t>
                      </m:r>
                      <m:r>
                        <a:rPr lang="en-US" b="0" i="1" smtClean="0">
                          <a:solidFill>
                            <a:srgbClr val="FF0000"/>
                          </a:solidFill>
                          <a:latin typeface="Cambria Math"/>
                          <a:ea typeface="Cambria Math"/>
                        </a:rPr>
                        <m:t>𝑓</m:t>
                      </m:r>
                      <m:r>
                        <a:rPr lang="en-US" b="0" i="1" smtClean="0">
                          <a:solidFill>
                            <a:srgbClr val="FF0000"/>
                          </a:solidFill>
                          <a:latin typeface="Cambria Math"/>
                          <a:ea typeface="Cambria Math"/>
                        </a:rPr>
                        <m:t>(</m:t>
                      </m:r>
                      <m:r>
                        <a:rPr lang="en-US" b="0" i="1" smtClean="0">
                          <a:solidFill>
                            <a:srgbClr val="FF0000"/>
                          </a:solidFill>
                          <a:latin typeface="Cambria Math"/>
                          <a:ea typeface="Cambria Math"/>
                        </a:rPr>
                        <m:t>𝑡</m:t>
                      </m:r>
                      <m:r>
                        <a:rPr lang="en-US" b="0" i="1" smtClean="0">
                          <a:solidFill>
                            <a:srgbClr val="FF0000"/>
                          </a:solidFill>
                          <a:latin typeface="Cambria Math"/>
                          <a:ea typeface="Cambria Math"/>
                        </a:rPr>
                        <m:t>)</m:t>
                      </m:r>
                    </m:oMath>
                  </m:oMathPara>
                </a14:m>
                <a:endParaRPr lang="en-US" dirty="0">
                  <a:solidFill>
                    <a:srgbClr val="FF0000"/>
                  </a:solidFill>
                </a:endParaRPr>
              </a:p>
              <a:p>
                <a:pPr marL="0" indent="0">
                  <a:buNone/>
                </a:pPr>
                <a:r>
                  <a:rPr lang="en-US" dirty="0">
                    <a:latin typeface="Times New Roman"/>
                  </a:rPr>
                  <a:t>and the </a:t>
                </a:r>
                <a:r>
                  <a:rPr lang="en-US" b="1" dirty="0">
                    <a:latin typeface="Times New Roman"/>
                  </a:rPr>
                  <a:t>average velocity </a:t>
                </a:r>
                <a:r>
                  <a:rPr lang="en-US" dirty="0">
                    <a:latin typeface="Times New Roman"/>
                  </a:rPr>
                  <a:t>of the object over that time interval is</a:t>
                </a:r>
              </a:p>
              <a:p>
                <a:pPr marL="0" indent="0">
                  <a:buNone/>
                </a:pPr>
                <a14:m>
                  <m:oMathPara xmlns:m="http://schemas.openxmlformats.org/officeDocument/2006/math">
                    <m:oMathParaPr>
                      <m:jc m:val="left"/>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a:rPr>
                            <m:t>𝑣</m:t>
                          </m:r>
                        </m:e>
                        <m:sub>
                          <m:r>
                            <a:rPr lang="en-US" b="0" i="1" smtClean="0">
                              <a:solidFill>
                                <a:srgbClr val="FF0000"/>
                              </a:solidFill>
                              <a:latin typeface="Cambria Math"/>
                            </a:rPr>
                            <m:t>𝑎𝑣</m:t>
                          </m:r>
                        </m:sub>
                      </m:sSub>
                      <m:r>
                        <a:rPr lang="en-US" b="0" i="1" smtClean="0">
                          <a:solidFill>
                            <a:srgbClr val="FF0000"/>
                          </a:solidFill>
                          <a:latin typeface="Cambria Math"/>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a:rPr>
                            <m:t>𝑑𝑖𝑠𝑝𝑙𝑎𝑐𝑒𝑚𝑒𝑛𝑡</m:t>
                          </m:r>
                          <m:r>
                            <a:rPr lang="en-US" b="0" i="1" smtClean="0">
                              <a:solidFill>
                                <a:srgbClr val="FF0000"/>
                              </a:solidFill>
                              <a:latin typeface="Cambria Math"/>
                            </a:rPr>
                            <m:t> </m:t>
                          </m:r>
                        </m:num>
                        <m:den>
                          <m:r>
                            <a:rPr lang="en-US" b="0" i="1" smtClean="0">
                              <a:solidFill>
                                <a:srgbClr val="FF0000"/>
                              </a:solidFill>
                              <a:latin typeface="Cambria Math"/>
                            </a:rPr>
                            <m:t>𝑡𝑟𝑎𝑣𝑒𝑙</m:t>
                          </m:r>
                          <m:r>
                            <a:rPr lang="en-US" b="0" i="1" smtClean="0">
                              <a:solidFill>
                                <a:srgbClr val="FF0000"/>
                              </a:solidFill>
                              <a:latin typeface="Cambria Math"/>
                            </a:rPr>
                            <m:t> </m:t>
                          </m:r>
                          <m:r>
                            <a:rPr lang="en-US" b="0" i="1" smtClean="0">
                              <a:solidFill>
                                <a:srgbClr val="FF0000"/>
                              </a:solidFill>
                              <a:latin typeface="Cambria Math"/>
                            </a:rPr>
                            <m:t>𝑇𝑖𝑚𝑒</m:t>
                          </m:r>
                        </m:den>
                      </m:f>
                      <m:r>
                        <a:rPr lang="en-US" b="0" i="1" smtClean="0">
                          <a:solidFill>
                            <a:srgbClr val="FF0000"/>
                          </a:solidFill>
                          <a:latin typeface="Cambria Math"/>
                        </a:rPr>
                        <m:t>=</m:t>
                      </m:r>
                      <m:f>
                        <m:fPr>
                          <m:ctrlPr>
                            <a:rPr lang="en-US" b="0" i="1" smtClean="0">
                              <a:solidFill>
                                <a:srgbClr val="FF0000"/>
                              </a:solidFill>
                              <a:latin typeface="Cambria Math" panose="02040503050406030204" pitchFamily="18" charset="0"/>
                            </a:rPr>
                          </m:ctrlPr>
                        </m:fPr>
                        <m:num>
                          <m:r>
                            <a:rPr lang="en-US" i="1">
                              <a:solidFill>
                                <a:srgbClr val="FF0000"/>
                              </a:solidFill>
                              <a:latin typeface="Cambria Math"/>
                              <a:ea typeface="Cambria Math"/>
                            </a:rPr>
                            <m:t>∆</m:t>
                          </m:r>
                          <m:r>
                            <a:rPr lang="en-US" i="1">
                              <a:solidFill>
                                <a:srgbClr val="FF0000"/>
                              </a:solidFill>
                              <a:latin typeface="Cambria Math"/>
                              <a:ea typeface="Cambria Math"/>
                            </a:rPr>
                            <m:t>𝑆</m:t>
                          </m:r>
                        </m:num>
                        <m:den>
                          <m:r>
                            <a:rPr lang="en-US" i="1">
                              <a:solidFill>
                                <a:srgbClr val="FF0000"/>
                              </a:solidFill>
                              <a:latin typeface="Cambria Math"/>
                              <a:ea typeface="Cambria Math"/>
                            </a:rPr>
                            <m:t>∆</m:t>
                          </m:r>
                          <m:r>
                            <a:rPr lang="en-US" b="0" i="1" smtClean="0">
                              <a:solidFill>
                                <a:srgbClr val="FF0000"/>
                              </a:solidFill>
                              <a:latin typeface="Cambria Math"/>
                              <a:ea typeface="Cambria Math"/>
                            </a:rPr>
                            <m:t>𝑡</m:t>
                          </m:r>
                        </m:den>
                      </m:f>
                      <m:r>
                        <a:rPr lang="en-US" b="0" i="1" smtClean="0">
                          <a:solidFill>
                            <a:srgbClr val="FF0000"/>
                          </a:solidFill>
                          <a:latin typeface="Cambria Math"/>
                        </a:rPr>
                        <m:t>=</m:t>
                      </m:r>
                      <m:f>
                        <m:fPr>
                          <m:ctrlPr>
                            <a:rPr lang="en-US" b="0" i="1" smtClean="0">
                              <a:solidFill>
                                <a:srgbClr val="FF0000"/>
                              </a:solidFill>
                              <a:latin typeface="Cambria Math" panose="02040503050406030204" pitchFamily="18" charset="0"/>
                            </a:rPr>
                          </m:ctrlPr>
                        </m:fPr>
                        <m:num>
                          <m:r>
                            <a:rPr lang="en-US" i="1">
                              <a:solidFill>
                                <a:srgbClr val="FF0000"/>
                              </a:solidFill>
                              <a:latin typeface="Cambria Math"/>
                              <a:ea typeface="Cambria Math"/>
                            </a:rPr>
                            <m:t>𝑓</m:t>
                          </m:r>
                          <m:d>
                            <m:dPr>
                              <m:ctrlPr>
                                <a:rPr lang="en-US" i="1">
                                  <a:solidFill>
                                    <a:srgbClr val="FF0000"/>
                                  </a:solidFill>
                                  <a:latin typeface="Cambria Math" panose="02040503050406030204" pitchFamily="18" charset="0"/>
                                  <a:ea typeface="Cambria Math"/>
                                </a:rPr>
                              </m:ctrlPr>
                            </m:dPr>
                            <m:e>
                              <m:r>
                                <a:rPr lang="en-US" i="1">
                                  <a:solidFill>
                                    <a:srgbClr val="FF0000"/>
                                  </a:solidFill>
                                  <a:latin typeface="Cambria Math"/>
                                  <a:ea typeface="Cambria Math"/>
                                </a:rPr>
                                <m:t>𝑡</m:t>
                              </m:r>
                              <m:r>
                                <a:rPr lang="en-US" i="1">
                                  <a:solidFill>
                                    <a:srgbClr val="FF0000"/>
                                  </a:solidFill>
                                  <a:latin typeface="Cambria Math"/>
                                  <a:ea typeface="Cambria Math"/>
                                </a:rPr>
                                <m:t>+∆</m:t>
                              </m:r>
                              <m:r>
                                <a:rPr lang="en-US" i="1">
                                  <a:solidFill>
                                    <a:srgbClr val="FF0000"/>
                                  </a:solidFill>
                                  <a:latin typeface="Cambria Math"/>
                                  <a:ea typeface="Cambria Math"/>
                                </a:rPr>
                                <m:t>𝑡</m:t>
                              </m:r>
                            </m:e>
                          </m:d>
                          <m:r>
                            <a:rPr lang="en-US" i="1">
                              <a:solidFill>
                                <a:srgbClr val="FF0000"/>
                              </a:solidFill>
                              <a:latin typeface="Cambria Math"/>
                              <a:ea typeface="Cambria Math"/>
                            </a:rPr>
                            <m:t>−</m:t>
                          </m:r>
                          <m:r>
                            <a:rPr lang="en-US" i="1">
                              <a:solidFill>
                                <a:srgbClr val="FF0000"/>
                              </a:solidFill>
                              <a:latin typeface="Cambria Math"/>
                              <a:ea typeface="Cambria Math"/>
                            </a:rPr>
                            <m:t>𝑓</m:t>
                          </m:r>
                          <m:r>
                            <a:rPr lang="en-US" i="1">
                              <a:solidFill>
                                <a:srgbClr val="FF0000"/>
                              </a:solidFill>
                              <a:latin typeface="Cambria Math"/>
                              <a:ea typeface="Cambria Math"/>
                            </a:rPr>
                            <m:t>(</m:t>
                          </m:r>
                          <m:r>
                            <a:rPr lang="en-US" i="1">
                              <a:solidFill>
                                <a:srgbClr val="FF0000"/>
                              </a:solidFill>
                              <a:latin typeface="Cambria Math"/>
                              <a:ea typeface="Cambria Math"/>
                            </a:rPr>
                            <m:t>𝑡</m:t>
                          </m:r>
                          <m:r>
                            <a:rPr lang="en-US" i="1">
                              <a:solidFill>
                                <a:srgbClr val="FF0000"/>
                              </a:solidFill>
                              <a:latin typeface="Cambria Math"/>
                              <a:ea typeface="Cambria Math"/>
                            </a:rPr>
                            <m:t>)</m:t>
                          </m:r>
                          <m:r>
                            <m:rPr>
                              <m:nor/>
                            </m:rPr>
                            <a:rPr lang="en-US" dirty="0">
                              <a:solidFill>
                                <a:srgbClr val="FF0000"/>
                              </a:solidFill>
                            </a:rPr>
                            <m:t> </m:t>
                          </m:r>
                        </m:num>
                        <m:den>
                          <m:r>
                            <a:rPr lang="en-US" i="1">
                              <a:solidFill>
                                <a:srgbClr val="FF0000"/>
                              </a:solidFill>
                              <a:latin typeface="Cambria Math"/>
                              <a:ea typeface="Cambria Math"/>
                            </a:rPr>
                            <m:t>∆</m:t>
                          </m:r>
                          <m:r>
                            <a:rPr lang="en-US" i="1">
                              <a:solidFill>
                                <a:srgbClr val="FF0000"/>
                              </a:solidFill>
                              <a:latin typeface="Cambria Math"/>
                              <a:ea typeface="Cambria Math"/>
                            </a:rPr>
                            <m:t>𝑡</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8763000" cy="4953000"/>
              </a:xfrm>
              <a:blipFill>
                <a:blip r:embed="rId2"/>
                <a:stretch>
                  <a:fillRect l="-132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3A4AB20-A803-488C-9C1C-87AE27991D87}"/>
              </a:ext>
            </a:extLst>
          </p:cNvPr>
          <p:cNvPicPr>
            <a:picLocks noChangeAspect="1"/>
          </p:cNvPicPr>
          <p:nvPr/>
        </p:nvPicPr>
        <p:blipFill rotWithShape="1">
          <a:blip r:embed="rId3"/>
          <a:srcRect l="22500" t="38142" r="60834" b="50001"/>
          <a:stretch/>
        </p:blipFill>
        <p:spPr>
          <a:xfrm>
            <a:off x="5410200" y="3048000"/>
            <a:ext cx="3505200" cy="1458163"/>
          </a:xfrm>
          <a:prstGeom prst="rect">
            <a:avLst/>
          </a:prstGeom>
        </p:spPr>
      </p:pic>
    </p:spTree>
    <p:extLst>
      <p:ext uri="{BB962C8B-B14F-4D97-AF65-F5344CB8AC3E}">
        <p14:creationId xmlns:p14="http://schemas.microsoft.com/office/powerpoint/2010/main" val="1912415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Velocity</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just">
                  <a:buNone/>
                </a:pPr>
                <a:r>
                  <a:rPr lang="en-US" b="1" dirty="0">
                    <a:solidFill>
                      <a:srgbClr val="FF0000"/>
                    </a:solidFill>
                    <a:latin typeface="Times New Roman" panose="02020603050405020304" pitchFamily="18" charset="0"/>
                    <a:cs typeface="Times New Roman" pitchFamily="18" charset="0"/>
                  </a:rPr>
                  <a:t>Velocity (instantaneous velocity) </a:t>
                </a:r>
                <a:r>
                  <a:rPr lang="en-US" dirty="0">
                    <a:latin typeface="Times New Roman" pitchFamily="18" charset="0"/>
                    <a:cs typeface="Times New Roman" pitchFamily="18" charset="0"/>
                  </a:rPr>
                  <a:t>is the derivative of position with respect to time t . If a body’s position at time </a:t>
                </a:r>
                <a:r>
                  <a:rPr lang="en-US" i="1" dirty="0">
                    <a:latin typeface="Times New Roman" pitchFamily="18" charset="0"/>
                    <a:cs typeface="Times New Roman" pitchFamily="18" charset="0"/>
                  </a:rPr>
                  <a:t>t </a:t>
                </a:r>
                <a:r>
                  <a:rPr lang="en-US" dirty="0">
                    <a:latin typeface="Times New Roman" pitchFamily="18" charset="0"/>
                    <a:cs typeface="Times New Roman" pitchFamily="18" charset="0"/>
                  </a:rPr>
                  <a:t>is </a:t>
                </a:r>
                <a14:m>
                  <m:oMath xmlns:m="http://schemas.openxmlformats.org/officeDocument/2006/math">
                    <m:r>
                      <a:rPr lang="en-US" i="1" smtClean="0">
                        <a:solidFill>
                          <a:srgbClr val="FF0000"/>
                        </a:solidFill>
                        <a:latin typeface="Cambria Math"/>
                      </a:rPr>
                      <m:t>𝑆</m:t>
                    </m:r>
                    <m:r>
                      <a:rPr lang="en-US" i="1" smtClean="0">
                        <a:solidFill>
                          <a:srgbClr val="FF0000"/>
                        </a:solidFill>
                        <a:latin typeface="Cambria Math"/>
                      </a:rPr>
                      <m:t>=</m:t>
                    </m:r>
                    <m:r>
                      <a:rPr lang="en-US" i="1" smtClean="0">
                        <a:solidFill>
                          <a:srgbClr val="FF0000"/>
                        </a:solidFill>
                        <a:latin typeface="Cambria Math"/>
                      </a:rPr>
                      <m:t>𝑓</m:t>
                    </m:r>
                    <m:r>
                      <a:rPr lang="en-US" i="1" smtClean="0">
                        <a:solidFill>
                          <a:srgbClr val="FF0000"/>
                        </a:solidFill>
                        <a:latin typeface="Cambria Math"/>
                      </a:rPr>
                      <m:t>(</m:t>
                    </m:r>
                    <m:r>
                      <a:rPr lang="en-US" i="1" smtClean="0">
                        <a:solidFill>
                          <a:srgbClr val="FF0000"/>
                        </a:solidFill>
                        <a:latin typeface="Cambria Math"/>
                      </a:rPr>
                      <m:t>𝑡</m:t>
                    </m:r>
                    <m:r>
                      <a:rPr lang="en-US" i="1" smtClean="0">
                        <a:solidFill>
                          <a:srgbClr val="FF0000"/>
                        </a:solidFill>
                        <a:latin typeface="Cambria Math"/>
                      </a:rPr>
                      <m:t>)</m:t>
                    </m:r>
                  </m:oMath>
                </a14:m>
                <a:r>
                  <a:rPr lang="en-US" dirty="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then the body’s velocity at time </a:t>
                </a:r>
                <a:r>
                  <a:rPr lang="en-US" i="1" dirty="0">
                    <a:latin typeface="Times New Roman" pitchFamily="18" charset="0"/>
                    <a:cs typeface="Times New Roman" pitchFamily="18" charset="0"/>
                  </a:rPr>
                  <a:t>t  </a:t>
                </a:r>
                <a:r>
                  <a:rPr lang="en-US" dirty="0">
                    <a:latin typeface="Times New Roman" pitchFamily="18" charset="0"/>
                    <a:cs typeface="Times New Roman" pitchFamily="18" charset="0"/>
                  </a:rPr>
                  <a:t>is</a:t>
                </a:r>
              </a:p>
              <a:p>
                <a:pPr marL="0" indent="0" algn="just">
                  <a:buNone/>
                </a:pPr>
                <a:endParaRPr lang="en-US"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r>
                        <a:rPr lang="en-US" b="0" i="1" smtClean="0">
                          <a:latin typeface="Cambria Math"/>
                        </a:rPr>
                        <m:t>𝑡</m:t>
                      </m:r>
                      <m:r>
                        <a:rPr lang="en-US" b="0" i="1" smtClean="0">
                          <a:latin typeface="Cambria Math"/>
                        </a:rPr>
                        <m:t>)=</m:t>
                      </m:r>
                      <m:f>
                        <m:fPr>
                          <m:ctrlPr>
                            <a:rPr lang="en-US" i="1">
                              <a:latin typeface="Cambria Math" panose="02040503050406030204" pitchFamily="18" charset="0"/>
                            </a:rPr>
                          </m:ctrlPr>
                        </m:fPr>
                        <m:num>
                          <m:r>
                            <a:rPr lang="en-US" b="0" i="1" smtClean="0">
                              <a:latin typeface="Cambria Math"/>
                              <a:ea typeface="Cambria Math"/>
                            </a:rPr>
                            <m:t>𝑑</m:t>
                          </m:r>
                          <m:r>
                            <a:rPr lang="en-US" i="1">
                              <a:latin typeface="Cambria Math"/>
                              <a:ea typeface="Cambria Math"/>
                            </a:rPr>
                            <m:t>𝑆</m:t>
                          </m:r>
                        </m:num>
                        <m:den>
                          <m:r>
                            <a:rPr lang="en-US" b="0" i="1" smtClean="0">
                              <a:latin typeface="Cambria Math"/>
                              <a:ea typeface="Cambria Math"/>
                            </a:rPr>
                            <m:t>𝑑</m:t>
                          </m:r>
                          <m:r>
                            <a:rPr lang="en-US" i="1">
                              <a:latin typeface="Cambria Math"/>
                              <a:ea typeface="Cambria Math"/>
                            </a:rPr>
                            <m:t>𝑡</m:t>
                          </m:r>
                        </m:den>
                      </m:f>
                      <m:r>
                        <a:rPr lang="en-US" i="1">
                          <a:latin typeface="Cambria Math"/>
                        </a:rPr>
                        <m:t>=</m:t>
                      </m:r>
                      <m:limLow>
                        <m:limLowPr>
                          <m:ctrlPr>
                            <a:rPr lang="en-US" i="1">
                              <a:latin typeface="Cambria Math" panose="02040503050406030204" pitchFamily="18" charset="0"/>
                            </a:rPr>
                          </m:ctrlPr>
                        </m:limLowPr>
                        <m:e>
                          <m:r>
                            <m:rPr>
                              <m:sty m:val="p"/>
                            </m:rPr>
                            <a:rPr lang="en-US">
                              <a:latin typeface="Cambria Math"/>
                            </a:rPr>
                            <m:t>lim</m:t>
                          </m:r>
                        </m:e>
                        <m:lim>
                          <m:r>
                            <a:rPr lang="en-US" i="1">
                              <a:latin typeface="Cambria Math"/>
                              <a:ea typeface="Cambria Math"/>
                            </a:rPr>
                            <m:t>∆</m:t>
                          </m:r>
                          <m:r>
                            <a:rPr lang="en-US" i="1">
                              <a:latin typeface="Cambria Math"/>
                              <a:ea typeface="Cambria Math"/>
                            </a:rPr>
                            <m:t>𝑡</m:t>
                          </m:r>
                          <m:r>
                            <a:rPr lang="en-US" i="1">
                              <a:latin typeface="Cambria Math"/>
                              <a:ea typeface="Cambria Math"/>
                            </a:rPr>
                            <m:t>→</m:t>
                          </m:r>
                          <m:r>
                            <a:rPr lang="en-US" i="1">
                              <a:latin typeface="Cambria Math"/>
                              <a:ea typeface="Cambria Math"/>
                            </a:rPr>
                            <m:t>0</m:t>
                          </m:r>
                        </m:lim>
                      </m:limLow>
                      <m:f>
                        <m:fPr>
                          <m:ctrlPr>
                            <a:rPr lang="en-US" i="1" smtClean="0">
                              <a:latin typeface="Cambria Math" panose="02040503050406030204" pitchFamily="18" charset="0"/>
                              <a:ea typeface="Cambria Math"/>
                            </a:rPr>
                          </m:ctrlPr>
                        </m:fPr>
                        <m:num>
                          <m:r>
                            <a:rPr lang="en-US" i="1" smtClean="0">
                              <a:latin typeface="Cambria Math"/>
                              <a:ea typeface="Cambria Math"/>
                            </a:rPr>
                            <m:t>∆</m:t>
                          </m:r>
                          <m:r>
                            <a:rPr lang="en-US" b="0" i="1" smtClean="0">
                              <a:latin typeface="Cambria Math"/>
                              <a:ea typeface="Cambria Math"/>
                            </a:rPr>
                            <m:t>𝑆</m:t>
                          </m:r>
                        </m:num>
                        <m:den>
                          <m:r>
                            <a:rPr lang="en-US" i="1" smtClean="0">
                              <a:latin typeface="Cambria Math"/>
                              <a:ea typeface="Cambria Math"/>
                            </a:rPr>
                            <m:t>∆</m:t>
                          </m:r>
                          <m:r>
                            <a:rPr lang="en-US" b="0" i="1" smtClean="0">
                              <a:latin typeface="Cambria Math"/>
                              <a:ea typeface="Cambria Math"/>
                            </a:rPr>
                            <m:t>𝑡</m:t>
                          </m:r>
                        </m:den>
                      </m:f>
                      <m:func>
                        <m:funcPr>
                          <m:ctrlPr>
                            <a:rPr lang="en-US" i="1" smtClean="0">
                              <a:latin typeface="Cambria Math" panose="02040503050406030204" pitchFamily="18" charset="0"/>
                            </a:rPr>
                          </m:ctrlPr>
                        </m:funcPr>
                        <m:fName>
                          <m:r>
                            <a:rPr lang="en-US" b="0" i="1" smtClean="0">
                              <a:latin typeface="Cambria Math"/>
                            </a:rPr>
                            <m:t>=</m:t>
                          </m:r>
                          <m:limLow>
                            <m:limLowPr>
                              <m:ctrlPr>
                                <a:rPr lang="en-US" i="1" smtClean="0">
                                  <a:latin typeface="Cambria Math" panose="02040503050406030204" pitchFamily="18" charset="0"/>
                                </a:rPr>
                              </m:ctrlPr>
                            </m:limLowPr>
                            <m:e>
                              <m:r>
                                <m:rPr>
                                  <m:sty m:val="p"/>
                                </m:rPr>
                                <a:rPr lang="en-US" i="0" smtClean="0">
                                  <a:latin typeface="Cambria Math"/>
                                </a:rPr>
                                <m:t>lim</m:t>
                              </m:r>
                            </m:e>
                            <m:lim>
                              <m:r>
                                <a:rPr lang="en-US" i="1" smtClean="0">
                                  <a:latin typeface="Cambria Math"/>
                                  <a:ea typeface="Cambria Math"/>
                                </a:rPr>
                                <m:t>∆</m:t>
                              </m:r>
                              <m:r>
                                <a:rPr lang="en-US" b="0" i="1" smtClean="0">
                                  <a:latin typeface="Cambria Math"/>
                                  <a:ea typeface="Cambria Math"/>
                                </a:rPr>
                                <m:t>𝑡</m:t>
                              </m:r>
                              <m:r>
                                <a:rPr lang="en-US" b="0" i="1" smtClean="0">
                                  <a:latin typeface="Cambria Math"/>
                                  <a:ea typeface="Cambria Math"/>
                                </a:rPr>
                                <m:t>→</m:t>
                              </m:r>
                              <m:r>
                                <a:rPr lang="en-US" b="0" i="1" smtClean="0">
                                  <a:latin typeface="Cambria Math"/>
                                  <a:ea typeface="Cambria Math"/>
                                </a:rPr>
                                <m:t>0</m:t>
                              </m:r>
                            </m:lim>
                          </m:limLow>
                        </m:fName>
                        <m:e>
                          <m:f>
                            <m:fPr>
                              <m:ctrlPr>
                                <a:rPr lang="en-US" i="1">
                                  <a:latin typeface="Cambria Math" panose="02040503050406030204" pitchFamily="18" charset="0"/>
                                </a:rPr>
                              </m:ctrlPr>
                            </m:fPr>
                            <m:num>
                              <m:r>
                                <a:rPr lang="en-US" i="1">
                                  <a:latin typeface="Cambria Math"/>
                                  <a:ea typeface="Cambria Math"/>
                                </a:rPr>
                                <m:t>𝑓</m:t>
                              </m:r>
                              <m:d>
                                <m:dPr>
                                  <m:ctrlPr>
                                    <a:rPr lang="en-US" i="1">
                                      <a:latin typeface="Cambria Math" panose="02040503050406030204" pitchFamily="18" charset="0"/>
                                      <a:ea typeface="Cambria Math"/>
                                    </a:rPr>
                                  </m:ctrlPr>
                                </m:dPr>
                                <m:e>
                                  <m:r>
                                    <a:rPr lang="en-US" i="1">
                                      <a:latin typeface="Cambria Math"/>
                                      <a:ea typeface="Cambria Math"/>
                                    </a:rPr>
                                    <m:t>𝑡</m:t>
                                  </m:r>
                                  <m:r>
                                    <a:rPr lang="en-US" i="1">
                                      <a:latin typeface="Cambria Math"/>
                                      <a:ea typeface="Cambria Math"/>
                                    </a:rPr>
                                    <m:t>+∆</m:t>
                                  </m:r>
                                  <m:r>
                                    <a:rPr lang="en-US" i="1">
                                      <a:latin typeface="Cambria Math"/>
                                      <a:ea typeface="Cambria Math"/>
                                    </a:rPr>
                                    <m:t>𝑡</m:t>
                                  </m:r>
                                </m:e>
                              </m:d>
                              <m:r>
                                <a:rPr lang="en-US" i="1">
                                  <a:latin typeface="Cambria Math"/>
                                  <a:ea typeface="Cambria Math"/>
                                </a:rPr>
                                <m:t>−</m:t>
                              </m:r>
                              <m:r>
                                <a:rPr lang="en-US" i="1">
                                  <a:latin typeface="Cambria Math"/>
                                  <a:ea typeface="Cambria Math"/>
                                </a:rPr>
                                <m:t>𝑓</m:t>
                              </m:r>
                              <m:r>
                                <a:rPr lang="en-US" i="1">
                                  <a:latin typeface="Cambria Math"/>
                                  <a:ea typeface="Cambria Math"/>
                                </a:rPr>
                                <m:t>(</m:t>
                              </m:r>
                              <m:r>
                                <a:rPr lang="en-US" i="1">
                                  <a:latin typeface="Cambria Math"/>
                                  <a:ea typeface="Cambria Math"/>
                                </a:rPr>
                                <m:t>𝑡</m:t>
                              </m:r>
                              <m:r>
                                <a:rPr lang="en-US" i="1">
                                  <a:latin typeface="Cambria Math"/>
                                  <a:ea typeface="Cambria Math"/>
                                </a:rPr>
                                <m:t>)</m:t>
                              </m:r>
                              <m:r>
                                <m:rPr>
                                  <m:nor/>
                                </m:rPr>
                                <a:rPr lang="en-US" dirty="0"/>
                                <m:t> </m:t>
                              </m:r>
                            </m:num>
                            <m:den>
                              <m:r>
                                <a:rPr lang="en-US" i="1">
                                  <a:latin typeface="Cambria Math"/>
                                  <a:ea typeface="Cambria Math"/>
                                </a:rPr>
                                <m:t>∆</m:t>
                              </m:r>
                              <m:r>
                                <a:rPr lang="en-US" i="1">
                                  <a:latin typeface="Cambria Math"/>
                                  <a:ea typeface="Cambria Math"/>
                                </a:rPr>
                                <m:t>𝑡</m:t>
                              </m:r>
                            </m:den>
                          </m:f>
                        </m:e>
                      </m:func>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887" r="-1852"/>
                </a:stretch>
              </a:blipFill>
            </p:spPr>
            <p:txBody>
              <a:bodyPr/>
              <a:lstStyle/>
              <a:p>
                <a:r>
                  <a:rPr lang="en-US">
                    <a:noFill/>
                  </a:rPr>
                  <a:t> </a:t>
                </a:r>
              </a:p>
            </p:txBody>
          </p:sp>
        </mc:Fallback>
      </mc:AlternateContent>
    </p:spTree>
    <p:extLst>
      <p:ext uri="{BB962C8B-B14F-4D97-AF65-F5344CB8AC3E}">
        <p14:creationId xmlns:p14="http://schemas.microsoft.com/office/powerpoint/2010/main" val="2412449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Speed</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a:solidFill>
                      <a:srgbClr val="FF0000"/>
                    </a:solidFill>
                    <a:latin typeface="Times New Roman"/>
                  </a:rPr>
                  <a:t>Speed</a:t>
                </a:r>
                <a:r>
                  <a:rPr lang="en-US" b="1" dirty="0">
                    <a:latin typeface="Times New Roman"/>
                  </a:rPr>
                  <a:t> </a:t>
                </a:r>
                <a:r>
                  <a:rPr lang="en-US" dirty="0">
                    <a:latin typeface="Times New Roman"/>
                  </a:rPr>
                  <a:t>is the absolute value of velocity.</a:t>
                </a:r>
              </a:p>
              <a:p>
                <a:pPr marL="0" indent="0">
                  <a:buNone/>
                </a:pPr>
                <a:endParaRPr lang="en-US" dirty="0">
                  <a:latin typeface="Times New Roman"/>
                </a:endParaRPr>
              </a:p>
              <a:p>
                <a:pPr marL="0" indent="0">
                  <a:buNone/>
                </a:pPr>
                <a:r>
                  <a:rPr lang="en-US" dirty="0">
                    <a:solidFill>
                      <a:srgbClr val="FF0000"/>
                    </a:solidFill>
                    <a:latin typeface="Times New Roman"/>
                  </a:rPr>
                  <a:t>speed</a:t>
                </a:r>
                <a14:m>
                  <m:oMath xmlns:m="http://schemas.openxmlformats.org/officeDocument/2006/math">
                    <m:r>
                      <a:rPr lang="en-US" b="0" i="1" smtClean="0">
                        <a:solidFill>
                          <a:srgbClr val="FF0000"/>
                        </a:solidFill>
                        <a:latin typeface="Cambria Math"/>
                      </a:rPr>
                      <m:t>= </m:t>
                    </m:r>
                  </m:oMath>
                </a14:m>
                <a:r>
                  <a:rPr lang="en-US" dirty="0">
                    <a:solidFill>
                      <a:srgbClr val="FF0000"/>
                    </a:solidFill>
                  </a:rPr>
                  <a:t>  </a:t>
                </a:r>
                <a14:m>
                  <m:oMath xmlns:m="http://schemas.openxmlformats.org/officeDocument/2006/math">
                    <m:r>
                      <a:rPr lang="en-US" b="0" i="1" dirty="0" smtClean="0">
                        <a:solidFill>
                          <a:srgbClr val="FF0000"/>
                        </a:solidFill>
                        <a:latin typeface="Cambria Math"/>
                      </a:rPr>
                      <m:t>𝑣</m:t>
                    </m:r>
                    <m:r>
                      <a:rPr lang="en-US" b="0" i="1" dirty="0" smtClean="0">
                        <a:solidFill>
                          <a:srgbClr val="FF0000"/>
                        </a:solidFill>
                        <a:latin typeface="Cambria Math"/>
                      </a:rPr>
                      <m:t>(</m:t>
                    </m:r>
                    <m:r>
                      <a:rPr lang="en-US" b="0" i="1" dirty="0" smtClean="0">
                        <a:solidFill>
                          <a:srgbClr val="FF0000"/>
                        </a:solidFill>
                        <a:latin typeface="Cambria Math"/>
                      </a:rPr>
                      <m:t>𝑡</m:t>
                    </m:r>
                    <m:r>
                      <a:rPr lang="en-US" b="0" i="1" dirty="0" smtClean="0">
                        <a:solidFill>
                          <a:srgbClr val="FF0000"/>
                        </a:solidFill>
                        <a:latin typeface="Cambria Math"/>
                      </a:rPr>
                      <m:t>)</m:t>
                    </m:r>
                  </m:oMath>
                </a14:m>
                <a:r>
                  <a:rPr lang="en-US" dirty="0">
                    <a:solidFill>
                      <a:srgbClr val="FF0000"/>
                    </a:solidFill>
                  </a:rPr>
                  <a:t>  =   </a:t>
                </a:r>
                <a14:m>
                  <m:oMath xmlns:m="http://schemas.openxmlformats.org/officeDocument/2006/math">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a:rPr>
                          <m:t>𝑑𝑠</m:t>
                        </m:r>
                      </m:num>
                      <m:den>
                        <m:r>
                          <a:rPr lang="en-US" b="0" i="1" smtClean="0">
                            <a:solidFill>
                              <a:srgbClr val="FF0000"/>
                            </a:solidFill>
                            <a:latin typeface="Cambria Math"/>
                          </a:rPr>
                          <m:t>𝑑𝑡</m:t>
                        </m:r>
                      </m:den>
                    </m:f>
                  </m:oMath>
                </a14:m>
                <a:r>
                  <a:rPr lang="en-US" dirty="0">
                    <a:solidFill>
                      <a:srgbClr val="FF0000"/>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887"/>
                </a:stretch>
              </a:blipFill>
            </p:spPr>
            <p:txBody>
              <a:bodyPr/>
              <a:lstStyle/>
              <a:p>
                <a:r>
                  <a:rPr lang="en-US">
                    <a:noFill/>
                  </a:rPr>
                  <a:t> </a:t>
                </a:r>
              </a:p>
            </p:txBody>
          </p:sp>
        </mc:Fallback>
      </mc:AlternateContent>
      <p:cxnSp>
        <p:nvCxnSpPr>
          <p:cNvPr id="5" name="Straight Connector 4"/>
          <p:cNvCxnSpPr/>
          <p:nvPr/>
        </p:nvCxnSpPr>
        <p:spPr>
          <a:xfrm>
            <a:off x="1981200" y="2795155"/>
            <a:ext cx="0" cy="6858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2895600" y="2795155"/>
            <a:ext cx="0" cy="6858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352800" y="2795155"/>
            <a:ext cx="0" cy="6858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3886200" y="2795155"/>
            <a:ext cx="0" cy="6858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71244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Acceleration</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a:solidFill>
                      <a:srgbClr val="FF0000"/>
                    </a:solidFill>
                    <a:latin typeface="Times New Roman" pitchFamily="18" charset="0"/>
                    <a:cs typeface="Times New Roman" pitchFamily="18" charset="0"/>
                  </a:rPr>
                  <a:t>Acceleration </a:t>
                </a:r>
                <a:r>
                  <a:rPr lang="en-US" dirty="0">
                    <a:latin typeface="Times New Roman" pitchFamily="18" charset="0"/>
                    <a:cs typeface="Times New Roman" pitchFamily="18" charset="0"/>
                  </a:rPr>
                  <a:t>is the derivative of velocity with respect to time. If a body’s position at time </a:t>
                </a:r>
                <a:r>
                  <a:rPr lang="en-US" i="1" dirty="0">
                    <a:latin typeface="Times New Roman" pitchFamily="18" charset="0"/>
                    <a:cs typeface="Times New Roman" pitchFamily="18" charset="0"/>
                  </a:rPr>
                  <a:t>t  </a:t>
                </a:r>
                <a:r>
                  <a:rPr lang="en-US" dirty="0">
                    <a:latin typeface="Times New Roman" pitchFamily="18" charset="0"/>
                    <a:cs typeface="Times New Roman" pitchFamily="18" charset="0"/>
                  </a:rPr>
                  <a:t>is </a:t>
                </a:r>
                <a14:m>
                  <m:oMath xmlns:m="http://schemas.openxmlformats.org/officeDocument/2006/math">
                    <m:r>
                      <a:rPr lang="en-US" i="1" smtClean="0">
                        <a:solidFill>
                          <a:srgbClr val="FF0000"/>
                        </a:solidFill>
                        <a:latin typeface="Cambria Math"/>
                      </a:rPr>
                      <m:t>𝑆</m:t>
                    </m:r>
                    <m:r>
                      <a:rPr lang="en-US" i="1" smtClean="0">
                        <a:solidFill>
                          <a:srgbClr val="FF0000"/>
                        </a:solidFill>
                        <a:latin typeface="Cambria Math"/>
                      </a:rPr>
                      <m:t>=</m:t>
                    </m:r>
                    <m:r>
                      <a:rPr lang="en-US" i="1" smtClean="0">
                        <a:solidFill>
                          <a:srgbClr val="FF0000"/>
                        </a:solidFill>
                        <a:latin typeface="Cambria Math"/>
                      </a:rPr>
                      <m:t>𝑓</m:t>
                    </m:r>
                    <m:r>
                      <a:rPr lang="en-US" i="1" smtClean="0">
                        <a:solidFill>
                          <a:srgbClr val="FF0000"/>
                        </a:solidFill>
                        <a:latin typeface="Cambria Math"/>
                      </a:rPr>
                      <m:t>(</m:t>
                    </m:r>
                    <m:r>
                      <a:rPr lang="en-US" i="1" smtClean="0">
                        <a:solidFill>
                          <a:srgbClr val="FF0000"/>
                        </a:solidFill>
                        <a:latin typeface="Cambria Math"/>
                      </a:rPr>
                      <m:t>𝑡</m:t>
                    </m:r>
                    <m:r>
                      <a:rPr lang="en-US" i="1" smtClean="0">
                        <a:solidFill>
                          <a:srgbClr val="FF0000"/>
                        </a:solidFill>
                        <a:latin typeface="Cambria Math"/>
                      </a:rPr>
                      <m:t>)</m:t>
                    </m:r>
                  </m:oMath>
                </a14:m>
                <a:endParaRPr lang="en-US" dirty="0"/>
              </a:p>
              <a:p>
                <a:pPr marL="0" indent="0">
                  <a:buNone/>
                </a:pPr>
                <a:r>
                  <a:rPr lang="en-US" dirty="0"/>
                  <a:t> </a:t>
                </a:r>
                <a:r>
                  <a:rPr lang="en-US" dirty="0">
                    <a:latin typeface="Times New Roman" pitchFamily="18" charset="0"/>
                    <a:cs typeface="Times New Roman" pitchFamily="18" charset="0"/>
                  </a:rPr>
                  <a:t>then the body’s acceleration at time </a:t>
                </a:r>
                <a:r>
                  <a:rPr lang="en-US" i="1" dirty="0">
                    <a:latin typeface="Times New Roman" pitchFamily="18" charset="0"/>
                    <a:cs typeface="Times New Roman" pitchFamily="18" charset="0"/>
                  </a:rPr>
                  <a:t>t  </a:t>
                </a:r>
                <a:r>
                  <a:rPr lang="en-US" dirty="0">
                    <a:latin typeface="Times New Roman" pitchFamily="18" charset="0"/>
                    <a:cs typeface="Times New Roman" pitchFamily="18" charset="0"/>
                  </a:rPr>
                  <a:t>is: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𝑎</m:t>
                      </m:r>
                      <m:d>
                        <m:dPr>
                          <m:ctrlPr>
                            <a:rPr lang="en-US" b="0" i="1" smtClean="0">
                              <a:latin typeface="Cambria Math" panose="02040503050406030204" pitchFamily="18" charset="0"/>
                            </a:rPr>
                          </m:ctrlPr>
                        </m:dPr>
                        <m:e>
                          <m:r>
                            <a:rPr lang="en-US" i="1">
                              <a:latin typeface="Cambria Math"/>
                            </a:rPr>
                            <m:t>𝑡</m:t>
                          </m:r>
                        </m:e>
                      </m:d>
                      <m:r>
                        <a:rPr lang="en-US" i="1">
                          <a:latin typeface="Cambria Math"/>
                        </a:rPr>
                        <m:t>=</m:t>
                      </m:r>
                      <m:f>
                        <m:fPr>
                          <m:ctrlPr>
                            <a:rPr lang="en-US" i="1">
                              <a:latin typeface="Cambria Math" panose="02040503050406030204" pitchFamily="18" charset="0"/>
                            </a:rPr>
                          </m:ctrlPr>
                        </m:fPr>
                        <m:num>
                          <m:r>
                            <a:rPr lang="en-US" i="1">
                              <a:latin typeface="Cambria Math"/>
                              <a:ea typeface="Cambria Math"/>
                            </a:rPr>
                            <m:t>𝑑</m:t>
                          </m:r>
                          <m:r>
                            <a:rPr lang="en-US" b="0" i="1" smtClean="0">
                              <a:latin typeface="Cambria Math"/>
                              <a:ea typeface="Cambria Math"/>
                            </a:rPr>
                            <m:t>𝑣</m:t>
                          </m:r>
                        </m:num>
                        <m:den>
                          <m:r>
                            <a:rPr lang="en-US" i="1">
                              <a:latin typeface="Cambria Math"/>
                              <a:ea typeface="Cambria Math"/>
                            </a:rPr>
                            <m:t>𝑑𝑡</m:t>
                          </m:r>
                        </m:den>
                      </m:f>
                      <m:r>
                        <a:rPr lang="en-US" b="0" i="0" smtClean="0">
                          <a:latin typeface="Cambria Math"/>
                          <a:ea typeface="Cambria Math"/>
                        </a:rPr>
                        <m:t>=</m:t>
                      </m:r>
                      <m:f>
                        <m:fPr>
                          <m:ctrlPr>
                            <a:rPr lang="en-US" b="0" i="1" smtClean="0">
                              <a:latin typeface="Cambria Math" panose="02040503050406030204" pitchFamily="18" charset="0"/>
                              <a:ea typeface="Cambria Math"/>
                            </a:rPr>
                          </m:ctrlPr>
                        </m:fPr>
                        <m:num>
                          <m:sSup>
                            <m:sSupPr>
                              <m:ctrlPr>
                                <a:rPr lang="en-US" b="0" i="1" smtClean="0">
                                  <a:latin typeface="Cambria Math" panose="02040503050406030204" pitchFamily="18" charset="0"/>
                                  <a:ea typeface="Cambria Math"/>
                                </a:rPr>
                              </m:ctrlPr>
                            </m:sSupPr>
                            <m:e>
                              <m:r>
                                <a:rPr lang="en-US" b="0" i="1" smtClean="0">
                                  <a:latin typeface="Cambria Math"/>
                                  <a:ea typeface="Cambria Math"/>
                                </a:rPr>
                                <m:t>𝑑</m:t>
                              </m:r>
                            </m:e>
                            <m:sup>
                              <m:r>
                                <a:rPr lang="en-US" b="0" i="1" smtClean="0">
                                  <a:latin typeface="Cambria Math"/>
                                  <a:ea typeface="Cambria Math"/>
                                </a:rPr>
                                <m:t>2</m:t>
                              </m:r>
                            </m:sup>
                          </m:sSup>
                          <m:r>
                            <a:rPr lang="en-US" b="0" i="1" smtClean="0">
                              <a:latin typeface="Cambria Math"/>
                              <a:ea typeface="Cambria Math"/>
                            </a:rPr>
                            <m:t>𝑠</m:t>
                          </m:r>
                        </m:num>
                        <m:den>
                          <m:sSup>
                            <m:sSupPr>
                              <m:ctrlPr>
                                <a:rPr lang="en-US" b="0" i="1" smtClean="0">
                                  <a:latin typeface="Cambria Math" panose="02040503050406030204" pitchFamily="18" charset="0"/>
                                  <a:ea typeface="Cambria Math"/>
                                </a:rPr>
                              </m:ctrlPr>
                            </m:sSupPr>
                            <m:e>
                              <m:r>
                                <a:rPr lang="en-US" b="0" i="1" smtClean="0">
                                  <a:latin typeface="Cambria Math"/>
                                  <a:ea typeface="Cambria Math"/>
                                </a:rPr>
                                <m:t>𝑑𝑡</m:t>
                              </m:r>
                            </m:e>
                            <m:sup>
                              <m:r>
                                <a:rPr lang="en-US" b="0" i="1" smtClean="0">
                                  <a:latin typeface="Cambria Math"/>
                                  <a:ea typeface="Cambria Math"/>
                                </a:rPr>
                                <m:t>2</m:t>
                              </m:r>
                            </m:sup>
                          </m:sSup>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887"/>
                </a:stretch>
              </a:blipFill>
            </p:spPr>
            <p:txBody>
              <a:bodyPr/>
              <a:lstStyle/>
              <a:p>
                <a:r>
                  <a:rPr lang="en-US">
                    <a:noFill/>
                  </a:rPr>
                  <a:t> </a:t>
                </a:r>
              </a:p>
            </p:txBody>
          </p:sp>
        </mc:Fallback>
      </mc:AlternateContent>
    </p:spTree>
    <p:extLst>
      <p:ext uri="{BB962C8B-B14F-4D97-AF65-F5344CB8AC3E}">
        <p14:creationId xmlns:p14="http://schemas.microsoft.com/office/powerpoint/2010/main" val="1785690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Notes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514350" indent="-514350">
                  <a:buAutoNum type="arabicPeriod"/>
                </a:pPr>
                <a:r>
                  <a:rPr lang="en-US" dirty="0">
                    <a:latin typeface="Times New Roman" pitchFamily="18" charset="0"/>
                    <a:cs typeface="Times New Roman" pitchFamily="18" charset="0"/>
                  </a:rPr>
                  <a:t>At time </a:t>
                </a:r>
                <a14:m>
                  <m:oMath xmlns:m="http://schemas.openxmlformats.org/officeDocument/2006/math">
                    <m:r>
                      <a:rPr lang="en-US" i="1" dirty="0" smtClean="0">
                        <a:latin typeface="Cambria Math"/>
                        <a:cs typeface="Times New Roman" pitchFamily="18" charset="0"/>
                      </a:rPr>
                      <m:t>𝑡</m:t>
                    </m:r>
                    <m:r>
                      <a:rPr lang="en-US" i="1" dirty="0" smtClean="0">
                        <a:latin typeface="Cambria Math"/>
                        <a:cs typeface="Times New Roman" pitchFamily="18" charset="0"/>
                      </a:rPr>
                      <m:t>=</m:t>
                    </m:r>
                    <m:r>
                      <a:rPr lang="en-US" i="1" dirty="0" smtClean="0">
                        <a:latin typeface="Cambria Math"/>
                        <a:cs typeface="Times New Roman" pitchFamily="18" charset="0"/>
                      </a:rPr>
                      <m:t>0</m:t>
                    </m:r>
                  </m:oMath>
                </a14:m>
                <a:r>
                  <a:rPr lang="en-US" dirty="0">
                    <a:latin typeface="Times New Roman" pitchFamily="18" charset="0"/>
                    <a:cs typeface="Times New Roman" pitchFamily="18" charset="0"/>
                  </a:rPr>
                  <a:t>, we get the initial velocity.</a:t>
                </a:r>
              </a:p>
              <a:p>
                <a:pPr marL="514350" indent="-514350">
                  <a:buAutoNum type="arabicPeriod"/>
                </a:pPr>
                <a:r>
                  <a:rPr lang="en-US" dirty="0">
                    <a:latin typeface="Times New Roman" pitchFamily="18" charset="0"/>
                    <a:cs typeface="Times New Roman" pitchFamily="18" charset="0"/>
                  </a:rPr>
                  <a:t> When the particles come to rest, the velocity </a:t>
                </a:r>
                <a14:m>
                  <m:oMath xmlns:m="http://schemas.openxmlformats.org/officeDocument/2006/math">
                    <m:r>
                      <a:rPr lang="en-US" i="1" dirty="0" smtClean="0">
                        <a:latin typeface="Cambria Math"/>
                        <a:cs typeface="Times New Roman" pitchFamily="18" charset="0"/>
                      </a:rPr>
                      <m:t>𝑣</m:t>
                    </m:r>
                    <m:r>
                      <a:rPr lang="en-US" i="1" dirty="0" smtClean="0">
                        <a:latin typeface="Cambria Math"/>
                        <a:cs typeface="Times New Roman" pitchFamily="18" charset="0"/>
                      </a:rPr>
                      <m:t>=</m:t>
                    </m:r>
                    <m:r>
                      <a:rPr lang="en-US" i="1" dirty="0" smtClean="0">
                        <a:latin typeface="Cambria Math"/>
                        <a:cs typeface="Times New Roman" pitchFamily="18" charset="0"/>
                      </a:rPr>
                      <m:t>0</m:t>
                    </m:r>
                  </m:oMath>
                </a14:m>
                <a:r>
                  <a:rPr lang="en-US" dirty="0">
                    <a:latin typeface="Times New Roman" pitchFamily="18" charset="0"/>
                    <a:cs typeface="Times New Roman" pitchFamily="18" charset="0"/>
                  </a:rPr>
                  <a:t>.</a:t>
                </a:r>
              </a:p>
              <a:p>
                <a:pPr marL="514350" indent="-514350">
                  <a:buAutoNum type="arabicPeriod"/>
                </a:pPr>
                <a:r>
                  <a:rPr lang="en-US" dirty="0">
                    <a:latin typeface="Times New Roman" pitchFamily="18" charset="0"/>
                    <a:cs typeface="Times New Roman" pitchFamily="18" charset="0"/>
                  </a:rPr>
                  <a:t> When the acceleration is zero, velocity is uniform.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887" r="-741"/>
                </a:stretch>
              </a:blipFill>
            </p:spPr>
            <p:txBody>
              <a:bodyPr/>
              <a:lstStyle/>
              <a:p>
                <a:r>
                  <a:rPr lang="en-US">
                    <a:noFill/>
                  </a:rPr>
                  <a:t> </a:t>
                </a:r>
              </a:p>
            </p:txBody>
          </p:sp>
        </mc:Fallback>
      </mc:AlternateContent>
    </p:spTree>
    <p:extLst>
      <p:ext uri="{BB962C8B-B14F-4D97-AF65-F5344CB8AC3E}">
        <p14:creationId xmlns:p14="http://schemas.microsoft.com/office/powerpoint/2010/main" val="1710838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just">
                  <a:buNone/>
                </a:pPr>
                <a:r>
                  <a:rPr lang="en-US" dirty="0">
                    <a:latin typeface="Times New Roman" panose="02020603050405020304" pitchFamily="18" charset="0"/>
                    <a:cs typeface="Times New Roman" panose="02020603050405020304" pitchFamily="18" charset="0"/>
                  </a:rPr>
                  <a:t>The distance of a ball falls freely from rest is proportional with time as  </a:t>
                </a:r>
                <a14:m>
                  <m:oMath xmlns:m="http://schemas.openxmlformats.org/officeDocument/2006/math">
                    <m:r>
                      <a:rPr lang="en-US" b="0" i="1" smtClean="0">
                        <a:solidFill>
                          <a:srgbClr val="FF0000"/>
                        </a:solidFill>
                        <a:latin typeface="Cambria Math"/>
                      </a:rPr>
                      <m:t>𝑆</m:t>
                    </m:r>
                    <m:r>
                      <a:rPr lang="en-US" b="0" i="1" smtClean="0">
                        <a:solidFill>
                          <a:srgbClr val="FF0000"/>
                        </a:solidFill>
                        <a:latin typeface="Cambria Math"/>
                      </a:rPr>
                      <m:t>=</m:t>
                    </m:r>
                    <m:r>
                      <a:rPr lang="en-US" b="0" i="1" smtClean="0">
                        <a:solidFill>
                          <a:srgbClr val="FF0000"/>
                        </a:solidFill>
                        <a:latin typeface="Cambria Math"/>
                      </a:rPr>
                      <m:t>4</m:t>
                    </m:r>
                    <m:r>
                      <a:rPr lang="en-US" b="0" i="1" smtClean="0">
                        <a:solidFill>
                          <a:srgbClr val="FF0000"/>
                        </a:solidFill>
                        <a:latin typeface="Cambria Math"/>
                      </a:rPr>
                      <m:t>.</m:t>
                    </m:r>
                    <m:r>
                      <a:rPr lang="en-US" b="0" i="1" smtClean="0">
                        <a:solidFill>
                          <a:srgbClr val="FF0000"/>
                        </a:solidFill>
                        <a:latin typeface="Cambria Math"/>
                      </a:rPr>
                      <m:t>9</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a:rPr>
                          <m:t>𝑡</m:t>
                        </m:r>
                      </m:e>
                      <m:sup>
                        <m:r>
                          <a:rPr lang="en-US" b="0" i="1" smtClean="0">
                            <a:solidFill>
                              <a:srgbClr val="FF0000"/>
                            </a:solidFill>
                            <a:latin typeface="Cambria Math"/>
                          </a:rPr>
                          <m:t>2</m:t>
                        </m:r>
                      </m:sup>
                    </m:sSup>
                  </m:oMath>
                </a14:m>
                <a:r>
                  <a:rPr lang="en-US" dirty="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marL="514350" indent="-514350" algn="just">
                  <a:buFont typeface="+mj-lt"/>
                  <a:buAutoNum type="alphaLcParenR"/>
                </a:pPr>
                <a:r>
                  <a:rPr lang="en-US" dirty="0">
                    <a:latin typeface="Times New Roman" panose="02020603050405020304" pitchFamily="18" charset="0"/>
                    <a:cs typeface="Times New Roman" panose="02020603050405020304" pitchFamily="18" charset="0"/>
                  </a:rPr>
                  <a:t>How long did it take the ball bearing to fall the first </a:t>
                </a:r>
                <a14:m>
                  <m:oMath xmlns:m="http://schemas.openxmlformats.org/officeDocument/2006/math">
                    <m:r>
                      <a:rPr lang="en-US" b="0" i="1" smtClean="0">
                        <a:latin typeface="Cambria Math"/>
                      </a:rPr>
                      <m:t>14</m:t>
                    </m:r>
                    <m:r>
                      <a:rPr lang="en-US" b="0" i="1" smtClean="0">
                        <a:latin typeface="Cambria Math"/>
                      </a:rPr>
                      <m:t>.</m:t>
                    </m:r>
                    <m:r>
                      <a:rPr lang="en-US" b="0" i="1" smtClean="0">
                        <a:latin typeface="Cambria Math" panose="02040503050406030204" pitchFamily="18" charset="0"/>
                      </a:rPr>
                      <m:t>7</m:t>
                    </m:r>
                    <m:r>
                      <a:rPr lang="en-US" b="0" i="1" smtClean="0">
                        <a:latin typeface="Cambria Math"/>
                      </a:rPr>
                      <m:t> </m:t>
                    </m:r>
                    <m:r>
                      <a:rPr lang="en-US" b="0" i="1" smtClean="0">
                        <a:latin typeface="Cambria Math"/>
                      </a:rPr>
                      <m:t>𝑚</m:t>
                    </m:r>
                    <m:r>
                      <a:rPr lang="en-US" b="0" i="1" smtClean="0">
                        <a:latin typeface="Cambria Math"/>
                      </a:rPr>
                      <m:t>?</m:t>
                    </m:r>
                  </m:oMath>
                </a14:m>
                <a:endParaRPr lang="en-US" b="0" dirty="0">
                  <a:latin typeface="Times New Roman" panose="02020603050405020304" pitchFamily="18" charset="0"/>
                  <a:cs typeface="Times New Roman" panose="02020603050405020304" pitchFamily="18" charset="0"/>
                </a:endParaRPr>
              </a:p>
              <a:p>
                <a:pPr marL="0" indent="0" algn="just">
                  <a:buNone/>
                </a:pPr>
                <a:endParaRPr lang="en-US" b="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b) </a:t>
                </a:r>
                <a:r>
                  <a:rPr lang="en-US" dirty="0">
                    <a:latin typeface="Times New Roman" panose="02020603050405020304" pitchFamily="18" charset="0"/>
                    <a:cs typeface="Times New Roman" panose="02020603050405020304" pitchFamily="18" charset="0"/>
                  </a:rPr>
                  <a:t>What is the velocity, speed and acceleration after </a:t>
                </a:r>
                <a14:m>
                  <m:oMath xmlns:m="http://schemas.openxmlformats.org/officeDocument/2006/math">
                    <m:r>
                      <a:rPr lang="en-US" b="0" i="1" smtClean="0">
                        <a:latin typeface="Cambria Math"/>
                      </a:rPr>
                      <m:t>2</m:t>
                    </m:r>
                  </m:oMath>
                </a14:m>
                <a:r>
                  <a:rPr lang="en-US" dirty="0">
                    <a:latin typeface="Times New Roman" panose="02020603050405020304" pitchFamily="18" charset="0"/>
                    <a:cs typeface="Times New Roman" panose="02020603050405020304" pitchFamily="18" charset="0"/>
                  </a:rPr>
                  <a:t> seconds?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887" r="-1852" b="-1078"/>
                </a:stretch>
              </a:blipFill>
            </p:spPr>
            <p:txBody>
              <a:bodyPr/>
              <a:lstStyle/>
              <a:p>
                <a:r>
                  <a:rPr lang="en-US">
                    <a:noFill/>
                  </a:rPr>
                  <a:t> </a:t>
                </a:r>
              </a:p>
            </p:txBody>
          </p:sp>
        </mc:Fallback>
      </mc:AlternateContent>
    </p:spTree>
    <p:extLst>
      <p:ext uri="{BB962C8B-B14F-4D97-AF65-F5344CB8AC3E}">
        <p14:creationId xmlns:p14="http://schemas.microsoft.com/office/powerpoint/2010/main" val="375920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4525963"/>
          </a:xfrm>
        </p:spPr>
        <p:txBody>
          <a:bodyPr/>
          <a:lstStyle/>
          <a:p>
            <a:pPr marL="0" indent="0" algn="just">
              <a:lnSpc>
                <a:spcPct val="150000"/>
              </a:lnSpc>
              <a:spcBef>
                <a:spcPts val="0"/>
              </a:spcBef>
              <a:buNone/>
            </a:pPr>
            <a:r>
              <a:rPr lang="en-US" dirty="0">
                <a:latin typeface="Times New Roman"/>
                <a:ea typeface="Calibri"/>
                <a:cs typeface="Arial"/>
              </a:rPr>
              <a:t>The slope of the graph at P is the limit of the secant slope as Q approach P along the graph, then</a:t>
            </a:r>
            <a:endParaRPr lang="en-US" sz="2400" dirty="0">
              <a:ea typeface="Calibri"/>
              <a:cs typeface="Arial"/>
            </a:endParaRP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3000375"/>
            <a:ext cx="7290647"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381000" y="4343400"/>
                <a:ext cx="8104910" cy="1077218"/>
              </a:xfrm>
              <a:prstGeom prst="rect">
                <a:avLst/>
              </a:prstGeom>
            </p:spPr>
            <p:txBody>
              <a:bodyPr wrap="square">
                <a:spAutoFit/>
              </a:bodyPr>
              <a:lstStyle/>
              <a:p>
                <a:r>
                  <a:rPr lang="en-US" sz="3200" dirty="0">
                    <a:latin typeface="Times New Roman" pitchFamily="18" charset="0"/>
                    <a:cs typeface="Times New Roman" pitchFamily="18" charset="0"/>
                  </a:rPr>
                  <a:t>We call this limit the derivative of </a:t>
                </a:r>
                <a14:m>
                  <m:oMath xmlns:m="http://schemas.openxmlformats.org/officeDocument/2006/math">
                    <m:r>
                      <a:rPr lang="en-US" sz="3200" b="0" i="1" smtClean="0">
                        <a:latin typeface="Cambria Math" panose="02040503050406030204" pitchFamily="18" charset="0"/>
                        <a:cs typeface="Times New Roman" pitchFamily="18" charset="0"/>
                      </a:rPr>
                      <m:t>𝑓</m:t>
                    </m:r>
                  </m:oMath>
                </a14:m>
                <a:r>
                  <a:rPr lang="en-US" sz="3200" dirty="0">
                    <a:latin typeface="Times New Roman" pitchFamily="18" charset="0"/>
                    <a:cs typeface="Times New Roman" pitchFamily="18" charset="0"/>
                  </a:rPr>
                  <a:t> at </a:t>
                </a:r>
                <a14:m>
                  <m:oMath xmlns:m="http://schemas.openxmlformats.org/officeDocument/2006/math">
                    <m:r>
                      <a:rPr lang="en-US" sz="3200" i="1" dirty="0" smtClean="0">
                        <a:latin typeface="Cambria Math" panose="02040503050406030204" pitchFamily="18" charset="0"/>
                        <a:cs typeface="Times New Roman" pitchFamily="18" charset="0"/>
                      </a:rPr>
                      <m:t>𝑥</m:t>
                    </m:r>
                  </m:oMath>
                </a14:m>
                <a:r>
                  <a:rPr lang="en-US" sz="3200" dirty="0">
                    <a:latin typeface="Times New Roman" pitchFamily="18" charset="0"/>
                    <a:cs typeface="Times New Roman" pitchFamily="18" charset="0"/>
                  </a:rPr>
                  <a:t> and say that </a:t>
                </a:r>
                <a14:m>
                  <m:oMath xmlns:m="http://schemas.openxmlformats.org/officeDocument/2006/math">
                    <m:r>
                      <a:rPr lang="en-US" sz="3200" i="1" dirty="0" smtClean="0">
                        <a:latin typeface="Cambria Math" panose="02040503050406030204" pitchFamily="18" charset="0"/>
                        <a:cs typeface="Times New Roman" pitchFamily="18" charset="0"/>
                      </a:rPr>
                      <m:t>𝑓</m:t>
                    </m:r>
                  </m:oMath>
                </a14:m>
                <a:r>
                  <a:rPr lang="en-US" sz="3200" dirty="0">
                    <a:latin typeface="Times New Roman" pitchFamily="18" charset="0"/>
                    <a:cs typeface="Times New Roman" pitchFamily="18" charset="0"/>
                  </a:rPr>
                  <a:t> is differentiable at </a:t>
                </a:r>
                <a14:m>
                  <m:oMath xmlns:m="http://schemas.openxmlformats.org/officeDocument/2006/math">
                    <m:r>
                      <a:rPr lang="en-US" sz="3200" i="1" dirty="0" smtClean="0">
                        <a:latin typeface="Cambria Math" panose="02040503050406030204" pitchFamily="18" charset="0"/>
                        <a:cs typeface="Times New Roman" pitchFamily="18" charset="0"/>
                      </a:rPr>
                      <m:t>𝑥</m:t>
                    </m:r>
                  </m:oMath>
                </a14:m>
                <a:r>
                  <a:rPr lang="en-US" sz="3200" dirty="0">
                    <a:latin typeface="Times New Roman" pitchFamily="18" charset="0"/>
                    <a:cs typeface="Times New Roman" pitchFamily="18"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381000" y="4343400"/>
                <a:ext cx="8104910" cy="1077218"/>
              </a:xfrm>
              <a:prstGeom prst="rect">
                <a:avLst/>
              </a:prstGeom>
              <a:blipFill>
                <a:blip r:embed="rId3"/>
                <a:stretch>
                  <a:fillRect l="-1956" t="-7955" b="-17045"/>
                </a:stretch>
              </a:blipFill>
            </p:spPr>
            <p:txBody>
              <a:bodyPr/>
              <a:lstStyle/>
              <a:p>
                <a:r>
                  <a:rPr lang="en-US">
                    <a:noFill/>
                  </a:rPr>
                  <a:t> </a:t>
                </a:r>
              </a:p>
            </p:txBody>
          </p:sp>
        </mc:Fallback>
      </mc:AlternateContent>
    </p:spTree>
    <p:extLst>
      <p:ext uri="{BB962C8B-B14F-4D97-AF65-F5344CB8AC3E}">
        <p14:creationId xmlns:p14="http://schemas.microsoft.com/office/powerpoint/2010/main" val="3752431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029200"/>
              </a:xfrm>
            </p:spPr>
            <p:txBody>
              <a:bodyPr>
                <a:normAutofit/>
              </a:bodyPr>
              <a:lstStyle/>
              <a:p>
                <a:pPr marL="514350" indent="-514350">
                  <a:buAutoNum type="alphaLcParenR"/>
                </a:pPr>
                <a14:m>
                  <m:oMath xmlns:m="http://schemas.openxmlformats.org/officeDocument/2006/math">
                    <m:r>
                      <a:rPr lang="en-US" i="1" smtClean="0">
                        <a:solidFill>
                          <a:srgbClr val="FF0000"/>
                        </a:solidFill>
                        <a:latin typeface="Cambria Math"/>
                      </a:rPr>
                      <m:t>𝑆</m:t>
                    </m:r>
                    <m:r>
                      <a:rPr lang="en-US" i="1" smtClean="0">
                        <a:solidFill>
                          <a:srgbClr val="FF0000"/>
                        </a:solidFill>
                        <a:latin typeface="Cambria Math"/>
                      </a:rPr>
                      <m:t>=</m:t>
                    </m:r>
                    <m:r>
                      <a:rPr lang="en-US" i="1" smtClean="0">
                        <a:solidFill>
                          <a:srgbClr val="FF0000"/>
                        </a:solidFill>
                        <a:latin typeface="Cambria Math"/>
                      </a:rPr>
                      <m:t>4</m:t>
                    </m:r>
                    <m:r>
                      <a:rPr lang="en-US" i="1" smtClean="0">
                        <a:solidFill>
                          <a:srgbClr val="FF0000"/>
                        </a:solidFill>
                        <a:latin typeface="Cambria Math"/>
                      </a:rPr>
                      <m:t>.</m:t>
                    </m:r>
                    <m:r>
                      <a:rPr lang="en-US" i="1" smtClean="0">
                        <a:solidFill>
                          <a:srgbClr val="FF0000"/>
                        </a:solidFill>
                        <a:latin typeface="Cambria Math"/>
                      </a:rPr>
                      <m:t>9</m:t>
                    </m:r>
                    <m:sSup>
                      <m:sSupPr>
                        <m:ctrlPr>
                          <a:rPr lang="en-US" i="1">
                            <a:solidFill>
                              <a:srgbClr val="FF0000"/>
                            </a:solidFill>
                            <a:latin typeface="Cambria Math" panose="02040503050406030204" pitchFamily="18" charset="0"/>
                          </a:rPr>
                        </m:ctrlPr>
                      </m:sSupPr>
                      <m:e>
                        <m:r>
                          <a:rPr lang="en-US" i="1">
                            <a:solidFill>
                              <a:srgbClr val="FF0000"/>
                            </a:solidFill>
                            <a:latin typeface="Cambria Math"/>
                          </a:rPr>
                          <m:t>𝑡</m:t>
                        </m:r>
                      </m:e>
                      <m:sup>
                        <m:r>
                          <a:rPr lang="en-US" i="1">
                            <a:solidFill>
                              <a:srgbClr val="FF0000"/>
                            </a:solidFill>
                            <a:latin typeface="Cambria Math"/>
                          </a:rPr>
                          <m:t>2</m:t>
                        </m:r>
                      </m:sup>
                    </m:sSup>
                  </m:oMath>
                </a14:m>
                <a:endParaRPr lang="en-US" dirty="0">
                  <a:solidFill>
                    <a:srgbClr val="FF0000"/>
                  </a:solidFill>
                </a:endParaRPr>
              </a:p>
              <a:p>
                <a:pPr marL="0" indent="0">
                  <a:buNone/>
                </a:pPr>
                <a:r>
                  <a:rPr lang="en-US" dirty="0"/>
                  <a:t> </a:t>
                </a:r>
                <a14:m>
                  <m:oMath xmlns:m="http://schemas.openxmlformats.org/officeDocument/2006/math">
                    <m:r>
                      <a:rPr lang="en-US" b="0" i="1" smtClean="0">
                        <a:latin typeface="Cambria Math"/>
                      </a:rPr>
                      <m:t>14</m:t>
                    </m:r>
                    <m:r>
                      <a:rPr lang="en-US" b="0" i="1" smtClean="0">
                        <a:latin typeface="Cambria Math"/>
                      </a:rPr>
                      <m:t>.</m:t>
                    </m:r>
                    <m:r>
                      <a:rPr lang="en-US" b="0" i="1" smtClean="0">
                        <a:latin typeface="Cambria Math" panose="02040503050406030204" pitchFamily="18" charset="0"/>
                      </a:rPr>
                      <m:t>7</m:t>
                    </m:r>
                    <m:r>
                      <a:rPr lang="en-US" i="1">
                        <a:latin typeface="Cambria Math"/>
                      </a:rPr>
                      <m:t>=</m:t>
                    </m:r>
                    <m:r>
                      <a:rPr lang="en-US" i="1">
                        <a:latin typeface="Cambria Math"/>
                      </a:rPr>
                      <m:t>4</m:t>
                    </m:r>
                    <m:r>
                      <a:rPr lang="en-US" i="1">
                        <a:latin typeface="Cambria Math"/>
                      </a:rPr>
                      <m:t>.</m:t>
                    </m:r>
                    <m:r>
                      <a:rPr lang="en-US" i="1">
                        <a:latin typeface="Cambria Math"/>
                      </a:rPr>
                      <m:t>9</m:t>
                    </m:r>
                    <m:sSup>
                      <m:sSupPr>
                        <m:ctrlPr>
                          <a:rPr lang="en-US" i="1">
                            <a:latin typeface="Cambria Math" panose="02040503050406030204" pitchFamily="18" charset="0"/>
                          </a:rPr>
                        </m:ctrlPr>
                      </m:sSupPr>
                      <m:e>
                        <m:r>
                          <a:rPr lang="en-US" i="1">
                            <a:latin typeface="Cambria Math"/>
                          </a:rPr>
                          <m:t>𝑡</m:t>
                        </m:r>
                      </m:e>
                      <m:sup>
                        <m:r>
                          <a:rPr lang="en-US" i="1">
                            <a:latin typeface="Cambria Math"/>
                          </a:rPr>
                          <m:t>2</m:t>
                        </m:r>
                      </m:sup>
                    </m:sSup>
                  </m:oMath>
                </a14:m>
                <a:endParaRPr lang="en-US" dirty="0"/>
              </a:p>
              <a:p>
                <a:pPr marL="0" indent="0">
                  <a:buNone/>
                </a:pPr>
                <a14:m>
                  <m:oMath xmlns:m="http://schemas.openxmlformats.org/officeDocument/2006/math">
                    <m:r>
                      <a:rPr lang="en-US" b="0" i="1" smtClean="0">
                        <a:solidFill>
                          <a:srgbClr val="FF0000"/>
                        </a:solidFill>
                        <a:latin typeface="Cambria Math"/>
                      </a:rPr>
                      <m:t>𝑡</m:t>
                    </m:r>
                    <m:r>
                      <a:rPr lang="en-US" b="0" i="1" smtClean="0">
                        <a:solidFill>
                          <a:srgbClr val="FF0000"/>
                        </a:solidFill>
                        <a:latin typeface="Cambria Math"/>
                      </a:rPr>
                      <m:t>=</m:t>
                    </m:r>
                    <m:rad>
                      <m:radPr>
                        <m:degHide m:val="on"/>
                        <m:ctrlPr>
                          <a:rPr lang="en-US" b="0" i="1" smtClean="0">
                            <a:solidFill>
                              <a:srgbClr val="FF0000"/>
                            </a:solidFill>
                            <a:latin typeface="Cambria Math" panose="02040503050406030204" pitchFamily="18" charset="0"/>
                          </a:rPr>
                        </m:ctrlPr>
                      </m:radPr>
                      <m:deg/>
                      <m:e>
                        <m:r>
                          <a:rPr lang="en-US" b="0" i="1" smtClean="0">
                            <a:solidFill>
                              <a:srgbClr val="FF0000"/>
                            </a:solidFill>
                            <a:latin typeface="Cambria Math"/>
                          </a:rPr>
                          <m:t>3</m:t>
                        </m:r>
                      </m:e>
                    </m:rad>
                  </m:oMath>
                </a14:m>
                <a:r>
                  <a:rPr lang="en-US" dirty="0">
                    <a:solidFill>
                      <a:srgbClr val="FF0000"/>
                    </a:solidFill>
                  </a:rPr>
                  <a:t> </a:t>
                </a:r>
                <a:r>
                  <a:rPr lang="en-US" dirty="0">
                    <a:solidFill>
                      <a:srgbClr val="FF0000"/>
                    </a:solidFill>
                    <a:latin typeface="Times New Roman" panose="02020603050405020304" pitchFamily="18" charset="0"/>
                    <a:cs typeface="Times New Roman" panose="02020603050405020304" pitchFamily="18" charset="0"/>
                  </a:rPr>
                  <a:t>seconds</a:t>
                </a:r>
              </a:p>
              <a:p>
                <a:pPr marL="0" indent="0">
                  <a:buNone/>
                </a:pPr>
                <a:endParaRPr lang="en-US" dirty="0"/>
              </a:p>
              <a:p>
                <a:pPr marL="0" indent="0">
                  <a:buNone/>
                </a:pPr>
                <a:r>
                  <a:rPr lang="en-US" dirty="0"/>
                  <a:t>b</a:t>
                </a:r>
                <a:r>
                  <a:rPr lang="en-US" dirty="0">
                    <a:latin typeface="Times New Roman" panose="02020603050405020304" pitchFamily="18" charset="0"/>
                    <a:cs typeface="Times New Roman" panose="02020603050405020304" pitchFamily="18" charset="0"/>
                  </a:rPr>
                  <a:t>) Velocity at any time:</a:t>
                </a:r>
              </a:p>
              <a:p>
                <a:pPr marL="0" indent="0">
                  <a:buNone/>
                </a:pPr>
                <a14:m>
                  <m:oMathPara xmlns:m="http://schemas.openxmlformats.org/officeDocument/2006/math">
                    <m:oMathParaPr>
                      <m:jc m:val="left"/>
                    </m:oMathParaPr>
                    <m:oMath xmlns:m="http://schemas.openxmlformats.org/officeDocument/2006/math">
                      <m:r>
                        <a:rPr lang="en-US" b="0" i="1" smtClean="0">
                          <a:latin typeface="Cambria Math"/>
                        </a:rPr>
                        <m:t>𝑣</m:t>
                      </m:r>
                      <m:d>
                        <m:dPr>
                          <m:ctrlPr>
                            <a:rPr lang="en-US" b="0" i="1" smtClean="0">
                              <a:latin typeface="Cambria Math" panose="02040503050406030204" pitchFamily="18" charset="0"/>
                            </a:rPr>
                          </m:ctrlPr>
                        </m:dPr>
                        <m:e>
                          <m:r>
                            <a:rPr lang="en-US" b="0" i="1" smtClean="0">
                              <a:latin typeface="Cambria Math"/>
                            </a:rPr>
                            <m:t>𝑡</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𝑑𝑠</m:t>
                          </m:r>
                        </m:num>
                        <m:den>
                          <m:r>
                            <a:rPr lang="en-US" b="0" i="1" smtClean="0">
                              <a:latin typeface="Cambria Math"/>
                            </a:rPr>
                            <m:t>𝑑𝑡</m:t>
                          </m:r>
                        </m:den>
                      </m:f>
                      <m:r>
                        <a:rPr lang="en-US" b="0" i="0" smtClean="0">
                          <a:latin typeface="Cambria Math"/>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𝑑𝑡</m:t>
                          </m:r>
                        </m:den>
                      </m:f>
                      <m:d>
                        <m:dPr>
                          <m:ctrlPr>
                            <a:rPr lang="en-US" b="0" i="1" smtClean="0">
                              <a:latin typeface="Cambria Math" panose="02040503050406030204" pitchFamily="18" charset="0"/>
                            </a:rPr>
                          </m:ctrlPr>
                        </m:dPr>
                        <m:e>
                          <m:r>
                            <a:rPr lang="en-US" b="0" i="1" smtClean="0">
                              <a:latin typeface="Cambria Math" panose="02040503050406030204" pitchFamily="18" charset="0"/>
                            </a:rPr>
                            <m:t>4</m:t>
                          </m:r>
                          <m:r>
                            <a:rPr lang="en-US" b="0" i="1" smtClean="0">
                              <a:latin typeface="Cambria Math" panose="02040503050406030204" pitchFamily="18" charset="0"/>
                            </a:rPr>
                            <m:t>.</m:t>
                          </m:r>
                          <m:r>
                            <a:rPr lang="en-US" b="0" i="1" smtClean="0">
                              <a:latin typeface="Cambria Math" panose="02040503050406030204" pitchFamily="18" charset="0"/>
                            </a:rPr>
                            <m:t>9</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e>
                      </m:d>
                      <m:r>
                        <a:rPr lang="en-US" b="0" i="0" smtClean="0">
                          <a:latin typeface="Cambria Math" panose="02040503050406030204" pitchFamily="18" charset="0"/>
                        </a:rPr>
                        <m:t>=</m:t>
                      </m:r>
                      <m:r>
                        <a:rPr lang="en-US" b="0" i="0" smtClean="0">
                          <a:latin typeface="Cambria Math"/>
                        </a:rPr>
                        <m:t>9</m:t>
                      </m:r>
                      <m:r>
                        <a:rPr lang="en-US" b="0" i="0" smtClean="0">
                          <a:latin typeface="Cambria Math"/>
                        </a:rPr>
                        <m:t>.</m:t>
                      </m:r>
                      <m:r>
                        <a:rPr lang="en-US" b="0" i="0" smtClean="0">
                          <a:latin typeface="Cambria Math"/>
                        </a:rPr>
                        <m:t>8</m:t>
                      </m:r>
                      <m:r>
                        <m:rPr>
                          <m:sty m:val="p"/>
                        </m:rPr>
                        <a:rPr lang="en-US" b="0" i="0" smtClean="0">
                          <a:latin typeface="Cambria Math"/>
                        </a:rPr>
                        <m:t>t</m:t>
                      </m:r>
                    </m:oMath>
                  </m:oMathPara>
                </a14:m>
                <a:endParaRPr lang="en-US" b="0" dirty="0"/>
              </a:p>
              <a:p>
                <a:pPr marL="0" indent="0">
                  <a:buNone/>
                </a:pPr>
                <a:r>
                  <a:rPr lang="en-US" dirty="0">
                    <a:solidFill>
                      <a:srgbClr val="FF0000"/>
                    </a:solidFill>
                    <a:latin typeface="Times New Roman" panose="02020603050405020304" pitchFamily="18" charset="0"/>
                    <a:cs typeface="Times New Roman" panose="02020603050405020304" pitchFamily="18" charset="0"/>
                  </a:rPr>
                  <a:t>Velocity after 2 seconds</a:t>
                </a:r>
                <a:r>
                  <a:rPr lang="en-US" dirty="0"/>
                  <a:t>:</a:t>
                </a:r>
              </a:p>
              <a:p>
                <a:pPr marL="0" indent="0">
                  <a:buNone/>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a:rPr>
                        <m:t>𝑣</m:t>
                      </m:r>
                      <m:d>
                        <m:dPr>
                          <m:ctrlPr>
                            <a:rPr lang="en-US" i="1">
                              <a:solidFill>
                                <a:srgbClr val="FF0000"/>
                              </a:solidFill>
                              <a:latin typeface="Cambria Math" panose="02040503050406030204" pitchFamily="18" charset="0"/>
                            </a:rPr>
                          </m:ctrlPr>
                        </m:dPr>
                        <m:e>
                          <m:r>
                            <a:rPr lang="en-US" b="0" i="1" smtClean="0">
                              <a:solidFill>
                                <a:srgbClr val="FF0000"/>
                              </a:solidFill>
                              <a:latin typeface="Cambria Math"/>
                            </a:rPr>
                            <m:t>2</m:t>
                          </m:r>
                        </m:e>
                      </m:d>
                      <m:r>
                        <a:rPr lang="en-US" i="1">
                          <a:solidFill>
                            <a:srgbClr val="FF0000"/>
                          </a:solidFill>
                          <a:latin typeface="Cambria Math"/>
                        </a:rPr>
                        <m:t>=</m:t>
                      </m:r>
                      <m:r>
                        <a:rPr lang="en-US">
                          <a:solidFill>
                            <a:srgbClr val="FF0000"/>
                          </a:solidFill>
                          <a:latin typeface="Cambria Math"/>
                        </a:rPr>
                        <m:t>9</m:t>
                      </m:r>
                      <m:r>
                        <a:rPr lang="en-US">
                          <a:solidFill>
                            <a:srgbClr val="FF0000"/>
                          </a:solidFill>
                          <a:latin typeface="Cambria Math"/>
                        </a:rPr>
                        <m:t>.</m:t>
                      </m:r>
                      <m:r>
                        <a:rPr lang="en-US">
                          <a:solidFill>
                            <a:srgbClr val="FF0000"/>
                          </a:solidFill>
                          <a:latin typeface="Cambria Math"/>
                        </a:rPr>
                        <m:t>8</m:t>
                      </m:r>
                      <m:r>
                        <a:rPr lang="en-US" i="1" smtClean="0">
                          <a:solidFill>
                            <a:srgbClr val="FF0000"/>
                          </a:solidFill>
                          <a:latin typeface="Cambria Math"/>
                          <a:ea typeface="Cambria Math"/>
                        </a:rPr>
                        <m:t>×</m:t>
                      </m:r>
                      <m:r>
                        <a:rPr lang="en-US" b="0" i="1" smtClean="0">
                          <a:solidFill>
                            <a:srgbClr val="FF0000"/>
                          </a:solidFill>
                          <a:latin typeface="Cambria Math"/>
                          <a:ea typeface="Cambria Math"/>
                        </a:rPr>
                        <m:t>2</m:t>
                      </m:r>
                      <m:r>
                        <a:rPr lang="en-US" b="0" i="1" smtClean="0">
                          <a:solidFill>
                            <a:srgbClr val="FF0000"/>
                          </a:solidFill>
                          <a:latin typeface="Cambria Math"/>
                          <a:ea typeface="Cambria Math"/>
                        </a:rPr>
                        <m:t>=</m:t>
                      </m:r>
                      <m:r>
                        <a:rPr lang="en-US" b="0" i="1" smtClean="0">
                          <a:solidFill>
                            <a:srgbClr val="FF0000"/>
                          </a:solidFill>
                          <a:latin typeface="Cambria Math"/>
                          <a:ea typeface="Cambria Math"/>
                        </a:rPr>
                        <m:t>19</m:t>
                      </m:r>
                      <m:r>
                        <a:rPr lang="en-US" b="0" i="1" smtClean="0">
                          <a:solidFill>
                            <a:srgbClr val="FF0000"/>
                          </a:solidFill>
                          <a:latin typeface="Cambria Math"/>
                          <a:ea typeface="Cambria Math"/>
                        </a:rPr>
                        <m:t>.</m:t>
                      </m:r>
                      <m:r>
                        <a:rPr lang="en-US" b="0" i="1" smtClean="0">
                          <a:solidFill>
                            <a:srgbClr val="FF0000"/>
                          </a:solidFill>
                          <a:latin typeface="Cambria Math"/>
                          <a:ea typeface="Cambria Math"/>
                        </a:rPr>
                        <m:t>6</m:t>
                      </m:r>
                      <m:r>
                        <a:rPr lang="en-US" b="0" i="1" smtClean="0">
                          <a:solidFill>
                            <a:srgbClr val="FF0000"/>
                          </a:solidFill>
                          <a:latin typeface="Cambria Math"/>
                          <a:ea typeface="Cambria Math"/>
                        </a:rPr>
                        <m:t> </m:t>
                      </m:r>
                      <m:r>
                        <a:rPr lang="en-US" b="0" i="1" smtClean="0">
                          <a:solidFill>
                            <a:srgbClr val="FF0000"/>
                          </a:solidFill>
                          <a:latin typeface="Cambria Math"/>
                          <a:ea typeface="Cambria Math"/>
                        </a:rPr>
                        <m:t>𝑚</m:t>
                      </m:r>
                      <m:r>
                        <a:rPr lang="en-US" b="0" i="1" smtClean="0">
                          <a:solidFill>
                            <a:srgbClr val="FF0000"/>
                          </a:solidFill>
                          <a:latin typeface="Cambria Math"/>
                          <a:ea typeface="Cambria Math"/>
                        </a:rPr>
                        <m:t>/</m:t>
                      </m:r>
                      <m:r>
                        <a:rPr lang="en-US" b="0" i="1" smtClean="0">
                          <a:solidFill>
                            <a:srgbClr val="FF0000"/>
                          </a:solidFill>
                          <a:latin typeface="Cambria Math"/>
                          <a:ea typeface="Cambria Math"/>
                        </a:rPr>
                        <m:t>𝑠</m:t>
                      </m:r>
                    </m:oMath>
                  </m:oMathPara>
                </a14:m>
                <a:endParaRPr lang="en-US"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29200"/>
              </a:xfrm>
              <a:blipFill>
                <a:blip r:embed="rId2"/>
                <a:stretch>
                  <a:fillRect l="-185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1669B3F-DC7C-45B0-826A-9469AC9C0292}"/>
              </a:ext>
            </a:extLst>
          </p:cNvPr>
          <p:cNvPicPr>
            <a:picLocks noChangeAspect="1"/>
          </p:cNvPicPr>
          <p:nvPr/>
        </p:nvPicPr>
        <p:blipFill rotWithShape="1">
          <a:blip r:embed="rId3"/>
          <a:srcRect l="23333" t="21838" r="64167" b="44071"/>
          <a:stretch/>
        </p:blipFill>
        <p:spPr>
          <a:xfrm>
            <a:off x="5867400" y="1219201"/>
            <a:ext cx="2633868" cy="4038599"/>
          </a:xfrm>
          <a:prstGeom prst="rect">
            <a:avLst/>
          </a:prstGeom>
        </p:spPr>
      </p:pic>
    </p:spTree>
    <p:extLst>
      <p:ext uri="{BB962C8B-B14F-4D97-AF65-F5344CB8AC3E}">
        <p14:creationId xmlns:p14="http://schemas.microsoft.com/office/powerpoint/2010/main" val="3509645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04800" y="533400"/>
                <a:ext cx="8229600" cy="5516563"/>
              </a:xfrm>
            </p:spPr>
            <p:txBody>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Speed</a:t>
                </a:r>
                <a14:m>
                  <m:oMath xmlns:m="http://schemas.openxmlformats.org/officeDocument/2006/math">
                    <m:r>
                      <a:rPr lang="en-US" i="1" smtClean="0">
                        <a:solidFill>
                          <a:srgbClr val="FF0000"/>
                        </a:solidFill>
                        <a:latin typeface="Cambria Math"/>
                        <a:ea typeface="Cambria Math"/>
                      </a:rPr>
                      <m:t>=</m:t>
                    </m:r>
                    <m:d>
                      <m:dPr>
                        <m:begChr m:val="|"/>
                        <m:endChr m:val="|"/>
                        <m:ctrlPr>
                          <a:rPr lang="en-US" i="1" smtClean="0">
                            <a:solidFill>
                              <a:srgbClr val="FF0000"/>
                            </a:solidFill>
                            <a:latin typeface="Cambria Math" panose="02040503050406030204" pitchFamily="18" charset="0"/>
                            <a:ea typeface="Cambria Math"/>
                          </a:rPr>
                        </m:ctrlPr>
                      </m:dPr>
                      <m:e>
                        <m:r>
                          <a:rPr lang="en-US" b="0" i="1" smtClean="0">
                            <a:solidFill>
                              <a:srgbClr val="FF0000"/>
                            </a:solidFill>
                            <a:latin typeface="Cambria Math"/>
                            <a:ea typeface="Cambria Math"/>
                          </a:rPr>
                          <m:t>19</m:t>
                        </m:r>
                        <m:r>
                          <a:rPr lang="en-US" b="0" i="1" smtClean="0">
                            <a:solidFill>
                              <a:srgbClr val="FF0000"/>
                            </a:solidFill>
                            <a:latin typeface="Cambria Math"/>
                            <a:ea typeface="Cambria Math"/>
                          </a:rPr>
                          <m:t>.</m:t>
                        </m:r>
                        <m:r>
                          <a:rPr lang="en-US" b="0" i="1" smtClean="0">
                            <a:solidFill>
                              <a:srgbClr val="FF0000"/>
                            </a:solidFill>
                            <a:latin typeface="Cambria Math"/>
                            <a:ea typeface="Cambria Math"/>
                          </a:rPr>
                          <m:t>6</m:t>
                        </m:r>
                      </m:e>
                    </m:d>
                  </m:oMath>
                </a14:m>
                <a:r>
                  <a:rPr lang="en-US" dirty="0">
                    <a:solidFill>
                      <a:srgbClr val="FF0000"/>
                    </a:solidFill>
                    <a:latin typeface="Times New Roman" panose="02020603050405020304" pitchFamily="18" charset="0"/>
                    <a:cs typeface="Times New Roman" panose="02020603050405020304" pitchFamily="18" charset="0"/>
                  </a:rPr>
                  <a:t>=19.6 m/s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Acceleration at any time:</a:t>
                </a:r>
              </a:p>
              <a:p>
                <a:pPr marL="0" indent="0">
                  <a:buNone/>
                </a:pPr>
                <a14:m>
                  <m:oMath xmlns:m="http://schemas.openxmlformats.org/officeDocument/2006/math">
                    <m:r>
                      <a:rPr lang="en-US" sz="3600" b="0" i="1" smtClean="0">
                        <a:latin typeface="Cambria Math"/>
                      </a:rPr>
                      <m:t>𝑎</m:t>
                    </m:r>
                    <m:d>
                      <m:dPr>
                        <m:ctrlPr>
                          <a:rPr lang="en-US" sz="3600" i="1">
                            <a:latin typeface="Cambria Math" panose="02040503050406030204" pitchFamily="18" charset="0"/>
                          </a:rPr>
                        </m:ctrlPr>
                      </m:dPr>
                      <m:e>
                        <m:r>
                          <a:rPr lang="en-US" sz="3600" i="1">
                            <a:latin typeface="Cambria Math"/>
                          </a:rPr>
                          <m:t>𝑡</m:t>
                        </m:r>
                      </m:e>
                    </m:d>
                    <m:sSup>
                      <m:sSupPr>
                        <m:ctrlPr>
                          <a:rPr lang="en-US" sz="3600" i="1" smtClean="0">
                            <a:latin typeface="Cambria Math" panose="02040503050406030204" pitchFamily="18" charset="0"/>
                          </a:rPr>
                        </m:ctrlPr>
                      </m:sSupPr>
                      <m:e>
                        <m:r>
                          <a:rPr lang="en-US" sz="3600" b="0" i="1" smtClean="0">
                            <a:latin typeface="Cambria Math" panose="02040503050406030204" pitchFamily="18" charset="0"/>
                          </a:rPr>
                          <m:t>=</m:t>
                        </m:r>
                        <m:r>
                          <a:rPr lang="en-US" sz="3600" b="0" i="1" smtClean="0">
                            <a:latin typeface="Cambria Math" panose="02040503050406030204" pitchFamily="18" charset="0"/>
                          </a:rPr>
                          <m:t>𝑣</m:t>
                        </m:r>
                      </m:e>
                      <m:sup>
                        <m:r>
                          <a:rPr lang="en-US" sz="3600" b="0" i="1" smtClean="0">
                            <a:latin typeface="Cambria Math" panose="02040503050406030204" pitchFamily="18" charset="0"/>
                          </a:rPr>
                          <m:t>′</m:t>
                        </m:r>
                      </m:sup>
                    </m:sSup>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𝑡</m:t>
                        </m:r>
                      </m:e>
                    </m:d>
                    <m:r>
                      <a:rPr lang="en-US" sz="3600" i="1">
                        <a:latin typeface="Cambria Math"/>
                      </a:rPr>
                      <m:t>=</m:t>
                    </m:r>
                    <m:sSup>
                      <m:sSupPr>
                        <m:ctrlPr>
                          <a:rPr lang="en-US" sz="3600" i="1" smtClean="0">
                            <a:latin typeface="Cambria Math" panose="02040503050406030204" pitchFamily="18" charset="0"/>
                          </a:rPr>
                        </m:ctrlPr>
                      </m:sSupPr>
                      <m:e>
                        <m:r>
                          <a:rPr lang="en-US" sz="3600" b="0" i="1" smtClean="0">
                            <a:latin typeface="Cambria Math" panose="02040503050406030204" pitchFamily="18" charset="0"/>
                          </a:rPr>
                          <m:t>𝑆</m:t>
                        </m:r>
                      </m:e>
                      <m:sup>
                        <m:r>
                          <a:rPr lang="en-US" sz="3600" b="0" i="1" smtClean="0">
                            <a:latin typeface="Cambria Math" panose="02040503050406030204" pitchFamily="18" charset="0"/>
                          </a:rPr>
                          <m:t>′′</m:t>
                        </m:r>
                      </m:sup>
                    </m:sSup>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𝑡</m:t>
                        </m:r>
                      </m:e>
                    </m:d>
                    <m:r>
                      <a:rPr lang="en-US" sz="3600" b="0" i="1" smtClean="0">
                        <a:latin typeface="Cambria Math" panose="02040503050406030204" pitchFamily="18" charset="0"/>
                      </a:rPr>
                      <m:t>=</m:t>
                    </m:r>
                    <m:f>
                      <m:fPr>
                        <m:ctrlPr>
                          <a:rPr lang="en-US" sz="3600" i="1">
                            <a:latin typeface="Cambria Math" panose="02040503050406030204" pitchFamily="18" charset="0"/>
                          </a:rPr>
                        </m:ctrlPr>
                      </m:fPr>
                      <m:num>
                        <m:sSup>
                          <m:sSupPr>
                            <m:ctrlPr>
                              <a:rPr lang="en-US" sz="3600" i="1" smtClean="0">
                                <a:latin typeface="Cambria Math" panose="02040503050406030204" pitchFamily="18" charset="0"/>
                              </a:rPr>
                            </m:ctrlPr>
                          </m:sSupPr>
                          <m:e>
                            <m:r>
                              <a:rPr lang="en-US" sz="3600" b="0" i="1" smtClean="0">
                                <a:latin typeface="Cambria Math"/>
                              </a:rPr>
                              <m:t>𝑑</m:t>
                            </m:r>
                          </m:e>
                          <m:sup>
                            <m:r>
                              <a:rPr lang="en-US" sz="3600" b="0" i="1" smtClean="0">
                                <a:latin typeface="Cambria Math"/>
                              </a:rPr>
                              <m:t>2</m:t>
                            </m:r>
                          </m:sup>
                        </m:sSup>
                        <m:r>
                          <a:rPr lang="en-US" sz="3600" i="1" smtClean="0">
                            <a:latin typeface="Cambria Math"/>
                          </a:rPr>
                          <m:t>𝑠</m:t>
                        </m:r>
                      </m:num>
                      <m:den>
                        <m:sSup>
                          <m:sSupPr>
                            <m:ctrlPr>
                              <a:rPr lang="en-US" sz="3600" i="1" smtClean="0">
                                <a:latin typeface="Cambria Math" panose="02040503050406030204" pitchFamily="18" charset="0"/>
                              </a:rPr>
                            </m:ctrlPr>
                          </m:sSupPr>
                          <m:e>
                            <m:r>
                              <a:rPr lang="en-US" sz="3600" b="0" i="1" smtClean="0">
                                <a:latin typeface="Cambria Math"/>
                              </a:rPr>
                              <m:t>𝑑𝑡</m:t>
                            </m:r>
                          </m:e>
                          <m:sup>
                            <m:r>
                              <a:rPr lang="en-US" sz="3600" b="0" i="1" smtClean="0">
                                <a:latin typeface="Cambria Math"/>
                              </a:rPr>
                              <m:t>2</m:t>
                            </m:r>
                          </m:sup>
                        </m:sSup>
                      </m:den>
                    </m:f>
                    <m:r>
                      <a:rPr lang="en-US" sz="3600" dirty="0">
                        <a:latin typeface="Cambria Math"/>
                        <a:ea typeface="Cambria Math"/>
                      </a:rPr>
                      <m:t>=</m:t>
                    </m:r>
                    <m:r>
                      <a:rPr lang="en-US" sz="3600" b="0" i="0" dirty="0" smtClean="0">
                        <a:latin typeface="Cambria Math"/>
                        <a:ea typeface="Cambria Math"/>
                      </a:rPr>
                      <m:t>9</m:t>
                    </m:r>
                    <m:r>
                      <a:rPr lang="en-US" sz="3600" b="0" i="0" dirty="0" smtClean="0">
                        <a:latin typeface="Cambria Math"/>
                        <a:ea typeface="Cambria Math"/>
                      </a:rPr>
                      <m:t>.</m:t>
                    </m:r>
                    <m:r>
                      <a:rPr lang="en-US" sz="3600" b="0" i="0" dirty="0" smtClean="0">
                        <a:latin typeface="Cambria Math"/>
                        <a:ea typeface="Cambria Math"/>
                      </a:rPr>
                      <m:t>8</m:t>
                    </m:r>
                    <m:r>
                      <a:rPr lang="en-US" sz="3600" b="0" i="0" dirty="0" smtClean="0">
                        <a:latin typeface="Cambria Math" panose="02040503050406030204" pitchFamily="18" charset="0"/>
                        <a:ea typeface="Cambria Math"/>
                      </a:rPr>
                      <m:t> </m:t>
                    </m:r>
                  </m:oMath>
                </a14:m>
                <a:r>
                  <a:rPr lang="en-US" dirty="0">
                    <a:latin typeface="Times New Roman" panose="02020603050405020304" pitchFamily="18" charset="0"/>
                    <a:cs typeface="Times New Roman" panose="02020603050405020304" pitchFamily="18" charset="0"/>
                  </a:rPr>
                  <a:t>m/</a:t>
                </a:r>
                <a14:m>
                  <m:oMath xmlns:m="http://schemas.openxmlformats.org/officeDocument/2006/math">
                    <m:sSup>
                      <m:sSupPr>
                        <m:ctrlPr>
                          <a:rPr lang="en-US" i="1" dirty="0" smtClean="0">
                            <a:solidFill>
                              <a:schemeClr val="tx1"/>
                            </a:solidFill>
                            <a:latin typeface="Cambria Math" panose="02040503050406030204" pitchFamily="18" charset="0"/>
                          </a:rPr>
                        </m:ctrlPr>
                      </m:sSupPr>
                      <m:e>
                        <m:r>
                          <a:rPr lang="en-US" i="1" dirty="0">
                            <a:solidFill>
                              <a:schemeClr val="tx1"/>
                            </a:solidFill>
                            <a:latin typeface="Cambria Math"/>
                          </a:rPr>
                          <m:t>𝑠</m:t>
                        </m:r>
                      </m:e>
                      <m:sup>
                        <m:r>
                          <a:rPr lang="en-US" i="1" dirty="0">
                            <a:solidFill>
                              <a:schemeClr val="tx1"/>
                            </a:solidFill>
                            <a:latin typeface="Cambria Math"/>
                          </a:rPr>
                          <m:t>2</m:t>
                        </m:r>
                      </m:sup>
                    </m:sSup>
                  </m:oMath>
                </a14:m>
                <a:r>
                  <a:rPr lang="en-US" dirty="0">
                    <a:solidFill>
                      <a:schemeClr val="tx1"/>
                    </a:solidFill>
                  </a:rPr>
                  <a:t> </a:t>
                </a:r>
                <a:r>
                  <a:rPr lang="en-US" dirty="0">
                    <a:solidFill>
                      <a:srgbClr val="FF0000"/>
                    </a:solidFill>
                    <a:latin typeface="Times New Roman" panose="02020603050405020304" pitchFamily="18" charset="0"/>
                    <a:cs typeface="Times New Roman" panose="02020603050405020304" pitchFamily="18" charset="0"/>
                  </a:rPr>
                  <a:t>Acceleration after </a:t>
                </a:r>
                <a14:m>
                  <m:oMath xmlns:m="http://schemas.openxmlformats.org/officeDocument/2006/math">
                    <m:r>
                      <a:rPr lang="en-US" i="1" dirty="0" smtClean="0">
                        <a:solidFill>
                          <a:srgbClr val="FF0000"/>
                        </a:solidFill>
                        <a:latin typeface="Cambria Math"/>
                      </a:rPr>
                      <m:t>2</m:t>
                    </m:r>
                    <m:r>
                      <a:rPr lang="en-US" i="1" dirty="0" smtClean="0">
                        <a:solidFill>
                          <a:srgbClr val="FF0000"/>
                        </a:solidFill>
                        <a:latin typeface="Cambria Math"/>
                      </a:rPr>
                      <m:t> </m:t>
                    </m:r>
                    <m:r>
                      <a:rPr lang="en-US" i="1" dirty="0" smtClean="0">
                        <a:solidFill>
                          <a:srgbClr val="FF0000"/>
                        </a:solidFill>
                        <a:latin typeface="Cambria Math"/>
                      </a:rPr>
                      <m:t>𝑠𝑒𝑐𝑜𝑛𝑑𝑠</m:t>
                    </m:r>
                    <m:r>
                      <a:rPr lang="en-US" i="1" dirty="0" smtClean="0">
                        <a:solidFill>
                          <a:srgbClr val="FF0000"/>
                        </a:solidFill>
                        <a:latin typeface="Cambria Math"/>
                      </a:rPr>
                      <m:t>=</m:t>
                    </m:r>
                    <m:r>
                      <a:rPr lang="en-US" i="1" dirty="0" smtClean="0">
                        <a:solidFill>
                          <a:srgbClr val="FF0000"/>
                        </a:solidFill>
                        <a:latin typeface="Cambria Math"/>
                      </a:rPr>
                      <m:t>9</m:t>
                    </m:r>
                    <m:r>
                      <a:rPr lang="en-US" i="1" dirty="0" smtClean="0">
                        <a:solidFill>
                          <a:srgbClr val="FF0000"/>
                        </a:solidFill>
                        <a:latin typeface="Cambria Math"/>
                      </a:rPr>
                      <m:t>.</m:t>
                    </m:r>
                    <m:r>
                      <a:rPr lang="en-US" i="1" dirty="0" smtClean="0">
                        <a:solidFill>
                          <a:srgbClr val="FF0000"/>
                        </a:solidFill>
                        <a:latin typeface="Cambria Math"/>
                      </a:rPr>
                      <m:t>8</m:t>
                    </m:r>
                    <m:r>
                      <a:rPr lang="en-US" i="1" dirty="0" smtClean="0">
                        <a:solidFill>
                          <a:srgbClr val="FF0000"/>
                        </a:solidFill>
                        <a:latin typeface="Cambria Math"/>
                      </a:rPr>
                      <m:t> </m:t>
                    </m:r>
                    <m:r>
                      <a:rPr lang="en-US" i="1" dirty="0" smtClean="0">
                        <a:solidFill>
                          <a:srgbClr val="FF0000"/>
                        </a:solidFill>
                        <a:latin typeface="Cambria Math"/>
                      </a:rPr>
                      <m:t>𝑚</m:t>
                    </m:r>
                    <m:r>
                      <a:rPr lang="en-US" i="1" dirty="0" smtClean="0">
                        <a:solidFill>
                          <a:srgbClr val="FF0000"/>
                        </a:solidFill>
                        <a:latin typeface="Cambria Math"/>
                      </a:rPr>
                      <m:t>/</m:t>
                    </m:r>
                    <m:sSup>
                      <m:sSupPr>
                        <m:ctrlPr>
                          <a:rPr lang="en-US" i="1" dirty="0" smtClean="0">
                            <a:solidFill>
                              <a:srgbClr val="FF0000"/>
                            </a:solidFill>
                            <a:latin typeface="Cambria Math" panose="02040503050406030204" pitchFamily="18" charset="0"/>
                          </a:rPr>
                        </m:ctrlPr>
                      </m:sSupPr>
                      <m:e>
                        <m:r>
                          <a:rPr lang="en-US" b="0" i="1" dirty="0" smtClean="0">
                            <a:solidFill>
                              <a:srgbClr val="FF0000"/>
                            </a:solidFill>
                            <a:latin typeface="Cambria Math"/>
                          </a:rPr>
                          <m:t>𝑠</m:t>
                        </m:r>
                      </m:e>
                      <m:sup>
                        <m:r>
                          <a:rPr lang="en-US" b="0" i="1" dirty="0" smtClean="0">
                            <a:solidFill>
                              <a:srgbClr val="FF0000"/>
                            </a:solidFill>
                            <a:latin typeface="Cambria Math"/>
                          </a:rPr>
                          <m:t>2</m:t>
                        </m:r>
                      </m:sup>
                    </m:sSup>
                  </m:oMath>
                </a14:m>
                <a:r>
                  <a:rPr lang="en-US" dirty="0">
                    <a:solidFill>
                      <a:srgbClr val="FF0000"/>
                    </a:solidFill>
                    <a:latin typeface="Times New Roman" panose="02020603050405020304" pitchFamily="18" charset="0"/>
                    <a:cs typeface="Times New Roman" panose="02020603050405020304" pitchFamily="18" charset="0"/>
                  </a:rPr>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04800" y="533400"/>
                <a:ext cx="8229600" cy="5516563"/>
              </a:xfrm>
              <a:blipFill>
                <a:blip r:embed="rId2"/>
                <a:stretch>
                  <a:fillRect l="-1852" t="-1549"/>
                </a:stretch>
              </a:blipFill>
            </p:spPr>
            <p:txBody>
              <a:bodyPr/>
              <a:lstStyle/>
              <a:p>
                <a:r>
                  <a:rPr lang="en-US">
                    <a:noFill/>
                  </a:rPr>
                  <a:t> </a:t>
                </a:r>
              </a:p>
            </p:txBody>
          </p:sp>
        </mc:Fallback>
      </mc:AlternateContent>
    </p:spTree>
    <p:extLst>
      <p:ext uri="{BB962C8B-B14F-4D97-AF65-F5344CB8AC3E}">
        <p14:creationId xmlns:p14="http://schemas.microsoft.com/office/powerpoint/2010/main" val="3577337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Example</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Show that the point (2,4) lies on the curve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𝑥</m:t>
                        </m:r>
                      </m:e>
                      <m:sup>
                        <m:r>
                          <a:rPr lang="en-US" b="0" i="1" smtClean="0">
                            <a:latin typeface="Cambria Math"/>
                          </a:rPr>
                          <m:t>3</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𝑦</m:t>
                        </m:r>
                      </m:e>
                      <m:sup>
                        <m:r>
                          <a:rPr lang="en-US" b="0" i="1" smtClean="0">
                            <a:latin typeface="Cambria Math"/>
                          </a:rPr>
                          <m:t>3</m:t>
                        </m:r>
                      </m:sup>
                    </m:sSup>
                    <m:r>
                      <a:rPr lang="en-US" b="0" i="1" smtClean="0">
                        <a:latin typeface="Cambria Math"/>
                      </a:rPr>
                      <m:t>−</m:t>
                    </m:r>
                    <m:r>
                      <a:rPr lang="en-US" b="0" i="1" smtClean="0">
                        <a:latin typeface="Cambria Math"/>
                      </a:rPr>
                      <m:t>9</m:t>
                    </m:r>
                    <m:r>
                      <a:rPr lang="en-US" b="0" i="1" smtClean="0">
                        <a:latin typeface="Cambria Math"/>
                      </a:rPr>
                      <m:t>𝑥𝑦</m:t>
                    </m:r>
                    <m:r>
                      <a:rPr lang="en-US" b="0" i="1" smtClean="0">
                        <a:latin typeface="Cambria Math"/>
                      </a:rPr>
                      <m:t>=</m:t>
                    </m:r>
                    <m:r>
                      <a:rPr lang="en-US" b="0" i="1" smtClean="0">
                        <a:latin typeface="Cambria Math"/>
                      </a:rPr>
                      <m:t>0</m:t>
                    </m:r>
                  </m:oMath>
                </a14:m>
                <a:r>
                  <a:rPr lang="en-US" dirty="0">
                    <a:latin typeface="Times New Roman" panose="02020603050405020304" pitchFamily="18" charset="0"/>
                    <a:cs typeface="Times New Roman" panose="02020603050405020304" pitchFamily="18" charset="0"/>
                  </a:rPr>
                  <a:t>. Then find the tangent and normal to the curve.</a:t>
                </a:r>
              </a:p>
              <a:p>
                <a:pPr marL="0" indent="0">
                  <a:buNone/>
                </a:pPr>
                <a:r>
                  <a:rPr lang="en-US" dirty="0">
                    <a:solidFill>
                      <a:srgbClr val="FF0000"/>
                    </a:solidFill>
                    <a:latin typeface="Times New Roman" panose="02020603050405020304" pitchFamily="18" charset="0"/>
                    <a:cs typeface="Times New Roman" panose="02020603050405020304" pitchFamily="18" charset="0"/>
                  </a:rPr>
                  <a:t>Solution:</a:t>
                </a:r>
              </a:p>
              <a:p>
                <a:pPr marL="0" indent="0">
                  <a:buNone/>
                </a:pPr>
                <a:r>
                  <a:rPr lang="en-US" dirty="0">
                    <a:solidFill>
                      <a:schemeClr val="tx1"/>
                    </a:solidFill>
                    <a:latin typeface="Times New Roman" panose="02020603050405020304" pitchFamily="18" charset="0"/>
                    <a:cs typeface="Times New Roman" panose="02020603050405020304" pitchFamily="18" charset="0"/>
                  </a:rPr>
                  <a:t>We substitute the point (2,4) in the curve:</a:t>
                </a:r>
              </a:p>
              <a:p>
                <a:pPr marL="0" indent="0">
                  <a:buNone/>
                </a:pPr>
                <a14:m>
                  <m:oMathPara xmlns:m="http://schemas.openxmlformats.org/officeDocument/2006/math">
                    <m:oMathParaPr>
                      <m:jc m:val="left"/>
                    </m:oMathParaPr>
                    <m:oMath xmlns:m="http://schemas.openxmlformats.org/officeDocument/2006/math">
                      <m:sSup>
                        <m:sSupPr>
                          <m:ctrlPr>
                            <a:rPr lang="en-US" i="1">
                              <a:solidFill>
                                <a:schemeClr val="tx1"/>
                              </a:solidFill>
                              <a:latin typeface="Cambria Math" panose="02040503050406030204" pitchFamily="18" charset="0"/>
                            </a:rPr>
                          </m:ctrlPr>
                        </m:sSupPr>
                        <m:e>
                          <m:r>
                            <a:rPr lang="en-US" b="0" i="1" smtClean="0">
                              <a:solidFill>
                                <a:schemeClr val="tx1"/>
                              </a:solidFill>
                              <a:latin typeface="Cambria Math"/>
                            </a:rPr>
                            <m:t>2</m:t>
                          </m:r>
                        </m:e>
                        <m:sup>
                          <m:r>
                            <a:rPr lang="en-US" i="1">
                              <a:solidFill>
                                <a:schemeClr val="tx1"/>
                              </a:solidFill>
                              <a:latin typeface="Cambria Math"/>
                            </a:rPr>
                            <m:t>3</m:t>
                          </m:r>
                        </m:sup>
                      </m:sSup>
                      <m:r>
                        <a:rPr lang="en-US" i="1">
                          <a:solidFill>
                            <a:schemeClr val="tx1"/>
                          </a:solidFill>
                          <a:latin typeface="Cambria Math"/>
                        </a:rPr>
                        <m:t>+</m:t>
                      </m:r>
                      <m:sSup>
                        <m:sSupPr>
                          <m:ctrlPr>
                            <a:rPr lang="en-US" i="1">
                              <a:solidFill>
                                <a:schemeClr val="tx1"/>
                              </a:solidFill>
                              <a:latin typeface="Cambria Math" panose="02040503050406030204" pitchFamily="18" charset="0"/>
                            </a:rPr>
                          </m:ctrlPr>
                        </m:sSupPr>
                        <m:e>
                          <m:r>
                            <a:rPr lang="en-US" b="0" i="1" smtClean="0">
                              <a:solidFill>
                                <a:schemeClr val="tx1"/>
                              </a:solidFill>
                              <a:latin typeface="Cambria Math"/>
                            </a:rPr>
                            <m:t>4</m:t>
                          </m:r>
                        </m:e>
                        <m:sup>
                          <m:r>
                            <a:rPr lang="en-US" i="1">
                              <a:solidFill>
                                <a:schemeClr val="tx1"/>
                              </a:solidFill>
                              <a:latin typeface="Cambria Math"/>
                            </a:rPr>
                            <m:t>3</m:t>
                          </m:r>
                        </m:sup>
                      </m:sSup>
                      <m:r>
                        <a:rPr lang="en-US" i="1">
                          <a:solidFill>
                            <a:schemeClr val="tx1"/>
                          </a:solidFill>
                          <a:latin typeface="Cambria Math"/>
                        </a:rPr>
                        <m:t>−</m:t>
                      </m:r>
                      <m:r>
                        <a:rPr lang="en-US" i="1">
                          <a:solidFill>
                            <a:schemeClr val="tx1"/>
                          </a:solidFill>
                          <a:latin typeface="Cambria Math"/>
                        </a:rPr>
                        <m:t>9</m:t>
                      </m:r>
                      <m:r>
                        <a:rPr lang="en-US" i="1">
                          <a:solidFill>
                            <a:schemeClr val="tx1"/>
                          </a:solidFill>
                          <a:latin typeface="Cambria Math"/>
                          <a:ea typeface="Cambria Math"/>
                        </a:rPr>
                        <m:t>×</m:t>
                      </m:r>
                      <m:r>
                        <a:rPr lang="en-US" b="0" i="1" smtClean="0">
                          <a:solidFill>
                            <a:schemeClr val="tx1"/>
                          </a:solidFill>
                          <a:latin typeface="Cambria Math"/>
                          <a:ea typeface="Cambria Math"/>
                        </a:rPr>
                        <m:t>2</m:t>
                      </m:r>
                      <m:r>
                        <a:rPr lang="en-US" b="0" i="1" smtClean="0">
                          <a:solidFill>
                            <a:schemeClr val="tx1"/>
                          </a:solidFill>
                          <a:latin typeface="Cambria Math"/>
                          <a:ea typeface="Cambria Math"/>
                        </a:rPr>
                        <m:t>×</m:t>
                      </m:r>
                      <m:r>
                        <a:rPr lang="en-US" b="0" i="1" smtClean="0">
                          <a:solidFill>
                            <a:schemeClr val="tx1"/>
                          </a:solidFill>
                          <a:latin typeface="Cambria Math"/>
                          <a:ea typeface="Cambria Math"/>
                        </a:rPr>
                        <m:t>4</m:t>
                      </m:r>
                      <m:r>
                        <a:rPr lang="en-US" i="1">
                          <a:solidFill>
                            <a:schemeClr val="tx1"/>
                          </a:solidFill>
                          <a:latin typeface="Cambria Math"/>
                        </a:rPr>
                        <m:t>=</m:t>
                      </m:r>
                      <m:r>
                        <a:rPr lang="en-US" i="1">
                          <a:solidFill>
                            <a:schemeClr val="tx1"/>
                          </a:solidFill>
                          <a:latin typeface="Cambria Math"/>
                        </a:rPr>
                        <m:t>0</m:t>
                      </m:r>
                    </m:oMath>
                  </m:oMathPara>
                </a14:m>
                <a:endParaRPr lang="en-US" dirty="0">
                  <a:solidFill>
                    <a:schemeClr val="tx1"/>
                  </a:solidFill>
                </a:endParaRPr>
              </a:p>
              <a:p>
                <a:pPr marL="0" indent="0">
                  <a:buNone/>
                </a:pPr>
                <a14:m>
                  <m:oMathPara xmlns:m="http://schemas.openxmlformats.org/officeDocument/2006/math">
                    <m:oMathParaPr>
                      <m:jc m:val="left"/>
                    </m:oMathParaPr>
                    <m:oMath xmlns:m="http://schemas.openxmlformats.org/officeDocument/2006/math">
                      <m:r>
                        <a:rPr lang="en-US" b="0" i="1" smtClean="0">
                          <a:solidFill>
                            <a:schemeClr val="tx1"/>
                          </a:solidFill>
                          <a:latin typeface="Cambria Math"/>
                        </a:rPr>
                        <m:t>8</m:t>
                      </m:r>
                      <m:r>
                        <a:rPr lang="en-US" b="0" i="1" smtClean="0">
                          <a:solidFill>
                            <a:schemeClr val="tx1"/>
                          </a:solidFill>
                          <a:latin typeface="Cambria Math"/>
                        </a:rPr>
                        <m:t>+</m:t>
                      </m:r>
                      <m:r>
                        <a:rPr lang="en-US" b="0" i="1" smtClean="0">
                          <a:solidFill>
                            <a:schemeClr val="tx1"/>
                          </a:solidFill>
                          <a:latin typeface="Cambria Math"/>
                        </a:rPr>
                        <m:t>64</m:t>
                      </m:r>
                      <m:r>
                        <a:rPr lang="en-US" b="0" i="1" smtClean="0">
                          <a:solidFill>
                            <a:schemeClr val="tx1"/>
                          </a:solidFill>
                          <a:latin typeface="Cambria Math"/>
                        </a:rPr>
                        <m:t>−</m:t>
                      </m:r>
                      <m:r>
                        <a:rPr lang="en-US" b="0" i="1" smtClean="0">
                          <a:solidFill>
                            <a:schemeClr val="tx1"/>
                          </a:solidFill>
                          <a:latin typeface="Cambria Math"/>
                        </a:rPr>
                        <m:t>72</m:t>
                      </m:r>
                      <m:r>
                        <a:rPr lang="en-US" i="1">
                          <a:solidFill>
                            <a:schemeClr val="tx1"/>
                          </a:solidFill>
                          <a:latin typeface="Cambria Math"/>
                        </a:rPr>
                        <m:t>=</m:t>
                      </m:r>
                      <m:r>
                        <a:rPr lang="en-US" i="1">
                          <a:solidFill>
                            <a:schemeClr val="tx1"/>
                          </a:solidFill>
                          <a:latin typeface="Cambria Math"/>
                        </a:rPr>
                        <m:t>0</m:t>
                      </m:r>
                    </m:oMath>
                  </m:oMathPara>
                </a14:m>
                <a:endParaRPr lang="en-US" dirty="0">
                  <a:solidFill>
                    <a:schemeClr val="tx1"/>
                  </a:solidFill>
                </a:endParaRPr>
              </a:p>
              <a:p>
                <a:pPr marL="0" indent="0">
                  <a:buNone/>
                </a:pPr>
                <a14:m>
                  <m:oMathPara xmlns:m="http://schemas.openxmlformats.org/officeDocument/2006/math">
                    <m:oMathParaPr>
                      <m:jc m:val="left"/>
                    </m:oMathParaPr>
                    <m:oMath xmlns:m="http://schemas.openxmlformats.org/officeDocument/2006/math">
                      <m:r>
                        <a:rPr lang="en-US" b="0" i="1" smtClean="0">
                          <a:solidFill>
                            <a:schemeClr val="tx1"/>
                          </a:solidFill>
                          <a:latin typeface="Cambria Math"/>
                        </a:rPr>
                        <m:t>0</m:t>
                      </m:r>
                      <m:r>
                        <a:rPr lang="en-US" i="1">
                          <a:solidFill>
                            <a:schemeClr val="tx1"/>
                          </a:solidFill>
                          <a:latin typeface="Cambria Math"/>
                        </a:rPr>
                        <m:t>=</m:t>
                      </m:r>
                      <m:r>
                        <a:rPr lang="en-US" i="1">
                          <a:solidFill>
                            <a:schemeClr val="tx1"/>
                          </a:solidFill>
                          <a:latin typeface="Cambria Math"/>
                        </a:rPr>
                        <m:t>0</m:t>
                      </m:r>
                    </m:oMath>
                  </m:oMathPara>
                </a14:m>
                <a:endParaRPr lang="en-US" dirty="0">
                  <a:solidFill>
                    <a:schemeClr val="tx1"/>
                  </a:solidFill>
                </a:endParaRPr>
              </a:p>
              <a:p>
                <a:pPr marL="0" indent="0">
                  <a:buNone/>
                </a:pPr>
                <a:r>
                  <a:rPr lang="en-US" dirty="0">
                    <a:solidFill>
                      <a:schemeClr val="tx1"/>
                    </a:solidFill>
                    <a:latin typeface="Times New Roman" panose="02020603050405020304" pitchFamily="18" charset="0"/>
                    <a:cs typeface="Times New Roman" panose="02020603050405020304" pitchFamily="18" charset="0"/>
                  </a:rPr>
                  <a:t>Therefore the Point (2,4) lies on the curve .</a:t>
                </a:r>
                <a:r>
                  <a:rPr lang="en-US" dirty="0">
                    <a:solidFill>
                      <a:schemeClr val="tx1"/>
                    </a:solidFill>
                  </a:rPr>
                  <a:t> </a:t>
                </a:r>
                <a:endParaRPr lang="en-US" dirty="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2965" r="-1852" b="-3100"/>
                </a:stretch>
              </a:blipFill>
            </p:spPr>
            <p:txBody>
              <a:bodyPr/>
              <a:lstStyle/>
              <a:p>
                <a:r>
                  <a:rPr lang="en-US">
                    <a:noFill/>
                  </a:rPr>
                  <a:t> </a:t>
                </a:r>
              </a:p>
            </p:txBody>
          </p:sp>
        </mc:Fallback>
      </mc:AlternateContent>
    </p:spTree>
    <p:extLst>
      <p:ext uri="{BB962C8B-B14F-4D97-AF65-F5344CB8AC3E}">
        <p14:creationId xmlns:p14="http://schemas.microsoft.com/office/powerpoint/2010/main" val="1786697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457200"/>
                <a:ext cx="8229600" cy="6172200"/>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To find the slope of the curve at (2,4): </a:t>
                </a:r>
              </a:p>
              <a:p>
                <a:pPr marL="0" indent="0" algn="just">
                  <a:buNone/>
                </a:pPr>
                <a:r>
                  <a:rPr lang="en-US" dirty="0">
                    <a:latin typeface="Times New Roman" panose="02020603050405020304" pitchFamily="18" charset="0"/>
                    <a:cs typeface="Times New Roman" panose="02020603050405020304" pitchFamily="18" charset="0"/>
                  </a:rPr>
                  <a:t>We take the derivative of the curve ,then substitute the point (2,4):</a:t>
                </a:r>
              </a:p>
              <a:p>
                <a:pPr marL="0" indent="0">
                  <a:buNone/>
                </a:pPr>
                <a14:m>
                  <m:oMathPara xmlns:m="http://schemas.openxmlformats.org/officeDocument/2006/math">
                    <m:oMathParaPr>
                      <m:jc m:val="left"/>
                    </m:oMathParaPr>
                    <m:oMath xmlns:m="http://schemas.openxmlformats.org/officeDocument/2006/math">
                      <m:sSup>
                        <m:sSupPr>
                          <m:ctrlPr>
                            <a:rPr lang="en-US" sz="3600" i="1" smtClean="0">
                              <a:solidFill>
                                <a:srgbClr val="FF0000"/>
                              </a:solidFill>
                              <a:latin typeface="Cambria Math" panose="02040503050406030204" pitchFamily="18" charset="0"/>
                            </a:rPr>
                          </m:ctrlPr>
                        </m:sSupPr>
                        <m:e>
                          <m:r>
                            <a:rPr lang="en-US" sz="3600" i="1">
                              <a:solidFill>
                                <a:srgbClr val="FF0000"/>
                              </a:solidFill>
                              <a:latin typeface="Cambria Math"/>
                            </a:rPr>
                            <m:t>𝑥</m:t>
                          </m:r>
                        </m:e>
                        <m:sup>
                          <m:r>
                            <a:rPr lang="en-US" sz="3600" i="1">
                              <a:solidFill>
                                <a:srgbClr val="FF0000"/>
                              </a:solidFill>
                              <a:latin typeface="Cambria Math"/>
                            </a:rPr>
                            <m:t>3</m:t>
                          </m:r>
                        </m:sup>
                      </m:sSup>
                      <m:r>
                        <a:rPr lang="en-US" sz="3600" i="1">
                          <a:solidFill>
                            <a:srgbClr val="FF0000"/>
                          </a:solidFill>
                          <a:latin typeface="Cambria Math"/>
                        </a:rPr>
                        <m:t>+</m:t>
                      </m:r>
                      <m:sSup>
                        <m:sSupPr>
                          <m:ctrlPr>
                            <a:rPr lang="en-US" sz="3600" i="1">
                              <a:solidFill>
                                <a:srgbClr val="FF0000"/>
                              </a:solidFill>
                              <a:latin typeface="Cambria Math" panose="02040503050406030204" pitchFamily="18" charset="0"/>
                            </a:rPr>
                          </m:ctrlPr>
                        </m:sSupPr>
                        <m:e>
                          <m:r>
                            <a:rPr lang="en-US" sz="3600" i="1">
                              <a:solidFill>
                                <a:srgbClr val="FF0000"/>
                              </a:solidFill>
                              <a:latin typeface="Cambria Math"/>
                            </a:rPr>
                            <m:t>𝑦</m:t>
                          </m:r>
                        </m:e>
                        <m:sup>
                          <m:r>
                            <a:rPr lang="en-US" sz="3600" i="1">
                              <a:solidFill>
                                <a:srgbClr val="FF0000"/>
                              </a:solidFill>
                              <a:latin typeface="Cambria Math"/>
                            </a:rPr>
                            <m:t>3</m:t>
                          </m:r>
                        </m:sup>
                      </m:sSup>
                      <m:r>
                        <a:rPr lang="en-US" sz="3600" i="1">
                          <a:solidFill>
                            <a:srgbClr val="FF0000"/>
                          </a:solidFill>
                          <a:latin typeface="Cambria Math"/>
                        </a:rPr>
                        <m:t>−</m:t>
                      </m:r>
                      <m:r>
                        <a:rPr lang="en-US" sz="3600" i="1">
                          <a:solidFill>
                            <a:srgbClr val="FF0000"/>
                          </a:solidFill>
                          <a:latin typeface="Cambria Math"/>
                        </a:rPr>
                        <m:t>9</m:t>
                      </m:r>
                      <m:r>
                        <a:rPr lang="en-US" sz="3600" i="1">
                          <a:solidFill>
                            <a:srgbClr val="FF0000"/>
                          </a:solidFill>
                          <a:latin typeface="Cambria Math"/>
                        </a:rPr>
                        <m:t>𝑥𝑦</m:t>
                      </m:r>
                      <m:r>
                        <a:rPr lang="en-US" sz="3600" i="1">
                          <a:solidFill>
                            <a:srgbClr val="FF0000"/>
                          </a:solidFill>
                          <a:latin typeface="Cambria Math"/>
                        </a:rPr>
                        <m:t>=</m:t>
                      </m:r>
                      <m:r>
                        <a:rPr lang="en-US" sz="3600" i="1">
                          <a:solidFill>
                            <a:srgbClr val="FF0000"/>
                          </a:solidFill>
                          <a:latin typeface="Cambria Math"/>
                        </a:rPr>
                        <m:t>0</m:t>
                      </m:r>
                    </m:oMath>
                  </m:oMathPara>
                </a14:m>
                <a:endParaRPr lang="en-US" sz="3600" dirty="0">
                  <a:solidFill>
                    <a:srgbClr val="FF0000"/>
                  </a:solidFill>
                </a:endParaRPr>
              </a:p>
              <a:p>
                <a:pPr marL="0" indent="0">
                  <a:buNone/>
                </a:pPr>
                <a14:m>
                  <m:oMathPara xmlns:m="http://schemas.openxmlformats.org/officeDocument/2006/math">
                    <m:oMathParaPr>
                      <m:jc m:val="left"/>
                    </m:oMathParaPr>
                    <m:oMath xmlns:m="http://schemas.openxmlformats.org/officeDocument/2006/math">
                      <m:sSup>
                        <m:sSupPr>
                          <m:ctrlPr>
                            <a:rPr lang="en-US" i="1">
                              <a:latin typeface="Cambria Math" panose="02040503050406030204" pitchFamily="18" charset="0"/>
                            </a:rPr>
                          </m:ctrlPr>
                        </m:sSupPr>
                        <m:e>
                          <m:r>
                            <a:rPr lang="en-US" b="0" i="1" smtClean="0">
                              <a:latin typeface="Cambria Math"/>
                            </a:rPr>
                            <m:t>3</m:t>
                          </m:r>
                          <m:r>
                            <a:rPr lang="en-US" i="1">
                              <a:latin typeface="Cambria Math"/>
                            </a:rPr>
                            <m:t>𝑥</m:t>
                          </m:r>
                        </m:e>
                        <m:sup>
                          <m:r>
                            <a:rPr lang="en-US" b="0" i="1" smtClean="0">
                              <a:latin typeface="Cambria Math"/>
                            </a:rPr>
                            <m:t>2</m:t>
                          </m:r>
                        </m:sup>
                      </m:sSup>
                      <m:r>
                        <a:rPr lang="en-US" i="1">
                          <a:latin typeface="Cambria Math"/>
                        </a:rPr>
                        <m:t>+</m:t>
                      </m:r>
                      <m:sSup>
                        <m:sSupPr>
                          <m:ctrlPr>
                            <a:rPr lang="en-US" i="1">
                              <a:latin typeface="Cambria Math" panose="02040503050406030204" pitchFamily="18" charset="0"/>
                            </a:rPr>
                          </m:ctrlPr>
                        </m:sSupPr>
                        <m:e>
                          <m:r>
                            <a:rPr lang="en-US" b="0" i="1" smtClean="0">
                              <a:latin typeface="Cambria Math"/>
                            </a:rPr>
                            <m:t>3</m:t>
                          </m:r>
                          <m:r>
                            <a:rPr lang="en-US" i="1">
                              <a:latin typeface="Cambria Math"/>
                            </a:rPr>
                            <m:t>𝑦</m:t>
                          </m:r>
                        </m:e>
                        <m:sup>
                          <m:r>
                            <a:rPr lang="en-US" b="0" i="1" smtClean="0">
                              <a:latin typeface="Cambria Math"/>
                            </a:rPr>
                            <m:t>2</m:t>
                          </m:r>
                        </m:sup>
                      </m:sSup>
                      <m:f>
                        <m:fPr>
                          <m:ctrlPr>
                            <a:rPr lang="en-US" i="1">
                              <a:latin typeface="Cambria Math" panose="02040503050406030204" pitchFamily="18" charset="0"/>
                            </a:rPr>
                          </m:ctrlPr>
                        </m:fPr>
                        <m:num>
                          <m:r>
                            <a:rPr lang="en-US" i="1">
                              <a:latin typeface="Cambria Math"/>
                            </a:rPr>
                            <m:t>𝑑𝑦</m:t>
                          </m:r>
                        </m:num>
                        <m:den>
                          <m:r>
                            <a:rPr lang="en-US" i="1">
                              <a:latin typeface="Cambria Math"/>
                            </a:rPr>
                            <m:t>𝑑𝑥</m:t>
                          </m:r>
                        </m:den>
                      </m:f>
                      <m:r>
                        <a:rPr lang="en-US" i="1">
                          <a:latin typeface="Cambria Math"/>
                        </a:rPr>
                        <m:t>−</m:t>
                      </m:r>
                      <m:r>
                        <a:rPr lang="en-US" i="1">
                          <a:latin typeface="Cambria Math"/>
                        </a:rPr>
                        <m:t>9</m:t>
                      </m:r>
                      <m:r>
                        <a:rPr lang="en-US" b="0" i="1" smtClean="0">
                          <a:latin typeface="Cambria Math"/>
                        </a:rPr>
                        <m:t>(</m:t>
                      </m:r>
                      <m:r>
                        <a:rPr lang="en-US" i="1">
                          <a:latin typeface="Cambria Math"/>
                        </a:rPr>
                        <m:t>𝑥</m:t>
                      </m:r>
                      <m:f>
                        <m:fPr>
                          <m:ctrlPr>
                            <a:rPr lang="en-US" i="1" smtClean="0">
                              <a:latin typeface="Cambria Math" panose="02040503050406030204" pitchFamily="18" charset="0"/>
                            </a:rPr>
                          </m:ctrlPr>
                        </m:fPr>
                        <m:num>
                          <m:r>
                            <a:rPr lang="en-US" i="1" smtClean="0">
                              <a:latin typeface="Cambria Math"/>
                            </a:rPr>
                            <m:t>𝑑𝑦</m:t>
                          </m:r>
                        </m:num>
                        <m:den>
                          <m:r>
                            <a:rPr lang="en-US" i="1" smtClean="0">
                              <a:latin typeface="Cambria Math"/>
                            </a:rPr>
                            <m:t>𝑑𝑥</m:t>
                          </m:r>
                        </m:den>
                      </m:f>
                      <m:r>
                        <a:rPr lang="en-US" b="0" i="1" smtClean="0">
                          <a:latin typeface="Cambria Math"/>
                        </a:rPr>
                        <m:t>+</m:t>
                      </m:r>
                      <m:r>
                        <a:rPr lang="en-US" i="1">
                          <a:latin typeface="Cambria Math"/>
                        </a:rPr>
                        <m:t>𝑦</m:t>
                      </m:r>
                      <m:r>
                        <a:rPr lang="en-US" b="0" i="1" smtClean="0">
                          <a:latin typeface="Cambria Math"/>
                        </a:rPr>
                        <m:t>)</m:t>
                      </m:r>
                      <m:r>
                        <a:rPr lang="en-US" i="1">
                          <a:latin typeface="Cambria Math"/>
                        </a:rPr>
                        <m:t>=</m:t>
                      </m:r>
                      <m:r>
                        <a:rPr lang="en-US" i="1">
                          <a:latin typeface="Cambria Math"/>
                        </a:rPr>
                        <m:t>0</m:t>
                      </m:r>
                    </m:oMath>
                  </m:oMathPara>
                </a14:m>
                <a:endParaRPr lang="en-US" dirty="0"/>
              </a:p>
              <a:p>
                <a:pPr marL="0" indent="0">
                  <a:buNone/>
                </a:pPr>
                <a14:m>
                  <m:oMathPara xmlns:m="http://schemas.openxmlformats.org/officeDocument/2006/math">
                    <m:oMathParaPr>
                      <m:jc m:val="left"/>
                    </m:oMathParaPr>
                    <m:oMath xmlns:m="http://schemas.openxmlformats.org/officeDocument/2006/math">
                      <m:sSup>
                        <m:sSupPr>
                          <m:ctrlPr>
                            <a:rPr lang="en-US" i="1">
                              <a:latin typeface="Cambria Math" panose="02040503050406030204" pitchFamily="18" charset="0"/>
                            </a:rPr>
                          </m:ctrlPr>
                        </m:sSupPr>
                        <m:e>
                          <m:r>
                            <a:rPr lang="en-US" b="0" i="1" smtClean="0">
                              <a:latin typeface="Cambria Math"/>
                            </a:rPr>
                            <m:t>(</m:t>
                          </m:r>
                          <m:r>
                            <a:rPr lang="en-US" i="1">
                              <a:latin typeface="Cambria Math"/>
                            </a:rPr>
                            <m:t>3</m:t>
                          </m:r>
                          <m:r>
                            <a:rPr lang="en-US" i="1">
                              <a:latin typeface="Cambria Math"/>
                            </a:rPr>
                            <m:t>𝑦</m:t>
                          </m:r>
                        </m:e>
                        <m:sup>
                          <m:r>
                            <a:rPr lang="en-US" i="1">
                              <a:latin typeface="Cambria Math"/>
                            </a:rPr>
                            <m:t>2</m:t>
                          </m:r>
                        </m:sup>
                      </m:sSup>
                      <m:r>
                        <a:rPr lang="en-US" i="1">
                          <a:latin typeface="Cambria Math"/>
                        </a:rPr>
                        <m:t>−</m:t>
                      </m:r>
                      <m:r>
                        <a:rPr lang="en-US" i="1">
                          <a:latin typeface="Cambria Math"/>
                        </a:rPr>
                        <m:t>9</m:t>
                      </m:r>
                      <m:r>
                        <a:rPr lang="en-US" b="0" i="1" smtClean="0">
                          <a:latin typeface="Cambria Math"/>
                        </a:rPr>
                        <m:t>𝑥</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𝑑𝑦</m:t>
                          </m:r>
                        </m:num>
                        <m:den>
                          <m:r>
                            <a:rPr lang="en-US" b="0" i="1" smtClean="0">
                              <a:latin typeface="Cambria Math"/>
                            </a:rPr>
                            <m:t>𝑑𝑥</m:t>
                          </m:r>
                        </m:den>
                      </m:f>
                      <m:r>
                        <a:rPr lang="en-US" i="1">
                          <a:latin typeface="Cambria Math"/>
                        </a:rPr>
                        <m:t>=</m:t>
                      </m:r>
                      <m:r>
                        <a:rPr lang="en-US" b="0" i="1" smtClean="0">
                          <a:latin typeface="Cambria Math"/>
                        </a:rPr>
                        <m:t>−</m:t>
                      </m:r>
                      <m:sSup>
                        <m:sSupPr>
                          <m:ctrlPr>
                            <a:rPr lang="en-US" i="1">
                              <a:latin typeface="Cambria Math" panose="02040503050406030204" pitchFamily="18" charset="0"/>
                            </a:rPr>
                          </m:ctrlPr>
                        </m:sSupPr>
                        <m:e>
                          <m:r>
                            <a:rPr lang="en-US" i="1">
                              <a:latin typeface="Cambria Math"/>
                            </a:rPr>
                            <m:t>3</m:t>
                          </m:r>
                          <m:r>
                            <a:rPr lang="en-US" i="1">
                              <a:latin typeface="Cambria Math"/>
                            </a:rPr>
                            <m:t>𝑥</m:t>
                          </m:r>
                        </m:e>
                        <m:sup>
                          <m:r>
                            <a:rPr lang="en-US" i="1">
                              <a:latin typeface="Cambria Math"/>
                            </a:rPr>
                            <m:t>2</m:t>
                          </m:r>
                        </m:sup>
                      </m:sSup>
                      <m:r>
                        <a:rPr lang="en-US" b="0" i="1" smtClean="0">
                          <a:latin typeface="Cambria Math"/>
                        </a:rPr>
                        <m:t>+</m:t>
                      </m:r>
                      <m:r>
                        <a:rPr lang="en-US" i="1">
                          <a:latin typeface="Cambria Math"/>
                        </a:rPr>
                        <m:t>9</m:t>
                      </m:r>
                      <m:r>
                        <a:rPr lang="en-US" b="0" i="1" smtClean="0">
                          <a:latin typeface="Cambria Math"/>
                        </a:rPr>
                        <m:t>𝑦</m:t>
                      </m:r>
                    </m:oMath>
                  </m:oMathPara>
                </a14:m>
                <a:endParaRPr lang="en-US" dirty="0"/>
              </a:p>
              <a:p>
                <a:pPr marL="0" indent="0">
                  <a:buNone/>
                </a:pPr>
                <a14:m>
                  <m:oMathPara xmlns:m="http://schemas.openxmlformats.org/officeDocument/2006/math">
                    <m:oMathParaPr>
                      <m:jc m:val="left"/>
                    </m:oMathParaPr>
                    <m:oMath xmlns:m="http://schemas.openxmlformats.org/officeDocument/2006/math">
                      <m:f>
                        <m:fPr>
                          <m:ctrlPr>
                            <a:rPr lang="en-US" i="1">
                              <a:latin typeface="Cambria Math" panose="02040503050406030204" pitchFamily="18" charset="0"/>
                            </a:rPr>
                          </m:ctrlPr>
                        </m:fPr>
                        <m:num>
                          <m:r>
                            <a:rPr lang="en-US" i="1">
                              <a:latin typeface="Cambria Math"/>
                            </a:rPr>
                            <m:t>𝑑𝑦</m:t>
                          </m:r>
                        </m:num>
                        <m:den>
                          <m:r>
                            <a:rPr lang="en-US" i="1">
                              <a:latin typeface="Cambria Math"/>
                            </a:rPr>
                            <m:t>𝑑𝑥</m:t>
                          </m:r>
                        </m:den>
                      </m:f>
                      <m:r>
                        <a:rPr lang="en-US" i="1">
                          <a:latin typeface="Cambria Math"/>
                        </a:rPr>
                        <m:t>=</m:t>
                      </m:r>
                      <m:f>
                        <m:fPr>
                          <m:ctrlPr>
                            <a:rPr lang="en-US" i="1" smtClean="0">
                              <a:latin typeface="Cambria Math" panose="02040503050406030204" pitchFamily="18" charset="0"/>
                            </a:rPr>
                          </m:ctrlPr>
                        </m:fPr>
                        <m:num>
                          <m:r>
                            <a:rPr lang="en-US" i="1">
                              <a:latin typeface="Cambria Math"/>
                            </a:rPr>
                            <m:t>−</m:t>
                          </m:r>
                          <m:sSup>
                            <m:sSupPr>
                              <m:ctrlPr>
                                <a:rPr lang="en-US" i="1">
                                  <a:latin typeface="Cambria Math" panose="02040503050406030204" pitchFamily="18" charset="0"/>
                                </a:rPr>
                              </m:ctrlPr>
                            </m:sSupPr>
                            <m:e>
                              <m:r>
                                <a:rPr lang="en-US" i="1">
                                  <a:latin typeface="Cambria Math"/>
                                </a:rPr>
                                <m:t>3</m:t>
                              </m:r>
                              <m:r>
                                <a:rPr lang="en-US" i="1">
                                  <a:latin typeface="Cambria Math"/>
                                </a:rPr>
                                <m:t>𝑥</m:t>
                              </m:r>
                            </m:e>
                            <m:sup>
                              <m:r>
                                <a:rPr lang="en-US" i="1">
                                  <a:latin typeface="Cambria Math"/>
                                </a:rPr>
                                <m:t>2</m:t>
                              </m:r>
                            </m:sup>
                          </m:sSup>
                          <m:r>
                            <a:rPr lang="en-US" i="1">
                              <a:latin typeface="Cambria Math"/>
                            </a:rPr>
                            <m:t>+</m:t>
                          </m:r>
                          <m:r>
                            <a:rPr lang="en-US" i="1">
                              <a:latin typeface="Cambria Math"/>
                            </a:rPr>
                            <m:t>9</m:t>
                          </m:r>
                          <m:r>
                            <a:rPr lang="en-US" i="1">
                              <a:latin typeface="Cambria Math"/>
                            </a:rPr>
                            <m:t>𝑦</m:t>
                          </m:r>
                          <m:r>
                            <m:rPr>
                              <m:nor/>
                            </m:rPr>
                            <a:rPr lang="en-US" dirty="0"/>
                            <m:t> </m:t>
                          </m:r>
                        </m:num>
                        <m:den>
                          <m:sSup>
                            <m:sSupPr>
                              <m:ctrlPr>
                                <a:rPr lang="en-US" i="1">
                                  <a:latin typeface="Cambria Math" panose="02040503050406030204" pitchFamily="18" charset="0"/>
                                </a:rPr>
                              </m:ctrlPr>
                            </m:sSupPr>
                            <m:e>
                              <m:r>
                                <a:rPr lang="en-US" i="1">
                                  <a:latin typeface="Cambria Math"/>
                                </a:rPr>
                                <m:t>3</m:t>
                              </m:r>
                              <m:r>
                                <a:rPr lang="en-US" i="1">
                                  <a:latin typeface="Cambria Math"/>
                                </a:rPr>
                                <m:t>𝑦</m:t>
                              </m:r>
                            </m:e>
                            <m:sup>
                              <m:r>
                                <a:rPr lang="en-US" i="1">
                                  <a:latin typeface="Cambria Math"/>
                                </a:rPr>
                                <m:t>2</m:t>
                              </m:r>
                            </m:sup>
                          </m:sSup>
                          <m:r>
                            <a:rPr lang="en-US" i="1">
                              <a:latin typeface="Cambria Math"/>
                            </a:rPr>
                            <m:t>−</m:t>
                          </m:r>
                          <m:r>
                            <a:rPr lang="en-US" i="1">
                              <a:latin typeface="Cambria Math"/>
                            </a:rPr>
                            <m:t>9</m:t>
                          </m:r>
                          <m:r>
                            <a:rPr lang="en-US" i="1">
                              <a:latin typeface="Cambria Math"/>
                            </a:rPr>
                            <m:t>𝑥</m:t>
                          </m:r>
                        </m:den>
                      </m:f>
                      <m:r>
                        <a:rPr lang="en-US" i="1">
                          <a:latin typeface="Cambria Math"/>
                        </a:rPr>
                        <m:t>=</m:t>
                      </m:r>
                      <m:f>
                        <m:fPr>
                          <m:ctrlPr>
                            <a:rPr lang="en-US" i="1" smtClean="0">
                              <a:latin typeface="Cambria Math" panose="02040503050406030204" pitchFamily="18" charset="0"/>
                            </a:rPr>
                          </m:ctrlPr>
                        </m:fPr>
                        <m:num>
                          <m:r>
                            <a:rPr lang="en-US" b="0" i="1" smtClean="0">
                              <a:latin typeface="Cambria Math"/>
                            </a:rPr>
                            <m:t>3</m:t>
                          </m:r>
                          <m:r>
                            <a:rPr lang="en-US" b="0" i="1" smtClean="0">
                              <a:latin typeface="Cambria Math"/>
                            </a:rPr>
                            <m:t>𝑦</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num>
                        <m:den>
                          <m:sSup>
                            <m:sSupPr>
                              <m:ctrlPr>
                                <a:rPr lang="en-US" i="1" smtClean="0">
                                  <a:latin typeface="Cambria Math" panose="02040503050406030204" pitchFamily="18" charset="0"/>
                                </a:rPr>
                              </m:ctrlPr>
                            </m:sSupPr>
                            <m:e>
                              <m:r>
                                <a:rPr lang="en-US" b="0" i="1" smtClean="0">
                                  <a:latin typeface="Cambria Math"/>
                                </a:rPr>
                                <m:t>𝑦</m:t>
                              </m:r>
                            </m:e>
                            <m:sup>
                              <m:r>
                                <a:rPr lang="en-US" b="0" i="1" smtClean="0">
                                  <a:latin typeface="Cambria Math"/>
                                </a:rPr>
                                <m:t>2</m:t>
                              </m:r>
                            </m:sup>
                          </m:sSup>
                          <m:r>
                            <a:rPr lang="en-US" b="0" i="1" smtClean="0">
                              <a:latin typeface="Cambria Math"/>
                            </a:rPr>
                            <m:t>−</m:t>
                          </m:r>
                          <m:r>
                            <a:rPr lang="en-US" b="0" i="1" smtClean="0">
                              <a:latin typeface="Cambria Math"/>
                            </a:rPr>
                            <m:t>3</m:t>
                          </m:r>
                          <m:r>
                            <a:rPr lang="en-US" b="0" i="1" smtClean="0">
                              <a:latin typeface="Cambria Math"/>
                            </a:rPr>
                            <m:t>𝑥</m:t>
                          </m:r>
                        </m:den>
                      </m:f>
                      <m:r>
                        <a:rPr lang="en-US" i="1">
                          <a:latin typeface="Cambria Math"/>
                        </a:rPr>
                        <m:t>=</m:t>
                      </m:r>
                      <m:f>
                        <m:fPr>
                          <m:ctrlPr>
                            <a:rPr lang="en-US" i="1" smtClean="0">
                              <a:latin typeface="Cambria Math" panose="02040503050406030204" pitchFamily="18" charset="0"/>
                            </a:rPr>
                          </m:ctrlPr>
                        </m:fPr>
                        <m:num>
                          <m:r>
                            <a:rPr lang="en-US" i="1">
                              <a:latin typeface="Cambria Math"/>
                            </a:rPr>
                            <m:t>3</m:t>
                          </m:r>
                          <m:r>
                            <a:rPr lang="en-US" b="0" i="1" smtClean="0">
                              <a:latin typeface="Cambria Math"/>
                            </a:rPr>
                            <m:t>(</m:t>
                          </m:r>
                          <m:r>
                            <a:rPr lang="en-US" b="0" i="1" smtClean="0">
                              <a:latin typeface="Cambria Math"/>
                            </a:rPr>
                            <m:t>4</m:t>
                          </m:r>
                          <m:r>
                            <a:rPr lang="en-US" b="0" i="1" smtClean="0">
                              <a:latin typeface="Cambria Math"/>
                            </a:rPr>
                            <m:t>)−</m:t>
                          </m:r>
                          <m:sSup>
                            <m:sSupPr>
                              <m:ctrlPr>
                                <a:rPr lang="en-US" i="1">
                                  <a:latin typeface="Cambria Math" panose="02040503050406030204" pitchFamily="18" charset="0"/>
                                </a:rPr>
                              </m:ctrlPr>
                            </m:sSupPr>
                            <m:e>
                              <m:r>
                                <a:rPr lang="en-US" b="0" i="1" smtClean="0">
                                  <a:latin typeface="Cambria Math"/>
                                </a:rPr>
                                <m:t>(</m:t>
                              </m:r>
                              <m:r>
                                <a:rPr lang="en-US" b="0" i="1" smtClean="0">
                                  <a:latin typeface="Cambria Math"/>
                                </a:rPr>
                                <m:t>2</m:t>
                              </m:r>
                              <m:r>
                                <a:rPr lang="en-US" b="0" i="1" smtClean="0">
                                  <a:latin typeface="Cambria Math"/>
                                </a:rPr>
                                <m:t>)</m:t>
                              </m:r>
                            </m:e>
                            <m:sup>
                              <m:r>
                                <a:rPr lang="en-US" i="1">
                                  <a:latin typeface="Cambria Math"/>
                                </a:rPr>
                                <m:t>2</m:t>
                              </m:r>
                            </m:sup>
                          </m:sSup>
                        </m:num>
                        <m:den>
                          <m:sSup>
                            <m:sSupPr>
                              <m:ctrlPr>
                                <a:rPr lang="en-US" i="1">
                                  <a:latin typeface="Cambria Math" panose="02040503050406030204" pitchFamily="18" charset="0"/>
                                </a:rPr>
                              </m:ctrlPr>
                            </m:sSupPr>
                            <m:e>
                              <m:r>
                                <a:rPr lang="en-US" b="0" i="1" smtClean="0">
                                  <a:latin typeface="Cambria Math"/>
                                </a:rPr>
                                <m:t>(</m:t>
                              </m:r>
                              <m:r>
                                <a:rPr lang="en-US" b="0" i="1" smtClean="0">
                                  <a:latin typeface="Cambria Math"/>
                                </a:rPr>
                                <m:t>4</m:t>
                              </m:r>
                              <m:r>
                                <a:rPr lang="en-US" b="0" i="1" smtClean="0">
                                  <a:latin typeface="Cambria Math"/>
                                </a:rPr>
                                <m:t>)</m:t>
                              </m:r>
                            </m:e>
                            <m:sup>
                              <m:r>
                                <a:rPr lang="en-US" i="1">
                                  <a:latin typeface="Cambria Math"/>
                                </a:rPr>
                                <m:t>2</m:t>
                              </m:r>
                            </m:sup>
                          </m:sSup>
                          <m:r>
                            <a:rPr lang="en-US" i="1">
                              <a:latin typeface="Cambria Math"/>
                            </a:rPr>
                            <m:t>−</m:t>
                          </m:r>
                          <m:r>
                            <a:rPr lang="en-US" i="1">
                              <a:latin typeface="Cambria Math"/>
                            </a:rPr>
                            <m:t>3</m:t>
                          </m:r>
                          <m:r>
                            <a:rPr lang="en-US" b="0" i="1" smtClean="0">
                              <a:latin typeface="Cambria Math"/>
                            </a:rPr>
                            <m:t>(</m:t>
                          </m:r>
                          <m:r>
                            <a:rPr lang="en-US" b="0" i="1" smtClean="0">
                              <a:latin typeface="Cambria Math"/>
                            </a:rPr>
                            <m:t>2</m:t>
                          </m:r>
                          <m:r>
                            <a:rPr lang="en-US" b="0" i="1" smtClean="0">
                              <a:latin typeface="Cambria Math"/>
                            </a:rPr>
                            <m:t>)</m:t>
                          </m:r>
                        </m:den>
                      </m:f>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i="1" smtClean="0">
                          <a:latin typeface="Cambria Math"/>
                          <a:ea typeface="Cambria Math"/>
                        </a:rPr>
                        <m:t>=</m:t>
                      </m:r>
                      <m:f>
                        <m:fPr>
                          <m:ctrlPr>
                            <a:rPr lang="en-US" i="1" smtClean="0">
                              <a:latin typeface="Cambria Math" panose="02040503050406030204" pitchFamily="18" charset="0"/>
                              <a:ea typeface="Cambria Math"/>
                            </a:rPr>
                          </m:ctrlPr>
                        </m:fPr>
                        <m:num>
                          <m:r>
                            <a:rPr lang="en-US" b="0" i="1" smtClean="0">
                              <a:latin typeface="Cambria Math"/>
                              <a:ea typeface="Cambria Math"/>
                            </a:rPr>
                            <m:t>4</m:t>
                          </m:r>
                        </m:num>
                        <m:den>
                          <m:r>
                            <a:rPr lang="en-US" b="0" i="1" smtClean="0">
                              <a:latin typeface="Cambria Math"/>
                              <a:ea typeface="Cambria Math"/>
                            </a:rPr>
                            <m:t>5</m:t>
                          </m:r>
                        </m:den>
                      </m:f>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457200"/>
                <a:ext cx="8229600" cy="6172200"/>
              </a:xfrm>
              <a:blipFill>
                <a:blip r:embed="rId2"/>
                <a:stretch>
                  <a:fillRect l="-1852" t="-1382" r="-1852"/>
                </a:stretch>
              </a:blipFill>
            </p:spPr>
            <p:txBody>
              <a:bodyPr/>
              <a:lstStyle/>
              <a:p>
                <a:r>
                  <a:rPr lang="en-US">
                    <a:noFill/>
                  </a:rPr>
                  <a:t> </a:t>
                </a:r>
              </a:p>
            </p:txBody>
          </p:sp>
        </mc:Fallback>
      </mc:AlternateContent>
    </p:spTree>
    <p:extLst>
      <p:ext uri="{BB962C8B-B14F-4D97-AF65-F5344CB8AC3E}">
        <p14:creationId xmlns:p14="http://schemas.microsoft.com/office/powerpoint/2010/main" val="558862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457200"/>
                <a:ext cx="8229600" cy="6172200"/>
              </a:xfrm>
            </p:spPr>
            <p:txBody>
              <a:bodyPr>
                <a:normAutofit fontScale="92500" lnSpcReduction="20000"/>
              </a:bodyPr>
              <a:lstStyle/>
              <a:p>
                <a:pPr marL="0" indent="0">
                  <a:buNone/>
                </a:pPr>
                <a14:m>
                  <m:oMath xmlns:m="http://schemas.openxmlformats.org/officeDocument/2006/math">
                    <m:f>
                      <m:fPr>
                        <m:ctrlPr>
                          <a:rPr lang="en-US" i="1" smtClean="0">
                            <a:latin typeface="Cambria Math" panose="02040503050406030204" pitchFamily="18" charset="0"/>
                          </a:rPr>
                        </m:ctrlPr>
                      </m:fPr>
                      <m:num>
                        <m:r>
                          <a:rPr lang="en-US" i="1">
                            <a:latin typeface="Cambria Math"/>
                          </a:rPr>
                          <m:t>𝑑𝑦</m:t>
                        </m:r>
                      </m:num>
                      <m:den>
                        <m:r>
                          <a:rPr lang="en-US" i="1">
                            <a:latin typeface="Cambria Math"/>
                          </a:rPr>
                          <m:t>𝑑𝑥</m:t>
                        </m:r>
                      </m:den>
                    </m:f>
                    <m:sSub>
                      <m:sSubPr>
                        <m:ctrlPr>
                          <a:rPr lang="en-US" i="1" smtClean="0">
                            <a:latin typeface="Cambria Math" panose="02040503050406030204" pitchFamily="18" charset="0"/>
                          </a:rPr>
                        </m:ctrlPr>
                      </m:sSubPr>
                      <m:e>
                        <m:r>
                          <a:rPr lang="en-US" i="1" smtClean="0">
                            <a:latin typeface="Cambria Math"/>
                            <a:ea typeface="Cambria Math"/>
                          </a:rPr>
                          <m:t>⋮</m:t>
                        </m:r>
                      </m:e>
                      <m:sub>
                        <m:r>
                          <a:rPr lang="en-US" b="0" i="1" smtClean="0">
                            <a:latin typeface="Cambria Math"/>
                          </a:rPr>
                          <m:t>(</m:t>
                        </m:r>
                        <m:r>
                          <a:rPr lang="en-US" b="0" i="1" smtClean="0">
                            <a:latin typeface="Cambria Math"/>
                          </a:rPr>
                          <m:t>2</m:t>
                        </m:r>
                        <m:r>
                          <a:rPr lang="en-US" b="0" i="1" smtClean="0">
                            <a:latin typeface="Cambria Math"/>
                          </a:rPr>
                          <m:t>,</m:t>
                        </m:r>
                        <m:r>
                          <a:rPr lang="en-US" b="0" i="1" smtClean="0">
                            <a:latin typeface="Cambria Math"/>
                          </a:rPr>
                          <m:t>4</m:t>
                        </m:r>
                        <m:r>
                          <a:rPr lang="en-US" b="0" i="1" smtClean="0">
                            <a:latin typeface="Cambria Math"/>
                          </a:rPr>
                          <m:t>)</m:t>
                        </m:r>
                      </m:sub>
                    </m:sSub>
                  </m:oMath>
                </a14:m>
                <a:r>
                  <a:rPr lang="en-US" dirty="0">
                    <a:ea typeface="Cambria Math"/>
                  </a:rPr>
                  <a:t> </a:t>
                </a:r>
                <a14:m>
                  <m:oMath xmlns:m="http://schemas.openxmlformats.org/officeDocument/2006/math">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4</m:t>
                        </m:r>
                      </m:num>
                      <m:den>
                        <m:r>
                          <a:rPr lang="en-US" i="1">
                            <a:latin typeface="Cambria Math"/>
                            <a:ea typeface="Cambria Math"/>
                          </a:rPr>
                          <m:t>5</m:t>
                        </m:r>
                      </m:den>
                    </m:f>
                  </m:oMath>
                </a14:m>
                <a:endParaRPr lang="en-US" dirty="0"/>
              </a:p>
              <a:p>
                <a:pPr marL="0" indent="0" algn="just">
                  <a:buNone/>
                </a:pPr>
                <a:r>
                  <a:rPr lang="en-US" dirty="0">
                    <a:solidFill>
                      <a:schemeClr val="tx1"/>
                    </a:solidFill>
                    <a:latin typeface="Times New Roman" panose="02020603050405020304" pitchFamily="18" charset="0"/>
                    <a:cs typeface="Times New Roman" panose="02020603050405020304" pitchFamily="18" charset="0"/>
                  </a:rPr>
                  <a:t>The tangent at (2,4) is the line through (2,4) with slope (</a:t>
                </a:r>
                <a14:m>
                  <m:oMath xmlns:m="http://schemas.openxmlformats.org/officeDocument/2006/math">
                    <m:f>
                      <m:fPr>
                        <m:ctrlPr>
                          <a:rPr lang="en-US" i="1">
                            <a:solidFill>
                              <a:schemeClr val="tx1"/>
                            </a:solidFill>
                            <a:latin typeface="Cambria Math" panose="02040503050406030204" pitchFamily="18" charset="0"/>
                            <a:ea typeface="Cambria Math"/>
                          </a:rPr>
                        </m:ctrlPr>
                      </m:fPr>
                      <m:num>
                        <m:r>
                          <a:rPr lang="en-US" i="1">
                            <a:solidFill>
                              <a:schemeClr val="tx1"/>
                            </a:solidFill>
                            <a:latin typeface="Cambria Math"/>
                            <a:ea typeface="Cambria Math"/>
                          </a:rPr>
                          <m:t>4</m:t>
                        </m:r>
                      </m:num>
                      <m:den>
                        <m:r>
                          <a:rPr lang="en-US" i="1">
                            <a:solidFill>
                              <a:schemeClr val="tx1"/>
                            </a:solidFill>
                            <a:latin typeface="Cambria Math"/>
                            <a:ea typeface="Cambria Math"/>
                          </a:rPr>
                          <m:t>5</m:t>
                        </m:r>
                      </m:den>
                    </m:f>
                  </m:oMath>
                </a14:m>
                <a:r>
                  <a:rPr lang="en-US" dirty="0">
                    <a:solidFill>
                      <a:schemeClr val="tx1"/>
                    </a:solidFill>
                    <a:latin typeface="Times New Roman" panose="02020603050405020304" pitchFamily="18" charset="0"/>
                    <a:cs typeface="Times New Roman" panose="02020603050405020304" pitchFamily="18" charset="0"/>
                  </a:rPr>
                  <a:t>). The equation of the tangent will be :</a:t>
                </a:r>
              </a:p>
              <a:p>
                <a:pPr marL="0" indent="0">
                  <a:buNone/>
                </a:pPr>
                <a14:m>
                  <m:oMath xmlns:m="http://schemas.openxmlformats.org/officeDocument/2006/math">
                    <m:r>
                      <a:rPr lang="en-US" b="0" i="1" smtClean="0">
                        <a:latin typeface="Cambria Math"/>
                      </a:rPr>
                      <m:t>𝑦</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1</m:t>
                        </m:r>
                      </m:sub>
                    </m:sSub>
                    <m:r>
                      <a:rPr lang="en-US" b="0" i="1" smtClean="0">
                        <a:latin typeface="Cambria Math"/>
                        <a:ea typeface="Cambria Math"/>
                      </a:rPr>
                      <m:t>=</m:t>
                    </m:r>
                    <m:r>
                      <a:rPr lang="en-US" b="0" i="1" smtClean="0">
                        <a:latin typeface="Cambria Math"/>
                        <a:ea typeface="Cambria Math"/>
                      </a:rPr>
                      <m:t>𝑚</m:t>
                    </m:r>
                    <m:r>
                      <a:rPr lang="en-US" b="0" i="1" smtClean="0">
                        <a:latin typeface="Cambria Math"/>
                        <a:ea typeface="Cambria Math"/>
                      </a:rPr>
                      <m:t>(</m:t>
                    </m:r>
                    <m:r>
                      <a:rPr lang="en-US" b="0" i="1" smtClean="0">
                        <a:latin typeface="Cambria Math"/>
                        <a:ea typeface="Cambria Math"/>
                      </a:rPr>
                      <m:t>𝑥</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𝑥</m:t>
                        </m:r>
                      </m:e>
                      <m:sub>
                        <m:r>
                          <a:rPr lang="en-US" b="0" i="1" smtClean="0">
                            <a:latin typeface="Cambria Math"/>
                            <a:ea typeface="Cambria Math"/>
                          </a:rPr>
                          <m:t>1</m:t>
                        </m:r>
                      </m:sub>
                    </m:sSub>
                  </m:oMath>
                </a14:m>
                <a:r>
                  <a:rPr lang="en-US" dirty="0"/>
                  <a:t>)</a:t>
                </a:r>
              </a:p>
              <a:p>
                <a:pPr marL="0" indent="0">
                  <a:buNone/>
                </a:pPr>
                <a14:m>
                  <m:oMath xmlns:m="http://schemas.openxmlformats.org/officeDocument/2006/math">
                    <m:r>
                      <a:rPr lang="en-US" i="1">
                        <a:latin typeface="Cambria Math"/>
                      </a:rPr>
                      <m:t>𝑦</m:t>
                    </m:r>
                    <m:r>
                      <a:rPr lang="en-US" i="1">
                        <a:latin typeface="Cambria Math"/>
                      </a:rPr>
                      <m:t>−</m:t>
                    </m:r>
                    <m:r>
                      <a:rPr lang="en-US" b="0" i="1" smtClean="0">
                        <a:latin typeface="Cambria Math"/>
                      </a:rPr>
                      <m:t>4</m:t>
                    </m:r>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4</m:t>
                        </m:r>
                      </m:num>
                      <m:den>
                        <m:r>
                          <a:rPr lang="en-US" i="1">
                            <a:latin typeface="Cambria Math"/>
                            <a:ea typeface="Cambria Math"/>
                          </a:rPr>
                          <m:t>5</m:t>
                        </m:r>
                      </m:den>
                    </m:f>
                    <m:r>
                      <a:rPr lang="en-US" i="1">
                        <a:latin typeface="Cambria Math"/>
                        <a:ea typeface="Cambria Math"/>
                      </a:rPr>
                      <m:t>(</m:t>
                    </m:r>
                    <m:r>
                      <a:rPr lang="en-US" i="1">
                        <a:latin typeface="Cambria Math"/>
                        <a:ea typeface="Cambria Math"/>
                      </a:rPr>
                      <m:t>𝑥</m:t>
                    </m:r>
                    <m:r>
                      <a:rPr lang="en-US" i="1">
                        <a:latin typeface="Cambria Math"/>
                        <a:ea typeface="Cambria Math"/>
                      </a:rPr>
                      <m:t>−</m:t>
                    </m:r>
                    <m:r>
                      <a:rPr lang="en-US" b="0" i="1" smtClean="0">
                        <a:latin typeface="Cambria Math"/>
                        <a:ea typeface="Cambria Math"/>
                      </a:rPr>
                      <m:t>2</m:t>
                    </m:r>
                  </m:oMath>
                </a14:m>
                <a:r>
                  <a:rPr lang="en-US" dirty="0"/>
                  <a:t>)</a:t>
                </a:r>
              </a:p>
              <a:p>
                <a:pPr marL="0" indent="0">
                  <a:buNone/>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a:rPr>
                        <m:t>𝑦</m:t>
                      </m:r>
                      <m:r>
                        <a:rPr lang="en-US" i="1">
                          <a:solidFill>
                            <a:srgbClr val="FF0000"/>
                          </a:solidFill>
                          <a:latin typeface="Cambria Math"/>
                          <a:ea typeface="Cambria Math"/>
                        </a:rPr>
                        <m:t>=</m:t>
                      </m:r>
                      <m:f>
                        <m:fPr>
                          <m:ctrlPr>
                            <a:rPr lang="en-US" i="1">
                              <a:solidFill>
                                <a:srgbClr val="FF0000"/>
                              </a:solidFill>
                              <a:latin typeface="Cambria Math" panose="02040503050406030204" pitchFamily="18" charset="0"/>
                              <a:ea typeface="Cambria Math"/>
                            </a:rPr>
                          </m:ctrlPr>
                        </m:fPr>
                        <m:num>
                          <m:r>
                            <a:rPr lang="en-US" i="1">
                              <a:solidFill>
                                <a:srgbClr val="FF0000"/>
                              </a:solidFill>
                              <a:latin typeface="Cambria Math"/>
                              <a:ea typeface="Cambria Math"/>
                            </a:rPr>
                            <m:t>4</m:t>
                          </m:r>
                        </m:num>
                        <m:den>
                          <m:r>
                            <a:rPr lang="en-US" i="1">
                              <a:solidFill>
                                <a:srgbClr val="FF0000"/>
                              </a:solidFill>
                              <a:latin typeface="Cambria Math"/>
                              <a:ea typeface="Cambria Math"/>
                            </a:rPr>
                            <m:t>5</m:t>
                          </m:r>
                        </m:den>
                      </m:f>
                      <m:r>
                        <a:rPr lang="en-US" i="1">
                          <a:solidFill>
                            <a:srgbClr val="FF0000"/>
                          </a:solidFill>
                          <a:latin typeface="Cambria Math"/>
                          <a:ea typeface="Cambria Math"/>
                        </a:rPr>
                        <m:t>𝑥</m:t>
                      </m:r>
                      <m:r>
                        <a:rPr lang="en-US" b="0" i="1" smtClean="0">
                          <a:solidFill>
                            <a:srgbClr val="FF0000"/>
                          </a:solidFill>
                          <a:latin typeface="Cambria Math"/>
                          <a:ea typeface="Cambria Math"/>
                        </a:rPr>
                        <m:t>+</m:t>
                      </m:r>
                      <m:f>
                        <m:fPr>
                          <m:ctrlPr>
                            <a:rPr lang="en-US" i="1">
                              <a:solidFill>
                                <a:srgbClr val="FF0000"/>
                              </a:solidFill>
                              <a:latin typeface="Cambria Math" panose="02040503050406030204" pitchFamily="18" charset="0"/>
                              <a:ea typeface="Cambria Math"/>
                            </a:rPr>
                          </m:ctrlPr>
                        </m:fPr>
                        <m:num>
                          <m:r>
                            <a:rPr lang="en-US" b="0" i="1" smtClean="0">
                              <a:solidFill>
                                <a:srgbClr val="FF0000"/>
                              </a:solidFill>
                              <a:latin typeface="Cambria Math"/>
                              <a:ea typeface="Cambria Math"/>
                            </a:rPr>
                            <m:t>12</m:t>
                          </m:r>
                        </m:num>
                        <m:den>
                          <m:r>
                            <a:rPr lang="en-US" i="1">
                              <a:solidFill>
                                <a:srgbClr val="FF0000"/>
                              </a:solidFill>
                              <a:latin typeface="Cambria Math"/>
                              <a:ea typeface="Cambria Math"/>
                            </a:rPr>
                            <m:t>5</m:t>
                          </m:r>
                        </m:den>
                      </m:f>
                    </m:oMath>
                  </m:oMathPara>
                </a14:m>
                <a:endParaRPr lang="en-US" dirty="0">
                  <a:solidFill>
                    <a:srgbClr val="FF0000"/>
                  </a:solidFill>
                </a:endParaRPr>
              </a:p>
              <a:p>
                <a:pPr marL="0" indent="0" algn="just">
                  <a:buNone/>
                </a:pPr>
                <a:r>
                  <a:rPr lang="en-US" dirty="0">
                    <a:latin typeface="Times New Roman" panose="02020603050405020304" pitchFamily="18" charset="0"/>
                    <a:cs typeface="Times New Roman" panose="02020603050405020304" pitchFamily="18" charset="0"/>
                  </a:rPr>
                  <a:t>The normal to the curve at (2,4) is the line perpendicular to the tangent so the slope will be</a:t>
                </a:r>
              </a:p>
              <a:p>
                <a:pPr marL="0" indent="0" algn="just">
                  <a:buNone/>
                </a:pPr>
                <a:r>
                  <a:rPr lang="en-US" dirty="0">
                    <a:latin typeface="Times New Roman" panose="02020603050405020304" pitchFamily="18" charset="0"/>
                    <a:cs typeface="Times New Roman" panose="02020603050405020304" pitchFamily="18" charset="0"/>
                  </a:rPr>
                  <a:t>(</a:t>
                </a:r>
                <a14:m>
                  <m:oMath xmlns:m="http://schemas.openxmlformats.org/officeDocument/2006/math">
                    <m:f>
                      <m:fPr>
                        <m:ctrlPr>
                          <a:rPr lang="en-US" i="1">
                            <a:latin typeface="Cambria Math" panose="02040503050406030204" pitchFamily="18" charset="0"/>
                            <a:ea typeface="Cambria Math"/>
                          </a:rPr>
                        </m:ctrlPr>
                      </m:fPr>
                      <m:num>
                        <m:r>
                          <a:rPr lang="en-US" b="0" i="1" smtClean="0">
                            <a:latin typeface="Cambria Math"/>
                            <a:ea typeface="Cambria Math"/>
                          </a:rPr>
                          <m:t>−</m:t>
                        </m:r>
                        <m:r>
                          <a:rPr lang="en-US" b="0" i="1" smtClean="0">
                            <a:latin typeface="Cambria Math"/>
                            <a:ea typeface="Cambria Math"/>
                          </a:rPr>
                          <m:t>5</m:t>
                        </m:r>
                      </m:num>
                      <m:den>
                        <m:r>
                          <a:rPr lang="en-US" b="0" i="1" smtClean="0">
                            <a:latin typeface="Cambria Math"/>
                            <a:ea typeface="Cambria Math"/>
                          </a:rPr>
                          <m:t>4</m:t>
                        </m:r>
                      </m:den>
                    </m:f>
                  </m:oMath>
                </a14:m>
                <a:r>
                  <a:rPr lang="en-US" dirty="0">
                    <a:latin typeface="Times New Roman" panose="02020603050405020304" pitchFamily="18" charset="0"/>
                    <a:cs typeface="Times New Roman" panose="02020603050405020304" pitchFamily="18" charset="0"/>
                  </a:rPr>
                  <a:t>) and the equation is:</a:t>
                </a:r>
              </a:p>
              <a:p>
                <a:pPr marL="0" indent="0" algn="just">
                  <a:buNone/>
                </a:pPr>
                <a14:m>
                  <m:oMathPara xmlns:m="http://schemas.openxmlformats.org/officeDocument/2006/math">
                    <m:oMathParaPr>
                      <m:jc m:val="left"/>
                    </m:oMathParaPr>
                    <m:oMath xmlns:m="http://schemas.openxmlformats.org/officeDocument/2006/math">
                      <m:sSub>
                        <m:sSubPr>
                          <m:ctrlPr>
                            <a:rPr lang="en-US" i="1" smtClean="0">
                              <a:solidFill>
                                <a:srgbClr val="FF0000"/>
                              </a:solidFill>
                              <a:latin typeface="Cambria Math" panose="02040503050406030204" pitchFamily="18" charset="0"/>
                              <a:cs typeface="Times New Roman" panose="02020603050405020304" pitchFamily="18" charset="0"/>
                            </a:rPr>
                          </m:ctrlPr>
                        </m:sSubPr>
                        <m:e>
                          <m:r>
                            <a:rPr lang="en-US" b="0" i="1" smtClean="0">
                              <a:solidFill>
                                <a:srgbClr val="FF0000"/>
                              </a:solidFill>
                              <a:latin typeface="Cambria Math" panose="02040503050406030204" pitchFamily="18" charset="0"/>
                              <a:cs typeface="Times New Roman" panose="02020603050405020304" pitchFamily="18" charset="0"/>
                            </a:rPr>
                            <m:t>𝑚</m:t>
                          </m:r>
                        </m:e>
                        <m:sub>
                          <m:r>
                            <a:rPr lang="en-US" b="0" i="1" smtClean="0">
                              <a:solidFill>
                                <a:srgbClr val="FF0000"/>
                              </a:solidFill>
                              <a:latin typeface="Cambria Math" panose="02040503050406030204" pitchFamily="18" charset="0"/>
                              <a:cs typeface="Times New Roman" panose="02020603050405020304" pitchFamily="18" charset="0"/>
                            </a:rPr>
                            <m:t>2</m:t>
                          </m:r>
                        </m:sub>
                      </m:sSub>
                      <m:r>
                        <a:rPr lang="en-US" b="0" i="1" smtClean="0">
                          <a:solidFill>
                            <a:srgbClr val="FF0000"/>
                          </a:solidFill>
                          <a:latin typeface="Cambria Math" panose="02040503050406030204" pitchFamily="18" charset="0"/>
                          <a:cs typeface="Times New Roman" panose="02020603050405020304" pitchFamily="18" charset="0"/>
                        </a:rPr>
                        <m:t>=</m:t>
                      </m:r>
                      <m:f>
                        <m:fPr>
                          <m:ctrlPr>
                            <a:rPr lang="en-US" b="0" i="1" smtClean="0">
                              <a:solidFill>
                                <a:srgbClr val="FF0000"/>
                              </a:solidFill>
                              <a:latin typeface="Cambria Math" panose="02040503050406030204" pitchFamily="18" charset="0"/>
                              <a:cs typeface="Times New Roman" panose="02020603050405020304" pitchFamily="18" charset="0"/>
                            </a:rPr>
                          </m:ctrlPr>
                        </m:fPr>
                        <m:num>
                          <m:r>
                            <a:rPr lang="en-US" b="0" i="1" smtClean="0">
                              <a:solidFill>
                                <a:srgbClr val="FF0000"/>
                              </a:solidFill>
                              <a:latin typeface="Cambria Math" panose="02040503050406030204" pitchFamily="18" charset="0"/>
                              <a:cs typeface="Times New Roman" panose="02020603050405020304" pitchFamily="18" charset="0"/>
                            </a:rPr>
                            <m:t>−</m:t>
                          </m:r>
                          <m:r>
                            <a:rPr lang="en-US" b="0" i="1" smtClean="0">
                              <a:solidFill>
                                <a:srgbClr val="FF0000"/>
                              </a:solidFill>
                              <a:latin typeface="Cambria Math" panose="02040503050406030204" pitchFamily="18" charset="0"/>
                              <a:cs typeface="Times New Roman" panose="02020603050405020304" pitchFamily="18" charset="0"/>
                            </a:rPr>
                            <m:t>1</m:t>
                          </m:r>
                        </m:num>
                        <m:den>
                          <m:sSub>
                            <m:sSubPr>
                              <m:ctrlPr>
                                <a:rPr lang="en-US" b="0" i="1" smtClean="0">
                                  <a:solidFill>
                                    <a:srgbClr val="FF0000"/>
                                  </a:solidFill>
                                  <a:latin typeface="Cambria Math" panose="02040503050406030204" pitchFamily="18" charset="0"/>
                                  <a:cs typeface="Times New Roman" panose="02020603050405020304" pitchFamily="18" charset="0"/>
                                </a:rPr>
                              </m:ctrlPr>
                            </m:sSubPr>
                            <m:e>
                              <m:r>
                                <a:rPr lang="en-US" b="0" i="1" smtClean="0">
                                  <a:solidFill>
                                    <a:srgbClr val="FF0000"/>
                                  </a:solidFill>
                                  <a:latin typeface="Cambria Math" panose="02040503050406030204" pitchFamily="18" charset="0"/>
                                  <a:cs typeface="Times New Roman" panose="02020603050405020304" pitchFamily="18" charset="0"/>
                                </a:rPr>
                                <m:t>𝑚</m:t>
                              </m:r>
                            </m:e>
                            <m:sub>
                              <m:r>
                                <a:rPr lang="en-US" b="0" i="1" smtClean="0">
                                  <a:solidFill>
                                    <a:srgbClr val="FF0000"/>
                                  </a:solidFill>
                                  <a:latin typeface="Cambria Math" panose="02040503050406030204" pitchFamily="18" charset="0"/>
                                  <a:cs typeface="Times New Roman" panose="02020603050405020304" pitchFamily="18" charset="0"/>
                                </a:rPr>
                                <m:t>1</m:t>
                              </m:r>
                            </m:sub>
                          </m:sSub>
                        </m:den>
                      </m:f>
                    </m:oMath>
                  </m:oMathPara>
                </a14:m>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457200"/>
                <a:ext cx="8229600" cy="6172200"/>
              </a:xfrm>
              <a:blipFill>
                <a:blip r:embed="rId2"/>
                <a:stretch>
                  <a:fillRect l="-1704" t="-99" r="-1704"/>
                </a:stretch>
              </a:blipFill>
            </p:spPr>
            <p:txBody>
              <a:bodyPr/>
              <a:lstStyle/>
              <a:p>
                <a:r>
                  <a:rPr lang="en-US">
                    <a:noFill/>
                  </a:rPr>
                  <a:t> </a:t>
                </a:r>
              </a:p>
            </p:txBody>
          </p:sp>
        </mc:Fallback>
      </mc:AlternateContent>
    </p:spTree>
    <p:extLst>
      <p:ext uri="{BB962C8B-B14F-4D97-AF65-F5344CB8AC3E}">
        <p14:creationId xmlns:p14="http://schemas.microsoft.com/office/powerpoint/2010/main" val="1303233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685800"/>
                <a:ext cx="8229600" cy="5440363"/>
              </a:xfrm>
            </p:spPr>
            <p:txBody>
              <a:bodyPr/>
              <a:lstStyle/>
              <a:p>
                <a:pPr marL="0" indent="0">
                  <a:buNone/>
                </a:pPr>
                <a14:m>
                  <m:oMath xmlns:m="http://schemas.openxmlformats.org/officeDocument/2006/math">
                    <m:r>
                      <a:rPr lang="en-US" i="1" smtClean="0">
                        <a:latin typeface="Cambria Math"/>
                      </a:rPr>
                      <m:t>𝑦</m:t>
                    </m:r>
                    <m:r>
                      <a:rPr lang="en-US" i="1" smtClean="0">
                        <a:latin typeface="Cambria Math"/>
                      </a:rPr>
                      <m:t>−</m:t>
                    </m:r>
                    <m:sSub>
                      <m:sSubPr>
                        <m:ctrlPr>
                          <a:rPr lang="en-US" i="1">
                            <a:latin typeface="Cambria Math" panose="02040503050406030204" pitchFamily="18" charset="0"/>
                          </a:rPr>
                        </m:ctrlPr>
                      </m:sSubPr>
                      <m:e>
                        <m:r>
                          <a:rPr lang="en-US" i="1">
                            <a:latin typeface="Cambria Math"/>
                          </a:rPr>
                          <m:t>𝑦</m:t>
                        </m:r>
                      </m:e>
                      <m:sub>
                        <m:r>
                          <a:rPr lang="en-US" i="1">
                            <a:latin typeface="Cambria Math"/>
                          </a:rPr>
                          <m:t>1</m:t>
                        </m:r>
                      </m:sub>
                    </m:sSub>
                    <m:r>
                      <a:rPr lang="en-US" i="1">
                        <a:latin typeface="Cambria Math"/>
                        <a:ea typeface="Cambria Math"/>
                      </a:rPr>
                      <m:t>=</m:t>
                    </m:r>
                    <m:r>
                      <a:rPr lang="en-US" i="1">
                        <a:latin typeface="Cambria Math"/>
                        <a:ea typeface="Cambria Math"/>
                      </a:rPr>
                      <m:t>𝑚</m:t>
                    </m:r>
                    <m:r>
                      <a:rPr lang="en-US" i="1">
                        <a:latin typeface="Cambria Math"/>
                        <a:ea typeface="Cambria Math"/>
                      </a:rPr>
                      <m:t>(</m:t>
                    </m:r>
                    <m:r>
                      <a:rPr lang="en-US" i="1">
                        <a:latin typeface="Cambria Math"/>
                        <a:ea typeface="Cambria Math"/>
                      </a:rPr>
                      <m:t>𝑥</m:t>
                    </m:r>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1</m:t>
                        </m:r>
                      </m:sub>
                    </m:sSub>
                  </m:oMath>
                </a14:m>
                <a:r>
                  <a:rPr lang="en-US" dirty="0"/>
                  <a:t>)</a:t>
                </a:r>
              </a:p>
              <a:p>
                <a:pPr marL="0" indent="0">
                  <a:buNone/>
                </a:pPr>
                <a14:m>
                  <m:oMath xmlns:m="http://schemas.openxmlformats.org/officeDocument/2006/math">
                    <m:r>
                      <a:rPr lang="en-US" i="1">
                        <a:latin typeface="Cambria Math"/>
                      </a:rPr>
                      <m:t>𝑦</m:t>
                    </m:r>
                    <m:r>
                      <a:rPr lang="en-US" i="1">
                        <a:latin typeface="Cambria Math"/>
                      </a:rPr>
                      <m:t>−</m:t>
                    </m:r>
                    <m:r>
                      <a:rPr lang="en-US" i="1">
                        <a:latin typeface="Cambria Math"/>
                      </a:rPr>
                      <m:t>4</m:t>
                    </m:r>
                    <m:r>
                      <a:rPr lang="en-US" i="1">
                        <a:latin typeface="Cambria Math"/>
                        <a:ea typeface="Cambria Math"/>
                      </a:rPr>
                      <m:t>=</m:t>
                    </m:r>
                    <m:f>
                      <m:fPr>
                        <m:ctrlPr>
                          <a:rPr lang="en-US" i="1">
                            <a:latin typeface="Cambria Math" panose="02040503050406030204" pitchFamily="18" charset="0"/>
                            <a:ea typeface="Cambria Math"/>
                          </a:rPr>
                        </m:ctrlPr>
                      </m:fPr>
                      <m:num>
                        <m:r>
                          <a:rPr lang="en-US" b="0" i="1" smtClean="0">
                            <a:latin typeface="Cambria Math"/>
                            <a:ea typeface="Cambria Math"/>
                          </a:rPr>
                          <m:t>−</m:t>
                        </m:r>
                        <m:r>
                          <a:rPr lang="en-US" b="0" i="1" smtClean="0">
                            <a:latin typeface="Cambria Math"/>
                            <a:ea typeface="Cambria Math"/>
                          </a:rPr>
                          <m:t>5</m:t>
                        </m:r>
                      </m:num>
                      <m:den>
                        <m:r>
                          <a:rPr lang="en-US" b="0" i="1" smtClean="0">
                            <a:latin typeface="Cambria Math"/>
                            <a:ea typeface="Cambria Math"/>
                          </a:rPr>
                          <m:t>4</m:t>
                        </m:r>
                      </m:den>
                    </m:f>
                    <m:r>
                      <a:rPr lang="en-US" i="1">
                        <a:latin typeface="Cambria Math"/>
                        <a:ea typeface="Cambria Math"/>
                      </a:rPr>
                      <m:t>(</m:t>
                    </m:r>
                    <m:r>
                      <a:rPr lang="en-US" i="1">
                        <a:latin typeface="Cambria Math"/>
                        <a:ea typeface="Cambria Math"/>
                      </a:rPr>
                      <m:t>𝑥</m:t>
                    </m:r>
                    <m:r>
                      <a:rPr lang="en-US" i="1">
                        <a:latin typeface="Cambria Math"/>
                        <a:ea typeface="Cambria Math"/>
                      </a:rPr>
                      <m:t>−</m:t>
                    </m:r>
                    <m:r>
                      <a:rPr lang="en-US" i="1">
                        <a:latin typeface="Cambria Math"/>
                        <a:ea typeface="Cambria Math"/>
                      </a:rPr>
                      <m:t>2</m:t>
                    </m:r>
                  </m:oMath>
                </a14:m>
                <a:r>
                  <a:rPr lang="en-US" dirty="0"/>
                  <a:t>)</a:t>
                </a:r>
              </a:p>
              <a:p>
                <a:pPr marL="0" indent="0">
                  <a:buNone/>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a:rPr>
                        <m:t>𝑦</m:t>
                      </m:r>
                      <m:r>
                        <a:rPr lang="en-US" i="1">
                          <a:solidFill>
                            <a:srgbClr val="FF0000"/>
                          </a:solidFill>
                          <a:latin typeface="Cambria Math"/>
                          <a:ea typeface="Cambria Math"/>
                        </a:rPr>
                        <m:t>=</m:t>
                      </m:r>
                      <m:f>
                        <m:fPr>
                          <m:ctrlPr>
                            <a:rPr lang="en-US" i="1">
                              <a:solidFill>
                                <a:srgbClr val="FF0000"/>
                              </a:solidFill>
                              <a:latin typeface="Cambria Math" panose="02040503050406030204" pitchFamily="18" charset="0"/>
                              <a:ea typeface="Cambria Math"/>
                            </a:rPr>
                          </m:ctrlPr>
                        </m:fPr>
                        <m:num>
                          <m:r>
                            <a:rPr lang="en-US" b="0" i="1" smtClean="0">
                              <a:solidFill>
                                <a:srgbClr val="FF0000"/>
                              </a:solidFill>
                              <a:latin typeface="Cambria Math"/>
                              <a:ea typeface="Cambria Math"/>
                            </a:rPr>
                            <m:t>−</m:t>
                          </m:r>
                          <m:r>
                            <a:rPr lang="en-US" b="0" i="1" smtClean="0">
                              <a:solidFill>
                                <a:srgbClr val="FF0000"/>
                              </a:solidFill>
                              <a:latin typeface="Cambria Math"/>
                              <a:ea typeface="Cambria Math"/>
                            </a:rPr>
                            <m:t>5</m:t>
                          </m:r>
                        </m:num>
                        <m:den>
                          <m:r>
                            <a:rPr lang="en-US" b="0" i="1" smtClean="0">
                              <a:solidFill>
                                <a:srgbClr val="FF0000"/>
                              </a:solidFill>
                              <a:latin typeface="Cambria Math"/>
                              <a:ea typeface="Cambria Math"/>
                            </a:rPr>
                            <m:t>4</m:t>
                          </m:r>
                        </m:den>
                      </m:f>
                      <m:r>
                        <a:rPr lang="en-US" i="1">
                          <a:solidFill>
                            <a:srgbClr val="FF0000"/>
                          </a:solidFill>
                          <a:latin typeface="Cambria Math"/>
                          <a:ea typeface="Cambria Math"/>
                        </a:rPr>
                        <m:t>𝑥</m:t>
                      </m:r>
                      <m:r>
                        <a:rPr lang="en-US" i="1">
                          <a:solidFill>
                            <a:srgbClr val="FF0000"/>
                          </a:solidFill>
                          <a:latin typeface="Cambria Math"/>
                          <a:ea typeface="Cambria Math"/>
                        </a:rPr>
                        <m:t>+</m:t>
                      </m:r>
                      <m:f>
                        <m:fPr>
                          <m:ctrlPr>
                            <a:rPr lang="en-US" i="1">
                              <a:solidFill>
                                <a:srgbClr val="FF0000"/>
                              </a:solidFill>
                              <a:latin typeface="Cambria Math" panose="02040503050406030204" pitchFamily="18" charset="0"/>
                              <a:ea typeface="Cambria Math"/>
                            </a:rPr>
                          </m:ctrlPr>
                        </m:fPr>
                        <m:num>
                          <m:r>
                            <a:rPr lang="en-US" i="1">
                              <a:solidFill>
                                <a:srgbClr val="FF0000"/>
                              </a:solidFill>
                              <a:latin typeface="Cambria Math"/>
                              <a:ea typeface="Cambria Math"/>
                            </a:rPr>
                            <m:t>1</m:t>
                          </m:r>
                          <m:r>
                            <a:rPr lang="en-US" b="0" i="1" smtClean="0">
                              <a:solidFill>
                                <a:srgbClr val="FF0000"/>
                              </a:solidFill>
                              <a:latin typeface="Cambria Math"/>
                              <a:ea typeface="Cambria Math"/>
                            </a:rPr>
                            <m:t>3</m:t>
                          </m:r>
                        </m:num>
                        <m:den>
                          <m:r>
                            <a:rPr lang="en-US" b="0" i="1" smtClean="0">
                              <a:solidFill>
                                <a:srgbClr val="FF0000"/>
                              </a:solidFill>
                              <a:latin typeface="Cambria Math"/>
                              <a:ea typeface="Cambria Math"/>
                            </a:rPr>
                            <m:t>2</m:t>
                          </m:r>
                        </m:den>
                      </m:f>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685800"/>
                <a:ext cx="8229600" cy="5440363"/>
              </a:xfrm>
              <a:blipFill>
                <a:blip r:embed="rId2"/>
                <a:stretch>
                  <a:fillRect t="-1345"/>
                </a:stretch>
              </a:blipFill>
            </p:spPr>
            <p:txBody>
              <a:bodyPr/>
              <a:lstStyle/>
              <a:p>
                <a:r>
                  <a:rPr lang="en-US">
                    <a:noFill/>
                  </a:rPr>
                  <a:t> </a:t>
                </a:r>
              </a:p>
            </p:txBody>
          </p:sp>
        </mc:Fallback>
      </mc:AlternateContent>
    </p:spTree>
    <p:extLst>
      <p:ext uri="{BB962C8B-B14F-4D97-AF65-F5344CB8AC3E}">
        <p14:creationId xmlns:p14="http://schemas.microsoft.com/office/powerpoint/2010/main" val="3472272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5713-FA6A-4CCB-A6FF-BB1C4204A351}"/>
              </a:ext>
            </a:extLst>
          </p:cNvPr>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Related Rates Equations</a:t>
            </a:r>
            <a:endParaRPr lang="en-US" dirty="0"/>
          </a:p>
        </p:txBody>
      </p:sp>
      <p:sp>
        <p:nvSpPr>
          <p:cNvPr id="3" name="Content Placeholder 2">
            <a:extLst>
              <a:ext uri="{FF2B5EF4-FFF2-40B4-BE49-F238E27FC236}">
                <a16:creationId xmlns:a16="http://schemas.microsoft.com/office/drawing/2014/main" id="{CF51F1D0-972A-48DC-9D60-AC87FA97C7DC}"/>
              </a:ext>
            </a:extLst>
          </p:cNvPr>
          <p:cNvSpPr>
            <a:spLocks noGrp="1"/>
          </p:cNvSpPr>
          <p:nvPr>
            <p:ph idx="1"/>
          </p:nvPr>
        </p:nvSpPr>
        <p:spPr/>
        <p:txBody>
          <a:bodyPr>
            <a:normAutofit fontScale="92500" lnSpcReduction="20000"/>
          </a:bodyPr>
          <a:lstStyle/>
          <a:p>
            <a:pPr marL="0" indent="0" algn="just">
              <a:buNone/>
            </a:pPr>
            <a:r>
              <a:rPr lang="en-US" dirty="0">
                <a:latin typeface="Times New Roman" panose="02020603050405020304" pitchFamily="18" charset="0"/>
                <a:cs typeface="Times New Roman" panose="02020603050405020304" pitchFamily="18" charset="0"/>
              </a:rPr>
              <a:t>In this section we look at problems that ask for the rate at which some variable changes. In each case the rate is a derivative that has to be computed from the rate at which some other variable (or perhaps several variables) is known to change. To find it, we write an equation that relates the variables involved and differentiate it to get an equation that relates the rate we seek to the rates we know. The problem of finding a rate you cannot measure easily from some other rates that you can is called a related rates problem.</a:t>
            </a:r>
          </a:p>
        </p:txBody>
      </p:sp>
    </p:spTree>
    <p:extLst>
      <p:ext uri="{BB962C8B-B14F-4D97-AF65-F5344CB8AC3E}">
        <p14:creationId xmlns:p14="http://schemas.microsoft.com/office/powerpoint/2010/main" val="1297685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Example</a:t>
            </a:r>
            <a:endParaRPr lang="en-US" dirty="0">
              <a:solidFill>
                <a:srgbClr val="FF0000"/>
              </a:solidFill>
            </a:endParaRPr>
          </a:p>
        </p:txBody>
      </p:sp>
      <p:sp>
        <p:nvSpPr>
          <p:cNvPr id="3" name="Content Placeholder 2"/>
          <p:cNvSpPr>
            <a:spLocks noGrp="1"/>
          </p:cNvSpPr>
          <p:nvPr>
            <p:ph idx="1"/>
          </p:nvPr>
        </p:nvSpPr>
        <p:spPr/>
        <p:txBody>
          <a:bodyPr/>
          <a:lstStyle/>
          <a:p>
            <a:pPr marL="0" indent="0" algn="just">
              <a:buNone/>
            </a:pPr>
            <a:r>
              <a:rPr lang="en-US" dirty="0">
                <a:latin typeface="Times New Roman" panose="02020603050405020304" pitchFamily="18" charset="0"/>
                <a:cs typeface="Times New Roman" panose="02020603050405020304" pitchFamily="18" charset="0"/>
              </a:rPr>
              <a:t>A man, walking at night, is walking directly towards a street light. The light is 10 feet off the ground, and the man is 6 feet tall and walking at 4 feet per second. When the man is 8 feet from the street light, how fast is the length of his shadow changing?</a:t>
            </a:r>
          </a:p>
        </p:txBody>
      </p:sp>
    </p:spTree>
    <p:extLst>
      <p:ext uri="{BB962C8B-B14F-4D97-AF65-F5344CB8AC3E}">
        <p14:creationId xmlns:p14="http://schemas.microsoft.com/office/powerpoint/2010/main" val="1661802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03"/>
            <a:ext cx="8229600" cy="1143000"/>
          </a:xfrm>
        </p:spPr>
        <p:txBody>
          <a:bodyPr/>
          <a:lstStyle/>
          <a:p>
            <a:r>
              <a:rPr lang="en-US" dirty="0">
                <a:solidFill>
                  <a:srgbClr val="FF0000"/>
                </a:solidFill>
                <a:latin typeface="Times New Roman" panose="02020603050405020304" pitchFamily="18" charset="0"/>
                <a:cs typeface="Times New Roman" panose="02020603050405020304" pitchFamily="18" charset="0"/>
              </a:rPr>
              <a:t>Solution</a:t>
            </a:r>
          </a:p>
        </p:txBody>
      </p:sp>
      <p:cxnSp>
        <p:nvCxnSpPr>
          <p:cNvPr id="5" name="Straight Connector 4"/>
          <p:cNvCxnSpPr/>
          <p:nvPr/>
        </p:nvCxnSpPr>
        <p:spPr>
          <a:xfrm>
            <a:off x="3810000" y="4648200"/>
            <a:ext cx="434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810000" y="2133600"/>
            <a:ext cx="0" cy="251460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600450" y="1773382"/>
            <a:ext cx="419100" cy="381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10" name="Straight Connector 9"/>
          <p:cNvCxnSpPr>
            <a:stCxn id="8" idx="6"/>
          </p:cNvCxnSpPr>
          <p:nvPr/>
        </p:nvCxnSpPr>
        <p:spPr>
          <a:xfrm>
            <a:off x="4019550" y="1963882"/>
            <a:ext cx="4133850" cy="2684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895600" y="46482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62600" y="2971800"/>
            <a:ext cx="0" cy="16764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2876550" y="3079995"/>
                <a:ext cx="476250" cy="738664"/>
              </a:xfrm>
              <a:prstGeom prst="rect">
                <a:avLst/>
              </a:prstGeom>
              <a:noFill/>
            </p:spPr>
            <p:txBody>
              <a:bodyPr wrap="square" rtlCol="0">
                <a:spAutoFit/>
              </a:bodyPr>
              <a:lstStyle/>
              <a:p>
                <a:r>
                  <a:rPr lang="en-US" dirty="0"/>
                  <a:t>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a:rPr>
                          <m:t>10</m:t>
                        </m:r>
                      </m:e>
                      <m:sup>
                        <m:r>
                          <a:rPr lang="en-US" sz="2400" b="0" i="1" smtClean="0">
                            <a:latin typeface="Cambria Math"/>
                          </a:rPr>
                          <m:t>′</m:t>
                        </m:r>
                      </m:sup>
                    </m:sSup>
                  </m:oMath>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2876550" y="3079995"/>
                <a:ext cx="476250" cy="738664"/>
              </a:xfrm>
              <a:prstGeom prst="rect">
                <a:avLst/>
              </a:prstGeom>
              <a:blipFill rotWithShape="1">
                <a:blip r:embed="rId2"/>
                <a:stretch>
                  <a:fillRect l="-11538" t="-4132" r="-61538"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ontent Placeholder 17"/>
              <p:cNvSpPr txBox="1">
                <a:spLocks noGrp="1"/>
              </p:cNvSpPr>
              <p:nvPr>
                <p:ph idx="1"/>
              </p:nvPr>
            </p:nvSpPr>
            <p:spPr>
              <a:xfrm>
                <a:off x="4774623" y="3425536"/>
                <a:ext cx="685800" cy="584775"/>
              </a:xfrm>
              <a:prstGeom prst="rect">
                <a:avLst/>
              </a:prstGeom>
              <a:noFill/>
            </p:spPr>
            <p:txBody>
              <a:bodyPr wrap="square" rtlCol="0">
                <a:spAutoFit/>
              </a:bodyPr>
              <a:lstStyle/>
              <a:p>
                <a:pPr marL="0" indent="0">
                  <a:buNone/>
                </a:pPr>
                <a:r>
                  <a:rPr lang="en-US" dirty="0"/>
                  <a:t>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a:rPr>
                          <m:t>6</m:t>
                        </m:r>
                      </m:e>
                      <m:sup>
                        <m:r>
                          <a:rPr lang="en-US" sz="2400" b="0" i="1" smtClean="0">
                            <a:latin typeface="Cambria Math"/>
                          </a:rPr>
                          <m:t>′</m:t>
                        </m:r>
                      </m:sup>
                    </m:sSup>
                  </m:oMath>
                </a14:m>
                <a:endParaRPr lang="en-US" dirty="0"/>
              </a:p>
            </p:txBody>
          </p:sp>
        </mc:Choice>
        <mc:Fallback xmlns="">
          <p:sp>
            <p:nvSpPr>
              <p:cNvPr id="18" name="Content Placeholder 17"/>
              <p:cNvSpPr txBox="1">
                <a:spLocks noGrp="1" noRot="1" noChangeAspect="1" noMove="1" noResize="1" noEditPoints="1" noAdjustHandles="1" noChangeArrowheads="1" noChangeShapeType="1" noTextEdit="1"/>
              </p:cNvSpPr>
              <p:nvPr>
                <p:ph idx="1"/>
              </p:nvPr>
            </p:nvSpPr>
            <p:spPr>
              <a:xfrm>
                <a:off x="4774623" y="3425536"/>
                <a:ext cx="685800" cy="584775"/>
              </a:xfrm>
              <a:prstGeom prst="rect">
                <a:avLst/>
              </a:prstGeom>
              <a:blipFill rotWithShape="1">
                <a:blip r:embed="rId3"/>
                <a:stretch>
                  <a:fillRect l="-22124" t="-13542" r="-1770" b="-33333"/>
                </a:stretch>
              </a:blipFill>
            </p:spPr>
            <p:txBody>
              <a:bodyPr/>
              <a:lstStyle/>
              <a:p>
                <a:r>
                  <a:rPr lang="en-US">
                    <a:noFill/>
                  </a:rPr>
                  <a:t> </a:t>
                </a:r>
              </a:p>
            </p:txBody>
          </p:sp>
        </mc:Fallback>
      </mc:AlternateContent>
      <p:cxnSp>
        <p:nvCxnSpPr>
          <p:cNvPr id="22" name="Straight Arrow Connector 21"/>
          <p:cNvCxnSpPr/>
          <p:nvPr/>
        </p:nvCxnSpPr>
        <p:spPr>
          <a:xfrm>
            <a:off x="5257800" y="2819400"/>
            <a:ext cx="0" cy="1828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2"/>
          </p:cNvCxnSpPr>
          <p:nvPr/>
        </p:nvCxnSpPr>
        <p:spPr>
          <a:xfrm flipH="1">
            <a:off x="3352800" y="1963882"/>
            <a:ext cx="247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76625" y="1963882"/>
            <a:ext cx="0" cy="268431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endCxn id="8" idx="0"/>
          </p:cNvCxnSpPr>
          <p:nvPr/>
        </p:nvCxnSpPr>
        <p:spPr>
          <a:xfrm rot="10800000" flipV="1">
            <a:off x="3810000" y="1524000"/>
            <a:ext cx="304800" cy="24938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334000" y="2590800"/>
            <a:ext cx="457200" cy="42949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1" name="Elbow Connector 30"/>
          <p:cNvCxnSpPr>
            <a:endCxn id="29" idx="0"/>
          </p:cNvCxnSpPr>
          <p:nvPr/>
        </p:nvCxnSpPr>
        <p:spPr>
          <a:xfrm rot="10800000" flipV="1">
            <a:off x="5562600" y="2362200"/>
            <a:ext cx="419100" cy="228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114800" y="1254203"/>
            <a:ext cx="1866900" cy="369332"/>
          </a:xfrm>
          <a:prstGeom prst="rect">
            <a:avLst/>
          </a:prstGeom>
          <a:noFill/>
        </p:spPr>
        <p:txBody>
          <a:bodyPr wrap="square" rtlCol="0">
            <a:spAutoFit/>
          </a:bodyPr>
          <a:lstStyle/>
          <a:p>
            <a:pPr algn="just"/>
            <a:r>
              <a:rPr lang="en-US" dirty="0"/>
              <a:t>The street light</a:t>
            </a:r>
          </a:p>
        </p:txBody>
      </p:sp>
      <mc:AlternateContent xmlns:mc="http://schemas.openxmlformats.org/markup-compatibility/2006" xmlns:a14="http://schemas.microsoft.com/office/drawing/2010/main">
        <mc:Choice Requires="a14">
          <p:sp>
            <p:nvSpPr>
              <p:cNvPr id="33" name="TextBox 32"/>
              <p:cNvSpPr txBox="1"/>
              <p:nvPr/>
            </p:nvSpPr>
            <p:spPr>
              <a:xfrm>
                <a:off x="5953991" y="2131366"/>
                <a:ext cx="827809" cy="369332"/>
              </a:xfrm>
              <a:prstGeom prst="rect">
                <a:avLst/>
              </a:prstGeom>
              <a:noFill/>
            </p:spPr>
            <p:txBody>
              <a:bodyPr wrap="square" rtlCol="0">
                <a:spAutoFit/>
              </a:bodyPr>
              <a:lstStyle/>
              <a:p>
                <a:r>
                  <a:rPr lang="en-US" dirty="0"/>
                  <a:t> </a:t>
                </a:r>
                <a14:m>
                  <m:oMath xmlns:m="http://schemas.openxmlformats.org/officeDocument/2006/math">
                    <m:r>
                      <m:rPr>
                        <m:sty m:val="p"/>
                      </m:rPr>
                      <a:rPr lang="en-US" i="0" smtClean="0">
                        <a:latin typeface="Cambria Math"/>
                      </a:rPr>
                      <m:t>M</m:t>
                    </m:r>
                    <m:r>
                      <m:rPr>
                        <m:sty m:val="p"/>
                      </m:rPr>
                      <a:rPr lang="en-US" b="0" i="0" smtClean="0">
                        <a:latin typeface="Cambria Math"/>
                      </a:rPr>
                      <m:t>an</m:t>
                    </m:r>
                  </m:oMath>
                </a14:m>
                <a:endParaRPr lang="en-US" dirty="0">
                  <a:latin typeface="Calibri" pitchFamily="34" charset="0"/>
                  <a:cs typeface="Calibri"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953991" y="2131366"/>
                <a:ext cx="827809" cy="369332"/>
              </a:xfrm>
              <a:prstGeom prst="rect">
                <a:avLst/>
              </a:prstGeom>
              <a:blipFill rotWithShape="1">
                <a:blip r:embed="rId4"/>
                <a:stretch>
                  <a:fillRect l="-6618" t="-8333" b="-26667"/>
                </a:stretch>
              </a:blipFill>
            </p:spPr>
            <p:txBody>
              <a:bodyPr/>
              <a:lstStyle/>
              <a:p>
                <a:r>
                  <a:rPr lang="en-US">
                    <a:noFill/>
                  </a:rPr>
                  <a:t> </a:t>
                </a:r>
              </a:p>
            </p:txBody>
          </p:sp>
        </mc:Fallback>
      </mc:AlternateContent>
      <p:cxnSp>
        <p:nvCxnSpPr>
          <p:cNvPr id="35" name="Straight Connector 34"/>
          <p:cNvCxnSpPr/>
          <p:nvPr/>
        </p:nvCxnSpPr>
        <p:spPr>
          <a:xfrm flipH="1">
            <a:off x="7391400" y="4419600"/>
            <a:ext cx="381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606453" y="4114800"/>
            <a:ext cx="652463"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981700" y="3818659"/>
            <a:ext cx="950984" cy="829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562600" y="3581400"/>
            <a:ext cx="894592" cy="800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537002" y="3243385"/>
            <a:ext cx="481932" cy="41188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8153400" y="4533900"/>
                <a:ext cx="533400" cy="369332"/>
              </a:xfrm>
              <a:prstGeom prst="rect">
                <a:avLst/>
              </a:prstGeom>
              <a:noFill/>
            </p:spPr>
            <p:txBody>
              <a:bodyPr wrap="square" rtlCol="0">
                <a:spAutoFit/>
              </a:bodyPr>
              <a:lstStyle/>
              <a:p>
                <a:r>
                  <a:rPr lang="en-US" dirty="0"/>
                  <a:t> </a:t>
                </a:r>
                <a14:m>
                  <m:oMath xmlns:m="http://schemas.openxmlformats.org/officeDocument/2006/math">
                    <m:r>
                      <m:rPr>
                        <m:sty m:val="p"/>
                      </m:rPr>
                      <a:rPr lang="en-US" i="0" smtClean="0">
                        <a:latin typeface="Cambria Math"/>
                      </a:rPr>
                      <m:t>C</m:t>
                    </m:r>
                  </m:oMath>
                </a14:m>
                <a:endParaRPr lang="en-US" dirty="0">
                  <a:latin typeface="Calibri" pitchFamily="34" charset="0"/>
                  <a:cs typeface="Calibri" pitchFamily="34"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8153400" y="4533900"/>
                <a:ext cx="533400" cy="369332"/>
              </a:xfrm>
              <a:prstGeom prst="rect">
                <a:avLst/>
              </a:prstGeom>
              <a:blipFill rotWithShape="1">
                <a:blip r:embed="rId5"/>
                <a:stretch>
                  <a:fillRect l="-10345" t="-8333" b="-26667"/>
                </a:stretch>
              </a:blipFill>
            </p:spPr>
            <p:txBody>
              <a:bodyPr/>
              <a:lstStyle/>
              <a:p>
                <a:r>
                  <a:rPr lang="en-US">
                    <a:noFill/>
                  </a:rPr>
                  <a:t> </a:t>
                </a:r>
              </a:p>
            </p:txBody>
          </p:sp>
        </mc:Fallback>
      </mc:AlternateContent>
      <p:sp>
        <p:nvSpPr>
          <p:cNvPr id="57" name="TextBox 56"/>
          <p:cNvSpPr txBox="1"/>
          <p:nvPr/>
        </p:nvSpPr>
        <p:spPr>
          <a:xfrm>
            <a:off x="5460423" y="4732872"/>
            <a:ext cx="436418" cy="369332"/>
          </a:xfrm>
          <a:prstGeom prst="rect">
            <a:avLst/>
          </a:prstGeom>
          <a:noFill/>
        </p:spPr>
        <p:txBody>
          <a:bodyPr wrap="square" rtlCol="0">
            <a:spAutoFit/>
          </a:bodyPr>
          <a:lstStyle/>
          <a:p>
            <a:r>
              <a:rPr lang="en-US" dirty="0"/>
              <a:t>E</a:t>
            </a:r>
            <a:endParaRPr lang="en-US"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58" name="TextBox 57"/>
              <p:cNvSpPr txBox="1"/>
              <p:nvPr/>
            </p:nvSpPr>
            <p:spPr>
              <a:xfrm>
                <a:off x="3600450" y="4738706"/>
                <a:ext cx="533400" cy="369332"/>
              </a:xfrm>
              <a:prstGeom prst="rect">
                <a:avLst/>
              </a:prstGeom>
              <a:noFill/>
            </p:spPr>
            <p:txBody>
              <a:bodyPr wrap="square" rtlCol="0">
                <a:spAutoFit/>
              </a:bodyPr>
              <a:lstStyle/>
              <a:p>
                <a:r>
                  <a:rPr lang="en-US" dirty="0"/>
                  <a:t> </a:t>
                </a:r>
                <a14:m>
                  <m:oMath xmlns:m="http://schemas.openxmlformats.org/officeDocument/2006/math">
                    <m:r>
                      <m:rPr>
                        <m:sty m:val="p"/>
                      </m:rPr>
                      <a:rPr lang="en-US" i="0" smtClean="0">
                        <a:latin typeface="Cambria Math"/>
                      </a:rPr>
                      <m:t>B</m:t>
                    </m:r>
                  </m:oMath>
                </a14:m>
                <a:endParaRPr lang="en-US" dirty="0">
                  <a:latin typeface="Calibri" pitchFamily="34" charset="0"/>
                  <a:cs typeface="Calibri" pitchFamily="34"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3600450" y="4738706"/>
                <a:ext cx="533400" cy="369332"/>
              </a:xfrm>
              <a:prstGeom prst="rect">
                <a:avLst/>
              </a:prstGeom>
              <a:blipFill rotWithShape="1">
                <a:blip r:embed="rId6"/>
                <a:stretch>
                  <a:fillRect l="-10345"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436793" y="1464574"/>
                <a:ext cx="623455" cy="369332"/>
              </a:xfrm>
              <a:prstGeom prst="rect">
                <a:avLst/>
              </a:prstGeom>
              <a:noFill/>
            </p:spPr>
            <p:txBody>
              <a:bodyPr wrap="square" rtlCol="0">
                <a:spAutoFit/>
              </a:bodyPr>
              <a:lstStyle/>
              <a:p>
                <a:r>
                  <a:rPr lang="en-US" dirty="0"/>
                  <a:t> </a:t>
                </a:r>
                <a14:m>
                  <m:oMath xmlns:m="http://schemas.openxmlformats.org/officeDocument/2006/math">
                    <m:r>
                      <m:rPr>
                        <m:sty m:val="p"/>
                      </m:rPr>
                      <a:rPr lang="en-US" i="0" smtClean="0">
                        <a:latin typeface="Cambria Math"/>
                      </a:rPr>
                      <m:t>A</m:t>
                    </m:r>
                  </m:oMath>
                </a14:m>
                <a:endParaRPr lang="en-US" dirty="0">
                  <a:latin typeface="Calibri" pitchFamily="34" charset="0"/>
                  <a:cs typeface="Calibri"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3436793" y="1464574"/>
                <a:ext cx="623455" cy="369332"/>
              </a:xfrm>
              <a:prstGeom prst="rect">
                <a:avLst/>
              </a:prstGeom>
              <a:blipFill rotWithShape="1">
                <a:blip r:embed="rId7"/>
                <a:stretch>
                  <a:fillRect l="-8824"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334000" y="1969716"/>
                <a:ext cx="827809" cy="369332"/>
              </a:xfrm>
              <a:prstGeom prst="rect">
                <a:avLst/>
              </a:prstGeom>
              <a:noFill/>
            </p:spPr>
            <p:txBody>
              <a:bodyPr wrap="square" rtlCol="0">
                <a:spAutoFit/>
              </a:bodyPr>
              <a:lstStyle/>
              <a:p>
                <a:r>
                  <a:rPr lang="en-US" dirty="0"/>
                  <a:t> </a:t>
                </a:r>
                <a14:m>
                  <m:oMath xmlns:m="http://schemas.openxmlformats.org/officeDocument/2006/math">
                    <m:r>
                      <m:rPr>
                        <m:sty m:val="p"/>
                      </m:rPr>
                      <a:rPr lang="en-US" i="0" smtClean="0">
                        <a:latin typeface="Cambria Math"/>
                      </a:rPr>
                      <m:t>D</m:t>
                    </m:r>
                  </m:oMath>
                </a14:m>
                <a:endParaRPr lang="en-US" dirty="0">
                  <a:latin typeface="Calibri" pitchFamily="34" charset="0"/>
                  <a:cs typeface="Calibri" pitchFamily="34"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5334000" y="1969716"/>
                <a:ext cx="827809" cy="369332"/>
              </a:xfrm>
              <a:prstGeom prst="rect">
                <a:avLst/>
              </a:prstGeom>
              <a:blipFill rotWithShape="1">
                <a:blip r:embed="rId8"/>
                <a:stretch>
                  <a:fillRect l="-5882" t="-8197" b="-24590"/>
                </a:stretch>
              </a:blipFill>
            </p:spPr>
            <p:txBody>
              <a:bodyPr/>
              <a:lstStyle/>
              <a:p>
                <a:r>
                  <a:rPr lang="en-US">
                    <a:noFill/>
                  </a:rPr>
                  <a:t> </a:t>
                </a:r>
              </a:p>
            </p:txBody>
          </p:sp>
        </mc:Fallback>
      </mc:AlternateContent>
      <p:cxnSp>
        <p:nvCxnSpPr>
          <p:cNvPr id="76" name="Straight Arrow Connector 75"/>
          <p:cNvCxnSpPr/>
          <p:nvPr/>
        </p:nvCxnSpPr>
        <p:spPr>
          <a:xfrm flipH="1">
            <a:off x="5562600" y="5102204"/>
            <a:ext cx="2590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Box 76"/>
              <p:cNvSpPr txBox="1"/>
              <p:nvPr/>
            </p:nvSpPr>
            <p:spPr>
              <a:xfrm>
                <a:off x="6725516" y="4732872"/>
                <a:ext cx="533400" cy="369332"/>
              </a:xfrm>
              <a:prstGeom prst="rect">
                <a:avLst/>
              </a:prstGeom>
              <a:noFill/>
            </p:spPr>
            <p:txBody>
              <a:bodyPr wrap="square" rtlCol="0">
                <a:spAutoFit/>
              </a:bodyPr>
              <a:lstStyle/>
              <a:p>
                <a:r>
                  <a:rPr lang="en-US" dirty="0"/>
                  <a:t> </a:t>
                </a:r>
                <a14:m>
                  <m:oMath xmlns:m="http://schemas.openxmlformats.org/officeDocument/2006/math">
                    <m:r>
                      <m:rPr>
                        <m:sty m:val="p"/>
                      </m:rPr>
                      <a:rPr lang="en-US" b="0" i="0" smtClean="0">
                        <a:latin typeface="Cambria Math" panose="02040503050406030204" pitchFamily="18" charset="0"/>
                      </a:rPr>
                      <m:t>y</m:t>
                    </m:r>
                  </m:oMath>
                </a14:m>
                <a:endParaRPr lang="en-US" dirty="0">
                  <a:latin typeface="Calibri" pitchFamily="34" charset="0"/>
                  <a:cs typeface="Calibri" pitchFamily="34" charset="0"/>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6725516" y="4732872"/>
                <a:ext cx="533400" cy="369332"/>
              </a:xfrm>
              <a:prstGeom prst="rect">
                <a:avLst/>
              </a:prstGeom>
              <a:blipFill>
                <a:blip r:embed="rId9"/>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4448175" y="4738706"/>
                <a:ext cx="533400" cy="369332"/>
              </a:xfrm>
              <a:prstGeom prst="rect">
                <a:avLst/>
              </a:prstGeom>
              <a:noFill/>
            </p:spPr>
            <p:txBody>
              <a:bodyPr wrap="square" rtlCol="0">
                <a:spAutoFit/>
              </a:bodyPr>
              <a:lstStyle/>
              <a:p>
                <a:r>
                  <a:rPr lang="en-US" dirty="0"/>
                  <a:t> </a:t>
                </a:r>
                <a14:m>
                  <m:oMath xmlns:m="http://schemas.openxmlformats.org/officeDocument/2006/math">
                    <m:r>
                      <m:rPr>
                        <m:sty m:val="p"/>
                      </m:rPr>
                      <a:rPr lang="en-US" b="0" i="0" smtClean="0">
                        <a:latin typeface="Cambria Math" panose="02040503050406030204" pitchFamily="18" charset="0"/>
                      </a:rPr>
                      <m:t>x</m:t>
                    </m:r>
                  </m:oMath>
                </a14:m>
                <a:endParaRPr lang="en-US" dirty="0">
                  <a:latin typeface="Calibri" pitchFamily="34" charset="0"/>
                  <a:cs typeface="Calibri" pitchFamily="34" charset="0"/>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4448175" y="4738706"/>
                <a:ext cx="533400" cy="369332"/>
              </a:xfrm>
              <a:prstGeom prst="rect">
                <a:avLst/>
              </a:prstGeom>
              <a:blipFill>
                <a:blip r:embed="rId10"/>
                <a:stretch>
                  <a:fillRect/>
                </a:stretch>
              </a:blipFill>
            </p:spPr>
            <p:txBody>
              <a:bodyPr/>
              <a:lstStyle/>
              <a:p>
                <a:r>
                  <a:rPr lang="en-US">
                    <a:noFill/>
                  </a:rPr>
                  <a:t> </a:t>
                </a:r>
              </a:p>
            </p:txBody>
          </p:sp>
        </mc:Fallback>
      </mc:AlternateContent>
      <p:cxnSp>
        <p:nvCxnSpPr>
          <p:cNvPr id="4" name="Straight Connector 3"/>
          <p:cNvCxnSpPr/>
          <p:nvPr/>
        </p:nvCxnSpPr>
        <p:spPr>
          <a:xfrm>
            <a:off x="8153400" y="4923372"/>
            <a:ext cx="0" cy="533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8" idx="2"/>
          </p:cNvCxnSpPr>
          <p:nvPr/>
        </p:nvCxnSpPr>
        <p:spPr>
          <a:xfrm>
            <a:off x="3867150" y="5108038"/>
            <a:ext cx="0" cy="348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58" idx="2"/>
          </p:cNvCxnSpPr>
          <p:nvPr/>
        </p:nvCxnSpPr>
        <p:spPr>
          <a:xfrm flipH="1">
            <a:off x="3867150" y="5102204"/>
            <a:ext cx="1695450" cy="583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62600" y="5087214"/>
            <a:ext cx="0" cy="369332"/>
          </a:xfrm>
          <a:prstGeom prst="line">
            <a:avLst/>
          </a:prstGeom>
        </p:spPr>
        <p:style>
          <a:lnRef idx="1">
            <a:schemeClr val="accent1"/>
          </a:lnRef>
          <a:fillRef idx="0">
            <a:schemeClr val="accent1"/>
          </a:fillRef>
          <a:effectRef idx="0">
            <a:schemeClr val="accent1"/>
          </a:effectRef>
          <a:fontRef idx="minor">
            <a:schemeClr val="tx1"/>
          </a:fontRef>
        </p:style>
      </p:cxnSp>
      <p:sp>
        <p:nvSpPr>
          <p:cNvPr id="3" name="Arrow: Left 2">
            <a:extLst>
              <a:ext uri="{FF2B5EF4-FFF2-40B4-BE49-F238E27FC236}">
                <a16:creationId xmlns:a16="http://schemas.microsoft.com/office/drawing/2014/main" id="{E11EADE0-CCA8-4F45-9B9C-B8B9F825434F}"/>
              </a:ext>
            </a:extLst>
          </p:cNvPr>
          <p:cNvSpPr/>
          <p:nvPr/>
        </p:nvSpPr>
        <p:spPr>
          <a:xfrm>
            <a:off x="4341883" y="4307853"/>
            <a:ext cx="496818" cy="249839"/>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56235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52400"/>
                <a:ext cx="8229600" cy="6477000"/>
              </a:xfrm>
              <a:ln>
                <a:solidFill>
                  <a:schemeClr val="bg1"/>
                </a:solidFill>
              </a:ln>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marL="0" indent="0">
                  <a:buNone/>
                </a:pPr>
                <a:r>
                  <a:rPr lang="en-US" dirty="0">
                    <a:latin typeface="Times New Roman" panose="02020603050405020304" pitchFamily="18" charset="0"/>
                    <a:cs typeface="Times New Roman" panose="02020603050405020304" pitchFamily="18" charset="0"/>
                  </a:rPr>
                  <a:t>x: distance from the man to the pole.</a:t>
                </a:r>
              </a:p>
              <a:p>
                <a:pPr marL="0" indent="0">
                  <a:buNone/>
                </a:pPr>
                <a:r>
                  <a:rPr lang="en-US" dirty="0">
                    <a:latin typeface="Times New Roman" panose="02020603050405020304" pitchFamily="18" charset="0"/>
                    <a:cs typeface="Times New Roman" panose="02020603050405020304" pitchFamily="18" charset="0"/>
                  </a:rPr>
                  <a:t>y: length of the shadow.</a:t>
                </a:r>
              </a:p>
              <a:p>
                <a:pPr marL="0" indent="0">
                  <a:buNone/>
                </a:pPr>
                <a14:m>
                  <m:oMathPara xmlns:m="http://schemas.openxmlformats.org/officeDocument/2006/math">
                    <m:oMathParaPr>
                      <m:jc m:val="left"/>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6</m:t>
                          </m:r>
                        </m:num>
                        <m:den>
                          <m:r>
                            <a:rPr lang="en-US" b="0" i="1" smtClean="0">
                              <a:latin typeface="Cambria Math"/>
                            </a:rPr>
                            <m:t>𝑦</m:t>
                          </m:r>
                        </m:den>
                      </m:f>
                      <m:r>
                        <a:rPr lang="en-US" dirty="0">
                          <a:latin typeface="Cambria Math"/>
                          <a:ea typeface="Cambria Math"/>
                        </a:rPr>
                        <m:t>=</m:t>
                      </m:r>
                      <m:f>
                        <m:fPr>
                          <m:ctrlPr>
                            <a:rPr lang="en-US" i="1" dirty="0" smtClean="0">
                              <a:latin typeface="Cambria Math" panose="02040503050406030204" pitchFamily="18" charset="0"/>
                              <a:ea typeface="Cambria Math"/>
                            </a:rPr>
                          </m:ctrlPr>
                        </m:fPr>
                        <m:num>
                          <m:r>
                            <a:rPr lang="en-US" b="0" i="1" dirty="0" smtClean="0">
                              <a:latin typeface="Cambria Math"/>
                              <a:ea typeface="Cambria Math"/>
                            </a:rPr>
                            <m:t>10</m:t>
                          </m:r>
                        </m:num>
                        <m:den>
                          <m:r>
                            <a:rPr lang="en-US" b="0" i="1" dirty="0" smtClean="0">
                              <a:latin typeface="Cambria Math"/>
                              <a:ea typeface="Cambria Math"/>
                            </a:rPr>
                            <m:t>𝑥</m:t>
                          </m:r>
                          <m:r>
                            <a:rPr lang="en-US" b="0" i="1" dirty="0" smtClean="0">
                              <a:latin typeface="Cambria Math"/>
                              <a:ea typeface="Cambria Math"/>
                            </a:rPr>
                            <m:t>+</m:t>
                          </m:r>
                          <m:r>
                            <a:rPr lang="en-US" b="0" i="1" dirty="0" smtClean="0">
                              <a:latin typeface="Cambria Math"/>
                              <a:ea typeface="Cambria Math"/>
                            </a:rPr>
                            <m:t>𝑦</m:t>
                          </m:r>
                        </m:den>
                      </m:f>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a:rPr>
                        <m:t>6</m:t>
                      </m:r>
                      <m:d>
                        <m:dPr>
                          <m:ctrlPr>
                            <a:rPr lang="en-US" b="0" i="1" smtClean="0">
                              <a:latin typeface="Cambria Math" panose="02040503050406030204" pitchFamily="18" charset="0"/>
                            </a:rPr>
                          </m:ctrlPr>
                        </m:dPr>
                        <m:e>
                          <m:r>
                            <a:rPr lang="en-US" b="0" i="1" smtClean="0">
                              <a:latin typeface="Cambria Math"/>
                            </a:rPr>
                            <m:t>𝑥</m:t>
                          </m:r>
                          <m:r>
                            <a:rPr lang="en-US" b="0" i="1" smtClean="0">
                              <a:latin typeface="Cambria Math"/>
                            </a:rPr>
                            <m:t>+</m:t>
                          </m:r>
                          <m:r>
                            <a:rPr lang="en-US" b="0" i="1" smtClean="0">
                              <a:latin typeface="Cambria Math"/>
                            </a:rPr>
                            <m:t>𝑦</m:t>
                          </m:r>
                        </m:e>
                      </m:d>
                      <m:r>
                        <a:rPr lang="en-US" b="0" i="1" smtClean="0">
                          <a:latin typeface="Cambria Math"/>
                        </a:rPr>
                        <m:t>=</m:t>
                      </m:r>
                      <m:r>
                        <a:rPr lang="en-US" b="0" i="1" smtClean="0">
                          <a:latin typeface="Cambria Math"/>
                        </a:rPr>
                        <m:t>10</m:t>
                      </m:r>
                      <m:r>
                        <a:rPr lang="en-US" b="0" i="1" smtClean="0">
                          <a:latin typeface="Cambria Math"/>
                        </a:rPr>
                        <m:t>𝑦</m:t>
                      </m:r>
                    </m:oMath>
                  </m:oMathPara>
                </a14:m>
                <a:endParaRPr lang="en-US" b="0" dirty="0"/>
              </a:p>
              <a:p>
                <a:pPr marL="0" indent="0">
                  <a:buNone/>
                </a:pPr>
                <a14:m>
                  <m:oMathPara xmlns:m="http://schemas.openxmlformats.org/officeDocument/2006/math">
                    <m:oMathParaPr>
                      <m:jc m:val="left"/>
                    </m:oMathParaPr>
                    <m:oMath xmlns:m="http://schemas.openxmlformats.org/officeDocument/2006/math">
                      <m:r>
                        <a:rPr lang="en-US" b="0" i="1" smtClean="0">
                          <a:solidFill>
                            <a:srgbClr val="FF0000"/>
                          </a:solidFill>
                          <a:latin typeface="Cambria Math"/>
                        </a:rPr>
                        <m:t>6</m:t>
                      </m:r>
                      <m:r>
                        <a:rPr lang="en-US" b="0" i="1" smtClean="0">
                          <a:solidFill>
                            <a:srgbClr val="FF0000"/>
                          </a:solidFill>
                          <a:latin typeface="Cambria Math"/>
                        </a:rPr>
                        <m:t>𝑥</m:t>
                      </m:r>
                      <m:r>
                        <a:rPr lang="en-US" b="0" i="1" smtClean="0">
                          <a:solidFill>
                            <a:srgbClr val="FF0000"/>
                          </a:solidFill>
                          <a:latin typeface="Cambria Math"/>
                        </a:rPr>
                        <m:t>=</m:t>
                      </m:r>
                      <m:r>
                        <a:rPr lang="en-US" b="0" i="1" smtClean="0">
                          <a:solidFill>
                            <a:srgbClr val="FF0000"/>
                          </a:solidFill>
                          <a:latin typeface="Cambria Math"/>
                        </a:rPr>
                        <m:t>4</m:t>
                      </m:r>
                      <m:r>
                        <a:rPr lang="en-US" b="0" i="1" smtClean="0">
                          <a:solidFill>
                            <a:srgbClr val="FF0000"/>
                          </a:solidFill>
                          <a:latin typeface="Cambria Math"/>
                        </a:rPr>
                        <m:t>𝑦</m:t>
                      </m:r>
                    </m:oMath>
                  </m:oMathPara>
                </a14:m>
                <a:endParaRPr lang="en-US" b="0" dirty="0">
                  <a:solidFill>
                    <a:srgbClr val="FF0000"/>
                  </a:solidFill>
                </a:endParaRPr>
              </a:p>
              <a:p>
                <a:pPr marL="0" indent="0">
                  <a:buNone/>
                </a:pP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𝑑𝑥</m:t>
                        </m:r>
                      </m:num>
                      <m:den>
                        <m:r>
                          <a:rPr lang="en-US" b="0" i="1" smtClean="0">
                            <a:latin typeface="Cambria Math"/>
                          </a:rPr>
                          <m:t>𝑑𝑡</m:t>
                        </m:r>
                      </m:den>
                    </m:f>
                    <m:r>
                      <a:rPr lang="en-US" b="0" i="1" smtClean="0">
                        <a:latin typeface="Cambria Math"/>
                      </a:rPr>
                      <m:t>=−</m:t>
                    </m:r>
                    <m:r>
                      <a:rPr lang="en-US" b="0" i="1" smtClean="0">
                        <a:latin typeface="Cambria Math"/>
                      </a:rPr>
                      <m:t>4</m:t>
                    </m:r>
                  </m:oMath>
                </a14:m>
                <a:r>
                  <a:rPr lang="en-US" dirty="0">
                    <a:latin typeface="Times New Roman" panose="02020603050405020304" pitchFamily="18" charset="0"/>
                    <a:cs typeface="Times New Roman" panose="02020603050405020304" pitchFamily="18" charset="0"/>
                  </a:rPr>
                  <a:t>( As given in example the man walking at 4 feet per second</a:t>
                </a:r>
                <a:r>
                  <a:rPr lang="en-US" dirty="0"/>
                  <a:t>)</a:t>
                </a:r>
              </a:p>
              <a:p>
                <a:pPr marL="0" indent="0">
                  <a:buNone/>
                </a:pPr>
                <a14:m>
                  <m:oMathPara xmlns:m="http://schemas.openxmlformats.org/officeDocument/2006/math">
                    <m:oMathParaPr>
                      <m:jc m:val="left"/>
                    </m:oMathParaPr>
                    <m:oMath xmlns:m="http://schemas.openxmlformats.org/officeDocument/2006/math">
                      <m:r>
                        <a:rPr lang="en-US" b="0" i="1" smtClean="0">
                          <a:latin typeface="Cambria Math"/>
                        </a:rPr>
                        <m:t>6</m:t>
                      </m:r>
                      <m:f>
                        <m:fPr>
                          <m:ctrlPr>
                            <a:rPr lang="en-US" b="0" i="1" smtClean="0">
                              <a:latin typeface="Cambria Math" panose="02040503050406030204" pitchFamily="18" charset="0"/>
                            </a:rPr>
                          </m:ctrlPr>
                        </m:fPr>
                        <m:num>
                          <m:r>
                            <a:rPr lang="en-US" b="0" i="1" smtClean="0">
                              <a:latin typeface="Cambria Math"/>
                            </a:rPr>
                            <m:t>𝑑𝑥</m:t>
                          </m:r>
                        </m:num>
                        <m:den>
                          <m:r>
                            <a:rPr lang="en-US" b="0" i="1" smtClean="0">
                              <a:latin typeface="Cambria Math"/>
                            </a:rPr>
                            <m:t>𝑑𝑡</m:t>
                          </m:r>
                        </m:den>
                      </m:f>
                      <m:r>
                        <a:rPr lang="en-US" b="0" i="1" smtClean="0">
                          <a:latin typeface="Cambria Math"/>
                        </a:rPr>
                        <m:t>=</m:t>
                      </m:r>
                      <m:r>
                        <a:rPr lang="en-US" b="0" i="1" smtClean="0">
                          <a:latin typeface="Cambria Math"/>
                        </a:rPr>
                        <m:t>4</m:t>
                      </m:r>
                      <m:f>
                        <m:fPr>
                          <m:ctrlPr>
                            <a:rPr lang="en-US" b="0" i="1" smtClean="0">
                              <a:latin typeface="Cambria Math" panose="02040503050406030204" pitchFamily="18" charset="0"/>
                            </a:rPr>
                          </m:ctrlPr>
                        </m:fPr>
                        <m:num>
                          <m:r>
                            <a:rPr lang="en-US" b="0" i="1" smtClean="0">
                              <a:latin typeface="Cambria Math"/>
                            </a:rPr>
                            <m:t>𝑑𝑦</m:t>
                          </m:r>
                        </m:num>
                        <m:den>
                          <m:r>
                            <a:rPr lang="en-US" b="0" i="1" smtClean="0">
                              <a:latin typeface="Cambria Math"/>
                            </a:rPr>
                            <m:t>𝑑𝑡</m:t>
                          </m:r>
                        </m:den>
                      </m:f>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a:rPr>
                        <m:t>6</m:t>
                      </m:r>
                      <m:d>
                        <m:dPr>
                          <m:ctrlPr>
                            <a:rPr lang="en-US" b="0" i="1" smtClean="0">
                              <a:latin typeface="Cambria Math" panose="02040503050406030204" pitchFamily="18" charset="0"/>
                            </a:rPr>
                          </m:ctrlPr>
                        </m:dPr>
                        <m:e>
                          <m:r>
                            <a:rPr lang="en-US" b="0" i="1" smtClean="0">
                              <a:latin typeface="Cambria Math"/>
                            </a:rPr>
                            <m:t>−</m:t>
                          </m:r>
                          <m:r>
                            <a:rPr lang="en-US" b="0" i="1" smtClean="0">
                              <a:latin typeface="Cambria Math"/>
                            </a:rPr>
                            <m:t>4</m:t>
                          </m:r>
                        </m:e>
                      </m:d>
                      <m:r>
                        <a:rPr lang="en-US" b="0" i="1" smtClean="0">
                          <a:latin typeface="Cambria Math"/>
                        </a:rPr>
                        <m:t>=</m:t>
                      </m:r>
                      <m:r>
                        <a:rPr lang="en-US" b="0" i="1" smtClean="0">
                          <a:latin typeface="Cambria Math"/>
                        </a:rPr>
                        <m:t>4</m:t>
                      </m:r>
                      <m:f>
                        <m:fPr>
                          <m:ctrlPr>
                            <a:rPr lang="en-US" b="0" i="1" smtClean="0">
                              <a:latin typeface="Cambria Math" panose="02040503050406030204" pitchFamily="18" charset="0"/>
                            </a:rPr>
                          </m:ctrlPr>
                        </m:fPr>
                        <m:num>
                          <m:r>
                            <a:rPr lang="en-US" b="0" i="1" smtClean="0">
                              <a:latin typeface="Cambria Math"/>
                            </a:rPr>
                            <m:t>𝑑𝑦</m:t>
                          </m:r>
                        </m:num>
                        <m:den>
                          <m:r>
                            <a:rPr lang="en-US" b="0" i="1" smtClean="0">
                              <a:latin typeface="Cambria Math"/>
                            </a:rPr>
                            <m:t>𝑑𝑡</m:t>
                          </m:r>
                        </m:den>
                      </m:f>
                    </m:oMath>
                  </m:oMathPara>
                </a14:m>
                <a:endParaRPr lang="en-US" dirty="0"/>
              </a:p>
              <a:p>
                <a:pPr marL="0" indent="0">
                  <a:buNone/>
                </a:pPr>
                <a14:m>
                  <m:oMath xmlns:m="http://schemas.openxmlformats.org/officeDocument/2006/math">
                    <m:f>
                      <m:fPr>
                        <m:ctrlPr>
                          <a:rPr lang="en-US" sz="3500" i="1" smtClean="0">
                            <a:latin typeface="Cambria Math" panose="02040503050406030204" pitchFamily="18" charset="0"/>
                          </a:rPr>
                        </m:ctrlPr>
                      </m:fPr>
                      <m:num>
                        <m:r>
                          <a:rPr lang="en-US" sz="3500" b="0" i="1" smtClean="0">
                            <a:latin typeface="Cambria Math"/>
                          </a:rPr>
                          <m:t>𝑑𝑦</m:t>
                        </m:r>
                      </m:num>
                      <m:den>
                        <m:r>
                          <a:rPr lang="en-US" sz="3500" b="0" i="1" smtClean="0">
                            <a:latin typeface="Cambria Math"/>
                          </a:rPr>
                          <m:t>𝑑𝑡</m:t>
                        </m:r>
                      </m:den>
                    </m:f>
                    <m:r>
                      <a:rPr lang="en-US" sz="3500" b="0" i="1" smtClean="0">
                        <a:latin typeface="Cambria Math"/>
                      </a:rPr>
                      <m:t>=</m:t>
                    </m:r>
                    <m:f>
                      <m:fPr>
                        <m:ctrlPr>
                          <a:rPr lang="en-US" sz="3500" b="0" i="1" smtClean="0">
                            <a:latin typeface="Cambria Math" panose="02040503050406030204" pitchFamily="18" charset="0"/>
                          </a:rPr>
                        </m:ctrlPr>
                      </m:fPr>
                      <m:num>
                        <m:r>
                          <a:rPr lang="en-US" sz="3500" b="0" i="1" smtClean="0">
                            <a:latin typeface="Cambria Math"/>
                          </a:rPr>
                          <m:t>−</m:t>
                        </m:r>
                        <m:r>
                          <a:rPr lang="en-US" sz="3500" b="0" i="1" smtClean="0">
                            <a:latin typeface="Cambria Math"/>
                          </a:rPr>
                          <m:t>24</m:t>
                        </m:r>
                      </m:num>
                      <m:den>
                        <m:r>
                          <a:rPr lang="en-US" sz="3500" b="0" i="1" smtClean="0">
                            <a:latin typeface="Cambria Math"/>
                          </a:rPr>
                          <m:t>4</m:t>
                        </m:r>
                      </m:den>
                    </m:f>
                    <m:r>
                      <a:rPr lang="en-US" sz="3500" b="0" i="1" smtClean="0">
                        <a:latin typeface="Cambria Math"/>
                      </a:rPr>
                      <m:t>=−</m:t>
                    </m:r>
                    <m:r>
                      <a:rPr lang="en-US" sz="3500" b="0" i="1" smtClean="0">
                        <a:latin typeface="Cambria Math"/>
                      </a:rPr>
                      <m:t>6</m:t>
                    </m:r>
                  </m:oMath>
                </a14:m>
                <a:r>
                  <a:rPr lang="en-US" sz="3500" dirty="0"/>
                  <a:t> </a:t>
                </a:r>
                <a:r>
                  <a:rPr lang="en-US" dirty="0">
                    <a:latin typeface="Times New Roman" panose="02020603050405020304" pitchFamily="18" charset="0"/>
                    <a:cs typeface="Times New Roman" panose="02020603050405020304" pitchFamily="18" charset="0"/>
                  </a:rPr>
                  <a:t>(the shadow is shrinking at 6 ft/sec).</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52400"/>
                <a:ext cx="8229600" cy="6477000"/>
              </a:xfrm>
              <a:blipFill>
                <a:blip r:embed="rId2"/>
                <a:stretch>
                  <a:fillRect l="-1256" t="-1312"/>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648532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Example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483069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533400"/>
                <a:ext cx="8229600" cy="5592763"/>
              </a:xfrm>
            </p:spPr>
            <p:txBody>
              <a:bodyPr/>
              <a:lstStyle/>
              <a:p>
                <a:pPr marL="0" indent="0" algn="just">
                  <a:buNone/>
                </a:pP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𝑑𝑦</m:t>
                        </m:r>
                      </m:num>
                      <m:den>
                        <m:r>
                          <a:rPr lang="en-US" b="0" i="1" smtClean="0">
                            <a:latin typeface="Cambria Math"/>
                          </a:rPr>
                          <m:t>𝑑𝑡</m:t>
                        </m:r>
                      </m:den>
                    </m:f>
                    <m:r>
                      <a:rPr lang="en-US" b="0" i="1" smtClean="0">
                        <a:latin typeface="Cambria Math"/>
                      </a:rPr>
                      <m:t>=−</m:t>
                    </m:r>
                    <m:r>
                      <a:rPr lang="en-US" b="0" i="1" smtClean="0">
                        <a:latin typeface="Cambria Math"/>
                      </a:rPr>
                      <m:t>6</m:t>
                    </m:r>
                  </m:oMath>
                </a14:m>
                <a:r>
                  <a:rPr lang="en-US" dirty="0"/>
                  <a:t> </a:t>
                </a:r>
                <a:r>
                  <a:rPr lang="en-US" dirty="0">
                    <a:latin typeface="Times New Roman" panose="02020603050405020304" pitchFamily="18" charset="0"/>
                    <a:cs typeface="Times New Roman" panose="02020603050405020304" pitchFamily="18" charset="0"/>
                  </a:rPr>
                  <a:t>(which does not depend upon </a:t>
                </a:r>
                <a14:m>
                  <m:oMath xmlns:m="http://schemas.openxmlformats.org/officeDocument/2006/math">
                    <m:r>
                      <a:rPr lang="en-US" i="1" dirty="0" smtClean="0">
                        <a:latin typeface="Cambria Math" panose="02040503050406030204" pitchFamily="18" charset="0"/>
                      </a:rPr>
                      <m:t>𝑥</m:t>
                    </m:r>
                  </m:oMath>
                </a14:m>
                <a:r>
                  <a:rPr lang="en-US" dirty="0">
                    <a:latin typeface="Times New Roman" panose="02020603050405020304" pitchFamily="18" charset="0"/>
                    <a:cs typeface="Times New Roman" panose="02020603050405020304" pitchFamily="18" charset="0"/>
                  </a:rPr>
                  <a:t> so you don’t have to plug in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8</m:t>
                    </m:r>
                  </m:oMath>
                </a14:m>
                <a:r>
                  <a:rPr lang="en-US" dirty="0">
                    <a:latin typeface="Times New Roman" panose="02020603050405020304" pitchFamily="18" charset="0"/>
                    <a:cs typeface="Times New Roman" panose="02020603050405020304" pitchFamily="18" charset="0"/>
                  </a:rPr>
                  <a:t> any where.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533400"/>
                <a:ext cx="8229600" cy="5592763"/>
              </a:xfrm>
              <a:blipFill>
                <a:blip r:embed="rId2"/>
                <a:stretch>
                  <a:fillRect l="-1852" r="-1852"/>
                </a:stretch>
              </a:blipFill>
            </p:spPr>
            <p:txBody>
              <a:bodyPr/>
              <a:lstStyle/>
              <a:p>
                <a:r>
                  <a:rPr lang="en-US">
                    <a:noFill/>
                  </a:rPr>
                  <a:t> </a:t>
                </a:r>
              </a:p>
            </p:txBody>
          </p:sp>
        </mc:Fallback>
      </mc:AlternateContent>
    </p:spTree>
    <p:extLst>
      <p:ext uri="{BB962C8B-B14F-4D97-AF65-F5344CB8AC3E}">
        <p14:creationId xmlns:p14="http://schemas.microsoft.com/office/powerpoint/2010/main" val="1163703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Example</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5181600"/>
              </a:xfrm>
            </p:spPr>
            <p:txBody>
              <a:bodyPr>
                <a:normAutofit fontScale="92500" lnSpcReduction="10000"/>
              </a:bodyPr>
              <a:lstStyle/>
              <a:p>
                <a:pPr marL="0" indent="0" algn="just">
                  <a:buNone/>
                </a:pPr>
                <a:r>
                  <a:rPr lang="en-US" dirty="0">
                    <a:latin typeface="Times New Roman" panose="02020603050405020304" pitchFamily="18" charset="0"/>
                    <a:cs typeface="Times New Roman" panose="02020603050405020304" pitchFamily="18" charset="0"/>
                  </a:rPr>
                  <a:t>Assume that the radius r and the height of a cone are differentiable functions of  t and let  V  be  the volume of the cone. Find an equation that relates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𝑑𝑣</m:t>
                        </m:r>
                      </m:num>
                      <m:den>
                        <m:r>
                          <a:rPr lang="en-US" b="0" i="1" smtClean="0">
                            <a:latin typeface="Cambria Math"/>
                          </a:rPr>
                          <m:t>𝑑𝑡</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𝑑𝑟</m:t>
                        </m:r>
                      </m:num>
                      <m:den>
                        <m:r>
                          <a:rPr lang="en-US" b="0" i="1" smtClean="0">
                            <a:latin typeface="Cambria Math"/>
                          </a:rPr>
                          <m:t>𝑑𝑡</m:t>
                        </m:r>
                      </m:den>
                    </m:f>
                    <m:r>
                      <a:rPr lang="en-US" b="0" i="1" smtClean="0">
                        <a:latin typeface="Cambria Math"/>
                      </a:rPr>
                      <m:t> </m:t>
                    </m:r>
                    <m:r>
                      <a:rPr lang="en-US" b="0" i="1" smtClean="0">
                        <a:latin typeface="Cambria Math"/>
                      </a:rPr>
                      <m:t>𝑎𝑛𝑑</m:t>
                    </m:r>
                    <m:f>
                      <m:fPr>
                        <m:ctrlPr>
                          <a:rPr lang="en-US" b="0" i="1" smtClean="0">
                            <a:latin typeface="Cambria Math" panose="02040503050406030204" pitchFamily="18" charset="0"/>
                          </a:rPr>
                        </m:ctrlPr>
                      </m:fPr>
                      <m:num>
                        <m:r>
                          <a:rPr lang="en-US" b="0" i="1" smtClean="0">
                            <a:latin typeface="Cambria Math"/>
                          </a:rPr>
                          <m:t>𝑑</m:t>
                        </m:r>
                        <m:r>
                          <a:rPr lang="en-US" b="0" i="1" smtClean="0">
                            <a:latin typeface="Cambria Math"/>
                          </a:rPr>
                          <m:t>h</m:t>
                        </m:r>
                      </m:num>
                      <m:den>
                        <m:r>
                          <a:rPr lang="en-US" b="0" i="1" smtClean="0">
                            <a:latin typeface="Cambria Math"/>
                          </a:rPr>
                          <m:t>𝑑𝑡</m:t>
                        </m:r>
                      </m:den>
                    </m:f>
                  </m:oMath>
                </a14:m>
                <a:r>
                  <a:rPr lang="en-US" dirty="0">
                    <a:latin typeface="Times New Roman" panose="02020603050405020304" pitchFamily="18" charset="0"/>
                    <a:cs typeface="Times New Roman" panose="02020603050405020304" pitchFamily="18" charset="0"/>
                  </a:rPr>
                  <a:t>.</a:t>
                </a:r>
              </a:p>
              <a:p>
                <a:pPr marL="0" indent="0">
                  <a:buNone/>
                </a:pPr>
                <a:r>
                  <a:rPr lang="en-US" dirty="0">
                    <a:solidFill>
                      <a:srgbClr val="FF0000"/>
                    </a:solidFill>
                  </a:rPr>
                  <a:t>Solution:</a:t>
                </a:r>
              </a:p>
              <a:p>
                <a:pPr marL="0" indent="0">
                  <a:buNone/>
                </a:pPr>
                <a14:m>
                  <m:oMathPara xmlns:m="http://schemas.openxmlformats.org/officeDocument/2006/math">
                    <m:oMathParaPr>
                      <m:jc m:val="left"/>
                    </m:oMathParaPr>
                    <m:oMath xmlns:m="http://schemas.openxmlformats.org/officeDocument/2006/math">
                      <m:r>
                        <a:rPr lang="en-US" b="0" i="1" smtClean="0">
                          <a:solidFill>
                            <a:schemeClr val="tx1"/>
                          </a:solidFill>
                          <a:latin typeface="Cambria Math"/>
                        </a:rPr>
                        <m:t>𝑉</m:t>
                      </m:r>
                      <m:r>
                        <a:rPr lang="en-US" b="0" i="1" smtClean="0">
                          <a:solidFill>
                            <a:schemeClr val="tx1"/>
                          </a:solidFill>
                          <a:latin typeface="Cambria Math"/>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a:ea typeface="Cambria Math"/>
                            </a:rPr>
                            <m:t>𝜋</m:t>
                          </m:r>
                        </m:num>
                        <m:den>
                          <m:r>
                            <a:rPr lang="en-US" b="0" i="1" smtClean="0">
                              <a:solidFill>
                                <a:schemeClr val="tx1"/>
                              </a:solidFill>
                              <a:latin typeface="Cambria Math"/>
                            </a:rPr>
                            <m:t>3</m:t>
                          </m:r>
                        </m:den>
                      </m:f>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𝑟</m:t>
                          </m:r>
                        </m:e>
                        <m:sup>
                          <m:r>
                            <a:rPr lang="en-US" b="0" i="1" smtClean="0">
                              <a:solidFill>
                                <a:schemeClr val="tx1"/>
                              </a:solidFill>
                              <a:latin typeface="Cambria Math"/>
                            </a:rPr>
                            <m:t>2</m:t>
                          </m:r>
                        </m:sup>
                      </m:sSup>
                      <m:r>
                        <a:rPr lang="en-US" b="0" i="1" smtClean="0">
                          <a:solidFill>
                            <a:schemeClr val="tx1"/>
                          </a:solidFill>
                          <a:latin typeface="Cambria Math"/>
                        </a:rPr>
                        <m:t>h</m:t>
                      </m:r>
                    </m:oMath>
                  </m:oMathPara>
                </a14:m>
                <a:endParaRPr lang="en-US" dirty="0">
                  <a:solidFill>
                    <a:schemeClr val="tx1"/>
                  </a:solidFill>
                </a:endParaRPr>
              </a:p>
              <a:p>
                <a:pPr marL="0" indent="0">
                  <a:buNone/>
                </a:pPr>
                <a14:m>
                  <m:oMathPara xmlns:m="http://schemas.openxmlformats.org/officeDocument/2006/math">
                    <m:oMathParaPr>
                      <m:jc m:val="left"/>
                    </m:oMathParaPr>
                    <m:oMath xmlns:m="http://schemas.openxmlformats.org/officeDocument/2006/math">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a:rPr>
                            <m:t>𝑑𝑣</m:t>
                          </m:r>
                        </m:num>
                        <m:den>
                          <m:r>
                            <a:rPr lang="en-US" b="0" i="1" smtClean="0">
                              <a:solidFill>
                                <a:schemeClr val="tx1"/>
                              </a:solidFill>
                              <a:latin typeface="Cambria Math"/>
                            </a:rPr>
                            <m:t>𝑑𝑡</m:t>
                          </m:r>
                        </m:den>
                      </m:f>
                      <m:r>
                        <a:rPr lang="en-US" b="0" i="1" smtClean="0">
                          <a:solidFill>
                            <a:schemeClr val="tx1"/>
                          </a:solidFill>
                          <a:latin typeface="Cambria Math"/>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a:ea typeface="Cambria Math"/>
                            </a:rPr>
                            <m:t>𝜋</m:t>
                          </m:r>
                        </m:num>
                        <m:den>
                          <m:r>
                            <a:rPr lang="en-US" b="0" i="1" smtClean="0">
                              <a:solidFill>
                                <a:schemeClr val="tx1"/>
                              </a:solidFill>
                              <a:latin typeface="Cambria Math"/>
                            </a:rPr>
                            <m:t>3</m:t>
                          </m:r>
                        </m:den>
                      </m:f>
                      <m:r>
                        <a:rPr lang="en-US" b="0" i="1" smtClean="0">
                          <a:solidFill>
                            <a:schemeClr val="tx1"/>
                          </a:solidFill>
                          <a:latin typeface="Cambria Math"/>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𝑟</m:t>
                          </m:r>
                        </m:e>
                        <m:sup>
                          <m:r>
                            <a:rPr lang="en-US" b="0" i="1" smtClean="0">
                              <a:solidFill>
                                <a:schemeClr val="tx1"/>
                              </a:solidFill>
                              <a:latin typeface="Cambria Math"/>
                            </a:rPr>
                            <m:t>2</m:t>
                          </m:r>
                        </m:sup>
                      </m:sSup>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a:rPr>
                            <m:t>𝑑</m:t>
                          </m:r>
                          <m:r>
                            <a:rPr lang="en-US" b="0" i="1" smtClean="0">
                              <a:solidFill>
                                <a:schemeClr val="tx1"/>
                              </a:solidFill>
                              <a:latin typeface="Cambria Math"/>
                            </a:rPr>
                            <m:t>h</m:t>
                          </m:r>
                        </m:num>
                        <m:den>
                          <m:r>
                            <a:rPr lang="en-US" b="0" i="1" smtClean="0">
                              <a:solidFill>
                                <a:schemeClr val="tx1"/>
                              </a:solidFill>
                              <a:latin typeface="Cambria Math"/>
                            </a:rPr>
                            <m:t>𝑑𝑡</m:t>
                          </m:r>
                        </m:den>
                      </m:f>
                      <m:r>
                        <a:rPr lang="en-US" b="0" i="1" smtClean="0">
                          <a:solidFill>
                            <a:schemeClr val="tx1"/>
                          </a:solidFill>
                          <a:latin typeface="Cambria Math"/>
                        </a:rPr>
                        <m:t>+</m:t>
                      </m:r>
                      <m:r>
                        <a:rPr lang="en-US" b="0" i="1" smtClean="0">
                          <a:solidFill>
                            <a:schemeClr val="tx1"/>
                          </a:solidFill>
                          <a:latin typeface="Cambria Math"/>
                        </a:rPr>
                        <m:t>2</m:t>
                      </m:r>
                      <m:r>
                        <a:rPr lang="en-US" b="0" i="1" smtClean="0">
                          <a:solidFill>
                            <a:schemeClr val="tx1"/>
                          </a:solidFill>
                          <a:latin typeface="Cambria Math"/>
                        </a:rPr>
                        <m:t>𝑟</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a:rPr>
                            <m:t>𝑑𝑟</m:t>
                          </m:r>
                        </m:num>
                        <m:den>
                          <m:r>
                            <a:rPr lang="en-US" b="0" i="1" smtClean="0">
                              <a:solidFill>
                                <a:schemeClr val="tx1"/>
                              </a:solidFill>
                              <a:latin typeface="Cambria Math"/>
                            </a:rPr>
                            <m:t>𝑑𝑡</m:t>
                          </m:r>
                        </m:den>
                      </m:f>
                      <m:r>
                        <a:rPr lang="en-US" b="0" i="1" smtClean="0">
                          <a:solidFill>
                            <a:schemeClr val="tx1"/>
                          </a:solidFill>
                          <a:latin typeface="Cambria Math"/>
                        </a:rPr>
                        <m:t>h</m:t>
                      </m:r>
                      <m:r>
                        <a:rPr lang="en-US" b="0" i="1" smtClean="0">
                          <a:solidFill>
                            <a:schemeClr val="tx1"/>
                          </a:solidFill>
                          <a:latin typeface="Cambria Math" panose="02040503050406030204" pitchFamily="18" charset="0"/>
                        </a:rPr>
                        <m:t>)</m:t>
                      </m:r>
                    </m:oMath>
                  </m:oMathPara>
                </a14:m>
                <a:endParaRPr lang="en-US" dirty="0">
                  <a:solidFill>
                    <a:schemeClr val="tx1"/>
                  </a:solidFill>
                </a:endParaRPr>
              </a:p>
              <a:p>
                <a:pPr marL="0" indent="0">
                  <a:buNone/>
                </a:pPr>
                <a14:m>
                  <m:oMathPara xmlns:m="http://schemas.openxmlformats.org/officeDocument/2006/math">
                    <m:oMathParaPr>
                      <m:jc m:val="left"/>
                    </m:oMathParaPr>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a:rPr>
                            <m:t>𝑑𝑣</m:t>
                          </m:r>
                        </m:num>
                        <m:den>
                          <m:r>
                            <a:rPr lang="en-US" i="1">
                              <a:solidFill>
                                <a:schemeClr val="tx1"/>
                              </a:solidFill>
                              <a:latin typeface="Cambria Math"/>
                            </a:rPr>
                            <m:t>𝑑𝑡</m:t>
                          </m:r>
                        </m:den>
                      </m:f>
                      <m:r>
                        <a:rPr lang="en-US" i="1">
                          <a:solidFill>
                            <a:schemeClr val="tx1"/>
                          </a:solidFill>
                          <a:latin typeface="Cambria Math"/>
                        </a:rPr>
                        <m:t>=</m:t>
                      </m:r>
                      <m:f>
                        <m:fPr>
                          <m:ctrlPr>
                            <a:rPr lang="en-US" i="1">
                              <a:solidFill>
                                <a:schemeClr val="tx1"/>
                              </a:solidFill>
                              <a:latin typeface="Cambria Math" panose="02040503050406030204" pitchFamily="18" charset="0"/>
                            </a:rPr>
                          </m:ctrlPr>
                        </m:fPr>
                        <m:num>
                          <m:r>
                            <a:rPr lang="en-US" i="1">
                              <a:solidFill>
                                <a:schemeClr val="tx1"/>
                              </a:solidFill>
                              <a:latin typeface="Cambria Math"/>
                              <a:ea typeface="Cambria Math"/>
                            </a:rPr>
                            <m:t>𝜋</m:t>
                          </m:r>
                        </m:num>
                        <m:den>
                          <m:r>
                            <a:rPr lang="en-US" i="1">
                              <a:solidFill>
                                <a:schemeClr val="tx1"/>
                              </a:solidFill>
                              <a:latin typeface="Cambria Math"/>
                            </a:rPr>
                            <m:t>3</m:t>
                          </m:r>
                        </m:den>
                      </m:f>
                      <m:r>
                        <a:rPr lang="en-US" i="1">
                          <a:solidFill>
                            <a:schemeClr val="tx1"/>
                          </a:solidFill>
                          <a:latin typeface="Cambria Math"/>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a:rPr>
                            <m:t>𝑟</m:t>
                          </m:r>
                        </m:e>
                        <m:sup>
                          <m:r>
                            <a:rPr lang="en-US" i="1">
                              <a:solidFill>
                                <a:schemeClr val="tx1"/>
                              </a:solidFill>
                              <a:latin typeface="Cambria Math"/>
                            </a:rPr>
                            <m:t>2</m:t>
                          </m:r>
                        </m:sup>
                      </m:sSup>
                      <m:f>
                        <m:fPr>
                          <m:ctrlPr>
                            <a:rPr lang="en-US" i="1">
                              <a:solidFill>
                                <a:schemeClr val="tx1"/>
                              </a:solidFill>
                              <a:latin typeface="Cambria Math" panose="02040503050406030204" pitchFamily="18" charset="0"/>
                            </a:rPr>
                          </m:ctrlPr>
                        </m:fPr>
                        <m:num>
                          <m:r>
                            <a:rPr lang="en-US" i="1">
                              <a:solidFill>
                                <a:schemeClr val="tx1"/>
                              </a:solidFill>
                              <a:latin typeface="Cambria Math"/>
                            </a:rPr>
                            <m:t>𝑑</m:t>
                          </m:r>
                          <m:r>
                            <a:rPr lang="en-US" i="1">
                              <a:solidFill>
                                <a:schemeClr val="tx1"/>
                              </a:solidFill>
                              <a:latin typeface="Cambria Math"/>
                            </a:rPr>
                            <m:t>h</m:t>
                          </m:r>
                        </m:num>
                        <m:den>
                          <m:r>
                            <a:rPr lang="en-US" i="1">
                              <a:solidFill>
                                <a:schemeClr val="tx1"/>
                              </a:solidFill>
                              <a:latin typeface="Cambria Math"/>
                            </a:rPr>
                            <m:t>𝑑𝑡</m:t>
                          </m:r>
                        </m:den>
                      </m:f>
                      <m:r>
                        <a:rPr lang="en-US" i="1">
                          <a:solidFill>
                            <a:schemeClr val="tx1"/>
                          </a:solidFill>
                          <a:latin typeface="Cambria Math"/>
                        </a:rPr>
                        <m:t>+</m:t>
                      </m:r>
                      <m:r>
                        <a:rPr lang="en-US" i="1">
                          <a:solidFill>
                            <a:schemeClr val="tx1"/>
                          </a:solidFill>
                          <a:latin typeface="Cambria Math"/>
                        </a:rPr>
                        <m:t>2</m:t>
                      </m:r>
                      <m:r>
                        <a:rPr lang="en-US" i="1">
                          <a:solidFill>
                            <a:schemeClr val="tx1"/>
                          </a:solidFill>
                          <a:latin typeface="Cambria Math"/>
                        </a:rPr>
                        <m:t>𝑟</m:t>
                      </m:r>
                      <m:r>
                        <a:rPr lang="en-US" b="0" i="1" smtClean="0">
                          <a:solidFill>
                            <a:schemeClr val="tx1"/>
                          </a:solidFill>
                          <a:latin typeface="Cambria Math"/>
                        </a:rPr>
                        <m:t>h</m:t>
                      </m:r>
                      <m:f>
                        <m:fPr>
                          <m:ctrlPr>
                            <a:rPr lang="en-US" i="1">
                              <a:solidFill>
                                <a:schemeClr val="tx1"/>
                              </a:solidFill>
                              <a:latin typeface="Cambria Math" panose="02040503050406030204" pitchFamily="18" charset="0"/>
                            </a:rPr>
                          </m:ctrlPr>
                        </m:fPr>
                        <m:num>
                          <m:r>
                            <a:rPr lang="en-US" i="1">
                              <a:solidFill>
                                <a:schemeClr val="tx1"/>
                              </a:solidFill>
                              <a:latin typeface="Cambria Math"/>
                            </a:rPr>
                            <m:t>𝑑𝑟</m:t>
                          </m:r>
                        </m:num>
                        <m:den>
                          <m:r>
                            <a:rPr lang="en-US" i="1">
                              <a:solidFill>
                                <a:schemeClr val="tx1"/>
                              </a:solidFill>
                              <a:latin typeface="Cambria Math"/>
                            </a:rPr>
                            <m:t>𝑑𝑡</m:t>
                          </m:r>
                        </m:den>
                      </m:f>
                      <m:r>
                        <a:rPr lang="en-US" b="0" i="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5181600"/>
              </a:xfrm>
              <a:blipFill>
                <a:blip r:embed="rId2"/>
                <a:stretch>
                  <a:fillRect l="-1704" t="-2353" r="-1704"/>
                </a:stretch>
              </a:blipFill>
            </p:spPr>
            <p:txBody>
              <a:bodyPr/>
              <a:lstStyle/>
              <a:p>
                <a:r>
                  <a:rPr lang="en-US">
                    <a:noFill/>
                  </a:rPr>
                  <a:t> </a:t>
                </a:r>
              </a:p>
            </p:txBody>
          </p:sp>
        </mc:Fallback>
      </mc:AlternateContent>
    </p:spTree>
    <p:extLst>
      <p:ext uri="{BB962C8B-B14F-4D97-AF65-F5344CB8AC3E}">
        <p14:creationId xmlns:p14="http://schemas.microsoft.com/office/powerpoint/2010/main" val="2128469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l"/>
            <a:r>
              <a:rPr lang="en-US" sz="3200" b="1" dirty="0">
                <a:latin typeface="Times New Roman"/>
                <a:ea typeface="Calibri"/>
              </a:rPr>
              <a:t>Differentiation by (constant, power, sum, difference, product and Quotient) Rules</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algn="just">
                  <a:lnSpc>
                    <a:spcPct val="150000"/>
                  </a:lnSpc>
                  <a:spcBef>
                    <a:spcPts val="0"/>
                  </a:spcBef>
                </a:pPr>
                <a:r>
                  <a:rPr lang="en-US" dirty="0">
                    <a:latin typeface="Times New Roman"/>
                    <a:ea typeface="TimesNewRoman"/>
                    <a:cs typeface="Arial"/>
                  </a:rPr>
                  <a:t>Let </a:t>
                </a:r>
                <a14:m>
                  <m:oMath xmlns:m="http://schemas.openxmlformats.org/officeDocument/2006/math">
                    <m:r>
                      <a:rPr lang="en-US" i="1" dirty="0" smtClean="0">
                        <a:latin typeface="Cambria Math"/>
                        <a:ea typeface="TimesNewRoman"/>
                        <a:cs typeface="Arial"/>
                      </a:rPr>
                      <m:t>𝑢</m:t>
                    </m:r>
                    <m:r>
                      <a:rPr lang="en-US" i="1" dirty="0" smtClean="0">
                        <a:latin typeface="Cambria Math"/>
                        <a:ea typeface="TimesNewRoman"/>
                        <a:cs typeface="Arial"/>
                      </a:rPr>
                      <m:t> =</m:t>
                    </m:r>
                    <m:r>
                      <a:rPr lang="en-US" i="1" dirty="0" smtClean="0">
                        <a:latin typeface="Cambria Math"/>
                        <a:ea typeface="TimesNewRoman"/>
                        <a:cs typeface="Arial"/>
                      </a:rPr>
                      <m:t>𝑓</m:t>
                    </m:r>
                    <m:r>
                      <a:rPr lang="en-US" i="1" dirty="0" smtClean="0">
                        <a:latin typeface="Cambria Math"/>
                        <a:ea typeface="TimesNewRoman"/>
                        <a:cs typeface="Arial"/>
                      </a:rPr>
                      <m:t>(</m:t>
                    </m:r>
                    <m:r>
                      <a:rPr lang="en-US" i="1" dirty="0" smtClean="0">
                        <a:latin typeface="Cambria Math"/>
                        <a:ea typeface="TimesNewRoman"/>
                        <a:cs typeface="Arial"/>
                      </a:rPr>
                      <m:t>𝑥</m:t>
                    </m:r>
                    <m:r>
                      <a:rPr lang="en-US" i="1" dirty="0" smtClean="0">
                        <a:latin typeface="Cambria Math"/>
                        <a:ea typeface="TimesNewRoman"/>
                        <a:cs typeface="Arial"/>
                      </a:rPr>
                      <m:t>) </m:t>
                    </m:r>
                  </m:oMath>
                </a14:m>
                <a:r>
                  <a:rPr lang="en-US" dirty="0">
                    <a:latin typeface="Times New Roman"/>
                    <a:ea typeface="TimesNewRoman"/>
                    <a:cs typeface="Arial"/>
                  </a:rPr>
                  <a:t>and </a:t>
                </a:r>
                <a14:m>
                  <m:oMath xmlns:m="http://schemas.openxmlformats.org/officeDocument/2006/math">
                    <m:r>
                      <a:rPr lang="en-US" i="1" dirty="0" smtClean="0">
                        <a:latin typeface="Cambria Math"/>
                        <a:ea typeface="TimesNewRoman"/>
                        <a:cs typeface="Arial"/>
                      </a:rPr>
                      <m:t>𝑣</m:t>
                    </m:r>
                    <m:r>
                      <a:rPr lang="en-US" i="1" dirty="0" smtClean="0">
                        <a:latin typeface="Cambria Math"/>
                        <a:ea typeface="TimesNewRoman"/>
                        <a:cs typeface="Arial"/>
                      </a:rPr>
                      <m:t> = </m:t>
                    </m:r>
                    <m:r>
                      <a:rPr lang="en-US" i="1" dirty="0" smtClean="0">
                        <a:latin typeface="Cambria Math"/>
                        <a:ea typeface="TimesNewRoman"/>
                        <a:cs typeface="Arial"/>
                      </a:rPr>
                      <m:t>𝑔</m:t>
                    </m:r>
                    <m:r>
                      <a:rPr lang="en-US" i="1" dirty="0" smtClean="0">
                        <a:latin typeface="Cambria Math"/>
                        <a:ea typeface="TimesNewRoman"/>
                        <a:cs typeface="Arial"/>
                      </a:rPr>
                      <m:t>(</m:t>
                    </m:r>
                    <m:r>
                      <a:rPr lang="en-US" i="1" dirty="0" smtClean="0">
                        <a:latin typeface="Cambria Math"/>
                        <a:ea typeface="TimesNewRoman"/>
                        <a:cs typeface="Arial"/>
                      </a:rPr>
                      <m:t>𝑥</m:t>
                    </m:r>
                    <m:r>
                      <a:rPr lang="en-US" i="1" dirty="0" smtClean="0">
                        <a:latin typeface="Cambria Math"/>
                        <a:ea typeface="TimesNewRoman"/>
                        <a:cs typeface="Arial"/>
                      </a:rPr>
                      <m:t>)</m:t>
                    </m:r>
                  </m:oMath>
                </a14:m>
                <a:endParaRPr lang="en-US" sz="2000" dirty="0">
                  <a:ea typeface="Calibri"/>
                  <a:cs typeface="Aria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49" y="2664403"/>
            <a:ext cx="8223349" cy="305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982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7465244" cy="3276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99164"/>
            <a:ext cx="54102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3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Example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4290779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latin typeface="Times New Roman" pitchFamily="18" charset="0"/>
                <a:cs typeface="Times New Roman" pitchFamily="18" charset="0"/>
              </a:rPr>
              <a:t>Derivative of Trigonometric Functions</a:t>
            </a:r>
            <a:endParaRPr lang="en-US" sz="3600" dirty="0">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74676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490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1765</Words>
  <Application>Microsoft Office PowerPoint</Application>
  <PresentationFormat>On-screen Show (4:3)</PresentationFormat>
  <Paragraphs>196</Paragraphs>
  <Slides>51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8" baseType="lpstr">
      <vt:lpstr>Arial</vt:lpstr>
      <vt:lpstr>Calibri</vt:lpstr>
      <vt:lpstr>Cambria Math</vt:lpstr>
      <vt:lpstr>OfficinaSans-Bold</vt:lpstr>
      <vt:lpstr>Times New Roman</vt:lpstr>
      <vt:lpstr>Office Theme</vt:lpstr>
      <vt:lpstr>Equation</vt:lpstr>
      <vt:lpstr>Derivatives</vt:lpstr>
      <vt:lpstr>The Differentiation Rules:</vt:lpstr>
      <vt:lpstr>PowerPoint Presentation</vt:lpstr>
      <vt:lpstr>PowerPoint Presentation</vt:lpstr>
      <vt:lpstr>Example</vt:lpstr>
      <vt:lpstr>Differentiation by (constant, power, sum, difference, product and Quotient) Rules</vt:lpstr>
      <vt:lpstr>PowerPoint Presentation</vt:lpstr>
      <vt:lpstr>Example</vt:lpstr>
      <vt:lpstr>Derivative of Trigonometric Functions</vt:lpstr>
      <vt:lpstr>Example</vt:lpstr>
      <vt:lpstr>Derivative of Inverse Trigonometric Functions</vt:lpstr>
      <vt:lpstr>Example</vt:lpstr>
      <vt:lpstr>Derivative of Hyperbolic Function</vt:lpstr>
      <vt:lpstr>Example</vt:lpstr>
      <vt:lpstr>Derivative of Inverse Hyperbolic Function</vt:lpstr>
      <vt:lpstr>Example</vt:lpstr>
      <vt:lpstr>Derivative of Exponential and Logarithmic Function</vt:lpstr>
      <vt:lpstr>Example</vt:lpstr>
      <vt:lpstr>The Chain Rule</vt:lpstr>
      <vt:lpstr>Example</vt:lpstr>
      <vt:lpstr>Implicit Differentiation</vt:lpstr>
      <vt:lpstr>Example</vt:lpstr>
      <vt:lpstr>L’Hôpital’s Rule</vt:lpstr>
      <vt:lpstr>PowerPoint Presentation</vt:lpstr>
      <vt:lpstr>Example</vt:lpstr>
      <vt:lpstr>PowerPoint Presentation</vt:lpstr>
      <vt:lpstr>PowerPoint Presentation</vt:lpstr>
      <vt:lpstr>Second and Higher Order Derivatives</vt:lpstr>
      <vt:lpstr>Example</vt:lpstr>
      <vt:lpstr>PowerPoint Presentation</vt:lpstr>
      <vt:lpstr>PowerPoint Presentation</vt:lpstr>
      <vt:lpstr>The Rate of change</vt:lpstr>
      <vt:lpstr>Note</vt:lpstr>
      <vt:lpstr>Displacement, Velocity, Speed, Acceleration</vt:lpstr>
      <vt:lpstr>Velocity</vt:lpstr>
      <vt:lpstr>Speed</vt:lpstr>
      <vt:lpstr>Acceleration</vt:lpstr>
      <vt:lpstr>Notes</vt:lpstr>
      <vt:lpstr>Example</vt:lpstr>
      <vt:lpstr>Solution</vt:lpstr>
      <vt:lpstr>PowerPoint Presentation</vt:lpstr>
      <vt:lpstr>Example</vt:lpstr>
      <vt:lpstr>PowerPoint Presentation</vt:lpstr>
      <vt:lpstr>PowerPoint Presentation</vt:lpstr>
      <vt:lpstr>PowerPoint Presentation</vt:lpstr>
      <vt:lpstr>Related Rates Equations</vt:lpstr>
      <vt:lpstr>Example</vt:lpstr>
      <vt:lpstr>Solution</vt:lpstr>
      <vt:lpstr>PowerPoint Presentation</vt:lpstr>
      <vt:lpstr>PowerPoint Presentation</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Derivatives</dc:title>
  <dc:creator>max</dc:creator>
  <cp:lastModifiedBy>MAX</cp:lastModifiedBy>
  <cp:revision>95</cp:revision>
  <dcterms:created xsi:type="dcterms:W3CDTF">2006-08-16T00:00:00Z</dcterms:created>
  <dcterms:modified xsi:type="dcterms:W3CDTF">2021-04-05T09:42:31Z</dcterms:modified>
</cp:coreProperties>
</file>