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9" r:id="rId6"/>
    <p:sldId id="280" r:id="rId7"/>
    <p:sldId id="291" r:id="rId8"/>
    <p:sldId id="281" r:id="rId9"/>
    <p:sldId id="282" r:id="rId10"/>
    <p:sldId id="283" r:id="rId11"/>
    <p:sldId id="292" r:id="rId12"/>
    <p:sldId id="260" r:id="rId13"/>
    <p:sldId id="261" r:id="rId14"/>
    <p:sldId id="284" r:id="rId15"/>
    <p:sldId id="285" r:id="rId16"/>
    <p:sldId id="286" r:id="rId17"/>
    <p:sldId id="287" r:id="rId18"/>
    <p:sldId id="263" r:id="rId19"/>
    <p:sldId id="288" r:id="rId20"/>
    <p:sldId id="289" r:id="rId21"/>
    <p:sldId id="29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Relationship Id="rId9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rgbClr val="FF0000"/>
                </a:solidFill>
                <a:latin typeface="Times New Roman"/>
                <a:ea typeface="Times New Roman"/>
              </a:rPr>
              <a:t>Integration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622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CEB8812-48ED-48FB-96EE-E2166933189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324729"/>
                <a:ext cx="8229600" cy="6076071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2.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sSup>
                          <m:sSup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dirty="0"/>
                  <a:t>=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3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3.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ad>
                              <m:radPr>
                                <m:degHide m:val="on"/>
                                <m:ctrlP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</m:rad>
                          </m:num>
                          <m:den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sup>
                            </m:sSup>
                          </m:den>
                        </m:f>
                      </m:e>
                    </m:nary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𝑑𝑥</m:t>
                    </m:r>
                  </m:oMath>
                </a14:m>
                <a:endParaRPr lang="en-US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den>
                            </m:f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f>
                                      <m:fPr>
                                        <m:type m:val="skw"/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  <m:sSup>
                          <m:sSup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f>
                              <m:fPr>
                                <m:ctrlPr>
                                  <a:rPr lang="en-US" b="0" i="1" dirty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</m:t>
                                </m:r>
                              </m:num>
                              <m:den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</m:sup>
                        </m:sSup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nary>
                    <m:r>
                      <a:rPr lang="en-US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𝑑𝑥</m:t>
                    </m:r>
                  </m:oMath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4(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)+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p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sup>
                            </m:sSup>
                          </m:num>
                          <m:den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</m:den>
                        </m:f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.  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</m:sup>
                        </m:sSup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𝑐</m:t>
                    </m:r>
                  </m:oMath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CEB8812-48ED-48FB-96EE-E2166933189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24729"/>
                <a:ext cx="8229600" cy="6076071"/>
              </a:xfrm>
              <a:blipFill>
                <a:blip r:embed="rId2"/>
                <a:stretch>
                  <a:fillRect l="-1704" t="-12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23407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651A755-1F2B-43B0-8DB0-651D8860905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2400" y="228600"/>
                <a:ext cx="8229600" cy="6400799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4.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7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𝑢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3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   ,    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𝑑𝑢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𝑑𝑥</m:t>
                    </m:r>
                  </m:oMath>
                </a14:m>
                <a:r>
                  <a:rPr lang="en-US" b="0" dirty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B0F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𝑑𝑥</m:t>
                    </m:r>
                  </m:oMath>
                </a14:m>
                <a:r>
                  <a:rPr lang="en-US" b="0" dirty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dirty="0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dirty="0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b="0" i="1" dirty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𝑑𝑢</m:t>
                    </m:r>
                  </m:oMath>
                </a14:m>
                <a:endParaRPr lang="en-US" dirty="0">
                  <a:solidFill>
                    <a:srgbClr val="00B0F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7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𝑑𝑥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7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𝑢</m:t>
                                  </m:r>
                                </m:sup>
                              </m:sSup>
                            </m:e>
                          </m:nary>
                        </m:e>
                      </m:nary>
                      <m:d>
                        <m:d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𝑑𝑢</m:t>
                      </m:r>
                    </m:oMath>
                  </m:oMathPara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7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𝑢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𝑑𝑢</m:t>
                          </m:r>
                        </m:e>
                      </m:nary>
                    </m:oMath>
                  </m:oMathPara>
                </a14:m>
                <a:endParaRPr lang="en-US" b="0" i="1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7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𝑢</m:t>
                              </m:r>
                            </m:sup>
                          </m:sSup>
                        </m:num>
                        <m:den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7</m:t>
                              </m:r>
                            </m:e>
                          </m:func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𝑐</m:t>
                      </m:r>
                    </m:oMath>
                  </m:oMathPara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7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b="0" i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7</m:t>
                              </m:r>
                            </m:e>
                          </m:func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7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ln</m:t>
                              </m:r>
                            </m:fName>
                            <m:e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7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func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𝑐</m:t>
                      </m:r>
                      <m:r>
                        <a:rPr lang="en-US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7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49</m:t>
                              </m:r>
                            </m:e>
                          </m:func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𝑐</m:t>
                      </m:r>
                    </m:oMath>
                  </m:oMathPara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651A755-1F2B-43B0-8DB0-651D8860905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228600"/>
                <a:ext cx="8229600" cy="6400799"/>
              </a:xfrm>
              <a:blipFill>
                <a:blip r:embed="rId2"/>
                <a:stretch>
                  <a:fillRect l="-1852" t="-19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96687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>
                <a:solidFill>
                  <a:srgbClr val="FF0000"/>
                </a:solidFill>
                <a:latin typeface="Times New Roman"/>
                <a:ea typeface="Times New Roman"/>
              </a:rPr>
              <a:t>Integrals of trigonometric functions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/>
                <a:ea typeface="Times New Roman"/>
                <a:cs typeface="Arial"/>
              </a:rPr>
              <a:t>The integration formulas for the trigonometric functions are:</a:t>
            </a:r>
            <a:endParaRPr lang="en-US" sz="2000" dirty="0">
              <a:ea typeface="Calibri"/>
              <a:cs typeface="Arial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541" y="3297380"/>
            <a:ext cx="3828300" cy="3103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7473" y="3106880"/>
            <a:ext cx="3730986" cy="3316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82750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Times New Roman"/>
                <a:ea typeface="Times New Roman"/>
              </a:rPr>
              <a:t>Example</a:t>
            </a:r>
            <a:endParaRPr 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Evaluate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the following integrations:</a:t>
                </a:r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func>
                          <m:funcPr>
                            <m:ctrlPr>
                              <a:rPr lang="en-US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7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𝜃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</m:t>
                                </m:r>
                              </m:e>
                            </m:d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𝑑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e>
                        </m:func>
                      </m:e>
                    </m:nary>
                  </m:oMath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𝑐𝑜𝑠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sin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d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𝑑𝑥</m:t>
                            </m:r>
                          </m:e>
                        </m:func>
                      </m:e>
                    </m:nary>
                  </m:oMath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52" t="-18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36206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9ED90-04E4-4B62-B7AE-C7ED8EC69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B18A57E-AC96-47EE-B85B-E285B3686DA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983162"/>
              </a:xfrm>
            </p:spPr>
            <p:txBody>
              <a:bodyPr>
                <a:normAutofit lnSpcReduction="10000"/>
              </a:bodyPr>
              <a:lstStyle/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7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𝜃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</m:t>
                                </m:r>
                              </m:e>
                            </m:d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𝑑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e>
                        </m:func>
                      </m:e>
                    </m:nary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FF0000"/>
                    </a:solidFill>
                  </a:rPr>
                  <a:t>Let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7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</m:oMath>
                </a14:m>
                <a:endParaRPr lang="en-US" dirty="0">
                  <a:solidFill>
                    <a:srgbClr val="00B0F0"/>
                  </a:solidFill>
                </a:endParaRP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00B0F0"/>
                    </a:solidFill>
                  </a:rPr>
                  <a:t>     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𝑑𝑢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7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US" dirty="0">
                  <a:solidFill>
                    <a:srgbClr val="00B0F0"/>
                  </a:solidFill>
                </a:endParaRP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00B0F0"/>
                    </a:solidFill>
                  </a:rPr>
                  <a:t>     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rgbClr val="00B0F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𝑑𝑢</m:t>
                    </m:r>
                  </m:oMath>
                </a14:m>
                <a:endParaRPr lang="en-US" dirty="0">
                  <a:solidFill>
                    <a:srgbClr val="00B0F0"/>
                  </a:solidFill>
                </a:endParaRPr>
              </a:p>
              <a:p>
                <a:pPr marL="0" indent="0">
                  <a:buNone/>
                </a:pPr>
                <a:r>
                  <a:rPr lang="en-US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unc>
                          <m:func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fun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𝑑𝑢</m:t>
                        </m:r>
                      </m:e>
                    </m:nary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en-US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</m:e>
                    </m:func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B18A57E-AC96-47EE-B85B-E285B3686DA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983162"/>
              </a:xfrm>
              <a:blipFill>
                <a:blip r:embed="rId2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65363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3726A05-4C6B-40FF-AC4C-58BCB1F5E32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533400"/>
                <a:ext cx="8229600" cy="5943600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dirty="0"/>
                  <a:t>2.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𝑐𝑜𝑠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den>
                        </m:f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𝑠𝑒𝑐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FF0000"/>
                    </a:solidFill>
                  </a:rPr>
                  <a:t>Let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solidFill>
                      <a:srgbClr val="00B0F0"/>
                    </a:solidFill>
                  </a:rPr>
                  <a:t>     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00B0F0"/>
                    </a:solidFill>
                  </a:rPr>
                  <a:t>     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𝑑𝑢</m:t>
                    </m:r>
                    <m:r>
                      <a:rPr lang="en-US" i="1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endParaRPr lang="en-US" dirty="0">
                  <a:solidFill>
                    <a:srgbClr val="00B0F0"/>
                  </a:solidFill>
                </a:endParaRP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00B0F0"/>
                    </a:solidFill>
                  </a:rPr>
                  <a:t>      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rgbClr val="00B0F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𝑑𝑢</m:t>
                    </m:r>
                  </m:oMath>
                </a14:m>
                <a:endParaRPr lang="en-US" dirty="0">
                  <a:solidFill>
                    <a:srgbClr val="00B0F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𝑠𝑒𝑐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3726A05-4C6B-40FF-AC4C-58BCB1F5E32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33400"/>
                <a:ext cx="8229600" cy="5943600"/>
              </a:xfrm>
              <a:blipFill>
                <a:blip r:embed="rId2"/>
                <a:stretch>
                  <a:fillRect l="-1704" t="-4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06693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E0AEEEE-3DE7-45A5-A1D3-0CEEB3B5568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457200"/>
                <a:ext cx="8229600" cy="5668963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/>
                  <a:t>3.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sin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d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𝑑𝑥</m:t>
                            </m:r>
                          </m:e>
                        </m:func>
                      </m:e>
                    </m:nary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Let</a:t>
                </a:r>
                <a:r>
                  <a:rPr lang="en-US" dirty="0"/>
                  <a:t> 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b="0" dirty="0">
                  <a:solidFill>
                    <a:srgbClr val="00B0F0"/>
                  </a:solidFill>
                </a:endParaRP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00B0F0"/>
                    </a:solidFill>
                  </a:rPr>
                  <a:t>      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𝑑𝑢</m:t>
                    </m:r>
                    <m:r>
                      <a:rPr lang="en-US" i="1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endParaRPr lang="en-US" dirty="0">
                  <a:solidFill>
                    <a:srgbClr val="00B0F0"/>
                  </a:solidFill>
                </a:endParaRPr>
              </a:p>
              <a:p>
                <a:pPr marL="0" indent="0">
                  <a:buNone/>
                </a:pPr>
                <a:r>
                  <a:rPr lang="en-US" b="0" dirty="0">
                    <a:solidFill>
                      <a:srgbClr val="00B0F0"/>
                    </a:solidFill>
                  </a:rPr>
                  <a:t>     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𝑥𝑑𝑥</m:t>
                    </m:r>
                    <m:r>
                      <a:rPr lang="en-US" i="1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rgbClr val="00B0F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𝑑𝑢</m:t>
                    </m:r>
                  </m:oMath>
                </a14:m>
                <a:endParaRPr lang="en-US" dirty="0">
                  <a:solidFill>
                    <a:srgbClr val="00B0F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func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func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E0AEEEE-3DE7-45A5-A1D3-0CEEB3B5568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57200"/>
                <a:ext cx="8229600" cy="5668963"/>
              </a:xfrm>
              <a:blipFill>
                <a:blip r:embed="rId2"/>
                <a:stretch>
                  <a:fillRect l="-1852" t="-18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96079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8DC2E-3405-4074-8896-3E638E954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>
                <a:solidFill>
                  <a:srgbClr val="FF0000"/>
                </a:solidFill>
                <a:latin typeface="Times New Roman"/>
                <a:ea typeface="Times New Roman"/>
              </a:rPr>
              <a:t>Integrals of inverse trigonometric functions</a:t>
            </a:r>
            <a:endParaRPr 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F9985C7-41CD-411A-8430-F2965BAE5BC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 algn="just">
                  <a:buNone/>
                </a:pPr>
                <a:r>
                  <a:rPr lang="en-US" dirty="0">
                    <a:latin typeface="Times New Roman"/>
                    <a:ea typeface="Times New Roman"/>
                  </a:rPr>
                  <a:t>The integration formulas for the inverse trigonometric functions are: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1.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𝑑𝑢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rad>
                          </m:den>
                        </m:f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den>
                            </m:f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,  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&lt;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func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2.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𝑑𝑢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tan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sec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, 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   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F9985C7-41CD-411A-8430-F2965BAE5BC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52" t="-2965" r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5149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Times New Roman"/>
                <a:ea typeface="Times New Roman"/>
              </a:rPr>
              <a:t>Example</a:t>
            </a:r>
            <a:endParaRPr 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Evaluate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the following integrations:</a:t>
                </a:r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rad>
                          </m:den>
                        </m:f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17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𝑑𝑥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ad>
                              <m:radPr>
                                <m:degHide m:val="on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25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rad>
                          </m:den>
                        </m:f>
                      </m:e>
                    </m:nary>
                  </m:oMath>
                </a14:m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52" t="-18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27480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20679-5C60-41F4-AE93-483F7141C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0C7EEF9-B74E-455C-B91B-380A52C00DF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US" dirty="0"/>
                  <a:t>1.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rad>
                          </m:den>
                        </m:f>
                      </m:e>
                    </m:nary>
                    <m:r>
                      <a:rPr lang="en-US" i="1"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9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 ∴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sin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fName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func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2.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17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nary>
                    <m:r>
                      <a:rPr lang="en-US" i="1"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17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∴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17</m:t>
                          </m:r>
                        </m:e>
                      </m:ra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17</m:t>
                              </m:r>
                            </m:e>
                          </m:rad>
                        </m:den>
                      </m:f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p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17</m:t>
                                  </m:r>
                                </m:e>
                              </m:rad>
                            </m:den>
                          </m:f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0C7EEF9-B74E-455C-B91B-380A52C00DF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2175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/>
                <a:ea typeface="Times New Roman"/>
                <a:cs typeface="Arial"/>
              </a:rPr>
              <a:t>It’s a mathematics we use to find lengths, area and volumes of irregular shapes; to calculate the average values of functions; and to predict future costs of living.</a:t>
            </a:r>
            <a:endParaRPr lang="en-US" sz="2000" dirty="0">
              <a:ea typeface="Calibri"/>
              <a:cs typeface="Arial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/>
                <a:ea typeface="Times New Roman"/>
                <a:cs typeface="Arial"/>
              </a:rPr>
              <a:t>There are two kinds of integral:</a:t>
            </a:r>
            <a:endParaRPr lang="en-US" sz="2000" dirty="0">
              <a:ea typeface="Calibri"/>
              <a:cs typeface="Arial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/>
                <a:ea typeface="Times New Roman"/>
                <a:cs typeface="Arial"/>
              </a:rPr>
              <a:t>1- Indefinite integral.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/>
                <a:ea typeface="Times New Roman"/>
                <a:cs typeface="Arial"/>
              </a:rPr>
              <a:t> 2- Definite Integral.</a:t>
            </a:r>
            <a:endParaRPr lang="en-US" sz="2000" dirty="0">
              <a:ea typeface="Calibri"/>
              <a:cs typeface="Arial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035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8F042D3-ABE5-4CE2-9EBD-E9061DEE9C1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457200"/>
                <a:ext cx="8229600" cy="5668963"/>
              </a:xfrm>
            </p:spPr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:r>
                  <a:rPr lang="en-US" dirty="0"/>
                  <a:t>3.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𝑑𝑥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ad>
                              <m:radPr>
                                <m:degHide m:val="on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25</m:t>
                                </m:r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rad>
                          </m:den>
                        </m:f>
                      </m:e>
                    </m:nary>
                  </m:oMath>
                </a14:m>
                <a:r>
                  <a:rPr lang="en-US" dirty="0"/>
                  <a:t> 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FF0000"/>
                    </a:solidFill>
                  </a:rPr>
                  <a:t>Let</a:t>
                </a:r>
                <a:r>
                  <a:rPr lang="en-US" dirty="0"/>
                  <a:t>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𝑑𝑢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den>
                          </m:f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∴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sec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sec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8F042D3-ABE5-4CE2-9EBD-E9061DEE9C1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57200"/>
                <a:ext cx="8229600" cy="5668963"/>
              </a:xfrm>
              <a:blipFill>
                <a:blip r:embed="rId2"/>
                <a:stretch>
                  <a:fillRect l="-1407" t="-1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44160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4E68ED2-B0BB-45D9-B9A1-D5967AC558F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685800"/>
                <a:ext cx="8229600" cy="5440363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en-US" dirty="0"/>
                  <a:t>4.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</m:e>
                    </m:nary>
                    <m:r>
                      <a:rPr lang="en-US" i="1"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nary>
                    <m:r>
                      <a:rPr lang="en-US" i="1"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∴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US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𝑑𝑢</m:t>
                      </m:r>
                      <m:r>
                        <a:rPr lang="en-US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4E68ED2-B0BB-45D9-B9A1-D5967AC558F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85800"/>
                <a:ext cx="8229600" cy="5440363"/>
              </a:xfrm>
              <a:blipFill>
                <a:blip r:embed="rId2"/>
                <a:stretch>
                  <a:fillRect l="-1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1612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Times New Roman"/>
                <a:ea typeface="Times New Roman"/>
              </a:rPr>
              <a:t>Indefinite integrals</a:t>
            </a:r>
            <a:endParaRPr 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1" i="1" dirty="0">
                    <a:solidFill>
                      <a:srgbClr val="00B0F0"/>
                    </a:solidFill>
                    <a:latin typeface="Times New Roman"/>
                    <a:ea typeface="Times New Roman"/>
                  </a:rPr>
                  <a:t>General Integration Rules :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Times New Roman"/>
                    <a:ea typeface="Times New Roman"/>
                  </a:rPr>
                  <a:t>The set of all antiderivatives of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Times New Roman"/>
                      </a:rPr>
                      <m:t>𝑓</m:t>
                    </m:r>
                  </m:oMath>
                </a14:m>
                <a:r>
                  <a:rPr lang="en-US" dirty="0">
                    <a:latin typeface="Times New Roman"/>
                    <a:ea typeface="Times New Roman"/>
                  </a:rPr>
                  <a:t>is an indefinite integral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Times New Roman"/>
                      </a:rPr>
                      <m:t>𝑓</m:t>
                    </m:r>
                  </m:oMath>
                </a14:m>
                <a:r>
                  <a:rPr lang="en-US" dirty="0">
                    <a:latin typeface="Times New Roman"/>
                    <a:ea typeface="Times New Roman"/>
                  </a:rPr>
                  <a:t> with respect to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itchFamily="18" charset="0"/>
                        <a:cs typeface="Times New Roman" pitchFamily="18" charset="0"/>
                      </a:rPr>
                      <m:t>𝑥</m:t>
                    </m:r>
                  </m:oMath>
                </a14:m>
                <a:r>
                  <a:rPr lang="en-US" dirty="0">
                    <a:latin typeface="Times New Roman"/>
                    <a:ea typeface="Times New Roman"/>
                  </a:rPr>
                  <a:t>, denoted by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52" t="-1887" r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6407567"/>
              </p:ext>
            </p:extLst>
          </p:nvPr>
        </p:nvGraphicFramePr>
        <p:xfrm>
          <a:off x="2368528" y="4125783"/>
          <a:ext cx="607382" cy="8387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03112" imgH="279279" progId="Equation.3">
                  <p:embed/>
                </p:oleObj>
              </mc:Choice>
              <mc:Fallback>
                <p:oleObj name="Equation" r:id="rId3" imgW="203112" imgH="27927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8528" y="4125783"/>
                        <a:ext cx="607382" cy="83876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7740543"/>
              </p:ext>
            </p:extLst>
          </p:nvPr>
        </p:nvGraphicFramePr>
        <p:xfrm>
          <a:off x="8077200" y="4230688"/>
          <a:ext cx="466725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52268" imgH="203024" progId="Equation.3">
                  <p:embed/>
                </p:oleObj>
              </mc:Choice>
              <mc:Fallback>
                <p:oleObj name="Equation" r:id="rId5" imgW="152268" imgH="203024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7200" y="4230688"/>
                        <a:ext cx="466725" cy="6064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04800" y="4266917"/>
            <a:ext cx="223651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symbol 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 rot="10800000" flipV="1">
            <a:off x="2672219" y="4252778"/>
            <a:ext cx="6324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 an integral sign. The function 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>
                <a:spLocks noChangeArrowheads="1"/>
              </p:cNvSpPr>
              <p:nvPr/>
            </p:nvSpPr>
            <p:spPr bwMode="auto">
              <a:xfrm>
                <a:off x="304800" y="4964549"/>
                <a:ext cx="8632491" cy="10772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is the integrand of the integral, and </a:t>
                </a:r>
                <a14:m>
                  <m:oMath xmlns:m="http://schemas.openxmlformats.org/officeDocument/2006/math">
                    <m:r>
                      <a:rPr kumimoji="0" lang="en-US" sz="3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itchFamily="18" charset="0"/>
                        <a:cs typeface="Times New Roman" pitchFamily="18" charset="0"/>
                      </a:rPr>
                      <m:t>𝑥</m:t>
                    </m:r>
                  </m:oMath>
                </a14:m>
                <a:r>
                  <a:rPr kumimoji="0" lang="en-US" sz="3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is the variable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of integration.</a:t>
                </a:r>
                <a:endParaRPr kumimoji="0" 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4964549"/>
                <a:ext cx="8632491" cy="1077218"/>
              </a:xfrm>
              <a:prstGeom prst="rect">
                <a:avLst/>
              </a:prstGeom>
              <a:blipFill>
                <a:blip r:embed="rId7"/>
                <a:stretch>
                  <a:fillRect l="-1766" t="-7345" r="-1059" b="-1751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4869489"/>
              </p:ext>
            </p:extLst>
          </p:nvPr>
        </p:nvGraphicFramePr>
        <p:xfrm>
          <a:off x="2884488" y="3395663"/>
          <a:ext cx="2144712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634725" imgH="279279" progId="Equation.3">
                  <p:embed/>
                </p:oleObj>
              </mc:Choice>
              <mc:Fallback>
                <p:oleObj name="Equation" r:id="rId8" imgW="634725" imgH="279279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4488" y="3395663"/>
                        <a:ext cx="2144712" cy="762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0" y="428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067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33400"/>
                <a:ext cx="8229600" cy="4525963"/>
              </a:xfrm>
            </p:spPr>
            <p:txBody>
              <a:bodyPr/>
              <a:lstStyle/>
              <a:p>
                <a:pPr marL="0" algn="just">
                  <a:lnSpc>
                    <a:spcPct val="150000"/>
                  </a:lnSpc>
                  <a:spcBef>
                    <a:spcPts val="0"/>
                  </a:spcBef>
                </a:pPr>
                <a:r>
                  <a:rPr lang="en-US" dirty="0">
                    <a:latin typeface="Times New Roman"/>
                    <a:ea typeface="Times New Roman"/>
                    <a:cs typeface="Arial"/>
                  </a:rPr>
                  <a:t>Assume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Times New Roman"/>
                        <a:cs typeface="Arial"/>
                      </a:rPr>
                      <m:t>𝑢</m:t>
                    </m:r>
                  </m:oMath>
                </a14:m>
                <a:r>
                  <a:rPr lang="en-US" i="1" dirty="0">
                    <a:latin typeface="Times New Roman"/>
                    <a:ea typeface="Times New Roman"/>
                    <a:cs typeface="Arial"/>
                  </a:rPr>
                  <a:t> </a:t>
                </a:r>
                <a:r>
                  <a:rPr lang="en-US" dirty="0">
                    <a:latin typeface="Times New Roman"/>
                    <a:ea typeface="Times New Roman"/>
                    <a:cs typeface="Arial"/>
                  </a:rPr>
                  <a:t>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Times New Roman"/>
                        <a:cs typeface="Arial"/>
                      </a:rPr>
                      <m:t>𝑣</m:t>
                    </m:r>
                  </m:oMath>
                </a14:m>
                <a:r>
                  <a:rPr lang="en-US" i="1" dirty="0">
                    <a:latin typeface="Times New Roman"/>
                    <a:ea typeface="Times New Roman"/>
                    <a:cs typeface="Arial"/>
                  </a:rPr>
                  <a:t> </a:t>
                </a:r>
                <a:r>
                  <a:rPr lang="en-US" dirty="0">
                    <a:latin typeface="Times New Roman"/>
                    <a:ea typeface="Times New Roman"/>
                    <a:cs typeface="Arial"/>
                  </a:rPr>
                  <a:t>denote differentiable functions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Times New Roman"/>
                        <a:cs typeface="Arial"/>
                      </a:rPr>
                      <m:t>𝑥</m:t>
                    </m:r>
                  </m:oMath>
                </a14:m>
                <a:r>
                  <a:rPr lang="en-US" dirty="0">
                    <a:latin typeface="Times New Roman"/>
                    <a:ea typeface="Times New Roman"/>
                    <a:cs typeface="Arial"/>
                  </a:rPr>
                  <a:t>,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Times New Roman"/>
                        <a:cs typeface="Arial"/>
                      </a:rPr>
                      <m:t>𝑎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Times New Roman"/>
                        <a:cs typeface="Arial"/>
                      </a:rPr>
                      <m:t>, 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Times New Roman"/>
                        <a:cs typeface="Arial"/>
                      </a:rPr>
                      <m:t>𝑛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Times New Roman"/>
                        <a:cs typeface="Arial"/>
                      </a:rPr>
                      <m:t>, </m:t>
                    </m:r>
                  </m:oMath>
                </a14:m>
                <a:r>
                  <a:rPr lang="en-US" dirty="0">
                    <a:latin typeface="Times New Roman"/>
                    <a:ea typeface="Times New Roman"/>
                    <a:cs typeface="Arial"/>
                  </a:rPr>
                  <a:t>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Times New Roman"/>
                        <a:cs typeface="Arial"/>
                      </a:rPr>
                      <m:t>𝑐</m:t>
                    </m:r>
                  </m:oMath>
                </a14:m>
                <a:r>
                  <a:rPr lang="en-US" i="1" dirty="0">
                    <a:latin typeface="Times New Roman"/>
                    <a:ea typeface="Times New Roman"/>
                    <a:cs typeface="Arial"/>
                  </a:rPr>
                  <a:t> </a:t>
                </a:r>
                <a:r>
                  <a:rPr lang="en-US" dirty="0">
                    <a:latin typeface="Times New Roman"/>
                    <a:ea typeface="Times New Roman"/>
                    <a:cs typeface="Arial"/>
                  </a:rPr>
                  <a:t>are constants, then the integration formulas are:</a:t>
                </a:r>
                <a:endParaRPr lang="en-US" sz="2000" dirty="0">
                  <a:ea typeface="Calibri"/>
                  <a:cs typeface="Arial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33400"/>
                <a:ext cx="8229600" cy="4525963"/>
              </a:xfrm>
              <a:blipFill>
                <a:blip r:embed="rId2"/>
                <a:stretch>
                  <a:fillRect l="-1852" r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6420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>
            <a:extLst>
              <a:ext uri="{FF2B5EF4-FFF2-40B4-BE49-F238E27FC236}">
                <a16:creationId xmlns:a16="http://schemas.microsoft.com/office/drawing/2014/main" id="{EB3782B6-D7C6-4C3F-A9DF-B134632F0F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173" y="929932"/>
            <a:ext cx="8577655" cy="3489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2747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57D77-69FB-4325-877E-26F8E61E1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Times New Roman"/>
                <a:ea typeface="Times New Roman"/>
              </a:rPr>
              <a:t>Example</a:t>
            </a:r>
            <a:endParaRPr 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7ED0068-85BE-43B9-9C0C-8B1C531093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Find</a:t>
                </a:r>
                <a:r>
                  <a:rPr lang="en-US" dirty="0"/>
                  <a:t>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 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</a:t>
                </a:r>
                <a:r>
                  <a:rPr lang="en-US" dirty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rad>
                  </m:oMath>
                </a14:m>
                <a:r>
                  <a:rPr lang="en-US" dirty="0"/>
                  <a:t>          ,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00B0F0"/>
                    </a:solidFill>
                  </a:rPr>
                  <a:t>Solution: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rad>
                        </m:den>
                      </m:f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US" dirty="0">
                  <a:solidFill>
                    <a:srgbClr val="00B0F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𝑑𝑦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rad>
                            </m:den>
                          </m:f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dirty="0">
                  <a:solidFill>
                    <a:srgbClr val="00B0F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rad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00B0F0"/>
                  </a:solidFill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7ED0068-85BE-43B9-9C0C-8B1C531093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9409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846B045-6ED3-495D-B7FB-BF1C9217A90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846B045-6ED3-495D-B7FB-BF1C9217A90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1831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EBF5A-C32C-4D51-850C-61DB3D274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Times New Roman"/>
                <a:ea typeface="Times New Roman"/>
              </a:rPr>
              <a:t>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F3FB73F-E53D-4541-90F8-DDCC4C97749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5259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Evaluate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the following integrations:</a:t>
                </a:r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ad>
                              <m:radPr>
                                <m:ctrlPr>
                                  <a:rPr lang="en-US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radPr>
                              <m:deg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deg>
                              <m:e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e>
                            </m:rad>
                          </m:den>
                        </m:f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)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ad>
                              <m:radPr>
                                <m:degHide m:val="on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</m:rad>
                          </m:num>
                          <m:den>
                            <m:sSup>
                              <m:sSup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sup>
                            </m:sSup>
                          </m:den>
                        </m:f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𝑑𝑥</m:t>
                    </m:r>
                  </m:oMath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7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F3FB73F-E53D-4541-90F8-DDCC4C97749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525963"/>
              </a:xfrm>
              <a:blipFill>
                <a:blip r:embed="rId2"/>
                <a:stretch>
                  <a:fillRect l="-1852" t="-18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1278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F1EE3-4340-4095-B423-1CE236886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5791F8A-5C36-4B61-AD33-4345CAACE09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34926" y="1417638"/>
                <a:ext cx="8229600" cy="5165724"/>
              </a:xfrm>
            </p:spPr>
            <p:txBody>
              <a:bodyPr>
                <a:normAutofit lnSpcReduction="10000"/>
              </a:bodyPr>
              <a:lstStyle/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ad>
                              <m:radPr>
                                <m:ctrlP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radPr>
                              <m:deg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deg>
                              <m:e>
                                <m:sSup>
                                  <m:sSupPr>
                                    <m:ctrlPr>
                                      <a:rPr lang="en-US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  <m:r>
                                      <a:rPr lang="en-US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e>
                            </m:rad>
                          </m:den>
                        </m:f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b="0" dirty="0"/>
                  <a:t>=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[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)</m:t>
                            </m:r>
                          </m:e>
                          <m:sup>
                            <m:f>
                              <m:fPr>
                                <m:type m:val="skw"/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sup>
                        </m:sSup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 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r>
                  <a:rPr lang="en-US" dirty="0"/>
                  <a:t> ]  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)</m:t>
                            </m:r>
                          </m:e>
                          <m:sup>
                            <m:f>
                              <m:fPr>
                                <m:type m:val="skw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sup>
                        </m:sSup>
                      </m:e>
                    </m:nary>
                    <m:r>
                      <a:rPr lang="en-US" i="1">
                        <a:latin typeface="Cambria Math" panose="02040503050406030204" pitchFamily="18" charset="0"/>
                      </a:rPr>
                      <m:t>  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=</a:t>
                </a:r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f>
                              <m:fPr>
                                <m:type m:val="skw"/>
                                <m:ctrlP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sup>
                        </m:sSup>
                      </m:num>
                      <m:den>
                        <m:f>
                          <m:fPr>
                            <m:type m:val="skw"/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den>
                    </m:f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=</a:t>
                </a:r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f>
                          <m:fPr>
                            <m:type m:val="skw"/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f>
                          <m:fPr>
                            <m:type m:val="skw"/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5791F8A-5C36-4B61-AD33-4345CAACE09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34926" y="1417638"/>
                <a:ext cx="8229600" cy="5165724"/>
              </a:xfrm>
              <a:blipFill>
                <a:blip r:embed="rId2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2899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560</Words>
  <Application>Microsoft Office PowerPoint</Application>
  <PresentationFormat>On-screen Show (4:3)</PresentationFormat>
  <Paragraphs>115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Cambria Math</vt:lpstr>
      <vt:lpstr>Times New Roman</vt:lpstr>
      <vt:lpstr>Office Theme</vt:lpstr>
      <vt:lpstr>Equation</vt:lpstr>
      <vt:lpstr>Integration</vt:lpstr>
      <vt:lpstr>Introduction</vt:lpstr>
      <vt:lpstr>Indefinite integrals</vt:lpstr>
      <vt:lpstr>PowerPoint Presentation</vt:lpstr>
      <vt:lpstr>PowerPoint Presentation</vt:lpstr>
      <vt:lpstr>Example</vt:lpstr>
      <vt:lpstr>PowerPoint Presentation</vt:lpstr>
      <vt:lpstr>Example</vt:lpstr>
      <vt:lpstr>Solution</vt:lpstr>
      <vt:lpstr>PowerPoint Presentation</vt:lpstr>
      <vt:lpstr>PowerPoint Presentation</vt:lpstr>
      <vt:lpstr>Integrals of trigonometric functions</vt:lpstr>
      <vt:lpstr>Example</vt:lpstr>
      <vt:lpstr>Solution</vt:lpstr>
      <vt:lpstr>PowerPoint Presentation</vt:lpstr>
      <vt:lpstr>PowerPoint Presentation</vt:lpstr>
      <vt:lpstr>Integrals of inverse trigonometric functions</vt:lpstr>
      <vt:lpstr>Example</vt:lpstr>
      <vt:lpstr>Solution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Integration</dc:title>
  <dc:creator>max</dc:creator>
  <cp:lastModifiedBy>MAX</cp:lastModifiedBy>
  <cp:revision>50</cp:revision>
  <dcterms:created xsi:type="dcterms:W3CDTF">2006-08-16T00:00:00Z</dcterms:created>
  <dcterms:modified xsi:type="dcterms:W3CDTF">2021-04-06T18:20:10Z</dcterms:modified>
</cp:coreProperties>
</file>