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5" r:id="rId8"/>
    <p:sldId id="276" r:id="rId9"/>
    <p:sldId id="261" r:id="rId10"/>
    <p:sldId id="262" r:id="rId11"/>
    <p:sldId id="264" r:id="rId12"/>
    <p:sldId id="265" r:id="rId13"/>
    <p:sldId id="266" r:id="rId14"/>
    <p:sldId id="27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3AED-75F5-4BD4-AB3E-3B3CD272D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E9474-E59B-47DF-8A88-162DD9606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E4C13-0734-40A6-A5BB-8F44E58C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37C07-AF4F-48CE-A1F9-CA9E522B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CABF4-666A-47C5-AEC0-B7A988698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0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005B-A424-4270-8A91-1D0D4C89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7558B-2B45-453B-B604-B829A90CA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0A1EC-1AE1-41FE-8508-1C625E8D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A4EFE-31D4-4701-A3C3-5DCB70F8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862DA-352E-43FE-A7D7-21B6CDAA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3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F0B48-8E68-4E8A-8D4E-7A5F7453B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31F0E-EFE0-4FE0-9B64-FB5718F1F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C9C21-6D37-417E-82F0-07D29448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9D22-41D1-48EC-96DB-9427936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5A2CC-914D-40CA-8259-0D0708A9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6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D9AD-A4A6-43EC-A310-013B6705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8DE4E-D39E-4DF4-A274-3483D4F98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68B25-376D-48B3-A92C-29C52719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F6EC9-B986-48CC-941C-95E16580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3C22C-32CF-43CA-BF54-75196EA7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C0CB-9851-431B-9ADB-FBAD1C11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CE04B-3FAD-4F20-8A8B-610846DA6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2C18-F8F8-4207-BEB0-413B5535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EDC5-CC04-4AE4-BF9D-D561F73A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0A0C7-C4D2-48F9-90FC-F095F5FB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4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44C7-AF3A-4D7E-9105-197824C4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56A29-D2E7-4089-831E-0982378F8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8341D-6A3B-40A8-9DC2-3E8B216EF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AD95C-13D2-4491-89C4-4DE0FEFD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3BC4F-0995-474F-A6E0-3EDC95CF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BB8F4-B820-4428-8E11-AFFB0F79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717F-BBAE-44A4-8B47-1D3C2E10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71B36-4E36-4091-8A4D-6F58A1191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62FC9-56AD-47DD-BA93-6BF5021D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DA345-254D-4826-A755-FC659198A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82018-D082-4AD9-9915-1F13DC98C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38E0A7-F5D0-4EDE-9E29-C78C6B18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5086D-3B11-4F91-84F6-C3D5A4B9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18D36-A376-4FFB-BCAB-EB85EF54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5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1EC5-0D49-4974-B918-26DB6FA5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CCAEB-0236-44D0-9930-DE892CE4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A6318-9357-4818-8B86-F6E9AAC0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7090B-CF80-48EA-B1E4-66DE9128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0BCAEA-497F-4AF6-9DFE-5191FCE1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BCF42-7973-4D8A-96B1-2B09A62A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9BF1B-7401-4E6E-9588-15B80EDC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D228D-DB05-4F50-B1F8-3511D677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E4E32-5455-4357-AB08-C121DDCE0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6476B-7773-478D-BFDE-75EDB85D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0BABA-4281-4A76-97FA-4513F506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969F3-C6ED-4A54-8424-891AFA36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850EF-F90C-4742-9E23-293515F8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864A-FD85-423E-86C4-5249AB02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55BC95-8E50-405B-9A7C-8D58E3BF8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E1D0C-2DCA-4DC2-A0B3-E75941AC1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49402-D52A-4620-8E78-2DE7EFF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08F43-7FD9-43D4-A709-C54520B0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DC97C-F91C-419E-9314-FECEE3C7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0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8F087-BC6A-4416-90C6-CBF4395D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84FB0-A290-4E51-B392-3AF8D9C78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EB7ED-9175-4540-A462-7650C80E9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FFC50-8EFF-40C5-8044-F7227FC2F782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74B3B-A2EB-49E7-8353-816693D14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CED0A-CD03-4209-A392-4338EC34E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F478-49D9-4B35-8381-E18B80125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1058-F4C9-4BEC-A221-690FF445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41"/>
            <a:ext cx="10515600" cy="1325563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Integrals of hyperbolic functions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CCC9-460F-43EE-9E34-62F57B0D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4"/>
            <a:ext cx="10515600" cy="526131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The integration formulas for the hyperbolic functions are:</a:t>
            </a:r>
            <a:endParaRPr lang="en-US" sz="18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D9B2C0F-A698-4B5D-B81F-1704488A0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1"/>
          <a:stretch/>
        </p:blipFill>
        <p:spPr bwMode="auto">
          <a:xfrm>
            <a:off x="761999" y="2053883"/>
            <a:ext cx="4274235" cy="4729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17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DB2C5-1F57-44CB-BD9E-D05ED7E0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F4CF30-ED7D-4CA4-B7BE-454036631E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Evaluate the following integrals: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F4CF30-ED7D-4CA4-B7BE-454036631E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02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F8D6-B476-474E-A38D-1EFE34E1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A87FB0-A850-4EAF-9AA3-97E33C516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7739"/>
                <a:ext cx="10515600" cy="471922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  ,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    ,     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func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A87FB0-A850-4EAF-9AA3-97E33C516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7739"/>
                <a:ext cx="10515600" cy="471922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37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857DC-B3EF-4D12-A725-2E136F7CE5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0817"/>
                <a:ext cx="10515600" cy="576614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2.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  ,   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  ,   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sech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sech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857DC-B3EF-4D12-A725-2E136F7CE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0817"/>
                <a:ext cx="10515600" cy="5766146"/>
              </a:xfrm>
              <a:blipFill>
                <a:blip r:embed="rId2"/>
                <a:stretch>
                  <a:fillRect l="-1217" t="-106" b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8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89C59-2AEF-48E3-92A5-C12AFA18B5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96348"/>
                <a:ext cx="10515600" cy="558061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89C59-2AEF-48E3-92A5-C12AFA18B5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96348"/>
                <a:ext cx="10515600" cy="5580615"/>
              </a:xfrm>
              <a:blipFill>
                <a:blip r:embed="rId2"/>
                <a:stretch>
                  <a:fillRect l="-1217" t="-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90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518B68-4E41-438D-8AFF-AE53593291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5694"/>
                <a:ext cx="10515600" cy="552933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rad>
                          </m:den>
                        </m:f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sinh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518B68-4E41-438D-8AFF-AE53593291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5694"/>
                <a:ext cx="10515600" cy="5529332"/>
              </a:xfrm>
              <a:blipFill>
                <a:blip r:embed="rId2"/>
                <a:stretch>
                  <a:fillRect l="-1217" t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3D8FD2-E76D-4C02-820C-DC1AA9C1446D}"/>
                  </a:ext>
                </a:extLst>
              </p:cNvPr>
              <p:cNvSpPr txBox="1"/>
              <p:nvPr/>
            </p:nvSpPr>
            <p:spPr>
              <a:xfrm rot="914543">
                <a:off x="3061250" y="3542703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</m:oMath>
                  </m:oMathPara>
                </a14:m>
                <a:endParaRPr lang="en-US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3D8FD2-E76D-4C02-820C-DC1AA9C14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14543">
                <a:off x="3061250" y="3542703"/>
                <a:ext cx="9144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19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448B-E51A-4AAC-B373-29CE8EF3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C09A3-89D9-4FC9-AF59-0C88976813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𝑓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/>
                        <a:cs typeface="Arial"/>
                      </a:rPr>
                      <m:t>)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 is continuous in the interval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  <a:cs typeface="Arial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  <a:cs typeface="Arial"/>
                      </a:rPr>
                      <m:t>a</m:t>
                    </m:r>
                    <m:r>
                      <a:rPr lang="en-US" i="1">
                        <a:latin typeface="Cambria Math"/>
                        <a:ea typeface="Cambria Math"/>
                        <a:cs typeface="Arial"/>
                      </a:rPr>
                      <m:t>≤</m:t>
                    </m:r>
                    <m:r>
                      <a:rPr lang="en-US" i="1">
                        <a:latin typeface="Cambria Math"/>
                        <a:ea typeface="Times New Roman"/>
                        <a:cs typeface="Arial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  <a:cs typeface="Arial"/>
                      </a:rPr>
                      <m:t>≤</m:t>
                    </m:r>
                    <m:r>
                      <a:rPr lang="en-US" i="1">
                        <a:latin typeface="Cambria Math"/>
                        <a:ea typeface="Cambria Math"/>
                        <a:cs typeface="Arial"/>
                      </a:rPr>
                      <m:t>𝑏</m:t>
                    </m:r>
                  </m:oMath>
                </a14:m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 and it is integrable in the interval then it’s definite integral over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 exists:</a:t>
                </a:r>
                <a:endParaRPr lang="en-US" sz="1800" dirty="0">
                  <a:ea typeface="Calibri"/>
                  <a:cs typeface="Arial"/>
                </a:endParaRPr>
              </a:p>
              <a:p>
                <a:pPr marL="0" indent="0">
                  <a:buNone/>
                </a:pP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C09A3-89D9-4FC9-AF59-0C88976813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D1B8B7A7-DFC6-423F-95A9-AAFFA2446A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8" b="10324"/>
          <a:stretch/>
        </p:blipFill>
        <p:spPr bwMode="auto">
          <a:xfrm>
            <a:off x="615926" y="3315494"/>
            <a:ext cx="6341466" cy="123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EFB495-8B4D-46B2-910B-0B69FE2CF3D1}"/>
                  </a:ext>
                </a:extLst>
              </p:cNvPr>
              <p:cNvSpPr/>
              <p:nvPr/>
            </p:nvSpPr>
            <p:spPr>
              <a:xfrm>
                <a:off x="993912" y="4884176"/>
                <a:ext cx="101379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𝐹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is any function such that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𝐹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′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) = 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) 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in the interval.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EFB495-8B4D-46B2-910B-0B69FE2CF3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2" y="4884176"/>
                <a:ext cx="10137914" cy="523220"/>
              </a:xfrm>
              <a:prstGeom prst="rect">
                <a:avLst/>
              </a:prstGeom>
              <a:blipFill>
                <a:blip r:embed="rId4"/>
                <a:stretch>
                  <a:fillRect l="-1203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577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6F28F4-30ED-4CC8-883E-9F78CB7FCC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8870"/>
                <a:ext cx="10515600" cy="5448093"/>
              </a:xfrm>
              <a:prstGeom prst="rect">
                <a:avLst/>
              </a:prstGeom>
            </p:spPr>
            <p:txBody>
              <a:bodyPr/>
              <a:lstStyle/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integral from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to b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6F28F4-30ED-4CC8-883E-9F78CB7FCC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8870"/>
                <a:ext cx="10515600" cy="54480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F4547BBE-B929-4DCD-B8F9-0F990BCB583F}"/>
              </a:ext>
            </a:extLst>
          </p:cNvPr>
          <p:cNvCxnSpPr/>
          <p:nvPr/>
        </p:nvCxnSpPr>
        <p:spPr>
          <a:xfrm>
            <a:off x="4002157" y="1709530"/>
            <a:ext cx="1232452" cy="5830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39D36A9-3A08-4B02-901A-13F00E91D867}"/>
              </a:ext>
            </a:extLst>
          </p:cNvPr>
          <p:cNvCxnSpPr/>
          <p:nvPr/>
        </p:nvCxnSpPr>
        <p:spPr>
          <a:xfrm flipV="1">
            <a:off x="4147931" y="3653860"/>
            <a:ext cx="940904" cy="4903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9B40F3-3CD5-4E98-AEA6-D1A64F1CDA76}"/>
              </a:ext>
            </a:extLst>
          </p:cNvPr>
          <p:cNvCxnSpPr/>
          <p:nvPr/>
        </p:nvCxnSpPr>
        <p:spPr>
          <a:xfrm flipH="1">
            <a:off x="5764696" y="1895061"/>
            <a:ext cx="543339" cy="68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D0090F-76D4-4C99-A7A7-02BBF6CAACEB}"/>
              </a:ext>
            </a:extLst>
          </p:cNvPr>
          <p:cNvCxnSpPr/>
          <p:nvPr/>
        </p:nvCxnSpPr>
        <p:spPr>
          <a:xfrm flipH="1" flipV="1">
            <a:off x="6168888" y="3173897"/>
            <a:ext cx="503583" cy="656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CEA4373-8932-4EF7-83EF-E8119ED288DB}"/>
              </a:ext>
            </a:extLst>
          </p:cNvPr>
          <p:cNvSpPr/>
          <p:nvPr/>
        </p:nvSpPr>
        <p:spPr>
          <a:xfrm>
            <a:off x="485362" y="1478697"/>
            <a:ext cx="3541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Upper limit of integration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54C517-DCCD-4A2A-B3B8-E8F00E691EF6}"/>
              </a:ext>
            </a:extLst>
          </p:cNvPr>
          <p:cNvSpPr/>
          <p:nvPr/>
        </p:nvSpPr>
        <p:spPr>
          <a:xfrm>
            <a:off x="568189" y="3940587"/>
            <a:ext cx="3541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Lower limit of integration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B14BDC-CA57-446D-AC7F-82975BE63E97}"/>
              </a:ext>
            </a:extLst>
          </p:cNvPr>
          <p:cNvSpPr/>
          <p:nvPr/>
        </p:nvSpPr>
        <p:spPr>
          <a:xfrm>
            <a:off x="6308035" y="1410326"/>
            <a:ext cx="4147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 function  is  integrated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3D612A-A20C-464A-9C53-0012F3F1AFC9}"/>
              </a:ext>
            </a:extLst>
          </p:cNvPr>
          <p:cNvSpPr/>
          <p:nvPr/>
        </p:nvSpPr>
        <p:spPr>
          <a:xfrm>
            <a:off x="6672471" y="3653860"/>
            <a:ext cx="35217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variable of integration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86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C4F2-9EEC-4DD5-B515-2940B43AE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847"/>
            <a:ext cx="10515600" cy="1325563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Properties of Definite Integral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F465-AD1B-4449-8C28-7C57B46FC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410"/>
            <a:ext cx="10515600" cy="465855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/>
                <a:ea typeface="Times New Roman"/>
              </a:rPr>
              <a:t>Some of the more useful properties of the definite integral are: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F9B920-CD7D-4AFF-8065-5010640DE3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38"/>
          <a:stretch/>
        </p:blipFill>
        <p:spPr bwMode="auto">
          <a:xfrm>
            <a:off x="701031" y="2220441"/>
            <a:ext cx="7687281" cy="428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053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F27F-03F7-45F2-A320-E16B1F08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703AF1-A6B3-4463-BC15-04F6CC7AE9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7252"/>
                <a:ext cx="10515600" cy="463971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Evaluate the following integrals by using Properties of Definite Integrals: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𝑑𝑧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703AF1-A6B3-4463-BC15-04F6CC7AE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7252"/>
                <a:ext cx="10515600" cy="4639711"/>
              </a:xfrm>
              <a:blipFill>
                <a:blip r:embed="rId2"/>
                <a:stretch>
                  <a:fillRect l="-1217" t="-2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26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E0B8-7710-4963-8923-9235A822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29B6A-079F-4307-960F-75DAA2AB8F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0504"/>
                <a:ext cx="10515600" cy="507558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f>
                        <m:fPr>
                          <m:type m:val="noBar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)− (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29B6A-079F-4307-960F-75DAA2AB8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0504"/>
                <a:ext cx="10515600" cy="507558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06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8E41-4E7D-4186-ABCB-8CA74003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02CB1-8EFD-4F00-B0DC-E4CFD66E33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Evaluate the following integrals: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tanh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sinh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𝑠𝑒𝑐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sinh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cosh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02CB1-8EFD-4F00-B0DC-E4CFD66E33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839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AF4B9B-171C-4B6B-9656-B0B5843648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5130"/>
                <a:ext cx="10515600" cy="538183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AF4B9B-171C-4B6B-9656-B0B5843648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5130"/>
                <a:ext cx="10515600" cy="5381833"/>
              </a:xfrm>
              <a:blipFill>
                <a:blip r:embed="rId2"/>
                <a:stretch>
                  <a:fillRect l="-1043" t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96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224240-6212-4307-95DA-F196547EF3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6104"/>
                <a:ext cx="10515600" cy="55408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224240-6212-4307-95DA-F196547EF3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6104"/>
                <a:ext cx="10515600" cy="5540859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3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ADCFB-3154-4A4F-BEFC-F6873A8237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0"/>
                <a:ext cx="10515600" cy="669234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𝑑𝑧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𝑑𝑧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|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f>
                        <m:fPr>
                          <m:type m:val="noBar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"/>
                          <m:endChr m:val="|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f>
                        <m:fPr>
                          <m:type m:val="noBar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4ADCFB-3154-4A4F-BEFC-F6873A8237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0"/>
                <a:ext cx="10515600" cy="6692347"/>
              </a:xfrm>
              <a:blipFill>
                <a:blip r:embed="rId2"/>
                <a:stretch>
                  <a:fillRect l="-754" t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25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95C5-7726-4649-9411-FD757CAA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94050-48B5-4D66-949C-33020751C4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13714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dirty="0"/>
                  <a:t>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tanh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.</m:t>
                        </m:r>
                      </m:e>
                    </m:fun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sinh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F94050-48B5-4D66-949C-33020751C4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13714"/>
              </a:xfrm>
              <a:blipFill>
                <a:blip r:embed="rId2"/>
                <a:stretch>
                  <a:fillRect l="-1217" b="-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218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406B6B-39C2-4719-B216-45B9C6ABF5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96348"/>
                <a:ext cx="10515600" cy="558061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last step is because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always positive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406B6B-39C2-4719-B216-45B9C6ABF5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96348"/>
                <a:ext cx="10515600" cy="5580615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50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26015-CE33-42FF-A805-CED3544C10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2852"/>
                <a:ext cx="10515600" cy="555411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sinh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𝑠𝑒𝑐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𝑒𝑛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26015-CE33-42FF-A805-CED3544C10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2852"/>
                <a:ext cx="10515600" cy="5554111"/>
              </a:xfrm>
              <a:blipFill>
                <a:blip r:embed="rId2"/>
                <a:stretch>
                  <a:fillRect l="-1217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27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ED418A-58B1-4697-AE8B-9471E8633A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0087"/>
                <a:ext cx="10515600" cy="564687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ED418A-58B1-4697-AE8B-9471E8633A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0087"/>
                <a:ext cx="10515600" cy="564687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06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B46282-46F4-4602-8009-63DD51AE7C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08383"/>
                <a:ext cx="10515600" cy="53685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sinh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cosh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cosh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B46282-46F4-4602-8009-63DD51AE7C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08383"/>
                <a:ext cx="10515600" cy="5368580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34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0372DF-52FF-4158-BD33-A4F729DE52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0330"/>
                <a:ext cx="10515600" cy="568663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cosh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𝑐𝑜𝑠</m:t>
                                </m:r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nary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𝑠𝑖𝑛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coth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csch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𝑑𝑥</m:t>
                                  </m:r>
                                </m:e>
                              </m:func>
                            </m:e>
                          </m:func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csch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0372DF-52FF-4158-BD33-A4F729DE52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0330"/>
                <a:ext cx="10515600" cy="5686633"/>
              </a:xfrm>
              <a:blipFill>
                <a:blip r:embed="rId2"/>
                <a:stretch>
                  <a:fillRect l="-1043"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90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403D-7D64-4317-914A-82A754B6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</a:rPr>
              <a:t>Integrals of inverse hyperbolic functions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DE5EAB-EAAA-4DEC-96FA-FCE2188586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9322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/>
                    <a:ea typeface="Times New Roman"/>
                    <a:cs typeface="Arial"/>
                  </a:rPr>
                  <a:t>The integration formulas for the inverse hyperbolic functions are:</a:t>
                </a:r>
                <a:endParaRPr lang="en-US" sz="1800" dirty="0">
                  <a:ea typeface="Calibri"/>
                  <a:cs typeface="Arial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tanh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fNam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,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 panose="02040503050406030204" pitchFamily="18" charset="0"/>
                                      </a:rPr>
                                      <m:t>coth</m:t>
                                    </m:r>
                                  </m:e>
                                  <m:sup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fName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en-US" dirty="0"/>
                  <a:t>                                                              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sech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csch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&amp;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DE5EAB-EAAA-4DEC-96FA-FCE2188586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93227"/>
              </a:xfrm>
              <a:blipFill>
                <a:blip r:embed="rId2"/>
                <a:stretch>
                  <a:fillRect l="-1043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70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575</Words>
  <Application>Microsoft Office PowerPoint</Application>
  <PresentationFormat>Widescreen</PresentationFormat>
  <Paragraphs>160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Integrals of hyperbolic functions</vt:lpstr>
      <vt:lpstr>Example</vt:lpstr>
      <vt:lpstr>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Integrals of inverse hyperbolic functions</vt:lpstr>
      <vt:lpstr>Example</vt:lpstr>
      <vt:lpstr>Solution</vt:lpstr>
      <vt:lpstr>PowerPoint Presentation</vt:lpstr>
      <vt:lpstr>PowerPoint Presentation</vt:lpstr>
      <vt:lpstr>PowerPoint Presentation</vt:lpstr>
      <vt:lpstr>Definite Integral</vt:lpstr>
      <vt:lpstr>PowerPoint Presentation</vt:lpstr>
      <vt:lpstr>Properties of Definite Integral</vt:lpstr>
      <vt:lpstr>Example</vt:lpstr>
      <vt:lpstr>Solution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Integrals of hyperbolic functions</dc:title>
  <dc:creator>MAX</dc:creator>
  <cp:lastModifiedBy>MAX</cp:lastModifiedBy>
  <cp:revision>36</cp:revision>
  <dcterms:created xsi:type="dcterms:W3CDTF">2020-03-20T13:22:02Z</dcterms:created>
  <dcterms:modified xsi:type="dcterms:W3CDTF">2020-05-02T14:59:08Z</dcterms:modified>
</cp:coreProperties>
</file>