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Sheet1!$A$8:$A$12</c:f>
              <c:numCache>
                <c:formatCode>General</c:formatCode>
                <c:ptCount val="5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xVal>
          <c:yVal>
            <c:numRef>
              <c:f>Sheet1!$B$8:$B$12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-2</c:v>
                </c:pt>
                <c:pt idx="4">
                  <c:v>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35-4AC1-A192-4D436119DE2E}"/>
            </c:ext>
          </c:extLst>
        </c:ser>
        <c:ser>
          <c:idx val="2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Sheet1!$A$8:$A$12</c:f>
              <c:numCache>
                <c:formatCode>General</c:formatCode>
                <c:ptCount val="5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xVal>
          <c:yVal>
            <c:numRef>
              <c:f>Sheet1!$D$8:$D$12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-1</c:v>
                </c:pt>
                <c:pt idx="3">
                  <c:v>-2</c:v>
                </c:pt>
                <c:pt idx="4">
                  <c:v>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F35-4AC1-A192-4D436119D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896184"/>
        <c:axId val="453897168"/>
      </c:scatterChart>
      <c:valAx>
        <c:axId val="453896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97168"/>
        <c:crosses val="autoZero"/>
        <c:crossBetween val="midCat"/>
      </c:valAx>
      <c:valAx>
        <c:axId val="45389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96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0.17639</cdr:x>
      <cdr:y>0.16408</cdr:y>
    </cdr:from>
    <cdr:to>
      <cdr:x>0.17639</cdr:x>
      <cdr:y>0.19958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2251DFF-7FCB-40FF-B448-E247BC24EBE1}"/>
            </a:ext>
          </a:extLst>
        </cdr:cNvPr>
        <cdr:cNvCxnSpPr/>
      </cdr:nvCxnSpPr>
      <cdr:spPr>
        <a:xfrm xmlns:a="http://schemas.openxmlformats.org/drawingml/2006/main">
          <a:off x="1141829" y="601394"/>
          <a:ext cx="0" cy="1301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0.21985</cdr:x>
      <cdr:y>0.13337</cdr:y>
    </cdr:from>
    <cdr:to>
      <cdr:x>0.21985</cdr:x>
      <cdr:y>0.21781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5AD1FA4C-B76E-4CD1-85B4-3986DF0F4059}"/>
            </a:ext>
          </a:extLst>
        </cdr:cNvPr>
        <cdr:cNvCxnSpPr/>
      </cdr:nvCxnSpPr>
      <cdr:spPr>
        <a:xfrm xmlns:a="http://schemas.openxmlformats.org/drawingml/2006/main">
          <a:off x="1423182" y="488852"/>
          <a:ext cx="0" cy="3094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0.28939</cdr:x>
      <cdr:y>0.10747</cdr:y>
    </cdr:from>
    <cdr:to>
      <cdr:x>0.28939</cdr:x>
      <cdr:y>0.25715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5BB87A82-C9DD-42F5-8FD1-A32E80DD4693}"/>
            </a:ext>
          </a:extLst>
        </cdr:cNvPr>
        <cdr:cNvCxnSpPr/>
      </cdr:nvCxnSpPr>
      <cdr:spPr>
        <a:xfrm xmlns:a="http://schemas.openxmlformats.org/drawingml/2006/main">
          <a:off x="1873349" y="393896"/>
          <a:ext cx="0" cy="5486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0.31112</cdr:x>
      <cdr:y>0.12282</cdr:y>
    </cdr:from>
    <cdr:to>
      <cdr:x>0.31112</cdr:x>
      <cdr:y>0.24948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F2A5A01F-8F12-4BE5-A7A3-01E87B116173}"/>
            </a:ext>
          </a:extLst>
        </cdr:cNvPr>
        <cdr:cNvCxnSpPr/>
      </cdr:nvCxnSpPr>
      <cdr:spPr>
        <a:xfrm xmlns:a="http://schemas.openxmlformats.org/drawingml/2006/main">
          <a:off x="2014026" y="450166"/>
          <a:ext cx="0" cy="4642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0.35313</cdr:x>
      <cdr:y>0.11131</cdr:y>
    </cdr:from>
    <cdr:to>
      <cdr:x>0.35313</cdr:x>
      <cdr:y>0.28018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9D415269-BC8B-4CB8-8399-CED9FD31E42C}"/>
            </a:ext>
          </a:extLst>
        </cdr:cNvPr>
        <cdr:cNvCxnSpPr/>
      </cdr:nvCxnSpPr>
      <cdr:spPr>
        <a:xfrm xmlns:a="http://schemas.openxmlformats.org/drawingml/2006/main">
          <a:off x="2286001" y="407963"/>
          <a:ext cx="0" cy="6189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0.63926</cdr:x>
      <cdr:y>0.34159</cdr:y>
    </cdr:from>
    <cdr:to>
      <cdr:x>0.63926</cdr:x>
      <cdr:y>0.403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771488A0-057E-4166-BEE5-A1E90C32FA22}"/>
            </a:ext>
          </a:extLst>
        </cdr:cNvPr>
        <cdr:cNvCxnSpPr/>
      </cdr:nvCxnSpPr>
      <cdr:spPr>
        <a:xfrm xmlns:a="http://schemas.openxmlformats.org/drawingml/2006/main">
          <a:off x="4138247" y="1252025"/>
          <a:ext cx="0" cy="2250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0.59363</cdr:x>
      <cdr:y>0.28786</cdr:y>
    </cdr:from>
    <cdr:to>
      <cdr:x>0.59363</cdr:x>
      <cdr:y>0.3723</cdr:y>
    </cdr:to>
    <cdr:cxnSp macro="">
      <cdr:nvCxnSpPr>
        <cdr:cNvPr id="19" name="Straight Connector 18">
          <a:extLst xmlns:a="http://schemas.openxmlformats.org/drawingml/2006/main">
            <a:ext uri="{FF2B5EF4-FFF2-40B4-BE49-F238E27FC236}">
              <a16:creationId xmlns:a16="http://schemas.microsoft.com/office/drawing/2014/main" id="{675B3FE4-B217-4C0D-BBA1-05B0E5BC0E9C}"/>
            </a:ext>
          </a:extLst>
        </cdr:cNvPr>
        <cdr:cNvCxnSpPr/>
      </cdr:nvCxnSpPr>
      <cdr:spPr>
        <a:xfrm xmlns:a="http://schemas.openxmlformats.org/drawingml/2006/main">
          <a:off x="3842826" y="1055077"/>
          <a:ext cx="0" cy="3094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0.54147</cdr:x>
      <cdr:y>0.22645</cdr:y>
    </cdr:from>
    <cdr:to>
      <cdr:x>0.54147</cdr:x>
      <cdr:y>0.35311</cdr:y>
    </cdr:to>
    <cdr:cxnSp macro="">
      <cdr:nvCxnSpPr>
        <cdr:cNvPr id="21" name="Straight Connector 20">
          <a:extLst xmlns:a="http://schemas.openxmlformats.org/drawingml/2006/main">
            <a:ext uri="{FF2B5EF4-FFF2-40B4-BE49-F238E27FC236}">
              <a16:creationId xmlns:a16="http://schemas.microsoft.com/office/drawing/2014/main" id="{BE6B3C35-5C93-4EF1-B9FD-51B901D32B2E}"/>
            </a:ext>
          </a:extLst>
        </cdr:cNvPr>
        <cdr:cNvCxnSpPr/>
      </cdr:nvCxnSpPr>
      <cdr:spPr>
        <a:xfrm xmlns:a="http://schemas.openxmlformats.org/drawingml/2006/main">
          <a:off x="3505201" y="829994"/>
          <a:ext cx="0" cy="4642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0.56972</cdr:x>
      <cdr:y>0.24948</cdr:y>
    </cdr:from>
    <cdr:to>
      <cdr:x>0.56972</cdr:x>
      <cdr:y>0.3723</cdr:y>
    </cdr:to>
    <cdr:cxnSp macro="">
      <cdr:nvCxnSpPr>
        <cdr:cNvPr id="23" name="Straight Connector 22">
          <a:extLst xmlns:a="http://schemas.openxmlformats.org/drawingml/2006/main">
            <a:ext uri="{FF2B5EF4-FFF2-40B4-BE49-F238E27FC236}">
              <a16:creationId xmlns:a16="http://schemas.microsoft.com/office/drawing/2014/main" id="{071BF8B9-68F5-4C8D-938D-7A171DE0539E}"/>
            </a:ext>
          </a:extLst>
        </cdr:cNvPr>
        <cdr:cNvCxnSpPr/>
      </cdr:nvCxnSpPr>
      <cdr:spPr>
        <a:xfrm xmlns:a="http://schemas.openxmlformats.org/drawingml/2006/main">
          <a:off x="3688081" y="914400"/>
          <a:ext cx="0" cy="4501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0.52626</cdr:x>
      <cdr:y>0.20726</cdr:y>
    </cdr:from>
    <cdr:to>
      <cdr:x>0.52626</cdr:x>
      <cdr:y>0.35311</cdr:y>
    </cdr:to>
    <cdr:cxnSp macro="">
      <cdr:nvCxnSpPr>
        <cdr:cNvPr id="25" name="Straight Connector 24">
          <a:extLst xmlns:a="http://schemas.openxmlformats.org/drawingml/2006/main">
            <a:ext uri="{FF2B5EF4-FFF2-40B4-BE49-F238E27FC236}">
              <a16:creationId xmlns:a16="http://schemas.microsoft.com/office/drawing/2014/main" id="{6F5C008B-DF98-459B-A3B9-9D49A91DF615}"/>
            </a:ext>
          </a:extLst>
        </cdr:cNvPr>
        <cdr:cNvCxnSpPr/>
      </cdr:nvCxnSpPr>
      <cdr:spPr>
        <a:xfrm xmlns:a="http://schemas.openxmlformats.org/drawingml/2006/main">
          <a:off x="3406727" y="759656"/>
          <a:ext cx="0" cy="5345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0.47845</cdr:x>
      <cdr:y>0.16408</cdr:y>
    </cdr:from>
    <cdr:to>
      <cdr:x>0.47845</cdr:x>
      <cdr:y>0.33392</cdr:y>
    </cdr:to>
    <cdr:cxnSp macro="">
      <cdr:nvCxnSpPr>
        <cdr:cNvPr id="29" name="Straight Connector 28">
          <a:extLst xmlns:a="http://schemas.openxmlformats.org/drawingml/2006/main">
            <a:ext uri="{FF2B5EF4-FFF2-40B4-BE49-F238E27FC236}">
              <a16:creationId xmlns:a16="http://schemas.microsoft.com/office/drawing/2014/main" id="{AC8E9D1A-3F73-44CF-B00C-D89DF45FF238}"/>
            </a:ext>
          </a:extLst>
        </cdr:cNvPr>
        <cdr:cNvCxnSpPr/>
      </cdr:nvCxnSpPr>
      <cdr:spPr>
        <a:xfrm xmlns:a="http://schemas.openxmlformats.org/drawingml/2006/main">
          <a:off x="3097238" y="601394"/>
          <a:ext cx="0" cy="6224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0.40891</cdr:x>
      <cdr:y>0.13433</cdr:y>
    </cdr:from>
    <cdr:to>
      <cdr:x>0.40891</cdr:x>
      <cdr:y>0.2917</cdr:y>
    </cdr:to>
    <cdr:cxnSp macro="">
      <cdr:nvCxnSpPr>
        <cdr:cNvPr id="33" name="Straight Connector 32">
          <a:extLst xmlns:a="http://schemas.openxmlformats.org/drawingml/2006/main">
            <a:ext uri="{FF2B5EF4-FFF2-40B4-BE49-F238E27FC236}">
              <a16:creationId xmlns:a16="http://schemas.microsoft.com/office/drawing/2014/main" id="{184B76AE-CACD-4075-A7F4-C90D8C2B871C}"/>
            </a:ext>
          </a:extLst>
        </cdr:cNvPr>
        <cdr:cNvCxnSpPr/>
      </cdr:nvCxnSpPr>
      <cdr:spPr>
        <a:xfrm xmlns:a="http://schemas.openxmlformats.org/drawingml/2006/main">
          <a:off x="2647072" y="492369"/>
          <a:ext cx="0" cy="5767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0.37631</cdr:x>
      <cdr:y>0.12282</cdr:y>
    </cdr:from>
    <cdr:to>
      <cdr:x>0.37631</cdr:x>
      <cdr:y>0.29553</cdr:y>
    </cdr:to>
    <cdr:cxnSp macro="">
      <cdr:nvCxnSpPr>
        <cdr:cNvPr id="35" name="Straight Connector 34">
          <a:extLst xmlns:a="http://schemas.openxmlformats.org/drawingml/2006/main">
            <a:ext uri="{FF2B5EF4-FFF2-40B4-BE49-F238E27FC236}">
              <a16:creationId xmlns:a16="http://schemas.microsoft.com/office/drawing/2014/main" id="{DFE38377-8775-48E4-9B16-80900DB5A5FA}"/>
            </a:ext>
          </a:extLst>
        </cdr:cNvPr>
        <cdr:cNvCxnSpPr/>
      </cdr:nvCxnSpPr>
      <cdr:spPr>
        <a:xfrm xmlns:a="http://schemas.openxmlformats.org/drawingml/2006/main">
          <a:off x="2436056" y="450166"/>
          <a:ext cx="0" cy="6330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0.33068</cdr:x>
      <cdr:y>0.11131</cdr:y>
    </cdr:from>
    <cdr:to>
      <cdr:x>0.33068</cdr:x>
      <cdr:y>0.26867</cdr:y>
    </cdr:to>
    <cdr:cxnSp macro="">
      <cdr:nvCxnSpPr>
        <cdr:cNvPr id="37" name="Straight Connector 36">
          <a:extLst xmlns:a="http://schemas.openxmlformats.org/drawingml/2006/main">
            <a:ext uri="{FF2B5EF4-FFF2-40B4-BE49-F238E27FC236}">
              <a16:creationId xmlns:a16="http://schemas.microsoft.com/office/drawing/2014/main" id="{D23275E5-ADB8-4FC0-BDF4-47D6ADF4DF71}"/>
            </a:ext>
          </a:extLst>
        </cdr:cNvPr>
        <cdr:cNvCxnSpPr/>
      </cdr:nvCxnSpPr>
      <cdr:spPr>
        <a:xfrm xmlns:a="http://schemas.openxmlformats.org/drawingml/2006/main">
          <a:off x="2140635" y="407963"/>
          <a:ext cx="0" cy="5767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0.43499</cdr:x>
      <cdr:y>0.13721</cdr:y>
    </cdr:from>
    <cdr:to>
      <cdr:x>0.43499</cdr:x>
      <cdr:y>0.30705</cdr:y>
    </cdr:to>
    <cdr:cxnSp macro="">
      <cdr:nvCxnSpPr>
        <cdr:cNvPr id="39" name="Straight Connector 38">
          <a:extLst xmlns:a="http://schemas.openxmlformats.org/drawingml/2006/main">
            <a:ext uri="{FF2B5EF4-FFF2-40B4-BE49-F238E27FC236}">
              <a16:creationId xmlns:a16="http://schemas.microsoft.com/office/drawing/2014/main" id="{1AF33D26-5998-490A-BFF5-CCAF48DE592E}"/>
            </a:ext>
          </a:extLst>
        </cdr:cNvPr>
        <cdr:cNvCxnSpPr/>
      </cdr:nvCxnSpPr>
      <cdr:spPr>
        <a:xfrm xmlns:a="http://schemas.openxmlformats.org/drawingml/2006/main">
          <a:off x="2815884" y="502920"/>
          <a:ext cx="0" cy="6224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0.25896</cdr:x>
      <cdr:y>0.12666</cdr:y>
    </cdr:from>
    <cdr:to>
      <cdr:x>0.25896</cdr:x>
      <cdr:y>0.24564</cdr:y>
    </cdr:to>
    <cdr:cxnSp macro="">
      <cdr:nvCxnSpPr>
        <cdr:cNvPr id="41" name="Straight Connector 40">
          <a:extLst xmlns:a="http://schemas.openxmlformats.org/drawingml/2006/main">
            <a:ext uri="{FF2B5EF4-FFF2-40B4-BE49-F238E27FC236}">
              <a16:creationId xmlns:a16="http://schemas.microsoft.com/office/drawing/2014/main" id="{7CB41346-D4AA-4BB2-9C6B-AF89E3FE1DBA}"/>
            </a:ext>
          </a:extLst>
        </cdr:cNvPr>
        <cdr:cNvCxnSpPr/>
      </cdr:nvCxnSpPr>
      <cdr:spPr>
        <a:xfrm xmlns:a="http://schemas.openxmlformats.org/drawingml/2006/main">
          <a:off x="1676401" y="464234"/>
          <a:ext cx="0" cy="4360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0.19812</cdr:x>
      <cdr:y>0.14969</cdr:y>
    </cdr:from>
    <cdr:to>
      <cdr:x>0.19812</cdr:x>
      <cdr:y>0.21206</cdr:y>
    </cdr:to>
    <cdr:cxnSp macro="">
      <cdr:nvCxnSpPr>
        <cdr:cNvPr id="43" name="Straight Connector 42">
          <a:extLst xmlns:a="http://schemas.openxmlformats.org/drawingml/2006/main">
            <a:ext uri="{FF2B5EF4-FFF2-40B4-BE49-F238E27FC236}">
              <a16:creationId xmlns:a16="http://schemas.microsoft.com/office/drawing/2014/main" id="{E7EBD190-37C3-46BA-A6E5-AE3255152D28}"/>
            </a:ext>
          </a:extLst>
        </cdr:cNvPr>
        <cdr:cNvCxnSpPr/>
      </cdr:nvCxnSpPr>
      <cdr:spPr>
        <a:xfrm xmlns:a="http://schemas.openxmlformats.org/drawingml/2006/main">
          <a:off x="1282506" y="548667"/>
          <a:ext cx="0" cy="228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0.49801</cdr:x>
      <cdr:y>0.19191</cdr:y>
    </cdr:from>
    <cdr:to>
      <cdr:x>0.49801</cdr:x>
      <cdr:y>0.34543</cdr:y>
    </cdr:to>
    <cdr:cxnSp macro="">
      <cdr:nvCxnSpPr>
        <cdr:cNvPr id="45" name="Straight Connector 44">
          <a:extLst xmlns:a="http://schemas.openxmlformats.org/drawingml/2006/main">
            <a:ext uri="{FF2B5EF4-FFF2-40B4-BE49-F238E27FC236}">
              <a16:creationId xmlns:a16="http://schemas.microsoft.com/office/drawing/2014/main" id="{184A9A3A-8805-4A6A-8E99-43E0D7B4100C}"/>
            </a:ext>
          </a:extLst>
        </cdr:cNvPr>
        <cdr:cNvCxnSpPr/>
      </cdr:nvCxnSpPr>
      <cdr:spPr>
        <a:xfrm xmlns:a="http://schemas.openxmlformats.org/drawingml/2006/main">
          <a:off x="3223847" y="703385"/>
          <a:ext cx="0" cy="5627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38CE-07D8-4125-A895-ABC479FBE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531BF-F530-4444-80F1-4DBA4C1F0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4D1A-DA1A-44E5-A4F5-9ACBDE2C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C5207-0FB9-47A0-B0C3-761FE711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F533-043D-4EC2-AA99-FBD601B1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7DD3-EE6F-4ED3-A128-54FE7CAD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CD15F-249B-499D-B5EA-4847727FE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0295D-D4F0-4A03-839E-48B609BD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018B-75FB-482A-8471-6BF8AC05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6334C-D278-464C-9050-C292637D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6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4B483-231C-424E-867D-6666B9689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52324-51F4-46F5-A7C8-6A3153B52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8B98-2ADA-4D71-B915-A449DC62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B4CC5-6A0A-40C1-A480-AA3078E5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40F0D-AEC5-40CA-A6CD-7FE2A4F3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8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346E-4979-4D7E-9E59-85DE62FC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EF12F-7095-4823-A5ED-0515FAA8A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97BA-F3AA-4134-8516-682F1BF0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8E0B1-809B-4525-985E-4347CEFA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34C39-0000-44FD-8921-1B8CA492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9400-5334-46F4-8393-E493135F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76AD-9A0D-429A-B820-5DF859C8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A8633-408C-40DF-9D49-431B261D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4052-B4A5-4064-93AB-4A2CB5F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36C36-D899-4A4D-99AA-9BD01084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63FB-AB11-4C4F-86C2-7D085B63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6478-D339-432F-880E-3C80883F4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732D4-6E71-43B2-8464-BA80B3E1B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82B62-DF3A-4AF1-A418-37352193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B2CE3-A965-4C6C-AFA7-52205EEF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3EC6A-E110-4C09-88FC-052370EB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B6FE-4BF0-44F3-814E-9C920975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E1F66-FD41-4047-AB8F-E6939E160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42F2B-D4DD-4378-A7BA-21367265F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1167C-9894-48E4-A547-ED758B3EE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1B3E9-87E5-4E29-B47E-5AB1FE02B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0ACFD-5CA4-4D2C-A46D-3BB71EF6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E5C8F-9B9F-4FC6-8686-4A1084F9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22811-48D5-42BD-B9D7-FE23AE68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CBD6-CE98-4515-8B95-EC41A790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4D57E-E541-4CA3-9057-CCB76BCC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46D96-49A2-4A92-9EE2-AEF6DC3E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EFB41-3AFB-4485-A28D-F37CA3E6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17064-9D82-4948-B19D-ED2DB9C3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6C7DC-445F-4D5C-ADDC-1739AA24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D403-06B7-4004-8143-E490796D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D900-7EED-48B9-A28A-E8A0474E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99566-D77A-4B94-AE0B-9C9818E4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AE21F-75EB-46C2-AF92-4B7B22C6E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F5AA6-86A1-4448-9DCE-A30F3183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7BA5A-2BC1-492D-9338-E86D0271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B5ACA-C637-46BE-BE68-C5C5462B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B9DD-B2DA-4D07-8416-895D5CF1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24030-874A-4EE4-99DD-392245099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341E1-AE1A-4649-B41B-508020E30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0E13E-0C05-4522-8846-AC12762B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321EB-A2F1-47F7-B638-F958DEAD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91417-2F42-49BE-A4A7-9ED1A3A0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ECBD1-E72D-4C8C-BFAF-F8F2BA95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1F16-B713-4CF4-A67F-E1017384D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E9AF7-3511-4843-BBAE-C88EE7509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3D01-C6A2-4790-B00C-9A9AE0500FB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D7BE2-8314-421F-8BB1-B52CE4C32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E2F2-E2B6-41C0-9583-1CDC4B2F0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614B-696A-4D3C-B8F5-7C97AEEA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F7E6-8EF9-4CB3-88DC-7ED95A7C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66" y="2489347"/>
            <a:ext cx="105156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/>
                <a:ea typeface="Times New Roman"/>
              </a:rPr>
              <a:t>Applications of </a:t>
            </a:r>
            <a:r>
              <a:rPr lang="en-US" b="1" i="1">
                <a:solidFill>
                  <a:srgbClr val="FF0000"/>
                </a:solidFill>
                <a:latin typeface="Times New Roman"/>
                <a:ea typeface="Times New Roman"/>
              </a:rPr>
              <a:t>Definite Integrals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1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D84F-AE49-448E-9F88-CB5D5796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2. Lengths of curves in </a:t>
            </a: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</a:rPr>
              <a:t>the plane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AAF49-C1F3-46C9-A1A9-0AFA2A394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203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continuously differentiable on the closed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length of the curve (graph)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expressed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length is: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AAF49-C1F3-46C9-A1A9-0AFA2A394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203"/>
                <a:ext cx="10515600" cy="4351338"/>
              </a:xfr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99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BBFBD-C783-4170-B47F-3E1880816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978"/>
                <a:ext cx="10515600" cy="5557985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the equation of motion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continuously differentiable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length of the curve is: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BBFBD-C783-4170-B47F-3E1880816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978"/>
                <a:ext cx="10515600" cy="5557985"/>
              </a:xfrm>
              <a:blipFill>
                <a:blip r:embed="rId2"/>
                <a:stretch>
                  <a:fillRect l="-121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79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1F04-B961-4843-9C56-B4A39658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2F1A4-8D90-4CFC-9539-7661A81D8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length of 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2F1A4-8D90-4CFC-9539-7661A81D8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58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4EFF-E20B-44BE-842B-9C0762BF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A4D12-45E9-4056-B742-29AD92BCFA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A4D12-45E9-4056-B742-29AD92BCF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70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A3C10-FC00-4E0D-A276-8DE6AE8B1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6774"/>
                <a:ext cx="10515600" cy="60772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f>
                      <m:fPr>
                        <m:type m:val="noBa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A3C10-FC00-4E0D-A276-8DE6AE8B1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6774"/>
                <a:ext cx="10515600" cy="6077243"/>
              </a:xfrm>
              <a:blipFill>
                <a:blip r:embed="rId2"/>
                <a:stretch>
                  <a:fillRect t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40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E7AB-7B35-4378-8239-82ADB6B5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15ED6-7319-4944-A99C-6B0229E23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843" y="176344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length of 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15ED6-7319-4944-A99C-6B0229E23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843" y="1763445"/>
                <a:ext cx="10515600" cy="4351338"/>
              </a:xfr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EF046B1-BA26-4FF7-BE48-87685E37A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8" t="64711" r="58808" b="25116"/>
          <a:stretch/>
        </p:blipFill>
        <p:spPr>
          <a:xfrm>
            <a:off x="5500467" y="3306228"/>
            <a:ext cx="5974410" cy="1935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364A0-6C8F-4F07-8F7C-5D27A902430D}"/>
              </a:ext>
            </a:extLst>
          </p:cNvPr>
          <p:cNvSpPr txBox="1"/>
          <p:nvPr/>
        </p:nvSpPr>
        <p:spPr>
          <a:xfrm>
            <a:off x="6096000" y="3097876"/>
            <a:ext cx="26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46D4A7-AA5C-40EB-8391-E9B81CCFF6FD}"/>
              </a:ext>
            </a:extLst>
          </p:cNvPr>
          <p:cNvCxnSpPr>
            <a:cxnSpLocks/>
          </p:cNvCxnSpPr>
          <p:nvPr/>
        </p:nvCxnSpPr>
        <p:spPr>
          <a:xfrm flipH="1">
            <a:off x="6471139" y="3328708"/>
            <a:ext cx="225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F30CAE-BED7-4933-8B72-875273FB1905}"/>
              </a:ext>
            </a:extLst>
          </p:cNvPr>
          <p:cNvCxnSpPr/>
          <p:nvPr/>
        </p:nvCxnSpPr>
        <p:spPr>
          <a:xfrm flipV="1">
            <a:off x="6583680" y="3306228"/>
            <a:ext cx="0" cy="126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6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598D-6643-4594-A8F2-B67857E4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0DA307-F7B4-4ED5-80E8-A27A32F074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4566"/>
                <a:ext cx="10515600" cy="51283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begChr m:val="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0DA307-F7B4-4ED5-80E8-A27A32F07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4566"/>
                <a:ext cx="10515600" cy="51283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30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3DB0-296A-4EA3-A007-00D5627C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3F58E-4550-42ED-8DA6-BC2DDCE7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046" y="1825625"/>
                <a:ext cx="10515600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length of the circle of radius r defined parametrically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𝑟𝑠𝑖𝑛𝑡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3F58E-4550-42ED-8DA6-BC2DDCE7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046" y="182562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63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C1FE-407C-4562-AD86-E33EC04A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65DA5-D9C4-4635-B7F4-3074E90567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 varies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circle is traversed exactly once, so the circumference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𝑟𝑠𝑖𝑛𝑡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𝑟𝑐𝑜𝑠𝑡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65DA5-D9C4-4635-B7F4-3074E90567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56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02C5D-7E0E-4AF3-B987-588184D3BE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2708"/>
                <a:ext cx="10515600" cy="561425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d>
                        <m:dPr>
                          <m:begChr m:val="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02C5D-7E0E-4AF3-B987-588184D3B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2708"/>
                <a:ext cx="10515600" cy="5614255"/>
              </a:xfrm>
              <a:blipFill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482B-5BD3-4CEF-A608-5DD2F51C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1. Area between two curves</a:t>
            </a:r>
            <a:br>
              <a:rPr lang="en-US" b="1" dirty="0">
                <a:latin typeface="Times New Roman"/>
                <a:ea typeface="Times New Roman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0A9A3-60C7-4245-8E07-584049DDA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626969" cy="40207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continuous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)&gt;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throughout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  the  area   of the  region  between  the  curves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a to b is the 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a to b 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0A9A3-60C7-4245-8E07-584049DDA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626969" cy="4020795"/>
              </a:xfrm>
              <a:blipFill>
                <a:blip r:embed="rId2"/>
                <a:stretch>
                  <a:fillRect l="-1147" r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34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AFA5-2A53-4B35-A8BC-9E17ECDB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3. Area of Surface of Revolution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BA941-9B45-4DDA-817F-F3EB72E7C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3.a) Surface Area for Revolution About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continuously differentiable on [a, b], the area of the surface generated by revolving the curve about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 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)) 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8BA941-9B45-4DDA-817F-F3EB72E7C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81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BF9D2-2E8B-444D-A071-68C99FC31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5263"/>
                <a:ext cx="10515600" cy="58674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3.b) Surface Area for Revolution About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continuously differentiable on [c, d], the area of the surface generated by revolving the curve about the y-axis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𝑑𝑦</m:t>
                                    </m:r>
                                  </m:den>
                                </m:f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))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𝑑𝑦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BF9D2-2E8B-444D-A071-68C99FC31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5263"/>
                <a:ext cx="10515600" cy="5867474"/>
              </a:xfrm>
              <a:blipFill>
                <a:blip r:embed="rId2"/>
                <a:stretch>
                  <a:fillRect l="-1217" t="-1765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1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C4C9B7-CD80-4D31-AAE4-C1A17BE57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9489"/>
                <a:ext cx="10515600" cy="58674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3.c) Surface Area of Revolution for Parametrized Curves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 smooth curve is traversed exactly once as t increases from a to b, then the areas of the surfaces generated by revolving the curve about the coordinate axes are as follows: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Revolution about the x-axis(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C4C9B7-CD80-4D31-AAE4-C1A17BE57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9489"/>
                <a:ext cx="10515600" cy="5867474"/>
              </a:xfrm>
              <a:blipFill>
                <a:blip r:embed="rId2"/>
                <a:stretch>
                  <a:fillRect l="-1217" t="-187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242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EA578-777B-4522-A909-0824E6C24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8634"/>
                <a:ext cx="10515600" cy="47983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Revolution about the y-axis(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EA578-777B-4522-A909-0824E6C24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8634"/>
                <a:ext cx="10515600" cy="4798329"/>
              </a:xfrm>
              <a:blipFill>
                <a:blip r:embed="rId2"/>
                <a:stretch>
                  <a:fillRect l="-121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126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97DD-836C-4E90-BE71-0C0F1AF3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E8E49B-DD87-4EC4-B570-BB2BA157F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area of the surface generated by revolving 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E8E49B-DD87-4EC4-B570-BB2BA157F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FBBC6E-1CE1-43FE-BBEB-6EC23711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5" t="52299" r="62962" b="23269"/>
          <a:stretch/>
        </p:blipFill>
        <p:spPr>
          <a:xfrm>
            <a:off x="7709096" y="3149004"/>
            <a:ext cx="3179298" cy="3027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5886CB-ECD3-4524-B4E8-A03DB18E56B8}"/>
                  </a:ext>
                </a:extLst>
              </p:cNvPr>
              <p:cNvSpPr txBox="1"/>
              <p:nvPr/>
            </p:nvSpPr>
            <p:spPr>
              <a:xfrm>
                <a:off x="7821637" y="2829401"/>
                <a:ext cx="5908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5886CB-ECD3-4524-B4E8-A03DB18E5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637" y="2829401"/>
                <a:ext cx="590843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0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8024-6E2E-4FCB-8A51-E6B35458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3EB31-FD86-4E80-973D-574C30DFD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m:rPr>
                          <m:nor/>
                        </m:rPr>
                        <a:rPr lang="en-US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        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  <m:d>
                      <m:dPr>
                        <m:begChr m:val="|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3EB31-FD86-4E80-973D-574C30DFD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499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2E04-B0B9-4E4F-9747-E2C505FC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8354D-62C8-4CB0-8CDB-61A4CCE68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line segment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revolved about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 to generate the cone shown in figure. Find its lateral surface area (which includes the base area).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8354D-62C8-4CB0-8CDB-61A4CCE68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121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F6AFE40-8BA4-490D-A4E9-5DEA155C8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31" t="29939" r="58807" b="44202"/>
          <a:stretch/>
        </p:blipFill>
        <p:spPr>
          <a:xfrm>
            <a:off x="5992835" y="3066869"/>
            <a:ext cx="3643533" cy="34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1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D46D-CED6-4843-A1FF-C526A85B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8EA8E-F7AF-459E-B9E9-BABD6C425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𝐿𝑎𝑡𝑒𝑟𝑎𝑙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𝑠𝑢𝑟𝑓𝑎𝑐𝑒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𝑆𝑙𝑎𝑛𝑡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𝑒𝑖𝑔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𝑟𝑙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        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8EA8E-F7AF-459E-B9E9-BABD6C425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8A3660-A6B9-4D5F-AE7B-3123677F2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4" t="29734" r="65615" b="43997"/>
          <a:stretch/>
        </p:blipFill>
        <p:spPr>
          <a:xfrm>
            <a:off x="8693833" y="2200629"/>
            <a:ext cx="2222695" cy="180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82EC1D-E791-43D6-A03F-92520BBDA0C8}"/>
              </a:ext>
            </a:extLst>
          </p:cNvPr>
          <p:cNvSpPr txBox="1"/>
          <p:nvPr/>
        </p:nvSpPr>
        <p:spPr>
          <a:xfrm>
            <a:off x="7497493" y="2931684"/>
            <a:ext cx="1518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Slant Height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AF6452-0A1D-48CF-BEB7-7558B5DA9EEF}"/>
              </a:ext>
            </a:extLst>
          </p:cNvPr>
          <p:cNvCxnSpPr/>
          <p:nvPr/>
        </p:nvCxnSpPr>
        <p:spPr>
          <a:xfrm>
            <a:off x="8693833" y="3100961"/>
            <a:ext cx="45016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32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CC478-0504-436E-8DC0-469875E26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9828"/>
                <a:ext cx="10515600" cy="5797135"/>
              </a:xfrm>
            </p:spPr>
            <p:txBody>
              <a:bodyPr/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𝑑𝑦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CC478-0504-436E-8DC0-469875E26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9828"/>
                <a:ext cx="10515600" cy="57971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44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9C9A-7418-41EE-8D2F-E5FAB5AB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6F969-10FF-428B-BB4D-064BD3EE41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standard parametrization of the circle of radius 1 centered at the point (0, 1)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𝑠𝑖𝑛𝑡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area of the surface swept out by revolving the circle about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6F969-10FF-428B-BB4D-064BD3EE4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2"/>
                <a:stretch>
                  <a:fillRect l="-1217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19C102F-C451-418E-AFE0-1A844AAF7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5" t="50000" r="63539" b="15881"/>
          <a:stretch/>
        </p:blipFill>
        <p:spPr>
          <a:xfrm>
            <a:off x="6921305" y="3156207"/>
            <a:ext cx="2658794" cy="3683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5C79A-B25A-4EDE-B5FD-18C627218417}"/>
              </a:ext>
            </a:extLst>
          </p:cNvPr>
          <p:cNvSpPr txBox="1"/>
          <p:nvPr/>
        </p:nvSpPr>
        <p:spPr>
          <a:xfrm>
            <a:off x="9143999" y="3156207"/>
            <a:ext cx="1336431" cy="886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8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ACEC-CDDB-4A54-AAAF-A315948B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BC75C-DAAE-4D5D-A646-F1CF913E3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area of the region enclosed by the parabola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BC75C-DAAE-4D5D-A646-F1CF913E3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182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CA85-C98B-46DC-858A-3F05F72E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86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70567-1705-44BF-A75E-816D6E7643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806" y="1041008"/>
                <a:ext cx="10515600" cy="5627077"/>
              </a:xfrm>
            </p:spPr>
            <p:txBody>
              <a:bodyPr/>
              <a:lstStyle/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70567-1705-44BF-A75E-816D6E764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806" y="1041008"/>
                <a:ext cx="10515600" cy="56270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F72BC3-F9D8-476F-BAF7-6A6AED364B82}"/>
                  </a:ext>
                </a:extLst>
              </p:cNvPr>
              <p:cNvSpPr txBox="1"/>
              <p:nvPr/>
            </p:nvSpPr>
            <p:spPr>
              <a:xfrm rot="5400000">
                <a:off x="4028919" y="1146688"/>
                <a:ext cx="646332" cy="621708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9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9900" dirty="0"/>
              </a:p>
              <a:p>
                <a:endParaRPr lang="en-US" sz="199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F72BC3-F9D8-476F-BAF7-6A6AED364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028919" y="1146688"/>
                <a:ext cx="646332" cy="6217087"/>
              </a:xfrm>
              <a:prstGeom prst="rect">
                <a:avLst/>
              </a:prstGeom>
              <a:blipFill>
                <a:blip r:embed="rId3"/>
                <a:stretch>
                  <a:fillRect b="-462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5CD423C-1E64-4841-B48F-60218FE1DCEB}"/>
              </a:ext>
            </a:extLst>
          </p:cNvPr>
          <p:cNvSpPr txBox="1"/>
          <p:nvPr/>
        </p:nvSpPr>
        <p:spPr>
          <a:xfrm>
            <a:off x="5416061" y="4968081"/>
            <a:ext cx="91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33763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B8F7-22B2-42CF-8D96-A65390EA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49"/>
            <a:ext cx="10515600" cy="121659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7A8833-D7E8-4082-AD2D-6D13693348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3540"/>
                <a:ext cx="10515600" cy="476342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we sketch the two curves. The limits of integration are found by solving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simultaneously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on the graph: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7A8833-D7E8-4082-AD2D-6D13693348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3540"/>
                <a:ext cx="10515600" cy="4763423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517F96-E2B7-4644-AC9D-8581E4D87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548418"/>
              </p:ext>
            </p:extLst>
          </p:nvPr>
        </p:nvGraphicFramePr>
        <p:xfrm>
          <a:off x="3809999" y="2827606"/>
          <a:ext cx="6473484" cy="366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405EB3-F2C8-40BC-94D0-1F58915720DB}"/>
                  </a:ext>
                </a:extLst>
              </p:cNvPr>
              <p:cNvSpPr txBox="1"/>
              <p:nvPr/>
            </p:nvSpPr>
            <p:spPr>
              <a:xfrm>
                <a:off x="6541477" y="2852224"/>
                <a:ext cx="156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405EB3-F2C8-40BC-94D0-1F5891572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477" y="2852224"/>
                <a:ext cx="156151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2B6CE-E3E8-4F2F-886C-D45BCC8CC0AE}"/>
                  </a:ext>
                </a:extLst>
              </p:cNvPr>
              <p:cNvSpPr txBox="1"/>
              <p:nvPr/>
            </p:nvSpPr>
            <p:spPr>
              <a:xfrm>
                <a:off x="6792350" y="4660240"/>
                <a:ext cx="1561514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2B6CE-E3E8-4F2F-886C-D45BCC8C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350" y="4660240"/>
                <a:ext cx="1561514" cy="369332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1DEBA17-9E28-4F71-9D55-21A2E923B67F}"/>
              </a:ext>
            </a:extLst>
          </p:cNvPr>
          <p:cNvCxnSpPr/>
          <p:nvPr/>
        </p:nvCxnSpPr>
        <p:spPr>
          <a:xfrm rot="5400000">
            <a:off x="7029771" y="3238527"/>
            <a:ext cx="309435" cy="2754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FB6C3AC-7AC8-4B54-A9D3-F1671703683D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7498508" y="4337111"/>
            <a:ext cx="397729" cy="2485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92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AD31D2-5750-4F22-819B-C47DD3C80B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7286"/>
                <a:ext cx="10515600" cy="590967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limits of integrations are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area between the two curves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AD31D2-5750-4F22-819B-C47DD3C80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7286"/>
                <a:ext cx="10515600" cy="5909677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21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90053-2508-4483-9466-E453606ED2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90843"/>
                <a:ext cx="10515600" cy="55861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square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unit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90053-2508-4483-9466-E453606ED2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90843"/>
                <a:ext cx="10515600" cy="5586120"/>
              </a:xfrm>
              <a:blipFill>
                <a:blip r:embed="rId2"/>
                <a:stretch>
                  <a:fillRect t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35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02E8-B9D4-4C43-B5FE-F4FE6211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6F2095-4585-4BEC-BDBC-94CE85C61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area between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6F2095-4585-4BEC-BDBC-94CE85C61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58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7DC5-60D6-4978-96AA-0FCEA018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BAB6F0-AA2A-4B43-A471-E31C706D7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16" t="48890" r="32066" b="26216"/>
          <a:stretch/>
        </p:blipFill>
        <p:spPr>
          <a:xfrm>
            <a:off x="4417255" y="1690688"/>
            <a:ext cx="7136150" cy="3052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F4668-17A7-47E9-A631-2763CAF5345B}"/>
                  </a:ext>
                </a:extLst>
              </p:cNvPr>
              <p:cNvSpPr txBox="1"/>
              <p:nvPr/>
            </p:nvSpPr>
            <p:spPr>
              <a:xfrm>
                <a:off x="393894" y="1690688"/>
                <a:ext cx="3460653" cy="5226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let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total area is: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F4668-17A7-47E9-A631-2763CAF5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" y="1690688"/>
                <a:ext cx="3460653" cy="5226111"/>
              </a:xfrm>
              <a:prstGeom prst="rect">
                <a:avLst/>
              </a:prstGeom>
              <a:blipFill>
                <a:blip r:embed="rId3"/>
                <a:stretch>
                  <a:fillRect l="-2822" r="-1764" b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812B9E-22A2-4251-A4B9-F7491B85431C}"/>
                  </a:ext>
                </a:extLst>
              </p:cNvPr>
              <p:cNvSpPr txBox="1"/>
              <p:nvPr/>
            </p:nvSpPr>
            <p:spPr>
              <a:xfrm>
                <a:off x="6096000" y="4558711"/>
                <a:ext cx="148883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812B9E-22A2-4251-A4B9-F7491B854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58711"/>
                <a:ext cx="14888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4C34C0-3F0E-4BBA-B4F3-38385993F630}"/>
                  </a:ext>
                </a:extLst>
              </p:cNvPr>
              <p:cNvSpPr txBox="1"/>
              <p:nvPr/>
            </p:nvSpPr>
            <p:spPr>
              <a:xfrm>
                <a:off x="7584833" y="1550908"/>
                <a:ext cx="117699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4C34C0-3F0E-4BBA-B4F3-38385993F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833" y="1550908"/>
                <a:ext cx="11769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6ACA8CC-4828-46DB-8430-C9C7D76F0965}"/>
              </a:ext>
            </a:extLst>
          </p:cNvPr>
          <p:cNvCxnSpPr>
            <a:stCxn id="6" idx="2"/>
          </p:cNvCxnSpPr>
          <p:nvPr/>
        </p:nvCxnSpPr>
        <p:spPr>
          <a:xfrm rot="5400000">
            <a:off x="7811088" y="2015196"/>
            <a:ext cx="457200" cy="2672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D7037B1-E83B-42A9-BF67-E621B5C0735E}"/>
              </a:ext>
            </a:extLst>
          </p:cNvPr>
          <p:cNvCxnSpPr/>
          <p:nvPr/>
        </p:nvCxnSpPr>
        <p:spPr>
          <a:xfrm rot="5400000" flipH="1" flipV="1">
            <a:off x="6709900" y="3995615"/>
            <a:ext cx="633825" cy="4923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264034-6BA9-480C-AA91-03C31A6036A5}"/>
              </a:ext>
            </a:extLst>
          </p:cNvPr>
          <p:cNvCxnSpPr/>
          <p:nvPr/>
        </p:nvCxnSpPr>
        <p:spPr>
          <a:xfrm>
            <a:off x="6386732" y="2700997"/>
            <a:ext cx="393896" cy="8581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83D08-64C3-4071-8A7D-7D4115004821}"/>
              </a:ext>
            </a:extLst>
          </p:cNvPr>
          <p:cNvCxnSpPr/>
          <p:nvPr/>
        </p:nvCxnSpPr>
        <p:spPr>
          <a:xfrm>
            <a:off x="6840416" y="2518117"/>
            <a:ext cx="531055" cy="14067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84838C-FB7E-4BFF-A6D3-885F9C1FCB3C}"/>
              </a:ext>
            </a:extLst>
          </p:cNvPr>
          <p:cNvCxnSpPr/>
          <p:nvPr/>
        </p:nvCxnSpPr>
        <p:spPr>
          <a:xfrm>
            <a:off x="7272997" y="2377441"/>
            <a:ext cx="900334" cy="19263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6E3FF7-9BE8-4D2C-B497-48CA31AF91E8}"/>
              </a:ext>
            </a:extLst>
          </p:cNvPr>
          <p:cNvCxnSpPr/>
          <p:nvPr/>
        </p:nvCxnSpPr>
        <p:spPr>
          <a:xfrm>
            <a:off x="7835705" y="2377441"/>
            <a:ext cx="914400" cy="19517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7DAD46-CF27-4C97-9BFB-8377EBAC36CF}"/>
              </a:ext>
            </a:extLst>
          </p:cNvPr>
          <p:cNvCxnSpPr/>
          <p:nvPr/>
        </p:nvCxnSpPr>
        <p:spPr>
          <a:xfrm>
            <a:off x="8463632" y="2584550"/>
            <a:ext cx="740157" cy="16572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8D7FB1-4768-481F-B134-D73F9C43DBF3}"/>
              </a:ext>
            </a:extLst>
          </p:cNvPr>
          <p:cNvCxnSpPr/>
          <p:nvPr/>
        </p:nvCxnSpPr>
        <p:spPr>
          <a:xfrm>
            <a:off x="9203789" y="2968283"/>
            <a:ext cx="432580" cy="10832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92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A2F18F-9731-49CC-A54A-F44D1B7DB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5249"/>
                <a:ext cx="10515600" cy="550171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−(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)]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b="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square unit.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A2F18F-9731-49CC-A54A-F44D1B7DB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5249"/>
                <a:ext cx="10515600" cy="550171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94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1154</Words>
  <Application>Microsoft Office PowerPoint</Application>
  <PresentationFormat>Widescreen</PresentationFormat>
  <Paragraphs>150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Office Theme</vt:lpstr>
      <vt:lpstr>Applications of Definite Integrals</vt:lpstr>
      <vt:lpstr> 1. Area between two curves </vt:lpstr>
      <vt:lpstr>Example</vt:lpstr>
      <vt:lpstr>Solution</vt:lpstr>
      <vt:lpstr>PowerPoint Presentation</vt:lpstr>
      <vt:lpstr>PowerPoint Presentation</vt:lpstr>
      <vt:lpstr>Example</vt:lpstr>
      <vt:lpstr>Solution</vt:lpstr>
      <vt:lpstr>PowerPoint Presentation</vt:lpstr>
      <vt:lpstr>2. Lengths of curves in the plane</vt:lpstr>
      <vt:lpstr>PowerPoint Presentation</vt:lpstr>
      <vt:lpstr>Example</vt:lpstr>
      <vt:lpstr>Solution</vt:lpstr>
      <vt:lpstr>PowerPoint Presentation</vt:lpstr>
      <vt:lpstr>Example</vt:lpstr>
      <vt:lpstr>Solution</vt:lpstr>
      <vt:lpstr>Example</vt:lpstr>
      <vt:lpstr>Solution</vt:lpstr>
      <vt:lpstr>PowerPoint Presentation</vt:lpstr>
      <vt:lpstr>3. Area of Surface of Revolution</vt:lpstr>
      <vt:lpstr>PowerPoint Presentation</vt:lpstr>
      <vt:lpstr>PowerPoint Presentation</vt:lpstr>
      <vt:lpstr>PowerPoint Presentation</vt:lpstr>
      <vt:lpstr>Example</vt:lpstr>
      <vt:lpstr>Solution</vt:lpstr>
      <vt:lpstr>Example</vt:lpstr>
      <vt:lpstr>Solution</vt:lpstr>
      <vt:lpstr>PowerPoint Presentation</vt:lpstr>
      <vt:lpstr>Example</vt:lpstr>
      <vt:lpstr>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Definite Integral</dc:title>
  <dc:creator>MAX</dc:creator>
  <cp:lastModifiedBy>MAX</cp:lastModifiedBy>
  <cp:revision>114</cp:revision>
  <dcterms:created xsi:type="dcterms:W3CDTF">2020-04-01T14:16:35Z</dcterms:created>
  <dcterms:modified xsi:type="dcterms:W3CDTF">2021-04-14T14:37:15Z</dcterms:modified>
</cp:coreProperties>
</file>