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64" r:id="rId8"/>
    <p:sldId id="265" r:id="rId9"/>
    <p:sldId id="268"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339"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C11E7A5-ECFE-49CA-B4B6-F441703BF0BA}" type="datetimeFigureOut">
              <a:rPr lang="en-US" smtClean="0"/>
              <a:t>4/10/2021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C4D43D9-8010-41AA-A70D-296AE2FA7CC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11E7A5-ECFE-49CA-B4B6-F441703BF0BA}"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D43D9-8010-41AA-A70D-296AE2FA7C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11E7A5-ECFE-49CA-B4B6-F441703BF0BA}"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D43D9-8010-41AA-A70D-296AE2FA7C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C11E7A5-ECFE-49CA-B4B6-F441703BF0BA}"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D43D9-8010-41AA-A70D-296AE2FA7C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C11E7A5-ECFE-49CA-B4B6-F441703BF0BA}"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4D43D9-8010-41AA-A70D-296AE2FA7CC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C11E7A5-ECFE-49CA-B4B6-F441703BF0BA}"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D43D9-8010-41AA-A70D-296AE2FA7C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C11E7A5-ECFE-49CA-B4B6-F441703BF0BA}"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4D43D9-8010-41AA-A70D-296AE2FA7C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C11E7A5-ECFE-49CA-B4B6-F441703BF0BA}"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4D43D9-8010-41AA-A70D-296AE2FA7C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1E7A5-ECFE-49CA-B4B6-F441703BF0BA}" type="datetimeFigureOut">
              <a:rPr lang="en-US" smtClean="0"/>
              <a:t>4/10/2021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4D43D9-8010-41AA-A70D-296AE2FA7C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C11E7A5-ECFE-49CA-B4B6-F441703BF0BA}"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4D43D9-8010-41AA-A70D-296AE2FA7C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C11E7A5-ECFE-49CA-B4B6-F441703BF0BA}"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4D43D9-8010-41AA-A70D-296AE2FA7CC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11E7A5-ECFE-49CA-B4B6-F441703BF0BA}" type="datetimeFigureOut">
              <a:rPr lang="en-US" smtClean="0"/>
              <a:t>4/10/2021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4D43D9-8010-41AA-A70D-296AE2FA7CC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normAutofit/>
          </a:bodyPr>
          <a:lstStyle/>
          <a:p>
            <a:pPr algn="ctr"/>
            <a:r>
              <a:rPr lang="en-US" sz="6000" dirty="0">
                <a:solidFill>
                  <a:schemeClr val="bg1"/>
                </a:solidFill>
                <a:latin typeface="Times New Roman" pitchFamily="18" charset="0"/>
                <a:cs typeface="Times New Roman" pitchFamily="18" charset="0"/>
              </a:rPr>
              <a:t>CHAPTER Two</a:t>
            </a:r>
          </a:p>
        </p:txBody>
      </p:sp>
      <p:sp>
        <p:nvSpPr>
          <p:cNvPr id="3" name="Subtitle 2"/>
          <p:cNvSpPr>
            <a:spLocks noGrp="1"/>
          </p:cNvSpPr>
          <p:nvPr>
            <p:ph type="subTitle" idx="1"/>
          </p:nvPr>
        </p:nvSpPr>
        <p:spPr>
          <a:xfrm>
            <a:off x="533400" y="2819400"/>
            <a:ext cx="8077200" cy="1752600"/>
          </a:xfrm>
        </p:spPr>
        <p:txBody>
          <a:bodyPr>
            <a:normAutofit/>
          </a:bodyPr>
          <a:lstStyle/>
          <a:p>
            <a:pPr algn="ctr"/>
            <a:r>
              <a:rPr lang="en-GB" sz="4800" b="1" dirty="0">
                <a:solidFill>
                  <a:schemeClr val="bg1">
                    <a:lumMod val="95000"/>
                    <a:lumOff val="5000"/>
                  </a:schemeClr>
                </a:solidFill>
              </a:rPr>
              <a:t>Bridge circuits and their applications</a:t>
            </a:r>
            <a:endParaRPr lang="en-US" sz="4800" dirty="0">
              <a:solidFill>
                <a:schemeClr val="bg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043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5684520"/>
          </a:xfrm>
        </p:spPr>
        <p:txBody>
          <a:bodyPr/>
          <a:lstStyle/>
          <a:p>
            <a:endParaRPr lang="en-US" dirty="0"/>
          </a:p>
          <a:p>
            <a:r>
              <a:rPr lang="en-US" sz="3600" dirty="0"/>
              <a:t>Example:-</a:t>
            </a:r>
          </a:p>
          <a:p>
            <a:pPr marL="0" indent="0" algn="just">
              <a:lnSpc>
                <a:spcPct val="150000"/>
              </a:lnSpc>
              <a:buNone/>
            </a:pPr>
            <a:r>
              <a:rPr lang="en-US" dirty="0"/>
              <a:t>  </a:t>
            </a:r>
            <a:r>
              <a:rPr lang="en-US" dirty="0">
                <a:latin typeface="Times New Roman" pitchFamily="18" charset="0"/>
                <a:cs typeface="Times New Roman" pitchFamily="18" charset="0"/>
              </a:rPr>
              <a:t>Consider using a Wheatstone bridge having  R1 = 200 Ω and R2 = 2000 Ω to measure a resistance, </a:t>
            </a:r>
            <a:r>
              <a:rPr lang="en-US" dirty="0" err="1">
                <a:latin typeface="Times New Roman" pitchFamily="18" charset="0"/>
                <a:cs typeface="Times New Roman" pitchFamily="18" charset="0"/>
              </a:rPr>
              <a:t>Rm</a:t>
            </a:r>
            <a:r>
              <a:rPr lang="en-US" dirty="0">
                <a:latin typeface="Times New Roman" pitchFamily="18" charset="0"/>
                <a:cs typeface="Times New Roman" pitchFamily="18" charset="0"/>
              </a:rPr>
              <a:t> , of a temperature sensor. Suppose the resistance of the temperature sensor, </a:t>
            </a:r>
            <a:r>
              <a:rPr lang="en-US" dirty="0" err="1">
                <a:latin typeface="Times New Roman" pitchFamily="18" charset="0"/>
                <a:cs typeface="Times New Roman" pitchFamily="18" charset="0"/>
              </a:rPr>
              <a:t>Rm</a:t>
            </a:r>
            <a:r>
              <a:rPr lang="en-US" dirty="0">
                <a:latin typeface="Times New Roman" pitchFamily="18" charset="0"/>
                <a:cs typeface="Times New Roman" pitchFamily="18" charset="0"/>
              </a:rPr>
              <a:t> , in Ω, is related to the temperature T, in °C, by the equation</a:t>
            </a:r>
          </a:p>
          <a:p>
            <a:pPr marL="0" indent="0" algn="ctr">
              <a:lnSpc>
                <a:spcPct val="150000"/>
              </a:lnSpc>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Rm</a:t>
            </a:r>
            <a:r>
              <a:rPr lang="en-US" dirty="0">
                <a:latin typeface="Times New Roman" pitchFamily="18" charset="0"/>
                <a:cs typeface="Times New Roman" pitchFamily="18" charset="0"/>
              </a:rPr>
              <a:t> =1500 + 25T </a:t>
            </a:r>
          </a:p>
          <a:p>
            <a:pPr marL="0" indent="0" algn="just">
              <a:lnSpc>
                <a:spcPct val="150000"/>
              </a:lnSpc>
              <a:buNone/>
            </a:pPr>
            <a:r>
              <a:rPr lang="en-US" dirty="0">
                <a:latin typeface="Times New Roman" pitchFamily="18" charset="0"/>
                <a:cs typeface="Times New Roman" pitchFamily="18" charset="0"/>
              </a:rPr>
              <a:t>The bridge is balanced by adjusting R3 until R3 = 250 Ω . What </a:t>
            </a:r>
            <a:r>
              <a:rPr lang="en-US" dirty="0"/>
              <a:t>is the value of the temperature?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6059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chor="t"/>
          <a:lstStyle/>
          <a:p>
            <a:pPr algn="ctr"/>
            <a:r>
              <a:rPr lang="en-US" b="1" dirty="0">
                <a:solidFill>
                  <a:schemeClr val="tx1">
                    <a:lumMod val="95000"/>
                    <a:lumOff val="5000"/>
                  </a:schemeClr>
                </a:solidFill>
              </a:rPr>
              <a:t>Solution</a:t>
            </a:r>
          </a:p>
        </p:txBody>
      </p:sp>
      <p:sp>
        <p:nvSpPr>
          <p:cNvPr id="3" name="Content Placeholder 2"/>
          <p:cNvSpPr>
            <a:spLocks noGrp="1"/>
          </p:cNvSpPr>
          <p:nvPr>
            <p:ph idx="1"/>
          </p:nvPr>
        </p:nvSpPr>
        <p:spPr>
          <a:xfrm>
            <a:off x="457200" y="1295400"/>
            <a:ext cx="8229600" cy="5029200"/>
          </a:xfrm>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05" t="36546" r="34738" b="33942"/>
          <a:stretch/>
        </p:blipFill>
        <p:spPr bwMode="auto">
          <a:xfrm>
            <a:off x="292395" y="2057400"/>
            <a:ext cx="8686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73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38200"/>
          </a:xfrm>
        </p:spPr>
        <p:txBody>
          <a:bodyPr anchor="t"/>
          <a:lstStyle/>
          <a:p>
            <a:pPr algn="ctr"/>
            <a:r>
              <a:rPr lang="en-US" b="1" dirty="0">
                <a:solidFill>
                  <a:schemeClr val="tx1">
                    <a:lumMod val="95000"/>
                    <a:lumOff val="5000"/>
                  </a:schemeClr>
                </a:solidFill>
              </a:rPr>
              <a:t>HW</a:t>
            </a:r>
          </a:p>
        </p:txBody>
      </p:sp>
      <p:sp>
        <p:nvSpPr>
          <p:cNvPr id="3" name="Content Placeholder 2"/>
          <p:cNvSpPr>
            <a:spLocks noGrp="1"/>
          </p:cNvSpPr>
          <p:nvPr>
            <p:ph idx="1"/>
          </p:nvPr>
        </p:nvSpPr>
        <p:spPr>
          <a:xfrm>
            <a:off x="228600" y="1066800"/>
            <a:ext cx="8686800" cy="5257800"/>
          </a:xfrm>
        </p:spPr>
        <p:txBody>
          <a:bodyPr>
            <a:normAutofit/>
          </a:bodyPr>
          <a:lstStyle/>
          <a:p>
            <a:pPr marL="0" indent="0" algn="just">
              <a:lnSpc>
                <a:spcPct val="150000"/>
              </a:lnSpc>
              <a:buNone/>
            </a:pPr>
            <a:r>
              <a:rPr lang="en-US" dirty="0">
                <a:latin typeface="Times New Roman" pitchFamily="18" charset="0"/>
                <a:cs typeface="Times New Roman" pitchFamily="18" charset="0"/>
              </a:rPr>
              <a:t>Consider using a Wheatstone bridge having R1 = 200 Ω and R2 = 2000 Ω to measure a resistance, </a:t>
            </a:r>
            <a:r>
              <a:rPr lang="en-US" dirty="0" err="1">
                <a:latin typeface="Times New Roman" pitchFamily="18" charset="0"/>
                <a:cs typeface="Times New Roman" pitchFamily="18" charset="0"/>
              </a:rPr>
              <a:t>Rm</a:t>
            </a:r>
            <a:r>
              <a:rPr lang="en-US" dirty="0">
                <a:latin typeface="Times New Roman" pitchFamily="18" charset="0"/>
                <a:cs typeface="Times New Roman" pitchFamily="18" charset="0"/>
              </a:rPr>
              <a:t> , of a temperature sensor. Suppose the resistance of the temperature sensor, </a:t>
            </a:r>
            <a:r>
              <a:rPr lang="en-US" dirty="0" err="1">
                <a:latin typeface="Times New Roman" pitchFamily="18" charset="0"/>
                <a:cs typeface="Times New Roman" pitchFamily="18" charset="0"/>
              </a:rPr>
              <a:t>Rm</a:t>
            </a:r>
            <a:r>
              <a:rPr lang="en-US" dirty="0">
                <a:latin typeface="Times New Roman" pitchFamily="18" charset="0"/>
                <a:cs typeface="Times New Roman" pitchFamily="18" charset="0"/>
              </a:rPr>
              <a:t> , in Ω, is related to the temperature T, in °C, by the equation </a:t>
            </a:r>
          </a:p>
          <a:p>
            <a:pPr marL="0" indent="0" algn="ctr">
              <a:lnSpc>
                <a:spcPct val="150000"/>
              </a:lnSpc>
              <a:buNone/>
            </a:pPr>
            <a:r>
              <a:rPr lang="en-US" dirty="0" err="1">
                <a:latin typeface="Times New Roman" pitchFamily="18" charset="0"/>
                <a:cs typeface="Times New Roman" pitchFamily="18" charset="0"/>
              </a:rPr>
              <a:t>Rm</a:t>
            </a:r>
            <a:r>
              <a:rPr lang="en-US" dirty="0">
                <a:latin typeface="Times New Roman" pitchFamily="18" charset="0"/>
                <a:cs typeface="Times New Roman" pitchFamily="18" charset="0"/>
              </a:rPr>
              <a:t> =1500 + 25T </a:t>
            </a:r>
          </a:p>
          <a:p>
            <a:pPr marL="0" indent="0" algn="just">
              <a:lnSpc>
                <a:spcPct val="150000"/>
              </a:lnSpc>
              <a:buNone/>
            </a:pPr>
            <a:r>
              <a:rPr lang="en-US" dirty="0">
                <a:latin typeface="Times New Roman" pitchFamily="18" charset="0"/>
                <a:cs typeface="Times New Roman" pitchFamily="18" charset="0"/>
              </a:rPr>
              <a:t>The temperature is expected to vary over the range 0 to 100 °C. Over what range must R3 vary in order for the bridge to measure temperature over the range 0 to 100 °C? </a:t>
            </a:r>
          </a:p>
        </p:txBody>
      </p:sp>
    </p:spTree>
    <p:extLst>
      <p:ext uri="{BB962C8B-B14F-4D97-AF65-F5344CB8AC3E}">
        <p14:creationId xmlns:p14="http://schemas.microsoft.com/office/powerpoint/2010/main" val="150883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304800"/>
            <a:ext cx="2971800" cy="1143000"/>
          </a:xfrm>
        </p:spPr>
        <p:txBody>
          <a:bodyPr anchor="t"/>
          <a:lstStyle/>
          <a:p>
            <a:pPr algn="ctr"/>
            <a:r>
              <a:rPr lang="en-US" dirty="0"/>
              <a:t>HW</a:t>
            </a:r>
          </a:p>
        </p:txBody>
      </p:sp>
      <p:sp>
        <p:nvSpPr>
          <p:cNvPr id="3" name="Content Placeholder 2"/>
          <p:cNvSpPr>
            <a:spLocks noGrp="1"/>
          </p:cNvSpPr>
          <p:nvPr>
            <p:ph idx="1"/>
          </p:nvPr>
        </p:nvSpPr>
        <p:spPr>
          <a:xfrm>
            <a:off x="304800" y="381000"/>
            <a:ext cx="4953000" cy="6324600"/>
          </a:xfrm>
        </p:spPr>
        <p:txBody>
          <a:bodyPr>
            <a:noAutofit/>
          </a:bodyPr>
          <a:lstStyle/>
          <a:p>
            <a:pPr marL="0" indent="0" algn="just">
              <a:lnSpc>
                <a:spcPct val="150000"/>
              </a:lnSpc>
              <a:buNone/>
            </a:pPr>
            <a:r>
              <a:rPr lang="en-US" sz="2400" dirty="0">
                <a:latin typeface="Times New Roman" pitchFamily="18" charset="0"/>
                <a:cs typeface="Times New Roman" pitchFamily="18" charset="0"/>
              </a:rPr>
              <a:t>For the Wheatstone bridge circuit of Fig., solve the following problems: </a:t>
            </a:r>
          </a:p>
          <a:p>
            <a:pPr marL="457200" indent="-457200" algn="just">
              <a:lnSpc>
                <a:spcPct val="150000"/>
              </a:lnSpc>
              <a:buAutoNum type="alphaLcParenBoth"/>
            </a:pPr>
            <a:r>
              <a:rPr lang="en-US" sz="2400" dirty="0">
                <a:latin typeface="Times New Roman" pitchFamily="18" charset="0"/>
                <a:cs typeface="Times New Roman" pitchFamily="18" charset="0"/>
              </a:rPr>
              <a:t>If R1 = 1 Ω, R2 = 2 Ω, and Rx = 3 Ω, to what value should R3 be adjusted so as to achieve a balanced condition? </a:t>
            </a:r>
          </a:p>
          <a:p>
            <a:pPr marL="457200" indent="-457200" algn="just">
              <a:lnSpc>
                <a:spcPct val="150000"/>
              </a:lnSpc>
              <a:buAutoNum type="alphaLcParenBoth"/>
            </a:pPr>
            <a:r>
              <a:rPr lang="en-US" sz="2400" dirty="0">
                <a:latin typeface="Times New Roman" pitchFamily="18" charset="0"/>
                <a:cs typeface="Times New Roman" pitchFamily="18" charset="0"/>
              </a:rPr>
              <a:t>(b) If V</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 6 V, Ra = 0.1 Ω, and Rx were then to deviate by a small amount to Rx = 3.01 Ω, what would be the reading on the ammeter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07" t="24977" r="40916" b="37512"/>
          <a:stretch/>
        </p:blipFill>
        <p:spPr bwMode="auto">
          <a:xfrm>
            <a:off x="5333999" y="1447800"/>
            <a:ext cx="381000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2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chor="t"/>
          <a:lstStyle/>
          <a:p>
            <a:pPr algn="ctr"/>
            <a:r>
              <a:rPr lang="en-US" b="1" dirty="0">
                <a:solidFill>
                  <a:schemeClr val="tx1">
                    <a:lumMod val="95000"/>
                    <a:lumOff val="5000"/>
                  </a:schemeClr>
                </a:solidFill>
              </a:rPr>
              <a:t>AC Bridge Circuits</a:t>
            </a:r>
          </a:p>
        </p:txBody>
      </p:sp>
      <p:sp>
        <p:nvSpPr>
          <p:cNvPr id="3" name="Content Placeholder 2"/>
          <p:cNvSpPr>
            <a:spLocks noGrp="1"/>
          </p:cNvSpPr>
          <p:nvPr>
            <p:ph idx="1"/>
          </p:nvPr>
        </p:nvSpPr>
        <p:spPr>
          <a:xfrm>
            <a:off x="457200" y="990600"/>
            <a:ext cx="8229600" cy="5334000"/>
          </a:xfrm>
        </p:spPr>
        <p:txBody>
          <a:bodyPr>
            <a:normAutofit fontScale="92500" lnSpcReduction="10000"/>
          </a:bodyPr>
          <a:lstStyle/>
          <a:p>
            <a:pPr algn="just">
              <a:lnSpc>
                <a:spcPct val="150000"/>
              </a:lnSpc>
            </a:pPr>
            <a:r>
              <a:rPr lang="en-US" sz="2800" dirty="0"/>
              <a:t>AC bridge circuits work on the same basic principle as DC bridge circuits: that a balanced ratio of impedances (rather than resistances) will result in a "balanced" condition as indicated by the null-detector device. </a:t>
            </a:r>
          </a:p>
          <a:p>
            <a:pPr algn="just">
              <a:lnSpc>
                <a:spcPct val="150000"/>
              </a:lnSpc>
            </a:pPr>
            <a:r>
              <a:rPr lang="en-US" sz="2800" dirty="0"/>
              <a:t>• Null detectors for AC bridges may be sensitive electromechanical meter movements, oscilloscopes (CRT's), headphones (amplified or unamplified), or any other device capable of registering very small AC voltage levels. </a:t>
            </a:r>
          </a:p>
        </p:txBody>
      </p:sp>
    </p:spTree>
    <p:extLst>
      <p:ext uri="{BB962C8B-B14F-4D97-AF65-F5344CB8AC3E}">
        <p14:creationId xmlns:p14="http://schemas.microsoft.com/office/powerpoint/2010/main" val="123769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chor="t"/>
          <a:lstStyle/>
          <a:p>
            <a:pPr algn="ctr"/>
            <a:r>
              <a:rPr lang="en-GB" b="1" dirty="0">
                <a:solidFill>
                  <a:schemeClr val="tx1">
                    <a:lumMod val="95000"/>
                    <a:lumOff val="5000"/>
                  </a:schemeClr>
                </a:solidFill>
              </a:rPr>
              <a:t>A.C . Wheatstone bridge</a:t>
            </a:r>
            <a:endParaRPr lang="en-US" b="1" dirty="0">
              <a:solidFill>
                <a:schemeClr val="tx1">
                  <a:lumMod val="95000"/>
                  <a:lumOff val="5000"/>
                </a:schemeClr>
              </a:solidFill>
            </a:endParaRPr>
          </a:p>
        </p:txBody>
      </p:sp>
      <p:sp>
        <p:nvSpPr>
          <p:cNvPr id="3" name="Content Placeholder 2"/>
          <p:cNvSpPr>
            <a:spLocks noGrp="1"/>
          </p:cNvSpPr>
          <p:nvPr>
            <p:ph idx="1"/>
          </p:nvPr>
        </p:nvSpPr>
        <p:spPr>
          <a:xfrm>
            <a:off x="457200" y="914400"/>
            <a:ext cx="8229600" cy="5410200"/>
          </a:xfrm>
        </p:spPr>
        <p:txBody>
          <a:bodyPr>
            <a:normAutofit/>
          </a:bodyPr>
          <a:lstStyle/>
          <a:p>
            <a:pPr algn="just">
              <a:lnSpc>
                <a:spcPct val="150000"/>
              </a:lnSpc>
            </a:pPr>
            <a:r>
              <a:rPr lang="en-US" sz="2800" dirty="0"/>
              <a:t>An AC Wheatstone Bridge is similar to a DC Wheatstone Bridge except for:</a:t>
            </a:r>
          </a:p>
          <a:p>
            <a:pPr algn="just">
              <a:lnSpc>
                <a:spcPct val="150000"/>
              </a:lnSpc>
            </a:pPr>
            <a:r>
              <a:rPr lang="en-US" sz="2800" dirty="0"/>
              <a:t>Common AC Source. </a:t>
            </a:r>
          </a:p>
          <a:p>
            <a:pPr algn="just">
              <a:lnSpc>
                <a:spcPct val="150000"/>
              </a:lnSpc>
            </a:pPr>
            <a:r>
              <a:rPr lang="en-US" sz="2800" dirty="0"/>
              <a:t>Resistances R may be replaced by impedances Z.</a:t>
            </a:r>
          </a:p>
          <a:p>
            <a:pPr algn="just">
              <a:lnSpc>
                <a:spcPct val="150000"/>
              </a:lnSpc>
            </a:pPr>
            <a:r>
              <a:rPr lang="en-US" sz="2800" dirty="0"/>
              <a:t> When measuring impedances, an AC Wheatstone Bridge is often referred to as a general impedance bridge.</a:t>
            </a:r>
          </a:p>
        </p:txBody>
      </p:sp>
    </p:spTree>
    <p:extLst>
      <p:ext uri="{BB962C8B-B14F-4D97-AF65-F5344CB8AC3E}">
        <p14:creationId xmlns:p14="http://schemas.microsoft.com/office/powerpoint/2010/main" val="322084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41" t="25349" r="12137" b="11767"/>
          <a:stretch/>
        </p:blipFill>
        <p:spPr bwMode="auto">
          <a:xfrm>
            <a:off x="152400" y="1066800"/>
            <a:ext cx="841744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28600" y="0"/>
            <a:ext cx="8229600" cy="1143000"/>
          </a:xfrm>
        </p:spPr>
        <p:txBody>
          <a:bodyPr anchor="t"/>
          <a:lstStyle/>
          <a:p>
            <a:pPr algn="ctr"/>
            <a:r>
              <a:rPr lang="en-GB" b="1" dirty="0">
                <a:solidFill>
                  <a:schemeClr val="tx1">
                    <a:lumMod val="95000"/>
                    <a:lumOff val="5000"/>
                  </a:schemeClr>
                </a:solidFill>
              </a:rPr>
              <a:t>A.C . Wheatstone bridge</a:t>
            </a:r>
            <a:endParaRPr lang="en-US" b="1" dirty="0">
              <a:solidFill>
                <a:schemeClr val="tx1">
                  <a:lumMod val="95000"/>
                  <a:lumOff val="5000"/>
                </a:schemeClr>
              </a:solidFill>
            </a:endParaRPr>
          </a:p>
        </p:txBody>
      </p:sp>
    </p:spTree>
    <p:extLst>
      <p:ext uri="{BB962C8B-B14F-4D97-AF65-F5344CB8AC3E}">
        <p14:creationId xmlns:p14="http://schemas.microsoft.com/office/powerpoint/2010/main" val="318979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a:solidFill>
                  <a:schemeClr val="tx1"/>
                </a:solidFill>
                <a:latin typeface="Times New Roman" pitchFamily="18" charset="0"/>
                <a:cs typeface="Times New Roman" pitchFamily="18" charset="0"/>
              </a:rPr>
              <a:t>Introduction</a:t>
            </a:r>
          </a:p>
        </p:txBody>
      </p:sp>
      <p:sp>
        <p:nvSpPr>
          <p:cNvPr id="3" name="Content Placeholder 2"/>
          <p:cNvSpPr>
            <a:spLocks noGrp="1"/>
          </p:cNvSpPr>
          <p:nvPr>
            <p:ph idx="1"/>
          </p:nvPr>
        </p:nvSpPr>
        <p:spPr>
          <a:xfrm>
            <a:off x="228600" y="762000"/>
            <a:ext cx="8763000" cy="6096000"/>
          </a:xfrm>
        </p:spPr>
        <p:txBody>
          <a:bodyPr>
            <a:noAutofit/>
          </a:bodyPr>
          <a:lstStyle/>
          <a:p>
            <a:pPr marL="0" indent="0" algn="just">
              <a:lnSpc>
                <a:spcPct val="150000"/>
              </a:lnSpc>
              <a:buNone/>
            </a:pPr>
            <a:r>
              <a:rPr lang="en-US" sz="2800" dirty="0"/>
              <a:t>    Bridges are often used for the precision measurement of component values, like resistance, inductance, capacitance, etc. The simplest form of a bridge circuit consists of a network of four resistance arms forming a closed circuit as shown in .Fig. 4.1</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94" t="22744" r="24782" b="25163"/>
          <a:stretch/>
        </p:blipFill>
        <p:spPr bwMode="auto">
          <a:xfrm>
            <a:off x="4686300" y="3923415"/>
            <a:ext cx="3429000" cy="252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342" t="53163" r="37906" b="40465"/>
          <a:stretch/>
        </p:blipFill>
        <p:spPr bwMode="auto">
          <a:xfrm>
            <a:off x="4486940" y="5983631"/>
            <a:ext cx="939209" cy="49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72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GB" b="1" dirty="0">
                <a:solidFill>
                  <a:schemeClr val="tx1">
                    <a:lumMod val="95000"/>
                    <a:lumOff val="5000"/>
                  </a:schemeClr>
                </a:solidFill>
              </a:rPr>
              <a:t>D.C. Wheatstone bridge</a:t>
            </a:r>
            <a:r>
              <a:rPr lang="en-GB" dirty="0"/>
              <a:t>	</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800" dirty="0"/>
              <a:t>The most common and simplest bridge network to find the resistance is the DC Wheatstone Bridge. This bridge is used where small changes in resistance are to be measured like in sensor applications. This is used to convert a resistance change to a voltage change of a transducer.</a:t>
            </a:r>
          </a:p>
        </p:txBody>
      </p:sp>
    </p:spTree>
    <p:extLst>
      <p:ext uri="{BB962C8B-B14F-4D97-AF65-F5344CB8AC3E}">
        <p14:creationId xmlns:p14="http://schemas.microsoft.com/office/powerpoint/2010/main" val="270395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chor="t"/>
          <a:lstStyle/>
          <a:p>
            <a:pPr algn="ctr"/>
            <a:r>
              <a:rPr lang="en-GB" b="1" dirty="0">
                <a:solidFill>
                  <a:schemeClr val="tx1">
                    <a:lumMod val="95000"/>
                    <a:lumOff val="5000"/>
                  </a:schemeClr>
                </a:solidFill>
              </a:rPr>
              <a:t>D.C. Wheatstone bridge</a:t>
            </a:r>
            <a:endParaRPr lang="en-US" dirty="0"/>
          </a:p>
        </p:txBody>
      </p:sp>
      <p:sp>
        <p:nvSpPr>
          <p:cNvPr id="3" name="Content Placeholder 2"/>
          <p:cNvSpPr>
            <a:spLocks noGrp="1"/>
          </p:cNvSpPr>
          <p:nvPr>
            <p:ph idx="1"/>
          </p:nvPr>
        </p:nvSpPr>
        <p:spPr>
          <a:xfrm>
            <a:off x="304800" y="1066800"/>
            <a:ext cx="8229600" cy="4770120"/>
          </a:xfrm>
        </p:spPr>
        <p:txBody>
          <a:bodyPr>
            <a:normAutofit/>
          </a:bodyPr>
          <a:lstStyle/>
          <a:p>
            <a:pPr algn="just">
              <a:lnSpc>
                <a:spcPct val="150000"/>
              </a:lnSpc>
            </a:pPr>
            <a:r>
              <a:rPr lang="en-US" sz="2800" dirty="0"/>
              <a:t>A Wheatstone bridge consists of four resistors that are connected in the shape of a diamond with the supply source and indicating instruments as shown in figure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428999"/>
            <a:ext cx="4267200" cy="290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3657600"/>
            <a:ext cx="4267200" cy="2677656"/>
          </a:xfrm>
          <a:prstGeom prst="rect">
            <a:avLst/>
          </a:prstGeom>
        </p:spPr>
        <p:txBody>
          <a:bodyPr wrap="square">
            <a:spAutoFit/>
          </a:bodyPr>
          <a:lstStyle/>
          <a:p>
            <a:pPr algn="just"/>
            <a:r>
              <a:rPr lang="en-US" dirty="0"/>
              <a:t>T</a:t>
            </a:r>
            <a:r>
              <a:rPr lang="en-US" sz="2400" dirty="0"/>
              <a:t>his bridge is used to find the unknown resistance very precisely by comparing it with a known value of resistances. In this bridge null or balanced condition is used to find the resistance</a:t>
            </a:r>
          </a:p>
        </p:txBody>
      </p:sp>
    </p:spTree>
    <p:extLst>
      <p:ext uri="{BB962C8B-B14F-4D97-AF65-F5344CB8AC3E}">
        <p14:creationId xmlns:p14="http://schemas.microsoft.com/office/powerpoint/2010/main" val="419454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66800"/>
                <a:ext cx="8686800" cy="5562600"/>
              </a:xfrm>
            </p:spPr>
            <p:txBody>
              <a:bodyPr>
                <a:normAutofit/>
              </a:bodyPr>
              <a:lstStyle/>
              <a:p>
                <a:pPr algn="just">
                  <a:lnSpc>
                    <a:spcPct val="150000"/>
                  </a:lnSpc>
                </a:pPr>
                <a:r>
                  <a:rPr lang="en-US" sz="2800" dirty="0"/>
                  <a:t>For this bridge balanced condition voltage at points C and D must be equal. Hence, no current flows through the galvanometer. For getting the balanced condition one of the resistors must be variable</a:t>
                </a:r>
              </a:p>
              <a:p>
                <a:pPr algn="just">
                  <a:lnSpc>
                    <a:spcPct val="150000"/>
                  </a:lnSpc>
                </a:pPr>
                <a:r>
                  <a:rPr lang="en-US" sz="2800" dirty="0"/>
                  <a:t>The voltage at point D    </a:t>
                </a:r>
                <a:r>
                  <a:rPr lang="en-US" sz="3600" dirty="0"/>
                  <a:t>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a:rPr>
                          <m:t>𝑉</m:t>
                        </m:r>
                      </m:e>
                      <m:sub>
                        <m:r>
                          <a:rPr lang="en-US" sz="3600" b="0" i="1" smtClean="0">
                            <a:latin typeface="Cambria Math"/>
                          </a:rPr>
                          <m:t>𝐷</m:t>
                        </m:r>
                      </m:sub>
                    </m:sSub>
                    <m:r>
                      <a:rPr lang="en-US" sz="3600" b="0" i="1" smtClean="0">
                        <a:latin typeface="Cambria Math"/>
                      </a:rPr>
                      <m:t>=</m:t>
                    </m:r>
                    <m:f>
                      <m:fPr>
                        <m:ctrlPr>
                          <a:rPr lang="en-US" sz="3600" b="0" i="1" smtClean="0">
                            <a:latin typeface="Cambria Math" panose="02040503050406030204" pitchFamily="18" charset="0"/>
                          </a:rPr>
                        </m:ctrlPr>
                      </m:fPr>
                      <m:num>
                        <m:r>
                          <a:rPr lang="en-US" sz="3600" b="0" i="1" smtClean="0">
                            <a:latin typeface="Cambria Math"/>
                          </a:rPr>
                          <m:t>𝐸</m:t>
                        </m:r>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𝑅</m:t>
                            </m:r>
                          </m:e>
                          <m:sub>
                            <m:r>
                              <a:rPr lang="en-US" sz="3600" b="0" i="1" smtClean="0">
                                <a:latin typeface="Cambria Math"/>
                              </a:rPr>
                              <m:t>𝑋</m:t>
                            </m:r>
                          </m:sub>
                        </m:sSub>
                      </m:num>
                      <m:den>
                        <m:sSub>
                          <m:sSubPr>
                            <m:ctrlPr>
                              <a:rPr lang="en-US" sz="3600" b="0" i="1" smtClean="0">
                                <a:latin typeface="Cambria Math" panose="02040503050406030204" pitchFamily="18" charset="0"/>
                              </a:rPr>
                            </m:ctrlPr>
                          </m:sSubPr>
                          <m:e>
                            <m:r>
                              <a:rPr lang="en-US" sz="3600" b="0" i="1" smtClean="0">
                                <a:latin typeface="Cambria Math"/>
                              </a:rPr>
                              <m:t>𝑅</m:t>
                            </m:r>
                          </m:e>
                          <m:sub>
                            <m:r>
                              <a:rPr lang="en-US" sz="3600" b="0" i="1" smtClean="0">
                                <a:latin typeface="Cambria Math"/>
                              </a:rPr>
                              <m:t>3</m:t>
                            </m:r>
                          </m:sub>
                        </m:sSub>
                        <m:r>
                          <a:rPr lang="en-US" sz="3600" b="0" i="1" smtClean="0">
                            <a:latin typeface="Cambria Math"/>
                          </a:rPr>
                          <m:t>+</m:t>
                        </m:r>
                        <m:sSub>
                          <m:sSubPr>
                            <m:ctrlPr>
                              <a:rPr lang="en-US" sz="3600" b="0" i="1" smtClean="0">
                                <a:latin typeface="Cambria Math" panose="02040503050406030204" pitchFamily="18" charset="0"/>
                              </a:rPr>
                            </m:ctrlPr>
                          </m:sSubPr>
                          <m:e>
                            <m:r>
                              <a:rPr lang="en-US" sz="3600" b="0" i="1" smtClean="0">
                                <a:latin typeface="Cambria Math"/>
                              </a:rPr>
                              <m:t>𝑅</m:t>
                            </m:r>
                          </m:e>
                          <m:sub>
                            <m:r>
                              <a:rPr lang="en-US" sz="3600" b="0" i="1" smtClean="0">
                                <a:latin typeface="Cambria Math"/>
                              </a:rPr>
                              <m:t>𝑋</m:t>
                            </m:r>
                          </m:sub>
                        </m:sSub>
                      </m:den>
                    </m:f>
                  </m:oMath>
                </a14:m>
                <a:endParaRPr lang="en-US" sz="2800" dirty="0"/>
              </a:p>
              <a:p>
                <a:pPr algn="just">
                  <a:lnSpc>
                    <a:spcPct val="150000"/>
                  </a:lnSpc>
                </a:pPr>
                <a:r>
                  <a:rPr lang="en-US" sz="2800" dirty="0"/>
                  <a:t>The voltage at point C  </a:t>
                </a:r>
                <a:r>
                  <a:rPr lang="en-US" sz="3600" dirty="0"/>
                  <a:t> </a:t>
                </a:r>
                <a14:m>
                  <m:oMath xmlns:m="http://schemas.openxmlformats.org/officeDocument/2006/math">
                    <m:sSub>
                      <m:sSubPr>
                        <m:ctrlPr>
                          <a:rPr lang="en-US" sz="3600" i="1">
                            <a:latin typeface="Cambria Math" panose="02040503050406030204" pitchFamily="18" charset="0"/>
                          </a:rPr>
                        </m:ctrlPr>
                      </m:sSubPr>
                      <m:e>
                        <m:r>
                          <a:rPr lang="en-US" sz="3600" i="1">
                            <a:latin typeface="Cambria Math"/>
                          </a:rPr>
                          <m:t>𝑉</m:t>
                        </m:r>
                      </m:e>
                      <m:sub>
                        <m:r>
                          <a:rPr lang="en-US" sz="3600" b="0" i="1" smtClean="0">
                            <a:latin typeface="Cambria Math"/>
                          </a:rPr>
                          <m:t>𝐶</m:t>
                        </m:r>
                      </m:sub>
                    </m:sSub>
                    <m:r>
                      <a:rPr lang="en-US" sz="3600" i="1">
                        <a:latin typeface="Cambria Math"/>
                      </a:rPr>
                      <m:t>=</m:t>
                    </m:r>
                    <m:f>
                      <m:fPr>
                        <m:ctrlPr>
                          <a:rPr lang="en-US" sz="3600" i="1">
                            <a:latin typeface="Cambria Math" panose="02040503050406030204" pitchFamily="18" charset="0"/>
                          </a:rPr>
                        </m:ctrlPr>
                      </m:fPr>
                      <m:num>
                        <m:r>
                          <a:rPr lang="en-US" sz="3600" i="1">
                            <a:latin typeface="Cambria Math"/>
                          </a:rPr>
                          <m:t>𝐸</m:t>
                        </m:r>
                        <m:r>
                          <a:rPr lang="en-US" sz="3600" i="1">
                            <a:latin typeface="Cambria Math"/>
                          </a:rPr>
                          <m:t>∗</m:t>
                        </m:r>
                        <m:sSub>
                          <m:sSubPr>
                            <m:ctrlPr>
                              <a:rPr lang="en-US" sz="3600" i="1">
                                <a:latin typeface="Cambria Math" panose="02040503050406030204" pitchFamily="18" charset="0"/>
                              </a:rPr>
                            </m:ctrlPr>
                          </m:sSubPr>
                          <m:e>
                            <m:r>
                              <a:rPr lang="en-US" sz="3600" i="1">
                                <a:latin typeface="Cambria Math"/>
                              </a:rPr>
                              <m:t>𝑅</m:t>
                            </m:r>
                          </m:e>
                          <m:sub>
                            <m:r>
                              <a:rPr lang="en-US" sz="3600" b="0" i="1" smtClean="0">
                                <a:latin typeface="Cambria Math"/>
                              </a:rPr>
                              <m:t>2</m:t>
                            </m:r>
                          </m:sub>
                        </m:sSub>
                      </m:num>
                      <m:den>
                        <m:sSub>
                          <m:sSubPr>
                            <m:ctrlPr>
                              <a:rPr lang="en-US" sz="3600" i="1">
                                <a:latin typeface="Cambria Math" panose="02040503050406030204" pitchFamily="18" charset="0"/>
                              </a:rPr>
                            </m:ctrlPr>
                          </m:sSubPr>
                          <m:e>
                            <m:r>
                              <a:rPr lang="en-US" sz="3600" i="1">
                                <a:latin typeface="Cambria Math"/>
                              </a:rPr>
                              <m:t>𝑅</m:t>
                            </m:r>
                          </m:e>
                          <m:sub>
                            <m:r>
                              <a:rPr lang="en-US" sz="3600" b="0" i="1" smtClean="0">
                                <a:latin typeface="Cambria Math"/>
                              </a:rPr>
                              <m:t>1</m:t>
                            </m:r>
                          </m:sub>
                        </m:sSub>
                        <m:r>
                          <a:rPr lang="en-US" sz="3600" i="1">
                            <a:latin typeface="Cambria Math"/>
                          </a:rPr>
                          <m:t>+</m:t>
                        </m:r>
                        <m:sSub>
                          <m:sSubPr>
                            <m:ctrlPr>
                              <a:rPr lang="en-US" sz="3600" i="1">
                                <a:latin typeface="Cambria Math" panose="02040503050406030204" pitchFamily="18" charset="0"/>
                              </a:rPr>
                            </m:ctrlPr>
                          </m:sSubPr>
                          <m:e>
                            <m:r>
                              <a:rPr lang="en-US" sz="3600" i="1">
                                <a:latin typeface="Cambria Math"/>
                              </a:rPr>
                              <m:t>𝑅</m:t>
                            </m:r>
                          </m:e>
                          <m:sub>
                            <m:r>
                              <a:rPr lang="en-US" sz="3600" b="0" i="1" smtClean="0">
                                <a:latin typeface="Cambria Math"/>
                              </a:rPr>
                              <m:t>2</m:t>
                            </m:r>
                          </m:sub>
                        </m:sSub>
                      </m:den>
                    </m:f>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66800"/>
                <a:ext cx="8686800" cy="5562600"/>
              </a:xfrm>
              <a:blipFill rotWithShape="1">
                <a:blip r:embed="rId2"/>
                <a:stretch>
                  <a:fillRect l="-1053" r="-1404"/>
                </a:stretch>
              </a:blipFill>
            </p:spPr>
            <p:txBody>
              <a:bodyPr/>
              <a:lstStyle/>
              <a:p>
                <a:r>
                  <a:rPr lang="en-US">
                    <a:noFill/>
                  </a:rPr>
                  <a:t> </a:t>
                </a:r>
              </a:p>
            </p:txBody>
          </p:sp>
        </mc:Fallback>
      </mc:AlternateContent>
      <p:sp>
        <p:nvSpPr>
          <p:cNvPr id="4" name="Title 1"/>
          <p:cNvSpPr>
            <a:spLocks noGrp="1"/>
          </p:cNvSpPr>
          <p:nvPr>
            <p:ph type="title"/>
          </p:nvPr>
        </p:nvSpPr>
        <p:spPr>
          <a:xfrm>
            <a:off x="304800" y="228600"/>
            <a:ext cx="8229600" cy="1143000"/>
          </a:xfrm>
        </p:spPr>
        <p:txBody>
          <a:bodyPr anchor="t"/>
          <a:lstStyle/>
          <a:p>
            <a:pPr algn="ctr"/>
            <a:r>
              <a:rPr lang="en-GB" b="1" dirty="0">
                <a:solidFill>
                  <a:schemeClr val="tx1">
                    <a:lumMod val="95000"/>
                    <a:lumOff val="5000"/>
                  </a:schemeClr>
                </a:solidFill>
              </a:rPr>
              <a:t>D.C. Wheatstone bridge</a:t>
            </a:r>
            <a:endParaRPr lang="en-US" dirty="0"/>
          </a:p>
        </p:txBody>
      </p:sp>
    </p:spTree>
    <p:extLst>
      <p:ext uri="{BB962C8B-B14F-4D97-AF65-F5344CB8AC3E}">
        <p14:creationId xmlns:p14="http://schemas.microsoft.com/office/powerpoint/2010/main" val="859499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37214"/>
                <a:ext cx="8763000" cy="6324600"/>
              </a:xfrm>
            </p:spPr>
            <p:txBody>
              <a:bodyPr>
                <a:normAutofit lnSpcReduction="10000"/>
              </a:bodyPr>
              <a:lstStyle/>
              <a:p>
                <a:r>
                  <a:rPr lang="en-US" sz="2800" dirty="0"/>
                  <a:t>The voltage (V) across galvanometer or between C and D is:</a:t>
                </a:r>
              </a:p>
              <a:p>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𝐶</m:t>
                        </m:r>
                        <m:r>
                          <a:rPr lang="en-US" sz="3200" b="0" i="1" smtClean="0">
                            <a:latin typeface="Cambria Math"/>
                          </a:rPr>
                          <m:t>𝐷</m:t>
                        </m:r>
                      </m:sub>
                    </m:sSub>
                    <m:r>
                      <a:rPr lang="en-US" sz="3200" i="1">
                        <a:latin typeface="Cambria Math"/>
                      </a:rPr>
                      <m:t>=</m:t>
                    </m:r>
                    <m:sSub>
                      <m:sSubPr>
                        <m:ctrlPr>
                          <a:rPr lang="en-US" sz="3200" i="1" smtClean="0">
                            <a:latin typeface="Cambria Math" panose="02040503050406030204" pitchFamily="18" charset="0"/>
                          </a:rPr>
                        </m:ctrlPr>
                      </m:sSubPr>
                      <m:e>
                        <m:r>
                          <a:rPr lang="en-US" sz="3200" b="0" i="1" smtClean="0">
                            <a:latin typeface="Cambria Math"/>
                          </a:rPr>
                          <m:t>𝑉</m:t>
                        </m:r>
                      </m:e>
                      <m:sub>
                        <m:r>
                          <a:rPr lang="en-US" sz="3200" b="0" i="1" smtClean="0">
                            <a:latin typeface="Cambria Math"/>
                          </a:rPr>
                          <m:t>𝐷</m:t>
                        </m:r>
                      </m:sub>
                    </m:sSub>
                    <m:r>
                      <a:rPr lang="en-US" sz="3200" b="0" i="1" smtClean="0">
                        <a:latin typeface="Cambria Math"/>
                      </a:rPr>
                      <m:t>−</m:t>
                    </m:r>
                    <m:sSub>
                      <m:sSubPr>
                        <m:ctrlPr>
                          <a:rPr lang="en-US" sz="3200" b="0" i="1" smtClean="0">
                            <a:latin typeface="Cambria Math" panose="02040503050406030204" pitchFamily="18" charset="0"/>
                          </a:rPr>
                        </m:ctrlPr>
                      </m:sSubPr>
                      <m:e>
                        <m:r>
                          <a:rPr lang="en-US" sz="3200" b="0" i="1" smtClean="0">
                            <a:latin typeface="Cambria Math"/>
                          </a:rPr>
                          <m:t>𝑉</m:t>
                        </m:r>
                      </m:e>
                      <m:sub>
                        <m:r>
                          <a:rPr lang="en-US" sz="3200" b="0" i="1" smtClean="0">
                            <a:latin typeface="Cambria Math"/>
                          </a:rPr>
                          <m:t>𝐶</m:t>
                        </m:r>
                      </m:sub>
                    </m:sSub>
                    <m:r>
                      <a:rPr lang="en-US" sz="3200" b="0" i="1" smtClean="0">
                        <a:latin typeface="Cambria Math"/>
                        <a:ea typeface="Cambria Math"/>
                      </a:rPr>
                      <m:t>⟹</m:t>
                    </m:r>
                    <m:f>
                      <m:fPr>
                        <m:ctrlPr>
                          <a:rPr lang="en-US" sz="4000" i="1">
                            <a:latin typeface="Cambria Math" panose="02040503050406030204" pitchFamily="18" charset="0"/>
                          </a:rPr>
                        </m:ctrlPr>
                      </m:fPr>
                      <m:num>
                        <m:r>
                          <a:rPr lang="en-US" sz="4000" i="1">
                            <a:latin typeface="Cambria Math"/>
                          </a:rPr>
                          <m:t>𝐸</m:t>
                        </m:r>
                        <m:r>
                          <a:rPr lang="en-US" sz="4000" i="1">
                            <a:latin typeface="Cambria Math"/>
                          </a:rPr>
                          <m:t>∗</m:t>
                        </m:r>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𝑋</m:t>
                            </m:r>
                          </m:sub>
                        </m:sSub>
                      </m:num>
                      <m:den>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3</m:t>
                            </m:r>
                          </m:sub>
                        </m:sSub>
                        <m:r>
                          <a:rPr lang="en-US" sz="4000" i="1">
                            <a:latin typeface="Cambria Math"/>
                          </a:rPr>
                          <m:t>+</m:t>
                        </m:r>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𝑋</m:t>
                            </m:r>
                          </m:sub>
                        </m:sSub>
                      </m:den>
                    </m:f>
                    <m:r>
                      <a:rPr lang="en-US" sz="4000" b="0" i="1" smtClean="0">
                        <a:latin typeface="Cambria Math"/>
                      </a:rPr>
                      <m:t>−</m:t>
                    </m:r>
                  </m:oMath>
                </a14:m>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a:rPr>
                          <m:t>𝐸</m:t>
                        </m:r>
                        <m:r>
                          <a:rPr lang="en-US" sz="4000" i="1">
                            <a:latin typeface="Cambria Math"/>
                          </a:rPr>
                          <m:t>∗</m:t>
                        </m:r>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2</m:t>
                            </m:r>
                          </m:sub>
                        </m:sSub>
                      </m:num>
                      <m:den>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1</m:t>
                            </m:r>
                          </m:sub>
                        </m:sSub>
                        <m:r>
                          <a:rPr lang="en-US" sz="4000" i="1">
                            <a:latin typeface="Cambria Math"/>
                          </a:rPr>
                          <m:t>+</m:t>
                        </m:r>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2</m:t>
                            </m:r>
                          </m:sub>
                        </m:sSub>
                      </m:den>
                    </m:f>
                  </m:oMath>
                </a14:m>
                <a:endParaRPr lang="en-US" sz="2800" dirty="0"/>
              </a:p>
              <a:p>
                <a:r>
                  <a:rPr lang="en-US" sz="2800" dirty="0"/>
                  <a:t>When the bridge is balanced V</a:t>
                </a:r>
                <a:r>
                  <a:rPr lang="en-US" sz="2800" baseline="-25000" dirty="0"/>
                  <a:t>CD</a:t>
                </a:r>
                <a:r>
                  <a:rPr lang="en-US" sz="2800" dirty="0"/>
                  <a:t> = 0</a:t>
                </a:r>
              </a:p>
              <a:p>
                <a14:m>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a:rPr>
                          <m:t>𝐸</m:t>
                        </m:r>
                        <m:r>
                          <a:rPr lang="en-US" sz="4000" i="1">
                            <a:solidFill>
                              <a:prstClr val="black"/>
                            </a:solidFill>
                            <a:latin typeface="Cambria Math"/>
                          </a:rPr>
                          <m:t>∗</m:t>
                        </m:r>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a:rPr>
                              <m:t>𝑅</m:t>
                            </m:r>
                          </m:e>
                          <m:sub>
                            <m:r>
                              <a:rPr lang="en-US" sz="4000" i="1">
                                <a:solidFill>
                                  <a:prstClr val="black"/>
                                </a:solidFill>
                                <a:latin typeface="Cambria Math"/>
                              </a:rPr>
                              <m:t>𝑋</m:t>
                            </m:r>
                          </m:sub>
                        </m:sSub>
                      </m:num>
                      <m:den>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a:rPr>
                              <m:t>𝑅</m:t>
                            </m:r>
                          </m:e>
                          <m:sub>
                            <m:r>
                              <a:rPr lang="en-US" sz="4000" i="1">
                                <a:solidFill>
                                  <a:prstClr val="black"/>
                                </a:solidFill>
                                <a:latin typeface="Cambria Math"/>
                              </a:rPr>
                              <m:t>3</m:t>
                            </m:r>
                          </m:sub>
                        </m:sSub>
                        <m:r>
                          <a:rPr lang="en-US" sz="4000" i="1">
                            <a:solidFill>
                              <a:prstClr val="black"/>
                            </a:solidFill>
                            <a:latin typeface="Cambria Math"/>
                          </a:rPr>
                          <m:t>+</m:t>
                        </m:r>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a:rPr>
                              <m:t>𝑅</m:t>
                            </m:r>
                          </m:e>
                          <m:sub>
                            <m:r>
                              <a:rPr lang="en-US" sz="4000" i="1">
                                <a:solidFill>
                                  <a:prstClr val="black"/>
                                </a:solidFill>
                                <a:latin typeface="Cambria Math"/>
                              </a:rPr>
                              <m:t>𝑋</m:t>
                            </m:r>
                          </m:sub>
                        </m:sSub>
                      </m:den>
                    </m:f>
                    <m:r>
                      <a:rPr lang="en-US" sz="4000" i="1">
                        <a:solidFill>
                          <a:prstClr val="black"/>
                        </a:solidFill>
                        <a:latin typeface="Cambria Math"/>
                      </a:rPr>
                      <m:t>−</m:t>
                    </m:r>
                  </m:oMath>
                </a14:m>
                <a:r>
                  <a:rPr lang="en-US" sz="4000" dirty="0">
                    <a:solidFill>
                      <a:prstClr val="black"/>
                    </a:solidFill>
                  </a:rPr>
                  <a:t> </a:t>
                </a:r>
                <a14:m>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a:rPr>
                          <m:t>𝐸</m:t>
                        </m:r>
                        <m:r>
                          <a:rPr lang="en-US" sz="4000" i="1">
                            <a:solidFill>
                              <a:prstClr val="black"/>
                            </a:solidFill>
                            <a:latin typeface="Cambria Math"/>
                          </a:rPr>
                          <m:t>∗</m:t>
                        </m:r>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a:rPr>
                              <m:t>𝑅</m:t>
                            </m:r>
                          </m:e>
                          <m:sub>
                            <m:r>
                              <a:rPr lang="en-US" sz="4000" i="1">
                                <a:solidFill>
                                  <a:prstClr val="black"/>
                                </a:solidFill>
                                <a:latin typeface="Cambria Math"/>
                              </a:rPr>
                              <m:t>2</m:t>
                            </m:r>
                          </m:sub>
                        </m:sSub>
                      </m:num>
                      <m:den>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a:rPr>
                              <m:t>𝑅</m:t>
                            </m:r>
                          </m:e>
                          <m:sub>
                            <m:r>
                              <a:rPr lang="en-US" sz="4000" i="1">
                                <a:solidFill>
                                  <a:prstClr val="black"/>
                                </a:solidFill>
                                <a:latin typeface="Cambria Math"/>
                              </a:rPr>
                              <m:t>1</m:t>
                            </m:r>
                          </m:sub>
                        </m:sSub>
                        <m:r>
                          <a:rPr lang="en-US" sz="4000" i="1">
                            <a:solidFill>
                              <a:prstClr val="black"/>
                            </a:solidFill>
                            <a:latin typeface="Cambria Math"/>
                          </a:rPr>
                          <m:t>+</m:t>
                        </m:r>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a:rPr>
                              <m:t>𝑅</m:t>
                            </m:r>
                          </m:e>
                          <m:sub>
                            <m:r>
                              <a:rPr lang="en-US" sz="4000" i="1">
                                <a:solidFill>
                                  <a:prstClr val="black"/>
                                </a:solidFill>
                                <a:latin typeface="Cambria Math"/>
                              </a:rPr>
                              <m:t>2</m:t>
                            </m:r>
                          </m:sub>
                        </m:sSub>
                      </m:den>
                    </m:f>
                    <m:r>
                      <a:rPr lang="en-US" sz="4000" b="0" i="0" smtClean="0">
                        <a:solidFill>
                          <a:prstClr val="black"/>
                        </a:solidFill>
                        <a:latin typeface="Cambria Math"/>
                      </a:rPr>
                      <m:t>=</m:t>
                    </m:r>
                    <m:r>
                      <a:rPr lang="en-US" sz="4000" b="0" i="0" smtClean="0">
                        <a:solidFill>
                          <a:prstClr val="black"/>
                        </a:solidFill>
                        <a:latin typeface="Cambria Math"/>
                      </a:rPr>
                      <m:t>0</m:t>
                    </m:r>
                  </m:oMath>
                </a14:m>
                <a:endParaRPr lang="en-US" sz="4000" b="0" dirty="0">
                  <a:solidFill>
                    <a:prstClr val="black"/>
                  </a:solidFill>
                </a:endParaRPr>
              </a:p>
              <a:p>
                <a14:m>
                  <m:oMath xmlns:m="http://schemas.openxmlformats.org/officeDocument/2006/math">
                    <m:f>
                      <m:fPr>
                        <m:ctrlPr>
                          <a:rPr lang="en-US" sz="4000" i="1">
                            <a:latin typeface="Cambria Math" panose="02040503050406030204" pitchFamily="18" charset="0"/>
                          </a:rPr>
                        </m:ctrlPr>
                      </m:fPr>
                      <m:num>
                        <m:r>
                          <a:rPr lang="en-US" sz="4000" i="1">
                            <a:latin typeface="Cambria Math"/>
                          </a:rPr>
                          <m:t>𝐸</m:t>
                        </m:r>
                        <m:r>
                          <a:rPr lang="en-US" sz="4000" i="1">
                            <a:latin typeface="Cambria Math"/>
                          </a:rPr>
                          <m:t>∗</m:t>
                        </m:r>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𝑋</m:t>
                            </m:r>
                          </m:sub>
                        </m:sSub>
                      </m:num>
                      <m:den>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3</m:t>
                            </m:r>
                          </m:sub>
                        </m:sSub>
                        <m:r>
                          <a:rPr lang="en-US" sz="4000" i="1">
                            <a:latin typeface="Cambria Math"/>
                          </a:rPr>
                          <m:t>+</m:t>
                        </m:r>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𝑋</m:t>
                            </m:r>
                          </m:sub>
                        </m:sSub>
                      </m:den>
                    </m:f>
                    <m:r>
                      <a:rPr lang="en-US" sz="4000" b="0" i="1" smtClean="0">
                        <a:latin typeface="Cambria Math"/>
                      </a:rPr>
                      <m:t>=</m:t>
                    </m:r>
                  </m:oMath>
                </a14:m>
                <a:r>
                  <a:rPr lang="en-US" sz="4000" dirty="0"/>
                  <a:t> </a:t>
                </a:r>
                <a14:m>
                  <m:oMath xmlns:m="http://schemas.openxmlformats.org/officeDocument/2006/math">
                    <m:f>
                      <m:fPr>
                        <m:ctrlPr>
                          <a:rPr lang="en-US" sz="2800" i="1">
                            <a:latin typeface="Cambria Math" panose="02040503050406030204" pitchFamily="18" charset="0"/>
                          </a:rPr>
                        </m:ctrlPr>
                      </m:fPr>
                      <m:num>
                        <m:r>
                          <a:rPr lang="en-US" sz="2800" i="1">
                            <a:latin typeface="Cambria Math"/>
                          </a:rPr>
                          <m:t>𝐸</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𝑅</m:t>
                            </m:r>
                          </m:e>
                          <m:sub>
                            <m:r>
                              <a:rPr lang="en-US" sz="2800" i="1">
                                <a:latin typeface="Cambria Math"/>
                              </a:rPr>
                              <m:t>2</m:t>
                            </m:r>
                          </m:sub>
                        </m:sSub>
                      </m:num>
                      <m:den>
                        <m:sSub>
                          <m:sSubPr>
                            <m:ctrlPr>
                              <a:rPr lang="en-US" sz="2800" i="1">
                                <a:latin typeface="Cambria Math" panose="02040503050406030204" pitchFamily="18" charset="0"/>
                              </a:rPr>
                            </m:ctrlPr>
                          </m:sSubPr>
                          <m:e>
                            <m:r>
                              <a:rPr lang="en-US" sz="2800" i="1">
                                <a:latin typeface="Cambria Math"/>
                              </a:rPr>
                              <m:t>𝑅</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𝑅</m:t>
                            </m:r>
                          </m:e>
                          <m:sub>
                            <m:r>
                              <a:rPr lang="en-US" sz="2800" i="1">
                                <a:latin typeface="Cambria Math"/>
                              </a:rPr>
                              <m:t>2</m:t>
                            </m:r>
                          </m:sub>
                        </m:sSub>
                      </m:den>
                    </m:f>
                    <m:r>
                      <a:rPr lang="en-US" sz="2800" i="1" smtClean="0">
                        <a:latin typeface="Cambria Math"/>
                        <a:ea typeface="Cambria Math"/>
                      </a:rPr>
                      <m:t>⟹</m:t>
                    </m:r>
                    <m:sSub>
                      <m:sSubPr>
                        <m:ctrlPr>
                          <a:rPr lang="en-US" sz="2800" i="1" smtClean="0">
                            <a:latin typeface="Cambria Math" panose="02040503050406030204" pitchFamily="18" charset="0"/>
                            <a:ea typeface="Cambria Math"/>
                          </a:rPr>
                        </m:ctrlPr>
                      </m:sSubPr>
                      <m:e>
                        <m:r>
                          <a:rPr lang="en-US" sz="2800" b="0" i="1" smtClean="0">
                            <a:latin typeface="Cambria Math"/>
                            <a:ea typeface="Cambria Math"/>
                          </a:rPr>
                          <m:t>𝑅</m:t>
                        </m:r>
                      </m:e>
                      <m:sub>
                        <m:r>
                          <a:rPr lang="en-US" sz="2800" b="0" i="1" smtClean="0">
                            <a:latin typeface="Cambria Math"/>
                            <a:ea typeface="Cambria Math"/>
                          </a:rPr>
                          <m:t>𝑋</m:t>
                        </m:r>
                      </m:sub>
                    </m:sSub>
                    <m:d>
                      <m:dPr>
                        <m:ctrlPr>
                          <a:rPr lang="en-US" sz="2800" b="0" i="1" smtClean="0">
                            <a:latin typeface="Cambria Math" panose="02040503050406030204" pitchFamily="18" charset="0"/>
                            <a:ea typeface="Cambria Math"/>
                          </a:rPr>
                        </m:ctrlPr>
                      </m:dPr>
                      <m:e>
                        <m:sSub>
                          <m:sSubPr>
                            <m:ctrlPr>
                              <a:rPr lang="en-US" sz="2800" i="1">
                                <a:latin typeface="Cambria Math" panose="02040503050406030204" pitchFamily="18" charset="0"/>
                              </a:rPr>
                            </m:ctrlPr>
                          </m:sSubPr>
                          <m:e>
                            <m:r>
                              <a:rPr lang="en-US" sz="2800" i="1">
                                <a:latin typeface="Cambria Math"/>
                              </a:rPr>
                              <m:t>𝑅</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𝑅</m:t>
                            </m:r>
                          </m:e>
                          <m:sub>
                            <m:r>
                              <a:rPr lang="en-US" sz="2800" i="1">
                                <a:latin typeface="Cambria Math"/>
                              </a:rPr>
                              <m:t>2</m:t>
                            </m:r>
                          </m:sub>
                        </m:sSub>
                      </m:e>
                    </m:d>
                    <m:r>
                      <a:rPr lang="en-US" sz="2800" b="0" i="1" smtClean="0">
                        <a:latin typeface="Cambria Math"/>
                        <a:ea typeface="Cambria Math"/>
                      </a:rPr>
                      <m:t>=</m:t>
                    </m:r>
                    <m:sSub>
                      <m:sSubPr>
                        <m:ctrlPr>
                          <a:rPr lang="en-US" sz="2800" i="1">
                            <a:latin typeface="Cambria Math" panose="02040503050406030204" pitchFamily="18" charset="0"/>
                          </a:rPr>
                        </m:ctrlPr>
                      </m:sSubPr>
                      <m:e>
                        <m:r>
                          <a:rPr lang="en-US" sz="2800" i="1">
                            <a:latin typeface="Cambria Math"/>
                          </a:rPr>
                          <m:t>𝑅</m:t>
                        </m:r>
                      </m:e>
                      <m:sub>
                        <m:r>
                          <a:rPr lang="en-US" sz="2800" i="1">
                            <a:latin typeface="Cambria Math"/>
                          </a:rPr>
                          <m:t>2</m:t>
                        </m:r>
                      </m:sub>
                    </m:sSub>
                  </m:oMath>
                </a14:m>
                <a:r>
                  <a:rPr lang="en-US" sz="2800" dirty="0"/>
                  <a:t>(</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𝑅</m:t>
                        </m:r>
                      </m:e>
                      <m:sub>
                        <m:r>
                          <a:rPr lang="en-US" sz="2800" i="1">
                            <a:latin typeface="Cambria Math"/>
                          </a:rPr>
                          <m:t>3</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𝑅</m:t>
                        </m:r>
                      </m:e>
                      <m:sub>
                        <m:r>
                          <a:rPr lang="en-US" sz="2800" i="1">
                            <a:latin typeface="Cambria Math"/>
                          </a:rPr>
                          <m:t>𝑋</m:t>
                        </m:r>
                      </m:sub>
                    </m:sSub>
                  </m:oMath>
                </a14:m>
                <a:r>
                  <a:rPr lang="en-US" sz="2800" dirty="0"/>
                  <a:t>)</a:t>
                </a:r>
              </a:p>
              <a:p>
                <a:endParaRPr lang="en-US" sz="2800" dirty="0"/>
              </a:p>
              <a:p>
                <a14:m>
                  <m:oMath xmlns:m="http://schemas.openxmlformats.org/officeDocument/2006/math">
                    <m:sSub>
                      <m:sSubPr>
                        <m:ctrlPr>
                          <a:rPr lang="en-US" sz="4000" i="1" smtClean="0">
                            <a:solidFill>
                              <a:prstClr val="black"/>
                            </a:solidFill>
                            <a:latin typeface="Cambria Math" panose="02040503050406030204" pitchFamily="18" charset="0"/>
                          </a:rPr>
                        </m:ctrlPr>
                      </m:sSubPr>
                      <m:e>
                        <m:r>
                          <a:rPr lang="en-US" sz="4000" b="0" i="1" smtClean="0">
                            <a:solidFill>
                              <a:prstClr val="black"/>
                            </a:solidFill>
                            <a:latin typeface="Cambria Math"/>
                          </a:rPr>
                          <m:t>𝑅</m:t>
                        </m:r>
                      </m:e>
                      <m:sub>
                        <m:r>
                          <a:rPr lang="en-US" sz="4000" b="0" i="1" smtClean="0">
                            <a:solidFill>
                              <a:prstClr val="black"/>
                            </a:solidFill>
                            <a:latin typeface="Cambria Math"/>
                          </a:rPr>
                          <m:t>𝑋</m:t>
                        </m:r>
                      </m:sub>
                    </m:sSub>
                    <m:r>
                      <a:rPr lang="en-US" sz="4000" b="0" i="1" smtClean="0">
                        <a:solidFill>
                          <a:prstClr val="black"/>
                        </a:solidFill>
                        <a:latin typeface="Cambria Math"/>
                      </a:rPr>
                      <m:t>=</m:t>
                    </m:r>
                    <m:f>
                      <m:fPr>
                        <m:ctrlPr>
                          <a:rPr lang="en-US" sz="4000" i="1">
                            <a:solidFill>
                              <a:prstClr val="black"/>
                            </a:solidFill>
                            <a:latin typeface="Cambria Math" panose="02040503050406030204" pitchFamily="18" charset="0"/>
                          </a:rPr>
                        </m:ctrlPr>
                      </m:fPr>
                      <m:num>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a:rPr>
                              <m:t>𝑅</m:t>
                            </m:r>
                          </m:e>
                          <m:sub>
                            <m:r>
                              <a:rPr lang="en-US" sz="4000" i="1">
                                <a:solidFill>
                                  <a:prstClr val="black"/>
                                </a:solidFill>
                                <a:latin typeface="Cambria Math"/>
                              </a:rPr>
                              <m:t>2</m:t>
                            </m:r>
                          </m:sub>
                        </m:sSub>
                        <m:sSub>
                          <m:sSubPr>
                            <m:ctrlPr>
                              <a:rPr lang="en-US" sz="4000" i="1">
                                <a:latin typeface="Cambria Math" panose="02040503050406030204" pitchFamily="18" charset="0"/>
                              </a:rPr>
                            </m:ctrlPr>
                          </m:sSubPr>
                          <m:e>
                            <m:r>
                              <a:rPr lang="en-US" sz="4000" i="1">
                                <a:latin typeface="Cambria Math"/>
                              </a:rPr>
                              <m:t>𝑅</m:t>
                            </m:r>
                          </m:e>
                          <m:sub>
                            <m:r>
                              <a:rPr lang="en-US" sz="4000" i="1">
                                <a:latin typeface="Cambria Math"/>
                              </a:rPr>
                              <m:t>3</m:t>
                            </m:r>
                          </m:sub>
                        </m:sSub>
                      </m:num>
                      <m:den>
                        <m:sSub>
                          <m:sSubPr>
                            <m:ctrlPr>
                              <a:rPr lang="en-US" sz="4000" i="1">
                                <a:solidFill>
                                  <a:prstClr val="black"/>
                                </a:solidFill>
                                <a:latin typeface="Cambria Math" panose="02040503050406030204" pitchFamily="18" charset="0"/>
                              </a:rPr>
                            </m:ctrlPr>
                          </m:sSubPr>
                          <m:e>
                            <m:r>
                              <a:rPr lang="en-US" sz="4000" i="1">
                                <a:solidFill>
                                  <a:prstClr val="black"/>
                                </a:solidFill>
                                <a:latin typeface="Cambria Math"/>
                              </a:rPr>
                              <m:t>𝑅</m:t>
                            </m:r>
                          </m:e>
                          <m:sub>
                            <m:r>
                              <a:rPr lang="en-US" sz="4000" i="1">
                                <a:solidFill>
                                  <a:prstClr val="black"/>
                                </a:solidFill>
                                <a:latin typeface="Cambria Math"/>
                              </a:rPr>
                              <m:t>1</m:t>
                            </m:r>
                          </m:sub>
                        </m:sSub>
                      </m:den>
                    </m:f>
                  </m:oMath>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37214"/>
                <a:ext cx="8763000" cy="6324600"/>
              </a:xfrm>
              <a:blipFill rotWithShape="1">
                <a:blip r:embed="rId2"/>
                <a:stretch>
                  <a:fillRect l="-1044" t="-1541" r="-2018"/>
                </a:stretch>
              </a:blipFill>
            </p:spPr>
            <p:txBody>
              <a:bodyPr/>
              <a:lstStyle/>
              <a:p>
                <a:r>
                  <a:rPr lang="en-US">
                    <a:noFill/>
                  </a:rPr>
                  <a:t> </a:t>
                </a:r>
              </a:p>
            </p:txBody>
          </p:sp>
        </mc:Fallback>
      </mc:AlternateContent>
      <p:sp>
        <p:nvSpPr>
          <p:cNvPr id="5" name="Rectangle 4"/>
          <p:cNvSpPr/>
          <p:nvPr/>
        </p:nvSpPr>
        <p:spPr>
          <a:xfrm>
            <a:off x="2900612" y="3244334"/>
            <a:ext cx="3342775" cy="369332"/>
          </a:xfrm>
          <a:prstGeom prst="rect">
            <a:avLst/>
          </a:prstGeom>
        </p:spPr>
        <p:txBody>
          <a:bodyPr wrap="none">
            <a:spAutoFit/>
          </a:bodyPr>
          <a:lstStyle/>
          <a:p>
            <a:r>
              <a:rPr lang="en-US" dirty="0"/>
              <a:t>Unbalanced Wheatstone Bridge</a:t>
            </a:r>
          </a:p>
        </p:txBody>
      </p:sp>
    </p:spTree>
    <p:extLst>
      <p:ext uri="{BB962C8B-B14F-4D97-AF65-F5344CB8AC3E}">
        <p14:creationId xmlns:p14="http://schemas.microsoft.com/office/powerpoint/2010/main" val="292408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lstStyle/>
          <a:p>
            <a:r>
              <a:rPr lang="en-US" dirty="0">
                <a:solidFill>
                  <a:schemeClr val="tx1">
                    <a:lumMod val="95000"/>
                    <a:lumOff val="5000"/>
                  </a:schemeClr>
                </a:solidFill>
              </a:rPr>
              <a:t>Unbalanced Wheatstone Bridge</a:t>
            </a:r>
          </a:p>
        </p:txBody>
      </p:sp>
      <p:sp>
        <p:nvSpPr>
          <p:cNvPr id="3" name="Content Placeholder 2"/>
          <p:cNvSpPr>
            <a:spLocks noGrp="1"/>
          </p:cNvSpPr>
          <p:nvPr>
            <p:ph idx="1"/>
          </p:nvPr>
        </p:nvSpPr>
        <p:spPr>
          <a:xfrm>
            <a:off x="457200" y="990600"/>
            <a:ext cx="8229600" cy="5334000"/>
          </a:xfrm>
        </p:spPr>
        <p:txBody>
          <a:bodyPr>
            <a:normAutofit/>
          </a:bodyPr>
          <a:lstStyle/>
          <a:p>
            <a:pPr algn="just">
              <a:lnSpc>
                <a:spcPct val="150000"/>
              </a:lnSpc>
            </a:pPr>
            <a:r>
              <a:rPr lang="en-US" sz="2800" dirty="0"/>
              <a:t>The unbalanced bridge is used to measure some transducer quantities, such as strain, temperature, or pressure. </a:t>
            </a:r>
          </a:p>
          <a:p>
            <a:pPr algn="just">
              <a:lnSpc>
                <a:spcPct val="150000"/>
              </a:lnSpc>
            </a:pPr>
            <a:r>
              <a:rPr lang="en-US" sz="2800" dirty="0"/>
              <a:t>The bridge is balanced at a known point, then the amount of deviation, as indicated by the output voltage, indicates the amount of change in the parameter being measured.</a:t>
            </a:r>
          </a:p>
        </p:txBody>
      </p:sp>
    </p:spTree>
    <p:extLst>
      <p:ext uri="{BB962C8B-B14F-4D97-AF65-F5344CB8AC3E}">
        <p14:creationId xmlns:p14="http://schemas.microsoft.com/office/powerpoint/2010/main" val="207078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pPr algn="just"/>
            <a:r>
              <a:rPr lang="en-US" sz="2800" dirty="0"/>
              <a:t>The value of the parameter being measured can be determined by the amount that the bridge is unbalanced.</a:t>
            </a:r>
          </a:p>
          <a:p>
            <a:pPr algn="just"/>
            <a:r>
              <a:rPr lang="en-US" sz="2800" dirty="0"/>
              <a:t>Tiny changes in transducer resistance will unbalance the bridge, thereby providing a measurement reading</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93" t="13069" r="12572" b="24791"/>
          <a:stretch/>
        </p:blipFill>
        <p:spPr bwMode="auto">
          <a:xfrm>
            <a:off x="4654981" y="2924431"/>
            <a:ext cx="3851066" cy="347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684520"/>
          </a:xfrm>
        </p:spPr>
        <p:txBody>
          <a:bodyPr/>
          <a:lstStyle/>
          <a:p>
            <a:endParaRPr lang="en-US" dirty="0"/>
          </a:p>
          <a:p>
            <a:r>
              <a:rPr lang="en-US" sz="3600" dirty="0"/>
              <a:t>Example:-</a:t>
            </a:r>
          </a:p>
          <a:p>
            <a:pPr marL="0" indent="0" algn="just">
              <a:buNone/>
            </a:pPr>
            <a:r>
              <a:rPr lang="en-US" dirty="0"/>
              <a:t>  </a:t>
            </a:r>
            <a:r>
              <a:rPr lang="en-US" dirty="0">
                <a:latin typeface="Times New Roman" pitchFamily="18" charset="0"/>
                <a:cs typeface="Times New Roman" pitchFamily="18" charset="0"/>
              </a:rPr>
              <a:t>Consider using a Wheatstone bridge having R1 = 200 Ω and R2 = 2000 Ω to measure a resistance </a:t>
            </a:r>
            <a:r>
              <a:rPr lang="en-US" dirty="0" err="1">
                <a:latin typeface="Times New Roman" pitchFamily="18" charset="0"/>
                <a:cs typeface="Times New Roman" pitchFamily="18" charset="0"/>
              </a:rPr>
              <a:t>Rm</a:t>
            </a:r>
            <a:r>
              <a:rPr lang="en-US" dirty="0">
                <a:latin typeface="Times New Roman" pitchFamily="18" charset="0"/>
                <a:cs typeface="Times New Roman" pitchFamily="18" charset="0"/>
              </a:rPr>
              <a:t> . The bridge is balanced by adjusting R3 until R3 = 250 Ω . What is the value of </a:t>
            </a:r>
            <a:r>
              <a:rPr lang="en-US" dirty="0" err="1">
                <a:latin typeface="Times New Roman" pitchFamily="18" charset="0"/>
                <a:cs typeface="Times New Roman" pitchFamily="18" charset="0"/>
              </a:rPr>
              <a:t>Rm</a:t>
            </a:r>
            <a:r>
              <a:rPr lang="en-US" dirty="0">
                <a:latin typeface="Times New Roman" pitchFamily="18" charset="0"/>
                <a:cs typeface="Times New Roman" pitchFamily="18" charset="0"/>
              </a:rPr>
              <a:t> ?</a:t>
            </a:r>
          </a:p>
          <a:p>
            <a:pPr marL="0" indent="0" algn="just">
              <a:buNone/>
            </a:pPr>
            <a:r>
              <a:rPr lang="en-US" dirty="0">
                <a:latin typeface="Times New Roman" pitchFamily="18" charset="0"/>
                <a:cs typeface="Times New Roman" pitchFamily="18" charset="0"/>
              </a:rPr>
              <a:t>Solution:</a:t>
            </a:r>
          </a:p>
          <a:p>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87" t="45382" r="31417" b="33556"/>
          <a:stretch/>
        </p:blipFill>
        <p:spPr bwMode="auto">
          <a:xfrm>
            <a:off x="838200" y="3505200"/>
            <a:ext cx="782018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53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390</TotalTime>
  <Words>835</Words>
  <Application>Microsoft Office PowerPoint</Application>
  <PresentationFormat>On-screen Show (4:3)</PresentationFormat>
  <Paragraphs>53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Cambria Math</vt:lpstr>
      <vt:lpstr>Constantia</vt:lpstr>
      <vt:lpstr>Times New Roman</vt:lpstr>
      <vt:lpstr>Wingdings 2</vt:lpstr>
      <vt:lpstr>Flow</vt:lpstr>
      <vt:lpstr>CHAPTER Two</vt:lpstr>
      <vt:lpstr>Introduction</vt:lpstr>
      <vt:lpstr>D.C. Wheatstone bridge </vt:lpstr>
      <vt:lpstr>D.C. Wheatstone bridge</vt:lpstr>
      <vt:lpstr>D.C. Wheatstone bridge</vt:lpstr>
      <vt:lpstr>PowerPoint Presentation</vt:lpstr>
      <vt:lpstr>Unbalanced Wheatstone Bridge</vt:lpstr>
      <vt:lpstr>PowerPoint Presentation</vt:lpstr>
      <vt:lpstr>PowerPoint Presentation</vt:lpstr>
      <vt:lpstr>PowerPoint Presentation</vt:lpstr>
      <vt:lpstr>Solution</vt:lpstr>
      <vt:lpstr>HW</vt:lpstr>
      <vt:lpstr>HW</vt:lpstr>
      <vt:lpstr>AC Bridge Circuits</vt:lpstr>
      <vt:lpstr>A.C . Wheatstone bridge</vt:lpstr>
      <vt:lpstr>A.C . Wheatstone bridge</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ALFARAH</dc:creator>
  <cp:lastModifiedBy>Khdr Husain</cp:lastModifiedBy>
  <cp:revision>23</cp:revision>
  <dcterms:created xsi:type="dcterms:W3CDTF">2017-12-09T18:35:48Z</dcterms:created>
  <dcterms:modified xsi:type="dcterms:W3CDTF">2021-04-10T01:40:53Z</dcterms:modified>
</cp:coreProperties>
</file>