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2209800"/>
            <a:ext cx="2895600" cy="1143000"/>
          </a:xfrm>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600" y="-304800"/>
            <a:ext cx="6934200" cy="6934200"/>
          </a:xfrm>
          <a:prstGeom prst="rect">
            <a:avLst/>
          </a:prstGeom>
          <a:solidFill>
            <a:schemeClr val="accent3">
              <a:lumMod val="40000"/>
              <a:lumOff val="60000"/>
            </a:schemeClr>
          </a:solidFill>
          <a:ln>
            <a:noFill/>
          </a:ln>
          <a:effectLst/>
          <a:extLst/>
        </p:spPr>
      </p:pic>
    </p:spTree>
    <p:extLst>
      <p:ext uri="{BB962C8B-B14F-4D97-AF65-F5344CB8AC3E}">
        <p14:creationId xmlns:p14="http://schemas.microsoft.com/office/powerpoint/2010/main" val="1624323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a:solidFill>
            <a:schemeClr val="accent3">
              <a:lumMod val="40000"/>
              <a:lumOff val="60000"/>
            </a:schemeClr>
          </a:solidFill>
        </p:spPr>
        <p:txBody>
          <a:bodyPr>
            <a:normAutofit fontScale="90000"/>
          </a:bodyPr>
          <a:lstStyle/>
          <a:p>
            <a:r>
              <a:rPr lang="en-US" dirty="0" smtClean="0">
                <a:ea typeface="Calibri"/>
                <a:cs typeface="Ali-A-Traditional"/>
              </a:rPr>
              <a:t/>
            </a:r>
            <a:br>
              <a:rPr lang="en-US" dirty="0" smtClean="0">
                <a:ea typeface="Calibri"/>
                <a:cs typeface="Ali-A-Traditional"/>
              </a:rPr>
            </a:br>
            <a:r>
              <a:rPr lang="ar-SA" dirty="0" smtClean="0">
                <a:ea typeface="Calibri"/>
                <a:cs typeface="Ali-A-Traditional"/>
              </a:rPr>
              <a:t>المقدمة</a:t>
            </a:r>
            <a:r>
              <a:rPr lang="en-US" sz="2400" dirty="0">
                <a:ea typeface="Calibri"/>
                <a:cs typeface="Arial"/>
              </a:rPr>
              <a:t/>
            </a:r>
            <a:br>
              <a:rPr lang="en-US" sz="2400" dirty="0">
                <a:ea typeface="Calibri"/>
                <a:cs typeface="Arial"/>
              </a:rPr>
            </a:br>
            <a:endParaRPr lang="en-US" dirty="0"/>
          </a:p>
        </p:txBody>
      </p:sp>
      <p:sp>
        <p:nvSpPr>
          <p:cNvPr id="3" name="Content Placeholder 2"/>
          <p:cNvSpPr>
            <a:spLocks noGrp="1"/>
          </p:cNvSpPr>
          <p:nvPr>
            <p:ph idx="1"/>
          </p:nvPr>
        </p:nvSpPr>
        <p:spPr/>
        <p:txBody>
          <a:bodyPr>
            <a:normAutofit fontScale="70000" lnSpcReduction="20000"/>
          </a:bodyPr>
          <a:lstStyle/>
          <a:p>
            <a:pPr marL="0" marR="0" algn="r" rtl="1">
              <a:lnSpc>
                <a:spcPct val="150000"/>
              </a:lnSpc>
              <a:spcBef>
                <a:spcPts val="0"/>
              </a:spcBef>
              <a:spcAft>
                <a:spcPts val="1000"/>
              </a:spcAft>
            </a:pPr>
            <a:r>
              <a:rPr lang="ar-SA" dirty="0" smtClean="0">
                <a:ea typeface="Calibri"/>
                <a:cs typeface="Ali-A-Traditional"/>
              </a:rPr>
              <a:t>نالت </a:t>
            </a:r>
            <a:r>
              <a:rPr lang="ar-SA" dirty="0">
                <a:ea typeface="Calibri"/>
                <a:cs typeface="Ali-A-Traditional"/>
              </a:rPr>
              <a:t>اللغة العربية قديماً وحديثاً اهتمام الباحثين والدارسين، لما لها من أثر في ضبط اللسان ومعرفة المعاني وتركيبات الكلام ومما زاد الاهتمام بها كونها لغة القرآن الكريم مما يستوجب معرفتها والإحاطة بها لمن يريد فهمه، ويستخرج منه الأحكام والقواعد التي يحتاجها في غالب معاملاته, لذا نجد أن تدريس اللغة العربية في الكليات الإنسانية أصبح أمرا مهماً لا يستغنى عنه ولاسيما في كليات القانون التي يحتاج طلابها إلى معرفه اللغة العربية لتعينهم في فهم الكثير من النصوص القانونية</a:t>
            </a:r>
            <a:endParaRPr lang="en-US" sz="2400" dirty="0">
              <a:ea typeface="Calibri"/>
              <a:cs typeface="Arial"/>
            </a:endParaRPr>
          </a:p>
          <a:p>
            <a:pPr marL="0" marR="0" algn="r" rtl="1">
              <a:lnSpc>
                <a:spcPct val="150000"/>
              </a:lnSpc>
              <a:spcBef>
                <a:spcPts val="0"/>
              </a:spcBef>
              <a:spcAft>
                <a:spcPts val="1000"/>
              </a:spcAft>
            </a:pPr>
            <a:r>
              <a:rPr lang="ar-SA" dirty="0">
                <a:ea typeface="Calibri"/>
                <a:cs typeface="Ali-A-Traditional"/>
              </a:rPr>
              <a:t>والمصطلحات الدستورية</a:t>
            </a:r>
            <a:r>
              <a:rPr lang="en-US" dirty="0">
                <a:ea typeface="Calibri"/>
                <a:cs typeface="Ali-A-Traditional"/>
              </a:rPr>
              <a:t>.</a:t>
            </a:r>
            <a:endParaRPr lang="en-US" sz="2400" dirty="0">
              <a:ea typeface="Calibri"/>
              <a:cs typeface="Arial"/>
            </a:endParaRPr>
          </a:p>
          <a:p>
            <a:pPr marL="0" marR="0" algn="r" rtl="1">
              <a:lnSpc>
                <a:spcPct val="150000"/>
              </a:lnSpc>
              <a:spcBef>
                <a:spcPts val="0"/>
              </a:spcBef>
              <a:spcAft>
                <a:spcPts val="1000"/>
              </a:spcAft>
            </a:pPr>
            <a:r>
              <a:rPr lang="ar-SA" dirty="0">
                <a:ea typeface="Calibri"/>
                <a:cs typeface="Ali-A-Traditional"/>
              </a:rPr>
              <a:t>وهذا الكتاب هو مفتاح للدخول إلى هذه اللغة الحية لطلبة المرحلة الأولى لقسم القانون لإعانتهم على فهم الدروس المنهجية في هذا التخصص... نسأل الله تعالى لطلبتنا الأعزاء التوفيق والسداد</a:t>
            </a:r>
            <a:r>
              <a:rPr lang="en-US" dirty="0">
                <a:ea typeface="Calibri"/>
                <a:cs typeface="Ali-A-Traditional"/>
              </a:rPr>
              <a:t>.</a:t>
            </a:r>
            <a:endParaRPr lang="en-US" sz="2400" dirty="0">
              <a:ea typeface="Calibri"/>
              <a:cs typeface="Arial"/>
            </a:endParaRPr>
          </a:p>
          <a:p>
            <a:endParaRPr lang="en-US" dirty="0"/>
          </a:p>
        </p:txBody>
      </p:sp>
    </p:spTree>
    <p:extLst>
      <p:ext uri="{BB962C8B-B14F-4D97-AF65-F5344CB8AC3E}">
        <p14:creationId xmlns:p14="http://schemas.microsoft.com/office/powerpoint/2010/main" val="3830706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solidFill>
            <a:schemeClr val="accent3">
              <a:lumMod val="60000"/>
              <a:lumOff val="40000"/>
            </a:schemeClr>
          </a:solidFill>
        </p:spPr>
        <p:txBody>
          <a:bodyPr>
            <a:normAutofit fontScale="90000"/>
          </a:bodyPr>
          <a:lstStyle/>
          <a:p>
            <a:r>
              <a:rPr lang="ar-IQ" dirty="0">
                <a:ea typeface="Calibri"/>
                <a:cs typeface="Ali-A-Traditional"/>
              </a:rPr>
              <a:t>س/ سبب اختيارك الدراسة قي كلية القانون ؟</a:t>
            </a:r>
            <a:r>
              <a:rPr lang="en-US" sz="2800" dirty="0">
                <a:ea typeface="Calibri"/>
                <a:cs typeface="Arial"/>
              </a:rPr>
              <a:t/>
            </a:r>
            <a:br>
              <a:rPr lang="en-US" sz="2800" dirty="0">
                <a:ea typeface="Calibri"/>
                <a:cs typeface="Arial"/>
              </a:rPr>
            </a:br>
            <a:endParaRPr lang="en-US" dirty="0"/>
          </a:p>
        </p:txBody>
      </p:sp>
      <p:sp>
        <p:nvSpPr>
          <p:cNvPr id="3" name="Content Placeholder 2"/>
          <p:cNvSpPr>
            <a:spLocks noGrp="1"/>
          </p:cNvSpPr>
          <p:nvPr>
            <p:ph idx="1"/>
          </p:nvPr>
        </p:nvSpPr>
        <p:spPr/>
        <p:txBody>
          <a:bodyPr>
            <a:normAutofit fontScale="70000" lnSpcReduction="20000"/>
          </a:bodyPr>
          <a:lstStyle/>
          <a:p>
            <a:pPr marL="0" marR="0" algn="r" rtl="1">
              <a:lnSpc>
                <a:spcPct val="115000"/>
              </a:lnSpc>
              <a:spcBef>
                <a:spcPts val="0"/>
              </a:spcBef>
              <a:spcAft>
                <a:spcPts val="1000"/>
              </a:spcAft>
            </a:pPr>
            <a:r>
              <a:rPr lang="en-US" sz="3600" dirty="0">
                <a:ea typeface="Calibri"/>
                <a:cs typeface="Ali-A-Traditional"/>
              </a:rPr>
              <a:t> </a:t>
            </a:r>
            <a:endParaRPr lang="en-US" sz="2000" dirty="0">
              <a:ea typeface="Calibri"/>
              <a:cs typeface="Arial"/>
            </a:endParaRPr>
          </a:p>
          <a:p>
            <a:pPr marL="0" marR="0" algn="r" rtl="1">
              <a:lnSpc>
                <a:spcPct val="115000"/>
              </a:lnSpc>
              <a:spcBef>
                <a:spcPts val="0"/>
              </a:spcBef>
              <a:spcAft>
                <a:spcPts val="1000"/>
              </a:spcAft>
            </a:pPr>
            <a:r>
              <a:rPr lang="ar-IQ" dirty="0">
                <a:ea typeface="Calibri"/>
                <a:cs typeface="Ali-A-Traditional"/>
              </a:rPr>
              <a:t>أنـا .....................................</a:t>
            </a:r>
            <a:r>
              <a:rPr lang="ar-IQ" dirty="0" smtClean="0">
                <a:ea typeface="Calibri"/>
                <a:cs typeface="Ali-A-Traditional"/>
              </a:rPr>
              <a:t>طالب/طالبة في </a:t>
            </a:r>
            <a:r>
              <a:rPr lang="ar-IQ" dirty="0">
                <a:ea typeface="Calibri"/>
                <a:cs typeface="Ali-A-Traditional"/>
              </a:rPr>
              <a:t>المرحلة الاولى في كلية القانون  بجامعة صلاح الدين / أربيل .</a:t>
            </a:r>
            <a:endParaRPr lang="en-US" sz="2000" dirty="0">
              <a:ea typeface="Calibri"/>
              <a:cs typeface="Arial"/>
            </a:endParaRPr>
          </a:p>
          <a:p>
            <a:pPr marL="0" marR="0" algn="r" rtl="1">
              <a:lnSpc>
                <a:spcPct val="115000"/>
              </a:lnSpc>
              <a:spcBef>
                <a:spcPts val="0"/>
              </a:spcBef>
              <a:spcAft>
                <a:spcPts val="1000"/>
              </a:spcAft>
            </a:pPr>
            <a:r>
              <a:rPr lang="ar-IQ" dirty="0">
                <a:ea typeface="Calibri"/>
                <a:cs typeface="Ali-A-Traditional"/>
              </a:rPr>
              <a:t>أدرس القانون لانه مهم وضروري وينظم حياة المجتمع ويحقق المساواة والاستقرار والديمقراطية .دراسة القانون من أجل المستقبل حتى أعمل في مجال المحاماة أو المؤسسات القضائية ، لكي أخدم بلدي وشعـبـي .</a:t>
            </a:r>
            <a:endParaRPr lang="en-US" sz="2000" dirty="0">
              <a:ea typeface="Calibri"/>
              <a:cs typeface="Arial"/>
            </a:endParaRPr>
          </a:p>
          <a:p>
            <a:pPr marL="0" marR="0" algn="r" rtl="1">
              <a:lnSpc>
                <a:spcPct val="115000"/>
              </a:lnSpc>
              <a:spcBef>
                <a:spcPts val="0"/>
              </a:spcBef>
              <a:spcAft>
                <a:spcPts val="1000"/>
              </a:spcAft>
            </a:pPr>
            <a:r>
              <a:rPr lang="ar-IQ" dirty="0">
                <a:ea typeface="Calibri"/>
                <a:cs typeface="Ali-A-Traditional"/>
              </a:rPr>
              <a:t>واتمنى أن أكمل دراستي العليا في الماجستير والدكتوراه اذا كانت الظروف مناسبة لي ، ويحتاج المجتمع الى معرفة القانون ودوره في التعريف بالحقوق والواجبات ومنها حقوق الانسان كما جاء في الدستور .</a:t>
            </a:r>
            <a:endParaRPr lang="en-US" sz="2000" dirty="0">
              <a:ea typeface="Calibri"/>
              <a:cs typeface="Arial"/>
            </a:endParaRPr>
          </a:p>
          <a:p>
            <a:pPr marL="0" marR="0" algn="r" rtl="1">
              <a:lnSpc>
                <a:spcPct val="115000"/>
              </a:lnSpc>
              <a:spcBef>
                <a:spcPts val="0"/>
              </a:spcBef>
              <a:spcAft>
                <a:spcPts val="1000"/>
              </a:spcAft>
            </a:pPr>
            <a:r>
              <a:rPr lang="ar-IQ" dirty="0">
                <a:ea typeface="Calibri"/>
                <a:cs typeface="Ali-A-Traditional"/>
              </a:rPr>
              <a:t>أنــا (فخور/ فخورة) كوني (طالب /طالبة) في قسم القانون لانها رمز العدالة والمساواة والحق والانسانية .</a:t>
            </a:r>
            <a:endParaRPr lang="en-US" sz="2000" dirty="0">
              <a:ea typeface="Calibri"/>
              <a:cs typeface="Arial"/>
            </a:endParaRPr>
          </a:p>
          <a:p>
            <a:pPr marL="0" marR="0" indent="0" algn="r" rtl="1">
              <a:lnSpc>
                <a:spcPct val="150000"/>
              </a:lnSpc>
              <a:spcBef>
                <a:spcPts val="0"/>
              </a:spcBef>
              <a:spcAft>
                <a:spcPts val="1000"/>
              </a:spcAft>
              <a:buNone/>
            </a:pPr>
            <a:r>
              <a:rPr lang="ar-SA" dirty="0" smtClean="0">
                <a:ea typeface="Calibri"/>
                <a:cs typeface="Ali-A-Traditional"/>
              </a:rPr>
              <a:t>                                                                            </a:t>
            </a:r>
            <a:r>
              <a:rPr lang="ar-SA" sz="4800" b="1" dirty="0">
                <a:ea typeface="Calibri"/>
                <a:cs typeface="Ali-A-Traditional"/>
              </a:rPr>
              <a:t> </a:t>
            </a:r>
            <a:endParaRPr lang="en-US" sz="2000" dirty="0">
              <a:ea typeface="Calibri"/>
              <a:cs typeface="Arial"/>
            </a:endParaRPr>
          </a:p>
          <a:p>
            <a:endParaRPr lang="en-US" dirty="0"/>
          </a:p>
        </p:txBody>
      </p:sp>
    </p:spTree>
    <p:extLst>
      <p:ext uri="{BB962C8B-B14F-4D97-AF65-F5344CB8AC3E}">
        <p14:creationId xmlns:p14="http://schemas.microsoft.com/office/powerpoint/2010/main" val="3483462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5">
              <a:lumMod val="60000"/>
              <a:lumOff val="40000"/>
            </a:schemeClr>
          </a:solidFill>
        </p:spPr>
        <p:txBody>
          <a:bodyPr>
            <a:normAutofit fontScale="90000"/>
          </a:bodyPr>
          <a:lstStyle/>
          <a:p>
            <a:pPr>
              <a:lnSpc>
                <a:spcPct val="150000"/>
              </a:lnSpc>
              <a:spcBef>
                <a:spcPts val="0"/>
              </a:spcBef>
              <a:spcAft>
                <a:spcPts val="1000"/>
              </a:spcAft>
            </a:pPr>
            <a:r>
              <a:rPr lang="ar-IQ" sz="5400" b="1" dirty="0" smtClean="0">
                <a:ea typeface="Calibri"/>
                <a:cs typeface="Ali-A-Traditional"/>
              </a:rPr>
              <a:t/>
            </a:r>
            <a:br>
              <a:rPr lang="ar-IQ" sz="5400" b="1" dirty="0" smtClean="0">
                <a:ea typeface="Calibri"/>
                <a:cs typeface="Ali-A-Traditional"/>
              </a:rPr>
            </a:br>
            <a:r>
              <a:rPr lang="ar-SA" sz="4000" b="1" dirty="0" smtClean="0">
                <a:ea typeface="Calibri"/>
                <a:cs typeface="Ali-A-Traditional"/>
              </a:rPr>
              <a:t>الكلـمة</a:t>
            </a:r>
            <a:r>
              <a:rPr lang="ar-IQ" sz="4000" b="1" dirty="0" smtClean="0">
                <a:ea typeface="Calibri"/>
                <a:cs typeface="Ali-A-Traditional"/>
              </a:rPr>
              <a:t>  .....</a:t>
            </a:r>
            <a:r>
              <a:rPr lang="ar-SA" sz="4000" b="1" dirty="0" smtClean="0">
                <a:ea typeface="Calibri"/>
                <a:cs typeface="Ali-A-Traditional"/>
              </a:rPr>
              <a:t>تقسم </a:t>
            </a:r>
            <a:r>
              <a:rPr lang="ar-SA" sz="4000" b="1" dirty="0">
                <a:ea typeface="Calibri"/>
                <a:cs typeface="Ali-A-Traditional"/>
              </a:rPr>
              <a:t>الكلمة إلى ثلاثة </a:t>
            </a:r>
            <a:r>
              <a:rPr lang="ar-SA" sz="4000" b="1" dirty="0" smtClean="0">
                <a:ea typeface="Calibri"/>
                <a:cs typeface="Ali-A-Traditional"/>
              </a:rPr>
              <a:t>أقسام</a:t>
            </a:r>
            <a:r>
              <a:rPr lang="en-US" sz="2800" dirty="0">
                <a:ea typeface="Calibri"/>
                <a:cs typeface="Arial"/>
              </a:rPr>
              <a:t/>
            </a:r>
            <a:br>
              <a:rPr lang="en-US" sz="2800" dirty="0">
                <a:ea typeface="Calibri"/>
                <a:cs typeface="Arial"/>
              </a:rPr>
            </a:br>
            <a:endParaRPr lang="en-US" dirty="0"/>
          </a:p>
        </p:txBody>
      </p:sp>
      <p:sp>
        <p:nvSpPr>
          <p:cNvPr id="3" name="Content Placeholder 2"/>
          <p:cNvSpPr>
            <a:spLocks noGrp="1"/>
          </p:cNvSpPr>
          <p:nvPr>
            <p:ph idx="1"/>
          </p:nvPr>
        </p:nvSpPr>
        <p:spPr/>
        <p:txBody>
          <a:bodyPr>
            <a:normAutofit fontScale="47500" lnSpcReduction="20000"/>
          </a:bodyPr>
          <a:lstStyle/>
          <a:p>
            <a:pPr marL="0" marR="0" algn="r">
              <a:lnSpc>
                <a:spcPct val="150000"/>
              </a:lnSpc>
              <a:spcBef>
                <a:spcPts val="0"/>
              </a:spcBef>
              <a:spcAft>
                <a:spcPts val="1000"/>
              </a:spcAft>
            </a:pPr>
            <a:r>
              <a:rPr lang="ar-SA" sz="3600" b="1" dirty="0" smtClean="0">
                <a:ea typeface="Calibri"/>
                <a:cs typeface="Ali-A-Traditional"/>
              </a:rPr>
              <a:t>وهي</a:t>
            </a:r>
            <a:r>
              <a:rPr lang="ar-SA" sz="3600" b="1" dirty="0">
                <a:ea typeface="Calibri"/>
                <a:cs typeface="Ali-A-Traditional"/>
              </a:rPr>
              <a:t>: الاسم ، والفعل ، والحرف</a:t>
            </a:r>
            <a:endParaRPr lang="en-US" sz="2000" dirty="0">
              <a:ea typeface="Calibri"/>
              <a:cs typeface="Arial"/>
            </a:endParaRPr>
          </a:p>
          <a:p>
            <a:pPr marL="0" marR="0" algn="r">
              <a:lnSpc>
                <a:spcPct val="150000"/>
              </a:lnSpc>
              <a:spcBef>
                <a:spcPts val="0"/>
              </a:spcBef>
              <a:spcAft>
                <a:spcPts val="1000"/>
              </a:spcAft>
            </a:pPr>
            <a:r>
              <a:rPr lang="ar-SA" sz="3600" b="1" dirty="0">
                <a:ea typeface="Calibri"/>
                <a:cs typeface="Ali-A-Traditional"/>
              </a:rPr>
              <a:t>الاسم</a:t>
            </a:r>
            <a:r>
              <a:rPr lang="ar-SA" sz="3600" dirty="0">
                <a:ea typeface="Calibri"/>
                <a:cs typeface="Ali-A-Traditional"/>
              </a:rPr>
              <a:t>: </a:t>
            </a:r>
            <a:r>
              <a:rPr lang="ar-SA" dirty="0">
                <a:ea typeface="Calibri"/>
                <a:cs typeface="Ali-A-Traditional"/>
              </a:rPr>
              <a:t>ما دل على معنى في نفسه غير مقترن بزمان، مثلا : خالد، فرس، عصفور، دار .</a:t>
            </a:r>
            <a:endParaRPr lang="en-US" sz="2000" dirty="0">
              <a:ea typeface="Calibri"/>
              <a:cs typeface="Arial"/>
            </a:endParaRPr>
          </a:p>
          <a:p>
            <a:pPr marL="0" marR="0" algn="r" rtl="1">
              <a:lnSpc>
                <a:spcPct val="150000"/>
              </a:lnSpc>
              <a:spcBef>
                <a:spcPts val="0"/>
              </a:spcBef>
              <a:spcAft>
                <a:spcPts val="1000"/>
              </a:spcAft>
            </a:pPr>
            <a:r>
              <a:rPr lang="ar-SA" sz="3600" b="1" dirty="0">
                <a:ea typeface="Calibri"/>
                <a:cs typeface="Ali-A-Traditional"/>
              </a:rPr>
              <a:t>الفعل :</a:t>
            </a:r>
            <a:r>
              <a:rPr lang="ar-SA" dirty="0">
                <a:ea typeface="Calibri"/>
                <a:cs typeface="Ali-A-Traditional"/>
              </a:rPr>
              <a:t> ما دل على معنى في نفسه مقترن بزمن مثل : قرأ ، يقرأ ، أقراء .</a:t>
            </a:r>
            <a:endParaRPr lang="en-US" sz="2000" dirty="0">
              <a:ea typeface="Calibri"/>
              <a:cs typeface="Arial"/>
            </a:endParaRPr>
          </a:p>
          <a:p>
            <a:pPr marL="0" marR="0" algn="r">
              <a:lnSpc>
                <a:spcPct val="150000"/>
              </a:lnSpc>
              <a:spcBef>
                <a:spcPts val="0"/>
              </a:spcBef>
              <a:spcAft>
                <a:spcPts val="1000"/>
              </a:spcAft>
            </a:pPr>
            <a:r>
              <a:rPr lang="ar-SA" u="sng" dirty="0">
                <a:ea typeface="Calibri"/>
                <a:cs typeface="Ali-A-Traditional"/>
              </a:rPr>
              <a:t>الفعل المضارع</a:t>
            </a:r>
            <a:r>
              <a:rPr lang="ar-SA" dirty="0">
                <a:ea typeface="Calibri"/>
                <a:cs typeface="Ali-A-Traditional"/>
              </a:rPr>
              <a:t> هو فعل يعبر عن زمن الحاضر والمستقبل. عند التكلم .مثلا : يقوم ، يركض ، يعمل ......</a:t>
            </a:r>
            <a:endParaRPr lang="en-US" sz="2000" dirty="0">
              <a:ea typeface="Calibri"/>
              <a:cs typeface="Arial"/>
            </a:endParaRPr>
          </a:p>
          <a:p>
            <a:pPr marL="0" marR="0" algn="r">
              <a:lnSpc>
                <a:spcPct val="150000"/>
              </a:lnSpc>
              <a:spcBef>
                <a:spcPts val="0"/>
              </a:spcBef>
              <a:spcAft>
                <a:spcPts val="1000"/>
              </a:spcAft>
            </a:pPr>
            <a:r>
              <a:rPr lang="ar-SA" dirty="0">
                <a:ea typeface="Calibri"/>
                <a:cs typeface="Ali-A-Traditional"/>
              </a:rPr>
              <a:t> الفعل المضارع علامته أنه يقبل( لم ) مثل : لم يقم، و(السين) مثل : سأذهب إلى الكلية ،و(سوف)</a:t>
            </a:r>
            <a:endParaRPr lang="en-US" sz="2000" dirty="0">
              <a:ea typeface="Calibri"/>
              <a:cs typeface="Arial"/>
            </a:endParaRPr>
          </a:p>
          <a:p>
            <a:pPr marL="0" marR="0" algn="r">
              <a:lnSpc>
                <a:spcPct val="150000"/>
              </a:lnSpc>
              <a:spcBef>
                <a:spcPts val="0"/>
              </a:spcBef>
              <a:spcAft>
                <a:spcPts val="1000"/>
              </a:spcAft>
            </a:pPr>
            <a:r>
              <a:rPr lang="ar-SA" dirty="0">
                <a:ea typeface="Calibri"/>
                <a:cs typeface="Ali-A-Traditional"/>
              </a:rPr>
              <a:t>  سوف أسافر .</a:t>
            </a:r>
            <a:endParaRPr lang="en-US" sz="2000" dirty="0">
              <a:ea typeface="Calibri"/>
              <a:cs typeface="Arial"/>
            </a:endParaRPr>
          </a:p>
          <a:p>
            <a:pPr marL="0" marR="0" algn="r">
              <a:lnSpc>
                <a:spcPct val="150000"/>
              </a:lnSpc>
              <a:spcBef>
                <a:spcPts val="0"/>
              </a:spcBef>
              <a:spcAft>
                <a:spcPts val="1000"/>
              </a:spcAft>
            </a:pPr>
            <a:r>
              <a:rPr lang="ar-SA" dirty="0">
                <a:ea typeface="Calibri"/>
                <a:cs typeface="Ali-A-Traditional"/>
              </a:rPr>
              <a:t> </a:t>
            </a:r>
            <a:r>
              <a:rPr lang="ar-SA" u="sng" dirty="0">
                <a:ea typeface="Calibri"/>
                <a:cs typeface="Ali-A-Traditional"/>
              </a:rPr>
              <a:t>والفعل الماضي</a:t>
            </a:r>
            <a:r>
              <a:rPr lang="ar-SA" sz="2000" dirty="0">
                <a:ea typeface="Calibri"/>
              </a:rPr>
              <a:t> </a:t>
            </a:r>
            <a:r>
              <a:rPr lang="ar-SA" dirty="0">
                <a:ea typeface="Calibri"/>
              </a:rPr>
              <a:t>هو</a:t>
            </a:r>
            <a:r>
              <a:rPr lang="ar-SA" dirty="0">
                <a:ea typeface="Calibri"/>
                <a:cs typeface="Ali-A-Traditional"/>
              </a:rPr>
              <a:t>فعل يعبر عن زمن الماضي . علامته يقبل تاء التأنيث الساكنة ، مثل : قامت ، ركضت ، عملت . </a:t>
            </a:r>
            <a:endParaRPr lang="en-US" sz="2000" dirty="0">
              <a:ea typeface="Calibri"/>
              <a:cs typeface="Arial"/>
            </a:endParaRPr>
          </a:p>
          <a:p>
            <a:pPr marL="0" marR="0" algn="r">
              <a:lnSpc>
                <a:spcPct val="150000"/>
              </a:lnSpc>
              <a:spcBef>
                <a:spcPts val="0"/>
              </a:spcBef>
              <a:spcAft>
                <a:spcPts val="1000"/>
              </a:spcAft>
            </a:pPr>
            <a:r>
              <a:rPr lang="ar-SA" dirty="0">
                <a:ea typeface="Calibri"/>
                <a:cs typeface="Ali-A-Traditional"/>
              </a:rPr>
              <a:t>أما </a:t>
            </a:r>
            <a:r>
              <a:rPr lang="ar-SA" u="sng" dirty="0">
                <a:ea typeface="Calibri"/>
                <a:cs typeface="Ali-A-Traditional"/>
              </a:rPr>
              <a:t>فعل الأمر هو فعل له صيغة أمر,</a:t>
            </a:r>
            <a:r>
              <a:rPr lang="ar-SA" dirty="0">
                <a:ea typeface="Calibri"/>
                <a:cs typeface="Ali-A-Traditional"/>
              </a:rPr>
              <a:t>  مثلاً : أقراء ، أكنب ، قومي ، هات، تعال،أركض ،قم .</a:t>
            </a:r>
            <a:endParaRPr lang="en-US" sz="2000" dirty="0">
              <a:ea typeface="Calibri"/>
              <a:cs typeface="Arial"/>
            </a:endParaRPr>
          </a:p>
          <a:p>
            <a:pPr marL="0" marR="0" algn="just" rtl="1">
              <a:lnSpc>
                <a:spcPct val="150000"/>
              </a:lnSpc>
              <a:spcBef>
                <a:spcPts val="0"/>
              </a:spcBef>
              <a:spcAft>
                <a:spcPts val="1000"/>
              </a:spcAft>
            </a:pPr>
            <a:r>
              <a:rPr lang="ar-SA" sz="3600" b="1" dirty="0">
                <a:ea typeface="Calibri"/>
                <a:cs typeface="Ali-A-Traditional"/>
              </a:rPr>
              <a:t>الحرف : </a:t>
            </a:r>
            <a:r>
              <a:rPr lang="ar-SA" dirty="0">
                <a:ea typeface="Calibri"/>
                <a:cs typeface="Ali-A-Traditional"/>
              </a:rPr>
              <a:t>ما دل على معنى في غيره مثل: هل ، في، لم ، على ، إن ، من، وليس له علامة يتميز بها كالاسم والفعل، وهو ثلاثة أقسام: مختص بالاسم ، كحروف الجر، التي تنصب الاسم وترفع الخبر ، وهي الأحرف المشبهة بالفعل ، وحرف مشترك بين الأسماء والأفعال كحروف العطف وحرف الاستفهام .</a:t>
            </a:r>
            <a:endParaRPr lang="en-US" sz="2000" dirty="0">
              <a:ea typeface="Calibri"/>
              <a:cs typeface="Arial"/>
            </a:endParaRPr>
          </a:p>
          <a:p>
            <a:pPr algn="r"/>
            <a:endParaRPr lang="en-US" dirty="0"/>
          </a:p>
        </p:txBody>
      </p:sp>
    </p:spTree>
    <p:extLst>
      <p:ext uri="{BB962C8B-B14F-4D97-AF65-F5344CB8AC3E}">
        <p14:creationId xmlns:p14="http://schemas.microsoft.com/office/powerpoint/2010/main" val="581555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a:solidFill>
            <a:schemeClr val="accent3">
              <a:lumMod val="40000"/>
              <a:lumOff val="60000"/>
            </a:schemeClr>
          </a:solidFill>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lgn="r"/>
            <a:r>
              <a:rPr lang="ar-IQ" dirty="0"/>
              <a:t>الفعل المضارع.. مع أمثلة في حالات المفرد والمثنى والجمع</a:t>
            </a:r>
          </a:p>
          <a:p>
            <a:pPr algn="r"/>
            <a:r>
              <a:rPr lang="ar-IQ" dirty="0"/>
              <a:t>الفعل المضارع مع المفرد المذكر مثلاً :</a:t>
            </a:r>
          </a:p>
          <a:p>
            <a:pPr algn="r"/>
            <a:r>
              <a:rPr lang="ar-IQ" dirty="0"/>
              <a:t>يتعلم - يكتب - يشاهد - يتكلم - يتحرك - ينظر - يراجع - يستمع - يطالع - ينشر – يأكل .</a:t>
            </a:r>
          </a:p>
          <a:p>
            <a:pPr algn="r"/>
            <a:r>
              <a:rPr lang="ar-IQ" dirty="0"/>
              <a:t>الفعل المضارع مع المفرد المؤنث مثلاً :</a:t>
            </a:r>
          </a:p>
          <a:p>
            <a:pPr algn="r"/>
            <a:r>
              <a:rPr lang="ar-IQ" dirty="0"/>
              <a:t>تتعلم - تكتب - تشاهد - تتحرك - تنظر - تراجع - تستمع - تنشر – تأكل .</a:t>
            </a:r>
          </a:p>
          <a:p>
            <a:pPr algn="r"/>
            <a:r>
              <a:rPr lang="ar-IQ" dirty="0"/>
              <a:t>الفعل المضارع مع المثنى المؤنث مثلاً :</a:t>
            </a:r>
          </a:p>
          <a:p>
            <a:pPr algn="r"/>
            <a:r>
              <a:rPr lang="ar-IQ" dirty="0"/>
              <a:t>تتعلمان - تكتبان - تشاهدان - تتكلمان - تتحركان - تنظران - تراجعان - تستمعان - تطالعان - تنشران – تأكلان. </a:t>
            </a:r>
          </a:p>
          <a:p>
            <a:pPr algn="r"/>
            <a:r>
              <a:rPr lang="ar-IQ" dirty="0"/>
              <a:t>الفعل المضارع مع المثنى المذكرمثلاً :</a:t>
            </a:r>
          </a:p>
          <a:p>
            <a:pPr algn="r"/>
            <a:endParaRPr lang="en-US" dirty="0"/>
          </a:p>
        </p:txBody>
      </p:sp>
    </p:spTree>
    <p:extLst>
      <p:ext uri="{BB962C8B-B14F-4D97-AF65-F5344CB8AC3E}">
        <p14:creationId xmlns:p14="http://schemas.microsoft.com/office/powerpoint/2010/main" val="3034100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425</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 المقدمة </vt:lpstr>
      <vt:lpstr>س/ سبب اختيارك الدراسة قي كلية القانون ؟ </vt:lpstr>
      <vt:lpstr> الكلـمة  .....تقسم الكلمة إلى ثلاثة أقسام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1</cp:revision>
  <dcterms:created xsi:type="dcterms:W3CDTF">2006-08-16T00:00:00Z</dcterms:created>
  <dcterms:modified xsi:type="dcterms:W3CDTF">2023-10-26T08:32:22Z</dcterms:modified>
</cp:coreProperties>
</file>