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ink/ink1.xml" ContentType="application/inkml+xml"/>
  <Override PartName="/ppt/tags/tag16.xml" ContentType="application/vnd.openxmlformats-officedocument.presentationml.tags+xml"/>
  <Override PartName="/ppt/notesSlides/notesSlide1.xml" ContentType="application/vnd.openxmlformats-officedocument.presentationml.notesSlide+xml"/>
  <Override PartName="/ppt/ink/ink2.xml" ContentType="application/inkml+xml"/>
  <Override PartName="/ppt/tags/tag17.xml" ContentType="application/vnd.openxmlformats-officedocument.presentationml.tags+xml"/>
  <Override PartName="/ppt/ink/ink3.xml" ContentType="application/inkml+xml"/>
  <Override PartName="/ppt/notesSlides/notesSlide2.xml" ContentType="application/vnd.openxmlformats-officedocument.presentationml.notesSlide+xml"/>
  <Override PartName="/ppt/ink/ink4.xml" ContentType="application/inkml+xml"/>
  <Override PartName="/ppt/tags/tag18.xml" ContentType="application/vnd.openxmlformats-officedocument.presentationml.tags+xml"/>
  <Override PartName="/ppt/ink/ink5.xml" ContentType="application/inkml+xml"/>
  <Override PartName="/ppt/tags/tag19.xml" ContentType="application/vnd.openxmlformats-officedocument.presentationml.tags+xml"/>
  <Override PartName="/ppt/ink/ink6.xml" ContentType="application/inkml+xml"/>
  <Override PartName="/ppt/tags/tag20.xml" ContentType="application/vnd.openxmlformats-officedocument.presentationml.tags+xml"/>
  <Override PartName="/ppt/ink/ink7.xml" ContentType="application/inkml+xml"/>
  <Override PartName="/ppt/tags/tag21.xml" ContentType="application/vnd.openxmlformats-officedocument.presentationml.tags+xml"/>
  <Override PartName="/ppt/ink/ink8.xml" ContentType="application/inkml+xml"/>
  <Override PartName="/ppt/tags/tag22.xml" ContentType="application/vnd.openxmlformats-officedocument.presentationml.tags+xml"/>
  <Override PartName="/ppt/ink/ink9.xml" ContentType="application/inkml+xml"/>
  <Override PartName="/ppt/tags/tag23.xml" ContentType="application/vnd.openxmlformats-officedocument.presentationml.tags+xml"/>
  <Override PartName="/ppt/ink/ink10.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14" r:id="rId2"/>
    <p:sldId id="294" r:id="rId3"/>
    <p:sldId id="297" r:id="rId4"/>
    <p:sldId id="298" r:id="rId5"/>
    <p:sldId id="299" r:id="rId6"/>
    <p:sldId id="300" r:id="rId7"/>
    <p:sldId id="309" r:id="rId8"/>
    <p:sldId id="310" r:id="rId9"/>
    <p:sldId id="295" r:id="rId10"/>
    <p:sldId id="256" r:id="rId11"/>
    <p:sldId id="296" r:id="rId12"/>
    <p:sldId id="315" r:id="rId13"/>
    <p:sldId id="311" r:id="rId14"/>
    <p:sldId id="304" r:id="rId15"/>
    <p:sldId id="305" r:id="rId16"/>
    <p:sldId id="313" r:id="rId17"/>
    <p:sldId id="306" r:id="rId18"/>
    <p:sldId id="307" r:id="rId19"/>
    <p:sldId id="302" r:id="rId20"/>
    <p:sldId id="317" r:id="rId21"/>
    <p:sldId id="318" r:id="rId22"/>
    <p:sldId id="316" r:id="rId23"/>
    <p:sldId id="319" r:id="rId24"/>
    <p:sldId id="320" r:id="rId25"/>
    <p:sldId id="321" r:id="rId26"/>
    <p:sldId id="322" r:id="rId27"/>
    <p:sldId id="32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0c53420956652b75" providerId="LiveId" clId="{BD0AD5EE-4631-4C93-A01C-C71726B3E1D6}"/>
    <pc:docChg chg="undo addSld modSld sldOrd">
      <pc:chgData name="" userId="0c53420956652b75" providerId="LiveId" clId="{BD0AD5EE-4631-4C93-A01C-C71726B3E1D6}" dt="2024-02-13T07:49:35.867" v="314" actId="20577"/>
      <pc:docMkLst>
        <pc:docMk/>
      </pc:docMkLst>
      <pc:sldChg chg="modSp add ord">
        <pc:chgData name="" userId="0c53420956652b75" providerId="LiveId" clId="{BD0AD5EE-4631-4C93-A01C-C71726B3E1D6}" dt="2024-02-13T06:27:58.926" v="230" actId="6549"/>
        <pc:sldMkLst>
          <pc:docMk/>
          <pc:sldMk cId="2501202281" sldId="322"/>
        </pc:sldMkLst>
        <pc:spChg chg="mod">
          <ac:chgData name="" userId="0c53420956652b75" providerId="LiveId" clId="{BD0AD5EE-4631-4C93-A01C-C71726B3E1D6}" dt="2024-02-13T06:27:58.926" v="230" actId="6549"/>
          <ac:spMkLst>
            <pc:docMk/>
            <pc:sldMk cId="2501202281" sldId="322"/>
            <ac:spMk id="2" creationId="{7491B6BD-768E-4226-A19C-8DB867DF0EFD}"/>
          </ac:spMkLst>
        </pc:spChg>
        <pc:spChg chg="mod">
          <ac:chgData name="" userId="0c53420956652b75" providerId="LiveId" clId="{BD0AD5EE-4631-4C93-A01C-C71726B3E1D6}" dt="2024-02-13T05:39:18.582" v="2" actId="20577"/>
          <ac:spMkLst>
            <pc:docMk/>
            <pc:sldMk cId="2501202281" sldId="322"/>
            <ac:spMk id="7" creationId="{3ADC1410-A651-4643-982F-BDC42D593C03}"/>
          </ac:spMkLst>
        </pc:spChg>
      </pc:sldChg>
      <pc:sldChg chg="modSp add">
        <pc:chgData name="" userId="0c53420956652b75" providerId="LiveId" clId="{BD0AD5EE-4631-4C93-A01C-C71726B3E1D6}" dt="2024-02-13T07:49:35.867" v="314" actId="20577"/>
        <pc:sldMkLst>
          <pc:docMk/>
          <pc:sldMk cId="2221617396" sldId="323"/>
        </pc:sldMkLst>
        <pc:spChg chg="mod">
          <ac:chgData name="" userId="0c53420956652b75" providerId="LiveId" clId="{BD0AD5EE-4631-4C93-A01C-C71726B3E1D6}" dt="2024-02-13T07:49:35.867" v="314" actId="20577"/>
          <ac:spMkLst>
            <pc:docMk/>
            <pc:sldMk cId="2221617396" sldId="323"/>
            <ac:spMk id="2" creationId="{7491B6BD-768E-4226-A19C-8DB867DF0EFD}"/>
          </ac:spMkLst>
        </pc:spChg>
        <pc:spChg chg="mod">
          <ac:chgData name="" userId="0c53420956652b75" providerId="LiveId" clId="{BD0AD5EE-4631-4C93-A01C-C71726B3E1D6}" dt="2024-02-13T07:45:11.196" v="307" actId="20577"/>
          <ac:spMkLst>
            <pc:docMk/>
            <pc:sldMk cId="2221617396" sldId="323"/>
            <ac:spMk id="7" creationId="{3ADC1410-A651-4643-982F-BDC42D593C03}"/>
          </ac:spMkLst>
        </pc:spChg>
      </pc:sldChg>
    </pc:docChg>
  </pc:docChgLst>
</pc:chgInfo>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48:58.223"/>
    </inkml:context>
    <inkml:brush xml:id="br0">
      <inkml:brushProperty name="width" value="0.05292" units="cm"/>
      <inkml:brushProperty name="height" value="0.05292" units="cm"/>
      <inkml:brushProperty name="color" value="#FF0000"/>
    </inkml:brush>
  </inkml:definitions>
  <inkml:trace contextRef="#ctx0" brushRef="#br0">16260 12760 0</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48:58.223"/>
    </inkml:context>
    <inkml:brush xml:id="br0">
      <inkml:brushProperty name="width" value="0.05292" units="cm"/>
      <inkml:brushProperty name="height" value="0.05292" units="cm"/>
      <inkml:brushProperty name="color" value="#FF0000"/>
    </inkml:brush>
  </inkml:definitions>
  <inkml:trace contextRef="#ctx0" brushRef="#br0">16260 12760 0</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12:05.837"/>
    </inkml:context>
    <inkml:brush xml:id="br0">
      <inkml:brushProperty name="width" value="0.05292" units="cm"/>
      <inkml:brushProperty name="height" value="0.05292" units="cm"/>
      <inkml:brushProperty name="color" value="#FF0000"/>
    </inkml:brush>
  </inkml:definitions>
  <inkml:trace contextRef="#ctx0" brushRef="#br0">25520 12912 0</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48:58.223"/>
    </inkml:context>
    <inkml:brush xml:id="br0">
      <inkml:brushProperty name="width" value="0.05292" units="cm"/>
      <inkml:brushProperty name="height" value="0.05292" units="cm"/>
      <inkml:brushProperty name="color" value="#FF0000"/>
    </inkml:brush>
  </inkml:definitions>
  <inkml:trace contextRef="#ctx0" brushRef="#br0">16260 12760 0</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12:05.837"/>
    </inkml:context>
    <inkml:brush xml:id="br0">
      <inkml:brushProperty name="width" value="0.05292" units="cm"/>
      <inkml:brushProperty name="height" value="0.05292" units="cm"/>
      <inkml:brushProperty name="color" value="#FF0000"/>
    </inkml:brush>
  </inkml:definitions>
  <inkml:trace contextRef="#ctx0" brushRef="#br0">25520 12912 0</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48:58.223"/>
    </inkml:context>
    <inkml:brush xml:id="br0">
      <inkml:brushProperty name="width" value="0.05292" units="cm"/>
      <inkml:brushProperty name="height" value="0.05292" units="cm"/>
      <inkml:brushProperty name="color" value="#FF0000"/>
    </inkml:brush>
  </inkml:definitions>
  <inkml:trace contextRef="#ctx0" brushRef="#br0">16260 12760 0</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48:58.223"/>
    </inkml:context>
    <inkml:brush xml:id="br0">
      <inkml:brushProperty name="width" value="0.05292" units="cm"/>
      <inkml:brushProperty name="height" value="0.05292" units="cm"/>
      <inkml:brushProperty name="color" value="#FF0000"/>
    </inkml:brush>
  </inkml:definitions>
  <inkml:trace contextRef="#ctx0" brushRef="#br0">16260 12760 0</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48:58.223"/>
    </inkml:context>
    <inkml:brush xml:id="br0">
      <inkml:brushProperty name="width" value="0.05292" units="cm"/>
      <inkml:brushProperty name="height" value="0.05292" units="cm"/>
      <inkml:brushProperty name="color" value="#FF0000"/>
    </inkml:brush>
  </inkml:definitions>
  <inkml:trace contextRef="#ctx0" brushRef="#br0">16260 12760 0</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48:58.223"/>
    </inkml:context>
    <inkml:brush xml:id="br0">
      <inkml:brushProperty name="width" value="0.05292" units="cm"/>
      <inkml:brushProperty name="height" value="0.05292" units="cm"/>
      <inkml:brushProperty name="color" value="#FF0000"/>
    </inkml:brush>
  </inkml:definitions>
  <inkml:trace contextRef="#ctx0" brushRef="#br0">16260 12760 0</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5.30612" units="1/cm"/>
          <inkml:channelProperty channel="Y" name="resolution" value="65.45454" units="1/cm"/>
          <inkml:channelProperty channel="T" name="resolution" value="1" units="1/dev"/>
        </inkml:channelProperties>
      </inkml:inkSource>
      <inkml:timestamp xml:id="ts0" timeString="2020-12-04T03:48:58.223"/>
    </inkml:context>
    <inkml:brush xml:id="br0">
      <inkml:brushProperty name="width" value="0.05292" units="cm"/>
      <inkml:brushProperty name="height" value="0.05292" units="cm"/>
      <inkml:brushProperty name="color" value="#FF0000"/>
    </inkml:brush>
  </inkml:definitions>
  <inkml:trace contextRef="#ctx0" brushRef="#br0">16260 12760 0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934CF1-C394-46F2-9710-05DDD1AA2B50}"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D2ACAF-0BAB-453A-AD07-941EAD46A8F0}" type="slidenum">
              <a:rPr lang="en-US" smtClean="0"/>
              <a:t>‹#›</a:t>
            </a:fld>
            <a:endParaRPr lang="en-US"/>
          </a:p>
        </p:txBody>
      </p:sp>
    </p:spTree>
    <p:extLst>
      <p:ext uri="{BB962C8B-B14F-4D97-AF65-F5344CB8AC3E}">
        <p14:creationId xmlns:p14="http://schemas.microsoft.com/office/powerpoint/2010/main" val="3943593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A1559F6-E7ED-4A4B-B10D-DE5D1122C8F2}" type="slidenum">
              <a:rPr lang="en-US" smtClean="0"/>
              <a:t>19</a:t>
            </a:fld>
            <a:endParaRPr lang="en-US"/>
          </a:p>
        </p:txBody>
      </p:sp>
    </p:spTree>
    <p:extLst>
      <p:ext uri="{BB962C8B-B14F-4D97-AF65-F5344CB8AC3E}">
        <p14:creationId xmlns:p14="http://schemas.microsoft.com/office/powerpoint/2010/main" val="35944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A1559F6-E7ED-4A4B-B10D-DE5D1122C8F2}" type="slidenum">
              <a:rPr lang="en-US" smtClean="0"/>
              <a:t>21</a:t>
            </a:fld>
            <a:endParaRPr lang="en-US"/>
          </a:p>
        </p:txBody>
      </p:sp>
    </p:spTree>
    <p:extLst>
      <p:ext uri="{BB962C8B-B14F-4D97-AF65-F5344CB8AC3E}">
        <p14:creationId xmlns:p14="http://schemas.microsoft.com/office/powerpoint/2010/main" val="107154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EEB05-A0A4-487A-B972-B9C6FD7415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38D79C-D5B9-422B-827C-1E38005FF0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5D1182-3CEB-48C0-A18B-D5206F9E69E5}"/>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5" name="Footer Placeholder 4">
            <a:extLst>
              <a:ext uri="{FF2B5EF4-FFF2-40B4-BE49-F238E27FC236}">
                <a16:creationId xmlns:a16="http://schemas.microsoft.com/office/drawing/2014/main" id="{C5636CBC-4A2E-4BE6-A54E-E9927DC5B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68A10-1421-4826-A4FE-4420D4F899DD}"/>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2657068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562E3-E9C9-4F95-A28C-1DE4582C75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3A0ACD-87EA-4F58-ACFF-806A5D46E54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8CE54C-F77E-45B9-ADC7-D2AF9300EFCA}"/>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5" name="Footer Placeholder 4">
            <a:extLst>
              <a:ext uri="{FF2B5EF4-FFF2-40B4-BE49-F238E27FC236}">
                <a16:creationId xmlns:a16="http://schemas.microsoft.com/office/drawing/2014/main" id="{FD4DD6BC-09CF-46CE-B4E0-4EBF44D9A4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88D49-602C-445B-A5EB-A00274413F2C}"/>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1605208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4A87F4-92EC-44FF-B873-AB32D7A99B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2520F6-3425-49E5-85C3-E3D6B7BA841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99D567-3772-4B47-AE21-F858712B6102}"/>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5" name="Footer Placeholder 4">
            <a:extLst>
              <a:ext uri="{FF2B5EF4-FFF2-40B4-BE49-F238E27FC236}">
                <a16:creationId xmlns:a16="http://schemas.microsoft.com/office/drawing/2014/main" id="{17444E35-5D68-439B-9062-93182415C5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BA30C8-2958-4D27-9250-916641DD9369}"/>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95695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2C730-B73F-4170-BB40-DF1A832C49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E7037A-AA04-4010-B897-4BD6A42A20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81551-A49C-4B45-B310-C661477C5A8C}"/>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5" name="Footer Placeholder 4">
            <a:extLst>
              <a:ext uri="{FF2B5EF4-FFF2-40B4-BE49-F238E27FC236}">
                <a16:creationId xmlns:a16="http://schemas.microsoft.com/office/drawing/2014/main" id="{957FE2AF-2195-482F-B5E9-926AC9D16C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263B8-219C-4162-A4EF-7CCF26ADF18B}"/>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135713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4CF-1FCF-4A64-9890-68DFF44065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D845E5-23D7-4FD7-A211-9367BC0265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F787ECF-38D6-46CD-A8E6-4F922D0465D1}"/>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5" name="Footer Placeholder 4">
            <a:extLst>
              <a:ext uri="{FF2B5EF4-FFF2-40B4-BE49-F238E27FC236}">
                <a16:creationId xmlns:a16="http://schemas.microsoft.com/office/drawing/2014/main" id="{B4DE3A29-43ED-43DA-997C-711908533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9C2AA8-A212-4484-8B52-E1460409055A}"/>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398407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AEC4-B0BF-477B-B002-99638CC63A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5694F1-5B76-4003-9A80-67CE8B619C5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C98073-E8BA-4E07-9498-6F165148899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A6882A-398E-443E-8D5E-84F1B9CE3B5B}"/>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6" name="Footer Placeholder 5">
            <a:extLst>
              <a:ext uri="{FF2B5EF4-FFF2-40B4-BE49-F238E27FC236}">
                <a16:creationId xmlns:a16="http://schemas.microsoft.com/office/drawing/2014/main" id="{E49B1845-F592-40EF-8AF0-47B63E49B6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45D5E-CD47-4BCE-AA38-93167BFFCF3D}"/>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1172540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124E2-AFA1-4AC0-B3F6-6B17841ED1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B3643E-817B-4220-AB36-9E89D760C2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2BCD84A-CFD0-4BE8-BA54-783B026476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5B9950-F156-4613-8ADF-9B852DCC60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60D4B7F-38B1-457F-8F70-BA294781BD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9C6FE6-0124-4ECF-A2F4-88478DA60E97}"/>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8" name="Footer Placeholder 7">
            <a:extLst>
              <a:ext uri="{FF2B5EF4-FFF2-40B4-BE49-F238E27FC236}">
                <a16:creationId xmlns:a16="http://schemas.microsoft.com/office/drawing/2014/main" id="{813A59B1-4A9C-4C3E-A225-1D28AC8D8E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251B29-2B50-4D21-A90F-F40B7C6526E8}"/>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922180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C2CD-B5CC-44A3-8857-BB92BB14EE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672D83-81E5-42A4-BCE3-F7CD581CD536}"/>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4" name="Footer Placeholder 3">
            <a:extLst>
              <a:ext uri="{FF2B5EF4-FFF2-40B4-BE49-F238E27FC236}">
                <a16:creationId xmlns:a16="http://schemas.microsoft.com/office/drawing/2014/main" id="{0441A29F-C1F3-4851-8498-E2332E0245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C9A090-FF87-446F-B5E4-D6984625D855}"/>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384135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0A8F0-D702-4F95-B9F9-357A6F5545B9}"/>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3" name="Footer Placeholder 2">
            <a:extLst>
              <a:ext uri="{FF2B5EF4-FFF2-40B4-BE49-F238E27FC236}">
                <a16:creationId xmlns:a16="http://schemas.microsoft.com/office/drawing/2014/main" id="{A4CB1568-D65C-47A9-806C-B8C53653A5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43CD04-252D-4E88-AAD3-0EE530894F38}"/>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63543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4B1CF-D858-41FA-AC35-F321D8DFAB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BEAC30-8A40-47F3-B2F6-34CA8083F4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E4117A-9900-42D5-96AC-90F676306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BAB0F1-31DB-42A6-9E3D-2507977614B1}"/>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6" name="Footer Placeholder 5">
            <a:extLst>
              <a:ext uri="{FF2B5EF4-FFF2-40B4-BE49-F238E27FC236}">
                <a16:creationId xmlns:a16="http://schemas.microsoft.com/office/drawing/2014/main" id="{119232DF-3B3A-4232-BFEE-0C00DAC80D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432E85-5618-459B-A870-89FCAB753A2D}"/>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99106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DDB7A-B902-4048-8593-B49862BFCA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7ECDD1-7B9A-4801-84C3-B4CA55AC93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2F9B5C-6CF2-4229-B670-E57866D3F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3A1C67-BED3-47C4-AC7E-E0AB44D932F2}"/>
              </a:ext>
            </a:extLst>
          </p:cNvPr>
          <p:cNvSpPr>
            <a:spLocks noGrp="1"/>
          </p:cNvSpPr>
          <p:nvPr>
            <p:ph type="dt" sz="half" idx="10"/>
          </p:nvPr>
        </p:nvSpPr>
        <p:spPr/>
        <p:txBody>
          <a:bodyPr/>
          <a:lstStyle/>
          <a:p>
            <a:fld id="{230E0E5D-BEB7-45AB-B28F-4A3070CC7ED5}" type="datetimeFigureOut">
              <a:rPr lang="en-US" smtClean="0"/>
              <a:t>2/13/2024</a:t>
            </a:fld>
            <a:endParaRPr lang="en-US"/>
          </a:p>
        </p:txBody>
      </p:sp>
      <p:sp>
        <p:nvSpPr>
          <p:cNvPr id="6" name="Footer Placeholder 5">
            <a:extLst>
              <a:ext uri="{FF2B5EF4-FFF2-40B4-BE49-F238E27FC236}">
                <a16:creationId xmlns:a16="http://schemas.microsoft.com/office/drawing/2014/main" id="{6F8D537B-0F02-4B4D-BEB3-664D16F770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FE797B-2DB2-4591-94A9-E153F4747203}"/>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412665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24791-C2EB-44C9-87F6-2DB24B5666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1F9688-0EBD-4E9B-8479-B9B96A1BB8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B754C9-100C-4259-94E7-D7D3372267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E0E5D-BEB7-45AB-B28F-4A3070CC7ED5}" type="datetimeFigureOut">
              <a:rPr lang="en-US" smtClean="0"/>
              <a:t>2/13/2024</a:t>
            </a:fld>
            <a:endParaRPr lang="en-US"/>
          </a:p>
        </p:txBody>
      </p:sp>
      <p:sp>
        <p:nvSpPr>
          <p:cNvPr id="5" name="Footer Placeholder 4">
            <a:extLst>
              <a:ext uri="{FF2B5EF4-FFF2-40B4-BE49-F238E27FC236}">
                <a16:creationId xmlns:a16="http://schemas.microsoft.com/office/drawing/2014/main" id="{37710131-2860-4562-A3C0-B18030AA72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77BB18-4761-4A22-953A-2C67285778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1CB63-F778-4F2B-B1F6-BCB239E16331}" type="slidenum">
              <a:rPr lang="en-US" smtClean="0"/>
              <a:t>‹#›</a:t>
            </a:fld>
            <a:endParaRPr lang="en-US"/>
          </a:p>
        </p:txBody>
      </p:sp>
    </p:spTree>
    <p:extLst>
      <p:ext uri="{BB962C8B-B14F-4D97-AF65-F5344CB8AC3E}">
        <p14:creationId xmlns:p14="http://schemas.microsoft.com/office/powerpoint/2010/main" val="2875036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slideLayout" Target="../slideLayouts/slideLayout7.xml"/><Relationship Id="rId1" Type="http://schemas.openxmlformats.org/officeDocument/2006/relationships/tags" Target="../tags/tag15.xml"/><Relationship Id="rId9"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slideLayout" Target="../slideLayouts/slideLayout7.xml"/><Relationship Id="rId1" Type="http://schemas.openxmlformats.org/officeDocument/2006/relationships/tags" Target="../tags/tag17.xml"/><Relationship Id="rId9"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slideLayout" Target="../slideLayouts/slideLayout7.xml"/><Relationship Id="rId1" Type="http://schemas.openxmlformats.org/officeDocument/2006/relationships/tags" Target="../tags/tag18.xml"/><Relationship Id="rId9"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slideLayout" Target="../slideLayouts/slideLayout7.xml"/><Relationship Id="rId1" Type="http://schemas.openxmlformats.org/officeDocument/2006/relationships/tags" Target="../tags/tag19.xml"/><Relationship Id="rId9"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slideLayout" Target="../slideLayouts/slideLayout7.xml"/><Relationship Id="rId1" Type="http://schemas.openxmlformats.org/officeDocument/2006/relationships/tags" Target="../tags/tag20.xml"/><Relationship Id="rId9" Type="http://schemas.openxmlformats.org/officeDocument/2006/relationships/image" Target="../media/image14.png"/></Relationships>
</file>

<file path=ppt/slides/_rels/slide25.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slideLayout" Target="../slideLayouts/slideLayout7.xml"/><Relationship Id="rId1" Type="http://schemas.openxmlformats.org/officeDocument/2006/relationships/tags" Target="../tags/tag21.xml"/><Relationship Id="rId9"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customXml" Target="../ink/ink9.xml"/><Relationship Id="rId2" Type="http://schemas.openxmlformats.org/officeDocument/2006/relationships/slideLayout" Target="../slideLayouts/slideLayout7.xml"/><Relationship Id="rId1" Type="http://schemas.openxmlformats.org/officeDocument/2006/relationships/tags" Target="../tags/tag22.xml"/><Relationship Id="rId9"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customXml" Target="../ink/ink10.xml"/><Relationship Id="rId2" Type="http://schemas.openxmlformats.org/officeDocument/2006/relationships/slideLayout" Target="../slideLayouts/slideLayout7.xml"/><Relationship Id="rId1" Type="http://schemas.openxmlformats.org/officeDocument/2006/relationships/tags" Target="../tags/tag23.xml"/><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D13886C-5079-499F-9C22-68D6167732FE}"/>
              </a:ext>
            </a:extLst>
          </p:cNvPr>
          <p:cNvSpPr txBox="1">
            <a:spLocks/>
          </p:cNvSpPr>
          <p:nvPr/>
        </p:nvSpPr>
        <p:spPr>
          <a:xfrm>
            <a:off x="7566740" y="152400"/>
            <a:ext cx="4272835" cy="1126283"/>
          </a:xfrm>
          <a:prstGeom prst="rect">
            <a:avLst/>
          </a:prstGeom>
        </p:spPr>
        <p:txBody>
          <a:bodyPr vert="horz" lIns="68580" tIns="34290" rIns="68580" bIns="34290" rtlCol="0" anchor="b">
            <a:normAutofit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r" defTabSz="457200" rtl="0" eaLnBrk="1" fontAlgn="auto" latinLnBrk="0" hangingPunct="1">
              <a:lnSpc>
                <a:spcPct val="100000"/>
              </a:lnSpc>
              <a:spcBef>
                <a:spcPct val="0"/>
              </a:spcBef>
              <a:spcAft>
                <a:spcPts val="0"/>
              </a:spcAft>
              <a:buClrTx/>
              <a:buSzTx/>
              <a:buFontTx/>
              <a:buNone/>
              <a:tabLst/>
              <a:defRPr/>
            </a:pPr>
            <a:r>
              <a:rPr kumimoji="0" lang="ku-Arab-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زانکۆی سەلاحەدین - هەولێر</a:t>
            </a:r>
            <a:endParaRPr kumimoji="0" lang="ar-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endParaRPr>
          </a:p>
          <a:p>
            <a:pPr marL="0" marR="0" lvl="0" indent="0" algn="r" defTabSz="457200" rtl="0" eaLnBrk="1" fontAlgn="auto" latinLnBrk="0" hangingPunct="1">
              <a:lnSpc>
                <a:spcPct val="100000"/>
              </a:lnSpc>
              <a:spcBef>
                <a:spcPct val="0"/>
              </a:spcBef>
              <a:spcAft>
                <a:spcPts val="0"/>
              </a:spcAft>
              <a:buClrTx/>
              <a:buSzTx/>
              <a:buFontTx/>
              <a:buNone/>
              <a:tabLst/>
              <a:defRPr/>
            </a:pPr>
            <a:r>
              <a:rPr kumimoji="0" lang="ku-Arab-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کۆلێژی بەرێوەبردن و ئابووری</a:t>
            </a:r>
            <a:endParaRPr kumimoji="0" lang="ar-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endParaRPr>
          </a:p>
          <a:p>
            <a:pPr marL="0" marR="0" lvl="0" indent="0" algn="r" defTabSz="457200" rtl="0" eaLnBrk="1" fontAlgn="auto" latinLnBrk="0" hangingPunct="1">
              <a:lnSpc>
                <a:spcPct val="100000"/>
              </a:lnSpc>
              <a:spcBef>
                <a:spcPct val="0"/>
              </a:spcBef>
              <a:spcAft>
                <a:spcPts val="0"/>
              </a:spcAft>
              <a:buClrTx/>
              <a:buSzTx/>
              <a:buFontTx/>
              <a:buNone/>
              <a:tabLst/>
              <a:defRPr/>
            </a:pPr>
            <a:r>
              <a:rPr kumimoji="0" lang="ku-Arab-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بەشی کارگێری رێکخراوە گەشتیارییەکان</a:t>
            </a:r>
            <a:endParaRPr kumimoji="0" lang="en-US"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endParaRPr>
          </a:p>
        </p:txBody>
      </p:sp>
      <p:sp>
        <p:nvSpPr>
          <p:cNvPr id="6" name="Title 1">
            <a:extLst>
              <a:ext uri="{FF2B5EF4-FFF2-40B4-BE49-F238E27FC236}">
                <a16:creationId xmlns:a16="http://schemas.microsoft.com/office/drawing/2014/main" id="{176751E0-A4AD-4BAF-B7DD-6B08D615B645}"/>
              </a:ext>
            </a:extLst>
          </p:cNvPr>
          <p:cNvSpPr txBox="1">
            <a:spLocks/>
          </p:cNvSpPr>
          <p:nvPr/>
        </p:nvSpPr>
        <p:spPr>
          <a:xfrm>
            <a:off x="4876798" y="4695825"/>
            <a:ext cx="2689939" cy="947972"/>
          </a:xfrm>
          <a:prstGeom prst="rect">
            <a:avLst/>
          </a:prstGeom>
        </p:spPr>
        <p:txBody>
          <a:bodyPr vert="horz" lIns="68580" tIns="34290" rIns="68580" bIns="34290" rtlCol="0" anchor="b">
            <a:normAutofit fontScale="85000"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ar-IQ" sz="2400" b="0" i="0" u="sng"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مامؤستاى بابةت</a:t>
            </a:r>
          </a:p>
          <a:p>
            <a:pPr marL="0" marR="0" lvl="0" indent="0" algn="ctr" defTabSz="342900" rtl="0" eaLnBrk="1" fontAlgn="auto" latinLnBrk="0" hangingPunct="1">
              <a:lnSpc>
                <a:spcPct val="100000"/>
              </a:lnSpc>
              <a:spcBef>
                <a:spcPct val="0"/>
              </a:spcBef>
              <a:spcAft>
                <a:spcPts val="0"/>
              </a:spcAft>
              <a:buClrTx/>
              <a:buSzTx/>
              <a:buFontTx/>
              <a:buNone/>
              <a:tabLst/>
              <a:defRPr/>
            </a:pPr>
            <a:r>
              <a:rPr kumimoji="0" lang="ar-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كؤسرةت م</a:t>
            </a:r>
            <a:r>
              <a:rPr kumimoji="0" lang="ku-Arab-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حمد</a:t>
            </a:r>
            <a:r>
              <a:rPr kumimoji="0" lang="ar-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 ابابــكر</a:t>
            </a:r>
            <a:endParaRPr kumimoji="0" lang="en-US"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endParaRPr>
          </a:p>
        </p:txBody>
      </p:sp>
      <p:sp>
        <p:nvSpPr>
          <p:cNvPr id="10" name="Title 1">
            <a:extLst>
              <a:ext uri="{FF2B5EF4-FFF2-40B4-BE49-F238E27FC236}">
                <a16:creationId xmlns:a16="http://schemas.microsoft.com/office/drawing/2014/main" id="{675CE7DB-8A81-47CE-89A9-20FB2C9FB822}"/>
              </a:ext>
            </a:extLst>
          </p:cNvPr>
          <p:cNvSpPr txBox="1">
            <a:spLocks/>
          </p:cNvSpPr>
          <p:nvPr/>
        </p:nvSpPr>
        <p:spPr>
          <a:xfrm>
            <a:off x="3728165" y="1696720"/>
            <a:ext cx="4917995" cy="1574953"/>
          </a:xfrm>
          <a:prstGeom prst="rect">
            <a:avLst/>
          </a:prstGeom>
        </p:spPr>
        <p:txBody>
          <a:bodyPr vert="horz" lIns="68580" tIns="34290" rIns="68580" bIns="34290" rtlCol="0" anchor="b">
            <a:normAutofit fontScale="92500" lnSpcReduction="2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ku-Arab-IQ" sz="2400" b="0" i="0" u="sng"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بابەت</a:t>
            </a:r>
            <a:endParaRPr kumimoji="0" lang="ar-IQ" sz="2400" b="0" i="0" u="sng"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endParaRPr>
          </a:p>
          <a:p>
            <a:pPr marL="0" marR="0" lvl="0" indent="0" algn="ctr" defTabSz="342900" rtl="0" eaLnBrk="1" fontAlgn="auto" latinLnBrk="0" hangingPunct="1">
              <a:lnSpc>
                <a:spcPct val="100000"/>
              </a:lnSpc>
              <a:spcBef>
                <a:spcPct val="0"/>
              </a:spcBef>
              <a:spcAft>
                <a:spcPts val="0"/>
              </a:spcAft>
              <a:buClrTx/>
              <a:buSzTx/>
              <a:buFontTx/>
              <a:buNone/>
              <a:tabLst/>
              <a:defRPr/>
            </a:pPr>
            <a:r>
              <a:rPr lang="ku-Arab-IQ" sz="3200" dirty="0">
                <a:solidFill>
                  <a:prstClr val="black">
                    <a:lumMod val="85000"/>
                    <a:lumOff val="15000"/>
                  </a:prstClr>
                </a:solidFill>
                <a:latin typeface="Times New Roman" panose="02020603050405020304" pitchFamily="18" charset="0"/>
                <a:cs typeface="Times New Roman" panose="02020603050405020304" pitchFamily="18" charset="0"/>
              </a:rPr>
              <a:t>بەرێوەبردنی دارایی گەشتیاری</a:t>
            </a:r>
          </a:p>
          <a:p>
            <a:pPr marL="0" marR="0" lvl="0" indent="0" algn="ctr" defTabSz="342900" rtl="0" eaLnBrk="1" fontAlgn="auto" latinLnBrk="0" hangingPunct="1">
              <a:lnSpc>
                <a:spcPct val="100000"/>
              </a:lnSpc>
              <a:spcBef>
                <a:spcPct val="0"/>
              </a:spcBef>
              <a:spcAft>
                <a:spcPts val="0"/>
              </a:spcAft>
              <a:buClrTx/>
              <a:buSzTx/>
              <a:buFontTx/>
              <a:buNone/>
              <a:tabLst/>
              <a:defRPr/>
            </a:pPr>
            <a:endParaRPr lang="en-US" sz="3200" dirty="0">
              <a:solidFill>
                <a:prstClr val="black">
                  <a:lumMod val="85000"/>
                  <a:lumOff val="15000"/>
                </a:prstClr>
              </a:solidFill>
              <a:latin typeface="Times New Roman" panose="02020603050405020304" pitchFamily="18" charset="0"/>
              <a:cs typeface="Times New Roman" panose="02020603050405020304" pitchFamily="18" charset="0"/>
            </a:endParaRPr>
          </a:p>
          <a:p>
            <a:pPr marL="0" marR="0" lvl="0" indent="0" algn="ctr" defTabSz="342900" rtl="0" eaLnBrk="1" fontAlgn="auto" latinLnBrk="0" hangingPunct="1">
              <a:lnSpc>
                <a:spcPct val="100000"/>
              </a:lnSpc>
              <a:spcBef>
                <a:spcPct val="0"/>
              </a:spcBef>
              <a:spcAft>
                <a:spcPts val="0"/>
              </a:spcAft>
              <a:buClrTx/>
              <a:buSzTx/>
              <a:buFontTx/>
              <a:buNone/>
              <a:tabLst/>
              <a:defRPr/>
            </a:pPr>
            <a:r>
              <a:rPr kumimoji="0" lang="ku-Arab-IQ" sz="3600" b="0"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rPr>
              <a:t>قۆناخی سێیەم</a:t>
            </a:r>
            <a:endParaRPr kumimoji="0" lang="en-US" sz="3600" b="0"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endParaRPr>
          </a:p>
        </p:txBody>
      </p:sp>
      <p:sp>
        <p:nvSpPr>
          <p:cNvPr id="9" name="Subtitle 7">
            <a:extLst>
              <a:ext uri="{FF2B5EF4-FFF2-40B4-BE49-F238E27FC236}">
                <a16:creationId xmlns:a16="http://schemas.microsoft.com/office/drawing/2014/main" id="{9D7E0C8D-182C-4144-976F-1D38D0F24589}"/>
              </a:ext>
            </a:extLst>
          </p:cNvPr>
          <p:cNvSpPr txBox="1">
            <a:spLocks/>
          </p:cNvSpPr>
          <p:nvPr/>
        </p:nvSpPr>
        <p:spPr>
          <a:xfrm>
            <a:off x="3124199" y="3509763"/>
            <a:ext cx="6195139" cy="947972"/>
          </a:xfrm>
          <a:prstGeom prst="rect">
            <a:avLst/>
          </a:prstGeom>
        </p:spPr>
        <p:txBody>
          <a:bodyPr vert="horz" lIns="91440" tIns="45720" rIns="91440" bIns="45720" rtlCol="0" anchor="t">
            <a:norm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lang="ku-Arab-IQ" sz="1400" u="sng" dirty="0">
                <a:solidFill>
                  <a:prstClr val="black">
                    <a:lumMod val="85000"/>
                    <a:lumOff val="15000"/>
                  </a:prstClr>
                </a:solidFill>
                <a:latin typeface="Gill Sans MT" panose="020B0502020104020203"/>
                <a:cs typeface="+mj-cs"/>
              </a:rPr>
              <a:t>بەشی دووەم</a:t>
            </a:r>
            <a:endParaRPr kumimoji="0" lang="ar-IQ" sz="1400" b="1" i="0" u="sng" strike="noStrike" kern="1200" cap="all" spc="300" normalizeH="0" baseline="0" noProof="0" dirty="0">
              <a:ln>
                <a:noFill/>
              </a:ln>
              <a:solidFill>
                <a:prstClr val="black">
                  <a:lumMod val="85000"/>
                  <a:lumOff val="15000"/>
                </a:prstClr>
              </a:solidFill>
              <a:effectLst/>
              <a:uLnTx/>
              <a:uFillTx/>
              <a:latin typeface="Gill Sans MT" panose="020B0502020104020203"/>
              <a:ea typeface="+mn-ea"/>
              <a:cs typeface="+mj-cs"/>
            </a:endParaRPr>
          </a:p>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kumimoji="0" lang="ku-Arab-IQ" sz="2800" b="1" i="0" u="none" strike="noStrike" kern="1200" cap="all" spc="30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rPr>
              <a:t>راپۆرتە داراییەکان</a:t>
            </a:r>
            <a:endParaRPr kumimoji="0" lang="en-US" sz="2800" b="1" i="0" u="none" strike="noStrike" kern="1200" cap="all" spc="300" normalizeH="0" baseline="0" noProof="0" dirty="0">
              <a:ln>
                <a:noFill/>
              </a:ln>
              <a:solidFill>
                <a:prstClr val="black">
                  <a:lumMod val="85000"/>
                  <a:lumOff val="15000"/>
                </a:prstClr>
              </a:solidFill>
              <a:effectLst/>
              <a:uLnTx/>
              <a:uFillTx/>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FA98C6D3-3DFC-E43D-F51A-6138F5AE6D63}"/>
              </a:ext>
            </a:extLst>
          </p:cNvPr>
          <p:cNvSpPr txBox="1">
            <a:spLocks/>
          </p:cNvSpPr>
          <p:nvPr/>
        </p:nvSpPr>
        <p:spPr>
          <a:xfrm>
            <a:off x="3728165" y="5643797"/>
            <a:ext cx="4999275" cy="947972"/>
          </a:xfrm>
          <a:prstGeom prst="rect">
            <a:avLst/>
          </a:prstGeom>
        </p:spPr>
        <p:txBody>
          <a:bodyPr vert="horz" lIns="68580" tIns="34290" rIns="68580" bIns="3429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en-US" sz="2400" b="0" i="0" u="sng"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Ali_K_Samik" pitchFamily="2" charset="-78"/>
              </a:rPr>
              <a:t>kosret.ebabekir@su.edu.krd</a:t>
            </a:r>
            <a:endParaRPr kumimoji="0" lang="en-US"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endParaRPr>
          </a:p>
        </p:txBody>
      </p:sp>
    </p:spTree>
    <p:extLst>
      <p:ext uri="{BB962C8B-B14F-4D97-AF65-F5344CB8AC3E}">
        <p14:creationId xmlns:p14="http://schemas.microsoft.com/office/powerpoint/2010/main" val="1140121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D6D74BB-4D33-46AD-8894-D797409F41A6}"/>
              </a:ext>
            </a:extLst>
          </p:cNvPr>
          <p:cNvSpPr txBox="1"/>
          <p:nvPr/>
        </p:nvSpPr>
        <p:spPr>
          <a:xfrm>
            <a:off x="5992587" y="347095"/>
            <a:ext cx="5777656" cy="707886"/>
          </a:xfrm>
          <a:prstGeom prst="rect">
            <a:avLst/>
          </a:prstGeom>
          <a:noFill/>
        </p:spPr>
        <p:txBody>
          <a:bodyPr wrap="square">
            <a:spAutoFit/>
          </a:bodyPr>
          <a:lstStyle/>
          <a:p>
            <a:pPr algn="just" rtl="1"/>
            <a:r>
              <a:rPr lang="ku-Arab-IQ" sz="2000" b="1" dirty="0">
                <a:solidFill>
                  <a:srgbClr val="FFC000"/>
                </a:solidFill>
                <a:ea typeface="Calibri" panose="020F0502020204030204" pitchFamily="34" charset="0"/>
                <a:cs typeface="Calibri" panose="020F0502020204030204" pitchFamily="34" charset="0"/>
              </a:rPr>
              <a:t>پێکهاتەکانی لیستی دەسهات</a:t>
            </a:r>
            <a:r>
              <a:rPr lang="ar-IQ" sz="2000" b="1" dirty="0">
                <a:solidFill>
                  <a:srgbClr val="FFC000"/>
                </a:solidFill>
                <a:ea typeface="Calibri" panose="020F0502020204030204" pitchFamily="34" charset="0"/>
                <a:cs typeface="Calibri" panose="020F0502020204030204" pitchFamily="34" charset="0"/>
              </a:rPr>
              <a:t>/ </a:t>
            </a:r>
            <a:r>
              <a:rPr lang="ku-Arab-IQ" sz="2000" b="1" dirty="0">
                <a:solidFill>
                  <a:srgbClr val="FFC000"/>
                </a:solidFill>
                <a:ea typeface="Calibri" panose="020F0502020204030204" pitchFamily="34" charset="0"/>
                <a:cs typeface="Calibri" panose="020F0502020204030204" pitchFamily="34" charset="0"/>
              </a:rPr>
              <a:t>مکونات </a:t>
            </a:r>
            <a:r>
              <a:rPr lang="ar-IQ" sz="2000" b="1" dirty="0">
                <a:solidFill>
                  <a:srgbClr val="FFC000"/>
                </a:solidFill>
                <a:ea typeface="Calibri" panose="020F0502020204030204" pitchFamily="34" charset="0"/>
                <a:cs typeface="Calibri" panose="020F0502020204030204" pitchFamily="34" charset="0"/>
              </a:rPr>
              <a:t>قائمة الدخل</a:t>
            </a:r>
            <a:br>
              <a:rPr lang="ar-IQ" sz="2000" b="1" dirty="0">
                <a:solidFill>
                  <a:srgbClr val="FFC000"/>
                </a:solidFill>
                <a:ea typeface="Calibri" panose="020F0502020204030204" pitchFamily="34" charset="0"/>
                <a:cs typeface="Calibri" panose="020F0502020204030204" pitchFamily="34" charset="0"/>
              </a:rPr>
            </a:br>
            <a:r>
              <a:rPr lang="ar-IQ" sz="2000" b="1" dirty="0">
                <a:solidFill>
                  <a:srgbClr val="FFC000"/>
                </a:solidFill>
                <a:ea typeface="Calibri" panose="020F0502020204030204" pitchFamily="34" charset="0"/>
                <a:cs typeface="Calibri" panose="020F0502020204030204" pitchFamily="34" charset="0"/>
              </a:rPr>
              <a:t>1- </a:t>
            </a:r>
            <a:r>
              <a:rPr lang="ku-Arab-IQ" sz="2000" b="1" dirty="0">
                <a:solidFill>
                  <a:srgbClr val="FFC000"/>
                </a:solidFill>
                <a:ea typeface="Calibri" panose="020F0502020204030204" pitchFamily="34" charset="0"/>
                <a:cs typeface="Calibri" panose="020F0502020204030204" pitchFamily="34" charset="0"/>
              </a:rPr>
              <a:t>داهاتەکان/ ا</a:t>
            </a:r>
            <a:r>
              <a:rPr lang="ar-IQ" sz="2000" b="1" dirty="0">
                <a:solidFill>
                  <a:srgbClr val="FFC000"/>
                </a:solidFill>
                <a:ea typeface="Calibri" panose="020F0502020204030204" pitchFamily="34" charset="0"/>
                <a:cs typeface="Calibri" panose="020F0502020204030204" pitchFamily="34" charset="0"/>
              </a:rPr>
              <a:t>لايرادات</a:t>
            </a:r>
            <a:endParaRPr lang="en-US" sz="2000" dirty="0">
              <a:solidFill>
                <a:srgbClr val="FFC000"/>
              </a:solidFill>
            </a:endParaRPr>
          </a:p>
        </p:txBody>
      </p:sp>
      <p:graphicFrame>
        <p:nvGraphicFramePr>
          <p:cNvPr id="2" name="Table 1">
            <a:extLst>
              <a:ext uri="{FF2B5EF4-FFF2-40B4-BE49-F238E27FC236}">
                <a16:creationId xmlns:a16="http://schemas.microsoft.com/office/drawing/2014/main" id="{54130591-DE63-4B71-A178-FEED46C3FDD1}"/>
              </a:ext>
            </a:extLst>
          </p:cNvPr>
          <p:cNvGraphicFramePr>
            <a:graphicFrameLocks noGrp="1"/>
          </p:cNvGraphicFramePr>
          <p:nvPr>
            <p:extLst>
              <p:ext uri="{D42A27DB-BD31-4B8C-83A1-F6EECF244321}">
                <p14:modId xmlns:p14="http://schemas.microsoft.com/office/powerpoint/2010/main" val="2937789455"/>
              </p:ext>
            </p:extLst>
          </p:nvPr>
        </p:nvGraphicFramePr>
        <p:xfrm>
          <a:off x="2407389" y="1106109"/>
          <a:ext cx="8128000" cy="3337560"/>
        </p:xfrm>
        <a:graphic>
          <a:graphicData uri="http://schemas.openxmlformats.org/drawingml/2006/table">
            <a:tbl>
              <a:tblPr firstRow="1" bandRow="1">
                <a:tableStyleId>{7E9639D4-E3E2-4D34-9284-5A2195B3D0D7}</a:tableStyleId>
              </a:tblPr>
              <a:tblGrid>
                <a:gridCol w="5838540">
                  <a:extLst>
                    <a:ext uri="{9D8B030D-6E8A-4147-A177-3AD203B41FA5}">
                      <a16:colId xmlns:a16="http://schemas.microsoft.com/office/drawing/2014/main" val="1503623963"/>
                    </a:ext>
                  </a:extLst>
                </a:gridCol>
                <a:gridCol w="2289460">
                  <a:extLst>
                    <a:ext uri="{9D8B030D-6E8A-4147-A177-3AD203B41FA5}">
                      <a16:colId xmlns:a16="http://schemas.microsoft.com/office/drawing/2014/main" val="4292431191"/>
                    </a:ext>
                  </a:extLst>
                </a:gridCol>
              </a:tblGrid>
              <a:tr h="370840">
                <a:tc gridSpan="2">
                  <a:txBody>
                    <a:bodyPr/>
                    <a:lstStyle/>
                    <a:p>
                      <a:pPr algn="r" rtl="1"/>
                      <a:r>
                        <a:rPr lang="ar-IQ" dirty="0"/>
                        <a:t>قائمة الدخل لفندق ديفان في نهاية فترة 31/ 12/ 2022</a:t>
                      </a:r>
                      <a:endParaRPr lang="en-US" dirty="0"/>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val="1364114001"/>
                  </a:ext>
                </a:extLst>
              </a:tr>
              <a:tr h="370840">
                <a:tc>
                  <a:txBody>
                    <a:bodyPr/>
                    <a:lstStyle/>
                    <a:p>
                      <a:pPr algn="r" rtl="1"/>
                      <a:endParaRPr lang="en-US"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u="sng" dirty="0"/>
                        <a:t>ايرادات</a:t>
                      </a:r>
                      <a:r>
                        <a:rPr lang="ar-IQ" dirty="0"/>
                        <a:t>:</a:t>
                      </a:r>
                      <a:endParaRPr lang="en-US"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941744461"/>
                  </a:ext>
                </a:extLst>
              </a:tr>
              <a:tr h="370840">
                <a:tc>
                  <a:txBody>
                    <a:bodyPr/>
                    <a:lstStyle/>
                    <a:p>
                      <a:pPr algn="r" rtl="1"/>
                      <a:r>
                        <a:rPr lang="ar-IQ" dirty="0"/>
                        <a:t>1512732</a:t>
                      </a:r>
                      <a:endParaRPr lang="en-US"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dirty="0"/>
                        <a:t>   الغرف</a:t>
                      </a:r>
                      <a:endParaRPr lang="en-US"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835001822"/>
                  </a:ext>
                </a:extLst>
              </a:tr>
              <a:tr h="370840">
                <a:tc>
                  <a:txBody>
                    <a:bodyPr/>
                    <a:lstStyle/>
                    <a:p>
                      <a:pPr algn="r" rtl="1"/>
                      <a:r>
                        <a:rPr lang="ar-IQ"/>
                        <a:t>512650</a:t>
                      </a:r>
                      <a:endParaRPr lang="en-US"/>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dirty="0"/>
                        <a:t>   الماكل</a:t>
                      </a:r>
                      <a:endParaRPr lang="en-US"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265534270"/>
                  </a:ext>
                </a:extLst>
              </a:tr>
              <a:tr h="370840">
                <a:tc>
                  <a:txBody>
                    <a:bodyPr/>
                    <a:lstStyle/>
                    <a:p>
                      <a:pPr algn="r" rtl="1"/>
                      <a:r>
                        <a:rPr lang="ar-IQ" dirty="0"/>
                        <a:t>265200</a:t>
                      </a:r>
                      <a:endParaRPr lang="en-US"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dirty="0"/>
                        <a:t>   المشرب</a:t>
                      </a:r>
                      <a:endParaRPr lang="en-US"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937679682"/>
                  </a:ext>
                </a:extLst>
              </a:tr>
              <a:tr h="370840">
                <a:tc>
                  <a:txBody>
                    <a:bodyPr/>
                    <a:lstStyle/>
                    <a:p>
                      <a:pPr algn="r" rtl="1"/>
                      <a:r>
                        <a:rPr lang="ar-IQ" dirty="0"/>
                        <a:t>22122</a:t>
                      </a:r>
                      <a:endParaRPr lang="en-US"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dirty="0"/>
                        <a:t>   القاعات</a:t>
                      </a:r>
                      <a:endParaRPr lang="en-US"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322093136"/>
                  </a:ext>
                </a:extLst>
              </a:tr>
              <a:tr h="370840">
                <a:tc>
                  <a:txBody>
                    <a:bodyPr/>
                    <a:lstStyle/>
                    <a:p>
                      <a:pPr algn="r" rtl="1"/>
                      <a:r>
                        <a:rPr lang="ar-IQ" dirty="0"/>
                        <a:t>25088</a:t>
                      </a:r>
                      <a:endParaRPr lang="en-US"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dirty="0"/>
                        <a:t>   جيم</a:t>
                      </a:r>
                      <a:endParaRPr lang="en-US"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88695396"/>
                  </a:ext>
                </a:extLst>
              </a:tr>
              <a:tr h="370840">
                <a:tc>
                  <a:txBody>
                    <a:bodyPr/>
                    <a:lstStyle/>
                    <a:p>
                      <a:pPr algn="r" rtl="1"/>
                      <a:r>
                        <a:rPr lang="ar-IQ" u="sng" dirty="0"/>
                        <a:t>12000</a:t>
                      </a:r>
                      <a:endParaRPr lang="en-US" u="sng"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a:t>   اخرى</a:t>
                      </a:r>
                      <a:endParaRPr lang="en-US"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178800178"/>
                  </a:ext>
                </a:extLst>
              </a:tr>
              <a:tr h="370840">
                <a:tc>
                  <a:txBody>
                    <a:bodyPr/>
                    <a:lstStyle/>
                    <a:p>
                      <a:pPr algn="r" rtl="1"/>
                      <a:r>
                        <a:rPr lang="ar-IQ" b="1" dirty="0"/>
                        <a:t>2349792</a:t>
                      </a:r>
                      <a:endParaRPr lang="en-US" b="1"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b="1" dirty="0"/>
                        <a:t>مجموع الايرادات</a:t>
                      </a:r>
                      <a:endParaRPr lang="en-US" b="1"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371232966"/>
                  </a:ext>
                </a:extLst>
              </a:tr>
            </a:tbl>
          </a:graphicData>
        </a:graphic>
      </p:graphicFrame>
    </p:spTree>
    <p:extLst>
      <p:ext uri="{BB962C8B-B14F-4D97-AF65-F5344CB8AC3E}">
        <p14:creationId xmlns:p14="http://schemas.microsoft.com/office/powerpoint/2010/main" val="2901404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177430" y="1159456"/>
            <a:ext cx="10356112" cy="4082014"/>
          </a:xfrm>
        </p:spPr>
        <p:txBody>
          <a:bodyPr>
            <a:noAutofit/>
          </a:bodyPr>
          <a:lstStyle/>
          <a:p>
            <a:pPr marL="0" indent="0" algn="just" rtl="1">
              <a:lnSpc>
                <a:spcPct val="107000"/>
              </a:lnSpc>
              <a:buNone/>
            </a:pPr>
            <a:r>
              <a:rPr lang="ar-SA" sz="2400" dirty="0">
                <a:latin typeface="Calibri" panose="020F0502020204030204" pitchFamily="34" charset="0"/>
                <a:ea typeface="Calibri" panose="020F0502020204030204" pitchFamily="34" charset="0"/>
              </a:rPr>
              <a:t>برگەی دووەمی لیستەکە </a:t>
            </a:r>
            <a:r>
              <a:rPr lang="ku-Arab-IQ" sz="2400" b="1" dirty="0">
                <a:latin typeface="Calibri" panose="020F0502020204030204" pitchFamily="34" charset="0"/>
                <a:ea typeface="Calibri" panose="020F0502020204030204" pitchFamily="34" charset="0"/>
              </a:rPr>
              <a:t>تێچووی فرۆشە</a:t>
            </a:r>
            <a:r>
              <a:rPr lang="ar-IQ" sz="2400" b="1" dirty="0">
                <a:latin typeface="Calibri" panose="020F0502020204030204" pitchFamily="34" charset="0"/>
                <a:ea typeface="Calibri" panose="020F0502020204030204" pitchFamily="34" charset="0"/>
              </a:rPr>
              <a:t> </a:t>
            </a:r>
            <a:r>
              <a:rPr lang="en-US" sz="2400" b="1" dirty="0">
                <a:latin typeface="Calibri" panose="020F0502020204030204" pitchFamily="34" charset="0"/>
                <a:ea typeface="Calibri" panose="020F0502020204030204" pitchFamily="34" charset="0"/>
              </a:rPr>
              <a:t>Cost of Sales</a:t>
            </a:r>
            <a:r>
              <a:rPr lang="ar-SA" sz="2400" dirty="0">
                <a:latin typeface="Calibri" panose="020F0502020204030204" pitchFamily="34" charset="0"/>
                <a:ea typeface="Calibri" panose="020F0502020204030204" pitchFamily="34" charset="0"/>
              </a:rPr>
              <a:t>ە. بریتییە لە </a:t>
            </a:r>
            <a:r>
              <a:rPr lang="ku-Arab-IQ" sz="2400" b="1" u="sng" dirty="0">
                <a:latin typeface="Calibri" panose="020F0502020204030204" pitchFamily="34" charset="0"/>
                <a:ea typeface="Calibri" panose="020F0502020204030204" pitchFamily="34" charset="0"/>
              </a:rPr>
              <a:t>تێچووی</a:t>
            </a:r>
            <a:r>
              <a:rPr lang="ar-SA" sz="2400" b="1" u="sng" dirty="0">
                <a:latin typeface="Calibri" panose="020F0502020204030204" pitchFamily="34" charset="0"/>
                <a:ea typeface="Calibri" panose="020F0502020204030204" pitchFamily="34" charset="0"/>
              </a:rPr>
              <a:t> راستەوخۆی کالای فرۆشراو</a:t>
            </a:r>
            <a:r>
              <a:rPr lang="ar-SA" sz="2400" dirty="0">
                <a:latin typeface="Calibri" panose="020F0502020204030204" pitchFamily="34" charset="0"/>
                <a:ea typeface="Calibri" panose="020F0502020204030204" pitchFamily="34" charset="0"/>
              </a:rPr>
              <a:t>، </a:t>
            </a:r>
            <a:r>
              <a:rPr lang="ku-Arab-IQ" sz="2400" dirty="0">
                <a:latin typeface="Calibri" panose="020F0502020204030204" pitchFamily="34" charset="0"/>
                <a:ea typeface="Calibri" panose="020F0502020204030204" pitchFamily="34" charset="0"/>
              </a:rPr>
              <a:t>یا </a:t>
            </a:r>
            <a:r>
              <a:rPr lang="ku-Arab-IQ" sz="2400" b="1" dirty="0">
                <a:latin typeface="Calibri" panose="020F0502020204030204" pitchFamily="34" charset="0"/>
                <a:ea typeface="Calibri" panose="020F0502020204030204" pitchFamily="34" charset="0"/>
              </a:rPr>
              <a:t>خزمەتی پێشکەشکراو</a:t>
            </a:r>
            <a:endParaRPr lang="ar-IQ" sz="2400" dirty="0">
              <a:latin typeface="Calibri" panose="020F0502020204030204" pitchFamily="34" charset="0"/>
              <a:ea typeface="Calibri" panose="020F0502020204030204" pitchFamily="34" charset="0"/>
            </a:endParaRPr>
          </a:p>
          <a:p>
            <a:pPr marL="0" indent="0" algn="just" rtl="1">
              <a:lnSpc>
                <a:spcPct val="107000"/>
              </a:lnSpc>
              <a:buNone/>
            </a:pPr>
            <a:r>
              <a:rPr lang="ar-IQ" sz="2400" dirty="0">
                <a:solidFill>
                  <a:srgbClr val="0070C0"/>
                </a:solidFill>
                <a:latin typeface="Calibri" panose="020F0502020204030204" pitchFamily="34" charset="0"/>
                <a:ea typeface="Calibri" panose="020F0502020204030204" pitchFamily="34" charset="0"/>
              </a:rPr>
              <a:t>الفقرة الثانية للقائمة هي تكلفة المبيعات، وهي: </a:t>
            </a:r>
            <a:r>
              <a:rPr lang="ar-IQ" sz="2400" b="1" dirty="0">
                <a:solidFill>
                  <a:srgbClr val="0070C0"/>
                </a:solidFill>
                <a:latin typeface="Calibri" panose="020F0502020204030204" pitchFamily="34" charset="0"/>
                <a:ea typeface="Calibri" panose="020F0502020204030204" pitchFamily="34" charset="0"/>
              </a:rPr>
              <a:t>التكاليف التي تصرف للبيع او تقديم الخدمة</a:t>
            </a:r>
            <a:endParaRPr lang="ku-Arab-IQ" sz="2400" b="1" dirty="0">
              <a:solidFill>
                <a:srgbClr val="0070C0"/>
              </a:solidFill>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B9D0D3FC-BFBE-4083-B814-FCEC07DC887D}"/>
              </a:ext>
            </a:extLst>
          </p:cNvPr>
          <p:cNvSpPr txBox="1"/>
          <p:nvPr/>
        </p:nvSpPr>
        <p:spPr>
          <a:xfrm>
            <a:off x="5992587" y="347095"/>
            <a:ext cx="5777656" cy="707886"/>
          </a:xfrm>
          <a:prstGeom prst="rect">
            <a:avLst/>
          </a:prstGeom>
          <a:noFill/>
        </p:spPr>
        <p:txBody>
          <a:bodyPr wrap="square">
            <a:spAutoFit/>
          </a:bodyPr>
          <a:lstStyle/>
          <a:p>
            <a:pPr algn="just" rtl="1"/>
            <a:r>
              <a:rPr lang="ku-Arab-IQ" sz="2000" b="1" dirty="0">
                <a:solidFill>
                  <a:srgbClr val="FFC000"/>
                </a:solidFill>
                <a:ea typeface="Calibri" panose="020F0502020204030204" pitchFamily="34" charset="0"/>
                <a:cs typeface="Calibri" panose="020F0502020204030204" pitchFamily="34" charset="0"/>
              </a:rPr>
              <a:t>پێکهاتەکانی لیستی دەسهات</a:t>
            </a:r>
            <a:r>
              <a:rPr lang="ar-IQ" sz="2000" b="1" dirty="0">
                <a:solidFill>
                  <a:srgbClr val="FFC000"/>
                </a:solidFill>
                <a:ea typeface="Calibri" panose="020F0502020204030204" pitchFamily="34" charset="0"/>
                <a:cs typeface="Calibri" panose="020F0502020204030204" pitchFamily="34" charset="0"/>
              </a:rPr>
              <a:t>/ </a:t>
            </a:r>
            <a:r>
              <a:rPr lang="ku-Arab-IQ" sz="2000" b="1" dirty="0">
                <a:solidFill>
                  <a:srgbClr val="FFC000"/>
                </a:solidFill>
                <a:ea typeface="Calibri" panose="020F0502020204030204" pitchFamily="34" charset="0"/>
                <a:cs typeface="Calibri" panose="020F0502020204030204" pitchFamily="34" charset="0"/>
              </a:rPr>
              <a:t>مکونات </a:t>
            </a:r>
            <a:r>
              <a:rPr lang="ar-IQ" sz="2000" b="1" dirty="0">
                <a:solidFill>
                  <a:srgbClr val="FFC000"/>
                </a:solidFill>
                <a:ea typeface="Calibri" panose="020F0502020204030204" pitchFamily="34" charset="0"/>
                <a:cs typeface="Calibri" panose="020F0502020204030204" pitchFamily="34" charset="0"/>
              </a:rPr>
              <a:t>قائمة الدخل</a:t>
            </a:r>
            <a:br>
              <a:rPr lang="ar-IQ" sz="2000" b="1" dirty="0">
                <a:solidFill>
                  <a:srgbClr val="FFC000"/>
                </a:solidFill>
                <a:ea typeface="Calibri" panose="020F0502020204030204" pitchFamily="34" charset="0"/>
                <a:cs typeface="Calibri" panose="020F0502020204030204" pitchFamily="34" charset="0"/>
              </a:rPr>
            </a:br>
            <a:r>
              <a:rPr lang="ar-IQ" sz="2000" b="1" dirty="0">
                <a:solidFill>
                  <a:srgbClr val="FFC000"/>
                </a:solidFill>
                <a:ea typeface="Calibri" panose="020F0502020204030204" pitchFamily="34" charset="0"/>
                <a:cs typeface="Calibri" panose="020F0502020204030204" pitchFamily="34" charset="0"/>
              </a:rPr>
              <a:t>2- </a:t>
            </a:r>
            <a:r>
              <a:rPr lang="ku-Arab-IQ" sz="2000" b="1" dirty="0">
                <a:solidFill>
                  <a:srgbClr val="FFC000"/>
                </a:solidFill>
                <a:ea typeface="Calibri" panose="020F0502020204030204" pitchFamily="34" charset="0"/>
                <a:cs typeface="Calibri" panose="020F0502020204030204" pitchFamily="34" charset="0"/>
              </a:rPr>
              <a:t>تێچووی فرۆش/ </a:t>
            </a:r>
            <a:r>
              <a:rPr lang="ar-IQ" sz="2000" b="1" dirty="0">
                <a:solidFill>
                  <a:srgbClr val="FFC000"/>
                </a:solidFill>
                <a:ea typeface="Calibri" panose="020F0502020204030204" pitchFamily="34" charset="0"/>
                <a:cs typeface="Calibri" panose="020F0502020204030204" pitchFamily="34" charset="0"/>
              </a:rPr>
              <a:t>تكلفة المبيعات</a:t>
            </a:r>
            <a:endParaRPr lang="en-US" sz="2000" dirty="0">
              <a:solidFill>
                <a:srgbClr val="FFC000"/>
              </a:solidFill>
            </a:endParaRPr>
          </a:p>
        </p:txBody>
      </p:sp>
      <p:graphicFrame>
        <p:nvGraphicFramePr>
          <p:cNvPr id="8" name="Table 7">
            <a:extLst>
              <a:ext uri="{FF2B5EF4-FFF2-40B4-BE49-F238E27FC236}">
                <a16:creationId xmlns:a16="http://schemas.microsoft.com/office/drawing/2014/main" id="{D413D736-81CD-4558-8269-E346664F589B}"/>
              </a:ext>
            </a:extLst>
          </p:cNvPr>
          <p:cNvGraphicFramePr>
            <a:graphicFrameLocks noGrp="1"/>
          </p:cNvGraphicFramePr>
          <p:nvPr>
            <p:extLst>
              <p:ext uri="{D42A27DB-BD31-4B8C-83A1-F6EECF244321}">
                <p14:modId xmlns:p14="http://schemas.microsoft.com/office/powerpoint/2010/main" val="4193807981"/>
              </p:ext>
            </p:extLst>
          </p:nvPr>
        </p:nvGraphicFramePr>
        <p:xfrm>
          <a:off x="2291486" y="2710053"/>
          <a:ext cx="8128000" cy="3291840"/>
        </p:xfrm>
        <a:graphic>
          <a:graphicData uri="http://schemas.openxmlformats.org/drawingml/2006/table">
            <a:tbl>
              <a:tblPr firstRow="1" bandRow="1">
                <a:tableStyleId>{5940675A-B579-460E-94D1-54222C63F5DA}</a:tableStyleId>
              </a:tblPr>
              <a:tblGrid>
                <a:gridCol w="5838540">
                  <a:extLst>
                    <a:ext uri="{9D8B030D-6E8A-4147-A177-3AD203B41FA5}">
                      <a16:colId xmlns:a16="http://schemas.microsoft.com/office/drawing/2014/main" val="3906726791"/>
                    </a:ext>
                  </a:extLst>
                </a:gridCol>
                <a:gridCol w="2289460">
                  <a:extLst>
                    <a:ext uri="{9D8B030D-6E8A-4147-A177-3AD203B41FA5}">
                      <a16:colId xmlns:a16="http://schemas.microsoft.com/office/drawing/2014/main" val="1246829000"/>
                    </a:ext>
                  </a:extLst>
                </a:gridCol>
              </a:tblGrid>
              <a:tr h="213535">
                <a:tc>
                  <a:txBody>
                    <a:bodyPr/>
                    <a:lstStyle/>
                    <a:p>
                      <a:pPr algn="r" rtl="1"/>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u="none" dirty="0"/>
                        <a:t>- </a:t>
                      </a:r>
                      <a:r>
                        <a:rPr lang="ar-IQ" u="sng" dirty="0"/>
                        <a:t>تكلفة المبيعات</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16612084"/>
                  </a:ext>
                </a:extLst>
              </a:tr>
              <a:tr h="213535">
                <a:tc>
                  <a:txBody>
                    <a:bodyPr/>
                    <a:lstStyle/>
                    <a:p>
                      <a:pPr algn="r" rtl="1"/>
                      <a:r>
                        <a:rPr lang="ar-IQ" dirty="0"/>
                        <a:t>362745</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   الغرف</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11764404"/>
                  </a:ext>
                </a:extLst>
              </a:tr>
              <a:tr h="213535">
                <a:tc>
                  <a:txBody>
                    <a:bodyPr/>
                    <a:lstStyle/>
                    <a:p>
                      <a:pPr algn="r" rtl="1"/>
                      <a:r>
                        <a:rPr lang="ar-IQ" dirty="0"/>
                        <a:t>435753</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   الماكل</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32254805"/>
                  </a:ext>
                </a:extLst>
              </a:tr>
              <a:tr h="213535">
                <a:tc>
                  <a:txBody>
                    <a:bodyPr/>
                    <a:lstStyle/>
                    <a:p>
                      <a:pPr algn="r" rtl="1"/>
                      <a:r>
                        <a:rPr lang="ar-IQ" dirty="0"/>
                        <a:t>159120</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   المشرب</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47773708"/>
                  </a:ext>
                </a:extLst>
              </a:tr>
              <a:tr h="213535">
                <a:tc>
                  <a:txBody>
                    <a:bodyPr/>
                    <a:lstStyle/>
                    <a:p>
                      <a:pPr algn="r" rtl="1"/>
                      <a:r>
                        <a:rPr lang="ar-IQ" dirty="0"/>
                        <a:t>27653</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   القاعات</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85248157"/>
                  </a:ext>
                </a:extLst>
              </a:tr>
              <a:tr h="213535">
                <a:tc>
                  <a:txBody>
                    <a:bodyPr/>
                    <a:lstStyle/>
                    <a:p>
                      <a:pPr algn="r" rtl="1"/>
                      <a:r>
                        <a:rPr lang="ar-IQ" dirty="0"/>
                        <a:t>25088</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   جيم</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3748797"/>
                  </a:ext>
                </a:extLst>
              </a:tr>
              <a:tr h="213535">
                <a:tc>
                  <a:txBody>
                    <a:bodyPr/>
                    <a:lstStyle/>
                    <a:p>
                      <a:pPr algn="r" rtl="1"/>
                      <a:r>
                        <a:rPr lang="ar-IQ" u="sng" dirty="0"/>
                        <a:t>11540</a:t>
                      </a:r>
                      <a:endParaRPr lang="en-US"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a:t>   اخرى</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0970559"/>
                  </a:ext>
                </a:extLst>
              </a:tr>
              <a:tr h="213535">
                <a:tc>
                  <a:txBody>
                    <a:bodyPr/>
                    <a:lstStyle/>
                    <a:p>
                      <a:pPr algn="r" rtl="1"/>
                      <a:r>
                        <a:rPr lang="ar-IQ" b="1" u="sng" dirty="0"/>
                        <a:t>1021899</a:t>
                      </a:r>
                      <a:endParaRPr lang="en-US" b="1"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b="1" dirty="0"/>
                        <a:t>مجموع تكلفة المبيعات</a:t>
                      </a: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873467"/>
                  </a:ext>
                </a:extLst>
              </a:tr>
              <a:tr h="213535">
                <a:tc>
                  <a:txBody>
                    <a:bodyPr/>
                    <a:lstStyle/>
                    <a:p>
                      <a:pPr algn="r" rtl="1"/>
                      <a:r>
                        <a:rPr lang="ar-IQ" b="1" dirty="0"/>
                        <a:t>1327893</a:t>
                      </a: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b="1" dirty="0"/>
                        <a:t>مجمل الربح</a:t>
                      </a: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51027468"/>
                  </a:ext>
                </a:extLst>
              </a:tr>
            </a:tbl>
          </a:graphicData>
        </a:graphic>
      </p:graphicFrame>
      <p:sp>
        <p:nvSpPr>
          <p:cNvPr id="9" name="Rectangle 8">
            <a:extLst>
              <a:ext uri="{FF2B5EF4-FFF2-40B4-BE49-F238E27FC236}">
                <a16:creationId xmlns:a16="http://schemas.microsoft.com/office/drawing/2014/main" id="{02360B0A-3EE7-4E2F-A108-435EE403DAC7}"/>
              </a:ext>
            </a:extLst>
          </p:cNvPr>
          <p:cNvSpPr/>
          <p:nvPr/>
        </p:nvSpPr>
        <p:spPr>
          <a:xfrm>
            <a:off x="97972" y="3200463"/>
            <a:ext cx="5306785" cy="2441759"/>
          </a:xfrm>
          <a:prstGeom prst="rect">
            <a:avLst/>
          </a:prstGeom>
        </p:spPr>
        <p:txBody>
          <a:bodyPr wrap="square">
            <a:spAutoFit/>
          </a:bodyPr>
          <a:lstStyle/>
          <a:p>
            <a:pPr algn="just" rtl="1">
              <a:lnSpc>
                <a:spcPct val="107000"/>
              </a:lnSpc>
            </a:pPr>
            <a:r>
              <a:rPr lang="ku-Arab-IQ" dirty="0">
                <a:latin typeface="Calibri" panose="020F0502020204030204" pitchFamily="34" charset="0"/>
                <a:ea typeface="Calibri" panose="020F0502020204030204" pitchFamily="34" charset="0"/>
              </a:rPr>
              <a:t>دوای ئەوەی زانیمان داهاتی هەر بەشێک چەندە و تێچووی فرۆشی هەر بەشێکیش چەندە، دەتوانین بە کەمکردنەوەی تێچووی هەر بەشێک لە داهاتی هەمان بەش، گوژمەیەک دەردەچێت پێی دەلێین سەراپای قازانج، وەک گوژمەکە بریتییە لە </a:t>
            </a:r>
            <a:r>
              <a:rPr lang="ar-IQ" dirty="0">
                <a:latin typeface="Calibri" panose="020F0502020204030204" pitchFamily="34" charset="0"/>
                <a:ea typeface="Calibri" panose="020F0502020204030204" pitchFamily="34" charset="0"/>
              </a:rPr>
              <a:t>(1352982)</a:t>
            </a:r>
            <a:r>
              <a:rPr lang="ku-Arab-IQ" dirty="0">
                <a:latin typeface="Calibri" panose="020F0502020204030204" pitchFamily="34" charset="0"/>
                <a:ea typeface="Calibri" panose="020F0502020204030204" pitchFamily="34" charset="0"/>
              </a:rPr>
              <a:t>.</a:t>
            </a:r>
          </a:p>
          <a:p>
            <a:pPr algn="just" rtl="1">
              <a:lnSpc>
                <a:spcPct val="107000"/>
              </a:lnSpc>
            </a:pPr>
            <a:endParaRPr lang="ku-Arab-IQ" dirty="0">
              <a:latin typeface="Calibri" panose="020F0502020204030204" pitchFamily="34" charset="0"/>
              <a:ea typeface="Calibri" panose="020F0502020204030204" pitchFamily="34" charset="0"/>
            </a:endParaRPr>
          </a:p>
          <a:p>
            <a:pPr algn="just" rtl="1">
              <a:lnSpc>
                <a:spcPct val="107000"/>
              </a:lnSpc>
            </a:pPr>
            <a:r>
              <a:rPr lang="ar-IQ" dirty="0">
                <a:latin typeface="Calibri" panose="020F0502020204030204" pitchFamily="34" charset="0"/>
                <a:ea typeface="Calibri" panose="020F0502020204030204" pitchFamily="34" charset="0"/>
              </a:rPr>
              <a:t>يمكن الحصول على مجمل الربح من خلال طرح مبلغ تكلفة مبيعات كل قسم من ايرادات نفس القسم كما حصلنا في هذا الجدول (1352982) وهي اجمالي الربح لجميع الاقسام</a:t>
            </a:r>
          </a:p>
        </p:txBody>
      </p:sp>
    </p:spTree>
    <p:custDataLst>
      <p:tags r:id="rId1"/>
    </p:custDataLst>
    <p:extLst>
      <p:ext uri="{BB962C8B-B14F-4D97-AF65-F5344CB8AC3E}">
        <p14:creationId xmlns:p14="http://schemas.microsoft.com/office/powerpoint/2010/main" val="302707274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82773" y="2509284"/>
            <a:ext cx="10356112" cy="4082014"/>
          </a:xfrm>
        </p:spPr>
        <p:txBody>
          <a:bodyPr>
            <a:noAutofit/>
          </a:bodyPr>
          <a:lstStyle/>
          <a:p>
            <a:pPr marL="0" indent="0" algn="just" rtl="1">
              <a:lnSpc>
                <a:spcPct val="107000"/>
              </a:lnSpc>
              <a:buNone/>
            </a:pPr>
            <a:r>
              <a:rPr lang="ar-SA" sz="2400" dirty="0">
                <a:latin typeface="Calibri" panose="020F0502020204030204" pitchFamily="34" charset="0"/>
                <a:ea typeface="Calibri" panose="020F0502020204030204" pitchFamily="34" charset="0"/>
              </a:rPr>
              <a:t>برگەی </a:t>
            </a:r>
            <a:r>
              <a:rPr lang="ku-Arab-IQ" sz="2400" dirty="0">
                <a:latin typeface="Calibri" panose="020F0502020204030204" pitchFamily="34" charset="0"/>
                <a:ea typeface="Calibri" panose="020F0502020204030204" pitchFamily="34" charset="0"/>
              </a:rPr>
              <a:t>سێیەمی</a:t>
            </a:r>
            <a:r>
              <a:rPr lang="ar-SA" sz="2400" dirty="0">
                <a:latin typeface="Calibri" panose="020F0502020204030204" pitchFamily="34" charset="0"/>
                <a:ea typeface="Calibri" panose="020F0502020204030204" pitchFamily="34" charset="0"/>
              </a:rPr>
              <a:t> لیستەکە </a:t>
            </a:r>
            <a:r>
              <a:rPr lang="ar-SA" sz="2400" b="1" dirty="0">
                <a:latin typeface="Calibri" panose="020F0502020204030204" pitchFamily="34" charset="0"/>
                <a:ea typeface="Calibri" panose="020F0502020204030204" pitchFamily="34" charset="0"/>
              </a:rPr>
              <a:t>خەرجی بەگەرخستن </a:t>
            </a:r>
            <a:r>
              <a:rPr lang="en-US" sz="2400" b="1" dirty="0">
                <a:latin typeface="Calibri" panose="020F0502020204030204" pitchFamily="34" charset="0"/>
                <a:ea typeface="Calibri" panose="020F0502020204030204" pitchFamily="34" charset="0"/>
              </a:rPr>
              <a:t>Operating Expenses </a:t>
            </a:r>
            <a:r>
              <a:rPr lang="ar-SA" sz="2400" dirty="0">
                <a:latin typeface="Calibri" panose="020F0502020204030204" pitchFamily="34" charset="0"/>
                <a:ea typeface="Calibri" panose="020F0502020204030204" pitchFamily="34" charset="0"/>
              </a:rPr>
              <a:t>ە. خەرجی بەگەرخستن بریتییە لە </a:t>
            </a:r>
            <a:r>
              <a:rPr lang="ar-SA" sz="2400" b="1" u="sng" dirty="0">
                <a:latin typeface="Calibri" panose="020F0502020204030204" pitchFamily="34" charset="0"/>
                <a:ea typeface="Calibri" panose="020F0502020204030204" pitchFamily="34" charset="0"/>
              </a:rPr>
              <a:t>خەرجی راستەوخۆی رۆژانەی </a:t>
            </a:r>
            <a:r>
              <a:rPr lang="ku-Arab-IQ" sz="2400" b="1" u="sng" dirty="0">
                <a:latin typeface="Calibri" panose="020F0502020204030204" pitchFamily="34" charset="0"/>
                <a:ea typeface="Calibri" panose="020F0502020204030204" pitchFamily="34" charset="0"/>
              </a:rPr>
              <a:t>کارکردنی</a:t>
            </a:r>
            <a:r>
              <a:rPr lang="ar-SA" sz="2400" b="1" u="sng" dirty="0">
                <a:latin typeface="Calibri" panose="020F0502020204030204" pitchFamily="34" charset="0"/>
                <a:ea typeface="Calibri" panose="020F0502020204030204" pitchFamily="34" charset="0"/>
              </a:rPr>
              <a:t> بزنسەکە</a:t>
            </a:r>
            <a:r>
              <a:rPr lang="ar-SA" sz="2400" b="1" dirty="0">
                <a:latin typeface="Calibri" panose="020F0502020204030204" pitchFamily="34" charset="0"/>
                <a:ea typeface="Calibri" panose="020F0502020204030204" pitchFamily="34" charset="0"/>
              </a:rPr>
              <a:t> </a:t>
            </a:r>
            <a:r>
              <a:rPr lang="ar-SA" sz="2400" dirty="0">
                <a:latin typeface="Calibri" panose="020F0502020204030204" pitchFamily="34" charset="0"/>
                <a:ea typeface="Calibri" panose="020F0502020204030204" pitchFamily="34" charset="0"/>
              </a:rPr>
              <a:t>و </a:t>
            </a:r>
            <a:r>
              <a:rPr lang="ar-SA" sz="2400" b="1" u="sng" dirty="0">
                <a:latin typeface="Calibri" panose="020F0502020204030204" pitchFamily="34" charset="0"/>
                <a:ea typeface="Calibri" panose="020F0502020204030204" pitchFamily="34" charset="0"/>
              </a:rPr>
              <a:t>دەرخستەی مووچە</a:t>
            </a:r>
            <a:r>
              <a:rPr lang="ar-SA" sz="2400" b="1" dirty="0">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rPr>
              <a:t>Payroll</a:t>
            </a:r>
            <a:r>
              <a:rPr lang="ar-SA" sz="2400" dirty="0">
                <a:latin typeface="Calibri" panose="020F0502020204030204" pitchFamily="34" charset="0"/>
                <a:ea typeface="Calibri" panose="020F0502020204030204" pitchFamily="34" charset="0"/>
              </a:rPr>
              <a:t>، </a:t>
            </a:r>
            <a:r>
              <a:rPr lang="ar-SA" sz="2400" b="1" u="sng" dirty="0">
                <a:latin typeface="Calibri" panose="020F0502020204030204" pitchFamily="34" charset="0"/>
                <a:ea typeface="Calibri" panose="020F0502020204030204" pitchFamily="34" charset="0"/>
              </a:rPr>
              <a:t>بەبازارخستن</a:t>
            </a:r>
            <a:r>
              <a:rPr lang="ar-SA" sz="2400" dirty="0">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rPr>
              <a:t>Marketing</a:t>
            </a:r>
            <a:r>
              <a:rPr lang="ar-SA" sz="2400" dirty="0">
                <a:latin typeface="Calibri" panose="020F0502020204030204" pitchFamily="34" charset="0"/>
                <a:ea typeface="Calibri" panose="020F0502020204030204" pitchFamily="34" charset="0"/>
              </a:rPr>
              <a:t>، </a:t>
            </a:r>
            <a:r>
              <a:rPr lang="ar-SA" sz="2400" b="1" u="sng" dirty="0">
                <a:latin typeface="Calibri" panose="020F0502020204030204" pitchFamily="34" charset="0"/>
                <a:ea typeface="Calibri" panose="020F0502020204030204" pitchFamily="34" charset="0"/>
              </a:rPr>
              <a:t>چاکردنەوە</a:t>
            </a:r>
            <a:r>
              <a:rPr lang="ar-SA" sz="2400" dirty="0">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rPr>
              <a:t>Repair</a:t>
            </a:r>
            <a:r>
              <a:rPr lang="ar-SA" sz="2400" dirty="0">
                <a:latin typeface="Calibri" panose="020F0502020204030204" pitchFamily="34" charset="0"/>
                <a:ea typeface="Calibri" panose="020F0502020204030204" pitchFamily="34" charset="0"/>
              </a:rPr>
              <a:t>، </a:t>
            </a:r>
            <a:r>
              <a:rPr lang="ar-SA" sz="2400" b="1" u="sng" dirty="0">
                <a:latin typeface="Calibri" panose="020F0502020204030204" pitchFamily="34" charset="0"/>
                <a:ea typeface="Calibri" panose="020F0502020204030204" pitchFamily="34" charset="0"/>
              </a:rPr>
              <a:t>باشراگرتن</a:t>
            </a:r>
            <a:r>
              <a:rPr lang="ar-SA" sz="2400" dirty="0">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rPr>
              <a:t>Maintenance</a:t>
            </a:r>
            <a:r>
              <a:rPr lang="ar-SA" sz="2400" dirty="0">
                <a:latin typeface="Calibri" panose="020F0502020204030204" pitchFamily="34" charset="0"/>
                <a:ea typeface="Calibri" panose="020F0502020204030204" pitchFamily="34" charset="0"/>
              </a:rPr>
              <a:t> و </a:t>
            </a:r>
            <a:r>
              <a:rPr lang="ar-SA" sz="2400" b="1" u="sng" dirty="0">
                <a:latin typeface="Calibri" panose="020F0502020204030204" pitchFamily="34" charset="0"/>
                <a:ea typeface="Calibri" panose="020F0502020204030204" pitchFamily="34" charset="0"/>
              </a:rPr>
              <a:t>خەرجی</a:t>
            </a:r>
            <a:r>
              <a:rPr lang="ar-SA" sz="2400" u="sng" dirty="0">
                <a:latin typeface="Calibri" panose="020F0502020204030204" pitchFamily="34" charset="0"/>
                <a:ea typeface="Calibri" panose="020F0502020204030204" pitchFamily="34" charset="0"/>
              </a:rPr>
              <a:t> </a:t>
            </a:r>
            <a:r>
              <a:rPr lang="ar-SA" sz="2400" b="1" u="sng" dirty="0">
                <a:latin typeface="Calibri" panose="020F0502020204030204" pitchFamily="34" charset="0"/>
                <a:ea typeface="Calibri" panose="020F0502020204030204" pitchFamily="34" charset="0"/>
              </a:rPr>
              <a:t>وزە</a:t>
            </a:r>
            <a:r>
              <a:rPr lang="ar-SA" sz="2400" dirty="0">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rPr>
              <a:t>Capacity Expenses</a:t>
            </a:r>
            <a:r>
              <a:rPr lang="ar-SA" sz="2400" dirty="0">
                <a:latin typeface="Calibri" panose="020F0502020204030204" pitchFamily="34" charset="0"/>
                <a:ea typeface="Calibri" panose="020F0502020204030204" pitchFamily="34" charset="0"/>
              </a:rPr>
              <a:t>.</a:t>
            </a:r>
            <a:endParaRPr lang="ar-IQ" sz="2400" dirty="0">
              <a:latin typeface="Calibri" panose="020F0502020204030204" pitchFamily="34" charset="0"/>
              <a:ea typeface="Calibri" panose="020F0502020204030204" pitchFamily="34" charset="0"/>
            </a:endParaRPr>
          </a:p>
          <a:p>
            <a:pPr marL="0" indent="0" algn="just" rtl="1">
              <a:lnSpc>
                <a:spcPct val="107000"/>
              </a:lnSpc>
              <a:buNone/>
            </a:pPr>
            <a:endParaRPr lang="ar-IQ" sz="2400" dirty="0">
              <a:latin typeface="Calibri" panose="020F0502020204030204" pitchFamily="34" charset="0"/>
              <a:ea typeface="Calibri" panose="020F0502020204030204" pitchFamily="34" charset="0"/>
            </a:endParaRPr>
          </a:p>
          <a:p>
            <a:pPr marL="0" indent="0" algn="just" rtl="1">
              <a:lnSpc>
                <a:spcPct val="107000"/>
              </a:lnSpc>
              <a:buNone/>
            </a:pPr>
            <a:r>
              <a:rPr lang="ar-IQ" sz="2400" dirty="0">
                <a:solidFill>
                  <a:srgbClr val="0070C0"/>
                </a:solidFill>
                <a:latin typeface="Calibri" panose="020F0502020204030204" pitchFamily="34" charset="0"/>
                <a:ea typeface="Calibri" panose="020F0502020204030204" pitchFamily="34" charset="0"/>
              </a:rPr>
              <a:t>الفقرة الثالثة للقائمة هي المصاريف التشغيلية، وهي: </a:t>
            </a:r>
            <a:r>
              <a:rPr lang="ar-IQ" sz="2400" b="1" dirty="0">
                <a:solidFill>
                  <a:srgbClr val="0070C0"/>
                </a:solidFill>
                <a:latin typeface="Calibri" panose="020F0502020204030204" pitchFamily="34" charset="0"/>
                <a:ea typeface="Calibri" panose="020F0502020204030204" pitchFamily="34" charset="0"/>
              </a:rPr>
              <a:t>المصاريف المباشرة اليومية للعمل، قائمة الرواتب، التسويق، التصليح، الصيانة والوقود.</a:t>
            </a:r>
            <a:endParaRPr lang="ku-Arab-IQ" sz="2400" b="1" dirty="0">
              <a:solidFill>
                <a:srgbClr val="0070C0"/>
              </a:solidFill>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B9D0D3FC-BFBE-4083-B814-FCEC07DC887D}"/>
              </a:ext>
            </a:extLst>
          </p:cNvPr>
          <p:cNvSpPr txBox="1"/>
          <p:nvPr/>
        </p:nvSpPr>
        <p:spPr>
          <a:xfrm>
            <a:off x="5992587" y="347095"/>
            <a:ext cx="5777656" cy="707886"/>
          </a:xfrm>
          <a:prstGeom prst="rect">
            <a:avLst/>
          </a:prstGeom>
          <a:noFill/>
        </p:spPr>
        <p:txBody>
          <a:bodyPr wrap="square">
            <a:spAutoFit/>
          </a:bodyPr>
          <a:lstStyle/>
          <a:p>
            <a:pPr algn="just" rtl="1"/>
            <a:r>
              <a:rPr lang="ku-Arab-IQ" sz="2000" b="1" dirty="0">
                <a:solidFill>
                  <a:srgbClr val="FFC000"/>
                </a:solidFill>
                <a:ea typeface="Calibri" panose="020F0502020204030204" pitchFamily="34" charset="0"/>
                <a:cs typeface="Calibri" panose="020F0502020204030204" pitchFamily="34" charset="0"/>
              </a:rPr>
              <a:t>پێکهاتەکانی لیستی دەسهات</a:t>
            </a:r>
            <a:r>
              <a:rPr lang="ar-IQ" sz="2000" b="1" dirty="0">
                <a:solidFill>
                  <a:srgbClr val="FFC000"/>
                </a:solidFill>
                <a:ea typeface="Calibri" panose="020F0502020204030204" pitchFamily="34" charset="0"/>
                <a:cs typeface="Calibri" panose="020F0502020204030204" pitchFamily="34" charset="0"/>
              </a:rPr>
              <a:t>/ </a:t>
            </a:r>
            <a:r>
              <a:rPr lang="ku-Arab-IQ" sz="2000" b="1" dirty="0">
                <a:solidFill>
                  <a:srgbClr val="FFC000"/>
                </a:solidFill>
                <a:ea typeface="Calibri" panose="020F0502020204030204" pitchFamily="34" charset="0"/>
                <a:cs typeface="Calibri" panose="020F0502020204030204" pitchFamily="34" charset="0"/>
              </a:rPr>
              <a:t>مکونات </a:t>
            </a:r>
            <a:r>
              <a:rPr lang="ar-IQ" sz="2000" b="1" dirty="0">
                <a:solidFill>
                  <a:srgbClr val="FFC000"/>
                </a:solidFill>
                <a:ea typeface="Calibri" panose="020F0502020204030204" pitchFamily="34" charset="0"/>
                <a:cs typeface="Calibri" panose="020F0502020204030204" pitchFamily="34" charset="0"/>
              </a:rPr>
              <a:t>قائمة الدخل</a:t>
            </a:r>
            <a:br>
              <a:rPr lang="ar-IQ" sz="2000" b="1" dirty="0">
                <a:solidFill>
                  <a:srgbClr val="FFC000"/>
                </a:solidFill>
                <a:ea typeface="Calibri" panose="020F0502020204030204" pitchFamily="34" charset="0"/>
                <a:cs typeface="Calibri" panose="020F0502020204030204" pitchFamily="34" charset="0"/>
              </a:rPr>
            </a:br>
            <a:r>
              <a:rPr lang="ar-IQ" sz="2000" b="1" dirty="0">
                <a:solidFill>
                  <a:srgbClr val="FFC000"/>
                </a:solidFill>
                <a:ea typeface="Calibri" panose="020F0502020204030204" pitchFamily="34" charset="0"/>
                <a:cs typeface="Calibri" panose="020F0502020204030204" pitchFamily="34" charset="0"/>
              </a:rPr>
              <a:t>3- </a:t>
            </a:r>
            <a:r>
              <a:rPr lang="ku-Arab-IQ" sz="2000" b="1" dirty="0">
                <a:solidFill>
                  <a:srgbClr val="FFC000"/>
                </a:solidFill>
                <a:ea typeface="Calibri" panose="020F0502020204030204" pitchFamily="34" charset="0"/>
                <a:cs typeface="Calibri" panose="020F0502020204030204" pitchFamily="34" charset="0"/>
              </a:rPr>
              <a:t>خەرجی بەگەرخستن/ </a:t>
            </a:r>
            <a:r>
              <a:rPr lang="ar-IQ" sz="2000" b="1" dirty="0">
                <a:solidFill>
                  <a:srgbClr val="FFC000"/>
                </a:solidFill>
                <a:ea typeface="Calibri" panose="020F0502020204030204" pitchFamily="34" charset="0"/>
                <a:cs typeface="Calibri" panose="020F0502020204030204" pitchFamily="34" charset="0"/>
              </a:rPr>
              <a:t>المصاريف التشغيلية</a:t>
            </a:r>
            <a:endParaRPr lang="en-US" sz="2000" dirty="0">
              <a:solidFill>
                <a:srgbClr val="FFC000"/>
              </a:solidFill>
            </a:endParaRPr>
          </a:p>
        </p:txBody>
      </p:sp>
    </p:spTree>
    <p:custDataLst>
      <p:tags r:id="rId1"/>
    </p:custDataLst>
    <p:extLst>
      <p:ext uri="{BB962C8B-B14F-4D97-AF65-F5344CB8AC3E}">
        <p14:creationId xmlns:p14="http://schemas.microsoft.com/office/powerpoint/2010/main" val="51438934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61508" y="2280904"/>
            <a:ext cx="10356112" cy="4810124"/>
          </a:xfrm>
        </p:spPr>
        <p:txBody>
          <a:bodyPr>
            <a:noAutofit/>
          </a:bodyPr>
          <a:lstStyle/>
          <a:p>
            <a:pPr marL="0" indent="0" algn="just" rtl="1">
              <a:lnSpc>
                <a:spcPct val="107000"/>
              </a:lnSpc>
              <a:buNone/>
            </a:pPr>
            <a:r>
              <a:rPr lang="ar-SA" sz="2400" dirty="0">
                <a:latin typeface="Calibri" panose="020F0502020204030204" pitchFamily="34" charset="0"/>
                <a:ea typeface="Calibri" panose="020F0502020204030204" pitchFamily="34" charset="0"/>
              </a:rPr>
              <a:t>ئە</a:t>
            </a:r>
            <a:r>
              <a:rPr lang="ku-Arab-IQ" sz="2400" dirty="0">
                <a:latin typeface="Calibri" panose="020F0502020204030204" pitchFamily="34" charset="0"/>
                <a:ea typeface="Calibri" panose="020F0502020204030204" pitchFamily="34" charset="0"/>
              </a:rPr>
              <a:t>م خەرجیی</a:t>
            </a:r>
            <a:r>
              <a:rPr lang="ar-SA" sz="2400" dirty="0">
                <a:latin typeface="Calibri" panose="020F0502020204030204" pitchFamily="34" charset="0"/>
                <a:ea typeface="Calibri" panose="020F0502020204030204" pitchFamily="34" charset="0"/>
              </a:rPr>
              <a:t>انە پێیان دەگوتری </a:t>
            </a:r>
            <a:r>
              <a:rPr lang="ar-SA" sz="2400" b="1" dirty="0">
                <a:latin typeface="Calibri" panose="020F0502020204030204" pitchFamily="34" charset="0"/>
                <a:ea typeface="Calibri" panose="020F0502020204030204" pitchFamily="34" charset="0"/>
              </a:rPr>
              <a:t>خەرجی کۆنترۆلکراو</a:t>
            </a:r>
            <a:r>
              <a:rPr lang="ar-SA" sz="2400" dirty="0">
                <a:latin typeface="Calibri" panose="020F0502020204030204" pitchFamily="34" charset="0"/>
                <a:ea typeface="Calibri" panose="020F0502020204030204" pitchFamily="34" charset="0"/>
              </a:rPr>
              <a:t>، چونکە کاریگەری راستەوخۆی هەیە لەسەر ئەوەی چەند بە خەرج دەدات لە هەر ماوەیەک</a:t>
            </a:r>
            <a:r>
              <a:rPr lang="ar-IQ" sz="2400" dirty="0">
                <a:latin typeface="Calibri" panose="020F0502020204030204" pitchFamily="34" charset="0"/>
                <a:ea typeface="Calibri" panose="020F0502020204030204" pitchFamily="34" charset="0"/>
              </a:rPr>
              <a:t>/ </a:t>
            </a:r>
            <a:r>
              <a:rPr lang="ar-IQ" sz="2400" dirty="0">
                <a:solidFill>
                  <a:srgbClr val="0070C0"/>
                </a:solidFill>
                <a:latin typeface="Calibri" panose="020F0502020204030204" pitchFamily="34" charset="0"/>
                <a:ea typeface="Calibri" panose="020F0502020204030204" pitchFamily="34" charset="0"/>
              </a:rPr>
              <a:t>تسمى هذه المصاريف بـ</a:t>
            </a:r>
            <a:r>
              <a:rPr lang="ar-IQ" sz="2400" b="1" dirty="0">
                <a:solidFill>
                  <a:srgbClr val="0070C0"/>
                </a:solidFill>
                <a:latin typeface="Calibri" panose="020F0502020204030204" pitchFamily="34" charset="0"/>
                <a:ea typeface="Calibri" panose="020F0502020204030204" pitchFamily="34" charset="0"/>
              </a:rPr>
              <a:t>المصاريف المسيطر عليها، </a:t>
            </a:r>
            <a:r>
              <a:rPr lang="ar-IQ" sz="2400" dirty="0">
                <a:solidFill>
                  <a:srgbClr val="0070C0"/>
                </a:solidFill>
                <a:latin typeface="Calibri" panose="020F0502020204030204" pitchFamily="34" charset="0"/>
                <a:ea typeface="Calibri" panose="020F0502020204030204" pitchFamily="34" charset="0"/>
              </a:rPr>
              <a:t>لانها تؤثر مباشرة على كمية المصروفات لكل فترة</a:t>
            </a:r>
            <a:r>
              <a:rPr lang="ar-SA" sz="2400" dirty="0">
                <a:solidFill>
                  <a:srgbClr val="0070C0"/>
                </a:solidFill>
                <a:latin typeface="Calibri" panose="020F0502020204030204" pitchFamily="34" charset="0"/>
                <a:ea typeface="Calibri" panose="020F0502020204030204" pitchFamily="34" charset="0"/>
              </a:rPr>
              <a:t>. </a:t>
            </a:r>
            <a:endParaRPr lang="ku-Arab-IQ" sz="2400" dirty="0">
              <a:solidFill>
                <a:srgbClr val="0070C0"/>
              </a:solidFill>
              <a:latin typeface="Calibri" panose="020F0502020204030204" pitchFamily="34" charset="0"/>
              <a:ea typeface="Calibri" panose="020F0502020204030204" pitchFamily="34" charset="0"/>
            </a:endParaRPr>
          </a:p>
          <a:p>
            <a:pPr marL="0" indent="0" algn="just" rtl="1">
              <a:lnSpc>
                <a:spcPct val="107000"/>
              </a:lnSpc>
              <a:buNone/>
            </a:pPr>
            <a:r>
              <a:rPr lang="ar-SA" sz="2400" dirty="0">
                <a:latin typeface="Calibri" panose="020F0502020204030204" pitchFamily="34" charset="0"/>
                <a:ea typeface="Calibri" panose="020F0502020204030204" pitchFamily="34" charset="0"/>
              </a:rPr>
              <a:t>بۆ نموونە: بەرێوەبەر دەتوانێ خشتەکاری کارمەندی پێشکەشکردنی خواردن </a:t>
            </a:r>
            <a:r>
              <a:rPr lang="en-US" sz="2400" dirty="0">
                <a:latin typeface="Calibri" panose="020F0502020204030204" pitchFamily="34" charset="0"/>
                <a:ea typeface="Calibri" panose="020F0502020204030204" pitchFamily="34" charset="0"/>
              </a:rPr>
              <a:t>Waitstaff</a:t>
            </a:r>
            <a:r>
              <a:rPr lang="ar-SA" sz="2400" dirty="0">
                <a:latin typeface="Calibri" panose="020F0502020204030204" pitchFamily="34" charset="0"/>
                <a:ea typeface="Calibri" panose="020F0502020204030204" pitchFamily="34" charset="0"/>
              </a:rPr>
              <a:t> زیاد بکات یا کەم بکات. بەمەش دەتوانێ کۆنترۆلی گوژمەی دەرخستەی مووچە بکات</a:t>
            </a:r>
            <a:r>
              <a:rPr lang="ar-IQ" sz="2400" dirty="0">
                <a:latin typeface="Calibri" panose="020F0502020204030204" pitchFamily="34" charset="0"/>
                <a:ea typeface="Calibri" panose="020F0502020204030204" pitchFamily="34" charset="0"/>
              </a:rPr>
              <a:t>/ </a:t>
            </a:r>
            <a:r>
              <a:rPr lang="ar-IQ" sz="2400" dirty="0">
                <a:solidFill>
                  <a:srgbClr val="0070C0"/>
                </a:solidFill>
                <a:latin typeface="Calibri" panose="020F0502020204030204" pitchFamily="34" charset="0"/>
                <a:ea typeface="Calibri" panose="020F0502020204030204" pitchFamily="34" charset="0"/>
              </a:rPr>
              <a:t>على سبيل المثال: يتمكن المدير ان تزداد او تقلل من جدولة عامل المقدم للمأكل، وبذلك يتمكن ايضا ان يسيطر على مبلغ قائمة الرواتب</a:t>
            </a:r>
            <a:r>
              <a:rPr lang="ar-SA" sz="2400" dirty="0">
                <a:solidFill>
                  <a:srgbClr val="0070C0"/>
                </a:solidFill>
                <a:latin typeface="Calibri" panose="020F0502020204030204" pitchFamily="34" charset="0"/>
                <a:ea typeface="Calibri" panose="020F0502020204030204" pitchFamily="34" charset="0"/>
              </a:rPr>
              <a:t>. </a:t>
            </a:r>
            <a:endParaRPr lang="ku-Arab-IQ" sz="2400" dirty="0">
              <a:solidFill>
                <a:srgbClr val="0070C0"/>
              </a:solidFill>
              <a:latin typeface="Calibri" panose="020F0502020204030204" pitchFamily="34" charset="0"/>
              <a:ea typeface="Calibri" panose="020F0502020204030204" pitchFamily="34" charset="0"/>
            </a:endParaRPr>
          </a:p>
          <a:p>
            <a:pPr marL="0" indent="0" algn="just" rtl="1">
              <a:lnSpc>
                <a:spcPct val="107000"/>
              </a:lnSpc>
              <a:buNone/>
            </a:pPr>
            <a:r>
              <a:rPr lang="ar-SA" sz="2400" dirty="0">
                <a:latin typeface="Calibri" panose="020F0502020204030204" pitchFamily="34" charset="0"/>
                <a:ea typeface="Calibri" panose="020F0502020204030204" pitchFamily="34" charset="0"/>
              </a:rPr>
              <a:t>هەروەها بەرێوەبەر دەتوانێ لەگەل ستافەکەی کار بکات بۆ کەم کردنەوەی بەکاربردنی سووتەمەنی، بەمەش کۆنترۆلی گوژمەی خەرجی وزە دەکات</a:t>
            </a:r>
            <a:r>
              <a:rPr lang="ar-IQ" sz="2400" dirty="0">
                <a:latin typeface="Calibri" panose="020F0502020204030204" pitchFamily="34" charset="0"/>
                <a:ea typeface="Calibri" panose="020F0502020204030204" pitchFamily="34" charset="0"/>
              </a:rPr>
              <a:t>/ </a:t>
            </a:r>
            <a:r>
              <a:rPr lang="ar-IQ" sz="2400" dirty="0">
                <a:solidFill>
                  <a:srgbClr val="0070C0"/>
                </a:solidFill>
                <a:latin typeface="Calibri" panose="020F0502020204030204" pitchFamily="34" charset="0"/>
                <a:ea typeface="Calibri" panose="020F0502020204030204" pitchFamily="34" charset="0"/>
              </a:rPr>
              <a:t>ويتمكن المدير ان يعمل مع طاقمه العاملين لتقليل استهلاك الوقود، وبذلك يسيطر على مبلغ المخصص للطاقة</a:t>
            </a:r>
            <a:r>
              <a:rPr lang="ar-SA" sz="2400" dirty="0">
                <a:solidFill>
                  <a:srgbClr val="0070C0"/>
                </a:solidFill>
                <a:latin typeface="Calibri" panose="020F0502020204030204" pitchFamily="34" charset="0"/>
                <a:ea typeface="Calibri" panose="020F0502020204030204" pitchFamily="34" charset="0"/>
              </a:rPr>
              <a:t>.</a:t>
            </a:r>
            <a:endParaRPr lang="ku-Arab-IQ" sz="2400" dirty="0">
              <a:solidFill>
                <a:srgbClr val="0070C0"/>
              </a:solidFill>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95E90298-3486-4A39-B82C-FBFCB9951FCC}"/>
              </a:ext>
            </a:extLst>
          </p:cNvPr>
          <p:cNvSpPr txBox="1"/>
          <p:nvPr/>
        </p:nvSpPr>
        <p:spPr>
          <a:xfrm>
            <a:off x="5660573" y="673666"/>
            <a:ext cx="5777656" cy="707886"/>
          </a:xfrm>
          <a:prstGeom prst="rect">
            <a:avLst/>
          </a:prstGeom>
          <a:noFill/>
        </p:spPr>
        <p:txBody>
          <a:bodyPr wrap="square">
            <a:spAutoFit/>
          </a:bodyPr>
          <a:lstStyle/>
          <a:p>
            <a:pPr algn="just" rtl="1"/>
            <a:r>
              <a:rPr lang="ku-Arab-IQ" sz="2000" b="1" dirty="0">
                <a:solidFill>
                  <a:srgbClr val="FFC000"/>
                </a:solidFill>
                <a:ea typeface="Calibri" panose="020F0502020204030204" pitchFamily="34" charset="0"/>
                <a:cs typeface="Calibri" panose="020F0502020204030204" pitchFamily="34" charset="0"/>
              </a:rPr>
              <a:t>پێکهاتەکانی لیستی دەسهات</a:t>
            </a:r>
            <a:r>
              <a:rPr lang="ar-IQ" sz="2000" b="1" dirty="0">
                <a:solidFill>
                  <a:srgbClr val="FFC000"/>
                </a:solidFill>
                <a:ea typeface="Calibri" panose="020F0502020204030204" pitchFamily="34" charset="0"/>
                <a:cs typeface="Calibri" panose="020F0502020204030204" pitchFamily="34" charset="0"/>
              </a:rPr>
              <a:t>/ </a:t>
            </a:r>
            <a:r>
              <a:rPr lang="ku-Arab-IQ" sz="2000" b="1" dirty="0">
                <a:solidFill>
                  <a:srgbClr val="FFC000"/>
                </a:solidFill>
                <a:ea typeface="Calibri" panose="020F0502020204030204" pitchFamily="34" charset="0"/>
                <a:cs typeface="Calibri" panose="020F0502020204030204" pitchFamily="34" charset="0"/>
              </a:rPr>
              <a:t>مکونات </a:t>
            </a:r>
            <a:r>
              <a:rPr lang="ar-IQ" sz="2000" b="1" dirty="0">
                <a:solidFill>
                  <a:srgbClr val="FFC000"/>
                </a:solidFill>
                <a:ea typeface="Calibri" panose="020F0502020204030204" pitchFamily="34" charset="0"/>
                <a:cs typeface="Calibri" panose="020F0502020204030204" pitchFamily="34" charset="0"/>
              </a:rPr>
              <a:t>قائمة الدخل</a:t>
            </a:r>
            <a:br>
              <a:rPr lang="ar-IQ" sz="2000" b="1" dirty="0">
                <a:solidFill>
                  <a:srgbClr val="FFC000"/>
                </a:solidFill>
                <a:ea typeface="Calibri" panose="020F0502020204030204" pitchFamily="34" charset="0"/>
                <a:cs typeface="Calibri" panose="020F0502020204030204" pitchFamily="34" charset="0"/>
              </a:rPr>
            </a:br>
            <a:r>
              <a:rPr lang="ar-IQ" sz="2000" b="1" dirty="0">
                <a:solidFill>
                  <a:srgbClr val="FFC000"/>
                </a:solidFill>
                <a:ea typeface="Calibri" panose="020F0502020204030204" pitchFamily="34" charset="0"/>
                <a:cs typeface="Calibri" panose="020F0502020204030204" pitchFamily="34" charset="0"/>
              </a:rPr>
              <a:t>3- </a:t>
            </a:r>
            <a:r>
              <a:rPr lang="ku-Arab-IQ" sz="2000" b="1" dirty="0">
                <a:solidFill>
                  <a:srgbClr val="FFC000"/>
                </a:solidFill>
                <a:ea typeface="Calibri" panose="020F0502020204030204" pitchFamily="34" charset="0"/>
                <a:cs typeface="Calibri" panose="020F0502020204030204" pitchFamily="34" charset="0"/>
              </a:rPr>
              <a:t>خەرجی بەگەرخستن/ </a:t>
            </a:r>
            <a:r>
              <a:rPr lang="ar-IQ" sz="2000" b="1" dirty="0">
                <a:solidFill>
                  <a:srgbClr val="FFC000"/>
                </a:solidFill>
                <a:ea typeface="Calibri" panose="020F0502020204030204" pitchFamily="34" charset="0"/>
                <a:cs typeface="Calibri" panose="020F0502020204030204" pitchFamily="34" charset="0"/>
              </a:rPr>
              <a:t>المصاريف التشغيلية</a:t>
            </a:r>
            <a:endParaRPr lang="en-US" sz="2000" dirty="0">
              <a:solidFill>
                <a:srgbClr val="FFC000"/>
              </a:solidFill>
            </a:endParaRPr>
          </a:p>
        </p:txBody>
      </p:sp>
    </p:spTree>
    <p:custDataLst>
      <p:tags r:id="rId1"/>
    </p:custDataLst>
    <p:extLst>
      <p:ext uri="{BB962C8B-B14F-4D97-AF65-F5344CB8AC3E}">
        <p14:creationId xmlns:p14="http://schemas.microsoft.com/office/powerpoint/2010/main" val="201152028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0DDDE0F-AE11-427E-B7C6-EFDEE11E3C88}"/>
              </a:ext>
            </a:extLst>
          </p:cNvPr>
          <p:cNvSpPr txBox="1">
            <a:spLocks/>
          </p:cNvSpPr>
          <p:nvPr/>
        </p:nvSpPr>
        <p:spPr>
          <a:xfrm>
            <a:off x="354713" y="2643933"/>
            <a:ext cx="4157416" cy="3495610"/>
          </a:xfrm>
          <a:prstGeom prst="rect">
            <a:avLst/>
          </a:prstGeom>
        </p:spPr>
        <p:txBody>
          <a:bodyPr>
            <a:noAutofit/>
          </a:bodyPr>
          <a:lstStyle>
            <a:lvl1pPr marL="96441" indent="-96441" algn="l" defTabSz="385763" rtl="0" eaLnBrk="1" latinLnBrk="0" hangingPunct="1">
              <a:lnSpc>
                <a:spcPct val="90000"/>
              </a:lnSpc>
              <a:spcBef>
                <a:spcPts val="422"/>
              </a:spcBef>
              <a:buFont typeface="Arial" panose="020B0604020202020204" pitchFamily="34" charset="0"/>
              <a:buChar char="•"/>
              <a:defRPr sz="1181" kern="1200">
                <a:solidFill>
                  <a:schemeClr val="tx1"/>
                </a:solidFill>
                <a:latin typeface="+mn-lt"/>
                <a:ea typeface="+mn-ea"/>
                <a:cs typeface="+mn-cs"/>
              </a:defRPr>
            </a:lvl1pPr>
            <a:lvl2pPr marL="289322" indent="-96441" algn="l" defTabSz="385763" rtl="0" eaLnBrk="1" latinLnBrk="0" hangingPunct="1">
              <a:lnSpc>
                <a:spcPct val="90000"/>
              </a:lnSpc>
              <a:spcBef>
                <a:spcPts val="211"/>
              </a:spcBef>
              <a:buFont typeface="Arial" panose="020B0604020202020204" pitchFamily="34" charset="0"/>
              <a:buChar char="•"/>
              <a:defRPr sz="1013" kern="1200">
                <a:solidFill>
                  <a:schemeClr val="tx1"/>
                </a:solidFill>
                <a:latin typeface="+mn-lt"/>
                <a:ea typeface="+mn-ea"/>
                <a:cs typeface="+mn-cs"/>
              </a:defRPr>
            </a:lvl2pPr>
            <a:lvl3pPr marL="482203" indent="-96441" algn="l" defTabSz="385763" rtl="0" eaLnBrk="1" latinLnBrk="0" hangingPunct="1">
              <a:lnSpc>
                <a:spcPct val="90000"/>
              </a:lnSpc>
              <a:spcBef>
                <a:spcPts val="211"/>
              </a:spcBef>
              <a:buFont typeface="Arial" panose="020B0604020202020204" pitchFamily="34" charset="0"/>
              <a:buChar char="•"/>
              <a:defRPr sz="844" kern="1200">
                <a:solidFill>
                  <a:schemeClr val="tx1"/>
                </a:solidFill>
                <a:latin typeface="+mn-lt"/>
                <a:ea typeface="+mn-ea"/>
                <a:cs typeface="+mn-cs"/>
              </a:defRPr>
            </a:lvl3pPr>
            <a:lvl4pPr marL="675084" indent="-96441" algn="l" defTabSz="385763" rtl="0" eaLnBrk="1" latinLnBrk="0" hangingPunct="1">
              <a:lnSpc>
                <a:spcPct val="90000"/>
              </a:lnSpc>
              <a:spcBef>
                <a:spcPts val="211"/>
              </a:spcBef>
              <a:buFont typeface="Arial" panose="020B0604020202020204" pitchFamily="34" charset="0"/>
              <a:buChar char="•"/>
              <a:defRPr sz="759" kern="1200">
                <a:solidFill>
                  <a:schemeClr val="tx1"/>
                </a:solidFill>
                <a:latin typeface="+mn-lt"/>
                <a:ea typeface="+mn-ea"/>
                <a:cs typeface="+mn-cs"/>
              </a:defRPr>
            </a:lvl4pPr>
            <a:lvl5pPr marL="867966" indent="-96441" algn="l" defTabSz="385763" rtl="0" eaLnBrk="1" latinLnBrk="0" hangingPunct="1">
              <a:lnSpc>
                <a:spcPct val="90000"/>
              </a:lnSpc>
              <a:spcBef>
                <a:spcPts val="211"/>
              </a:spcBef>
              <a:buFont typeface="Arial" panose="020B0604020202020204" pitchFamily="34" charset="0"/>
              <a:buChar char="•"/>
              <a:defRPr sz="759" kern="1200">
                <a:solidFill>
                  <a:schemeClr val="tx1"/>
                </a:solidFill>
                <a:latin typeface="+mn-lt"/>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sz="759" kern="1200">
                <a:solidFill>
                  <a:schemeClr val="tx1"/>
                </a:solidFill>
                <a:latin typeface="+mn-lt"/>
                <a:ea typeface="+mn-ea"/>
                <a:cs typeface="+mn-cs"/>
              </a:defRPr>
            </a:lvl6pPr>
            <a:lvl7pPr marL="1253728" indent="-96441" algn="l" defTabSz="385763" rtl="0" eaLnBrk="1" latinLnBrk="0" hangingPunct="1">
              <a:lnSpc>
                <a:spcPct val="90000"/>
              </a:lnSpc>
              <a:spcBef>
                <a:spcPts val="211"/>
              </a:spcBef>
              <a:buFont typeface="Arial" panose="020B0604020202020204" pitchFamily="34" charset="0"/>
              <a:buChar char="•"/>
              <a:defRPr sz="759" kern="1200">
                <a:solidFill>
                  <a:schemeClr val="tx1"/>
                </a:solidFill>
                <a:latin typeface="+mn-lt"/>
                <a:ea typeface="+mn-ea"/>
                <a:cs typeface="+mn-cs"/>
              </a:defRPr>
            </a:lvl7pPr>
            <a:lvl8pPr marL="1446609" indent="-96441" algn="l" defTabSz="385763" rtl="0" eaLnBrk="1" latinLnBrk="0" hangingPunct="1">
              <a:lnSpc>
                <a:spcPct val="90000"/>
              </a:lnSpc>
              <a:spcBef>
                <a:spcPts val="211"/>
              </a:spcBef>
              <a:buFont typeface="Arial" panose="020B0604020202020204" pitchFamily="34" charset="0"/>
              <a:buChar char="•"/>
              <a:defRPr sz="759"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59" kern="1200">
                <a:solidFill>
                  <a:schemeClr val="tx1"/>
                </a:solidFill>
                <a:latin typeface="+mn-lt"/>
                <a:ea typeface="+mn-ea"/>
                <a:cs typeface="+mn-cs"/>
              </a:defRPr>
            </a:lvl9pPr>
          </a:lstStyle>
          <a:p>
            <a:pPr marL="0" indent="0" algn="just" rtl="1">
              <a:lnSpc>
                <a:spcPct val="107000"/>
              </a:lnSpc>
              <a:buFont typeface="Arial" panose="020B0604020202020204" pitchFamily="34" charset="0"/>
              <a:buNone/>
            </a:pPr>
            <a:r>
              <a:rPr lang="ku-Arab-IQ" sz="2000" dirty="0">
                <a:solidFill>
                  <a:srgbClr val="0070C0"/>
                </a:solidFill>
                <a:latin typeface="Calibri" panose="020F0502020204030204" pitchFamily="34" charset="0"/>
                <a:ea typeface="Calibri" panose="020F0502020204030204" pitchFamily="34" charset="0"/>
              </a:rPr>
              <a:t>لەم برگەیە خەرجییەکانی بەگەرخستن کۆ دەکەینەوە، کۆی خەرجی بەگەرخستن دەردەکەوێت، دوای ئەوە گوژمەی کۆکراوە لە سەراپای قازانج دەردەکەین، گوژمەیەک دەردەچێت، پێی دەلێین (قازانجی بەگەرخستن).</a:t>
            </a:r>
          </a:p>
          <a:p>
            <a:pPr marL="0" indent="0" algn="just" rtl="1">
              <a:lnSpc>
                <a:spcPct val="107000"/>
              </a:lnSpc>
              <a:buFont typeface="Arial" panose="020B0604020202020204" pitchFamily="34" charset="0"/>
              <a:buNone/>
            </a:pPr>
            <a:endParaRPr lang="ku-Arab-IQ" sz="2000" dirty="0">
              <a:solidFill>
                <a:srgbClr val="0070C0"/>
              </a:solidFill>
              <a:latin typeface="Calibri" panose="020F0502020204030204" pitchFamily="34" charset="0"/>
              <a:ea typeface="Calibri" panose="020F0502020204030204" pitchFamily="34" charset="0"/>
            </a:endParaRPr>
          </a:p>
          <a:p>
            <a:pPr marL="0" indent="0" algn="just" rtl="1">
              <a:lnSpc>
                <a:spcPct val="107000"/>
              </a:lnSpc>
              <a:buFont typeface="Arial" panose="020B0604020202020204" pitchFamily="34" charset="0"/>
              <a:buNone/>
            </a:pPr>
            <a:r>
              <a:rPr lang="ar-IQ" sz="2000" dirty="0">
                <a:solidFill>
                  <a:srgbClr val="0070C0"/>
                </a:solidFill>
                <a:latin typeface="Calibri" panose="020F0502020204030204" pitchFamily="34" charset="0"/>
                <a:ea typeface="Calibri" panose="020F0502020204030204" pitchFamily="34" charset="0"/>
              </a:rPr>
              <a:t>يمكن الحصول على مبلغ نسمي ربح التشغيلي من خلال جمع المصاريف التشغيلية وطرحها من اجمالي الربح</a:t>
            </a:r>
            <a:endParaRPr lang="ku-Arab-IQ" sz="2000" dirty="0">
              <a:solidFill>
                <a:srgbClr val="0070C0"/>
              </a:solidFill>
              <a:latin typeface="Calibri" panose="020F0502020204030204" pitchFamily="34" charset="0"/>
              <a:ea typeface="Calibri" panose="020F0502020204030204" pitchFamily="34" charset="0"/>
            </a:endParaRPr>
          </a:p>
        </p:txBody>
      </p:sp>
      <p:cxnSp>
        <p:nvCxnSpPr>
          <p:cNvPr id="3" name="Straight Connector 2">
            <a:extLst>
              <a:ext uri="{FF2B5EF4-FFF2-40B4-BE49-F238E27FC236}">
                <a16:creationId xmlns:a16="http://schemas.microsoft.com/office/drawing/2014/main" id="{6BC34C55-9AF8-4F6B-8205-F2B2405427C9}"/>
              </a:ext>
            </a:extLst>
          </p:cNvPr>
          <p:cNvCxnSpPr/>
          <p:nvPr/>
        </p:nvCxnSpPr>
        <p:spPr>
          <a:xfrm>
            <a:off x="2995238" y="4699216"/>
            <a:ext cx="8641079"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Table 7">
            <a:extLst>
              <a:ext uri="{FF2B5EF4-FFF2-40B4-BE49-F238E27FC236}">
                <a16:creationId xmlns:a16="http://schemas.microsoft.com/office/drawing/2014/main" id="{3D2DA5C7-C50B-49C7-B3D1-0F5CBAFEB6B1}"/>
              </a:ext>
            </a:extLst>
          </p:cNvPr>
          <p:cNvGraphicFramePr>
            <a:graphicFrameLocks noGrp="1"/>
          </p:cNvGraphicFramePr>
          <p:nvPr>
            <p:extLst>
              <p:ext uri="{D42A27DB-BD31-4B8C-83A1-F6EECF244321}">
                <p14:modId xmlns:p14="http://schemas.microsoft.com/office/powerpoint/2010/main" val="2068477231"/>
              </p:ext>
            </p:extLst>
          </p:nvPr>
        </p:nvGraphicFramePr>
        <p:xfrm>
          <a:off x="3180442" y="1350195"/>
          <a:ext cx="8128000" cy="2966720"/>
        </p:xfrm>
        <a:graphic>
          <a:graphicData uri="http://schemas.openxmlformats.org/drawingml/2006/table">
            <a:tbl>
              <a:tblPr firstRow="1" bandRow="1">
                <a:tableStyleId>{5940675A-B579-460E-94D1-54222C63F5DA}</a:tableStyleId>
              </a:tblPr>
              <a:tblGrid>
                <a:gridCol w="5713187">
                  <a:extLst>
                    <a:ext uri="{9D8B030D-6E8A-4147-A177-3AD203B41FA5}">
                      <a16:colId xmlns:a16="http://schemas.microsoft.com/office/drawing/2014/main" val="3906726791"/>
                    </a:ext>
                  </a:extLst>
                </a:gridCol>
                <a:gridCol w="2414813">
                  <a:extLst>
                    <a:ext uri="{9D8B030D-6E8A-4147-A177-3AD203B41FA5}">
                      <a16:colId xmlns:a16="http://schemas.microsoft.com/office/drawing/2014/main" val="1246829000"/>
                    </a:ext>
                  </a:extLst>
                </a:gridCol>
              </a:tblGrid>
              <a:tr h="370840">
                <a:tc>
                  <a:txBody>
                    <a:bodyPr/>
                    <a:lstStyle/>
                    <a:p>
                      <a:pPr algn="r" rtl="1"/>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u="none" dirty="0"/>
                        <a:t>- المصاريف التشغيلية</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16612084"/>
                  </a:ext>
                </a:extLst>
              </a:tr>
              <a:tr h="370840">
                <a:tc>
                  <a:txBody>
                    <a:bodyPr/>
                    <a:lstStyle/>
                    <a:p>
                      <a:pPr algn="r" rtl="1"/>
                      <a:r>
                        <a:rPr lang="ar-IQ" dirty="0"/>
                        <a:t>187921</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المصاريف الادارية</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11764404"/>
                  </a:ext>
                </a:extLst>
              </a:tr>
              <a:tr h="370840">
                <a:tc>
                  <a:txBody>
                    <a:bodyPr/>
                    <a:lstStyle/>
                    <a:p>
                      <a:pPr algn="r" rtl="1"/>
                      <a:r>
                        <a:rPr lang="ar-IQ" dirty="0"/>
                        <a:t>192326</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التسويق</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32254805"/>
                  </a:ext>
                </a:extLst>
              </a:tr>
              <a:tr h="370840">
                <a:tc>
                  <a:txBody>
                    <a:bodyPr/>
                    <a:lstStyle/>
                    <a:p>
                      <a:pPr algn="r" rtl="1"/>
                      <a:r>
                        <a:rPr lang="ar-IQ" dirty="0"/>
                        <a:t>113455</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الاجور والرواتب</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47773708"/>
                  </a:ext>
                </a:extLst>
              </a:tr>
              <a:tr h="370840">
                <a:tc>
                  <a:txBody>
                    <a:bodyPr/>
                    <a:lstStyle/>
                    <a:p>
                      <a:pPr algn="r" rtl="1"/>
                      <a:r>
                        <a:rPr lang="ar-IQ" dirty="0"/>
                        <a:t>117490</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الصيانة</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85248157"/>
                  </a:ext>
                </a:extLst>
              </a:tr>
              <a:tr h="370840">
                <a:tc>
                  <a:txBody>
                    <a:bodyPr/>
                    <a:lstStyle/>
                    <a:p>
                      <a:pPr algn="r" rtl="1"/>
                      <a:r>
                        <a:rPr lang="ar-IQ" dirty="0"/>
                        <a:t>93992</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الخدمات</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3748797"/>
                  </a:ext>
                </a:extLst>
              </a:tr>
              <a:tr h="370840">
                <a:tc>
                  <a:txBody>
                    <a:bodyPr/>
                    <a:lstStyle/>
                    <a:p>
                      <a:pPr algn="r" rtl="1"/>
                      <a:r>
                        <a:rPr lang="ar-IQ" b="1" u="sng" dirty="0"/>
                        <a:t>705184</a:t>
                      </a:r>
                      <a:endParaRPr lang="en-US" b="1"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b="1" dirty="0"/>
                        <a:t>مجموع مصاريف التشغيل</a:t>
                      </a: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0970559"/>
                  </a:ext>
                </a:extLst>
              </a:tr>
              <a:tr h="370840">
                <a:tc>
                  <a:txBody>
                    <a:bodyPr/>
                    <a:lstStyle/>
                    <a:p>
                      <a:pPr algn="r" rtl="1"/>
                      <a:r>
                        <a:rPr lang="ar-IQ" b="1" dirty="0"/>
                        <a:t>622709</a:t>
                      </a: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b="1" dirty="0"/>
                        <a:t>ربح التشغيلي</a:t>
                      </a: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873467"/>
                  </a:ext>
                </a:extLst>
              </a:tr>
            </a:tbl>
          </a:graphicData>
        </a:graphic>
      </p:graphicFrame>
      <p:sp>
        <p:nvSpPr>
          <p:cNvPr id="11" name="TextBox 10">
            <a:extLst>
              <a:ext uri="{FF2B5EF4-FFF2-40B4-BE49-F238E27FC236}">
                <a16:creationId xmlns:a16="http://schemas.microsoft.com/office/drawing/2014/main" id="{1E7ABFED-5A68-4E61-8A25-F97C08814BDA}"/>
              </a:ext>
            </a:extLst>
          </p:cNvPr>
          <p:cNvSpPr txBox="1"/>
          <p:nvPr/>
        </p:nvSpPr>
        <p:spPr>
          <a:xfrm>
            <a:off x="6052458" y="260009"/>
            <a:ext cx="5777656" cy="707886"/>
          </a:xfrm>
          <a:prstGeom prst="rect">
            <a:avLst/>
          </a:prstGeom>
          <a:noFill/>
        </p:spPr>
        <p:txBody>
          <a:bodyPr wrap="square">
            <a:spAutoFit/>
          </a:bodyPr>
          <a:lstStyle/>
          <a:p>
            <a:pPr algn="just" rtl="1"/>
            <a:r>
              <a:rPr lang="ku-Arab-IQ" sz="2000" b="1" dirty="0">
                <a:solidFill>
                  <a:srgbClr val="FFC000"/>
                </a:solidFill>
                <a:ea typeface="Calibri" panose="020F0502020204030204" pitchFamily="34" charset="0"/>
                <a:cs typeface="Calibri" panose="020F0502020204030204" pitchFamily="34" charset="0"/>
              </a:rPr>
              <a:t>پێکهاتەکانی لیستی دەسهات</a:t>
            </a:r>
            <a:r>
              <a:rPr lang="ar-IQ" sz="2000" b="1" dirty="0">
                <a:solidFill>
                  <a:srgbClr val="FFC000"/>
                </a:solidFill>
                <a:ea typeface="Calibri" panose="020F0502020204030204" pitchFamily="34" charset="0"/>
                <a:cs typeface="Calibri" panose="020F0502020204030204" pitchFamily="34" charset="0"/>
              </a:rPr>
              <a:t>/ </a:t>
            </a:r>
            <a:r>
              <a:rPr lang="ku-Arab-IQ" sz="2000" b="1" dirty="0">
                <a:solidFill>
                  <a:srgbClr val="FFC000"/>
                </a:solidFill>
                <a:ea typeface="Calibri" panose="020F0502020204030204" pitchFamily="34" charset="0"/>
                <a:cs typeface="Calibri" panose="020F0502020204030204" pitchFamily="34" charset="0"/>
              </a:rPr>
              <a:t>مکونات </a:t>
            </a:r>
            <a:r>
              <a:rPr lang="ar-IQ" sz="2000" b="1" dirty="0">
                <a:solidFill>
                  <a:srgbClr val="FFC000"/>
                </a:solidFill>
                <a:ea typeface="Calibri" panose="020F0502020204030204" pitchFamily="34" charset="0"/>
                <a:cs typeface="Calibri" panose="020F0502020204030204" pitchFamily="34" charset="0"/>
              </a:rPr>
              <a:t>قائمة الدخل</a:t>
            </a:r>
            <a:br>
              <a:rPr lang="ar-IQ" sz="2000" b="1" dirty="0">
                <a:solidFill>
                  <a:srgbClr val="FFC000"/>
                </a:solidFill>
                <a:ea typeface="Calibri" panose="020F0502020204030204" pitchFamily="34" charset="0"/>
                <a:cs typeface="Calibri" panose="020F0502020204030204" pitchFamily="34" charset="0"/>
              </a:rPr>
            </a:br>
            <a:r>
              <a:rPr lang="ar-IQ" sz="2000" b="1" dirty="0">
                <a:solidFill>
                  <a:srgbClr val="FFC000"/>
                </a:solidFill>
                <a:ea typeface="Calibri" panose="020F0502020204030204" pitchFamily="34" charset="0"/>
                <a:cs typeface="Calibri" panose="020F0502020204030204" pitchFamily="34" charset="0"/>
              </a:rPr>
              <a:t>3- </a:t>
            </a:r>
            <a:r>
              <a:rPr lang="ku-Arab-IQ" sz="2000" b="1" dirty="0">
                <a:solidFill>
                  <a:srgbClr val="FFC000"/>
                </a:solidFill>
                <a:ea typeface="Calibri" panose="020F0502020204030204" pitchFamily="34" charset="0"/>
                <a:cs typeface="Calibri" panose="020F0502020204030204" pitchFamily="34" charset="0"/>
              </a:rPr>
              <a:t>خەرجی بەگەرخستن/ </a:t>
            </a:r>
            <a:r>
              <a:rPr lang="ar-IQ" sz="2000" b="1" dirty="0">
                <a:solidFill>
                  <a:srgbClr val="FFC000"/>
                </a:solidFill>
                <a:ea typeface="Calibri" panose="020F0502020204030204" pitchFamily="34" charset="0"/>
                <a:cs typeface="Calibri" panose="020F0502020204030204" pitchFamily="34" charset="0"/>
              </a:rPr>
              <a:t>المصاريف التشغيلية</a:t>
            </a:r>
            <a:endParaRPr lang="en-US" sz="2000" dirty="0">
              <a:solidFill>
                <a:srgbClr val="FFC000"/>
              </a:solidFill>
            </a:endParaRPr>
          </a:p>
        </p:txBody>
      </p:sp>
    </p:spTree>
    <p:custDataLst>
      <p:tags r:id="rId1"/>
    </p:custDataLst>
    <p:extLst>
      <p:ext uri="{BB962C8B-B14F-4D97-AF65-F5344CB8AC3E}">
        <p14:creationId xmlns:p14="http://schemas.microsoft.com/office/powerpoint/2010/main" val="290387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885827" y="2105248"/>
            <a:ext cx="10639866" cy="4295552"/>
          </a:xfrm>
        </p:spPr>
        <p:txBody>
          <a:bodyPr>
            <a:noAutofit/>
          </a:bodyPr>
          <a:lstStyle/>
          <a:p>
            <a:pPr marL="0" indent="0" algn="just" rtl="1">
              <a:lnSpc>
                <a:spcPct val="107000"/>
              </a:lnSpc>
              <a:buNone/>
            </a:pPr>
            <a:r>
              <a:rPr lang="ar-SA" dirty="0">
                <a:latin typeface="Calibri" panose="020F0502020204030204" pitchFamily="34" charset="0"/>
                <a:ea typeface="Calibri" panose="020F0502020204030204" pitchFamily="34" charset="0"/>
              </a:rPr>
              <a:t>دوایین برگەی لیستی دەسهات، خەرجی سەرمایە </a:t>
            </a:r>
            <a:r>
              <a:rPr lang="en-US" dirty="0">
                <a:latin typeface="Calibri" panose="020F0502020204030204" pitchFamily="34" charset="0"/>
                <a:ea typeface="Calibri" panose="020F0502020204030204" pitchFamily="34" charset="0"/>
              </a:rPr>
              <a:t>capital expenses</a:t>
            </a:r>
            <a:r>
              <a:rPr lang="ar-SA" dirty="0">
                <a:latin typeface="Calibri" panose="020F0502020204030204" pitchFamily="34" charset="0"/>
                <a:ea typeface="Calibri" panose="020F0502020204030204" pitchFamily="34" charset="0"/>
              </a:rPr>
              <a:t> دەگرێتەوە. خەرجی سەرمایە </a:t>
            </a:r>
            <a:r>
              <a:rPr lang="ar-SA" u="sng" dirty="0">
                <a:latin typeface="Calibri" panose="020F0502020204030204" pitchFamily="34" charset="0"/>
                <a:ea typeface="Calibri" panose="020F0502020204030204" pitchFamily="34" charset="0"/>
              </a:rPr>
              <a:t>تێچووی نەگۆر</a:t>
            </a:r>
            <a:r>
              <a:rPr lang="ar-SA" dirty="0">
                <a:latin typeface="Calibri" panose="020F0502020204030204" pitchFamily="34" charset="0"/>
                <a:ea typeface="Calibri" panose="020F0502020204030204" pitchFamily="34" charset="0"/>
              </a:rPr>
              <a:t>ی بنچینەیین و پەیوەستن بە ستراکچەری مادی، ئەمانەش لەخۆدەگرێت:</a:t>
            </a:r>
            <a:r>
              <a:rPr lang="ar-IQ" dirty="0">
                <a:latin typeface="Calibri" panose="020F0502020204030204" pitchFamily="34" charset="0"/>
                <a:ea typeface="Calibri" panose="020F0502020204030204" pitchFamily="34" charset="0"/>
              </a:rPr>
              <a:t> </a:t>
            </a:r>
            <a:r>
              <a:rPr lang="ku-Arab-IQ" b="1" dirty="0">
                <a:latin typeface="Calibri" panose="020F0502020204030204" pitchFamily="34" charset="0"/>
                <a:ea typeface="Calibri" panose="020F0502020204030204" pitchFamily="34" charset="0"/>
              </a:rPr>
              <a:t>بیمە</a:t>
            </a:r>
            <a:r>
              <a:rPr lang="en-US" dirty="0">
                <a:latin typeface="Calibri" panose="020F0502020204030204" pitchFamily="34" charset="0"/>
                <a:ea typeface="Calibri" panose="020F0502020204030204" pitchFamily="34" charset="0"/>
              </a:rPr>
              <a:t> Insurance </a:t>
            </a:r>
            <a:r>
              <a:rPr lang="ku-Arab-IQ" dirty="0">
                <a:latin typeface="Calibri" panose="020F0502020204030204" pitchFamily="34" charset="0"/>
                <a:ea typeface="Calibri" panose="020F0502020204030204" pitchFamily="34" charset="0"/>
              </a:rPr>
              <a:t>، </a:t>
            </a:r>
            <a:r>
              <a:rPr lang="ku-Arab-IQ" b="1" dirty="0">
                <a:latin typeface="Calibri" panose="020F0502020204030204" pitchFamily="34" charset="0"/>
                <a:ea typeface="Calibri" panose="020F0502020204030204" pitchFamily="34" charset="0"/>
              </a:rPr>
              <a:t>کرێی بینا </a:t>
            </a:r>
            <a:r>
              <a:rPr lang="ku-Arab-IQ" dirty="0">
                <a:latin typeface="Calibri" panose="020F0502020204030204" pitchFamily="34" charset="0"/>
                <a:ea typeface="Calibri" panose="020F0502020204030204" pitchFamily="34" charset="0"/>
              </a:rPr>
              <a:t>و </a:t>
            </a:r>
            <a:r>
              <a:rPr lang="ku-Arab-IQ" b="1" dirty="0">
                <a:latin typeface="Calibri" panose="020F0502020204030204" pitchFamily="34" charset="0"/>
                <a:ea typeface="Calibri" panose="020F0502020204030204" pitchFamily="34" charset="0"/>
              </a:rPr>
              <a:t>ئۆفیس</a:t>
            </a:r>
            <a:r>
              <a:rPr lang="en-US" dirty="0">
                <a:latin typeface="Calibri" panose="020F0502020204030204" pitchFamily="34" charset="0"/>
                <a:ea typeface="Calibri" panose="020F0502020204030204" pitchFamily="34" charset="0"/>
              </a:rPr>
              <a:t> Office and Building Rent </a:t>
            </a:r>
            <a:r>
              <a:rPr lang="ar-SA" dirty="0">
                <a:latin typeface="Calibri" panose="020F0502020204030204" pitchFamily="34" charset="0"/>
                <a:ea typeface="Calibri" panose="020F0502020204030204" pitchFamily="34" charset="0"/>
              </a:rPr>
              <a:t> </a:t>
            </a:r>
            <a:r>
              <a:rPr lang="ar-SA" b="1" u="sng" dirty="0">
                <a:latin typeface="Calibri" panose="020F0502020204030204" pitchFamily="34" charset="0"/>
                <a:ea typeface="Calibri" panose="020F0502020204030204" pitchFamily="34" charset="0"/>
              </a:rPr>
              <a:t>سوو </a:t>
            </a:r>
            <a:r>
              <a:rPr lang="en-US" dirty="0">
                <a:latin typeface="Calibri" panose="020F0502020204030204" pitchFamily="34" charset="0"/>
                <a:ea typeface="Calibri" panose="020F0502020204030204" pitchFamily="34" charset="0"/>
              </a:rPr>
              <a:t>interest expenses</a:t>
            </a:r>
            <a:r>
              <a:rPr lang="ar-SA" dirty="0">
                <a:latin typeface="Calibri" panose="020F0502020204030204" pitchFamily="34" charset="0"/>
                <a:ea typeface="Calibri" panose="020F0502020204030204" pitchFamily="34" charset="0"/>
              </a:rPr>
              <a:t>، </a:t>
            </a:r>
            <a:r>
              <a:rPr lang="ar-SA" b="1" u="sng" dirty="0">
                <a:latin typeface="Calibri" panose="020F0502020204030204" pitchFamily="34" charset="0"/>
                <a:ea typeface="Calibri" panose="020F0502020204030204" pitchFamily="34" charset="0"/>
              </a:rPr>
              <a:t>باج</a:t>
            </a:r>
            <a:r>
              <a:rPr lang="ar-IQ" b="1" u="sng" dirty="0">
                <a:latin typeface="Calibri" panose="020F0502020204030204" pitchFamily="34" charset="0"/>
                <a:ea typeface="Calibri" panose="020F0502020204030204" pitchFamily="34" charset="0"/>
              </a:rPr>
              <a:t> </a:t>
            </a:r>
            <a:r>
              <a:rPr lang="en-US" b="1" dirty="0">
                <a:latin typeface="Calibri" panose="020F0502020204030204" pitchFamily="34" charset="0"/>
                <a:ea typeface="Calibri" panose="020F0502020204030204" pitchFamily="34" charset="0"/>
              </a:rPr>
              <a:t>tax</a:t>
            </a:r>
            <a:r>
              <a:rPr lang="ar-SA" dirty="0">
                <a:latin typeface="Calibri" panose="020F0502020204030204" pitchFamily="34" charset="0"/>
                <a:ea typeface="Calibri" panose="020F0502020204030204" pitchFamily="34" charset="0"/>
              </a:rPr>
              <a:t>، </a:t>
            </a:r>
            <a:r>
              <a:rPr lang="ar-SA" b="1" u="sng" dirty="0">
                <a:latin typeface="Calibri" panose="020F0502020204030204" pitchFamily="34" charset="0"/>
                <a:ea typeface="Calibri" panose="020F0502020204030204" pitchFamily="34" charset="0"/>
              </a:rPr>
              <a:t>بیمە</a:t>
            </a:r>
            <a:r>
              <a:rPr lang="ar-SA" dirty="0">
                <a:latin typeface="Calibri" panose="020F0502020204030204" pitchFamily="34" charset="0"/>
                <a:ea typeface="Calibri" panose="020F0502020204030204" pitchFamily="34" charset="0"/>
              </a:rPr>
              <a:t>، </a:t>
            </a:r>
            <a:r>
              <a:rPr lang="ar-SA" b="1" u="sng" dirty="0">
                <a:latin typeface="Calibri" panose="020F0502020204030204" pitchFamily="34" charset="0"/>
                <a:ea typeface="Calibri" panose="020F0502020204030204" pitchFamily="34" charset="0"/>
              </a:rPr>
              <a:t>بەهاوەرین </a:t>
            </a:r>
            <a:r>
              <a:rPr lang="en-US" dirty="0">
                <a:latin typeface="Calibri" panose="020F0502020204030204" pitchFamily="34" charset="0"/>
                <a:ea typeface="Calibri" panose="020F0502020204030204" pitchFamily="34" charset="0"/>
              </a:rPr>
              <a:t>depreciation</a:t>
            </a:r>
            <a:r>
              <a:rPr lang="ar-SA" dirty="0">
                <a:latin typeface="Calibri" panose="020F0502020204030204" pitchFamily="34" charset="0"/>
                <a:ea typeface="Calibri" panose="020F0502020204030204" pitchFamily="34" charset="0"/>
              </a:rPr>
              <a:t> </a:t>
            </a:r>
            <a:r>
              <a:rPr lang="ar-IQ" dirty="0">
                <a:latin typeface="Calibri" panose="020F0502020204030204" pitchFamily="34" charset="0"/>
                <a:ea typeface="Calibri" panose="020F0502020204030204" pitchFamily="34" charset="0"/>
              </a:rPr>
              <a:t>/ </a:t>
            </a:r>
            <a:r>
              <a:rPr lang="ar-IQ" dirty="0">
                <a:solidFill>
                  <a:srgbClr val="0070C0"/>
                </a:solidFill>
                <a:latin typeface="Calibri" panose="020F0502020204030204" pitchFamily="34" charset="0"/>
                <a:ea typeface="Calibri" panose="020F0502020204030204" pitchFamily="34" charset="0"/>
              </a:rPr>
              <a:t>وآخر فقرة من قائمة الدخل تسمى مصاريف راس المالية، وهي كلفة ثابتة واساسية ومرتبطة بالهيكل المادي وتتكون من: التامين، ايجار بنايات والمكتب، الفوائد، الضريبة، الاندثار.</a:t>
            </a:r>
            <a:endParaRPr lang="en-US" sz="2000" dirty="0">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94B012AC-5D42-4274-AC61-3CB1E8BF5D86}"/>
              </a:ext>
            </a:extLst>
          </p:cNvPr>
          <p:cNvSpPr txBox="1"/>
          <p:nvPr/>
        </p:nvSpPr>
        <p:spPr>
          <a:xfrm>
            <a:off x="6052458" y="260009"/>
            <a:ext cx="5777656" cy="707886"/>
          </a:xfrm>
          <a:prstGeom prst="rect">
            <a:avLst/>
          </a:prstGeom>
          <a:noFill/>
        </p:spPr>
        <p:txBody>
          <a:bodyPr wrap="square">
            <a:spAutoFit/>
          </a:bodyPr>
          <a:lstStyle/>
          <a:p>
            <a:pPr algn="just" rtl="1"/>
            <a:r>
              <a:rPr lang="ku-Arab-IQ" sz="2000" b="1" dirty="0">
                <a:solidFill>
                  <a:srgbClr val="FFC000"/>
                </a:solidFill>
                <a:ea typeface="Calibri" panose="020F0502020204030204" pitchFamily="34" charset="0"/>
                <a:cs typeface="Calibri" panose="020F0502020204030204" pitchFamily="34" charset="0"/>
              </a:rPr>
              <a:t>پێکهاتەکانی لیستی دەسهات</a:t>
            </a:r>
            <a:r>
              <a:rPr lang="ar-IQ" sz="2000" b="1" dirty="0">
                <a:solidFill>
                  <a:srgbClr val="FFC000"/>
                </a:solidFill>
                <a:ea typeface="Calibri" panose="020F0502020204030204" pitchFamily="34" charset="0"/>
                <a:cs typeface="Calibri" panose="020F0502020204030204" pitchFamily="34" charset="0"/>
              </a:rPr>
              <a:t>/ </a:t>
            </a:r>
            <a:r>
              <a:rPr lang="ku-Arab-IQ" sz="2000" b="1" dirty="0">
                <a:solidFill>
                  <a:srgbClr val="FFC000"/>
                </a:solidFill>
                <a:ea typeface="Calibri" panose="020F0502020204030204" pitchFamily="34" charset="0"/>
                <a:cs typeface="Calibri" panose="020F0502020204030204" pitchFamily="34" charset="0"/>
              </a:rPr>
              <a:t>مکونات </a:t>
            </a:r>
            <a:r>
              <a:rPr lang="ar-IQ" sz="2000" b="1" dirty="0">
                <a:solidFill>
                  <a:srgbClr val="FFC000"/>
                </a:solidFill>
                <a:ea typeface="Calibri" panose="020F0502020204030204" pitchFamily="34" charset="0"/>
                <a:cs typeface="Calibri" panose="020F0502020204030204" pitchFamily="34" charset="0"/>
              </a:rPr>
              <a:t>قائمة الدخل</a:t>
            </a:r>
            <a:br>
              <a:rPr lang="ar-IQ" sz="2000" b="1" dirty="0">
                <a:solidFill>
                  <a:srgbClr val="FFC000"/>
                </a:solidFill>
                <a:ea typeface="Calibri" panose="020F0502020204030204" pitchFamily="34" charset="0"/>
                <a:cs typeface="Calibri" panose="020F0502020204030204" pitchFamily="34" charset="0"/>
              </a:rPr>
            </a:br>
            <a:r>
              <a:rPr lang="ar-IQ" sz="2000" b="1" dirty="0">
                <a:solidFill>
                  <a:srgbClr val="FFC000"/>
                </a:solidFill>
                <a:ea typeface="Calibri" panose="020F0502020204030204" pitchFamily="34" charset="0"/>
                <a:cs typeface="Calibri" panose="020F0502020204030204" pitchFamily="34" charset="0"/>
              </a:rPr>
              <a:t>4- </a:t>
            </a:r>
            <a:r>
              <a:rPr lang="ku-Arab-IQ" sz="2000" b="1" dirty="0">
                <a:solidFill>
                  <a:srgbClr val="FFC000"/>
                </a:solidFill>
                <a:ea typeface="Calibri" panose="020F0502020204030204" pitchFamily="34" charset="0"/>
                <a:cs typeface="Calibri" panose="020F0502020204030204" pitchFamily="34" charset="0"/>
              </a:rPr>
              <a:t>خەرجی سەرمایە/ </a:t>
            </a:r>
            <a:r>
              <a:rPr lang="ar-IQ" sz="2000" b="1" dirty="0">
                <a:solidFill>
                  <a:srgbClr val="FFC000"/>
                </a:solidFill>
                <a:ea typeface="Calibri" panose="020F0502020204030204" pitchFamily="34" charset="0"/>
                <a:cs typeface="Calibri" panose="020F0502020204030204" pitchFamily="34" charset="0"/>
              </a:rPr>
              <a:t>المصاريف الراس مالية</a:t>
            </a:r>
            <a:endParaRPr lang="en-US" sz="2000" dirty="0">
              <a:solidFill>
                <a:srgbClr val="FFC000"/>
              </a:solidFill>
            </a:endParaRPr>
          </a:p>
        </p:txBody>
      </p:sp>
    </p:spTree>
    <p:custDataLst>
      <p:tags r:id="rId1"/>
    </p:custDataLst>
    <p:extLst>
      <p:ext uri="{BB962C8B-B14F-4D97-AF65-F5344CB8AC3E}">
        <p14:creationId xmlns:p14="http://schemas.microsoft.com/office/powerpoint/2010/main" val="892893276"/>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885827" y="2105248"/>
            <a:ext cx="10639866" cy="4295552"/>
          </a:xfrm>
        </p:spPr>
        <p:txBody>
          <a:bodyPr>
            <a:noAutofit/>
          </a:bodyPr>
          <a:lstStyle/>
          <a:p>
            <a:pPr indent="0" algn="just" rtl="1">
              <a:lnSpc>
                <a:spcPct val="107000"/>
              </a:lnSpc>
              <a:buNone/>
            </a:pPr>
            <a:r>
              <a:rPr lang="ar-SA" dirty="0">
                <a:latin typeface="Calibri" panose="020F0502020204030204" pitchFamily="34" charset="0"/>
                <a:ea typeface="Calibri" panose="020F0502020204030204" pitchFamily="34" charset="0"/>
              </a:rPr>
              <a:t>خەرجی سەرمایە، ئاماژەیە بە تێچووی نەگۆر. چونکە کارگێری ناتوانێت رۆژانە و مانگانە کۆنترۆلیان بکات. بۆ نموونە قەرزی بانک </a:t>
            </a:r>
            <a:r>
              <a:rPr lang="en-US" dirty="0">
                <a:latin typeface="Calibri" panose="020F0502020204030204" pitchFamily="34" charset="0"/>
                <a:ea typeface="Calibri" panose="020F0502020204030204" pitchFamily="34" charset="0"/>
              </a:rPr>
              <a:t>bank loan</a:t>
            </a:r>
            <a:r>
              <a:rPr lang="ar-SA" dirty="0">
                <a:latin typeface="Calibri" panose="020F0502020204030204" pitchFamily="34" charset="0"/>
                <a:ea typeface="Calibri" panose="020F0502020204030204" pitchFamily="34" charset="0"/>
              </a:rPr>
              <a:t>، سوەکەی نەگۆرە</a:t>
            </a:r>
            <a:r>
              <a:rPr lang="ar-IQ" dirty="0">
                <a:latin typeface="Calibri" panose="020F0502020204030204" pitchFamily="34" charset="0"/>
                <a:ea typeface="Calibri" panose="020F0502020204030204" pitchFamily="34" charset="0"/>
              </a:rPr>
              <a:t>/ </a:t>
            </a:r>
            <a:r>
              <a:rPr lang="ar-IQ" dirty="0">
                <a:solidFill>
                  <a:srgbClr val="0070C0"/>
                </a:solidFill>
                <a:latin typeface="Calibri" panose="020F0502020204030204" pitchFamily="34" charset="0"/>
                <a:ea typeface="Calibri" panose="020F0502020204030204" pitchFamily="34" charset="0"/>
              </a:rPr>
              <a:t>مصاريف راس المالية تشير الى كلفة ثابتة، لان الادارة لا تتمكن ان تسيطر عليها يوميا او شهريا. على سبيل المثال: قرض البنوك تعد بالفوائد والثابتة</a:t>
            </a:r>
            <a:r>
              <a:rPr lang="ar-SA" dirty="0">
                <a:solidFill>
                  <a:srgbClr val="0070C0"/>
                </a:solidFill>
                <a:latin typeface="Calibri" panose="020F0502020204030204" pitchFamily="34" charset="0"/>
                <a:ea typeface="Calibri" panose="020F0502020204030204" pitchFamily="34" charset="0"/>
              </a:rPr>
              <a:t>.</a:t>
            </a:r>
            <a:endParaRPr lang="en-US" sz="2000" dirty="0">
              <a:solidFill>
                <a:srgbClr val="0070C0"/>
              </a:solidFill>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E4C2C886-22AE-4F7F-B88D-E7CDD327F5C5}"/>
              </a:ext>
            </a:extLst>
          </p:cNvPr>
          <p:cNvSpPr txBox="1"/>
          <p:nvPr/>
        </p:nvSpPr>
        <p:spPr>
          <a:xfrm>
            <a:off x="5748037" y="586581"/>
            <a:ext cx="5777656" cy="707886"/>
          </a:xfrm>
          <a:prstGeom prst="rect">
            <a:avLst/>
          </a:prstGeom>
          <a:noFill/>
        </p:spPr>
        <p:txBody>
          <a:bodyPr wrap="square">
            <a:spAutoFit/>
          </a:bodyPr>
          <a:lstStyle/>
          <a:p>
            <a:pPr algn="just" rtl="1"/>
            <a:r>
              <a:rPr lang="ku-Arab-IQ" sz="2000" b="1" dirty="0">
                <a:solidFill>
                  <a:srgbClr val="FFC000"/>
                </a:solidFill>
                <a:ea typeface="Calibri" panose="020F0502020204030204" pitchFamily="34" charset="0"/>
                <a:cs typeface="Calibri" panose="020F0502020204030204" pitchFamily="34" charset="0"/>
              </a:rPr>
              <a:t>پێکهاتەکانی لیستی دەسهات</a:t>
            </a:r>
            <a:r>
              <a:rPr lang="ar-IQ" sz="2000" b="1" dirty="0">
                <a:solidFill>
                  <a:srgbClr val="FFC000"/>
                </a:solidFill>
                <a:ea typeface="Calibri" panose="020F0502020204030204" pitchFamily="34" charset="0"/>
                <a:cs typeface="Calibri" panose="020F0502020204030204" pitchFamily="34" charset="0"/>
              </a:rPr>
              <a:t>/ </a:t>
            </a:r>
            <a:r>
              <a:rPr lang="ku-Arab-IQ" sz="2000" b="1" dirty="0">
                <a:solidFill>
                  <a:srgbClr val="FFC000"/>
                </a:solidFill>
                <a:ea typeface="Calibri" panose="020F0502020204030204" pitchFamily="34" charset="0"/>
                <a:cs typeface="Calibri" panose="020F0502020204030204" pitchFamily="34" charset="0"/>
              </a:rPr>
              <a:t>مکونات </a:t>
            </a:r>
            <a:r>
              <a:rPr lang="ar-IQ" sz="2000" b="1" dirty="0">
                <a:solidFill>
                  <a:srgbClr val="FFC000"/>
                </a:solidFill>
                <a:ea typeface="Calibri" panose="020F0502020204030204" pitchFamily="34" charset="0"/>
                <a:cs typeface="Calibri" panose="020F0502020204030204" pitchFamily="34" charset="0"/>
              </a:rPr>
              <a:t>قائمة الدخل</a:t>
            </a:r>
            <a:br>
              <a:rPr lang="ar-IQ" sz="2000" b="1" dirty="0">
                <a:solidFill>
                  <a:srgbClr val="FFC000"/>
                </a:solidFill>
                <a:ea typeface="Calibri" panose="020F0502020204030204" pitchFamily="34" charset="0"/>
                <a:cs typeface="Calibri" panose="020F0502020204030204" pitchFamily="34" charset="0"/>
              </a:rPr>
            </a:br>
            <a:r>
              <a:rPr lang="ar-IQ" sz="2000" b="1" dirty="0">
                <a:solidFill>
                  <a:srgbClr val="FFC000"/>
                </a:solidFill>
                <a:ea typeface="Calibri" panose="020F0502020204030204" pitchFamily="34" charset="0"/>
                <a:cs typeface="Calibri" panose="020F0502020204030204" pitchFamily="34" charset="0"/>
              </a:rPr>
              <a:t>4- </a:t>
            </a:r>
            <a:r>
              <a:rPr lang="ku-Arab-IQ" sz="2000" b="1" dirty="0">
                <a:solidFill>
                  <a:srgbClr val="FFC000"/>
                </a:solidFill>
                <a:ea typeface="Calibri" panose="020F0502020204030204" pitchFamily="34" charset="0"/>
                <a:cs typeface="Calibri" panose="020F0502020204030204" pitchFamily="34" charset="0"/>
              </a:rPr>
              <a:t>خەرجی سەرمایە/ </a:t>
            </a:r>
            <a:r>
              <a:rPr lang="ar-IQ" sz="2000" b="1" dirty="0">
                <a:solidFill>
                  <a:srgbClr val="FFC000"/>
                </a:solidFill>
                <a:ea typeface="Calibri" panose="020F0502020204030204" pitchFamily="34" charset="0"/>
                <a:cs typeface="Calibri" panose="020F0502020204030204" pitchFamily="34" charset="0"/>
              </a:rPr>
              <a:t>المصاريف الراس مالية</a:t>
            </a:r>
            <a:endParaRPr lang="en-US" sz="2000" dirty="0">
              <a:solidFill>
                <a:srgbClr val="FFC000"/>
              </a:solidFill>
            </a:endParaRPr>
          </a:p>
        </p:txBody>
      </p:sp>
    </p:spTree>
    <p:custDataLst>
      <p:tags r:id="rId1"/>
    </p:custDataLst>
    <p:extLst>
      <p:ext uri="{BB962C8B-B14F-4D97-AF65-F5344CB8AC3E}">
        <p14:creationId xmlns:p14="http://schemas.microsoft.com/office/powerpoint/2010/main" val="2457548019"/>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2C5D1D1-3C90-4CFD-8DC5-47E2F3AD5BDA}"/>
                  </a:ext>
                </a:extLst>
              </p14:cNvPr>
              <p14:cNvContentPartPr/>
              <p14:nvPr/>
            </p14:nvContentPartPr>
            <p14:xfrm>
              <a:off x="5853600" y="4593600"/>
              <a:ext cx="360" cy="360"/>
            </p14:xfrm>
          </p:contentPart>
        </mc:Choice>
        <mc:Fallback xmlns="">
          <p:pic>
            <p:nvPicPr>
              <p:cNvPr id="5" name="Ink 4">
                <a:extLst>
                  <a:ext uri="{FF2B5EF4-FFF2-40B4-BE49-F238E27FC236}">
                    <a16:creationId xmlns:a16="http://schemas.microsoft.com/office/drawing/2014/main" id="{72C5D1D1-3C90-4CFD-8DC5-47E2F3AD5BDA}"/>
                  </a:ext>
                </a:extLst>
              </p:cNvPr>
              <p:cNvPicPr/>
              <p:nvPr/>
            </p:nvPicPr>
            <p:blipFill>
              <a:blip r:embed="rId9"/>
              <a:stretch>
                <a:fillRect/>
              </a:stretch>
            </p:blipFill>
            <p:spPr>
              <a:xfrm>
                <a:off x="5844240" y="4584240"/>
                <a:ext cx="19080" cy="19080"/>
              </a:xfrm>
              <a:prstGeom prst="rect">
                <a:avLst/>
              </a:prstGeom>
            </p:spPr>
          </p:pic>
        </mc:Fallback>
      </mc:AlternateContent>
      <p:graphicFrame>
        <p:nvGraphicFramePr>
          <p:cNvPr id="6" name="Table 5">
            <a:extLst>
              <a:ext uri="{FF2B5EF4-FFF2-40B4-BE49-F238E27FC236}">
                <a16:creationId xmlns:a16="http://schemas.microsoft.com/office/drawing/2014/main" id="{92D806B1-E6C9-400A-A3F5-49807A63884E}"/>
              </a:ext>
            </a:extLst>
          </p:cNvPr>
          <p:cNvGraphicFramePr>
            <a:graphicFrameLocks noGrp="1"/>
          </p:cNvGraphicFramePr>
          <p:nvPr>
            <p:extLst>
              <p:ext uri="{D42A27DB-BD31-4B8C-83A1-F6EECF244321}">
                <p14:modId xmlns:p14="http://schemas.microsoft.com/office/powerpoint/2010/main" val="1954964347"/>
              </p:ext>
            </p:extLst>
          </p:nvPr>
        </p:nvGraphicFramePr>
        <p:xfrm>
          <a:off x="2799442" y="1725752"/>
          <a:ext cx="8128000" cy="3043642"/>
        </p:xfrm>
        <a:graphic>
          <a:graphicData uri="http://schemas.openxmlformats.org/drawingml/2006/table">
            <a:tbl>
              <a:tblPr firstRow="1" bandRow="1">
                <a:tableStyleId>{5940675A-B579-460E-94D1-54222C63F5DA}</a:tableStyleId>
              </a:tblPr>
              <a:tblGrid>
                <a:gridCol w="5375729">
                  <a:extLst>
                    <a:ext uri="{9D8B030D-6E8A-4147-A177-3AD203B41FA5}">
                      <a16:colId xmlns:a16="http://schemas.microsoft.com/office/drawing/2014/main" val="3906726791"/>
                    </a:ext>
                  </a:extLst>
                </a:gridCol>
                <a:gridCol w="2752271">
                  <a:extLst>
                    <a:ext uri="{9D8B030D-6E8A-4147-A177-3AD203B41FA5}">
                      <a16:colId xmlns:a16="http://schemas.microsoft.com/office/drawing/2014/main" val="1246829000"/>
                    </a:ext>
                  </a:extLst>
                </a:gridCol>
              </a:tblGrid>
              <a:tr h="370840">
                <a:tc>
                  <a:txBody>
                    <a:bodyPr/>
                    <a:lstStyle/>
                    <a:p>
                      <a:pPr algn="r" rtl="1"/>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u="none" dirty="0"/>
                        <a:t>- المصاريف الراس مالية</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16612084"/>
                  </a:ext>
                </a:extLst>
              </a:tr>
              <a:tr h="370840">
                <a:tc>
                  <a:txBody>
                    <a:bodyPr/>
                    <a:lstStyle/>
                    <a:p>
                      <a:pPr algn="r" rtl="1"/>
                      <a:r>
                        <a:rPr lang="en-US" dirty="0"/>
                        <a:t>101379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الضرائب</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11764404"/>
                  </a:ext>
                </a:extLst>
              </a:tr>
              <a:tr h="370840">
                <a:tc>
                  <a:txBody>
                    <a:bodyPr/>
                    <a:lstStyle/>
                    <a:p>
                      <a:pPr algn="r" rtl="1"/>
                      <a:r>
                        <a:rPr lang="en-US" dirty="0"/>
                        <a:t>93992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التامين</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32254805"/>
                  </a:ext>
                </a:extLst>
              </a:tr>
              <a:tr h="370840">
                <a:tc>
                  <a:txBody>
                    <a:bodyPr/>
                    <a:lstStyle/>
                    <a:p>
                      <a:pPr algn="r" rtl="1"/>
                      <a:r>
                        <a:rPr lang="en-US" dirty="0"/>
                        <a:t>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الفوائد</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47773708"/>
                  </a:ext>
                </a:extLst>
              </a:tr>
              <a:tr h="370840">
                <a:tc>
                  <a:txBody>
                    <a:bodyPr/>
                    <a:lstStyle/>
                    <a:p>
                      <a:pPr algn="r" rtl="1"/>
                      <a:r>
                        <a:rPr lang="en-US" u="sng" dirty="0"/>
                        <a:t>30000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dirty="0"/>
                        <a:t>الاندثار</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85248157"/>
                  </a:ext>
                </a:extLst>
              </a:tr>
              <a:tr h="447762">
                <a:tc>
                  <a:txBody>
                    <a:bodyPr/>
                    <a:lstStyle/>
                    <a:p>
                      <a:pPr algn="r" rtl="1"/>
                      <a:r>
                        <a:rPr lang="en-US" b="1" u="sng" dirty="0"/>
                        <a:t>275321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b="1" dirty="0"/>
                        <a:t>مجموع مصاريف راس المالية</a:t>
                      </a: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3748797"/>
                  </a:ext>
                </a:extLst>
              </a:tr>
              <a:tr h="370840">
                <a:tc>
                  <a:txBody>
                    <a:bodyPr/>
                    <a:lstStyle/>
                    <a:p>
                      <a:pPr algn="r" rtl="1"/>
                      <a:r>
                        <a:rPr lang="ar-IQ" b="1" u="none" dirty="0"/>
                        <a:t>331706</a:t>
                      </a:r>
                      <a:endParaRPr lang="en-US" b="1"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b="1" dirty="0"/>
                        <a:t>صافي الربح بعد الضرائب</a:t>
                      </a:r>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0970559"/>
                  </a:ext>
                </a:extLst>
              </a:tr>
              <a:tr h="370840">
                <a:tc>
                  <a:txBody>
                    <a:bodyPr/>
                    <a:lstStyle/>
                    <a:p>
                      <a:pPr algn="r" rtl="1"/>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873467"/>
                  </a:ext>
                </a:extLst>
              </a:tr>
            </a:tbl>
          </a:graphicData>
        </a:graphic>
      </p:graphicFrame>
      <p:sp>
        <p:nvSpPr>
          <p:cNvPr id="7" name="TextBox 6">
            <a:extLst>
              <a:ext uri="{FF2B5EF4-FFF2-40B4-BE49-F238E27FC236}">
                <a16:creationId xmlns:a16="http://schemas.microsoft.com/office/drawing/2014/main" id="{3ADC1410-A651-4643-982F-BDC42D593C03}"/>
              </a:ext>
            </a:extLst>
          </p:cNvPr>
          <p:cNvSpPr txBox="1"/>
          <p:nvPr/>
        </p:nvSpPr>
        <p:spPr>
          <a:xfrm>
            <a:off x="6052458" y="260009"/>
            <a:ext cx="5777656" cy="707886"/>
          </a:xfrm>
          <a:prstGeom prst="rect">
            <a:avLst/>
          </a:prstGeom>
          <a:noFill/>
        </p:spPr>
        <p:txBody>
          <a:bodyPr wrap="square">
            <a:spAutoFit/>
          </a:bodyPr>
          <a:lstStyle/>
          <a:p>
            <a:pPr algn="just" rtl="1"/>
            <a:r>
              <a:rPr lang="ku-Arab-IQ" sz="2000" b="1" dirty="0">
                <a:solidFill>
                  <a:srgbClr val="FFC000"/>
                </a:solidFill>
                <a:ea typeface="Calibri" panose="020F0502020204030204" pitchFamily="34" charset="0"/>
                <a:cs typeface="Calibri" panose="020F0502020204030204" pitchFamily="34" charset="0"/>
              </a:rPr>
              <a:t>پێکهاتەکانی لیستی دەسهات</a:t>
            </a:r>
            <a:r>
              <a:rPr lang="ar-IQ" sz="2000" b="1" dirty="0">
                <a:solidFill>
                  <a:srgbClr val="FFC000"/>
                </a:solidFill>
                <a:ea typeface="Calibri" panose="020F0502020204030204" pitchFamily="34" charset="0"/>
                <a:cs typeface="Calibri" panose="020F0502020204030204" pitchFamily="34" charset="0"/>
              </a:rPr>
              <a:t>/ </a:t>
            </a:r>
            <a:r>
              <a:rPr lang="ku-Arab-IQ" sz="2000" b="1" dirty="0">
                <a:solidFill>
                  <a:srgbClr val="FFC000"/>
                </a:solidFill>
                <a:ea typeface="Calibri" panose="020F0502020204030204" pitchFamily="34" charset="0"/>
                <a:cs typeface="Calibri" panose="020F0502020204030204" pitchFamily="34" charset="0"/>
              </a:rPr>
              <a:t>مکونات </a:t>
            </a:r>
            <a:r>
              <a:rPr lang="ar-IQ" sz="2000" b="1" dirty="0">
                <a:solidFill>
                  <a:srgbClr val="FFC000"/>
                </a:solidFill>
                <a:ea typeface="Calibri" panose="020F0502020204030204" pitchFamily="34" charset="0"/>
                <a:cs typeface="Calibri" panose="020F0502020204030204" pitchFamily="34" charset="0"/>
              </a:rPr>
              <a:t>قائمة الدخل</a:t>
            </a:r>
            <a:br>
              <a:rPr lang="ar-IQ" sz="2000" b="1" dirty="0">
                <a:solidFill>
                  <a:srgbClr val="FFC000"/>
                </a:solidFill>
                <a:ea typeface="Calibri" panose="020F0502020204030204" pitchFamily="34" charset="0"/>
                <a:cs typeface="Calibri" panose="020F0502020204030204" pitchFamily="34" charset="0"/>
              </a:rPr>
            </a:br>
            <a:r>
              <a:rPr lang="ar-IQ" sz="2000" b="1" dirty="0">
                <a:solidFill>
                  <a:srgbClr val="FFC000"/>
                </a:solidFill>
                <a:ea typeface="Calibri" panose="020F0502020204030204" pitchFamily="34" charset="0"/>
                <a:cs typeface="Calibri" panose="020F0502020204030204" pitchFamily="34" charset="0"/>
              </a:rPr>
              <a:t>4- </a:t>
            </a:r>
            <a:r>
              <a:rPr lang="ku-Arab-IQ" sz="2000" b="1" dirty="0">
                <a:solidFill>
                  <a:srgbClr val="FFC000"/>
                </a:solidFill>
                <a:ea typeface="Calibri" panose="020F0502020204030204" pitchFamily="34" charset="0"/>
                <a:cs typeface="Calibri" panose="020F0502020204030204" pitchFamily="34" charset="0"/>
              </a:rPr>
              <a:t>خەرجی سەرمایە/ </a:t>
            </a:r>
            <a:r>
              <a:rPr lang="ar-IQ" sz="2000" b="1" dirty="0">
                <a:solidFill>
                  <a:srgbClr val="FFC000"/>
                </a:solidFill>
                <a:ea typeface="Calibri" panose="020F0502020204030204" pitchFamily="34" charset="0"/>
                <a:cs typeface="Calibri" panose="020F0502020204030204" pitchFamily="34" charset="0"/>
              </a:rPr>
              <a:t>المصاريف الراس مالية</a:t>
            </a:r>
            <a:endParaRPr lang="en-US" sz="2000" dirty="0">
              <a:solidFill>
                <a:srgbClr val="FFC000"/>
              </a:solidFill>
            </a:endParaRPr>
          </a:p>
        </p:txBody>
      </p:sp>
    </p:spTree>
    <p:custDataLst>
      <p:tags r:id="rId1"/>
    </p:custDataLst>
    <p:extLst>
      <p:ext uri="{BB962C8B-B14F-4D97-AF65-F5344CB8AC3E}">
        <p14:creationId xmlns:p14="http://schemas.microsoft.com/office/powerpoint/2010/main" val="3325536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325817" y="575046"/>
            <a:ext cx="10178324" cy="1295401"/>
          </a:xfrm>
        </p:spPr>
        <p:txBody>
          <a:bodyPr>
            <a:normAutofit fontScale="90000"/>
          </a:bodyPr>
          <a:lstStyle/>
          <a:p>
            <a:pPr algn="r" rtl="1">
              <a:lnSpc>
                <a:spcPct val="107000"/>
              </a:lnSpc>
            </a:pPr>
            <a:r>
              <a:rPr lang="ku-Arab-IQ" b="1" dirty="0">
                <a:ea typeface="Calibri" panose="020F0502020204030204" pitchFamily="34" charset="0"/>
                <a:cs typeface="Calibri" panose="020F0502020204030204" pitchFamily="34" charset="0"/>
              </a:rPr>
              <a:t>لیستە داراییەکان</a:t>
            </a:r>
            <a:r>
              <a:rPr lang="ar-IQ" b="1" dirty="0">
                <a:ea typeface="Calibri" panose="020F0502020204030204" pitchFamily="34" charset="0"/>
                <a:cs typeface="Calibri" panose="020F0502020204030204" pitchFamily="34" charset="0"/>
              </a:rPr>
              <a:t>/ القوائم المالية</a:t>
            </a:r>
            <a:br>
              <a:rPr lang="ku-Arab-IQ" b="1" dirty="0">
                <a:ea typeface="Calibri" panose="020F0502020204030204" pitchFamily="34" charset="0"/>
                <a:cs typeface="Calibri" panose="020F0502020204030204" pitchFamily="34" charset="0"/>
              </a:rPr>
            </a:br>
            <a:r>
              <a:rPr lang="ku-Arab-IQ" b="1" dirty="0">
                <a:ea typeface="Calibri" panose="020F0502020204030204" pitchFamily="34" charset="0"/>
                <a:cs typeface="Calibri" panose="020F0502020204030204" pitchFamily="34" charset="0"/>
              </a:rPr>
              <a:t>١- لیستی دەسهات</a:t>
            </a:r>
            <a:r>
              <a:rPr lang="ar-IQ" b="1" dirty="0">
                <a:ea typeface="Calibri" panose="020F0502020204030204" pitchFamily="34" charset="0"/>
                <a:cs typeface="Calibri" panose="020F0502020204030204" pitchFamily="34" charset="0"/>
              </a:rPr>
              <a:t>/ قائمة الدخل</a:t>
            </a:r>
            <a:br>
              <a:rPr lang="ar-IQ" b="1" dirty="0">
                <a:ea typeface="Calibri" panose="020F0502020204030204" pitchFamily="34" charset="0"/>
                <a:cs typeface="Calibri" panose="020F0502020204030204" pitchFamily="34" charset="0"/>
              </a:rPr>
            </a:br>
            <a:r>
              <a:rPr lang="ar-IQ" b="1" dirty="0">
                <a:ea typeface="Calibri" panose="020F0502020204030204" pitchFamily="34" charset="0"/>
                <a:cs typeface="Calibri" panose="020F0502020204030204" pitchFamily="34" charset="0"/>
              </a:rPr>
              <a:t>    </a:t>
            </a:r>
            <a:r>
              <a:rPr lang="ku-Arab-IQ" b="1" dirty="0">
                <a:ea typeface="Calibri" panose="020F0502020204030204" pitchFamily="34" charset="0"/>
                <a:cs typeface="Calibri" panose="020F0502020204030204" pitchFamily="34" charset="0"/>
              </a:rPr>
              <a:t>ئەنجامی کۆتایی لیستەکە/ </a:t>
            </a:r>
            <a:r>
              <a:rPr lang="ar-IQ" b="1" dirty="0">
                <a:ea typeface="Calibri" panose="020F0502020204030204" pitchFamily="34" charset="0"/>
                <a:cs typeface="Calibri" panose="020F0502020204030204" pitchFamily="34" charset="0"/>
              </a:rPr>
              <a:t>النتيجة النهائية للقائمة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857252" y="2328530"/>
            <a:ext cx="9591675" cy="4129420"/>
          </a:xfrm>
        </p:spPr>
        <p:txBody>
          <a:bodyPr>
            <a:noAutofit/>
          </a:bodyPr>
          <a:lstStyle/>
          <a:p>
            <a:pPr indent="0" algn="just" rtl="1">
              <a:lnSpc>
                <a:spcPct val="107000"/>
              </a:lnSpc>
              <a:buNone/>
            </a:pPr>
            <a:r>
              <a:rPr lang="ar-SA" dirty="0">
                <a:latin typeface="Calibri" panose="020F0502020204030204" pitchFamily="34" charset="0"/>
                <a:ea typeface="Calibri" panose="020F0502020204030204" pitchFamily="34" charset="0"/>
              </a:rPr>
              <a:t>دوا هێلی لیستی دەسهات، بە زۆری بە هێلی خوارەوە ئاماژەی بۆ دەکرێت، ئەویش پوختەی دەسهات یا قازانج و زیانە</a:t>
            </a:r>
            <a:r>
              <a:rPr lang="ku-Arab-IQ" dirty="0">
                <a:latin typeface="Calibri" panose="020F0502020204030204" pitchFamily="34" charset="0"/>
                <a:ea typeface="Calibri" panose="020F0502020204030204" pitchFamily="34" charset="0"/>
              </a:rPr>
              <a:t>/ </a:t>
            </a:r>
            <a:r>
              <a:rPr lang="ar-IQ" dirty="0">
                <a:solidFill>
                  <a:srgbClr val="0070C0"/>
                </a:solidFill>
                <a:latin typeface="Calibri" panose="020F0502020204030204" pitchFamily="34" charset="0"/>
                <a:ea typeface="Calibri" panose="020F0502020204030204" pitchFamily="34" charset="0"/>
              </a:rPr>
              <a:t>آخر خط الدخل ويشير اليها بخط الادنى، وهو صافي ربح الدخل او خسارته</a:t>
            </a:r>
            <a:r>
              <a:rPr lang="ar-SA" dirty="0">
                <a:solidFill>
                  <a:srgbClr val="0070C0"/>
                </a:solidFill>
                <a:latin typeface="Calibri" panose="020F0502020204030204" pitchFamily="34" charset="0"/>
                <a:ea typeface="Calibri" panose="020F0502020204030204" pitchFamily="34" charset="0"/>
              </a:rPr>
              <a:t>.</a:t>
            </a:r>
            <a:endParaRPr lang="en-US" sz="2000" dirty="0">
              <a:solidFill>
                <a:srgbClr val="0070C0"/>
              </a:solidFill>
              <a:latin typeface="Calibri" panose="020F0502020204030204" pitchFamily="34" charset="0"/>
              <a:ea typeface="Calibri" panose="020F0502020204030204" pitchFamily="34" charset="0"/>
            </a:endParaRPr>
          </a:p>
          <a:p>
            <a:pPr marL="0" indent="0" algn="just" rtl="1">
              <a:buNone/>
            </a:pPr>
            <a:r>
              <a:rPr lang="ar-SA" dirty="0">
                <a:ea typeface="Calibri" panose="020F0502020204030204" pitchFamily="34" charset="0"/>
                <a:cs typeface="Calibri" panose="020F0502020204030204" pitchFamily="34" charset="0"/>
              </a:rPr>
              <a:t>ئەگەر </a:t>
            </a:r>
            <a:r>
              <a:rPr lang="ar-SA" u="sng" dirty="0">
                <a:ea typeface="Calibri" panose="020F0502020204030204" pitchFamily="34" charset="0"/>
                <a:cs typeface="Calibri" panose="020F0502020204030204" pitchFamily="34" charset="0"/>
              </a:rPr>
              <a:t>داهات خەرجی تێپەراند</a:t>
            </a:r>
            <a:r>
              <a:rPr lang="ar-SA" dirty="0">
                <a:ea typeface="Calibri" panose="020F0502020204030204" pitchFamily="34" charset="0"/>
                <a:cs typeface="Calibri" panose="020F0502020204030204" pitchFamily="34" charset="0"/>
              </a:rPr>
              <a:t>/ زیاتر بوو، ئەوا </a:t>
            </a:r>
            <a:r>
              <a:rPr lang="ku-Arab-IQ" u="sng" dirty="0">
                <a:ea typeface="Calibri" panose="020F0502020204030204" pitchFamily="34" charset="0"/>
                <a:cs typeface="Calibri" panose="020F0502020204030204" pitchFamily="34" charset="0"/>
              </a:rPr>
              <a:t>بزنسەکە</a:t>
            </a:r>
            <a:r>
              <a:rPr lang="ar-SA" u="sng" dirty="0">
                <a:ea typeface="Calibri" panose="020F0502020204030204" pitchFamily="34" charset="0"/>
                <a:cs typeface="Calibri" panose="020F0502020204030204" pitchFamily="34" charset="0"/>
              </a:rPr>
              <a:t> قازانج پیشان دەدات</a:t>
            </a:r>
            <a:r>
              <a:rPr lang="ar-SA" dirty="0">
                <a:ea typeface="Calibri" panose="020F0502020204030204" pitchFamily="34" charset="0"/>
                <a:cs typeface="Calibri" panose="020F0502020204030204" pitchFamily="34" charset="0"/>
              </a:rPr>
              <a:t>، بەلام </a:t>
            </a:r>
            <a:r>
              <a:rPr lang="ar-SA" u="sng" dirty="0">
                <a:ea typeface="Calibri" panose="020F0502020204030204" pitchFamily="34" charset="0"/>
                <a:cs typeface="Calibri" panose="020F0502020204030204" pitchFamily="34" charset="0"/>
              </a:rPr>
              <a:t>ئەگەر داهات لە چاو خەرجی کورتی هێنا</a:t>
            </a:r>
            <a:r>
              <a:rPr lang="ar-SA" dirty="0">
                <a:ea typeface="Calibri" panose="020F0502020204030204" pitchFamily="34" charset="0"/>
                <a:cs typeface="Calibri" panose="020F0502020204030204" pitchFamily="34" charset="0"/>
              </a:rPr>
              <a:t>، ئەوا بە </a:t>
            </a:r>
            <a:r>
              <a:rPr lang="ar-SA" u="sng" dirty="0">
                <a:ea typeface="Calibri" panose="020F0502020204030204" pitchFamily="34" charset="0"/>
                <a:cs typeface="Calibri" panose="020F0502020204030204" pitchFamily="34" charset="0"/>
              </a:rPr>
              <a:t>زیان دەردەکەوێت</a:t>
            </a:r>
            <a:r>
              <a:rPr lang="ar-IQ" dirty="0">
                <a:ea typeface="Calibri" panose="020F0502020204030204" pitchFamily="34" charset="0"/>
                <a:cs typeface="Calibri" panose="020F0502020204030204" pitchFamily="34" charset="0"/>
              </a:rPr>
              <a:t>/ </a:t>
            </a:r>
            <a:r>
              <a:rPr lang="ar-IQ" dirty="0">
                <a:solidFill>
                  <a:srgbClr val="0070C0"/>
                </a:solidFill>
                <a:ea typeface="Calibri" panose="020F0502020204030204" pitchFamily="34" charset="0"/>
                <a:cs typeface="Calibri" panose="020F0502020204030204" pitchFamily="34" charset="0"/>
              </a:rPr>
              <a:t>عندما يتجاوز الايراد المصاريف، يعبر ذلك عن ربح المشروع، اما عندما تقل الايراد مقارنة بالمصاريف، يعبر عن خسارته</a:t>
            </a:r>
            <a:r>
              <a:rPr lang="ar-SA" dirty="0">
                <a:solidFill>
                  <a:srgbClr val="0070C0"/>
                </a:solidFill>
                <a:ea typeface="Calibri" panose="020F0502020204030204" pitchFamily="34" charset="0"/>
                <a:cs typeface="Calibri" panose="020F0502020204030204" pitchFamily="34" charset="0"/>
              </a:rPr>
              <a:t>.</a:t>
            </a:r>
            <a:endParaRPr lang="en-US" sz="2000" dirty="0">
              <a:solidFill>
                <a:srgbClr val="0070C0"/>
              </a:solidFill>
              <a:latin typeface="Calibri" panose="020F050202020403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1996109740"/>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32FF78C-6624-4802-AA68-B0970990BA55}"/>
              </a:ext>
            </a:extLst>
          </p:cNvPr>
          <p:cNvSpPr/>
          <p:nvPr/>
        </p:nvSpPr>
        <p:spPr>
          <a:xfrm>
            <a:off x="3848826" y="6344313"/>
            <a:ext cx="6096000" cy="541751"/>
          </a:xfrm>
          <a:prstGeom prst="rect">
            <a:avLst/>
          </a:prstGeom>
        </p:spPr>
        <p:txBody>
          <a:bodyPr>
            <a:spAutoFit/>
          </a:bodyPr>
          <a:lstStyle/>
          <a:p>
            <a:pPr algn="ctr">
              <a:lnSpc>
                <a:spcPct val="107000"/>
              </a:lnSpc>
              <a:spcAft>
                <a:spcPts val="0"/>
              </a:spcAft>
            </a:pPr>
            <a:r>
              <a:rPr lang="ar-SA" sz="1400" dirty="0">
                <a:latin typeface="Calibri" panose="020F0502020204030204" pitchFamily="34" charset="0"/>
                <a:ea typeface="Calibri" panose="020F0502020204030204" pitchFamily="34" charset="0"/>
              </a:rPr>
              <a:t>شێوەی</a:t>
            </a:r>
            <a:r>
              <a:rPr lang="en-US" sz="1400" b="1" dirty="0">
                <a:latin typeface="Calibri" panose="020F0502020204030204" pitchFamily="34" charset="0"/>
                <a:ea typeface="Calibri" panose="020F0502020204030204" pitchFamily="34" charset="0"/>
              </a:rPr>
              <a:t> (</a:t>
            </a:r>
            <a:r>
              <a:rPr lang="ar-IQ" sz="1400" b="1" dirty="0">
                <a:latin typeface="Calibri" panose="020F0502020204030204" pitchFamily="34" charset="0"/>
                <a:ea typeface="Calibri" panose="020F0502020204030204" pitchFamily="34" charset="0"/>
              </a:rPr>
              <a:t>3</a:t>
            </a:r>
            <a:r>
              <a:rPr lang="en-US" sz="1400" b="1" dirty="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endParaRPr>
          </a:p>
          <a:p>
            <a:pPr algn="ctr" rtl="1">
              <a:lnSpc>
                <a:spcPct val="107000"/>
              </a:lnSpc>
              <a:spcAft>
                <a:spcPts val="0"/>
              </a:spcAft>
            </a:pPr>
            <a:r>
              <a:rPr lang="ar-SA" sz="1400" dirty="0">
                <a:latin typeface="Calibri" panose="020F0502020204030204" pitchFamily="34" charset="0"/>
                <a:ea typeface="Calibri" panose="020F0502020204030204" pitchFamily="34" charset="0"/>
              </a:rPr>
              <a:t>لیستی دەسهاتی نموونە</a:t>
            </a:r>
            <a:r>
              <a:rPr lang="ku-Arab-IQ" sz="1400" dirty="0">
                <a:latin typeface="Calibri" panose="020F0502020204030204" pitchFamily="34" charset="0"/>
                <a:ea typeface="Calibri" panose="020F0502020204030204" pitchFamily="34" charset="0"/>
              </a:rPr>
              <a:t>ی</a:t>
            </a:r>
            <a:r>
              <a:rPr lang="ar-SA" sz="1400" dirty="0">
                <a:latin typeface="Calibri" panose="020F0502020204030204" pitchFamily="34" charset="0"/>
                <a:ea typeface="Calibri" panose="020F0502020204030204" pitchFamily="34" charset="0"/>
              </a:rPr>
              <a:t>ی هۆتێلێک لە کۆتایی سالی </a:t>
            </a:r>
            <a:r>
              <a:rPr lang="ar-IQ" sz="1400" dirty="0">
                <a:latin typeface="Calibri" panose="020F0502020204030204" pitchFamily="34" charset="0"/>
                <a:ea typeface="Calibri" panose="020F0502020204030204" pitchFamily="34" charset="0"/>
              </a:rPr>
              <a:t>31/ 12/ 2022</a:t>
            </a:r>
            <a:endParaRPr lang="en-US" sz="1100" dirty="0">
              <a:latin typeface="Calibri" panose="020F0502020204030204" pitchFamily="34" charset="0"/>
              <a:ea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B8F0454B-5365-4A51-9745-B2CB715C5D50}"/>
                  </a:ext>
                </a:extLst>
              </p14:cNvPr>
              <p14:cNvContentPartPr/>
              <p14:nvPr/>
            </p14:nvContentPartPr>
            <p14:xfrm>
              <a:off x="9187200" y="4648320"/>
              <a:ext cx="360" cy="360"/>
            </p14:xfrm>
          </p:contentPart>
        </mc:Choice>
        <mc:Fallback xmlns="">
          <p:pic>
            <p:nvPicPr>
              <p:cNvPr id="2" name="Ink 1">
                <a:extLst>
                  <a:ext uri="{FF2B5EF4-FFF2-40B4-BE49-F238E27FC236}">
                    <a16:creationId xmlns:a16="http://schemas.microsoft.com/office/drawing/2014/main" id="{B8F0454B-5365-4A51-9745-B2CB715C5D50}"/>
                  </a:ext>
                </a:extLst>
              </p:cNvPr>
              <p:cNvPicPr/>
              <p:nvPr/>
            </p:nvPicPr>
            <p:blipFill>
              <a:blip r:embed="rId5"/>
              <a:stretch>
                <a:fillRect/>
              </a:stretch>
            </p:blipFill>
            <p:spPr>
              <a:xfrm>
                <a:off x="9177840" y="4638960"/>
                <a:ext cx="19080" cy="19080"/>
              </a:xfrm>
              <a:prstGeom prst="rect">
                <a:avLst/>
              </a:prstGeom>
            </p:spPr>
          </p:pic>
        </mc:Fallback>
      </mc:AlternateContent>
      <p:graphicFrame>
        <p:nvGraphicFramePr>
          <p:cNvPr id="5" name="Table 4">
            <a:extLst>
              <a:ext uri="{FF2B5EF4-FFF2-40B4-BE49-F238E27FC236}">
                <a16:creationId xmlns:a16="http://schemas.microsoft.com/office/drawing/2014/main" id="{AC2A2C5A-ABAE-4241-8654-5FDFF9B91DE2}"/>
              </a:ext>
            </a:extLst>
          </p:cNvPr>
          <p:cNvGraphicFramePr>
            <a:graphicFrameLocks noGrp="1"/>
          </p:cNvGraphicFramePr>
          <p:nvPr>
            <p:extLst>
              <p:ext uri="{D42A27DB-BD31-4B8C-83A1-F6EECF244321}">
                <p14:modId xmlns:p14="http://schemas.microsoft.com/office/powerpoint/2010/main" val="3938876432"/>
              </p:ext>
            </p:extLst>
          </p:nvPr>
        </p:nvGraphicFramePr>
        <p:xfrm>
          <a:off x="5186402" y="6467"/>
          <a:ext cx="5996046" cy="2377440"/>
        </p:xfrm>
        <a:graphic>
          <a:graphicData uri="http://schemas.openxmlformats.org/drawingml/2006/table">
            <a:tbl>
              <a:tblPr firstRow="1" bandRow="1">
                <a:tableStyleId>{7E9639D4-E3E2-4D34-9284-5A2195B3D0D7}</a:tableStyleId>
              </a:tblPr>
              <a:tblGrid>
                <a:gridCol w="4307106">
                  <a:extLst>
                    <a:ext uri="{9D8B030D-6E8A-4147-A177-3AD203B41FA5}">
                      <a16:colId xmlns:a16="http://schemas.microsoft.com/office/drawing/2014/main" val="1503623963"/>
                    </a:ext>
                  </a:extLst>
                </a:gridCol>
                <a:gridCol w="1688940">
                  <a:extLst>
                    <a:ext uri="{9D8B030D-6E8A-4147-A177-3AD203B41FA5}">
                      <a16:colId xmlns:a16="http://schemas.microsoft.com/office/drawing/2014/main" val="4292431191"/>
                    </a:ext>
                  </a:extLst>
                </a:gridCol>
              </a:tblGrid>
              <a:tr h="264835">
                <a:tc gridSpan="2">
                  <a:txBody>
                    <a:bodyPr/>
                    <a:lstStyle/>
                    <a:p>
                      <a:pPr algn="r" rtl="1"/>
                      <a:r>
                        <a:rPr lang="ar-IQ" dirty="0"/>
                        <a:t>قائمة الدخل لفندق ديفان في نهاية فترة 31/ 12/ 2022</a:t>
                      </a:r>
                      <a:endParaRPr lang="en-US" dirty="0"/>
                    </a:p>
                  </a:txBody>
                  <a:tcP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val="1364114001"/>
                  </a:ext>
                </a:extLst>
              </a:tr>
              <a:tr h="220695">
                <a:tc>
                  <a:txBody>
                    <a:bodyPr/>
                    <a:lstStyle/>
                    <a:p>
                      <a:pPr algn="r" rtl="1"/>
                      <a:endParaRPr lang="en-US" sz="1050"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sz="1050" u="sng" dirty="0"/>
                        <a:t>ايرادات</a:t>
                      </a:r>
                      <a:r>
                        <a:rPr lang="ar-IQ" sz="1050" dirty="0"/>
                        <a:t>:</a:t>
                      </a:r>
                      <a:endParaRPr lang="en-US" sz="1050"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941744461"/>
                  </a:ext>
                </a:extLst>
              </a:tr>
              <a:tr h="220695">
                <a:tc>
                  <a:txBody>
                    <a:bodyPr/>
                    <a:lstStyle/>
                    <a:p>
                      <a:pPr algn="r" rtl="1"/>
                      <a:r>
                        <a:rPr lang="ar-IQ" sz="1050" dirty="0"/>
                        <a:t>1512732</a:t>
                      </a:r>
                      <a:endParaRPr lang="en-US" sz="1050"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sz="1050" dirty="0"/>
                        <a:t>   الغرف</a:t>
                      </a:r>
                      <a:endParaRPr lang="en-US" sz="1050"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835001822"/>
                  </a:ext>
                </a:extLst>
              </a:tr>
              <a:tr h="220695">
                <a:tc>
                  <a:txBody>
                    <a:bodyPr/>
                    <a:lstStyle/>
                    <a:p>
                      <a:pPr algn="r" rtl="1"/>
                      <a:r>
                        <a:rPr lang="ar-IQ" sz="1050"/>
                        <a:t>512650</a:t>
                      </a:r>
                      <a:endParaRPr lang="en-US" sz="105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sz="1050" dirty="0"/>
                        <a:t>   الماكل</a:t>
                      </a:r>
                      <a:endParaRPr lang="en-US" sz="1050"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265534270"/>
                  </a:ext>
                </a:extLst>
              </a:tr>
              <a:tr h="220695">
                <a:tc>
                  <a:txBody>
                    <a:bodyPr/>
                    <a:lstStyle/>
                    <a:p>
                      <a:pPr algn="r" rtl="1"/>
                      <a:r>
                        <a:rPr lang="ar-IQ" sz="1050" dirty="0"/>
                        <a:t>265200</a:t>
                      </a:r>
                      <a:endParaRPr lang="en-US" sz="1050"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sz="1050" dirty="0"/>
                        <a:t>   المشرب</a:t>
                      </a:r>
                      <a:endParaRPr lang="en-US" sz="1050"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937679682"/>
                  </a:ext>
                </a:extLst>
              </a:tr>
              <a:tr h="220695">
                <a:tc>
                  <a:txBody>
                    <a:bodyPr/>
                    <a:lstStyle/>
                    <a:p>
                      <a:pPr algn="r" rtl="1"/>
                      <a:r>
                        <a:rPr lang="ar-IQ" sz="1050" dirty="0"/>
                        <a:t>22122</a:t>
                      </a:r>
                      <a:endParaRPr lang="en-US" sz="1050"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sz="1050" dirty="0"/>
                        <a:t>   القاعات</a:t>
                      </a:r>
                      <a:endParaRPr lang="en-US" sz="1050"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322093136"/>
                  </a:ext>
                </a:extLst>
              </a:tr>
              <a:tr h="220695">
                <a:tc>
                  <a:txBody>
                    <a:bodyPr/>
                    <a:lstStyle/>
                    <a:p>
                      <a:pPr algn="r" rtl="1"/>
                      <a:r>
                        <a:rPr lang="ar-IQ" sz="1050" dirty="0"/>
                        <a:t>25088</a:t>
                      </a:r>
                      <a:endParaRPr lang="en-US" sz="1050"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sz="1050" dirty="0"/>
                        <a:t>   جيم</a:t>
                      </a:r>
                      <a:endParaRPr lang="en-US" sz="1050"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88695396"/>
                  </a:ext>
                </a:extLst>
              </a:tr>
              <a:tr h="220695">
                <a:tc>
                  <a:txBody>
                    <a:bodyPr/>
                    <a:lstStyle/>
                    <a:p>
                      <a:pPr algn="r" rtl="1"/>
                      <a:r>
                        <a:rPr lang="ar-IQ" sz="1050" u="sng" dirty="0"/>
                        <a:t>12000</a:t>
                      </a:r>
                      <a:endParaRPr lang="en-US" sz="1050" u="sng"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sz="1050" dirty="0"/>
                        <a:t>   اخرى</a:t>
                      </a:r>
                      <a:endParaRPr lang="en-US" sz="1050"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178800178"/>
                  </a:ext>
                </a:extLst>
              </a:tr>
              <a:tr h="220695">
                <a:tc>
                  <a:txBody>
                    <a:bodyPr/>
                    <a:lstStyle/>
                    <a:p>
                      <a:pPr algn="r" rtl="1"/>
                      <a:r>
                        <a:rPr lang="ar-IQ" sz="1050" b="1" dirty="0"/>
                        <a:t>2349792</a:t>
                      </a:r>
                      <a:endParaRPr lang="en-US" sz="1050" b="1" dirty="0"/>
                    </a:p>
                  </a:txBody>
                  <a:tcP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just" rtl="1"/>
                      <a:r>
                        <a:rPr lang="ar-IQ" sz="1050" b="1" dirty="0"/>
                        <a:t>مجموع الايرادات</a:t>
                      </a:r>
                      <a:endParaRPr lang="en-US" sz="1050" b="1" dirty="0"/>
                    </a:p>
                  </a:txBody>
                  <a:tcP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371232966"/>
                  </a:ext>
                </a:extLst>
              </a:tr>
            </a:tbl>
          </a:graphicData>
        </a:graphic>
      </p:graphicFrame>
      <p:graphicFrame>
        <p:nvGraphicFramePr>
          <p:cNvPr id="6" name="Table 5">
            <a:extLst>
              <a:ext uri="{FF2B5EF4-FFF2-40B4-BE49-F238E27FC236}">
                <a16:creationId xmlns:a16="http://schemas.microsoft.com/office/drawing/2014/main" id="{255F7E6E-5DD3-456C-B1A2-B0D4DA89BBB0}"/>
              </a:ext>
            </a:extLst>
          </p:cNvPr>
          <p:cNvGraphicFramePr>
            <a:graphicFrameLocks noGrp="1"/>
          </p:cNvGraphicFramePr>
          <p:nvPr>
            <p:extLst>
              <p:ext uri="{D42A27DB-BD31-4B8C-83A1-F6EECF244321}">
                <p14:modId xmlns:p14="http://schemas.microsoft.com/office/powerpoint/2010/main" val="3325768099"/>
              </p:ext>
            </p:extLst>
          </p:nvPr>
        </p:nvGraphicFramePr>
        <p:xfrm>
          <a:off x="4765364" y="2428658"/>
          <a:ext cx="6455184" cy="2705100"/>
        </p:xfrm>
        <a:graphic>
          <a:graphicData uri="http://schemas.openxmlformats.org/drawingml/2006/table">
            <a:tbl>
              <a:tblPr firstRow="1" bandRow="1">
                <a:tableStyleId>{5940675A-B579-460E-94D1-54222C63F5DA}</a:tableStyleId>
              </a:tblPr>
              <a:tblGrid>
                <a:gridCol w="4636916">
                  <a:extLst>
                    <a:ext uri="{9D8B030D-6E8A-4147-A177-3AD203B41FA5}">
                      <a16:colId xmlns:a16="http://schemas.microsoft.com/office/drawing/2014/main" val="3906726791"/>
                    </a:ext>
                  </a:extLst>
                </a:gridCol>
                <a:gridCol w="1818268">
                  <a:extLst>
                    <a:ext uri="{9D8B030D-6E8A-4147-A177-3AD203B41FA5}">
                      <a16:colId xmlns:a16="http://schemas.microsoft.com/office/drawing/2014/main" val="1246829000"/>
                    </a:ext>
                  </a:extLst>
                </a:gridCol>
              </a:tblGrid>
              <a:tr h="213535">
                <a:tc>
                  <a:txBody>
                    <a:bodyPr/>
                    <a:lstStyle/>
                    <a:p>
                      <a:pPr algn="r" rtl="1"/>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u="none" dirty="0"/>
                        <a:t>- </a:t>
                      </a:r>
                      <a:r>
                        <a:rPr lang="ar-IQ" sz="1050" u="sng" dirty="0"/>
                        <a:t>تكلفة المبيعات</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16612084"/>
                  </a:ext>
                </a:extLst>
              </a:tr>
              <a:tr h="213535">
                <a:tc>
                  <a:txBody>
                    <a:bodyPr/>
                    <a:lstStyle/>
                    <a:p>
                      <a:pPr algn="r" rtl="1"/>
                      <a:r>
                        <a:rPr lang="ar-IQ" sz="1050" dirty="0"/>
                        <a:t>362745</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dirty="0"/>
                        <a:t>   الغرف</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11764404"/>
                  </a:ext>
                </a:extLst>
              </a:tr>
              <a:tr h="213535">
                <a:tc>
                  <a:txBody>
                    <a:bodyPr/>
                    <a:lstStyle/>
                    <a:p>
                      <a:pPr algn="r" rtl="1"/>
                      <a:r>
                        <a:rPr lang="ar-IQ" sz="1050" dirty="0"/>
                        <a:t>435753</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dirty="0"/>
                        <a:t>   الماكل</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32254805"/>
                  </a:ext>
                </a:extLst>
              </a:tr>
              <a:tr h="213535">
                <a:tc>
                  <a:txBody>
                    <a:bodyPr/>
                    <a:lstStyle/>
                    <a:p>
                      <a:pPr algn="r" rtl="1"/>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u="none" dirty="0"/>
                        <a:t>- المصاريف التشغيلية</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47773708"/>
                  </a:ext>
                </a:extLst>
              </a:tr>
              <a:tr h="213535">
                <a:tc>
                  <a:txBody>
                    <a:bodyPr/>
                    <a:lstStyle/>
                    <a:p>
                      <a:pPr algn="r" rtl="1"/>
                      <a:r>
                        <a:rPr lang="ar-IQ" sz="1000" dirty="0"/>
                        <a:t>187921</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المصاريف الادارية</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1408180"/>
                  </a:ext>
                </a:extLst>
              </a:tr>
              <a:tr h="213535">
                <a:tc>
                  <a:txBody>
                    <a:bodyPr/>
                    <a:lstStyle/>
                    <a:p>
                      <a:pPr algn="r" rtl="1"/>
                      <a:r>
                        <a:rPr lang="ar-IQ" sz="1000" dirty="0"/>
                        <a:t>192326</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التسويق</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20886336"/>
                  </a:ext>
                </a:extLst>
              </a:tr>
              <a:tr h="213535">
                <a:tc>
                  <a:txBody>
                    <a:bodyPr/>
                    <a:lstStyle/>
                    <a:p>
                      <a:pPr algn="r" rtl="1"/>
                      <a:r>
                        <a:rPr lang="ar-IQ" sz="1000" dirty="0"/>
                        <a:t>113455</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الاجور والرواتب</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85248157"/>
                  </a:ext>
                </a:extLst>
              </a:tr>
              <a:tr h="213535">
                <a:tc>
                  <a:txBody>
                    <a:bodyPr/>
                    <a:lstStyle/>
                    <a:p>
                      <a:pPr algn="r" rtl="1"/>
                      <a:r>
                        <a:rPr lang="ar-IQ" sz="1000" dirty="0"/>
                        <a:t>117490</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الصيانة</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3748797"/>
                  </a:ext>
                </a:extLst>
              </a:tr>
              <a:tr h="213535">
                <a:tc>
                  <a:txBody>
                    <a:bodyPr/>
                    <a:lstStyle/>
                    <a:p>
                      <a:pPr algn="r" rtl="1"/>
                      <a:r>
                        <a:rPr lang="ar-IQ" sz="1000" dirty="0"/>
                        <a:t>93992</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الخدمات</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0970559"/>
                  </a:ext>
                </a:extLst>
              </a:tr>
              <a:tr h="213535">
                <a:tc>
                  <a:txBody>
                    <a:bodyPr/>
                    <a:lstStyle/>
                    <a:p>
                      <a:pPr algn="r" rtl="1"/>
                      <a:r>
                        <a:rPr lang="ar-IQ" sz="1000" b="1" u="sng" dirty="0"/>
                        <a:t>705184</a:t>
                      </a:r>
                      <a:endParaRPr lang="en-US" sz="1000" b="1"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b="1" dirty="0"/>
                        <a:t>مجموع مصاريف التشغيل</a:t>
                      </a:r>
                      <a:endParaRPr lang="en-US"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873467"/>
                  </a:ext>
                </a:extLst>
              </a:tr>
              <a:tr h="213535">
                <a:tc>
                  <a:txBody>
                    <a:bodyPr/>
                    <a:lstStyle/>
                    <a:p>
                      <a:pPr algn="r" rtl="1"/>
                      <a:r>
                        <a:rPr lang="ar-IQ" sz="1000" b="1" dirty="0"/>
                        <a:t>622709</a:t>
                      </a:r>
                      <a:endParaRPr lang="en-US"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b="1" dirty="0"/>
                        <a:t>ربح التشغيلي</a:t>
                      </a:r>
                      <a:endParaRPr lang="en-US"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51027468"/>
                  </a:ext>
                </a:extLst>
              </a:tr>
            </a:tbl>
          </a:graphicData>
        </a:graphic>
      </p:graphicFrame>
      <p:graphicFrame>
        <p:nvGraphicFramePr>
          <p:cNvPr id="7" name="Table 6">
            <a:extLst>
              <a:ext uri="{FF2B5EF4-FFF2-40B4-BE49-F238E27FC236}">
                <a16:creationId xmlns:a16="http://schemas.microsoft.com/office/drawing/2014/main" id="{621FD36D-844E-4AB7-8E1A-BD783674B451}"/>
              </a:ext>
            </a:extLst>
          </p:cNvPr>
          <p:cNvGraphicFramePr>
            <a:graphicFrameLocks noGrp="1"/>
          </p:cNvGraphicFramePr>
          <p:nvPr>
            <p:extLst>
              <p:ext uri="{D42A27DB-BD31-4B8C-83A1-F6EECF244321}">
                <p14:modId xmlns:p14="http://schemas.microsoft.com/office/powerpoint/2010/main" val="2370704022"/>
              </p:ext>
            </p:extLst>
          </p:nvPr>
        </p:nvGraphicFramePr>
        <p:xfrm>
          <a:off x="219527" y="1244173"/>
          <a:ext cx="5995686" cy="2110504"/>
        </p:xfrm>
        <a:graphic>
          <a:graphicData uri="http://schemas.openxmlformats.org/drawingml/2006/table">
            <a:tbl>
              <a:tblPr firstRow="1" bandRow="1">
                <a:tableStyleId>{5940675A-B579-460E-94D1-54222C63F5DA}</a:tableStyleId>
              </a:tblPr>
              <a:tblGrid>
                <a:gridCol w="4214379">
                  <a:extLst>
                    <a:ext uri="{9D8B030D-6E8A-4147-A177-3AD203B41FA5}">
                      <a16:colId xmlns:a16="http://schemas.microsoft.com/office/drawing/2014/main" val="3906726791"/>
                    </a:ext>
                  </a:extLst>
                </a:gridCol>
                <a:gridCol w="1781307">
                  <a:extLst>
                    <a:ext uri="{9D8B030D-6E8A-4147-A177-3AD203B41FA5}">
                      <a16:colId xmlns:a16="http://schemas.microsoft.com/office/drawing/2014/main" val="1246829000"/>
                    </a:ext>
                  </a:extLst>
                </a:gridCol>
              </a:tblGrid>
              <a:tr h="263813">
                <a:tc>
                  <a:txBody>
                    <a:bodyPr/>
                    <a:lstStyle/>
                    <a:p>
                      <a:pPr algn="r" rtl="1"/>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u="none" dirty="0"/>
                        <a:t>- المصاريف التشغيلية</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16612084"/>
                  </a:ext>
                </a:extLst>
              </a:tr>
              <a:tr h="263813">
                <a:tc>
                  <a:txBody>
                    <a:bodyPr/>
                    <a:lstStyle/>
                    <a:p>
                      <a:pPr algn="r" rtl="1"/>
                      <a:r>
                        <a:rPr lang="ar-IQ" sz="1050" dirty="0"/>
                        <a:t>187921</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dirty="0"/>
                        <a:t>المصاريف الادارية</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11764404"/>
                  </a:ext>
                </a:extLst>
              </a:tr>
              <a:tr h="263813">
                <a:tc>
                  <a:txBody>
                    <a:bodyPr/>
                    <a:lstStyle/>
                    <a:p>
                      <a:pPr algn="r" rtl="1"/>
                      <a:r>
                        <a:rPr lang="ar-IQ" sz="1050" dirty="0"/>
                        <a:t>192326</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dirty="0"/>
                        <a:t>التسويق</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32254805"/>
                  </a:ext>
                </a:extLst>
              </a:tr>
              <a:tr h="263813">
                <a:tc>
                  <a:txBody>
                    <a:bodyPr/>
                    <a:lstStyle/>
                    <a:p>
                      <a:pPr algn="r" rtl="1"/>
                      <a:r>
                        <a:rPr lang="ar-IQ" sz="1050" dirty="0"/>
                        <a:t>113455</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dirty="0"/>
                        <a:t>الاجور والرواتب</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47773708"/>
                  </a:ext>
                </a:extLst>
              </a:tr>
              <a:tr h="263813">
                <a:tc>
                  <a:txBody>
                    <a:bodyPr/>
                    <a:lstStyle/>
                    <a:p>
                      <a:pPr algn="r" rtl="1"/>
                      <a:r>
                        <a:rPr lang="ar-IQ" sz="1050" dirty="0"/>
                        <a:t>117490</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dirty="0"/>
                        <a:t>الصيانة</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85248157"/>
                  </a:ext>
                </a:extLst>
              </a:tr>
              <a:tr h="263813">
                <a:tc>
                  <a:txBody>
                    <a:bodyPr/>
                    <a:lstStyle/>
                    <a:p>
                      <a:pPr algn="r" rtl="1"/>
                      <a:r>
                        <a:rPr lang="ar-IQ" sz="1050" dirty="0"/>
                        <a:t>93992</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dirty="0"/>
                        <a:t>الخدمات</a:t>
                      </a:r>
                      <a:endParaRPr 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3748797"/>
                  </a:ext>
                </a:extLst>
              </a:tr>
              <a:tr h="263813">
                <a:tc>
                  <a:txBody>
                    <a:bodyPr/>
                    <a:lstStyle/>
                    <a:p>
                      <a:pPr algn="r" rtl="1"/>
                      <a:r>
                        <a:rPr lang="ar-IQ" sz="1050" b="1" u="sng" dirty="0"/>
                        <a:t>705184</a:t>
                      </a:r>
                      <a:endParaRPr lang="en-US" sz="1050" b="1"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b="1" dirty="0"/>
                        <a:t>مجموع مصاريف التشغيل</a:t>
                      </a:r>
                      <a:endParaRPr lang="en-US" sz="105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0970559"/>
                  </a:ext>
                </a:extLst>
              </a:tr>
              <a:tr h="263813">
                <a:tc>
                  <a:txBody>
                    <a:bodyPr/>
                    <a:lstStyle/>
                    <a:p>
                      <a:pPr algn="r" rtl="1"/>
                      <a:r>
                        <a:rPr lang="ar-IQ" sz="1050" b="1" dirty="0"/>
                        <a:t>622709</a:t>
                      </a:r>
                      <a:endParaRPr lang="en-US" sz="105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50" b="1" dirty="0"/>
                        <a:t>ربح التشغيلي</a:t>
                      </a:r>
                      <a:endParaRPr lang="en-US" sz="105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873467"/>
                  </a:ext>
                </a:extLst>
              </a:tr>
            </a:tbl>
          </a:graphicData>
        </a:graphic>
      </p:graphicFrame>
      <p:graphicFrame>
        <p:nvGraphicFramePr>
          <p:cNvPr id="8" name="Table 7">
            <a:extLst>
              <a:ext uri="{FF2B5EF4-FFF2-40B4-BE49-F238E27FC236}">
                <a16:creationId xmlns:a16="http://schemas.microsoft.com/office/drawing/2014/main" id="{FD58E0BC-4E0E-431E-A676-3AB1E7DCC8A4}"/>
              </a:ext>
            </a:extLst>
          </p:cNvPr>
          <p:cNvGraphicFramePr>
            <a:graphicFrameLocks noGrp="1"/>
          </p:cNvGraphicFramePr>
          <p:nvPr>
            <p:extLst>
              <p:ext uri="{D42A27DB-BD31-4B8C-83A1-F6EECF244321}">
                <p14:modId xmlns:p14="http://schemas.microsoft.com/office/powerpoint/2010/main" val="2727074529"/>
              </p:ext>
            </p:extLst>
          </p:nvPr>
        </p:nvGraphicFramePr>
        <p:xfrm>
          <a:off x="294640" y="3430874"/>
          <a:ext cx="5996047" cy="3043642"/>
        </p:xfrm>
        <a:graphic>
          <a:graphicData uri="http://schemas.openxmlformats.org/drawingml/2006/table">
            <a:tbl>
              <a:tblPr firstRow="1" bandRow="1">
                <a:tableStyleId>{5940675A-B579-460E-94D1-54222C63F5DA}</a:tableStyleId>
              </a:tblPr>
              <a:tblGrid>
                <a:gridCol w="3965689">
                  <a:extLst>
                    <a:ext uri="{9D8B030D-6E8A-4147-A177-3AD203B41FA5}">
                      <a16:colId xmlns:a16="http://schemas.microsoft.com/office/drawing/2014/main" val="3906726791"/>
                    </a:ext>
                  </a:extLst>
                </a:gridCol>
                <a:gridCol w="2030358">
                  <a:extLst>
                    <a:ext uri="{9D8B030D-6E8A-4147-A177-3AD203B41FA5}">
                      <a16:colId xmlns:a16="http://schemas.microsoft.com/office/drawing/2014/main" val="1246829000"/>
                    </a:ext>
                  </a:extLst>
                </a:gridCol>
              </a:tblGrid>
              <a:tr h="370840">
                <a:tc>
                  <a:txBody>
                    <a:bodyPr/>
                    <a:lstStyle/>
                    <a:p>
                      <a:pPr algn="r" rtl="1"/>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u="none" dirty="0"/>
                        <a:t>- المصاريف الراس مالية</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16612084"/>
                  </a:ext>
                </a:extLst>
              </a:tr>
              <a:tr h="370840">
                <a:tc>
                  <a:txBody>
                    <a:bodyPr/>
                    <a:lstStyle/>
                    <a:p>
                      <a:pPr algn="r" rtl="1"/>
                      <a:r>
                        <a:rPr lang="en-US" sz="1000" dirty="0"/>
                        <a:t>101379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الضرائب</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11764404"/>
                  </a:ext>
                </a:extLst>
              </a:tr>
              <a:tr h="370840">
                <a:tc>
                  <a:txBody>
                    <a:bodyPr/>
                    <a:lstStyle/>
                    <a:p>
                      <a:pPr algn="r" rtl="1"/>
                      <a:r>
                        <a:rPr lang="en-US" sz="1000" dirty="0"/>
                        <a:t>93992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التامين</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32254805"/>
                  </a:ext>
                </a:extLst>
              </a:tr>
              <a:tr h="370840">
                <a:tc>
                  <a:txBody>
                    <a:bodyPr/>
                    <a:lstStyle/>
                    <a:p>
                      <a:pPr algn="r" rtl="1"/>
                      <a:r>
                        <a:rPr lang="en-US" sz="1000" dirty="0"/>
                        <a:t>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الفوائد</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47773708"/>
                  </a:ext>
                </a:extLst>
              </a:tr>
              <a:tr h="370840">
                <a:tc>
                  <a:txBody>
                    <a:bodyPr/>
                    <a:lstStyle/>
                    <a:p>
                      <a:pPr algn="r" rtl="1"/>
                      <a:r>
                        <a:rPr lang="en-US" sz="1000" u="sng" dirty="0"/>
                        <a:t>30000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dirty="0"/>
                        <a:t>الاندثار</a:t>
                      </a:r>
                      <a:endParaRPr lang="en-US" sz="1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85248157"/>
                  </a:ext>
                </a:extLst>
              </a:tr>
              <a:tr h="447762">
                <a:tc>
                  <a:txBody>
                    <a:bodyPr/>
                    <a:lstStyle/>
                    <a:p>
                      <a:pPr algn="r" rtl="1"/>
                      <a:r>
                        <a:rPr lang="en-US" sz="1000" b="1" u="sng" dirty="0"/>
                        <a:t>275321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b="1" dirty="0"/>
                        <a:t>مجموع مصاريف راس المالية</a:t>
                      </a:r>
                      <a:endParaRPr lang="en-US"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3748797"/>
                  </a:ext>
                </a:extLst>
              </a:tr>
              <a:tr h="370840">
                <a:tc>
                  <a:txBody>
                    <a:bodyPr/>
                    <a:lstStyle/>
                    <a:p>
                      <a:pPr algn="r" rtl="1"/>
                      <a:r>
                        <a:rPr lang="ar-IQ" sz="1000" b="1" u="none" dirty="0"/>
                        <a:t>331706</a:t>
                      </a:r>
                      <a:endParaRPr lang="en-US" sz="1000" b="1"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r>
                        <a:rPr lang="ar-IQ" sz="1000" b="1" dirty="0"/>
                        <a:t>صافي الربح بعد الضرائب</a:t>
                      </a:r>
                      <a:endParaRPr lang="en-US" sz="10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0970559"/>
                  </a:ext>
                </a:extLst>
              </a:tr>
              <a:tr h="370840">
                <a:tc>
                  <a:txBody>
                    <a:bodyPr/>
                    <a:lstStyle/>
                    <a:p>
                      <a:pPr algn="r" rtl="1"/>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rtl="1"/>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69873467"/>
                  </a:ext>
                </a:extLst>
              </a:tr>
            </a:tbl>
          </a:graphicData>
        </a:graphic>
      </p:graphicFrame>
    </p:spTree>
    <p:extLst>
      <p:ext uri="{BB962C8B-B14F-4D97-AF65-F5344CB8AC3E}">
        <p14:creationId xmlns:p14="http://schemas.microsoft.com/office/powerpoint/2010/main" val="329659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212651" y="181639"/>
            <a:ext cx="11727711" cy="775291"/>
          </a:xfrm>
        </p:spPr>
        <p:txBody>
          <a:bodyPr>
            <a:normAutofit fontScale="90000"/>
          </a:bodyPr>
          <a:lstStyle/>
          <a:p>
            <a:pPr algn="just" rtl="1">
              <a:lnSpc>
                <a:spcPct val="107000"/>
              </a:lnSpc>
              <a:spcAft>
                <a:spcPts val="0"/>
              </a:spcAft>
            </a:pPr>
            <a:r>
              <a:rPr lang="ar-SA" dirty="0">
                <a:ea typeface="Calibri" panose="020F0502020204030204" pitchFamily="34" charset="0"/>
                <a:cs typeface="Calibri" panose="020F0502020204030204" pitchFamily="34" charset="0"/>
              </a:rPr>
              <a:t>بەشی دووەم: راپۆرتی دارایی و ئامادەکردنی</a:t>
            </a:r>
            <a:r>
              <a:rPr lang="ku-Arab-IQ" dirty="0">
                <a:ea typeface="Calibri" panose="020F0502020204030204" pitchFamily="34" charset="0"/>
                <a:cs typeface="Calibri" panose="020F0502020204030204" pitchFamily="34" charset="0"/>
              </a:rPr>
              <a:t>/ </a:t>
            </a:r>
            <a:r>
              <a:rPr lang="ar-IQ" dirty="0">
                <a:ea typeface="Calibri" panose="020F0502020204030204" pitchFamily="34" charset="0"/>
                <a:cs typeface="Calibri" panose="020F0502020204030204" pitchFamily="34" charset="0"/>
              </a:rPr>
              <a:t>التقارير المالية واعدادها</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899" y="1297172"/>
            <a:ext cx="11597463" cy="5379189"/>
          </a:xfrm>
        </p:spPr>
        <p:txBody>
          <a:bodyPr>
            <a:noAutofit/>
          </a:bodyPr>
          <a:lstStyle/>
          <a:p>
            <a:pPr algn="just" rtl="1"/>
            <a:r>
              <a:rPr lang="ar-SA" dirty="0"/>
              <a:t>لەم بەشە فێری ئەوە دەبی لە ژیانی وەزیفیت لە بواری میوانداری چۆن راپۆرتی دارایی ئامادە دەکەیت و چۆن خوێندنەوەی بۆ دەکەیت</a:t>
            </a:r>
            <a:r>
              <a:rPr lang="ar-IQ" dirty="0"/>
              <a:t>/ </a:t>
            </a:r>
            <a:r>
              <a:rPr lang="ar-IQ" dirty="0">
                <a:solidFill>
                  <a:srgbClr val="0070C0"/>
                </a:solidFill>
              </a:rPr>
              <a:t>تتعلم في هذا الفصل على ما تحتاجها في حياتك الوظيفية لكيفية اعداد التقارير ودراستها</a:t>
            </a:r>
            <a:r>
              <a:rPr lang="ar-SA" dirty="0">
                <a:solidFill>
                  <a:srgbClr val="0070C0"/>
                </a:solidFill>
              </a:rPr>
              <a:t>.</a:t>
            </a:r>
            <a:endParaRPr lang="ku-Arab-IQ" dirty="0">
              <a:solidFill>
                <a:srgbClr val="0070C0"/>
              </a:solidFill>
            </a:endParaRPr>
          </a:p>
          <a:p>
            <a:pPr algn="just" rtl="1"/>
            <a:r>
              <a:rPr lang="ar-SA" dirty="0"/>
              <a:t>زۆر جار رێکخراو دەتوانێت پیشبینی بۆ فرۆش </a:t>
            </a:r>
            <a:r>
              <a:rPr lang="en-US" dirty="0"/>
              <a:t>Sales</a:t>
            </a:r>
            <a:r>
              <a:rPr lang="ar-SA" dirty="0"/>
              <a:t> و خەرجی و پارەی تەرخانکراو بکات و هەندی جاریش جێگیر نییە</a:t>
            </a:r>
            <a:r>
              <a:rPr lang="ar-IQ" dirty="0"/>
              <a:t>/ </a:t>
            </a:r>
            <a:r>
              <a:rPr lang="ar-IQ" dirty="0">
                <a:solidFill>
                  <a:srgbClr val="0070C0"/>
                </a:solidFill>
              </a:rPr>
              <a:t>تتمكن المنظمة ان تتوقع بمبيعاتها ومصاريفها وفي بعض الاحيان توقعها ليس سهلا لانها غير مستقرة</a:t>
            </a:r>
            <a:r>
              <a:rPr lang="ku-Arab-IQ" dirty="0">
                <a:solidFill>
                  <a:srgbClr val="0070C0"/>
                </a:solidFill>
              </a:rPr>
              <a:t>.</a:t>
            </a:r>
            <a:r>
              <a:rPr lang="ar-SA" dirty="0">
                <a:solidFill>
                  <a:srgbClr val="0070C0"/>
                </a:solidFill>
              </a:rPr>
              <a:t> </a:t>
            </a:r>
            <a:endParaRPr lang="ku-Arab-IQ" dirty="0">
              <a:solidFill>
                <a:srgbClr val="0070C0"/>
              </a:solidFill>
            </a:endParaRPr>
          </a:p>
          <a:p>
            <a:pPr algn="just" rtl="1"/>
            <a:endParaRPr lang="ku-Arab-IQ" dirty="0"/>
          </a:p>
        </p:txBody>
      </p:sp>
    </p:spTree>
    <p:custDataLst>
      <p:tags r:id="rId1"/>
    </p:custDataLst>
    <p:extLst>
      <p:ext uri="{BB962C8B-B14F-4D97-AF65-F5344CB8AC3E}">
        <p14:creationId xmlns:p14="http://schemas.microsoft.com/office/powerpoint/2010/main" val="231318889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2C5D1D1-3C90-4CFD-8DC5-47E2F3AD5BDA}"/>
                  </a:ext>
                </a:extLst>
              </p14:cNvPr>
              <p14:cNvContentPartPr/>
              <p14:nvPr/>
            </p14:nvContentPartPr>
            <p14:xfrm>
              <a:off x="5853600" y="4593600"/>
              <a:ext cx="360" cy="360"/>
            </p14:xfrm>
          </p:contentPart>
        </mc:Choice>
        <mc:Fallback xmlns="">
          <p:pic>
            <p:nvPicPr>
              <p:cNvPr id="5" name="Ink 4">
                <a:extLst>
                  <a:ext uri="{FF2B5EF4-FFF2-40B4-BE49-F238E27FC236}">
                    <a16:creationId xmlns:a16="http://schemas.microsoft.com/office/drawing/2014/main" id="{72C5D1D1-3C90-4CFD-8DC5-47E2F3AD5BDA}"/>
                  </a:ext>
                </a:extLst>
              </p:cNvPr>
              <p:cNvPicPr/>
              <p:nvPr/>
            </p:nvPicPr>
            <p:blipFill>
              <a:blip r:embed="rId9"/>
              <a:stretch>
                <a:fillRect/>
              </a:stretch>
            </p:blipFill>
            <p:spPr>
              <a:xfrm>
                <a:off x="5844240" y="4584240"/>
                <a:ext cx="19080" cy="19080"/>
              </a:xfrm>
              <a:prstGeom prst="rect">
                <a:avLst/>
              </a:prstGeom>
            </p:spPr>
          </p:pic>
        </mc:Fallback>
      </mc:AlternateContent>
      <p:sp>
        <p:nvSpPr>
          <p:cNvPr id="7" name="TextBox 6">
            <a:extLst>
              <a:ext uri="{FF2B5EF4-FFF2-40B4-BE49-F238E27FC236}">
                <a16:creationId xmlns:a16="http://schemas.microsoft.com/office/drawing/2014/main" id="{3ADC1410-A651-4643-982F-BDC42D593C03}"/>
              </a:ext>
            </a:extLst>
          </p:cNvPr>
          <p:cNvSpPr txBox="1"/>
          <p:nvPr/>
        </p:nvSpPr>
        <p:spPr>
          <a:xfrm>
            <a:off x="6052458" y="260009"/>
            <a:ext cx="5777656" cy="400110"/>
          </a:xfrm>
          <a:prstGeom prst="rect">
            <a:avLst/>
          </a:prstGeom>
          <a:noFill/>
        </p:spPr>
        <p:txBody>
          <a:bodyPr wrap="square">
            <a:spAutoFit/>
          </a:bodyPr>
          <a:lstStyle/>
          <a:p>
            <a:pPr algn="just" rtl="1"/>
            <a:r>
              <a:rPr lang="ar-IQ" sz="2000" b="1" dirty="0">
                <a:solidFill>
                  <a:srgbClr val="FFC000"/>
                </a:solidFill>
                <a:ea typeface="Calibri" panose="020F0502020204030204" pitchFamily="34" charset="0"/>
                <a:cs typeface="Calibri" panose="020F0502020204030204" pitchFamily="34" charset="0"/>
              </a:rPr>
              <a:t>مثال رقم 1</a:t>
            </a:r>
            <a:endParaRPr lang="en-US" sz="2000" dirty="0">
              <a:solidFill>
                <a:srgbClr val="FFC000"/>
              </a:solidFill>
            </a:endParaRPr>
          </a:p>
        </p:txBody>
      </p:sp>
      <p:sp>
        <p:nvSpPr>
          <p:cNvPr id="2" name="Rectangle 1">
            <a:extLst>
              <a:ext uri="{FF2B5EF4-FFF2-40B4-BE49-F238E27FC236}">
                <a16:creationId xmlns:a16="http://schemas.microsoft.com/office/drawing/2014/main" id="{7491B6BD-768E-4226-A19C-8DB867DF0EFD}"/>
              </a:ext>
            </a:extLst>
          </p:cNvPr>
          <p:cNvSpPr/>
          <p:nvPr/>
        </p:nvSpPr>
        <p:spPr>
          <a:xfrm>
            <a:off x="795018" y="832758"/>
            <a:ext cx="10814597" cy="2308324"/>
          </a:xfrm>
          <a:prstGeom prst="rect">
            <a:avLst/>
          </a:prstGeom>
        </p:spPr>
        <p:txBody>
          <a:bodyPr wrap="square">
            <a:spAutoFit/>
          </a:bodyPr>
          <a:lstStyle/>
          <a:p>
            <a:pPr algn="just" rtl="1"/>
            <a:r>
              <a:rPr lang="ar-SA" sz="2400" dirty="0"/>
              <a:t>تم بيع</a:t>
            </a:r>
            <a:r>
              <a:rPr lang="ar-IQ" sz="2400" dirty="0"/>
              <a:t> فندق سكاى اربيل واحد شروط عقد البيع هي توفير معلومات خاصة بالدخل والمركز المالي والتدفقات النقدية في نهاية 31/ 12/ 2021 للمشتري، وبعد متابعة البيانات ومعالجتها ظهر المعلومات التالية: ايرادات 1000000، 70% منها لقسم الغرف، والباقي لقسم المأكل والمشرب، كلفة قسم الغرف 200000، كلفة قسم الماكل والمشرب 100000، والمصاريف كانت: الادارة والعامة 5000، الصيانة 10000، الرواتب والاجور 25000، المخصصات 5000، التسويق 5000، ايجار بناية 15000، التامين 3000، الاندثار 7000، الضرائب 15000</a:t>
            </a:r>
            <a:endParaRPr lang="en-US" sz="2400" dirty="0"/>
          </a:p>
        </p:txBody>
      </p:sp>
    </p:spTree>
    <p:custDataLst>
      <p:tags r:id="rId1"/>
    </p:custDataLst>
    <p:extLst>
      <p:ext uri="{BB962C8B-B14F-4D97-AF65-F5344CB8AC3E}">
        <p14:creationId xmlns:p14="http://schemas.microsoft.com/office/powerpoint/2010/main" val="2749823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B8F0454B-5365-4A51-9745-B2CB715C5D50}"/>
                  </a:ext>
                </a:extLst>
              </p14:cNvPr>
              <p14:cNvContentPartPr/>
              <p14:nvPr/>
            </p14:nvContentPartPr>
            <p14:xfrm>
              <a:off x="9187200" y="4648320"/>
              <a:ext cx="360" cy="360"/>
            </p14:xfrm>
          </p:contentPart>
        </mc:Choice>
        <mc:Fallback xmlns="">
          <p:pic>
            <p:nvPicPr>
              <p:cNvPr id="2" name="Ink 1">
                <a:extLst>
                  <a:ext uri="{FF2B5EF4-FFF2-40B4-BE49-F238E27FC236}">
                    <a16:creationId xmlns:a16="http://schemas.microsoft.com/office/drawing/2014/main" id="{B8F0454B-5365-4A51-9745-B2CB715C5D50}"/>
                  </a:ext>
                </a:extLst>
              </p:cNvPr>
              <p:cNvPicPr/>
              <p:nvPr/>
            </p:nvPicPr>
            <p:blipFill>
              <a:blip r:embed="rId5"/>
              <a:stretch>
                <a:fillRect/>
              </a:stretch>
            </p:blipFill>
            <p:spPr>
              <a:xfrm>
                <a:off x="9177840" y="4638960"/>
                <a:ext cx="19080" cy="19080"/>
              </a:xfrm>
              <a:prstGeom prst="rect">
                <a:avLst/>
              </a:prstGeom>
            </p:spPr>
          </p:pic>
        </mc:Fallback>
      </mc:AlternateContent>
      <p:sp>
        <p:nvSpPr>
          <p:cNvPr id="3" name="Rectangle 2">
            <a:extLst>
              <a:ext uri="{FF2B5EF4-FFF2-40B4-BE49-F238E27FC236}">
                <a16:creationId xmlns:a16="http://schemas.microsoft.com/office/drawing/2014/main" id="{CF4F90D3-67FE-4627-B07F-AA582784BC66}"/>
              </a:ext>
            </a:extLst>
          </p:cNvPr>
          <p:cNvSpPr/>
          <p:nvPr/>
        </p:nvSpPr>
        <p:spPr>
          <a:xfrm>
            <a:off x="5355772" y="169806"/>
            <a:ext cx="6096000" cy="6518387"/>
          </a:xfrm>
          <a:prstGeom prst="rect">
            <a:avLst/>
          </a:prstGeom>
        </p:spPr>
        <p:txBody>
          <a:bodyPr>
            <a:spAutoFit/>
          </a:bodyPr>
          <a:lstStyle/>
          <a:p>
            <a:pPr algn="r" rtl="1">
              <a:lnSpc>
                <a:spcPct val="115000"/>
              </a:lnSpc>
              <a:spcAft>
                <a:spcPts val="0"/>
              </a:spcAft>
            </a:pPr>
            <a:r>
              <a:rPr lang="ku-Arab-IQ" sz="1400" b="1" dirty="0">
                <a:latin typeface="Calibri" panose="020F0502020204030204" pitchFamily="34" charset="0"/>
                <a:ea typeface="Times New Roman" panose="02020603050405020304" pitchFamily="18" charset="0"/>
                <a:cs typeface="Times New Roman" panose="02020603050405020304" pitchFamily="18" charset="0"/>
              </a:rPr>
              <a:t>لیستی دەسهاتی هۆتێلی سکای ئەربیل 31/ 12/ 2022</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ايرادات الغرف	</a:t>
            </a:r>
            <a:r>
              <a:rPr lang="ku-Arab-IQ" sz="1400" dirty="0">
                <a:latin typeface="Calibri" panose="020F0502020204030204" pitchFamily="34" charset="0"/>
                <a:ea typeface="Times New Roman" panose="02020603050405020304" pitchFamily="18" charset="0"/>
                <a:cs typeface="Times New Roman" panose="02020603050405020304" pitchFamily="18" charset="0"/>
              </a:rPr>
              <a:t>		700000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ايرادات الماكل والمشرب</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ar-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u="sng" dirty="0">
                <a:latin typeface="Calibri" panose="020F0502020204030204" pitchFamily="34" charset="0"/>
                <a:ea typeface="Times New Roman" panose="02020603050405020304" pitchFamily="18" charset="0"/>
                <a:cs typeface="Times New Roman" panose="02020603050405020304" pitchFamily="18" charset="0"/>
              </a:rPr>
              <a:t>300000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مجموع المبيعات</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b="1" dirty="0">
                <a:latin typeface="Calibri" panose="020F0502020204030204" pitchFamily="34" charset="0"/>
                <a:ea typeface="Times New Roman" panose="02020603050405020304" pitchFamily="18" charset="0"/>
                <a:cs typeface="Times New Roman" panose="02020603050405020304" pitchFamily="18" charset="0"/>
              </a:rPr>
              <a:t>1000000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ar-IQ" sz="1400" dirty="0">
                <a:latin typeface="Calibri" panose="020F0502020204030204" pitchFamily="34" charset="0"/>
                <a:ea typeface="Times New Roman" panose="02020603050405020304" pitchFamily="18" charset="0"/>
                <a:cs typeface="Times New Roman" panose="02020603050405020304" pitchFamily="18" charset="0"/>
              </a:rPr>
              <a:t>- تكلفة مبيعات</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تكلفة الغرف	</a:t>
            </a:r>
            <a:r>
              <a:rPr lang="ku-Arab-IQ" sz="1400" dirty="0">
                <a:latin typeface="Calibri" panose="020F0502020204030204" pitchFamily="34" charset="0"/>
                <a:ea typeface="Times New Roman" panose="02020603050405020304" pitchFamily="18" charset="0"/>
                <a:cs typeface="Times New Roman" panose="02020603050405020304" pitchFamily="18" charset="0"/>
              </a:rPr>
              <a:t>		200000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تكلفة الماكل والشرب	</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u="sng" dirty="0">
                <a:latin typeface="Calibri" panose="020F0502020204030204" pitchFamily="34" charset="0"/>
                <a:ea typeface="Times New Roman" panose="02020603050405020304" pitchFamily="18" charset="0"/>
                <a:cs typeface="Times New Roman" panose="02020603050405020304" pitchFamily="18" charset="0"/>
              </a:rPr>
              <a:t>100000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مجموع تكاليف البيع</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b="1" u="sng" dirty="0">
                <a:latin typeface="Calibri" panose="020F0502020204030204" pitchFamily="34" charset="0"/>
                <a:ea typeface="Times New Roman" panose="02020603050405020304" pitchFamily="18" charset="0"/>
                <a:cs typeface="Times New Roman" panose="02020603050405020304" pitchFamily="18" charset="0"/>
              </a:rPr>
              <a:t>300000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b="1" dirty="0">
                <a:latin typeface="Calibri" panose="020F0502020204030204" pitchFamily="34" charset="0"/>
                <a:ea typeface="Times New Roman" panose="02020603050405020304" pitchFamily="18" charset="0"/>
                <a:cs typeface="Times New Roman" panose="02020603050405020304" pitchFamily="18" charset="0"/>
              </a:rPr>
              <a:t>اجمالي الربح	</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b="1" dirty="0">
                <a:latin typeface="Calibri" panose="020F0502020204030204" pitchFamily="34" charset="0"/>
                <a:ea typeface="Times New Roman" panose="02020603050405020304" pitchFamily="18" charset="0"/>
                <a:cs typeface="Times New Roman" panose="02020603050405020304" pitchFamily="18" charset="0"/>
              </a:rPr>
              <a:t>700000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u="sng" dirty="0">
                <a:latin typeface="Calibri" panose="020F0502020204030204" pitchFamily="34" charset="0"/>
                <a:ea typeface="Times New Roman" panose="02020603050405020304" pitchFamily="18" charset="0"/>
                <a:cs typeface="Times New Roman" panose="02020603050405020304" pitchFamily="18" charset="0"/>
              </a:rPr>
              <a:t>- مصاريف التغشيل</a:t>
            </a:r>
            <a:r>
              <a:rPr lang="ku-Arab-IQ" sz="1400" u="sng" dirty="0">
                <a:latin typeface="Calibri" panose="020F0502020204030204" pitchFamily="34" charset="0"/>
                <a:ea typeface="Times New Roman" panose="02020603050405020304" pitchFamily="18" charset="0"/>
                <a:cs typeface="Times New Roman" panose="02020603050405020304" pitchFamily="18" charset="0"/>
              </a:rPr>
              <a:t>:</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الادارية والعامة</a:t>
            </a:r>
            <a:r>
              <a:rPr lang="ku-Arab-IQ" sz="1400" dirty="0">
                <a:latin typeface="Calibri" panose="020F0502020204030204" pitchFamily="34" charset="0"/>
                <a:ea typeface="Times New Roman" panose="02020603050405020304" pitchFamily="18" charset="0"/>
                <a:cs typeface="Times New Roman" panose="02020603050405020304" pitchFamily="18" charset="0"/>
              </a:rPr>
              <a:t>		5000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الصيانة</a:t>
            </a:r>
            <a:r>
              <a:rPr lang="ku-Arab-IQ" sz="1400" dirty="0">
                <a:latin typeface="Calibri" panose="020F0502020204030204" pitchFamily="34" charset="0"/>
                <a:ea typeface="Times New Roman" panose="02020603050405020304" pitchFamily="18" charset="0"/>
                <a:cs typeface="Times New Roman" panose="02020603050405020304" pitchFamily="18" charset="0"/>
              </a:rPr>
              <a:t>			10000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الاجور والرواتب</a:t>
            </a:r>
            <a:r>
              <a:rPr lang="ku-Arab-IQ" sz="1400" dirty="0">
                <a:latin typeface="Calibri" panose="020F0502020204030204" pitchFamily="34" charset="0"/>
                <a:ea typeface="Times New Roman" panose="02020603050405020304" pitchFamily="18" charset="0"/>
                <a:cs typeface="Times New Roman" panose="02020603050405020304" pitchFamily="18" charset="0"/>
              </a:rPr>
              <a:t>		25000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المخصصات</a:t>
            </a:r>
            <a:r>
              <a:rPr lang="ku-Arab-IQ" sz="1400" dirty="0">
                <a:latin typeface="Calibri" panose="020F0502020204030204" pitchFamily="34" charset="0"/>
                <a:ea typeface="Times New Roman" panose="02020603050405020304" pitchFamily="18" charset="0"/>
                <a:cs typeface="Times New Roman" panose="02020603050405020304" pitchFamily="18" charset="0"/>
              </a:rPr>
              <a:t>			5000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التسويق</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u="sng" dirty="0">
                <a:latin typeface="Calibri" panose="020F0502020204030204" pitchFamily="34" charset="0"/>
                <a:ea typeface="Times New Roman" panose="02020603050405020304" pitchFamily="18" charset="0"/>
                <a:cs typeface="Times New Roman" panose="02020603050405020304" pitchFamily="18" charset="0"/>
              </a:rPr>
              <a:t>5000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مجموع مصاريف التشغيل</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b="1" u="sng" dirty="0">
                <a:latin typeface="Calibri" panose="020F0502020204030204" pitchFamily="34" charset="0"/>
                <a:ea typeface="Times New Roman" panose="02020603050405020304" pitchFamily="18" charset="0"/>
                <a:cs typeface="Times New Roman" panose="02020603050405020304" pitchFamily="18" charset="0"/>
              </a:rPr>
              <a:t>50000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b="1" dirty="0">
                <a:latin typeface="Calibri" panose="020F0502020204030204" pitchFamily="34" charset="0"/>
                <a:ea typeface="Times New Roman" panose="02020603050405020304" pitchFamily="18" charset="0"/>
                <a:cs typeface="Times New Roman" panose="02020603050405020304" pitchFamily="18" charset="0"/>
              </a:rPr>
              <a:t>صافي الربح التشغيلي</a:t>
            </a:r>
            <a:r>
              <a:rPr lang="ku-Arab-IQ" sz="1400" b="1" dirty="0">
                <a:latin typeface="Calibri" panose="020F0502020204030204" pitchFamily="34" charset="0"/>
                <a:ea typeface="Times New Roman" panose="02020603050405020304" pitchFamily="18" charset="0"/>
                <a:cs typeface="Times New Roman" panose="02020603050405020304" pitchFamily="18" charset="0"/>
              </a:rPr>
              <a:t>	</a:t>
            </a:r>
            <a:r>
              <a:rPr lang="ar-IQ" sz="1400" b="1" dirty="0">
                <a:latin typeface="Calibri" panose="020F0502020204030204" pitchFamily="34" charset="0"/>
                <a:ea typeface="Times New Roman" panose="02020603050405020304" pitchFamily="18" charset="0"/>
                <a:cs typeface="Times New Roman" panose="02020603050405020304" pitchFamily="18" charset="0"/>
              </a:rPr>
              <a:t>	</a:t>
            </a:r>
            <a:r>
              <a:rPr lang="ku-Arab-IQ" sz="1400" b="1" dirty="0">
                <a:latin typeface="Calibri" panose="020F0502020204030204" pitchFamily="34" charset="0"/>
                <a:ea typeface="Times New Roman" panose="02020603050405020304" pitchFamily="18" charset="0"/>
                <a:cs typeface="Times New Roman" panose="02020603050405020304" pitchFamily="18" charset="0"/>
              </a:rPr>
              <a:t>65000</a:t>
            </a:r>
            <a:endParaRPr lang="en-US" sz="1100" b="1"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u="sng" dirty="0">
                <a:latin typeface="Calibri" panose="020F0502020204030204" pitchFamily="34" charset="0"/>
                <a:ea typeface="Times New Roman" panose="02020603050405020304" pitchFamily="18" charset="0"/>
                <a:cs typeface="Times New Roman" panose="02020603050405020304" pitchFamily="18" charset="0"/>
              </a:rPr>
              <a:t>- مصاريف راس المالية</a:t>
            </a:r>
            <a:r>
              <a:rPr lang="ku-Arab-IQ" sz="1400" u="sng" dirty="0">
                <a:latin typeface="Calibri" panose="020F0502020204030204" pitchFamily="34" charset="0"/>
                <a:ea typeface="Times New Roman" panose="02020603050405020304" pitchFamily="18" charset="0"/>
                <a:cs typeface="Times New Roman" panose="02020603050405020304" pitchFamily="18" charset="0"/>
              </a:rPr>
              <a:t>:</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ايجار بنايات</a:t>
            </a:r>
            <a:r>
              <a:rPr lang="ku-Arab-IQ" sz="1400" dirty="0">
                <a:latin typeface="Calibri" panose="020F0502020204030204" pitchFamily="34" charset="0"/>
                <a:ea typeface="Times New Roman" panose="02020603050405020304" pitchFamily="18" charset="0"/>
                <a:cs typeface="Times New Roman" panose="02020603050405020304" pitchFamily="18" charset="0"/>
              </a:rPr>
              <a:t>			15000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التامين</a:t>
            </a:r>
            <a:r>
              <a:rPr lang="ku-Arab-IQ" sz="1400" dirty="0">
                <a:latin typeface="Calibri" panose="020F0502020204030204" pitchFamily="34" charset="0"/>
                <a:ea typeface="Times New Roman" panose="02020603050405020304" pitchFamily="18" charset="0"/>
                <a:cs typeface="Times New Roman" panose="02020603050405020304" pitchFamily="18" charset="0"/>
              </a:rPr>
              <a:t>			3000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الصيانة</a:t>
            </a:r>
            <a:r>
              <a:rPr lang="ku-Arab-IQ" sz="1400" dirty="0">
                <a:latin typeface="Calibri" panose="020F0502020204030204" pitchFamily="34" charset="0"/>
                <a:ea typeface="Times New Roman" panose="02020603050405020304" pitchFamily="18" charset="0"/>
                <a:cs typeface="Times New Roman" panose="02020603050405020304" pitchFamily="18" charset="0"/>
              </a:rPr>
              <a:t>			7000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   الضرائب</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u="sng" dirty="0">
                <a:latin typeface="Calibri" panose="020F0502020204030204" pitchFamily="34" charset="0"/>
                <a:ea typeface="Times New Roman" panose="02020603050405020304" pitchFamily="18" charset="0"/>
                <a:cs typeface="Times New Roman" panose="02020603050405020304" pitchFamily="18" charset="0"/>
              </a:rPr>
              <a:t>15000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dirty="0">
                <a:latin typeface="Calibri" panose="020F0502020204030204" pitchFamily="34" charset="0"/>
                <a:ea typeface="Times New Roman" panose="02020603050405020304" pitchFamily="18" charset="0"/>
                <a:cs typeface="Times New Roman" panose="02020603050405020304" pitchFamily="18" charset="0"/>
              </a:rPr>
              <a:t>مجموع مصاريف راس المالية</a:t>
            </a:r>
            <a:r>
              <a:rPr lang="ku-Arab-IQ" sz="1400" dirty="0">
                <a:latin typeface="Calibri" panose="020F0502020204030204" pitchFamily="34" charset="0"/>
                <a:ea typeface="Times New Roman" panose="02020603050405020304" pitchFamily="18" charset="0"/>
                <a:cs typeface="Times New Roman" panose="02020603050405020304" pitchFamily="18" charset="0"/>
              </a:rPr>
              <a:t>		</a:t>
            </a:r>
            <a:r>
              <a:rPr lang="ku-Arab-IQ" sz="1400" b="1" u="sng" dirty="0">
                <a:latin typeface="Calibri" panose="020F0502020204030204" pitchFamily="34" charset="0"/>
                <a:ea typeface="Times New Roman" panose="02020603050405020304" pitchFamily="18" charset="0"/>
                <a:cs typeface="Times New Roman" panose="02020603050405020304" pitchFamily="18" charset="0"/>
              </a:rPr>
              <a:t>40000</a:t>
            </a:r>
            <a:endParaRPr lang="en-US" sz="1100" dirty="0">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IQ" sz="1400" b="1" dirty="0">
                <a:latin typeface="Calibri" panose="020F0502020204030204" pitchFamily="34" charset="0"/>
                <a:ea typeface="Times New Roman" panose="02020603050405020304" pitchFamily="18" charset="0"/>
                <a:cs typeface="Times New Roman" panose="02020603050405020304" pitchFamily="18" charset="0"/>
              </a:rPr>
              <a:t>صافي الربح بعد الضريبة</a:t>
            </a:r>
            <a:r>
              <a:rPr lang="ku-Arab-IQ" sz="1400" b="1" dirty="0">
                <a:latin typeface="Calibri" panose="020F0502020204030204" pitchFamily="34" charset="0"/>
                <a:ea typeface="Times New Roman" panose="02020603050405020304" pitchFamily="18" charset="0"/>
                <a:cs typeface="Times New Roman" panose="02020603050405020304" pitchFamily="18" charset="0"/>
              </a:rPr>
              <a:t>		610000</a:t>
            </a:r>
            <a:endParaRPr lang="en-US" sz="1100" b="1"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52250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2C5D1D1-3C90-4CFD-8DC5-47E2F3AD5BDA}"/>
                  </a:ext>
                </a:extLst>
              </p14:cNvPr>
              <p14:cNvContentPartPr/>
              <p14:nvPr/>
            </p14:nvContentPartPr>
            <p14:xfrm>
              <a:off x="5853600" y="4593600"/>
              <a:ext cx="360" cy="360"/>
            </p14:xfrm>
          </p:contentPart>
        </mc:Choice>
        <mc:Fallback xmlns="">
          <p:pic>
            <p:nvPicPr>
              <p:cNvPr id="5" name="Ink 4">
                <a:extLst>
                  <a:ext uri="{FF2B5EF4-FFF2-40B4-BE49-F238E27FC236}">
                    <a16:creationId xmlns:a16="http://schemas.microsoft.com/office/drawing/2014/main" id="{72C5D1D1-3C90-4CFD-8DC5-47E2F3AD5BDA}"/>
                  </a:ext>
                </a:extLst>
              </p:cNvPr>
              <p:cNvPicPr/>
              <p:nvPr/>
            </p:nvPicPr>
            <p:blipFill>
              <a:blip r:embed="rId9"/>
              <a:stretch>
                <a:fillRect/>
              </a:stretch>
            </p:blipFill>
            <p:spPr>
              <a:xfrm>
                <a:off x="5844240" y="4584240"/>
                <a:ext cx="19080" cy="19080"/>
              </a:xfrm>
              <a:prstGeom prst="rect">
                <a:avLst/>
              </a:prstGeom>
            </p:spPr>
          </p:pic>
        </mc:Fallback>
      </mc:AlternateContent>
      <p:sp>
        <p:nvSpPr>
          <p:cNvPr id="7" name="TextBox 6">
            <a:extLst>
              <a:ext uri="{FF2B5EF4-FFF2-40B4-BE49-F238E27FC236}">
                <a16:creationId xmlns:a16="http://schemas.microsoft.com/office/drawing/2014/main" id="{3ADC1410-A651-4643-982F-BDC42D593C03}"/>
              </a:ext>
            </a:extLst>
          </p:cNvPr>
          <p:cNvSpPr txBox="1"/>
          <p:nvPr/>
        </p:nvSpPr>
        <p:spPr>
          <a:xfrm>
            <a:off x="6052458" y="260009"/>
            <a:ext cx="5777656" cy="400110"/>
          </a:xfrm>
          <a:prstGeom prst="rect">
            <a:avLst/>
          </a:prstGeom>
          <a:noFill/>
        </p:spPr>
        <p:txBody>
          <a:bodyPr wrap="square">
            <a:spAutoFit/>
          </a:bodyPr>
          <a:lstStyle/>
          <a:p>
            <a:pPr algn="just" rtl="1"/>
            <a:r>
              <a:rPr lang="ar-IQ" sz="2000" b="1" dirty="0">
                <a:solidFill>
                  <a:srgbClr val="FFC000"/>
                </a:solidFill>
                <a:ea typeface="Calibri" panose="020F0502020204030204" pitchFamily="34" charset="0"/>
                <a:cs typeface="Calibri" panose="020F0502020204030204" pitchFamily="34" charset="0"/>
              </a:rPr>
              <a:t>مثال رقم 2</a:t>
            </a:r>
            <a:endParaRPr lang="en-US" sz="2000" dirty="0">
              <a:solidFill>
                <a:srgbClr val="FFC000"/>
              </a:solidFill>
            </a:endParaRPr>
          </a:p>
        </p:txBody>
      </p:sp>
      <p:sp>
        <p:nvSpPr>
          <p:cNvPr id="2" name="Rectangle 1">
            <a:extLst>
              <a:ext uri="{FF2B5EF4-FFF2-40B4-BE49-F238E27FC236}">
                <a16:creationId xmlns:a16="http://schemas.microsoft.com/office/drawing/2014/main" id="{7491B6BD-768E-4226-A19C-8DB867DF0EFD}"/>
              </a:ext>
            </a:extLst>
          </p:cNvPr>
          <p:cNvSpPr/>
          <p:nvPr/>
        </p:nvSpPr>
        <p:spPr>
          <a:xfrm>
            <a:off x="795018" y="832758"/>
            <a:ext cx="10814597" cy="2189125"/>
          </a:xfrm>
          <a:prstGeom prst="rect">
            <a:avLst/>
          </a:prstGeom>
        </p:spPr>
        <p:txBody>
          <a:bodyPr wrap="square">
            <a:spAutoFit/>
          </a:bodyPr>
          <a:lstStyle/>
          <a:p>
            <a:pPr algn="just" rtl="1">
              <a:lnSpc>
                <a:spcPct val="115000"/>
              </a:lnSpc>
              <a:spcAft>
                <a:spcPts val="0"/>
              </a:spcAft>
              <a:tabLst>
                <a:tab pos="1290955" algn="l"/>
              </a:tabLst>
            </a:pPr>
            <a:r>
              <a:rPr lang="ar-SA" sz="2400" dirty="0">
                <a:latin typeface="Calibri" panose="020F0502020204030204" pitchFamily="34" charset="0"/>
                <a:ea typeface="Times New Roman" panose="02020603050405020304" pitchFamily="18" charset="0"/>
                <a:cs typeface="Times New Roman" panose="02020603050405020304" pitchFamily="18" charset="0"/>
              </a:rPr>
              <a:t>تم بيع</a:t>
            </a:r>
            <a:r>
              <a:rPr lang="ar-IQ" sz="2400" dirty="0">
                <a:latin typeface="Calibri" panose="020F0502020204030204" pitchFamily="34" charset="0"/>
                <a:ea typeface="Times New Roman" panose="02020603050405020304" pitchFamily="18" charset="0"/>
                <a:cs typeface="Times New Roman" panose="02020603050405020304" pitchFamily="18" charset="0"/>
              </a:rPr>
              <a:t> فندق نوبل واحد شروط عقد البيع هي توفير معلومات خاصة بالدخل في نهاية 31/ 12/ 2022 للمشتري، وبعد متابعة البيانات ومعالجتها ظهر المعلومات التالية: ايرادات 500000، 60% منها لقسم الغرف، والباقي لقسم المأكل والمشرب، كلفة قسم الغرف 100000، كلفة قسم الماكل والمشرب 50000، والمصاريف كانت: الادارة والعامة 3000، الصيانة 7000، الرواتب والاجور 12000، المخصصات 4000، التسويق 3000، ايجار بناية 10000، التامين 2000، الاندثار 5000، الضرائب 10000</a:t>
            </a:r>
            <a:endParaRPr lang="en-US" dirty="0">
              <a:effectLst/>
              <a:latin typeface="Calibri" panose="020F0502020204030204" pitchFamily="34" charset="0"/>
              <a:ea typeface="Times New Roman" panose="02020603050405020304" pitchFamily="18" charset="0"/>
              <a:cs typeface="Arial" panose="020B0604020202020204" pitchFamily="34" charset="0"/>
            </a:endParaRPr>
          </a:p>
        </p:txBody>
      </p:sp>
    </p:spTree>
    <p:custDataLst>
      <p:tags r:id="rId1"/>
    </p:custDataLst>
    <p:extLst>
      <p:ext uri="{BB962C8B-B14F-4D97-AF65-F5344CB8AC3E}">
        <p14:creationId xmlns:p14="http://schemas.microsoft.com/office/powerpoint/2010/main" val="1473555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2C5D1D1-3C90-4CFD-8DC5-47E2F3AD5BDA}"/>
                  </a:ext>
                </a:extLst>
              </p14:cNvPr>
              <p14:cNvContentPartPr/>
              <p14:nvPr/>
            </p14:nvContentPartPr>
            <p14:xfrm>
              <a:off x="5853600" y="4593600"/>
              <a:ext cx="360" cy="360"/>
            </p14:xfrm>
          </p:contentPart>
        </mc:Choice>
        <mc:Fallback xmlns="">
          <p:pic>
            <p:nvPicPr>
              <p:cNvPr id="5" name="Ink 4">
                <a:extLst>
                  <a:ext uri="{FF2B5EF4-FFF2-40B4-BE49-F238E27FC236}">
                    <a16:creationId xmlns:a16="http://schemas.microsoft.com/office/drawing/2014/main" id="{72C5D1D1-3C90-4CFD-8DC5-47E2F3AD5BDA}"/>
                  </a:ext>
                </a:extLst>
              </p:cNvPr>
              <p:cNvPicPr/>
              <p:nvPr/>
            </p:nvPicPr>
            <p:blipFill>
              <a:blip r:embed="rId9"/>
              <a:stretch>
                <a:fillRect/>
              </a:stretch>
            </p:blipFill>
            <p:spPr>
              <a:xfrm>
                <a:off x="5844240" y="4584240"/>
                <a:ext cx="19080" cy="19080"/>
              </a:xfrm>
              <a:prstGeom prst="rect">
                <a:avLst/>
              </a:prstGeom>
            </p:spPr>
          </p:pic>
        </mc:Fallback>
      </mc:AlternateContent>
      <p:sp>
        <p:nvSpPr>
          <p:cNvPr id="7" name="TextBox 6">
            <a:extLst>
              <a:ext uri="{FF2B5EF4-FFF2-40B4-BE49-F238E27FC236}">
                <a16:creationId xmlns:a16="http://schemas.microsoft.com/office/drawing/2014/main" id="{3ADC1410-A651-4643-982F-BDC42D593C03}"/>
              </a:ext>
            </a:extLst>
          </p:cNvPr>
          <p:cNvSpPr txBox="1"/>
          <p:nvPr/>
        </p:nvSpPr>
        <p:spPr>
          <a:xfrm>
            <a:off x="6052458" y="260009"/>
            <a:ext cx="5777656" cy="400110"/>
          </a:xfrm>
          <a:prstGeom prst="rect">
            <a:avLst/>
          </a:prstGeom>
          <a:noFill/>
        </p:spPr>
        <p:txBody>
          <a:bodyPr wrap="square">
            <a:spAutoFit/>
          </a:bodyPr>
          <a:lstStyle/>
          <a:p>
            <a:pPr algn="just" rtl="1"/>
            <a:r>
              <a:rPr lang="ar-IQ" sz="2000" b="1" dirty="0">
                <a:solidFill>
                  <a:srgbClr val="FFC000"/>
                </a:solidFill>
                <a:ea typeface="Calibri" panose="020F0502020204030204" pitchFamily="34" charset="0"/>
                <a:cs typeface="Calibri" panose="020F0502020204030204" pitchFamily="34" charset="0"/>
              </a:rPr>
              <a:t>مثال رقم 3</a:t>
            </a:r>
            <a:endParaRPr lang="en-US" sz="2000" dirty="0">
              <a:solidFill>
                <a:srgbClr val="FFC000"/>
              </a:solidFill>
            </a:endParaRPr>
          </a:p>
        </p:txBody>
      </p:sp>
      <p:sp>
        <p:nvSpPr>
          <p:cNvPr id="2" name="Rectangle 1">
            <a:extLst>
              <a:ext uri="{FF2B5EF4-FFF2-40B4-BE49-F238E27FC236}">
                <a16:creationId xmlns:a16="http://schemas.microsoft.com/office/drawing/2014/main" id="{7491B6BD-768E-4226-A19C-8DB867DF0EFD}"/>
              </a:ext>
            </a:extLst>
          </p:cNvPr>
          <p:cNvSpPr/>
          <p:nvPr/>
        </p:nvSpPr>
        <p:spPr>
          <a:xfrm>
            <a:off x="795018" y="832758"/>
            <a:ext cx="10814597" cy="2677656"/>
          </a:xfrm>
          <a:prstGeom prst="rect">
            <a:avLst/>
          </a:prstGeom>
        </p:spPr>
        <p:txBody>
          <a:bodyPr wrap="square">
            <a:spAutoFit/>
          </a:bodyPr>
          <a:lstStyle/>
          <a:p>
            <a:pPr algn="just" rtl="1"/>
            <a:r>
              <a:rPr lang="ar-IQ" sz="2800" dirty="0"/>
              <a:t>البيانات التالية لفندق </a:t>
            </a:r>
            <a:r>
              <a:rPr lang="ar-SA" sz="2800" dirty="0"/>
              <a:t>ار</a:t>
            </a:r>
            <a:r>
              <a:rPr lang="ar-IQ" sz="2800" dirty="0"/>
              <a:t>ج</a:t>
            </a:r>
            <a:r>
              <a:rPr lang="ar-SA" sz="2800" dirty="0"/>
              <a:t>ان باى روتانا لسنة  2022 </a:t>
            </a:r>
            <a:r>
              <a:rPr lang="ar-IQ" sz="2800" dirty="0"/>
              <a:t>(المبالغ </a:t>
            </a:r>
            <a:r>
              <a:rPr lang="ar-SA" sz="2800" dirty="0"/>
              <a:t>بالدولار</a:t>
            </a:r>
            <a:r>
              <a:rPr lang="ar-IQ" sz="2800" dirty="0"/>
              <a:t>)</a:t>
            </a:r>
          </a:p>
          <a:p>
            <a:pPr algn="just" rtl="1"/>
            <a:r>
              <a:rPr lang="ar-SA" sz="2800" dirty="0"/>
              <a:t>ايرادات: 1000000، مجموع تكاليف البيع 400000، الرواتب الاجور 20000، المخصصات والمكافآت 25000، الاندثار 15000، الفوائد 15000، التصليح 5000، ايجار بناية 20000، الادارية 5000</a:t>
            </a:r>
            <a:endParaRPr lang="ar-IQ" sz="2800" dirty="0"/>
          </a:p>
          <a:p>
            <a:pPr algn="just" rtl="1"/>
            <a:endParaRPr lang="ar-IQ" sz="2800" dirty="0"/>
          </a:p>
          <a:p>
            <a:pPr algn="just" rtl="1"/>
            <a:r>
              <a:rPr lang="ar-IQ" sz="2800" dirty="0"/>
              <a:t>المطلوب: اعداد قائمة الدخل</a:t>
            </a:r>
            <a:endParaRPr lang="en-US" sz="2800" dirty="0"/>
          </a:p>
        </p:txBody>
      </p:sp>
    </p:spTree>
    <p:custDataLst>
      <p:tags r:id="rId1"/>
    </p:custDataLst>
    <p:extLst>
      <p:ext uri="{BB962C8B-B14F-4D97-AF65-F5344CB8AC3E}">
        <p14:creationId xmlns:p14="http://schemas.microsoft.com/office/powerpoint/2010/main" val="3272476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2C5D1D1-3C90-4CFD-8DC5-47E2F3AD5BDA}"/>
                  </a:ext>
                </a:extLst>
              </p14:cNvPr>
              <p14:cNvContentPartPr/>
              <p14:nvPr/>
            </p14:nvContentPartPr>
            <p14:xfrm>
              <a:off x="5853600" y="4593600"/>
              <a:ext cx="360" cy="360"/>
            </p14:xfrm>
          </p:contentPart>
        </mc:Choice>
        <mc:Fallback xmlns="">
          <p:pic>
            <p:nvPicPr>
              <p:cNvPr id="5" name="Ink 4">
                <a:extLst>
                  <a:ext uri="{FF2B5EF4-FFF2-40B4-BE49-F238E27FC236}">
                    <a16:creationId xmlns:a16="http://schemas.microsoft.com/office/drawing/2014/main" id="{72C5D1D1-3C90-4CFD-8DC5-47E2F3AD5BDA}"/>
                  </a:ext>
                </a:extLst>
              </p:cNvPr>
              <p:cNvPicPr/>
              <p:nvPr/>
            </p:nvPicPr>
            <p:blipFill>
              <a:blip r:embed="rId9"/>
              <a:stretch>
                <a:fillRect/>
              </a:stretch>
            </p:blipFill>
            <p:spPr>
              <a:xfrm>
                <a:off x="5844240" y="4584240"/>
                <a:ext cx="19080" cy="19080"/>
              </a:xfrm>
              <a:prstGeom prst="rect">
                <a:avLst/>
              </a:prstGeom>
            </p:spPr>
          </p:pic>
        </mc:Fallback>
      </mc:AlternateContent>
      <p:sp>
        <p:nvSpPr>
          <p:cNvPr id="7" name="TextBox 6">
            <a:extLst>
              <a:ext uri="{FF2B5EF4-FFF2-40B4-BE49-F238E27FC236}">
                <a16:creationId xmlns:a16="http://schemas.microsoft.com/office/drawing/2014/main" id="{3ADC1410-A651-4643-982F-BDC42D593C03}"/>
              </a:ext>
            </a:extLst>
          </p:cNvPr>
          <p:cNvSpPr txBox="1"/>
          <p:nvPr/>
        </p:nvSpPr>
        <p:spPr>
          <a:xfrm>
            <a:off x="6052458" y="260009"/>
            <a:ext cx="5777656" cy="400110"/>
          </a:xfrm>
          <a:prstGeom prst="rect">
            <a:avLst/>
          </a:prstGeom>
          <a:noFill/>
        </p:spPr>
        <p:txBody>
          <a:bodyPr wrap="square">
            <a:spAutoFit/>
          </a:bodyPr>
          <a:lstStyle/>
          <a:p>
            <a:pPr algn="just" rtl="1"/>
            <a:r>
              <a:rPr lang="ar-IQ" sz="2000" b="1" dirty="0">
                <a:solidFill>
                  <a:srgbClr val="FFC000"/>
                </a:solidFill>
                <a:ea typeface="Calibri" panose="020F0502020204030204" pitchFamily="34" charset="0"/>
                <a:cs typeface="Calibri" panose="020F0502020204030204" pitchFamily="34" charset="0"/>
              </a:rPr>
              <a:t>مثال رقم 4</a:t>
            </a:r>
            <a:endParaRPr lang="en-US" sz="2000" dirty="0">
              <a:solidFill>
                <a:srgbClr val="FFC000"/>
              </a:solidFill>
            </a:endParaRPr>
          </a:p>
        </p:txBody>
      </p:sp>
      <p:sp>
        <p:nvSpPr>
          <p:cNvPr id="2" name="Rectangle 1">
            <a:extLst>
              <a:ext uri="{FF2B5EF4-FFF2-40B4-BE49-F238E27FC236}">
                <a16:creationId xmlns:a16="http://schemas.microsoft.com/office/drawing/2014/main" id="{7491B6BD-768E-4226-A19C-8DB867DF0EFD}"/>
              </a:ext>
            </a:extLst>
          </p:cNvPr>
          <p:cNvSpPr/>
          <p:nvPr/>
        </p:nvSpPr>
        <p:spPr>
          <a:xfrm>
            <a:off x="795018" y="832758"/>
            <a:ext cx="10814597" cy="2677656"/>
          </a:xfrm>
          <a:prstGeom prst="rect">
            <a:avLst/>
          </a:prstGeom>
        </p:spPr>
        <p:txBody>
          <a:bodyPr wrap="square">
            <a:spAutoFit/>
          </a:bodyPr>
          <a:lstStyle/>
          <a:p>
            <a:pPr algn="just" rtl="1"/>
            <a:r>
              <a:rPr lang="ar-IQ" sz="2800" dirty="0"/>
              <a:t>التالي معلومات لفندق دارين لسنة 31/ 12/ 2021: مجموع الايراد: 2000000، حصلت على 1250000 في قسم الغرف والباقي في قسم المأكل والمشرب، تكاليف البيع لقسم الغرف 500000 وتكاليف البيع لقسم الماكل والمشرب 250000، الرواتب والاجور 50000، المخصصات والمكافآت 5000، الاندثار 10000، المصاريف التشغيلية 20000، الفوائد 5000، الصيانة والتصليح 10000، ايجار بناية 50000، الادارية 15000</a:t>
            </a:r>
          </a:p>
          <a:p>
            <a:pPr algn="just" rtl="1"/>
            <a:r>
              <a:rPr lang="ar-IQ" sz="2800" dirty="0"/>
              <a:t>المطلوب: قم باعداد قائمة الدخل لفندق دارين، للعلم المبالغ بالدولار.</a:t>
            </a:r>
          </a:p>
        </p:txBody>
      </p:sp>
    </p:spTree>
    <p:custDataLst>
      <p:tags r:id="rId1"/>
    </p:custDataLst>
    <p:extLst>
      <p:ext uri="{BB962C8B-B14F-4D97-AF65-F5344CB8AC3E}">
        <p14:creationId xmlns:p14="http://schemas.microsoft.com/office/powerpoint/2010/main" val="4139642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2C5D1D1-3C90-4CFD-8DC5-47E2F3AD5BDA}"/>
                  </a:ext>
                </a:extLst>
              </p14:cNvPr>
              <p14:cNvContentPartPr/>
              <p14:nvPr/>
            </p14:nvContentPartPr>
            <p14:xfrm>
              <a:off x="5853600" y="4593600"/>
              <a:ext cx="360" cy="360"/>
            </p14:xfrm>
          </p:contentPart>
        </mc:Choice>
        <mc:Fallback xmlns="">
          <p:pic>
            <p:nvPicPr>
              <p:cNvPr id="5" name="Ink 4">
                <a:extLst>
                  <a:ext uri="{FF2B5EF4-FFF2-40B4-BE49-F238E27FC236}">
                    <a16:creationId xmlns:a16="http://schemas.microsoft.com/office/drawing/2014/main" id="{72C5D1D1-3C90-4CFD-8DC5-47E2F3AD5BDA}"/>
                  </a:ext>
                </a:extLst>
              </p:cNvPr>
              <p:cNvPicPr/>
              <p:nvPr/>
            </p:nvPicPr>
            <p:blipFill>
              <a:blip r:embed="rId9"/>
              <a:stretch>
                <a:fillRect/>
              </a:stretch>
            </p:blipFill>
            <p:spPr>
              <a:xfrm>
                <a:off x="5844240" y="4584240"/>
                <a:ext cx="19080" cy="19080"/>
              </a:xfrm>
              <a:prstGeom prst="rect">
                <a:avLst/>
              </a:prstGeom>
            </p:spPr>
          </p:pic>
        </mc:Fallback>
      </mc:AlternateContent>
      <p:sp>
        <p:nvSpPr>
          <p:cNvPr id="7" name="TextBox 6">
            <a:extLst>
              <a:ext uri="{FF2B5EF4-FFF2-40B4-BE49-F238E27FC236}">
                <a16:creationId xmlns:a16="http://schemas.microsoft.com/office/drawing/2014/main" id="{3ADC1410-A651-4643-982F-BDC42D593C03}"/>
              </a:ext>
            </a:extLst>
          </p:cNvPr>
          <p:cNvSpPr txBox="1"/>
          <p:nvPr/>
        </p:nvSpPr>
        <p:spPr>
          <a:xfrm>
            <a:off x="6052458" y="260009"/>
            <a:ext cx="5777656" cy="400110"/>
          </a:xfrm>
          <a:prstGeom prst="rect">
            <a:avLst/>
          </a:prstGeom>
          <a:noFill/>
        </p:spPr>
        <p:txBody>
          <a:bodyPr wrap="square">
            <a:spAutoFit/>
          </a:bodyPr>
          <a:lstStyle/>
          <a:p>
            <a:pPr algn="just" rtl="1"/>
            <a:r>
              <a:rPr lang="ar-IQ" sz="2000" b="1" dirty="0">
                <a:solidFill>
                  <a:srgbClr val="FFC000"/>
                </a:solidFill>
                <a:ea typeface="Calibri" panose="020F0502020204030204" pitchFamily="34" charset="0"/>
                <a:cs typeface="Calibri" panose="020F0502020204030204" pitchFamily="34" charset="0"/>
              </a:rPr>
              <a:t>مثال رقم 5</a:t>
            </a:r>
            <a:endParaRPr lang="en-US" sz="2000" dirty="0">
              <a:solidFill>
                <a:srgbClr val="FFC000"/>
              </a:solidFill>
            </a:endParaRPr>
          </a:p>
        </p:txBody>
      </p:sp>
      <p:sp>
        <p:nvSpPr>
          <p:cNvPr id="2" name="Rectangle 1">
            <a:extLst>
              <a:ext uri="{FF2B5EF4-FFF2-40B4-BE49-F238E27FC236}">
                <a16:creationId xmlns:a16="http://schemas.microsoft.com/office/drawing/2014/main" id="{7491B6BD-768E-4226-A19C-8DB867DF0EFD}"/>
              </a:ext>
            </a:extLst>
          </p:cNvPr>
          <p:cNvSpPr/>
          <p:nvPr/>
        </p:nvSpPr>
        <p:spPr>
          <a:xfrm>
            <a:off x="795018" y="832758"/>
            <a:ext cx="10814597" cy="3108543"/>
          </a:xfrm>
          <a:prstGeom prst="rect">
            <a:avLst/>
          </a:prstGeom>
        </p:spPr>
        <p:txBody>
          <a:bodyPr wrap="square">
            <a:spAutoFit/>
          </a:bodyPr>
          <a:lstStyle/>
          <a:p>
            <a:pPr algn="just" rtl="1"/>
            <a:r>
              <a:rPr lang="ar-IQ" sz="2800" dirty="0"/>
              <a:t>البيانات التالية لفندق ديدمان في 31/ 12/ 2019</a:t>
            </a:r>
          </a:p>
          <a:p>
            <a:pPr algn="just" rtl="1"/>
            <a:r>
              <a:rPr lang="ar-IQ" sz="2800" dirty="0"/>
              <a:t>ايرادات 500000، 60% منها لقسم الغرف، والباقي لقسم المأكل والمشرب، كلفة قسم الغرف 100000، كلفة قسم الماكل والمشرب 50000، والمصاريف كانت: الادارة والعامة 3000، الصيانة 7000، الرواتب والاجور 12000، المخصصات 4000، التسويق 3000، ايجار بناية 10000، التامين 2000، الاندثار 5000، الضرائب 10000</a:t>
            </a:r>
          </a:p>
          <a:p>
            <a:pPr algn="just" rtl="1"/>
            <a:endParaRPr lang="ar-IQ" sz="2800" dirty="0"/>
          </a:p>
          <a:p>
            <a:pPr algn="just" rtl="1"/>
            <a:r>
              <a:rPr lang="ar-IQ" sz="2800" dirty="0"/>
              <a:t>المطلوب: قم باعداد قائمة الدخل لفندق ديدمان، للعلم المبالغ بالدولار.</a:t>
            </a:r>
          </a:p>
        </p:txBody>
      </p:sp>
    </p:spTree>
    <p:custDataLst>
      <p:tags r:id="rId1"/>
    </p:custDataLst>
    <p:extLst>
      <p:ext uri="{BB962C8B-B14F-4D97-AF65-F5344CB8AC3E}">
        <p14:creationId xmlns:p14="http://schemas.microsoft.com/office/powerpoint/2010/main" val="2649437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2C5D1D1-3C90-4CFD-8DC5-47E2F3AD5BDA}"/>
                  </a:ext>
                </a:extLst>
              </p14:cNvPr>
              <p14:cNvContentPartPr/>
              <p14:nvPr/>
            </p14:nvContentPartPr>
            <p14:xfrm>
              <a:off x="5853600" y="4593600"/>
              <a:ext cx="360" cy="360"/>
            </p14:xfrm>
          </p:contentPart>
        </mc:Choice>
        <mc:Fallback xmlns="">
          <p:pic>
            <p:nvPicPr>
              <p:cNvPr id="5" name="Ink 4">
                <a:extLst>
                  <a:ext uri="{FF2B5EF4-FFF2-40B4-BE49-F238E27FC236}">
                    <a16:creationId xmlns:a16="http://schemas.microsoft.com/office/drawing/2014/main" id="{72C5D1D1-3C90-4CFD-8DC5-47E2F3AD5BDA}"/>
                  </a:ext>
                </a:extLst>
              </p:cNvPr>
              <p:cNvPicPr/>
              <p:nvPr/>
            </p:nvPicPr>
            <p:blipFill>
              <a:blip r:embed="rId9"/>
              <a:stretch>
                <a:fillRect/>
              </a:stretch>
            </p:blipFill>
            <p:spPr>
              <a:xfrm>
                <a:off x="5844240" y="4584240"/>
                <a:ext cx="19080" cy="19080"/>
              </a:xfrm>
              <a:prstGeom prst="rect">
                <a:avLst/>
              </a:prstGeom>
            </p:spPr>
          </p:pic>
        </mc:Fallback>
      </mc:AlternateContent>
      <p:sp>
        <p:nvSpPr>
          <p:cNvPr id="7" name="TextBox 6">
            <a:extLst>
              <a:ext uri="{FF2B5EF4-FFF2-40B4-BE49-F238E27FC236}">
                <a16:creationId xmlns:a16="http://schemas.microsoft.com/office/drawing/2014/main" id="{3ADC1410-A651-4643-982F-BDC42D593C03}"/>
              </a:ext>
            </a:extLst>
          </p:cNvPr>
          <p:cNvSpPr txBox="1"/>
          <p:nvPr/>
        </p:nvSpPr>
        <p:spPr>
          <a:xfrm>
            <a:off x="6052458" y="260009"/>
            <a:ext cx="5777656" cy="400110"/>
          </a:xfrm>
          <a:prstGeom prst="rect">
            <a:avLst/>
          </a:prstGeom>
          <a:noFill/>
        </p:spPr>
        <p:txBody>
          <a:bodyPr wrap="square">
            <a:spAutoFit/>
          </a:bodyPr>
          <a:lstStyle/>
          <a:p>
            <a:pPr algn="just" rtl="1"/>
            <a:r>
              <a:rPr lang="ar-IQ" sz="2000" b="1" dirty="0">
                <a:solidFill>
                  <a:srgbClr val="FFC000"/>
                </a:solidFill>
                <a:ea typeface="Calibri" panose="020F0502020204030204" pitchFamily="34" charset="0"/>
                <a:cs typeface="Calibri" panose="020F0502020204030204" pitchFamily="34" charset="0"/>
              </a:rPr>
              <a:t>مثال رقم </a:t>
            </a:r>
            <a:r>
              <a:rPr lang="en-US" sz="2000" b="1" dirty="0">
                <a:solidFill>
                  <a:srgbClr val="FFC000"/>
                </a:solidFill>
                <a:ea typeface="Calibri" panose="020F0502020204030204" pitchFamily="34" charset="0"/>
                <a:cs typeface="Calibri" panose="020F0502020204030204" pitchFamily="34" charset="0"/>
              </a:rPr>
              <a:t>6</a:t>
            </a:r>
            <a:endParaRPr lang="en-US" sz="2000" dirty="0">
              <a:solidFill>
                <a:srgbClr val="FFC000"/>
              </a:solidFill>
            </a:endParaRPr>
          </a:p>
        </p:txBody>
      </p:sp>
      <p:sp>
        <p:nvSpPr>
          <p:cNvPr id="2" name="Rectangle 1">
            <a:extLst>
              <a:ext uri="{FF2B5EF4-FFF2-40B4-BE49-F238E27FC236}">
                <a16:creationId xmlns:a16="http://schemas.microsoft.com/office/drawing/2014/main" id="{7491B6BD-768E-4226-A19C-8DB867DF0EFD}"/>
              </a:ext>
            </a:extLst>
          </p:cNvPr>
          <p:cNvSpPr/>
          <p:nvPr/>
        </p:nvSpPr>
        <p:spPr>
          <a:xfrm>
            <a:off x="795018" y="832758"/>
            <a:ext cx="10814597" cy="4278094"/>
          </a:xfrm>
          <a:prstGeom prst="rect">
            <a:avLst/>
          </a:prstGeom>
        </p:spPr>
        <p:txBody>
          <a:bodyPr wrap="square">
            <a:spAutoFit/>
          </a:bodyPr>
          <a:lstStyle/>
          <a:p>
            <a:pPr algn="just" rtl="1"/>
            <a:r>
              <a:rPr lang="ar-IQ" sz="2400" dirty="0"/>
              <a:t>البيانات التالية خاصة بقائمة الدخل لفندق روتانا في نهاية 31/ 12/ 2021: </a:t>
            </a:r>
          </a:p>
          <a:p>
            <a:pPr algn="just" rtl="1"/>
            <a:r>
              <a:rPr lang="ar-IQ" sz="4000" dirty="0"/>
              <a:t>ايرادات 2000000، تكلفة تقديم الخدمات 1200000، مصاريف الادارة والعامة 50000، الصيانة 10000، الرواتب والاجور 250000، المخصصات 15000، التسويق 9000، ايجار بناية 15000، التامين 3000، الاندثار 6000، الضرائب 7000</a:t>
            </a:r>
          </a:p>
          <a:p>
            <a:pPr algn="just" rtl="1"/>
            <a:endParaRPr lang="ar-IQ" sz="2400" dirty="0"/>
          </a:p>
          <a:p>
            <a:pPr algn="just" rtl="1"/>
            <a:r>
              <a:rPr lang="ar-IQ" sz="2400" dirty="0"/>
              <a:t>المطلوب: اعداد قائمة الدخل لفندق روتانا (للعلم الارقام بالدولار)</a:t>
            </a:r>
            <a:endParaRPr lang="en-US" sz="2400" dirty="0"/>
          </a:p>
        </p:txBody>
      </p:sp>
    </p:spTree>
    <p:custDataLst>
      <p:tags r:id="rId1"/>
    </p:custDataLst>
    <p:extLst>
      <p:ext uri="{BB962C8B-B14F-4D97-AF65-F5344CB8AC3E}">
        <p14:creationId xmlns:p14="http://schemas.microsoft.com/office/powerpoint/2010/main" val="2501202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72C5D1D1-3C90-4CFD-8DC5-47E2F3AD5BDA}"/>
                  </a:ext>
                </a:extLst>
              </p14:cNvPr>
              <p14:cNvContentPartPr/>
              <p14:nvPr/>
            </p14:nvContentPartPr>
            <p14:xfrm>
              <a:off x="5853600" y="4593600"/>
              <a:ext cx="360" cy="360"/>
            </p14:xfrm>
          </p:contentPart>
        </mc:Choice>
        <mc:Fallback xmlns="">
          <p:pic>
            <p:nvPicPr>
              <p:cNvPr id="5" name="Ink 4">
                <a:extLst>
                  <a:ext uri="{FF2B5EF4-FFF2-40B4-BE49-F238E27FC236}">
                    <a16:creationId xmlns:a16="http://schemas.microsoft.com/office/drawing/2014/main" id="{72C5D1D1-3C90-4CFD-8DC5-47E2F3AD5BDA}"/>
                  </a:ext>
                </a:extLst>
              </p:cNvPr>
              <p:cNvPicPr/>
              <p:nvPr/>
            </p:nvPicPr>
            <p:blipFill>
              <a:blip r:embed="rId9"/>
              <a:stretch>
                <a:fillRect/>
              </a:stretch>
            </p:blipFill>
            <p:spPr>
              <a:xfrm>
                <a:off x="5844240" y="4584240"/>
                <a:ext cx="19080" cy="19080"/>
              </a:xfrm>
              <a:prstGeom prst="rect">
                <a:avLst/>
              </a:prstGeom>
            </p:spPr>
          </p:pic>
        </mc:Fallback>
      </mc:AlternateContent>
      <p:sp>
        <p:nvSpPr>
          <p:cNvPr id="7" name="TextBox 6">
            <a:extLst>
              <a:ext uri="{FF2B5EF4-FFF2-40B4-BE49-F238E27FC236}">
                <a16:creationId xmlns:a16="http://schemas.microsoft.com/office/drawing/2014/main" id="{3ADC1410-A651-4643-982F-BDC42D593C03}"/>
              </a:ext>
            </a:extLst>
          </p:cNvPr>
          <p:cNvSpPr txBox="1"/>
          <p:nvPr/>
        </p:nvSpPr>
        <p:spPr>
          <a:xfrm>
            <a:off x="6052458" y="260009"/>
            <a:ext cx="5777656" cy="400110"/>
          </a:xfrm>
          <a:prstGeom prst="rect">
            <a:avLst/>
          </a:prstGeom>
          <a:noFill/>
        </p:spPr>
        <p:txBody>
          <a:bodyPr wrap="square">
            <a:spAutoFit/>
          </a:bodyPr>
          <a:lstStyle/>
          <a:p>
            <a:pPr algn="just" rtl="1"/>
            <a:r>
              <a:rPr lang="ar-IQ" sz="2000" b="1" dirty="0">
                <a:solidFill>
                  <a:srgbClr val="FFC000"/>
                </a:solidFill>
                <a:ea typeface="Calibri" panose="020F0502020204030204" pitchFamily="34" charset="0"/>
                <a:cs typeface="Calibri" panose="020F0502020204030204" pitchFamily="34" charset="0"/>
              </a:rPr>
              <a:t>مثال رقم 7</a:t>
            </a:r>
            <a:endParaRPr lang="en-US" sz="2000" dirty="0">
              <a:solidFill>
                <a:srgbClr val="FFC000"/>
              </a:solidFill>
            </a:endParaRPr>
          </a:p>
        </p:txBody>
      </p:sp>
      <p:sp>
        <p:nvSpPr>
          <p:cNvPr id="2" name="Rectangle 1">
            <a:extLst>
              <a:ext uri="{FF2B5EF4-FFF2-40B4-BE49-F238E27FC236}">
                <a16:creationId xmlns:a16="http://schemas.microsoft.com/office/drawing/2014/main" id="{7491B6BD-768E-4226-A19C-8DB867DF0EFD}"/>
              </a:ext>
            </a:extLst>
          </p:cNvPr>
          <p:cNvSpPr/>
          <p:nvPr/>
        </p:nvSpPr>
        <p:spPr>
          <a:xfrm>
            <a:off x="795018" y="832758"/>
            <a:ext cx="10814597" cy="3662541"/>
          </a:xfrm>
          <a:prstGeom prst="rect">
            <a:avLst/>
          </a:prstGeom>
        </p:spPr>
        <p:txBody>
          <a:bodyPr wrap="square">
            <a:spAutoFit/>
          </a:bodyPr>
          <a:lstStyle/>
          <a:p>
            <a:pPr algn="just" rtl="1"/>
            <a:r>
              <a:rPr lang="ar-IQ" sz="2400" dirty="0"/>
              <a:t>البيانات التالية خاصة بقائمة الدخل لفندق عنكاوة رويال في نهاية 31/ 3/ 2022: </a:t>
            </a:r>
          </a:p>
          <a:p>
            <a:pPr algn="just" rtl="1"/>
            <a:r>
              <a:rPr lang="ar-IQ" sz="4000" dirty="0"/>
              <a:t>ايرادات 750000، تكلفة تقديم الخدمات 300000، مصاريف الادارة والعامة 5000، الصيانة 6000، الرواتب والاجور 100000، المخصصات 5000، التسويق 4000، ايجار بناية 20000، التامين 14000، الاندثار 6000، الضرائب 7000</a:t>
            </a:r>
          </a:p>
          <a:p>
            <a:pPr algn="just" rtl="1"/>
            <a:endParaRPr lang="ar-IQ" sz="2400" dirty="0"/>
          </a:p>
          <a:p>
            <a:pPr algn="just" rtl="1"/>
            <a:r>
              <a:rPr lang="ar-IQ" sz="2400" dirty="0"/>
              <a:t>المطلوب: اعداد قائمة الدخل لفندق عنكاوة رويال (للعلم المبالغ بالدولار)</a:t>
            </a:r>
            <a:endParaRPr lang="en-US" sz="2400" dirty="0"/>
          </a:p>
        </p:txBody>
      </p:sp>
    </p:spTree>
    <p:custDataLst>
      <p:tags r:id="rId1"/>
    </p:custDataLst>
    <p:extLst>
      <p:ext uri="{BB962C8B-B14F-4D97-AF65-F5344CB8AC3E}">
        <p14:creationId xmlns:p14="http://schemas.microsoft.com/office/powerpoint/2010/main" val="222161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762039" y="181639"/>
            <a:ext cx="10178323" cy="775291"/>
          </a:xfrm>
        </p:spPr>
        <p:txBody>
          <a:bodyPr>
            <a:normAutofit fontScale="90000"/>
          </a:bodyPr>
          <a:lstStyle/>
          <a:p>
            <a:pPr algn="just" rtl="1">
              <a:lnSpc>
                <a:spcPct val="107000"/>
              </a:lnSpc>
              <a:spcAft>
                <a:spcPts val="0"/>
              </a:spcAft>
            </a:pPr>
            <a:r>
              <a:rPr lang="ar-SA" dirty="0">
                <a:ea typeface="Calibri" panose="020F0502020204030204" pitchFamily="34" charset="0"/>
                <a:cs typeface="Calibri" panose="020F0502020204030204" pitchFamily="34" charset="0"/>
              </a:rPr>
              <a:t>راپۆرت</a:t>
            </a:r>
            <a:r>
              <a:rPr lang="ku-Arab-IQ" dirty="0">
                <a:ea typeface="Calibri" panose="020F0502020204030204" pitchFamily="34" charset="0"/>
                <a:cs typeface="Calibri" panose="020F0502020204030204" pitchFamily="34" charset="0"/>
              </a:rPr>
              <a:t>ە</a:t>
            </a:r>
            <a:r>
              <a:rPr lang="ar-SA" dirty="0">
                <a:ea typeface="Calibri" panose="020F0502020204030204" pitchFamily="34" charset="0"/>
                <a:cs typeface="Calibri" panose="020F0502020204030204" pitchFamily="34" charset="0"/>
              </a:rPr>
              <a:t> دارایی</a:t>
            </a:r>
            <a:r>
              <a:rPr lang="ku-Arab-IQ" dirty="0">
                <a:ea typeface="Calibri" panose="020F0502020204030204" pitchFamily="34" charset="0"/>
                <a:cs typeface="Calibri" panose="020F0502020204030204" pitchFamily="34" charset="0"/>
              </a:rPr>
              <a:t>ەکان</a:t>
            </a:r>
            <a:r>
              <a:rPr lang="ar-IQ" dirty="0">
                <a:ea typeface="Calibri" panose="020F0502020204030204" pitchFamily="34" charset="0"/>
                <a:cs typeface="Calibri" panose="020F0502020204030204" pitchFamily="34" charset="0"/>
              </a:rPr>
              <a:t>/ التقارير المالية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899" y="956930"/>
            <a:ext cx="11597463" cy="5719431"/>
          </a:xfrm>
        </p:spPr>
        <p:txBody>
          <a:bodyPr>
            <a:noAutofit/>
          </a:bodyPr>
          <a:lstStyle/>
          <a:p>
            <a:pPr algn="just" rtl="1"/>
            <a:r>
              <a:rPr lang="ar-SA" dirty="0"/>
              <a:t>لە بواری گەشتیاریش بە هەمان شێوەیە تا رادەیەک، بە تایبەت لەو بوارە گەشتیارییەی بازارەکەیان دیارە و دەتوانن کۆنترۆلی خواست </a:t>
            </a:r>
            <a:r>
              <a:rPr lang="en-US" dirty="0"/>
              <a:t>Demand</a:t>
            </a:r>
            <a:r>
              <a:rPr lang="ar-SA" dirty="0"/>
              <a:t> بکەن و بە باشی و سەرکەوتووانە کریاری دلسۆز بۆ خۆیان رابکێشن</a:t>
            </a:r>
            <a:r>
              <a:rPr lang="ar-IQ" dirty="0"/>
              <a:t>/ ونفس الشئ تقريبا في مجال السياحة، وبالاخص في المجالات التي يمكن السيطرة على الطلب بشكل جيد وجذب الزبون للمنظمة</a:t>
            </a:r>
            <a:r>
              <a:rPr lang="ar-SA" dirty="0"/>
              <a:t>. </a:t>
            </a:r>
            <a:endParaRPr lang="ku-Arab-IQ" dirty="0"/>
          </a:p>
          <a:p>
            <a:pPr lvl="1" algn="just" rtl="1"/>
            <a:r>
              <a:rPr lang="ku-Arab-IQ" sz="2800" dirty="0"/>
              <a:t>بۆ ئەم مەبەستە پێویست بە ئامادەکردنی </a:t>
            </a:r>
            <a:r>
              <a:rPr lang="ar-SA" sz="2800" dirty="0"/>
              <a:t>راپۆرتی چالاکییە</a:t>
            </a:r>
            <a:r>
              <a:rPr lang="ku-Arab-IQ" sz="2800" dirty="0"/>
              <a:t> داراییەکان دەبێت</a:t>
            </a:r>
            <a:r>
              <a:rPr lang="ar-IQ" sz="2800" dirty="0"/>
              <a:t>/ </a:t>
            </a:r>
            <a:r>
              <a:rPr lang="ar-IQ" sz="2800" dirty="0">
                <a:solidFill>
                  <a:srgbClr val="0070C0"/>
                </a:solidFill>
              </a:rPr>
              <a:t>ولذلك اعداد التقارير للانشطة المالية ضرورة حتمية</a:t>
            </a:r>
            <a:r>
              <a:rPr lang="ar-SA" sz="2800" dirty="0">
                <a:solidFill>
                  <a:srgbClr val="0070C0"/>
                </a:solidFill>
              </a:rPr>
              <a:t>. </a:t>
            </a:r>
            <a:endParaRPr lang="ku-Arab-IQ" sz="2800" dirty="0">
              <a:solidFill>
                <a:srgbClr val="0070C0"/>
              </a:solidFill>
            </a:endParaRPr>
          </a:p>
          <a:p>
            <a:pPr lvl="1" algn="just" rtl="1"/>
            <a:r>
              <a:rPr lang="ar-SA" sz="2800" dirty="0"/>
              <a:t>بۆ نموونە دەکرێ راپۆرتی لیستی مانگانە بەس بۆ زانینی چاودێری کۆی بەرەوپێشچوونەکانی ماوەی سالێک</a:t>
            </a:r>
            <a:r>
              <a:rPr lang="ku-Arab-IQ" sz="2800" dirty="0"/>
              <a:t> بێ</a:t>
            </a:r>
            <a:r>
              <a:rPr lang="ar-IQ" sz="2800" dirty="0"/>
              <a:t>/ </a:t>
            </a:r>
            <a:r>
              <a:rPr lang="ar-IQ" sz="2800" dirty="0">
                <a:solidFill>
                  <a:srgbClr val="0070C0"/>
                </a:solidFill>
              </a:rPr>
              <a:t>على سبيل المثال، يمكن ان تكون تقارير القوائم الشهرية فقط لمراقبة التطورات خلال سنة</a:t>
            </a:r>
            <a:r>
              <a:rPr lang="ar-SA" sz="2800" dirty="0">
                <a:solidFill>
                  <a:srgbClr val="0070C0"/>
                </a:solidFill>
              </a:rPr>
              <a:t>. </a:t>
            </a:r>
            <a:endParaRPr lang="ku-Arab-IQ" sz="2800" dirty="0">
              <a:solidFill>
                <a:srgbClr val="0070C0"/>
              </a:solidFill>
            </a:endParaRPr>
          </a:p>
          <a:p>
            <a:pPr lvl="1" algn="just" rtl="1"/>
            <a:r>
              <a:rPr lang="ku-Arab-IQ" sz="2800" dirty="0"/>
              <a:t>لەگەل ئەوەش دا،</a:t>
            </a:r>
            <a:r>
              <a:rPr lang="ar-SA" sz="2800" dirty="0"/>
              <a:t> هەندێ جار کاتی خواست بەرزییە (ترۆپک </a:t>
            </a:r>
            <a:r>
              <a:rPr lang="en-US" sz="2800" dirty="0"/>
              <a:t>peak</a:t>
            </a:r>
            <a:r>
              <a:rPr lang="ar-SA" sz="2800" dirty="0"/>
              <a:t>) بۆ نموونە لە کاتی بوونی زەماوەندی ژنخوازی و پشووەکان</a:t>
            </a:r>
            <a:r>
              <a:rPr lang="ku-Arab-IQ" sz="2800" dirty="0"/>
              <a:t>،</a:t>
            </a:r>
            <a:r>
              <a:rPr lang="ar-SA" sz="2800" dirty="0"/>
              <a:t> بۆنە تایبەتەکان و شوێنە گەشتیارییەکان و سەرنج راکێشەکان یا کەش و هەوای تایبەت و دلرفێن</a:t>
            </a:r>
            <a:r>
              <a:rPr lang="ar-IQ" sz="2800" dirty="0"/>
              <a:t>/ </a:t>
            </a:r>
            <a:r>
              <a:rPr lang="ar-IQ" sz="2800" dirty="0">
                <a:solidFill>
                  <a:srgbClr val="0070C0"/>
                </a:solidFill>
              </a:rPr>
              <a:t>مع ذلك هناك اوقات الذروة بالنسبة للطلب، على سبيل المثال في اوقات الحفلات الزواج، العطلات، المناسبات، المواقع السياحية والمواقع ذات جو جذاب</a:t>
            </a:r>
            <a:r>
              <a:rPr lang="ar-SA" sz="2800" dirty="0">
                <a:solidFill>
                  <a:srgbClr val="0070C0"/>
                </a:solidFill>
              </a:rPr>
              <a:t>. </a:t>
            </a:r>
            <a:endParaRPr lang="en-US" sz="2800" dirty="0">
              <a:solidFill>
                <a:srgbClr val="0070C0"/>
              </a:solidFill>
            </a:endParaRPr>
          </a:p>
        </p:txBody>
      </p:sp>
    </p:spTree>
    <p:custDataLst>
      <p:tags r:id="rId1"/>
    </p:custDataLst>
    <p:extLst>
      <p:ext uri="{BB962C8B-B14F-4D97-AF65-F5344CB8AC3E}">
        <p14:creationId xmlns:p14="http://schemas.microsoft.com/office/powerpoint/2010/main" val="287438359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666346" y="404923"/>
            <a:ext cx="10178323" cy="775291"/>
          </a:xfrm>
        </p:spPr>
        <p:txBody>
          <a:bodyPr>
            <a:normAutofit fontScale="90000"/>
          </a:bodyPr>
          <a:lstStyle/>
          <a:p>
            <a:pPr algn="just" rtl="1">
              <a:lnSpc>
                <a:spcPct val="107000"/>
              </a:lnSpc>
              <a:spcAft>
                <a:spcPts val="0"/>
              </a:spcAft>
            </a:pPr>
            <a:r>
              <a:rPr lang="ar-SA" dirty="0">
                <a:ea typeface="Calibri" panose="020F0502020204030204" pitchFamily="34" charset="0"/>
                <a:cs typeface="Calibri" panose="020F0502020204030204" pitchFamily="34" charset="0"/>
              </a:rPr>
              <a:t>راپۆرت</a:t>
            </a:r>
            <a:r>
              <a:rPr lang="ku-Arab-IQ" dirty="0">
                <a:ea typeface="Calibri" panose="020F0502020204030204" pitchFamily="34" charset="0"/>
                <a:cs typeface="Calibri" panose="020F0502020204030204" pitchFamily="34" charset="0"/>
              </a:rPr>
              <a:t>ە</a:t>
            </a:r>
            <a:r>
              <a:rPr lang="ar-SA" dirty="0">
                <a:ea typeface="Calibri" panose="020F0502020204030204" pitchFamily="34" charset="0"/>
                <a:cs typeface="Calibri" panose="020F0502020204030204" pitchFamily="34" charset="0"/>
              </a:rPr>
              <a:t> دارایی</a:t>
            </a:r>
            <a:r>
              <a:rPr lang="ku-Arab-IQ" dirty="0">
                <a:ea typeface="Calibri" panose="020F0502020204030204" pitchFamily="34" charset="0"/>
                <a:cs typeface="Calibri" panose="020F0502020204030204" pitchFamily="34" charset="0"/>
              </a:rPr>
              <a:t>ەکان</a:t>
            </a:r>
            <a:r>
              <a:rPr lang="ar-IQ" dirty="0">
                <a:ea typeface="Calibri" panose="020F0502020204030204" pitchFamily="34" charset="0"/>
                <a:cs typeface="Calibri" panose="020F0502020204030204" pitchFamily="34" charset="0"/>
              </a:rPr>
              <a:t>/ التقارير المالية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899" y="1297172"/>
            <a:ext cx="11597463" cy="5379189"/>
          </a:xfrm>
        </p:spPr>
        <p:txBody>
          <a:bodyPr>
            <a:noAutofit/>
          </a:bodyPr>
          <a:lstStyle/>
          <a:p>
            <a:pPr algn="just" rtl="1">
              <a:lnSpc>
                <a:spcPct val="107000"/>
              </a:lnSpc>
              <a:spcAft>
                <a:spcPts val="0"/>
              </a:spcAft>
            </a:pPr>
            <a:r>
              <a:rPr lang="ar-SA" dirty="0">
                <a:latin typeface="Calibri" panose="020F0502020204030204" pitchFamily="34" charset="0"/>
                <a:ea typeface="Calibri" panose="020F0502020204030204" pitchFamily="34" charset="0"/>
              </a:rPr>
              <a:t>ئامادەکردنی راپۆرت پێویستە و دەبێ بەردەوام بۆ چا</a:t>
            </a:r>
            <a:r>
              <a:rPr lang="ku-Arab-IQ" dirty="0">
                <a:latin typeface="Calibri" panose="020F0502020204030204" pitchFamily="34" charset="0"/>
                <a:ea typeface="Calibri" panose="020F0502020204030204" pitchFamily="34" charset="0"/>
              </a:rPr>
              <a:t>لاک</a:t>
            </a:r>
            <a:r>
              <a:rPr lang="ar-SA" dirty="0">
                <a:latin typeface="Calibri" panose="020F0502020204030204" pitchFamily="34" charset="0"/>
                <a:ea typeface="Calibri" panose="020F0502020204030204" pitchFamily="34" charset="0"/>
              </a:rPr>
              <a:t>ییەکان ئامادە بکرێت، لە هەندێ هالەت دا پێویست بە راپۆرتی کاتژمێری دەکات</a:t>
            </a:r>
            <a:r>
              <a:rPr lang="ar-IQ" dirty="0">
                <a:latin typeface="Calibri" panose="020F0502020204030204" pitchFamily="34" charset="0"/>
                <a:ea typeface="Calibri" panose="020F0502020204030204" pitchFamily="34" charset="0"/>
              </a:rPr>
              <a:t>/ </a:t>
            </a:r>
            <a:r>
              <a:rPr lang="ar-IQ" dirty="0">
                <a:solidFill>
                  <a:srgbClr val="0070C0"/>
                </a:solidFill>
                <a:latin typeface="Calibri" panose="020F0502020204030204" pitchFamily="34" charset="0"/>
                <a:ea typeface="Calibri" panose="020F0502020204030204" pitchFamily="34" charset="0"/>
              </a:rPr>
              <a:t>اعداد التقارير عملية ضرورية ومستمرة للانشطة، وفي بعض الاحيان تكون على اساس الساعات</a:t>
            </a:r>
            <a:r>
              <a:rPr lang="ar-SA" dirty="0">
                <a:solidFill>
                  <a:srgbClr val="0070C0"/>
                </a:solidFill>
                <a:latin typeface="Calibri" panose="020F0502020204030204" pitchFamily="34" charset="0"/>
                <a:ea typeface="Calibri" panose="020F0502020204030204" pitchFamily="34" charset="0"/>
              </a:rPr>
              <a:t>. </a:t>
            </a:r>
            <a:endParaRPr lang="ku-Arab-IQ" dirty="0">
              <a:solidFill>
                <a:srgbClr val="0070C0"/>
              </a:solidFill>
              <a:latin typeface="Calibri" panose="020F0502020204030204" pitchFamily="34" charset="0"/>
              <a:ea typeface="Calibri" panose="020F0502020204030204" pitchFamily="34" charset="0"/>
            </a:endParaRPr>
          </a:p>
          <a:p>
            <a:pPr algn="just" rtl="1">
              <a:lnSpc>
                <a:spcPct val="107000"/>
              </a:lnSpc>
              <a:spcAft>
                <a:spcPts val="0"/>
              </a:spcAft>
            </a:pPr>
            <a:r>
              <a:rPr lang="ar-SA" dirty="0">
                <a:latin typeface="Calibri" panose="020F0502020204030204" pitchFamily="34" charset="0"/>
                <a:ea typeface="Calibri" panose="020F0502020204030204" pitchFamily="34" charset="0"/>
              </a:rPr>
              <a:t>هەروەک لە هەوارگەکان و هۆتێلەکان لە کارە زۆر باوەکان ئامادەکردنی راپۆرتی پرۆسەی رۆژانەیە لە بارەی بۆنە و ئێشکگری شەوانە</a:t>
            </a:r>
            <a:r>
              <a:rPr lang="ar-IQ" dirty="0">
                <a:latin typeface="Calibri" panose="020F0502020204030204" pitchFamily="34" charset="0"/>
                <a:ea typeface="Calibri" panose="020F0502020204030204" pitchFamily="34" charset="0"/>
              </a:rPr>
              <a:t>/ </a:t>
            </a:r>
            <a:r>
              <a:rPr lang="ar-IQ" dirty="0">
                <a:solidFill>
                  <a:srgbClr val="0070C0"/>
                </a:solidFill>
                <a:latin typeface="Calibri" panose="020F0502020204030204" pitchFamily="34" charset="0"/>
                <a:ea typeface="Calibri" panose="020F0502020204030204" pitchFamily="34" charset="0"/>
              </a:rPr>
              <a:t>اعداد التقارير هي من عمليات اليومية لمنتجعات والفنادق للمناسبات والخفارات الليلية</a:t>
            </a:r>
            <a:r>
              <a:rPr lang="ar-SA" dirty="0">
                <a:solidFill>
                  <a:srgbClr val="0070C0"/>
                </a:solidFill>
                <a:latin typeface="Calibri" panose="020F0502020204030204" pitchFamily="34" charset="0"/>
                <a:ea typeface="Calibri" panose="020F0502020204030204" pitchFamily="34" charset="0"/>
              </a:rPr>
              <a:t>.</a:t>
            </a:r>
            <a:endParaRPr lang="ku-Arab-IQ" dirty="0">
              <a:solidFill>
                <a:srgbClr val="0070C0"/>
              </a:solidFill>
              <a:latin typeface="Calibri" panose="020F050202020403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263662309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666346" y="404923"/>
            <a:ext cx="10178323" cy="775291"/>
          </a:xfrm>
        </p:spPr>
        <p:txBody>
          <a:bodyPr>
            <a:normAutofit fontScale="90000"/>
          </a:bodyPr>
          <a:lstStyle/>
          <a:p>
            <a:pPr algn="just" rtl="1">
              <a:lnSpc>
                <a:spcPct val="107000"/>
              </a:lnSpc>
              <a:spcAft>
                <a:spcPts val="0"/>
              </a:spcAft>
            </a:pPr>
            <a:r>
              <a:rPr lang="ar-SA" dirty="0">
                <a:ea typeface="Calibri" panose="020F0502020204030204" pitchFamily="34" charset="0"/>
                <a:cs typeface="Calibri" panose="020F0502020204030204" pitchFamily="34" charset="0"/>
              </a:rPr>
              <a:t>راپۆرت</a:t>
            </a:r>
            <a:r>
              <a:rPr lang="ku-Arab-IQ" dirty="0">
                <a:ea typeface="Calibri" panose="020F0502020204030204" pitchFamily="34" charset="0"/>
                <a:cs typeface="Calibri" panose="020F0502020204030204" pitchFamily="34" charset="0"/>
              </a:rPr>
              <a:t>ە</a:t>
            </a:r>
            <a:r>
              <a:rPr lang="ar-SA" dirty="0">
                <a:ea typeface="Calibri" panose="020F0502020204030204" pitchFamily="34" charset="0"/>
                <a:cs typeface="Calibri" panose="020F0502020204030204" pitchFamily="34" charset="0"/>
              </a:rPr>
              <a:t> دارایی</a:t>
            </a:r>
            <a:r>
              <a:rPr lang="ku-Arab-IQ" dirty="0">
                <a:ea typeface="Calibri" panose="020F0502020204030204" pitchFamily="34" charset="0"/>
                <a:cs typeface="Calibri" panose="020F0502020204030204" pitchFamily="34" charset="0"/>
              </a:rPr>
              <a:t>ەکان</a:t>
            </a:r>
            <a:r>
              <a:rPr lang="ar-IQ" dirty="0">
                <a:ea typeface="Calibri" panose="020F0502020204030204" pitchFamily="34" charset="0"/>
                <a:cs typeface="Calibri" panose="020F0502020204030204" pitchFamily="34" charset="0"/>
              </a:rPr>
              <a:t>/ التقارير المالية</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899" y="1297172"/>
            <a:ext cx="11597463" cy="5379189"/>
          </a:xfrm>
        </p:spPr>
        <p:txBody>
          <a:bodyPr>
            <a:noAutofit/>
          </a:bodyPr>
          <a:lstStyle/>
          <a:p>
            <a:pPr algn="just" rtl="1"/>
            <a:r>
              <a:rPr lang="ar-SA" dirty="0"/>
              <a:t>قازانج ئامانجی رێکخراوە گەشتیارییەکانە و پێوەرە کۆتاییەکانی هەلسەنگاندنی هەمیشە بەوە دەردەکەوێ و بەباش لە قەلەم دەدرێ، ئەگەر قازانجی دەسهات و گوژمەی گەراوەی وەبەرهێنانی باش بێت</a:t>
            </a:r>
            <a:r>
              <a:rPr lang="ar-IQ" dirty="0"/>
              <a:t>/ </a:t>
            </a:r>
            <a:r>
              <a:rPr lang="ar-IQ" dirty="0">
                <a:solidFill>
                  <a:srgbClr val="0070C0"/>
                </a:solidFill>
              </a:rPr>
              <a:t>ان هدف المنظمات السياحية هو تحقيق الارباح كما انه المعيار النهائي للتقييم، وتعد المشروع ناجحا خلال ربح الدخل والمبلغ العائد من الاستمثار</a:t>
            </a:r>
            <a:r>
              <a:rPr lang="ar-SA" dirty="0">
                <a:solidFill>
                  <a:srgbClr val="0070C0"/>
                </a:solidFill>
              </a:rPr>
              <a:t>.</a:t>
            </a:r>
            <a:endParaRPr lang="en-US" dirty="0">
              <a:solidFill>
                <a:srgbClr val="0070C0"/>
              </a:solidFill>
            </a:endParaRPr>
          </a:p>
          <a:p>
            <a:pPr algn="just" rtl="1"/>
            <a:r>
              <a:rPr lang="ar-SA" dirty="0"/>
              <a:t>کارێکی خراپە ئەگەر بەرێوەبەری گەشتیاری چاوەرێی کۆتایی ماوەی دارایی </a:t>
            </a:r>
            <a:r>
              <a:rPr lang="en-US" dirty="0"/>
              <a:t>fiscal period</a:t>
            </a:r>
            <a:r>
              <a:rPr lang="ar-SA" dirty="0"/>
              <a:t> بکات، پاشان بروانێتە گەراوەی وەبەرهێنان بۆ ماوەکە، بێ ئەوەی بەدواداچوونی پێشوەختەی هەبووبێت بۆ چۆنیەتی باش بەرێوەچوونی بزنسەکە</a:t>
            </a:r>
            <a:r>
              <a:rPr lang="ar-IQ" dirty="0"/>
              <a:t>/ </a:t>
            </a:r>
            <a:r>
              <a:rPr lang="ar-IQ" dirty="0">
                <a:solidFill>
                  <a:srgbClr val="0070C0"/>
                </a:solidFill>
              </a:rPr>
              <a:t>يجب على المدير السياحي ان لا ينتظر حتى تنتهي الفترة المالية، ومن ثم ان ينظر او يراقب العائد على الاستثمار للفترة، بدون متابعة كيفية تطورات العمل</a:t>
            </a:r>
            <a:r>
              <a:rPr lang="ar-SA" dirty="0">
                <a:solidFill>
                  <a:srgbClr val="0070C0"/>
                </a:solidFill>
              </a:rPr>
              <a:t>.</a:t>
            </a:r>
            <a:endParaRPr lang="en-US" dirty="0">
              <a:solidFill>
                <a:srgbClr val="0070C0"/>
              </a:solidFill>
            </a:endParaRPr>
          </a:p>
        </p:txBody>
      </p:sp>
    </p:spTree>
    <p:custDataLst>
      <p:tags r:id="rId1"/>
    </p:custDataLst>
    <p:extLst>
      <p:ext uri="{BB962C8B-B14F-4D97-AF65-F5344CB8AC3E}">
        <p14:creationId xmlns:p14="http://schemas.microsoft.com/office/powerpoint/2010/main" val="159801951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40" y="266702"/>
            <a:ext cx="10178324" cy="1295401"/>
          </a:xfrm>
        </p:spPr>
        <p:txBody>
          <a:bodyPr>
            <a:normAutofit fontScale="90000"/>
          </a:bodyPr>
          <a:lstStyle/>
          <a:p>
            <a:pPr algn="r" rtl="1">
              <a:lnSpc>
                <a:spcPct val="107000"/>
              </a:lnSpc>
            </a:pPr>
            <a:r>
              <a:rPr lang="ku-Arab-IQ" b="1" dirty="0">
                <a:ea typeface="Calibri" panose="020F0502020204030204" pitchFamily="34" charset="0"/>
                <a:cs typeface="Calibri" panose="020F0502020204030204" pitchFamily="34" charset="0"/>
              </a:rPr>
              <a:t>لیستە داراییەکان</a:t>
            </a:r>
            <a:r>
              <a:rPr lang="ar-IQ" b="1" dirty="0">
                <a:ea typeface="Calibri" panose="020F0502020204030204" pitchFamily="34" charset="0"/>
                <a:cs typeface="Calibri" panose="020F0502020204030204" pitchFamily="34" charset="0"/>
              </a:rPr>
              <a:t>/ القوائم المالية</a:t>
            </a:r>
            <a:br>
              <a:rPr lang="ku-Arab-IQ" b="1" dirty="0">
                <a:ea typeface="Calibri" panose="020F0502020204030204" pitchFamily="34" charset="0"/>
                <a:cs typeface="Calibri" panose="020F0502020204030204" pitchFamily="34" charset="0"/>
              </a:rPr>
            </a:br>
            <a:r>
              <a:rPr lang="ku-Arab-IQ" b="1" dirty="0">
                <a:ea typeface="Calibri" panose="020F0502020204030204" pitchFamily="34" charset="0"/>
                <a:cs typeface="Calibri" panose="020F0502020204030204" pitchFamily="34" charset="0"/>
              </a:rPr>
              <a:t>١- لیستی دەسهات</a:t>
            </a:r>
            <a:r>
              <a:rPr lang="ar-IQ" b="1" dirty="0">
                <a:ea typeface="Calibri" panose="020F0502020204030204" pitchFamily="34" charset="0"/>
                <a:cs typeface="Calibri" panose="020F0502020204030204" pitchFamily="34" charset="0"/>
              </a:rPr>
              <a:t>/ قائمة الدخل</a:t>
            </a:r>
            <a:endParaRPr lang="en-US" sz="3600" b="1"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04800" y="1981200"/>
            <a:ext cx="9248775" cy="4810124"/>
          </a:xfrm>
        </p:spPr>
        <p:txBody>
          <a:bodyPr>
            <a:noAutofit/>
          </a:bodyPr>
          <a:lstStyle/>
          <a:p>
            <a:pPr marL="0" indent="0" algn="just" rtl="1">
              <a:buNone/>
            </a:pPr>
            <a:r>
              <a:rPr lang="ar-SA" b="1" dirty="0"/>
              <a:t>١- لیستی دەسهات</a:t>
            </a:r>
            <a:r>
              <a:rPr lang="ar-IQ" b="1" dirty="0"/>
              <a:t>/ قائمة الدخل</a:t>
            </a:r>
            <a:r>
              <a:rPr lang="ar-SA" b="1" dirty="0"/>
              <a:t> </a:t>
            </a:r>
            <a:r>
              <a:rPr lang="en-US" b="1" dirty="0"/>
              <a:t>Income Statement</a:t>
            </a:r>
            <a:r>
              <a:rPr lang="ar-SA" dirty="0"/>
              <a:t>: زۆر جار بە لیستی قازانج و زیان </a:t>
            </a:r>
            <a:r>
              <a:rPr lang="en-US" dirty="0"/>
              <a:t>Profit &amp; lose statement</a:t>
            </a:r>
            <a:r>
              <a:rPr lang="ar-SA" dirty="0"/>
              <a:t> یش ئاماژەی پێ دەکرێت</a:t>
            </a:r>
            <a:r>
              <a:rPr lang="ar-IQ" dirty="0"/>
              <a:t>/ </a:t>
            </a:r>
            <a:r>
              <a:rPr lang="ar-IQ" dirty="0">
                <a:solidFill>
                  <a:srgbClr val="0070C0"/>
                </a:solidFill>
              </a:rPr>
              <a:t>كما تسمى بقائمة الارباح والخسائر.</a:t>
            </a:r>
            <a:endParaRPr lang="ku-Arab-IQ" dirty="0">
              <a:solidFill>
                <a:srgbClr val="0070C0"/>
              </a:solidFill>
            </a:endParaRPr>
          </a:p>
          <a:p>
            <a:pPr marL="0" indent="0" algn="just" rtl="1">
              <a:buNone/>
            </a:pPr>
            <a:r>
              <a:rPr lang="ku-Arab-IQ" dirty="0"/>
              <a:t>ئەم لیستە </a:t>
            </a:r>
            <a:r>
              <a:rPr lang="ar-SA" dirty="0"/>
              <a:t>دەرەنجامی ئیشی بزنسێک لە ماوەیەکی دیاریکراو دا پیشان دەدات، کە زۆربەی جار مانگێک، وەرزێک یا سالێکە. ئەنجامەکانیش لەگەل بووجە و ئەنجامی سالی پێشوو بەراورد دەکرێت</a:t>
            </a:r>
            <a:r>
              <a:rPr lang="ar-IQ" dirty="0"/>
              <a:t>/ </a:t>
            </a:r>
            <a:r>
              <a:rPr lang="ar-IQ" dirty="0">
                <a:solidFill>
                  <a:srgbClr val="0070C0"/>
                </a:solidFill>
              </a:rPr>
              <a:t>هذه القائمة هي نتيجة العمل لفترة معينة، ويكون اعدادها لفترة قد تكون، شهريا، ربع السنوي او سنويا. وتقارن نتيجتها مع ميزانية السنة السابقة.</a:t>
            </a:r>
            <a:r>
              <a:rPr lang="ar-SA" dirty="0">
                <a:solidFill>
                  <a:srgbClr val="0070C0"/>
                </a:solidFill>
              </a:rPr>
              <a:t> </a:t>
            </a:r>
            <a:endParaRPr lang="ku-Arab-IQ" dirty="0">
              <a:solidFill>
                <a:srgbClr val="0070C0"/>
              </a:solidFill>
            </a:endParaRPr>
          </a:p>
        </p:txBody>
      </p:sp>
    </p:spTree>
    <p:custDataLst>
      <p:tags r:id="rId1"/>
    </p:custDataLst>
    <p:extLst>
      <p:ext uri="{BB962C8B-B14F-4D97-AF65-F5344CB8AC3E}">
        <p14:creationId xmlns:p14="http://schemas.microsoft.com/office/powerpoint/2010/main" val="860488936"/>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623528" y="149745"/>
            <a:ext cx="10178324" cy="1136796"/>
          </a:xfrm>
        </p:spPr>
        <p:txBody>
          <a:bodyPr>
            <a:normAutofit fontScale="90000"/>
          </a:bodyPr>
          <a:lstStyle/>
          <a:p>
            <a:pPr algn="r" rtl="1">
              <a:lnSpc>
                <a:spcPct val="107000"/>
              </a:lnSpc>
            </a:pPr>
            <a:r>
              <a:rPr lang="ku-Arab-IQ" b="1" dirty="0">
                <a:ea typeface="Calibri" panose="020F0502020204030204" pitchFamily="34" charset="0"/>
                <a:cs typeface="Calibri" panose="020F0502020204030204" pitchFamily="34" charset="0"/>
              </a:rPr>
              <a:t>لیستە داراییەکان</a:t>
            </a:r>
            <a:r>
              <a:rPr lang="ar-IQ" b="1" dirty="0">
                <a:ea typeface="Calibri" panose="020F0502020204030204" pitchFamily="34" charset="0"/>
                <a:cs typeface="Calibri" panose="020F0502020204030204" pitchFamily="34" charset="0"/>
              </a:rPr>
              <a:t>/ القوائم المالية</a:t>
            </a:r>
            <a:br>
              <a:rPr lang="ku-Arab-IQ" b="1" dirty="0">
                <a:ea typeface="Calibri" panose="020F0502020204030204" pitchFamily="34" charset="0"/>
                <a:cs typeface="Calibri" panose="020F0502020204030204" pitchFamily="34" charset="0"/>
              </a:rPr>
            </a:br>
            <a:r>
              <a:rPr lang="ku-Arab-IQ" b="1" dirty="0">
                <a:ea typeface="Calibri" panose="020F0502020204030204" pitchFamily="34" charset="0"/>
                <a:cs typeface="Calibri" panose="020F0502020204030204" pitchFamily="34" charset="0"/>
              </a:rPr>
              <a:t>١- لیستی دەسهات</a:t>
            </a:r>
            <a:r>
              <a:rPr lang="ar-IQ" b="1" dirty="0">
                <a:ea typeface="Calibri" panose="020F0502020204030204" pitchFamily="34" charset="0"/>
                <a:cs typeface="Calibri" panose="020F0502020204030204" pitchFamily="34" charset="0"/>
              </a:rPr>
              <a:t>/ قائمة الدخل</a:t>
            </a:r>
            <a:endParaRPr lang="en-US" sz="3600" b="1"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65815" y="1445144"/>
            <a:ext cx="11663916" cy="5412855"/>
          </a:xfrm>
        </p:spPr>
        <p:txBody>
          <a:bodyPr>
            <a:noAutofit/>
          </a:bodyPr>
          <a:lstStyle/>
          <a:p>
            <a:pPr marL="0" indent="0" algn="just" rtl="1">
              <a:buNone/>
            </a:pPr>
            <a:r>
              <a:rPr lang="ar-SA" dirty="0"/>
              <a:t>لیستی دەسهات لە</a:t>
            </a:r>
            <a:r>
              <a:rPr lang="ku-Arab-IQ" dirty="0"/>
              <a:t>م</a:t>
            </a:r>
            <a:r>
              <a:rPr lang="ar-SA" dirty="0"/>
              <a:t> برگە</a:t>
            </a:r>
            <a:r>
              <a:rPr lang="ku-Arab-IQ" dirty="0"/>
              <a:t> سەرەکییانەی خوارەوە پێک دێت</a:t>
            </a:r>
            <a:r>
              <a:rPr lang="ar-IQ" dirty="0"/>
              <a:t>/ </a:t>
            </a:r>
            <a:r>
              <a:rPr lang="ar-IQ" dirty="0">
                <a:solidFill>
                  <a:srgbClr val="0070C0"/>
                </a:solidFill>
              </a:rPr>
              <a:t>تتكون قائمة المحتويات من الفقرات الرئيسية التالية</a:t>
            </a:r>
            <a:r>
              <a:rPr lang="ar-SA" dirty="0">
                <a:solidFill>
                  <a:srgbClr val="0070C0"/>
                </a:solidFill>
              </a:rPr>
              <a:t>: </a:t>
            </a:r>
            <a:endParaRPr lang="ku-Arab-IQ" dirty="0">
              <a:solidFill>
                <a:srgbClr val="0070C0"/>
              </a:solidFill>
            </a:endParaRPr>
          </a:p>
          <a:p>
            <a:pPr marL="0" indent="0" algn="just" rtl="1">
              <a:buNone/>
            </a:pPr>
            <a:r>
              <a:rPr lang="ku-Arab-IQ" dirty="0"/>
              <a:t>	</a:t>
            </a:r>
            <a:r>
              <a:rPr lang="ar-IQ" dirty="0"/>
              <a:t>1- </a:t>
            </a:r>
            <a:r>
              <a:rPr lang="ar-SA" b="1" dirty="0"/>
              <a:t>داهات</a:t>
            </a:r>
            <a:r>
              <a:rPr lang="ar-IQ" b="1" dirty="0"/>
              <a:t>/ ايرادات/ </a:t>
            </a:r>
            <a:r>
              <a:rPr lang="en-US" b="1" dirty="0"/>
              <a:t>Revenue</a:t>
            </a:r>
            <a:r>
              <a:rPr lang="ku-Arab-IQ" dirty="0"/>
              <a:t>: داهات بریتییە لە کۆی فرۆشی بزنسێک لە ماوەیەکی دیاریکراوی دارایی دا، واتا کۆی ئەو پارانەی لە بەرامبەری فرۆشتنی کالا و خزمەتگوزارییەکان دا بۆ دێت</a:t>
            </a:r>
            <a:r>
              <a:rPr lang="ar-IQ" dirty="0"/>
              <a:t>/ </a:t>
            </a:r>
            <a:r>
              <a:rPr lang="ar-IQ" dirty="0">
                <a:solidFill>
                  <a:srgbClr val="0070C0"/>
                </a:solidFill>
              </a:rPr>
              <a:t>ايرادات عبارة اجمالي مبعات عمل ولفترة مالية معينة، اي مجموع المبالغ المكتسبة مقابل بيع البضاعة او تقديم الخدمات</a:t>
            </a:r>
            <a:r>
              <a:rPr lang="ku-Arab-IQ" dirty="0">
                <a:solidFill>
                  <a:srgbClr val="0070C0"/>
                </a:solidFill>
              </a:rPr>
              <a:t>.</a:t>
            </a:r>
          </a:p>
          <a:p>
            <a:pPr marL="0" indent="0" algn="just" rtl="1">
              <a:buNone/>
            </a:pPr>
            <a:r>
              <a:rPr lang="ku-Arab-IQ" dirty="0"/>
              <a:t>	٢- </a:t>
            </a:r>
            <a:r>
              <a:rPr lang="ar-SA" b="1" dirty="0"/>
              <a:t>خەرجی بەگەرخستن</a:t>
            </a:r>
            <a:r>
              <a:rPr lang="ar-IQ" b="1" dirty="0"/>
              <a:t>/ مصاريف التشغيل/ </a:t>
            </a:r>
            <a:r>
              <a:rPr lang="en-US" b="1" dirty="0"/>
              <a:t>Operating Expenses</a:t>
            </a:r>
            <a:r>
              <a:rPr lang="ku-Arab-IQ" dirty="0"/>
              <a:t>: بریتین لەو خەرجییانەی، کە رێکخراو لە کاتی کارکردنی دا تەرخانی دەکات بۆ بەگەرخستنی پرۆسەی کارەکەی، دەتوانرێت کار لەسەر کەمکردنەوە زیادکردنی بکرێت، کەواتە ئەگەر کاری پرۆژەکە وەستا بێ، ئەو خەرجییانەش دەوەستن و دەتوانرێت کۆنترۆل بکرێت/ </a:t>
            </a:r>
            <a:r>
              <a:rPr lang="ar-IQ" dirty="0">
                <a:solidFill>
                  <a:srgbClr val="0070C0"/>
                </a:solidFill>
              </a:rPr>
              <a:t>عبارة المصاريف التي تخصصها المنظمة لتشغيل انشطتها، يمكن العمل على تقليلها وزيادتها، اي عندما يوقف المشروع، توقف هذه المصاريف ويمكن السيطرة عليها</a:t>
            </a:r>
            <a:r>
              <a:rPr lang="ku-Arab-IQ" dirty="0">
                <a:solidFill>
                  <a:srgbClr val="0070C0"/>
                </a:solidFill>
              </a:rPr>
              <a:t>.</a:t>
            </a:r>
          </a:p>
        </p:txBody>
      </p:sp>
    </p:spTree>
    <p:custDataLst>
      <p:tags r:id="rId1"/>
    </p:custDataLst>
    <p:extLst>
      <p:ext uri="{BB962C8B-B14F-4D97-AF65-F5344CB8AC3E}">
        <p14:creationId xmlns:p14="http://schemas.microsoft.com/office/powerpoint/2010/main" val="21431792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623528" y="149745"/>
            <a:ext cx="10178324" cy="1136796"/>
          </a:xfrm>
        </p:spPr>
        <p:txBody>
          <a:bodyPr>
            <a:normAutofit fontScale="90000"/>
          </a:bodyPr>
          <a:lstStyle/>
          <a:p>
            <a:pPr algn="r" rtl="1">
              <a:lnSpc>
                <a:spcPct val="107000"/>
              </a:lnSpc>
            </a:pPr>
            <a:r>
              <a:rPr lang="ku-Arab-IQ" b="1" dirty="0">
                <a:ea typeface="Calibri" panose="020F0502020204030204" pitchFamily="34" charset="0"/>
                <a:cs typeface="Calibri" panose="020F0502020204030204" pitchFamily="34" charset="0"/>
              </a:rPr>
              <a:t>لیستە داراییەکان</a:t>
            </a:r>
            <a:r>
              <a:rPr lang="ar-IQ" b="1" dirty="0">
                <a:ea typeface="Calibri" panose="020F0502020204030204" pitchFamily="34" charset="0"/>
                <a:cs typeface="Calibri" panose="020F0502020204030204" pitchFamily="34" charset="0"/>
              </a:rPr>
              <a:t>/ القوائم المالية</a:t>
            </a:r>
            <a:br>
              <a:rPr lang="ku-Arab-IQ" b="1" dirty="0">
                <a:ea typeface="Calibri" panose="020F0502020204030204" pitchFamily="34" charset="0"/>
                <a:cs typeface="Calibri" panose="020F0502020204030204" pitchFamily="34" charset="0"/>
              </a:rPr>
            </a:br>
            <a:r>
              <a:rPr lang="ku-Arab-IQ" b="1" dirty="0">
                <a:ea typeface="Calibri" panose="020F0502020204030204" pitchFamily="34" charset="0"/>
                <a:cs typeface="Calibri" panose="020F0502020204030204" pitchFamily="34" charset="0"/>
              </a:rPr>
              <a:t>١- لیستی دەسهات</a:t>
            </a:r>
            <a:r>
              <a:rPr lang="ar-IQ" b="1" dirty="0">
                <a:ea typeface="Calibri" panose="020F0502020204030204" pitchFamily="34" charset="0"/>
                <a:cs typeface="Calibri" panose="020F0502020204030204" pitchFamily="34" charset="0"/>
              </a:rPr>
              <a:t>/ قائمة الدخل</a:t>
            </a:r>
            <a:endParaRPr lang="en-US" sz="3600" b="1"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65815" y="1881963"/>
            <a:ext cx="11663916" cy="4976036"/>
          </a:xfrm>
        </p:spPr>
        <p:txBody>
          <a:bodyPr>
            <a:noAutofit/>
          </a:bodyPr>
          <a:lstStyle/>
          <a:p>
            <a:pPr marL="0" indent="0" algn="just" rtl="1">
              <a:buNone/>
            </a:pPr>
            <a:r>
              <a:rPr lang="ku-Arab-IQ" dirty="0"/>
              <a:t>	٣- </a:t>
            </a:r>
            <a:r>
              <a:rPr lang="ar-SA" b="1" dirty="0"/>
              <a:t>خەرجی سەرمایە</a:t>
            </a:r>
            <a:r>
              <a:rPr lang="ar-IQ" b="1" dirty="0"/>
              <a:t>/ مصاريف راس المال</a:t>
            </a:r>
            <a:r>
              <a:rPr lang="ku-Arab-IQ" b="1" dirty="0"/>
              <a:t>: </a:t>
            </a:r>
            <a:r>
              <a:rPr lang="ku-Arab-IQ" dirty="0"/>
              <a:t>ئەو خەرجییانەن، کە رێکخراو ناتوانێت دابینی نەکات ئەگەرچی کارەکەشی وەستا بێت</a:t>
            </a:r>
            <a:r>
              <a:rPr lang="ar-IQ" dirty="0"/>
              <a:t>/ </a:t>
            </a:r>
            <a:r>
              <a:rPr lang="ar-IQ" dirty="0">
                <a:solidFill>
                  <a:srgbClr val="0070C0"/>
                </a:solidFill>
              </a:rPr>
              <a:t>هي المصاريف التي لاتتمكن المنظمة عدم تخصيصها حتى ولو توقف عملها.</a:t>
            </a:r>
            <a:r>
              <a:rPr lang="ar-SA" dirty="0">
                <a:solidFill>
                  <a:srgbClr val="0070C0"/>
                </a:solidFill>
              </a:rPr>
              <a:t> </a:t>
            </a:r>
            <a:endParaRPr lang="ku-Arab-IQ" dirty="0">
              <a:solidFill>
                <a:srgbClr val="0070C0"/>
              </a:solidFill>
            </a:endParaRPr>
          </a:p>
          <a:p>
            <a:pPr marL="0" indent="0" algn="just" rtl="1">
              <a:buNone/>
            </a:pPr>
            <a:r>
              <a:rPr lang="ku-Arab-IQ" dirty="0"/>
              <a:t>	٤- </a:t>
            </a:r>
            <a:r>
              <a:rPr lang="ar-SA" b="1" dirty="0"/>
              <a:t>قازانج و زیان</a:t>
            </a:r>
            <a:r>
              <a:rPr lang="ar-IQ" b="1" dirty="0"/>
              <a:t>/ الارباح والخسائر</a:t>
            </a:r>
            <a:r>
              <a:rPr lang="ar-IQ" dirty="0"/>
              <a:t>:</a:t>
            </a:r>
            <a:r>
              <a:rPr lang="ku-Arab-IQ" dirty="0"/>
              <a:t> ئەویش بریتییە لەو ئەنجامەی، کە پرۆژەکە لە کۆتایی لیستەکە بۆ دەمێنێتەوە، دەکرێت قازانجی کردبێت، یا زیانی کرد بێت</a:t>
            </a:r>
            <a:r>
              <a:rPr lang="ar-IQ" dirty="0"/>
              <a:t>/ </a:t>
            </a:r>
            <a:r>
              <a:rPr lang="ar-IQ" dirty="0">
                <a:solidFill>
                  <a:srgbClr val="0070C0"/>
                </a:solidFill>
              </a:rPr>
              <a:t>وهي النتيجة التي تحصل عليها المشروع في نهاية القائمة، يمكن ان تكون ربحا او خسارة</a:t>
            </a:r>
            <a:r>
              <a:rPr lang="ar-SA" dirty="0">
                <a:solidFill>
                  <a:srgbClr val="0070C0"/>
                </a:solidFill>
              </a:rPr>
              <a:t>.</a:t>
            </a:r>
            <a:endParaRPr lang="en-US" dirty="0">
              <a:solidFill>
                <a:srgbClr val="0070C0"/>
              </a:solidFill>
            </a:endParaRPr>
          </a:p>
        </p:txBody>
      </p:sp>
    </p:spTree>
    <p:custDataLst>
      <p:tags r:id="rId1"/>
    </p:custDataLst>
    <p:extLst>
      <p:ext uri="{BB962C8B-B14F-4D97-AF65-F5344CB8AC3E}">
        <p14:creationId xmlns:p14="http://schemas.microsoft.com/office/powerpoint/2010/main" val="47656332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40" y="266702"/>
            <a:ext cx="10178324" cy="1827912"/>
          </a:xfrm>
        </p:spPr>
        <p:txBody>
          <a:bodyPr>
            <a:normAutofit fontScale="90000"/>
          </a:bodyPr>
          <a:lstStyle/>
          <a:p>
            <a:pPr algn="r" rtl="1">
              <a:lnSpc>
                <a:spcPct val="107000"/>
              </a:lnSpc>
            </a:pPr>
            <a:r>
              <a:rPr lang="ku-Arab-IQ" b="1" dirty="0">
                <a:ea typeface="Calibri" panose="020F0502020204030204" pitchFamily="34" charset="0"/>
                <a:cs typeface="Calibri" panose="020F0502020204030204" pitchFamily="34" charset="0"/>
              </a:rPr>
              <a:t>لیستە داراییەکان</a:t>
            </a:r>
            <a:r>
              <a:rPr lang="ar-IQ" b="1" dirty="0">
                <a:ea typeface="Calibri" panose="020F0502020204030204" pitchFamily="34" charset="0"/>
                <a:cs typeface="Calibri" panose="020F0502020204030204" pitchFamily="34" charset="0"/>
              </a:rPr>
              <a:t>/ القوائم المالية</a:t>
            </a:r>
            <a:br>
              <a:rPr lang="ku-Arab-IQ" b="1" dirty="0">
                <a:ea typeface="Calibri" panose="020F0502020204030204" pitchFamily="34" charset="0"/>
                <a:cs typeface="Calibri" panose="020F0502020204030204" pitchFamily="34" charset="0"/>
              </a:rPr>
            </a:br>
            <a:r>
              <a:rPr lang="ku-Arab-IQ" b="1" dirty="0">
                <a:ea typeface="Calibri" panose="020F0502020204030204" pitchFamily="34" charset="0"/>
                <a:cs typeface="Calibri" panose="020F0502020204030204" pitchFamily="34" charset="0"/>
              </a:rPr>
              <a:t>١- لیستی دەسهات</a:t>
            </a:r>
            <a:r>
              <a:rPr lang="ar-IQ" b="1" dirty="0">
                <a:ea typeface="Calibri" panose="020F0502020204030204" pitchFamily="34" charset="0"/>
                <a:cs typeface="Calibri" panose="020F0502020204030204" pitchFamily="34" charset="0"/>
              </a:rPr>
              <a:t>/ قائمة الدخل</a:t>
            </a:r>
            <a:br>
              <a:rPr lang="ar-IQ" b="1" dirty="0">
                <a:ea typeface="Calibri" panose="020F0502020204030204" pitchFamily="34" charset="0"/>
                <a:cs typeface="Calibri" panose="020F0502020204030204" pitchFamily="34" charset="0"/>
              </a:rPr>
            </a:br>
            <a:r>
              <a:rPr lang="ar-IQ" b="1" dirty="0">
                <a:ea typeface="Calibri" panose="020F0502020204030204" pitchFamily="34" charset="0"/>
                <a:cs typeface="Calibri" panose="020F0502020204030204" pitchFamily="34" charset="0"/>
              </a:rPr>
              <a:t>        </a:t>
            </a:r>
            <a:r>
              <a:rPr lang="ku-Arab-IQ" b="1" dirty="0">
                <a:ea typeface="Calibri" panose="020F0502020204030204" pitchFamily="34" charset="0"/>
                <a:cs typeface="Calibri" panose="020F0502020204030204" pitchFamily="34" charset="0"/>
              </a:rPr>
              <a:t>داهات/ </a:t>
            </a:r>
            <a:r>
              <a:rPr lang="ar-IQ" b="1" dirty="0">
                <a:ea typeface="Calibri" panose="020F0502020204030204" pitchFamily="34" charset="0"/>
                <a:cs typeface="Calibri" panose="020F0502020204030204" pitchFamily="34" charset="0"/>
              </a:rPr>
              <a:t>ايرادات</a:t>
            </a:r>
            <a:endParaRPr lang="en-US" sz="36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342901" y="2286000"/>
            <a:ext cx="9811192" cy="4505324"/>
          </a:xfrm>
        </p:spPr>
        <p:txBody>
          <a:bodyPr>
            <a:noAutofit/>
          </a:bodyPr>
          <a:lstStyle/>
          <a:p>
            <a:pPr marL="0" indent="0" algn="just" rtl="1">
              <a:lnSpc>
                <a:spcPct val="107000"/>
              </a:lnSpc>
              <a:buNone/>
            </a:pPr>
            <a:r>
              <a:rPr lang="ar-SA" dirty="0">
                <a:latin typeface="Calibri" panose="020F0502020204030204" pitchFamily="34" charset="0"/>
                <a:ea typeface="Calibri" panose="020F0502020204030204" pitchFamily="34" charset="0"/>
              </a:rPr>
              <a:t>برگەی بنچینەیی فرۆش</a:t>
            </a:r>
            <a:r>
              <a:rPr lang="ku-Arab-IQ" dirty="0">
                <a:latin typeface="Calibri" panose="020F0502020204030204" pitchFamily="34" charset="0"/>
                <a:ea typeface="Calibri" panose="020F0502020204030204" pitchFamily="34" charset="0"/>
              </a:rPr>
              <a:t>/ </a:t>
            </a:r>
            <a:r>
              <a:rPr lang="ar-IQ" dirty="0">
                <a:latin typeface="Calibri" panose="020F0502020204030204" pitchFamily="34" charset="0"/>
                <a:ea typeface="Calibri" panose="020F0502020204030204" pitchFamily="34" charset="0"/>
              </a:rPr>
              <a:t>الفقرة الاساسية للمبيعات:</a:t>
            </a:r>
            <a:r>
              <a:rPr lang="ar-SA" dirty="0">
                <a:latin typeface="Calibri" panose="020F0502020204030204" pitchFamily="34" charset="0"/>
                <a:ea typeface="Calibri" panose="020F0502020204030204" pitchFamily="34" charset="0"/>
              </a:rPr>
              <a:t> </a:t>
            </a:r>
            <a:endParaRPr lang="ku-Arab-IQ" dirty="0">
              <a:latin typeface="Calibri" panose="020F0502020204030204" pitchFamily="34" charset="0"/>
              <a:ea typeface="Calibri" panose="020F0502020204030204" pitchFamily="34" charset="0"/>
            </a:endParaRPr>
          </a:p>
          <a:p>
            <a:pPr marL="0" indent="0" algn="just" rtl="1">
              <a:lnSpc>
                <a:spcPct val="107000"/>
              </a:lnSpc>
              <a:buNone/>
            </a:pPr>
            <a:r>
              <a:rPr lang="ar-SA" dirty="0">
                <a:latin typeface="Calibri" panose="020F0502020204030204" pitchFamily="34" charset="0"/>
                <a:ea typeface="Calibri" panose="020F0502020204030204" pitchFamily="34" charset="0"/>
              </a:rPr>
              <a:t>لە هۆتێل دا، بریتییە لە: </a:t>
            </a:r>
            <a:r>
              <a:rPr lang="ar-SA" b="1" u="sng" dirty="0">
                <a:latin typeface="Calibri" panose="020F0502020204030204" pitchFamily="34" charset="0"/>
                <a:ea typeface="Calibri" panose="020F0502020204030204" pitchFamily="34" charset="0"/>
              </a:rPr>
              <a:t>ژوور</a:t>
            </a:r>
            <a:r>
              <a:rPr lang="ar-SA" dirty="0">
                <a:latin typeface="Calibri" panose="020F0502020204030204" pitchFamily="34" charset="0"/>
                <a:ea typeface="Calibri" panose="020F0502020204030204" pitchFamily="34" charset="0"/>
              </a:rPr>
              <a:t>، </a:t>
            </a:r>
            <a:r>
              <a:rPr lang="ar-SA" b="1" u="sng" dirty="0">
                <a:latin typeface="Calibri" panose="020F0502020204030204" pitchFamily="34" charset="0"/>
                <a:ea typeface="Calibri" panose="020F0502020204030204" pitchFamily="34" charset="0"/>
              </a:rPr>
              <a:t>خواردن</a:t>
            </a:r>
            <a:r>
              <a:rPr lang="ar-SA" dirty="0">
                <a:latin typeface="Calibri" panose="020F0502020204030204" pitchFamily="34" charset="0"/>
                <a:ea typeface="Calibri" panose="020F0502020204030204" pitchFamily="34" charset="0"/>
              </a:rPr>
              <a:t>، </a:t>
            </a:r>
            <a:r>
              <a:rPr lang="ar-SA" b="1" u="sng" dirty="0">
                <a:latin typeface="Calibri" panose="020F0502020204030204" pitchFamily="34" charset="0"/>
                <a:ea typeface="Calibri" panose="020F0502020204030204" pitchFamily="34" charset="0"/>
              </a:rPr>
              <a:t>خواردنەوە</a:t>
            </a:r>
            <a:r>
              <a:rPr lang="ar-SA" dirty="0">
                <a:latin typeface="Calibri" panose="020F0502020204030204" pitchFamily="34" charset="0"/>
                <a:ea typeface="Calibri" panose="020F0502020204030204" pitchFamily="34" charset="0"/>
              </a:rPr>
              <a:t>، </a:t>
            </a:r>
            <a:r>
              <a:rPr lang="ku-Arab-IQ" b="1" u="sng" dirty="0">
                <a:latin typeface="Calibri" panose="020F0502020204030204" pitchFamily="34" charset="0"/>
                <a:ea typeface="Calibri" panose="020F0502020204030204" pitchFamily="34" charset="0"/>
              </a:rPr>
              <a:t>خزمەتگوزاری</a:t>
            </a:r>
            <a:r>
              <a:rPr lang="ku-Arab-IQ" u="sng" dirty="0">
                <a:latin typeface="Calibri" panose="020F0502020204030204" pitchFamily="34" charset="0"/>
                <a:ea typeface="Calibri" panose="020F0502020204030204" pitchFamily="34" charset="0"/>
              </a:rPr>
              <a:t> </a:t>
            </a:r>
            <a:r>
              <a:rPr lang="ar-SA" b="1" u="sng" dirty="0">
                <a:latin typeface="Calibri" panose="020F0502020204030204" pitchFamily="34" charset="0"/>
                <a:ea typeface="Calibri" panose="020F0502020204030204" pitchFamily="34" charset="0"/>
              </a:rPr>
              <a:t>تر</a:t>
            </a:r>
            <a:r>
              <a:rPr lang="ar-SA" dirty="0">
                <a:latin typeface="Calibri" panose="020F0502020204030204" pitchFamily="34" charset="0"/>
                <a:ea typeface="Calibri" panose="020F0502020204030204" pitchFamily="34" charset="0"/>
              </a:rPr>
              <a:t>.</a:t>
            </a:r>
            <a:endParaRPr lang="ku-Arab-IQ" dirty="0">
              <a:latin typeface="Calibri" panose="020F0502020204030204" pitchFamily="34" charset="0"/>
              <a:ea typeface="Calibri" panose="020F0502020204030204" pitchFamily="34" charset="0"/>
            </a:endParaRPr>
          </a:p>
          <a:p>
            <a:pPr marL="0" indent="0" algn="just" rtl="1">
              <a:lnSpc>
                <a:spcPct val="107000"/>
              </a:lnSpc>
              <a:buNone/>
            </a:pPr>
            <a:r>
              <a:rPr lang="ar-IQ" dirty="0">
                <a:solidFill>
                  <a:srgbClr val="0070C0"/>
                </a:solidFill>
                <a:latin typeface="Calibri" panose="020F0502020204030204" pitchFamily="34" charset="0"/>
                <a:ea typeface="Calibri" panose="020F0502020204030204" pitchFamily="34" charset="0"/>
              </a:rPr>
              <a:t>في الفندق تكون: </a:t>
            </a:r>
            <a:r>
              <a:rPr lang="ar-IQ" b="1" u="sng" dirty="0">
                <a:solidFill>
                  <a:srgbClr val="0070C0"/>
                </a:solidFill>
                <a:latin typeface="Calibri" panose="020F0502020204030204" pitchFamily="34" charset="0"/>
                <a:ea typeface="Calibri" panose="020F0502020204030204" pitchFamily="34" charset="0"/>
              </a:rPr>
              <a:t>الغرف</a:t>
            </a:r>
            <a:r>
              <a:rPr lang="ar-IQ" dirty="0">
                <a:solidFill>
                  <a:srgbClr val="0070C0"/>
                </a:solidFill>
                <a:latin typeface="Calibri" panose="020F0502020204030204" pitchFamily="34" charset="0"/>
                <a:ea typeface="Calibri" panose="020F0502020204030204" pitchFamily="34" charset="0"/>
              </a:rPr>
              <a:t>، </a:t>
            </a:r>
            <a:r>
              <a:rPr lang="ar-IQ" b="1" u="sng" dirty="0">
                <a:solidFill>
                  <a:srgbClr val="0070C0"/>
                </a:solidFill>
                <a:latin typeface="Calibri" panose="020F0502020204030204" pitchFamily="34" charset="0"/>
                <a:ea typeface="Calibri" panose="020F0502020204030204" pitchFamily="34" charset="0"/>
              </a:rPr>
              <a:t>المأكل</a:t>
            </a:r>
            <a:r>
              <a:rPr lang="ar-IQ" dirty="0">
                <a:solidFill>
                  <a:srgbClr val="0070C0"/>
                </a:solidFill>
                <a:latin typeface="Calibri" panose="020F0502020204030204" pitchFamily="34" charset="0"/>
                <a:ea typeface="Calibri" panose="020F0502020204030204" pitchFamily="34" charset="0"/>
              </a:rPr>
              <a:t>، </a:t>
            </a:r>
            <a:r>
              <a:rPr lang="ar-IQ" b="1" u="sng" dirty="0">
                <a:solidFill>
                  <a:srgbClr val="0070C0"/>
                </a:solidFill>
                <a:latin typeface="Calibri" panose="020F0502020204030204" pitchFamily="34" charset="0"/>
                <a:ea typeface="Calibri" panose="020F0502020204030204" pitchFamily="34" charset="0"/>
              </a:rPr>
              <a:t>المشرب</a:t>
            </a:r>
            <a:r>
              <a:rPr lang="ar-IQ" dirty="0">
                <a:solidFill>
                  <a:srgbClr val="0070C0"/>
                </a:solidFill>
                <a:latin typeface="Calibri" panose="020F0502020204030204" pitchFamily="34" charset="0"/>
                <a:ea typeface="Calibri" panose="020F0502020204030204" pitchFamily="34" charset="0"/>
              </a:rPr>
              <a:t> </a:t>
            </a:r>
            <a:r>
              <a:rPr lang="ar-IQ" b="1" u="sng" dirty="0">
                <a:solidFill>
                  <a:srgbClr val="0070C0"/>
                </a:solidFill>
                <a:latin typeface="Calibri" panose="020F0502020204030204" pitchFamily="34" charset="0"/>
                <a:ea typeface="Calibri" panose="020F0502020204030204" pitchFamily="34" charset="0"/>
              </a:rPr>
              <a:t>والخدمات</a:t>
            </a:r>
            <a:r>
              <a:rPr lang="ar-IQ" dirty="0">
                <a:solidFill>
                  <a:srgbClr val="0070C0"/>
                </a:solidFill>
                <a:latin typeface="Calibri" panose="020F0502020204030204" pitchFamily="34" charset="0"/>
                <a:ea typeface="Calibri" panose="020F0502020204030204" pitchFamily="34" charset="0"/>
              </a:rPr>
              <a:t> الاخرى.</a:t>
            </a:r>
          </a:p>
          <a:p>
            <a:pPr marL="0" indent="0" algn="just" rtl="1">
              <a:lnSpc>
                <a:spcPct val="107000"/>
              </a:lnSpc>
              <a:buNone/>
            </a:pPr>
            <a:r>
              <a:rPr lang="ar-SA" dirty="0">
                <a:latin typeface="Calibri" panose="020F0502020204030204" pitchFamily="34" charset="0"/>
                <a:ea typeface="Calibri" panose="020F0502020204030204" pitchFamily="34" charset="0"/>
              </a:rPr>
              <a:t>لە رێستۆرانت بریتییە لە </a:t>
            </a:r>
            <a:r>
              <a:rPr lang="ar-SA" u="sng" dirty="0">
                <a:latin typeface="Calibri" panose="020F0502020204030204" pitchFamily="34" charset="0"/>
                <a:ea typeface="Calibri" panose="020F0502020204030204" pitchFamily="34" charset="0"/>
              </a:rPr>
              <a:t>داهاتی </a:t>
            </a:r>
            <a:r>
              <a:rPr lang="ar-SA" b="1" u="sng" dirty="0">
                <a:latin typeface="Calibri" panose="020F0502020204030204" pitchFamily="34" charset="0"/>
                <a:ea typeface="Calibri" panose="020F0502020204030204" pitchFamily="34" charset="0"/>
              </a:rPr>
              <a:t>خواردن</a:t>
            </a:r>
            <a:r>
              <a:rPr lang="ar-SA" dirty="0">
                <a:latin typeface="Calibri" panose="020F0502020204030204" pitchFamily="34" charset="0"/>
                <a:ea typeface="Calibri" panose="020F0502020204030204" pitchFamily="34" charset="0"/>
              </a:rPr>
              <a:t>، </a:t>
            </a:r>
            <a:r>
              <a:rPr lang="ar-SA" u="sng" dirty="0">
                <a:latin typeface="Calibri" panose="020F0502020204030204" pitchFamily="34" charset="0"/>
                <a:ea typeface="Calibri" panose="020F0502020204030204" pitchFamily="34" charset="0"/>
              </a:rPr>
              <a:t>داهاتی </a:t>
            </a:r>
            <a:r>
              <a:rPr lang="ar-SA" b="1" u="sng" dirty="0">
                <a:latin typeface="Calibri" panose="020F0502020204030204" pitchFamily="34" charset="0"/>
                <a:ea typeface="Calibri" panose="020F0502020204030204" pitchFamily="34" charset="0"/>
              </a:rPr>
              <a:t>خواردنەوە</a:t>
            </a:r>
            <a:endParaRPr lang="ar-IQ" b="1" u="sng" dirty="0">
              <a:latin typeface="Calibri" panose="020F0502020204030204" pitchFamily="34" charset="0"/>
              <a:ea typeface="Calibri" panose="020F0502020204030204" pitchFamily="34" charset="0"/>
            </a:endParaRPr>
          </a:p>
          <a:p>
            <a:pPr marL="0" indent="0" algn="just" rtl="1">
              <a:lnSpc>
                <a:spcPct val="107000"/>
              </a:lnSpc>
              <a:buNone/>
            </a:pPr>
            <a:r>
              <a:rPr lang="ar-IQ" dirty="0">
                <a:solidFill>
                  <a:srgbClr val="0070C0"/>
                </a:solidFill>
                <a:latin typeface="Calibri" panose="020F0502020204030204" pitchFamily="34" charset="0"/>
                <a:ea typeface="Calibri" panose="020F0502020204030204" pitchFamily="34" charset="0"/>
              </a:rPr>
              <a:t>في المطم تكون: ايرادات </a:t>
            </a:r>
            <a:r>
              <a:rPr lang="ar-IQ" b="1" u="sng" dirty="0">
                <a:solidFill>
                  <a:srgbClr val="0070C0"/>
                </a:solidFill>
                <a:latin typeface="Calibri" panose="020F0502020204030204" pitchFamily="34" charset="0"/>
                <a:ea typeface="Calibri" panose="020F0502020204030204" pitchFamily="34" charset="0"/>
              </a:rPr>
              <a:t>المأكل</a:t>
            </a:r>
            <a:r>
              <a:rPr lang="ar-IQ" dirty="0">
                <a:solidFill>
                  <a:srgbClr val="0070C0"/>
                </a:solidFill>
                <a:latin typeface="Calibri" panose="020F0502020204030204" pitchFamily="34" charset="0"/>
                <a:ea typeface="Calibri" panose="020F0502020204030204" pitchFamily="34" charset="0"/>
              </a:rPr>
              <a:t> وايرادات </a:t>
            </a:r>
            <a:r>
              <a:rPr lang="ar-IQ" b="1" u="sng" dirty="0">
                <a:solidFill>
                  <a:srgbClr val="0070C0"/>
                </a:solidFill>
                <a:latin typeface="Calibri" panose="020F0502020204030204" pitchFamily="34" charset="0"/>
                <a:ea typeface="Calibri" panose="020F0502020204030204" pitchFamily="34" charset="0"/>
              </a:rPr>
              <a:t>المشرب</a:t>
            </a:r>
          </a:p>
          <a:p>
            <a:pPr marL="0" indent="0" algn="just" rtl="1">
              <a:lnSpc>
                <a:spcPct val="107000"/>
              </a:lnSpc>
              <a:buNone/>
            </a:pPr>
            <a:endParaRPr lang="ku-Arab-IQ" sz="2000" dirty="0">
              <a:latin typeface="Calibri" panose="020F0502020204030204" pitchFamily="34" charset="0"/>
              <a:ea typeface="Calibri" panose="020F0502020204030204" pitchFamily="34" charset="0"/>
            </a:endParaRPr>
          </a:p>
          <a:p>
            <a:pPr marL="0" indent="0" algn="just" rtl="1">
              <a:lnSpc>
                <a:spcPct val="107000"/>
              </a:lnSpc>
              <a:buNone/>
            </a:pPr>
            <a:r>
              <a:rPr lang="ku-Arab-IQ" sz="2000" b="1" u="sng" dirty="0">
                <a:latin typeface="Calibri" panose="020F0502020204030204" pitchFamily="34" charset="0"/>
                <a:ea typeface="Calibri" panose="020F0502020204030204" pitchFamily="34" charset="0"/>
              </a:rPr>
              <a:t>تێبینی: </a:t>
            </a:r>
            <a:r>
              <a:rPr lang="ku-Arab-IQ" sz="2000" dirty="0">
                <a:latin typeface="Calibri" panose="020F0502020204030204" pitchFamily="34" charset="0"/>
                <a:ea typeface="Calibri" panose="020F0502020204030204" pitchFamily="34" charset="0"/>
              </a:rPr>
              <a:t>فرۆش = کالای فرۆشراو یا خزمەتی پێشکەشکراو * نرخەکەی</a:t>
            </a:r>
            <a:endParaRPr lang="ar-IQ" sz="2000" dirty="0">
              <a:latin typeface="Calibri" panose="020F0502020204030204" pitchFamily="34" charset="0"/>
              <a:ea typeface="Calibri" panose="020F0502020204030204" pitchFamily="34" charset="0"/>
            </a:endParaRPr>
          </a:p>
          <a:p>
            <a:pPr marL="0" indent="0" algn="just" rtl="1">
              <a:lnSpc>
                <a:spcPct val="107000"/>
              </a:lnSpc>
              <a:buNone/>
            </a:pPr>
            <a:r>
              <a:rPr lang="ar-IQ" sz="2000" b="1" u="sng" dirty="0">
                <a:solidFill>
                  <a:srgbClr val="0070C0"/>
                </a:solidFill>
                <a:latin typeface="Calibri" panose="020F0502020204030204" pitchFamily="34" charset="0"/>
                <a:ea typeface="Calibri" panose="020F0502020204030204" pitchFamily="34" charset="0"/>
              </a:rPr>
              <a:t>الملاحظة</a:t>
            </a:r>
            <a:r>
              <a:rPr lang="ar-IQ" sz="2000" dirty="0">
                <a:solidFill>
                  <a:srgbClr val="0070C0"/>
                </a:solidFill>
                <a:latin typeface="Calibri" panose="020F0502020204030204" pitchFamily="34" charset="0"/>
                <a:ea typeface="Calibri" panose="020F0502020204030204" pitchFamily="34" charset="0"/>
              </a:rPr>
              <a:t>: المبيعات = بضاعة/ خدمة مباعة * سعرها</a:t>
            </a:r>
          </a:p>
        </p:txBody>
      </p:sp>
    </p:spTree>
    <p:custDataLst>
      <p:tags r:id="rId1"/>
    </p:custDataLst>
    <p:extLst>
      <p:ext uri="{BB962C8B-B14F-4D97-AF65-F5344CB8AC3E}">
        <p14:creationId xmlns:p14="http://schemas.microsoft.com/office/powerpoint/2010/main" val="326246981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3|19.5"/>
</p:tagLst>
</file>

<file path=ppt/tags/tag10.xml><?xml version="1.0" encoding="utf-8"?>
<p:tagLst xmlns:a="http://schemas.openxmlformats.org/drawingml/2006/main" xmlns:r="http://schemas.openxmlformats.org/officeDocument/2006/relationships" xmlns:p="http://schemas.openxmlformats.org/presentationml/2006/main">
  <p:tag name="TIMING" val="|1.2|166.3|39.7|55.7"/>
</p:tagLst>
</file>

<file path=ppt/tags/tag11.xml><?xml version="1.0" encoding="utf-8"?>
<p:tagLst xmlns:a="http://schemas.openxmlformats.org/drawingml/2006/main" xmlns:r="http://schemas.openxmlformats.org/officeDocument/2006/relationships" xmlns:p="http://schemas.openxmlformats.org/presentationml/2006/main">
  <p:tag name="TIMING" val="|1.2|166.3|39.7|55.7"/>
</p:tagLst>
</file>

<file path=ppt/tags/tag12.xml><?xml version="1.0" encoding="utf-8"?>
<p:tagLst xmlns:a="http://schemas.openxmlformats.org/drawingml/2006/main" xmlns:r="http://schemas.openxmlformats.org/officeDocument/2006/relationships" xmlns:p="http://schemas.openxmlformats.org/presentationml/2006/main">
  <p:tag name="TIMING" val="|519.8|87.4"/>
</p:tagLst>
</file>

<file path=ppt/tags/tag13.xml><?xml version="1.0" encoding="utf-8"?>
<p:tagLst xmlns:a="http://schemas.openxmlformats.org/drawingml/2006/main" xmlns:r="http://schemas.openxmlformats.org/officeDocument/2006/relationships" xmlns:p="http://schemas.openxmlformats.org/presentationml/2006/main">
  <p:tag name="TIMING" val="|0.7|65.2"/>
</p:tagLst>
</file>

<file path=ppt/tags/tag14.xml><?xml version="1.0" encoding="utf-8"?>
<p:tagLst xmlns:a="http://schemas.openxmlformats.org/drawingml/2006/main" xmlns:r="http://schemas.openxmlformats.org/officeDocument/2006/relationships" xmlns:p="http://schemas.openxmlformats.org/presentationml/2006/main">
  <p:tag name="TIMING" val="|0.7|65.2"/>
</p:tagLst>
</file>

<file path=ppt/tags/tag15.xml><?xml version="1.0" encoding="utf-8"?>
<p:tagLst xmlns:a="http://schemas.openxmlformats.org/drawingml/2006/main" xmlns:r="http://schemas.openxmlformats.org/officeDocument/2006/relationships" xmlns:p="http://schemas.openxmlformats.org/presentationml/2006/main">
  <p:tag name="TIMING" val="|89.1|16.5"/>
</p:tagLst>
</file>

<file path=ppt/tags/tag16.xml><?xml version="1.0" encoding="utf-8"?>
<p:tagLst xmlns:a="http://schemas.openxmlformats.org/drawingml/2006/main" xmlns:r="http://schemas.openxmlformats.org/officeDocument/2006/relationships" xmlns:p="http://schemas.openxmlformats.org/presentationml/2006/main">
  <p:tag name="TIMING" val="|0.3|16.3"/>
</p:tagLst>
</file>

<file path=ppt/tags/tag17.xml><?xml version="1.0" encoding="utf-8"?>
<p:tagLst xmlns:a="http://schemas.openxmlformats.org/drawingml/2006/main" xmlns:r="http://schemas.openxmlformats.org/officeDocument/2006/relationships" xmlns:p="http://schemas.openxmlformats.org/presentationml/2006/main">
  <p:tag name="TIMING" val="|89.1|16.5"/>
</p:tagLst>
</file>

<file path=ppt/tags/tag18.xml><?xml version="1.0" encoding="utf-8"?>
<p:tagLst xmlns:a="http://schemas.openxmlformats.org/drawingml/2006/main" xmlns:r="http://schemas.openxmlformats.org/officeDocument/2006/relationships" xmlns:p="http://schemas.openxmlformats.org/presentationml/2006/main">
  <p:tag name="TIMING" val="|89.1|16.5"/>
</p:tagLst>
</file>

<file path=ppt/tags/tag19.xml><?xml version="1.0" encoding="utf-8"?>
<p:tagLst xmlns:a="http://schemas.openxmlformats.org/drawingml/2006/main" xmlns:r="http://schemas.openxmlformats.org/officeDocument/2006/relationships" xmlns:p="http://schemas.openxmlformats.org/presentationml/2006/main">
  <p:tag name="TIMING" val="|89.1|16.5"/>
</p:tagLst>
</file>

<file path=ppt/tags/tag2.xml><?xml version="1.0" encoding="utf-8"?>
<p:tagLst xmlns:a="http://schemas.openxmlformats.org/drawingml/2006/main" xmlns:r="http://schemas.openxmlformats.org/officeDocument/2006/relationships" xmlns:p="http://schemas.openxmlformats.org/presentationml/2006/main">
  <p:tag name="TIMING" val="|1.3|19.5"/>
</p:tagLst>
</file>

<file path=ppt/tags/tag20.xml><?xml version="1.0" encoding="utf-8"?>
<p:tagLst xmlns:a="http://schemas.openxmlformats.org/drawingml/2006/main" xmlns:r="http://schemas.openxmlformats.org/officeDocument/2006/relationships" xmlns:p="http://schemas.openxmlformats.org/presentationml/2006/main">
  <p:tag name="TIMING" val="|89.1|16.5"/>
</p:tagLst>
</file>

<file path=ppt/tags/tag21.xml><?xml version="1.0" encoding="utf-8"?>
<p:tagLst xmlns:a="http://schemas.openxmlformats.org/drawingml/2006/main" xmlns:r="http://schemas.openxmlformats.org/officeDocument/2006/relationships" xmlns:p="http://schemas.openxmlformats.org/presentationml/2006/main">
  <p:tag name="TIMING" val="|89.1|16.5"/>
</p:tagLst>
</file>

<file path=ppt/tags/tag22.xml><?xml version="1.0" encoding="utf-8"?>
<p:tagLst xmlns:a="http://schemas.openxmlformats.org/drawingml/2006/main" xmlns:r="http://schemas.openxmlformats.org/officeDocument/2006/relationships" xmlns:p="http://schemas.openxmlformats.org/presentationml/2006/main">
  <p:tag name="TIMING" val="|89.1|16.5"/>
</p:tagLst>
</file>

<file path=ppt/tags/tag23.xml><?xml version="1.0" encoding="utf-8"?>
<p:tagLst xmlns:a="http://schemas.openxmlformats.org/drawingml/2006/main" xmlns:r="http://schemas.openxmlformats.org/officeDocument/2006/relationships" xmlns:p="http://schemas.openxmlformats.org/presentationml/2006/main">
  <p:tag name="TIMING" val="|89.1|16.5"/>
</p:tagLst>
</file>

<file path=ppt/tags/tag3.xml><?xml version="1.0" encoding="utf-8"?>
<p:tagLst xmlns:a="http://schemas.openxmlformats.org/drawingml/2006/main" xmlns:r="http://schemas.openxmlformats.org/officeDocument/2006/relationships" xmlns:p="http://schemas.openxmlformats.org/presentationml/2006/main">
  <p:tag name="TIMING" val="|1.3|19.5"/>
</p:tagLst>
</file>

<file path=ppt/tags/tag4.xml><?xml version="1.0" encoding="utf-8"?>
<p:tagLst xmlns:a="http://schemas.openxmlformats.org/drawingml/2006/main" xmlns:r="http://schemas.openxmlformats.org/officeDocument/2006/relationships" xmlns:p="http://schemas.openxmlformats.org/presentationml/2006/main">
  <p:tag name="TIMING" val="|1.3|19.5"/>
</p:tagLst>
</file>

<file path=ppt/tags/tag5.xml><?xml version="1.0" encoding="utf-8"?>
<p:tagLst xmlns:a="http://schemas.openxmlformats.org/drawingml/2006/main" xmlns:r="http://schemas.openxmlformats.org/officeDocument/2006/relationships" xmlns:p="http://schemas.openxmlformats.org/presentationml/2006/main">
  <p:tag name="TIMING" val="|17.1|34.1|70.2|15.3|75.6|46.1|34.6"/>
</p:tagLst>
</file>

<file path=ppt/tags/tag6.xml><?xml version="1.0" encoding="utf-8"?>
<p:tagLst xmlns:a="http://schemas.openxmlformats.org/drawingml/2006/main" xmlns:r="http://schemas.openxmlformats.org/officeDocument/2006/relationships" xmlns:p="http://schemas.openxmlformats.org/presentationml/2006/main">
  <p:tag name="TIMING" val="|17.1|34.1|70.2|15.3|75.6|46.1|34.6"/>
</p:tagLst>
</file>

<file path=ppt/tags/tag7.xml><?xml version="1.0" encoding="utf-8"?>
<p:tagLst xmlns:a="http://schemas.openxmlformats.org/drawingml/2006/main" xmlns:r="http://schemas.openxmlformats.org/officeDocument/2006/relationships" xmlns:p="http://schemas.openxmlformats.org/presentationml/2006/main">
  <p:tag name="TIMING" val="|17.1|34.1|70.2|15.3|75.6|46.1|34.6"/>
</p:tagLst>
</file>

<file path=ppt/tags/tag8.xml><?xml version="1.0" encoding="utf-8"?>
<p:tagLst xmlns:a="http://schemas.openxmlformats.org/drawingml/2006/main" xmlns:r="http://schemas.openxmlformats.org/officeDocument/2006/relationships" xmlns:p="http://schemas.openxmlformats.org/presentationml/2006/main">
  <p:tag name="TIMING" val="|1.1|44.1|1.8|44.8|6.5"/>
</p:tagLst>
</file>

<file path=ppt/tags/tag9.xml><?xml version="1.0" encoding="utf-8"?>
<p:tagLst xmlns:a="http://schemas.openxmlformats.org/drawingml/2006/main" xmlns:r="http://schemas.openxmlformats.org/officeDocument/2006/relationships" xmlns:p="http://schemas.openxmlformats.org/presentationml/2006/main">
  <p:tag name="TIMING" val="|1.2|166.3|39.7|55.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2569</Words>
  <Application>Microsoft Office PowerPoint</Application>
  <PresentationFormat>Widescreen</PresentationFormat>
  <Paragraphs>254</Paragraphs>
  <Slides>27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Ali_K_Samik</vt:lpstr>
      <vt:lpstr>Arial</vt:lpstr>
      <vt:lpstr>Calibri</vt:lpstr>
      <vt:lpstr>Calibri Light</vt:lpstr>
      <vt:lpstr>Century Gothic</vt:lpstr>
      <vt:lpstr>Gill Sans MT</vt:lpstr>
      <vt:lpstr>Times New Roman</vt:lpstr>
      <vt:lpstr>Office Theme</vt:lpstr>
      <vt:lpstr>PowerPoint Presentation</vt:lpstr>
      <vt:lpstr>بەشی دووەم: راپۆرتی دارایی و ئامادەکردنی/ التقارير المالية واعدادها</vt:lpstr>
      <vt:lpstr>راپۆرتە داراییەکان/ التقارير المالية</vt:lpstr>
      <vt:lpstr>راپۆرتە داراییەکان/ التقارير المالية</vt:lpstr>
      <vt:lpstr>راپۆرتە داراییەکان/ التقارير المالية</vt:lpstr>
      <vt:lpstr>لیستە داراییەکان/ القوائم المالية ١- لیستی دەسهات/ قائمة الدخل</vt:lpstr>
      <vt:lpstr>لیستە داراییەکان/ القوائم المالية ١- لیستی دەسهات/ قائمة الدخل</vt:lpstr>
      <vt:lpstr>لیستە داراییەکان/ القوائم المالية ١- لیستی دەسهات/ قائمة الدخل</vt:lpstr>
      <vt:lpstr>لیستە داراییەکان/ القوائم المالية ١- لیستی دەسهات/ قائمة الدخل         داهات/ ايرادات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لیستە داراییەکان/ القوائم المالية ١- لیستی دەسهات/ قائمة الدخل     ئەنجامی کۆتایی لیستەکە/ النتيجة النهائية للقائمة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Ebabekir Kosret</dc:creator>
  <cp:lastModifiedBy>tech store</cp:lastModifiedBy>
  <cp:revision>28</cp:revision>
  <dcterms:created xsi:type="dcterms:W3CDTF">2020-11-13T17:01:11Z</dcterms:created>
  <dcterms:modified xsi:type="dcterms:W3CDTF">2024-02-13T08:20:59Z</dcterms:modified>
</cp:coreProperties>
</file>