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99" r:id="rId3"/>
    <p:sldId id="301" r:id="rId4"/>
    <p:sldId id="300" r:id="rId5"/>
    <p:sldId id="319" r:id="rId6"/>
    <p:sldId id="321" r:id="rId7"/>
    <p:sldId id="318" r:id="rId8"/>
    <p:sldId id="320" r:id="rId9"/>
    <p:sldId id="322" r:id="rId10"/>
    <p:sldId id="323" r:id="rId11"/>
    <p:sldId id="325" r:id="rId12"/>
    <p:sldId id="326" r:id="rId13"/>
    <p:sldId id="328" r:id="rId14"/>
    <p:sldId id="327" r:id="rId15"/>
    <p:sldId id="324" r:id="rId16"/>
    <p:sldId id="302" r:id="rId17"/>
    <p:sldId id="303" r:id="rId18"/>
    <p:sldId id="304" r:id="rId19"/>
    <p:sldId id="305" r:id="rId20"/>
    <p:sldId id="30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2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EEB05-A0A4-487A-B972-B9C6FD7415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38D79C-D5B9-422B-827C-1E38005FF0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5D1182-3CEB-48C0-A18B-D5206F9E69E5}"/>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C5636CBC-4A2E-4BE6-A54E-E9927DC5B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68A10-1421-4826-A4FE-4420D4F899D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2657068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62E3-E9C9-4F95-A28C-1DE4582C75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3A0ACD-87EA-4F58-ACFF-806A5D46E54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CE54C-F77E-45B9-ADC7-D2AF9300EFCA}"/>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FD4DD6BC-09CF-46CE-B4E0-4EBF44D9A4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88D49-602C-445B-A5EB-A00274413F2C}"/>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605208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4A87F4-92EC-44FF-B873-AB32D7A99B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2520F6-3425-49E5-85C3-E3D6B7BA84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9D567-3772-4B47-AE21-F858712B6102}"/>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17444E35-5D68-439B-9062-93182415C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BA30C8-2958-4D27-9250-916641DD9369}"/>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5695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2C730-B73F-4170-BB40-DF1A832C49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E7037A-AA04-4010-B897-4BD6A42A20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81551-A49C-4B45-B310-C661477C5A8C}"/>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957FE2AF-2195-482F-B5E9-926AC9D16C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3263B8-219C-4162-A4EF-7CCF26ADF18B}"/>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35713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4CF-1FCF-4A64-9890-68DFF44065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D845E5-23D7-4FD7-A211-9367BC0265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787ECF-38D6-46CD-A8E6-4F922D0465D1}"/>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B4DE3A29-43ED-43DA-997C-711908533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C2AA8-A212-4484-8B52-E1460409055A}"/>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398407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AEC4-B0BF-477B-B002-99638CC63A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5694F1-5B76-4003-9A80-67CE8B619C5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C98073-E8BA-4E07-9498-6F165148899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A6882A-398E-443E-8D5E-84F1B9CE3B5B}"/>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6" name="Footer Placeholder 5">
            <a:extLst>
              <a:ext uri="{FF2B5EF4-FFF2-40B4-BE49-F238E27FC236}">
                <a16:creationId xmlns:a16="http://schemas.microsoft.com/office/drawing/2014/main" id="{E49B1845-F592-40EF-8AF0-47B63E49B6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D45D5E-CD47-4BCE-AA38-93167BFFCF3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1172540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124E2-AFA1-4AC0-B3F6-6B17841ED1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B3643E-817B-4220-AB36-9E89D760C2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2BCD84A-CFD0-4BE8-BA54-783B026476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5B9950-F156-4613-8ADF-9B852DCC60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60D4B7F-38B1-457F-8F70-BA294781BD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9C6FE6-0124-4ECF-A2F4-88478DA60E97}"/>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8" name="Footer Placeholder 7">
            <a:extLst>
              <a:ext uri="{FF2B5EF4-FFF2-40B4-BE49-F238E27FC236}">
                <a16:creationId xmlns:a16="http://schemas.microsoft.com/office/drawing/2014/main" id="{813A59B1-4A9C-4C3E-A225-1D28AC8D8E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5251B29-2B50-4D21-A90F-F40B7C6526E8}"/>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2218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C2CD-B5CC-44A3-8857-BB92BB14EE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672D83-81E5-42A4-BCE3-F7CD581CD536}"/>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4" name="Footer Placeholder 3">
            <a:extLst>
              <a:ext uri="{FF2B5EF4-FFF2-40B4-BE49-F238E27FC236}">
                <a16:creationId xmlns:a16="http://schemas.microsoft.com/office/drawing/2014/main" id="{0441A29F-C1F3-4851-8498-E2332E0245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C9A090-FF87-446F-B5E4-D6984625D855}"/>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384135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0A8F0-D702-4F95-B9F9-357A6F5545B9}"/>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3" name="Footer Placeholder 2">
            <a:extLst>
              <a:ext uri="{FF2B5EF4-FFF2-40B4-BE49-F238E27FC236}">
                <a16:creationId xmlns:a16="http://schemas.microsoft.com/office/drawing/2014/main" id="{A4CB1568-D65C-47A9-806C-B8C53653A5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43CD04-252D-4E88-AAD3-0EE530894F38}"/>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6354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4B1CF-D858-41FA-AC35-F321D8DFAB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BEAC30-8A40-47F3-B2F6-34CA8083F4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E4117A-9900-42D5-96AC-90F6763067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BAB0F1-31DB-42A6-9E3D-2507977614B1}"/>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6" name="Footer Placeholder 5">
            <a:extLst>
              <a:ext uri="{FF2B5EF4-FFF2-40B4-BE49-F238E27FC236}">
                <a16:creationId xmlns:a16="http://schemas.microsoft.com/office/drawing/2014/main" id="{119232DF-3B3A-4232-BFEE-0C00DAC80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432E85-5618-459B-A870-89FCAB753A2D}"/>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99106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DDB7A-B902-4048-8593-B49862BFC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7ECDD1-7B9A-4801-84C3-B4CA55AC9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2F9B5C-6CF2-4229-B670-E57866D3FB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E3A1C67-BED3-47C4-AC7E-E0AB44D932F2}"/>
              </a:ext>
            </a:extLst>
          </p:cNvPr>
          <p:cNvSpPr>
            <a:spLocks noGrp="1"/>
          </p:cNvSpPr>
          <p:nvPr>
            <p:ph type="dt" sz="half" idx="10"/>
          </p:nvPr>
        </p:nvSpPr>
        <p:spPr/>
        <p:txBody>
          <a:bodyPr/>
          <a:lstStyle/>
          <a:p>
            <a:fld id="{230E0E5D-BEB7-45AB-B28F-4A3070CC7ED5}" type="datetimeFigureOut">
              <a:rPr lang="en-US" smtClean="0"/>
              <a:t>5/16/2022</a:t>
            </a:fld>
            <a:endParaRPr lang="en-US"/>
          </a:p>
        </p:txBody>
      </p:sp>
      <p:sp>
        <p:nvSpPr>
          <p:cNvPr id="6" name="Footer Placeholder 5">
            <a:extLst>
              <a:ext uri="{FF2B5EF4-FFF2-40B4-BE49-F238E27FC236}">
                <a16:creationId xmlns:a16="http://schemas.microsoft.com/office/drawing/2014/main" id="{6F8D537B-0F02-4B4D-BEB3-664D16F77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FE797B-2DB2-4591-94A9-E153F4747203}"/>
              </a:ext>
            </a:extLst>
          </p:cNvPr>
          <p:cNvSpPr>
            <a:spLocks noGrp="1"/>
          </p:cNvSpPr>
          <p:nvPr>
            <p:ph type="sldNum" sz="quarter" idx="12"/>
          </p:nvPr>
        </p:nvSpPr>
        <p:spPr/>
        <p:txBody>
          <a:bodyPr/>
          <a:lstStyle/>
          <a:p>
            <a:fld id="{E011CB63-F778-4F2B-B1F6-BCB239E16331}" type="slidenum">
              <a:rPr lang="en-US" smtClean="0"/>
              <a:t>‹#›</a:t>
            </a:fld>
            <a:endParaRPr lang="en-US"/>
          </a:p>
        </p:txBody>
      </p:sp>
    </p:spTree>
    <p:extLst>
      <p:ext uri="{BB962C8B-B14F-4D97-AF65-F5344CB8AC3E}">
        <p14:creationId xmlns:p14="http://schemas.microsoft.com/office/powerpoint/2010/main" val="41266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E24791-C2EB-44C9-87F6-2DB24B5666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1F9688-0EBD-4E9B-8479-B9B96A1BB8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B754C9-100C-4259-94E7-D7D337226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0E0E5D-BEB7-45AB-B28F-4A3070CC7ED5}" type="datetimeFigureOut">
              <a:rPr lang="en-US" smtClean="0"/>
              <a:t>5/16/2022</a:t>
            </a:fld>
            <a:endParaRPr lang="en-US"/>
          </a:p>
        </p:txBody>
      </p:sp>
      <p:sp>
        <p:nvSpPr>
          <p:cNvPr id="5" name="Footer Placeholder 4">
            <a:extLst>
              <a:ext uri="{FF2B5EF4-FFF2-40B4-BE49-F238E27FC236}">
                <a16:creationId xmlns:a16="http://schemas.microsoft.com/office/drawing/2014/main" id="{37710131-2860-4562-A3C0-B18030AA7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77BB18-4761-4A22-953A-2C67285778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11CB63-F778-4F2B-B1F6-BCB239E16331}" type="slidenum">
              <a:rPr lang="en-US" smtClean="0"/>
              <a:t>‹#›</a:t>
            </a:fld>
            <a:endParaRPr lang="en-US"/>
          </a:p>
        </p:txBody>
      </p:sp>
    </p:spTree>
    <p:extLst>
      <p:ext uri="{BB962C8B-B14F-4D97-AF65-F5344CB8AC3E}">
        <p14:creationId xmlns:p14="http://schemas.microsoft.com/office/powerpoint/2010/main" val="2875036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5"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D13886C-5079-499F-9C22-68D6167732FE}"/>
              </a:ext>
            </a:extLst>
          </p:cNvPr>
          <p:cNvSpPr txBox="1">
            <a:spLocks/>
          </p:cNvSpPr>
          <p:nvPr/>
        </p:nvSpPr>
        <p:spPr>
          <a:xfrm>
            <a:off x="7566737" y="793954"/>
            <a:ext cx="4272835" cy="1126283"/>
          </a:xfrm>
          <a:prstGeom prst="rect">
            <a:avLst/>
          </a:prstGeom>
        </p:spPr>
        <p:txBody>
          <a:bodyPr vert="horz" lIns="68580" tIns="34290" rIns="68580" bIns="34290" rtlCol="0" anchor="b">
            <a:normAutofit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r" defTabSz="457200" rtl="0" eaLnBrk="1" fontAlgn="auto" latinLnBrk="0" hangingPunct="1">
              <a:lnSpc>
                <a:spcPct val="100000"/>
              </a:lnSpc>
              <a:spcBef>
                <a:spcPct val="0"/>
              </a:spcBef>
              <a:spcAft>
                <a:spcPts val="0"/>
              </a:spcAft>
              <a:buClrTx/>
              <a:buSzTx/>
              <a:buFontTx/>
              <a:buNone/>
              <a:tabLst/>
              <a:defRPr/>
            </a:pPr>
            <a:r>
              <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زانكؤى سةلاحةدين – هةوليَر</a:t>
            </a: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كؤليَذى بةرِيَوةبردن و ئابوورى</a:t>
            </a:r>
          </a:p>
          <a:p>
            <a:pPr marL="0" marR="0" lvl="0" indent="0" algn="r" defTabSz="457200" rtl="0" eaLnBrk="1" fontAlgn="auto" latinLnBrk="0" hangingPunct="1">
              <a:lnSpc>
                <a:spcPct val="100000"/>
              </a:lnSpc>
              <a:spcBef>
                <a:spcPct val="0"/>
              </a:spcBef>
              <a:spcAft>
                <a:spcPts val="0"/>
              </a:spcAft>
              <a:buClrTx/>
              <a:buSzTx/>
              <a:buFontTx/>
              <a:buNone/>
              <a:tabLst/>
              <a:defRPr/>
            </a:pPr>
            <a:r>
              <a:rPr kumimoji="0" lang="ar-IQ"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rPr>
              <a:t>بةشى كارطيَرِى ريَكخراوة طةشتيارييةكان</a:t>
            </a:r>
            <a:endParaRPr kumimoji="0" lang="en-US" sz="2400" b="0" i="0" u="none" strike="noStrike" kern="1200" cap="none" spc="0" normalizeH="0" baseline="0" noProof="0" dirty="0">
              <a:ln>
                <a:noFill/>
              </a:ln>
              <a:solidFill>
                <a:prstClr val="black">
                  <a:lumMod val="85000"/>
                  <a:lumOff val="15000"/>
                </a:prstClr>
              </a:solidFill>
              <a:effectLst/>
              <a:uLnTx/>
              <a:uFillTx/>
              <a:latin typeface="Gill Sans MT" panose="020B0502020104020203"/>
              <a:ea typeface="+mj-ea"/>
              <a:cs typeface="Ali_K_Samik" pitchFamily="2" charset="-78"/>
            </a:endParaRPr>
          </a:p>
        </p:txBody>
      </p:sp>
      <p:sp>
        <p:nvSpPr>
          <p:cNvPr id="6" name="Title 1">
            <a:extLst>
              <a:ext uri="{FF2B5EF4-FFF2-40B4-BE49-F238E27FC236}">
                <a16:creationId xmlns:a16="http://schemas.microsoft.com/office/drawing/2014/main" id="{176751E0-A4AD-4BAF-B7DD-6B08D615B645}"/>
              </a:ext>
            </a:extLst>
          </p:cNvPr>
          <p:cNvSpPr txBox="1">
            <a:spLocks/>
          </p:cNvSpPr>
          <p:nvPr/>
        </p:nvSpPr>
        <p:spPr>
          <a:xfrm>
            <a:off x="4876798" y="5052778"/>
            <a:ext cx="2689939" cy="947972"/>
          </a:xfrm>
          <a:prstGeom prst="rect">
            <a:avLst/>
          </a:prstGeom>
        </p:spPr>
        <p:txBody>
          <a:bodyPr vert="horz" lIns="68580" tIns="34290" rIns="68580" bIns="34290" rtlCol="0" anchor="b">
            <a:normAutofit fontScale="92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مامؤستاى بابةت</a:t>
            </a: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كؤسرةت م</a:t>
            </a:r>
            <a:r>
              <a:rPr kumimoji="0" lang="ku-Arab-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حمد</a:t>
            </a:r>
            <a:r>
              <a:rPr kumimoji="0" lang="ar-IQ"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 ابابــكر</a:t>
            </a:r>
            <a:endParaRPr kumimoji="0" lang="en-US"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endParaRPr>
          </a:p>
        </p:txBody>
      </p:sp>
      <p:sp>
        <p:nvSpPr>
          <p:cNvPr id="10" name="Title 1">
            <a:extLst>
              <a:ext uri="{FF2B5EF4-FFF2-40B4-BE49-F238E27FC236}">
                <a16:creationId xmlns:a16="http://schemas.microsoft.com/office/drawing/2014/main" id="{675CE7DB-8A81-47CE-89A9-20FB2C9FB822}"/>
              </a:ext>
            </a:extLst>
          </p:cNvPr>
          <p:cNvSpPr txBox="1">
            <a:spLocks/>
          </p:cNvSpPr>
          <p:nvPr/>
        </p:nvSpPr>
        <p:spPr>
          <a:xfrm>
            <a:off x="3724275" y="1995323"/>
            <a:ext cx="4743450" cy="1351436"/>
          </a:xfrm>
          <a:prstGeom prst="rect">
            <a:avLst/>
          </a:prstGeom>
        </p:spPr>
        <p:txBody>
          <a:bodyPr vert="horz" lIns="68580" tIns="34290" rIns="68580" bIns="34290" rtlCol="0" anchor="b">
            <a:normAutofit fontScale="77500" lnSpcReduction="2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342900" rtl="0" eaLnBrk="1" fontAlgn="auto" latinLnBrk="0" hangingPunct="1">
              <a:lnSpc>
                <a:spcPct val="100000"/>
              </a:lnSpc>
              <a:spcBef>
                <a:spcPct val="0"/>
              </a:spcBef>
              <a:spcAft>
                <a:spcPts val="0"/>
              </a:spcAft>
              <a:buClrTx/>
              <a:buSzTx/>
              <a:buFontTx/>
              <a:buNone/>
              <a:tabLst/>
              <a:defRPr/>
            </a:pPr>
            <a:r>
              <a:rPr kumimoji="0" lang="ar-IQ" sz="2400" b="0" i="0" u="sng"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Ali_K_Samik" pitchFamily="2" charset="-78"/>
              </a:rPr>
              <a:t>بابةت</a:t>
            </a: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3600" b="1"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بەرێوەبردنی دارایی میوانداری</a:t>
            </a:r>
            <a:endParaRPr kumimoji="0" lang="en-US" sz="3600" b="1"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endParaRPr>
          </a:p>
          <a:p>
            <a:pPr marL="0" marR="0" lvl="0" indent="0" algn="ctr" defTabSz="342900" rtl="0"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endParaRPr>
          </a:p>
          <a:p>
            <a:pPr marL="0" marR="0" lvl="0" indent="0" algn="ctr" defTabSz="342900" rtl="0" eaLnBrk="1" fontAlgn="auto" latinLnBrk="0" hangingPunct="1">
              <a:lnSpc>
                <a:spcPct val="100000"/>
              </a:lnSpc>
              <a:spcBef>
                <a:spcPct val="0"/>
              </a:spcBef>
              <a:spcAft>
                <a:spcPts val="0"/>
              </a:spcAft>
              <a:buClrTx/>
              <a:buSzTx/>
              <a:buFontTx/>
              <a:buNone/>
              <a:tabLst/>
              <a:defRPr/>
            </a:pPr>
            <a:r>
              <a:rPr kumimoji="0" lang="ku-Arab-IQ"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rPr>
              <a:t>قۆناخی سێیەم</a:t>
            </a:r>
            <a:endParaRPr kumimoji="0" lang="en-US" sz="3600" b="0" i="0" u="none" strike="noStrike" kern="1200" cap="none" spc="0" normalizeH="0" baseline="0" noProof="0" dirty="0">
              <a:ln>
                <a:noFill/>
              </a:ln>
              <a:solidFill>
                <a:prstClr val="black">
                  <a:lumMod val="85000"/>
                  <a:lumOff val="15000"/>
                </a:prstClr>
              </a:solidFill>
              <a:effectLst/>
              <a:uLnTx/>
              <a:uFillTx/>
              <a:latin typeface="Times New Roman" panose="02020603050405020304" pitchFamily="18" charset="0"/>
              <a:ea typeface="+mj-ea"/>
              <a:cs typeface="Times New Roman" panose="02020603050405020304" pitchFamily="18" charset="0"/>
            </a:endParaRPr>
          </a:p>
        </p:txBody>
      </p:sp>
      <p:sp>
        <p:nvSpPr>
          <p:cNvPr id="9" name="Subtitle 7">
            <a:extLst>
              <a:ext uri="{FF2B5EF4-FFF2-40B4-BE49-F238E27FC236}">
                <a16:creationId xmlns:a16="http://schemas.microsoft.com/office/drawing/2014/main" id="{9D7E0C8D-182C-4144-976F-1D38D0F24589}"/>
              </a:ext>
            </a:extLst>
          </p:cNvPr>
          <p:cNvSpPr txBox="1">
            <a:spLocks/>
          </p:cNvSpPr>
          <p:nvPr/>
        </p:nvSpPr>
        <p:spPr>
          <a:xfrm>
            <a:off x="2454630" y="3791630"/>
            <a:ext cx="7248524" cy="1186062"/>
          </a:xfrm>
          <a:prstGeom prst="rect">
            <a:avLst/>
          </a:prstGeom>
        </p:spPr>
        <p:txBody>
          <a:bodyPr vert="horz" lIns="91440" tIns="45720" rIns="91440" bIns="45720" rtlCol="0" anchor="t">
            <a:normAutofit/>
          </a:bodyPr>
          <a:lstStyle>
            <a:lvl1pPr marL="0" indent="0" algn="ctr" defTabSz="685800" rtl="0" eaLnBrk="1" latinLnBrk="0" hangingPunct="1">
              <a:lnSpc>
                <a:spcPct val="100000"/>
              </a:lnSpc>
              <a:spcBef>
                <a:spcPts val="700"/>
              </a:spcBef>
              <a:buClr>
                <a:schemeClr val="tx2"/>
              </a:buClr>
              <a:buFont typeface="Arial" panose="020B0604020202020204" pitchFamily="34" charset="0"/>
              <a:buNone/>
              <a:defRPr sz="1500" b="1" i="0" kern="1200" cap="all" spc="300" baseline="0">
                <a:solidFill>
                  <a:schemeClr val="tx2"/>
                </a:solidFill>
                <a:latin typeface="+mn-lt"/>
                <a:ea typeface="+mn-ea"/>
                <a:cs typeface="+mn-cs"/>
              </a:defRPr>
            </a:lvl1pPr>
            <a:lvl2pPr marL="342900" indent="0" algn="ctr" defTabSz="685800" rtl="0" eaLnBrk="1" latinLnBrk="0" hangingPunct="1">
              <a:lnSpc>
                <a:spcPct val="110000"/>
              </a:lnSpc>
              <a:spcBef>
                <a:spcPts val="700"/>
              </a:spcBef>
              <a:buClr>
                <a:schemeClr val="tx2"/>
              </a:buClr>
              <a:buFont typeface="Gill Sans MT" panose="020B0502020104020203" pitchFamily="34" charset="0"/>
              <a:buNone/>
              <a:defRPr sz="1500" kern="1200">
                <a:solidFill>
                  <a:schemeClr val="tx1">
                    <a:lumMod val="65000"/>
                    <a:lumOff val="35000"/>
                  </a:schemeClr>
                </a:solidFill>
                <a:latin typeface="+mn-lt"/>
                <a:ea typeface="+mn-ea"/>
                <a:cs typeface="+mn-cs"/>
              </a:defRPr>
            </a:lvl2pPr>
            <a:lvl3pPr marL="685800" indent="0" algn="ctr" defTabSz="685800" rtl="0" eaLnBrk="1" latinLnBrk="0" hangingPunct="1">
              <a:lnSpc>
                <a:spcPct val="110000"/>
              </a:lnSpc>
              <a:spcBef>
                <a:spcPts val="700"/>
              </a:spcBef>
              <a:buClr>
                <a:schemeClr val="tx2"/>
              </a:buClr>
              <a:buFont typeface="Arial" panose="020B0604020202020204" pitchFamily="34" charset="0"/>
              <a:buNone/>
              <a:defRPr sz="1350" kern="1200">
                <a:solidFill>
                  <a:schemeClr val="tx1">
                    <a:lumMod val="65000"/>
                    <a:lumOff val="35000"/>
                  </a:schemeClr>
                </a:solidFill>
                <a:latin typeface="+mn-lt"/>
                <a:ea typeface="+mn-ea"/>
                <a:cs typeface="+mn-cs"/>
              </a:defRPr>
            </a:lvl3pPr>
            <a:lvl4pPr marL="10287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4pPr>
            <a:lvl5pPr marL="13716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5pPr>
            <a:lvl6pPr marL="17145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a:solidFill>
                  <a:schemeClr val="tx1">
                    <a:lumMod val="65000"/>
                    <a:lumOff val="35000"/>
                  </a:schemeClr>
                </a:solidFill>
                <a:latin typeface="+mn-lt"/>
                <a:ea typeface="+mn-ea"/>
                <a:cs typeface="+mn-cs"/>
              </a:defRPr>
            </a:lvl6pPr>
            <a:lvl7pPr marL="2057400" indent="0" algn="ctr" defTabSz="685800" rtl="0" eaLnBrk="1" latinLnBrk="0" hangingPunct="1">
              <a:lnSpc>
                <a:spcPct val="110000"/>
              </a:lnSpc>
              <a:spcBef>
                <a:spcPts val="700"/>
              </a:spcBef>
              <a:buClr>
                <a:schemeClr val="tx2"/>
              </a:buClr>
              <a:buFont typeface="Arial" panose="020B0604020202020204" pitchFamily="34" charset="0"/>
              <a:buNone/>
              <a:defRPr sz="1200" kern="1200">
                <a:solidFill>
                  <a:schemeClr val="tx1">
                    <a:lumMod val="65000"/>
                    <a:lumOff val="35000"/>
                  </a:schemeClr>
                </a:solidFill>
                <a:latin typeface="+mn-lt"/>
                <a:ea typeface="+mn-ea"/>
                <a:cs typeface="+mn-cs"/>
              </a:defRPr>
            </a:lvl7pPr>
            <a:lvl8pPr marL="2400300" indent="0" algn="ctr" defTabSz="685800" rtl="0" eaLnBrk="1" latinLnBrk="0" hangingPunct="1">
              <a:lnSpc>
                <a:spcPct val="110000"/>
              </a:lnSpc>
              <a:spcBef>
                <a:spcPts val="700"/>
              </a:spcBef>
              <a:buClr>
                <a:schemeClr val="tx2"/>
              </a:buClr>
              <a:buFont typeface="Gill Sans MT" panose="020B0502020104020203" pitchFamily="34" charset="0"/>
              <a:buNone/>
              <a:defRPr sz="1200" kern="1200" baseline="0">
                <a:solidFill>
                  <a:schemeClr val="tx1">
                    <a:lumMod val="65000"/>
                    <a:lumOff val="35000"/>
                  </a:schemeClr>
                </a:solidFill>
                <a:latin typeface="+mn-lt"/>
                <a:ea typeface="+mn-ea"/>
                <a:cs typeface="+mn-cs"/>
              </a:defRPr>
            </a:lvl8pPr>
            <a:lvl9pPr marL="2743200" indent="0" algn="ctr" defTabSz="685800" rtl="0" eaLnBrk="1" latinLnBrk="0" hangingPunct="1">
              <a:lnSpc>
                <a:spcPct val="110000"/>
              </a:lnSpc>
              <a:spcBef>
                <a:spcPts val="700"/>
              </a:spcBef>
              <a:buClr>
                <a:schemeClr val="tx2"/>
              </a:buClr>
              <a:buFont typeface="Arial" panose="020B0604020202020204" pitchFamily="34" charset="0"/>
              <a:buNone/>
              <a:defRPr sz="1200" kern="1200" baseline="0">
                <a:solidFill>
                  <a:schemeClr val="tx1">
                    <a:lumMod val="65000"/>
                    <a:lumOff val="35000"/>
                  </a:schemeClr>
                </a:solidFill>
                <a:latin typeface="+mn-lt"/>
                <a:ea typeface="+mn-ea"/>
                <a:cs typeface="+mn-cs"/>
              </a:defRPr>
            </a:lvl9pPr>
          </a:lstStyle>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r>
              <a:rPr kumimoji="0" lang="ar-IQ" sz="2600" b="1" i="0" u="sng" strike="noStrike" kern="1200" cap="all" spc="300" normalizeH="0" baseline="0" noProof="0" dirty="0">
                <a:ln>
                  <a:noFill/>
                </a:ln>
                <a:solidFill>
                  <a:prstClr val="black">
                    <a:lumMod val="85000"/>
                    <a:lumOff val="15000"/>
                  </a:prstClr>
                </a:solidFill>
                <a:effectLst/>
                <a:uLnTx/>
                <a:uFillTx/>
                <a:latin typeface="Gill Sans MT" panose="020B0502020104020203"/>
                <a:ea typeface="+mn-ea"/>
                <a:cs typeface="Ali_K_Samik" pitchFamily="2" charset="-78"/>
              </a:rPr>
              <a:t>بابةتى هةفتة</a:t>
            </a:r>
          </a:p>
          <a:p>
            <a:pPr>
              <a:buClr>
                <a:srgbClr val="2A1A00"/>
              </a:buClr>
              <a:defRPr/>
            </a:pPr>
            <a:r>
              <a:rPr lang="ku-Arab-IQ" sz="2800" dirty="0">
                <a:solidFill>
                  <a:prstClr val="black"/>
                </a:solidFill>
                <a:latin typeface="Times New Roman" panose="02020603050405020304" pitchFamily="18" charset="0"/>
                <a:cs typeface="Times New Roman" panose="02020603050405020304" pitchFamily="18" charset="0"/>
              </a:rPr>
              <a:t>لێشاوی نەخت</a:t>
            </a:r>
          </a:p>
          <a:p>
            <a:pPr marL="0" marR="0" lvl="0" indent="0" algn="ctr" defTabSz="685800" rtl="0" eaLnBrk="1" fontAlgn="auto" latinLnBrk="0" hangingPunct="1">
              <a:lnSpc>
                <a:spcPct val="100000"/>
              </a:lnSpc>
              <a:spcBef>
                <a:spcPts val="700"/>
              </a:spcBef>
              <a:spcAft>
                <a:spcPts val="0"/>
              </a:spcAft>
              <a:buClr>
                <a:srgbClr val="2A1A00"/>
              </a:buClr>
              <a:buSzTx/>
              <a:buFont typeface="Arial" panose="020B0604020202020204" pitchFamily="34" charset="0"/>
              <a:buNone/>
              <a:tabLst/>
              <a:defRPr/>
            </a:pPr>
            <a:endParaRPr kumimoji="0" lang="en-US" sz="2800" b="1" i="0" u="none" strike="noStrike" kern="1200" cap="all" spc="30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2" name="TextBox 1">
            <a:extLst>
              <a:ext uri="{FF2B5EF4-FFF2-40B4-BE49-F238E27FC236}">
                <a16:creationId xmlns:a16="http://schemas.microsoft.com/office/drawing/2014/main" id="{E70CFD38-E4CA-4302-97AE-225978C20635}"/>
              </a:ext>
            </a:extLst>
          </p:cNvPr>
          <p:cNvSpPr txBox="1"/>
          <p:nvPr/>
        </p:nvSpPr>
        <p:spPr>
          <a:xfrm>
            <a:off x="4876798" y="6285351"/>
            <a:ext cx="306704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kosret.ebabekir@su.edu.krd</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295109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18F-A9B4-4EA2-99DD-E2291E577190}"/>
              </a:ext>
            </a:extLst>
          </p:cNvPr>
          <p:cNvSpPr>
            <a:spLocks noGrp="1"/>
          </p:cNvSpPr>
          <p:nvPr>
            <p:ph type="title"/>
          </p:nvPr>
        </p:nvSpPr>
        <p:spPr>
          <a:xfrm>
            <a:off x="569844" y="146464"/>
            <a:ext cx="10515600" cy="534573"/>
          </a:xfrm>
        </p:spPr>
        <p:txBody>
          <a:bodyPr>
            <a:normAutofit fontScale="90000"/>
          </a:bodyPr>
          <a:lstStyle/>
          <a:p>
            <a:pPr algn="r"/>
            <a:r>
              <a:rPr lang="ku-Arab-IQ" dirty="0"/>
              <a:t>وەلامی نموونە ٣</a:t>
            </a:r>
            <a:endParaRPr lang="en-US" dirty="0"/>
          </a:p>
        </p:txBody>
      </p:sp>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228600" y="146464"/>
            <a:ext cx="11612218" cy="6565072"/>
          </a:xfrm>
        </p:spPr>
        <p:txBody>
          <a:bodyPr>
            <a:normAutofit fontScale="40000" lnSpcReduction="20000"/>
          </a:bodyPr>
          <a:lstStyle/>
          <a:p>
            <a:pPr marL="0" indent="0" rtl="1">
              <a:buNone/>
            </a:pPr>
            <a:r>
              <a:rPr lang="en-US" b="1" dirty="0"/>
              <a:t>Cash flow from Operation</a:t>
            </a:r>
            <a:endParaRPr lang="ku-Arab-IQ" b="1" dirty="0"/>
          </a:p>
          <a:p>
            <a:pPr marL="0" indent="0" algn="just">
              <a:buNone/>
            </a:pPr>
            <a:r>
              <a:rPr lang="en-US" dirty="0"/>
              <a:t>Net income			(7000)</a:t>
            </a:r>
          </a:p>
          <a:p>
            <a:pPr marL="0" indent="0" algn="just">
              <a:buNone/>
            </a:pPr>
            <a:r>
              <a:rPr lang="en-US" dirty="0"/>
              <a:t>Depreciation			500</a:t>
            </a:r>
          </a:p>
          <a:p>
            <a:pPr marL="0" indent="0" algn="just">
              <a:buNone/>
            </a:pPr>
            <a:r>
              <a:rPr lang="en-US" dirty="0"/>
              <a:t>Increase Accounts payable</a:t>
            </a:r>
            <a:r>
              <a:rPr lang="ku-Arab-IQ" dirty="0"/>
              <a:t>          </a:t>
            </a:r>
            <a:r>
              <a:rPr lang="en-US" dirty="0"/>
              <a:t>	3000</a:t>
            </a:r>
          </a:p>
          <a:p>
            <a:pPr marL="0" indent="0" algn="just">
              <a:buNone/>
            </a:pPr>
            <a:r>
              <a:rPr lang="en-US" dirty="0"/>
              <a:t>Decrease inventory </a:t>
            </a:r>
            <a:r>
              <a:rPr lang="ku-Arab-IQ" dirty="0"/>
              <a:t>               </a:t>
            </a:r>
            <a:r>
              <a:rPr lang="en-US" dirty="0"/>
              <a:t>		4000</a:t>
            </a:r>
          </a:p>
          <a:p>
            <a:pPr marL="0" indent="0" algn="just">
              <a:buNone/>
            </a:pPr>
            <a:r>
              <a:rPr lang="en-US" dirty="0"/>
              <a:t>Increase accounts receivable 		(6000)</a:t>
            </a:r>
          </a:p>
          <a:p>
            <a:pPr marL="0" indent="0" algn="just">
              <a:buNone/>
            </a:pPr>
            <a:r>
              <a:rPr lang="en-US" dirty="0"/>
              <a:t>Increase accrued payroll </a:t>
            </a:r>
            <a:r>
              <a:rPr lang="ku-Arab-IQ" dirty="0"/>
              <a:t>            </a:t>
            </a:r>
            <a:r>
              <a:rPr lang="en-US" dirty="0"/>
              <a:t>	7000</a:t>
            </a:r>
          </a:p>
          <a:p>
            <a:pPr marL="0" indent="0" algn="just">
              <a:buNone/>
            </a:pPr>
            <a:r>
              <a:rPr lang="en-US" dirty="0"/>
              <a:t>Decrease accrued taxes</a:t>
            </a:r>
            <a:r>
              <a:rPr lang="ku-Arab-IQ" dirty="0"/>
              <a:t> </a:t>
            </a:r>
            <a:r>
              <a:rPr lang="en-US" dirty="0"/>
              <a:t>		(5000)</a:t>
            </a:r>
          </a:p>
          <a:p>
            <a:pPr marL="0" indent="0" algn="just">
              <a:buNone/>
            </a:pPr>
            <a:r>
              <a:rPr lang="en-US" dirty="0"/>
              <a:t>Decrease prepaid expenses</a:t>
            </a:r>
            <a:r>
              <a:rPr lang="ku-Arab-IQ" dirty="0"/>
              <a:t>            </a:t>
            </a:r>
            <a:r>
              <a:rPr lang="en-US" dirty="0"/>
              <a:t>	</a:t>
            </a:r>
            <a:r>
              <a:rPr lang="en-US" u="sng" dirty="0"/>
              <a:t>2000</a:t>
            </a:r>
          </a:p>
          <a:p>
            <a:pPr marL="0" indent="0" algn="just">
              <a:buNone/>
            </a:pPr>
            <a:r>
              <a:rPr lang="en-US" b="1" dirty="0">
                <a:solidFill>
                  <a:schemeClr val="accent2">
                    <a:lumMod val="75000"/>
                  </a:schemeClr>
                </a:solidFill>
              </a:rPr>
              <a:t>			(1500)</a:t>
            </a:r>
          </a:p>
          <a:p>
            <a:pPr marL="0" indent="0" algn="just">
              <a:buNone/>
            </a:pPr>
            <a:endParaRPr lang="en-US" dirty="0"/>
          </a:p>
          <a:p>
            <a:pPr marL="0" indent="0" algn="just">
              <a:buNone/>
            </a:pPr>
            <a:r>
              <a:rPr lang="en-US" dirty="0"/>
              <a:t>Cash flow form Investment Activities</a:t>
            </a:r>
            <a:endParaRPr lang="ku-Arab-IQ" dirty="0"/>
          </a:p>
          <a:p>
            <a:pPr marL="0" indent="0" algn="just">
              <a:buNone/>
            </a:pPr>
            <a:r>
              <a:rPr lang="en-US" dirty="0"/>
              <a:t>Cars Purchases                             		(50000)</a:t>
            </a:r>
          </a:p>
          <a:p>
            <a:pPr marL="0" indent="0" algn="just">
              <a:buNone/>
            </a:pPr>
            <a:r>
              <a:rPr lang="en-US" dirty="0"/>
              <a:t>Building Purchase 		(30000)</a:t>
            </a:r>
          </a:p>
          <a:p>
            <a:pPr marL="0" indent="0" algn="just">
              <a:buNone/>
            </a:pPr>
            <a:r>
              <a:rPr lang="en-US" dirty="0"/>
              <a:t>Lands Sale 			50000</a:t>
            </a:r>
          </a:p>
          <a:p>
            <a:pPr marL="0" indent="0" algn="just">
              <a:buNone/>
            </a:pPr>
            <a:r>
              <a:rPr lang="en-US" dirty="0"/>
              <a:t>Long-term investment sale                	</a:t>
            </a:r>
            <a:r>
              <a:rPr lang="en-US" u="sng" dirty="0"/>
              <a:t>35000</a:t>
            </a:r>
          </a:p>
          <a:p>
            <a:pPr marL="0" indent="0" algn="just">
              <a:buNone/>
            </a:pPr>
            <a:r>
              <a:rPr lang="en-US" dirty="0"/>
              <a:t>			</a:t>
            </a:r>
            <a:r>
              <a:rPr lang="en-US" b="1" dirty="0">
                <a:solidFill>
                  <a:schemeClr val="accent2">
                    <a:lumMod val="75000"/>
                  </a:schemeClr>
                </a:solidFill>
              </a:rPr>
              <a:t>5000</a:t>
            </a:r>
          </a:p>
          <a:p>
            <a:pPr marL="0" indent="0" algn="just">
              <a:buNone/>
            </a:pPr>
            <a:endParaRPr lang="en-US" dirty="0"/>
          </a:p>
          <a:p>
            <a:pPr marL="0" indent="0" algn="just">
              <a:buNone/>
            </a:pPr>
            <a:r>
              <a:rPr lang="en-US" dirty="0"/>
              <a:t>Cash flow from Financing activities</a:t>
            </a:r>
          </a:p>
          <a:p>
            <a:pPr marL="0" indent="0" algn="just">
              <a:buNone/>
            </a:pPr>
            <a:r>
              <a:rPr lang="en-US" dirty="0"/>
              <a:t>Decrease Long-term debts 		(50000)</a:t>
            </a:r>
          </a:p>
          <a:p>
            <a:pPr marL="0" indent="0" algn="just">
              <a:buNone/>
            </a:pPr>
            <a:r>
              <a:rPr lang="en-US" dirty="0"/>
              <a:t>Increase Equity			</a:t>
            </a:r>
            <a:r>
              <a:rPr lang="en-US" u="sng" dirty="0"/>
              <a:t>15000</a:t>
            </a:r>
          </a:p>
          <a:p>
            <a:pPr marL="0" indent="0" algn="just">
              <a:buNone/>
            </a:pPr>
            <a:r>
              <a:rPr lang="en-US" dirty="0">
                <a:solidFill>
                  <a:schemeClr val="accent2">
                    <a:lumMod val="75000"/>
                  </a:schemeClr>
                </a:solidFill>
              </a:rPr>
              <a:t>			(</a:t>
            </a:r>
            <a:r>
              <a:rPr lang="en-US" u="sng" dirty="0">
                <a:solidFill>
                  <a:schemeClr val="accent2">
                    <a:lumMod val="75000"/>
                  </a:schemeClr>
                </a:solidFill>
              </a:rPr>
              <a:t>35000</a:t>
            </a:r>
            <a:r>
              <a:rPr lang="en-US" dirty="0">
                <a:solidFill>
                  <a:schemeClr val="accent2">
                    <a:lumMod val="75000"/>
                  </a:schemeClr>
                </a:solidFill>
              </a:rPr>
              <a:t>)</a:t>
            </a:r>
          </a:p>
          <a:p>
            <a:pPr marL="0" indent="0" algn="just">
              <a:buNone/>
            </a:pPr>
            <a:r>
              <a:rPr lang="en-US" b="1" i="1" dirty="0">
                <a:solidFill>
                  <a:schemeClr val="accent2">
                    <a:lumMod val="50000"/>
                  </a:schemeClr>
                </a:solidFill>
              </a:rPr>
              <a:t>Total Cash flow			(31500)</a:t>
            </a:r>
          </a:p>
          <a:p>
            <a:pPr marL="0" indent="0" algn="just">
              <a:buNone/>
            </a:pPr>
            <a:endParaRPr lang="en-US" dirty="0"/>
          </a:p>
          <a:p>
            <a:pPr marL="0" indent="0" algn="just">
              <a:buNone/>
            </a:pPr>
            <a:r>
              <a:rPr lang="en-US" b="1" dirty="0"/>
              <a:t>Beginning Cash balance		</a:t>
            </a:r>
            <a:r>
              <a:rPr lang="en-US" b="1" u="sng" dirty="0"/>
              <a:t>70000</a:t>
            </a:r>
          </a:p>
          <a:p>
            <a:pPr marL="0" indent="0" algn="just">
              <a:buNone/>
            </a:pPr>
            <a:r>
              <a:rPr lang="en-US" dirty="0"/>
              <a:t>Ending Cash balance 		</a:t>
            </a:r>
            <a:r>
              <a:rPr lang="en-US" sz="3500" b="1" i="1" dirty="0"/>
              <a:t>38500</a:t>
            </a:r>
            <a:endParaRPr lang="en-US" b="1" i="1" dirty="0"/>
          </a:p>
        </p:txBody>
      </p:sp>
    </p:spTree>
    <p:extLst>
      <p:ext uri="{BB962C8B-B14F-4D97-AF65-F5344CB8AC3E}">
        <p14:creationId xmlns:p14="http://schemas.microsoft.com/office/powerpoint/2010/main" val="154974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5" end="15"/>
                                            </p:txEl>
                                          </p:spTgt>
                                        </p:tgtEl>
                                        <p:attrNameLst>
                                          <p:attrName>style.visibility</p:attrName>
                                        </p:attrNameLst>
                                      </p:cBhvr>
                                      <p:to>
                                        <p:strVal val="visible"/>
                                      </p:to>
                                    </p:set>
                                    <p:animEffect transition="in" filter="fade">
                                      <p:cBhvr>
                                        <p:cTn id="105" dur="1000"/>
                                        <p:tgtEl>
                                          <p:spTgt spid="3">
                                            <p:txEl>
                                              <p:pRg st="15" end="15"/>
                                            </p:txEl>
                                          </p:spTgt>
                                        </p:tgtEl>
                                      </p:cBhvr>
                                    </p:animEffect>
                                    <p:anim calcmode="lin" valueType="num">
                                      <p:cBhvr>
                                        <p:cTn id="106"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6" end="16"/>
                                            </p:txEl>
                                          </p:spTgt>
                                        </p:tgtEl>
                                        <p:attrNameLst>
                                          <p:attrName>style.visibility</p:attrName>
                                        </p:attrNameLst>
                                      </p:cBhvr>
                                      <p:to>
                                        <p:strVal val="visible"/>
                                      </p:to>
                                    </p:set>
                                    <p:animEffect transition="in" filter="fade">
                                      <p:cBhvr>
                                        <p:cTn id="112" dur="1000"/>
                                        <p:tgtEl>
                                          <p:spTgt spid="3">
                                            <p:txEl>
                                              <p:pRg st="16" end="16"/>
                                            </p:txEl>
                                          </p:spTgt>
                                        </p:tgtEl>
                                      </p:cBhvr>
                                    </p:animEffect>
                                    <p:anim calcmode="lin" valueType="num">
                                      <p:cBhvr>
                                        <p:cTn id="113"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8" end="18"/>
                                            </p:txEl>
                                          </p:spTgt>
                                        </p:tgtEl>
                                        <p:attrNameLst>
                                          <p:attrName>style.visibility</p:attrName>
                                        </p:attrNameLst>
                                      </p:cBhvr>
                                      <p:to>
                                        <p:strVal val="visible"/>
                                      </p:to>
                                    </p:set>
                                    <p:animEffect transition="in" filter="fade">
                                      <p:cBhvr>
                                        <p:cTn id="119" dur="1000"/>
                                        <p:tgtEl>
                                          <p:spTgt spid="3">
                                            <p:txEl>
                                              <p:pRg st="18" end="18"/>
                                            </p:txEl>
                                          </p:spTgt>
                                        </p:tgtEl>
                                      </p:cBhvr>
                                    </p:animEffect>
                                    <p:anim calcmode="lin" valueType="num">
                                      <p:cBhvr>
                                        <p:cTn id="120"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
                                            <p:txEl>
                                              <p:pRg st="19" end="19"/>
                                            </p:txEl>
                                          </p:spTgt>
                                        </p:tgtEl>
                                        <p:attrNameLst>
                                          <p:attrName>style.visibility</p:attrName>
                                        </p:attrNameLst>
                                      </p:cBhvr>
                                      <p:to>
                                        <p:strVal val="visible"/>
                                      </p:to>
                                    </p:set>
                                    <p:animEffect transition="in" filter="fade">
                                      <p:cBhvr>
                                        <p:cTn id="126" dur="1000"/>
                                        <p:tgtEl>
                                          <p:spTgt spid="3">
                                            <p:txEl>
                                              <p:pRg st="19" end="19"/>
                                            </p:txEl>
                                          </p:spTgt>
                                        </p:tgtEl>
                                      </p:cBhvr>
                                    </p:animEffect>
                                    <p:anim calcmode="lin" valueType="num">
                                      <p:cBhvr>
                                        <p:cTn id="127"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3">
                                            <p:txEl>
                                              <p:pRg st="20" end="20"/>
                                            </p:txEl>
                                          </p:spTgt>
                                        </p:tgtEl>
                                        <p:attrNameLst>
                                          <p:attrName>style.visibility</p:attrName>
                                        </p:attrNameLst>
                                      </p:cBhvr>
                                      <p:to>
                                        <p:strVal val="visible"/>
                                      </p:to>
                                    </p:set>
                                    <p:animEffect transition="in" filter="fade">
                                      <p:cBhvr>
                                        <p:cTn id="133" dur="1000"/>
                                        <p:tgtEl>
                                          <p:spTgt spid="3">
                                            <p:txEl>
                                              <p:pRg st="20" end="20"/>
                                            </p:txEl>
                                          </p:spTgt>
                                        </p:tgtEl>
                                      </p:cBhvr>
                                    </p:animEffect>
                                    <p:anim calcmode="lin" valueType="num">
                                      <p:cBhvr>
                                        <p:cTn id="134"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20" end="20"/>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3">
                                            <p:txEl>
                                              <p:pRg st="21" end="21"/>
                                            </p:txEl>
                                          </p:spTgt>
                                        </p:tgtEl>
                                        <p:attrNameLst>
                                          <p:attrName>style.visibility</p:attrName>
                                        </p:attrNameLst>
                                      </p:cBhvr>
                                      <p:to>
                                        <p:strVal val="visible"/>
                                      </p:to>
                                    </p:set>
                                    <p:animEffect transition="in" filter="fade">
                                      <p:cBhvr>
                                        <p:cTn id="140" dur="1000"/>
                                        <p:tgtEl>
                                          <p:spTgt spid="3">
                                            <p:txEl>
                                              <p:pRg st="21" end="21"/>
                                            </p:txEl>
                                          </p:spTgt>
                                        </p:tgtEl>
                                      </p:cBhvr>
                                    </p:animEffect>
                                    <p:anim calcmode="lin" valueType="num">
                                      <p:cBhvr>
                                        <p:cTn id="141"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42" dur="1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2" presetClass="entr" presetSubtype="0" fill="hold" grpId="0" nodeType="clickEffect">
                                  <p:stCondLst>
                                    <p:cond delay="0"/>
                                  </p:stCondLst>
                                  <p:childTnLst>
                                    <p:set>
                                      <p:cBhvr>
                                        <p:cTn id="146" dur="1" fill="hold">
                                          <p:stCondLst>
                                            <p:cond delay="0"/>
                                          </p:stCondLst>
                                        </p:cTn>
                                        <p:tgtEl>
                                          <p:spTgt spid="3">
                                            <p:txEl>
                                              <p:pRg st="22" end="22"/>
                                            </p:txEl>
                                          </p:spTgt>
                                        </p:tgtEl>
                                        <p:attrNameLst>
                                          <p:attrName>style.visibility</p:attrName>
                                        </p:attrNameLst>
                                      </p:cBhvr>
                                      <p:to>
                                        <p:strVal val="visible"/>
                                      </p:to>
                                    </p:set>
                                    <p:animEffect transition="in" filter="fade">
                                      <p:cBhvr>
                                        <p:cTn id="147" dur="1000"/>
                                        <p:tgtEl>
                                          <p:spTgt spid="3">
                                            <p:txEl>
                                              <p:pRg st="22" end="22"/>
                                            </p:txEl>
                                          </p:spTgt>
                                        </p:tgtEl>
                                      </p:cBhvr>
                                    </p:animEffect>
                                    <p:anim calcmode="lin" valueType="num">
                                      <p:cBhvr>
                                        <p:cTn id="148"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149" dur="1000" fill="hold"/>
                                        <p:tgtEl>
                                          <p:spTgt spid="3">
                                            <p:txEl>
                                              <p:pRg st="22" end="22"/>
                                            </p:txEl>
                                          </p:spTgt>
                                        </p:tgtEl>
                                        <p:attrNameLst>
                                          <p:attrName>ppt_y</p:attrName>
                                        </p:attrNameLst>
                                      </p:cBhvr>
                                      <p:tavLst>
                                        <p:tav tm="0">
                                          <p:val>
                                            <p:strVal val="#ppt_y+.1"/>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2" presetClass="entr" presetSubtype="0" fill="hold" grpId="0" nodeType="clickEffect">
                                  <p:stCondLst>
                                    <p:cond delay="0"/>
                                  </p:stCondLst>
                                  <p:childTnLst>
                                    <p:set>
                                      <p:cBhvr>
                                        <p:cTn id="153" dur="1" fill="hold">
                                          <p:stCondLst>
                                            <p:cond delay="0"/>
                                          </p:stCondLst>
                                        </p:cTn>
                                        <p:tgtEl>
                                          <p:spTgt spid="3">
                                            <p:txEl>
                                              <p:pRg st="24" end="24"/>
                                            </p:txEl>
                                          </p:spTgt>
                                        </p:tgtEl>
                                        <p:attrNameLst>
                                          <p:attrName>style.visibility</p:attrName>
                                        </p:attrNameLst>
                                      </p:cBhvr>
                                      <p:to>
                                        <p:strVal val="visible"/>
                                      </p:to>
                                    </p:set>
                                    <p:animEffect transition="in" filter="fade">
                                      <p:cBhvr>
                                        <p:cTn id="154" dur="1000"/>
                                        <p:tgtEl>
                                          <p:spTgt spid="3">
                                            <p:txEl>
                                              <p:pRg st="24" end="24"/>
                                            </p:txEl>
                                          </p:spTgt>
                                        </p:tgtEl>
                                      </p:cBhvr>
                                    </p:animEffect>
                                    <p:anim calcmode="lin" valueType="num">
                                      <p:cBhvr>
                                        <p:cTn id="155" dur="1000" fill="hold"/>
                                        <p:tgtEl>
                                          <p:spTgt spid="3">
                                            <p:txEl>
                                              <p:pRg st="24" end="24"/>
                                            </p:txEl>
                                          </p:spTgt>
                                        </p:tgtEl>
                                        <p:attrNameLst>
                                          <p:attrName>ppt_x</p:attrName>
                                        </p:attrNameLst>
                                      </p:cBhvr>
                                      <p:tavLst>
                                        <p:tav tm="0">
                                          <p:val>
                                            <p:strVal val="#ppt_x"/>
                                          </p:val>
                                        </p:tav>
                                        <p:tav tm="100000">
                                          <p:val>
                                            <p:strVal val="#ppt_x"/>
                                          </p:val>
                                        </p:tav>
                                      </p:tavLst>
                                    </p:anim>
                                    <p:anim calcmode="lin" valueType="num">
                                      <p:cBhvr>
                                        <p:cTn id="156" dur="1000" fill="hold"/>
                                        <p:tgtEl>
                                          <p:spTgt spid="3">
                                            <p:txEl>
                                              <p:pRg st="24" end="24"/>
                                            </p:txEl>
                                          </p:spTgt>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2" presetClass="entr" presetSubtype="0" fill="hold" grpId="0" nodeType="clickEffect">
                                  <p:stCondLst>
                                    <p:cond delay="0"/>
                                  </p:stCondLst>
                                  <p:childTnLst>
                                    <p:set>
                                      <p:cBhvr>
                                        <p:cTn id="160" dur="1" fill="hold">
                                          <p:stCondLst>
                                            <p:cond delay="0"/>
                                          </p:stCondLst>
                                        </p:cTn>
                                        <p:tgtEl>
                                          <p:spTgt spid="3">
                                            <p:txEl>
                                              <p:pRg st="25" end="25"/>
                                            </p:txEl>
                                          </p:spTgt>
                                        </p:tgtEl>
                                        <p:attrNameLst>
                                          <p:attrName>style.visibility</p:attrName>
                                        </p:attrNameLst>
                                      </p:cBhvr>
                                      <p:to>
                                        <p:strVal val="visible"/>
                                      </p:to>
                                    </p:set>
                                    <p:animEffect transition="in" filter="fade">
                                      <p:cBhvr>
                                        <p:cTn id="161" dur="1000"/>
                                        <p:tgtEl>
                                          <p:spTgt spid="3">
                                            <p:txEl>
                                              <p:pRg st="25" end="25"/>
                                            </p:txEl>
                                          </p:spTgt>
                                        </p:tgtEl>
                                      </p:cBhvr>
                                    </p:animEffect>
                                    <p:anim calcmode="lin" valueType="num">
                                      <p:cBhvr>
                                        <p:cTn id="162" dur="1000" fill="hold"/>
                                        <p:tgtEl>
                                          <p:spTgt spid="3">
                                            <p:txEl>
                                              <p:pRg st="25" end="25"/>
                                            </p:txEl>
                                          </p:spTgt>
                                        </p:tgtEl>
                                        <p:attrNameLst>
                                          <p:attrName>ppt_x</p:attrName>
                                        </p:attrNameLst>
                                      </p:cBhvr>
                                      <p:tavLst>
                                        <p:tav tm="0">
                                          <p:val>
                                            <p:strVal val="#ppt_x"/>
                                          </p:val>
                                        </p:tav>
                                        <p:tav tm="100000">
                                          <p:val>
                                            <p:strVal val="#ppt_x"/>
                                          </p:val>
                                        </p:tav>
                                      </p:tavLst>
                                    </p:anim>
                                    <p:anim calcmode="lin" valueType="num">
                                      <p:cBhvr>
                                        <p:cTn id="163" dur="1000" fill="hold"/>
                                        <p:tgtEl>
                                          <p:spTgt spid="3">
                                            <p:txEl>
                                              <p:pRg st="25" end="2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154112" y="93980"/>
            <a:ext cx="11883776" cy="6495636"/>
          </a:xfrm>
        </p:spPr>
        <p:txBody>
          <a:bodyPr>
            <a:normAutofit/>
          </a:bodyPr>
          <a:lstStyle/>
          <a:p>
            <a:pPr marL="0" indent="0" algn="just" rtl="1">
              <a:lnSpc>
                <a:spcPct val="107000"/>
              </a:lnSpc>
              <a:spcAft>
                <a:spcPts val="800"/>
              </a:spcAft>
              <a:buNone/>
            </a:pPr>
            <a:r>
              <a:rPr lang="ku-Arab-IQ" sz="2800" dirty="0">
                <a:latin typeface="Calibri" panose="020F0502020204030204" pitchFamily="34" charset="0"/>
                <a:ea typeface="Calibri" panose="020F0502020204030204" pitchFamily="34" charset="0"/>
                <a:cs typeface="Times New Roman" panose="02020603050405020304" pitchFamily="18" charset="0"/>
              </a:rPr>
              <a:t>نموونەی گشتی</a:t>
            </a:r>
          </a:p>
          <a:p>
            <a:pPr marL="0" indent="0" algn="just" rtl="1">
              <a:lnSpc>
                <a:spcPct val="107000"/>
              </a:lnSpc>
              <a:spcAft>
                <a:spcPts val="800"/>
              </a:spcAft>
              <a:buNone/>
            </a:pPr>
            <a:r>
              <a:rPr lang="ku-Arab-IQ" sz="2400" dirty="0">
                <a:effectLst/>
                <a:latin typeface="Calibri" panose="020F0502020204030204" pitchFamily="34" charset="0"/>
                <a:ea typeface="Calibri" panose="020F0502020204030204" pitchFamily="34" charset="0"/>
                <a:cs typeface="Times New Roman" panose="02020603050405020304" pitchFamily="18" charset="0"/>
              </a:rPr>
              <a:t>هۆتێلی چاوی شار بریاری فرۆشتنی درا، جا پێویست بوو لە کۆتایی ٣١/ ١٢/ ٢٠٢٢ زانیارییەکانی تایبەت بە داهات و بەلانس شیت و لێشاوی نەخت بۆ لایەنی کریار ئامادە بکات، بۆ ئەم مەبەستە ئەم زانیارییانەی خوارەوەی بۆ دەرکەوت: ١٥٠٠٠٠٠ داهاتی هەبووە، لەو برە ٥٠٠٠٠٠ ی لە بەشی </a:t>
            </a:r>
            <a:r>
              <a:rPr lang="ku-Arab-IQ" sz="2400" dirty="0">
                <a:latin typeface="Calibri" panose="020F0502020204030204" pitchFamily="34" charset="0"/>
                <a:ea typeface="Calibri" panose="020F0502020204030204" pitchFamily="34" charset="0"/>
                <a:cs typeface="Times New Roman" panose="02020603050405020304" pitchFamily="18" charset="0"/>
              </a:rPr>
              <a:t>ژوورەکان دەستکەوتووە</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ئەوەی تر لە بەشی خواردن و خواردنەوە، تێچووی بەشی ژوورەکان ٢٥٠٠٠٠ بووە و تێچووی بەشی خواردن و خواردنەوە ١٠٠٠٠٠ بووە، ٥٠٠٠ کارگێری گشتی، ١٠٠٠٠ چاکردنەوە، ٢٥٠٠٠ مووچە و کرێ، ٥٠٠٠ دەرمالە، ٥٠٠٠ بەبازارخستن، کرێ ی بینا ٢٠٠٠٠، بیمە ٥٠٠٠، بەهاوەرین ٥٠٠٠، باج ٢٠٠٠٠. </a:t>
            </a:r>
            <a:endParaRPr lang="ku-Arab-IQ"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rtl="1">
              <a:lnSpc>
                <a:spcPct val="107000"/>
              </a:lnSpc>
              <a:spcAft>
                <a:spcPts val="800"/>
              </a:spcAft>
              <a:buNone/>
            </a:pPr>
            <a:r>
              <a:rPr lang="ku-Arab-IQ" sz="2400" dirty="0">
                <a:latin typeface="Calibri" panose="020F0502020204030204" pitchFamily="34" charset="0"/>
                <a:ea typeface="Calibri" panose="020F0502020204030204" pitchFamily="34" charset="0"/>
                <a:cs typeface="Times New Roman" panose="02020603050405020304" pitchFamily="18" charset="0"/>
              </a:rPr>
              <a:t>زانیاری تایبەت بە بەلانس شیتیش بۆ سالەکانی ٢٠٢١ و ٢٠٢٢ بەم شێوە بوو: بەقەرزدراو: ٥٠٠٠/ ٦٠٠٠، بەقەرزکراو ٢٢٠٠٠/ ١٥٠٠٠، مووچەی کەلەکەبوو ٢٠٠٠٠/ ١٥٠٠٠، کرێی پێشوەختەدراو ٩٠٠٠/ ٨٠٠٠، کۆگەکراو ١١٠٠٠/ ٩٠٠٠، ئۆتۆمبیل ١٥٠٠٠/ ١٧٠٠٠، زەوی ٣٠٠٠٠/ ٢٥٠٠٠، وەبەرهێنانی درێژخایەن ٣٠٠٠٠/ ٢٠٠٠٠، قەرزکراوی درێژخایەن ٢٠٠٠٠/ ٢٣٠٠٠، قازانجی گلدراو ١٣٠٠٠/ ١٣٠٠٠، پارەی خاوەنەکان ٢٥٠٠٠/  ٢٥٠٠٠</a:t>
            </a:r>
          </a:p>
          <a:p>
            <a:pPr marL="0" indent="0" algn="just" rtl="1">
              <a:lnSpc>
                <a:spcPct val="107000"/>
              </a:lnSpc>
              <a:spcAft>
                <a:spcPts val="800"/>
              </a:spcAft>
              <a:buNone/>
            </a:pPr>
            <a:r>
              <a:rPr lang="ku-Arab-IQ" sz="2400" b="1" dirty="0">
                <a:effectLst/>
                <a:latin typeface="Calibri" panose="020F0502020204030204" pitchFamily="34" charset="0"/>
                <a:ea typeface="Calibri" panose="020F0502020204030204" pitchFamily="34" charset="0"/>
                <a:cs typeface="Times New Roman" panose="02020603050405020304" pitchFamily="18" charset="0"/>
              </a:rPr>
              <a:t>داواکراو: </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لیستی دەسهات، بەلانس شیتی دوو سالەکە و لیستی لێشاوی نەختی ئەم هۆتێلە ئامادە بکە، بۆ زانین، گوژمەکان بە دۆلارن</a:t>
            </a:r>
            <a:endParaRPr lang="ku-Arab-IQ"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8770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154112" y="93980"/>
            <a:ext cx="11883776" cy="6495636"/>
          </a:xfrm>
        </p:spPr>
        <p:txBody>
          <a:bodyPr>
            <a:normAutofit/>
          </a:bodyPr>
          <a:lstStyle/>
          <a:p>
            <a:pPr marL="0" indent="0" algn="just" rtl="1">
              <a:lnSpc>
                <a:spcPct val="107000"/>
              </a:lnSpc>
              <a:spcAft>
                <a:spcPts val="800"/>
              </a:spcAft>
              <a:buNone/>
            </a:pPr>
            <a:r>
              <a:rPr lang="ar-IQ" sz="2800" dirty="0">
                <a:latin typeface="Calibri" panose="020F0502020204030204" pitchFamily="34" charset="0"/>
                <a:ea typeface="Calibri" panose="020F0502020204030204" pitchFamily="34" charset="0"/>
                <a:cs typeface="Times New Roman" panose="02020603050405020304" pitchFamily="18" charset="0"/>
              </a:rPr>
              <a:t>مثال عمومي</a:t>
            </a:r>
          </a:p>
          <a:p>
            <a:pPr marL="0" indent="0" algn="just" rtl="1">
              <a:lnSpc>
                <a:spcPct val="107000"/>
              </a:lnSpc>
              <a:spcAft>
                <a:spcPts val="800"/>
              </a:spcAft>
              <a:buNone/>
            </a:pPr>
            <a:r>
              <a:rPr lang="ar-IQ" dirty="0">
                <a:effectLst/>
                <a:latin typeface="Calibri" panose="020F0502020204030204" pitchFamily="34" charset="0"/>
                <a:ea typeface="Calibri" panose="020F0502020204030204" pitchFamily="34" charset="0"/>
                <a:cs typeface="Times New Roman" panose="02020603050405020304" pitchFamily="18" charset="0"/>
              </a:rPr>
              <a:t>قرر بيع فندق </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چاوی </a:t>
            </a:r>
            <a:r>
              <a:rPr lang="ar-IQ" sz="2400" dirty="0">
                <a:effectLst/>
                <a:latin typeface="Calibri" panose="020F0502020204030204" pitchFamily="34" charset="0"/>
                <a:ea typeface="Calibri" panose="020F0502020204030204" pitchFamily="34" charset="0"/>
                <a:cs typeface="Times New Roman" panose="02020603050405020304" pitchFamily="18" charset="0"/>
              </a:rPr>
              <a:t>ولاكمال عملية البيع والمعاملة طالب مشتري الفندق بمعلومات الخاصة بالايرادات وقائمة المركز المالي والتدفق النقدي لها، ولهذا الغرض حصلت الادارة الحالية للنفدق المعلومات التالية في نهاية </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٣١/ ١٢/ ٢٠٢٢:</a:t>
            </a:r>
            <a:r>
              <a:rPr lang="ar-IQ" sz="2400" dirty="0">
                <a:effectLst/>
                <a:latin typeface="Calibri" panose="020F0502020204030204" pitchFamily="34" charset="0"/>
                <a:ea typeface="Calibri" panose="020F0502020204030204" pitchFamily="34" charset="0"/>
                <a:cs typeface="Times New Roman" panose="02020603050405020304" pitchFamily="18" charset="0"/>
              </a:rPr>
              <a:t> ايراداتها كانت</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١٥٠٠٠٠٠، ٥٠٠٠٠٠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منها في قسم الغرف والباقي في قسم المأكل والمشرب، كلفة مبيعات الغرف</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٢٥٠٠٠٠ </a:t>
            </a:r>
            <a:r>
              <a:rPr lang="ar-IQ" sz="2400" dirty="0">
                <a:latin typeface="Calibri" panose="020F0502020204030204" pitchFamily="34" charset="0"/>
                <a:ea typeface="Calibri" panose="020F0502020204030204" pitchFamily="34" charset="0"/>
                <a:cs typeface="Times New Roman" panose="02020603050405020304" pitchFamily="18" charset="0"/>
              </a:rPr>
              <a:t>وكلفة مبيعات قسم المأكل والمشرب </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١٠٠٠٠٠،</a:t>
            </a:r>
            <a:r>
              <a:rPr lang="ar-IQ" sz="2400" dirty="0">
                <a:effectLst/>
                <a:latin typeface="Calibri" panose="020F0502020204030204" pitchFamily="34" charset="0"/>
                <a:ea typeface="Calibri" panose="020F0502020204030204" pitchFamily="34" charset="0"/>
                <a:cs typeface="Times New Roman" panose="02020603050405020304" pitchFamily="18" charset="0"/>
              </a:rPr>
              <a:t> وكانت المصاريف كاللآتي:</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الادارية والعامة</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١٠٠٠٠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التصليح</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٢٥٠٠٠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الرواتب والاجور</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المخصصات</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التسويق</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ايجار بيناية</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٢٠٠٠٠،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التأمين</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الاندثار</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٥٠٠٠، </a:t>
            </a:r>
            <a:r>
              <a:rPr lang="ar-IQ" sz="2400" dirty="0">
                <a:effectLst/>
                <a:latin typeface="Calibri" panose="020F0502020204030204" pitchFamily="34" charset="0"/>
                <a:ea typeface="Calibri" panose="020F0502020204030204" pitchFamily="34" charset="0"/>
                <a:cs typeface="Times New Roman" panose="02020603050405020304" pitchFamily="18" charset="0"/>
              </a:rPr>
              <a:t>الضرائب</a:t>
            </a:r>
            <a:r>
              <a:rPr lang="ku-Arab-IQ" sz="2400" dirty="0">
                <a:effectLst/>
                <a:latin typeface="Calibri" panose="020F0502020204030204" pitchFamily="34" charset="0"/>
                <a:ea typeface="Calibri" panose="020F0502020204030204" pitchFamily="34" charset="0"/>
                <a:cs typeface="Times New Roman" panose="02020603050405020304" pitchFamily="18" charset="0"/>
              </a:rPr>
              <a:t> ٢٠٠٠٠. </a:t>
            </a:r>
            <a:endParaRPr lang="ar-IQ"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rtl="1">
              <a:lnSpc>
                <a:spcPct val="107000"/>
              </a:lnSpc>
              <a:spcAft>
                <a:spcPts val="800"/>
              </a:spcAft>
              <a:buNone/>
            </a:pPr>
            <a:r>
              <a:rPr lang="ar-IQ" sz="2400" dirty="0">
                <a:latin typeface="Calibri" panose="020F0502020204030204" pitchFamily="34" charset="0"/>
                <a:ea typeface="Calibri" panose="020F0502020204030204" pitchFamily="34" charset="0"/>
                <a:cs typeface="Times New Roman" panose="02020603050405020304" pitchFamily="18" charset="0"/>
              </a:rPr>
              <a:t>والمعلومات الخاصة بقائمة المركز المالي لسنتي 2021 و 2022 كاللآتي على التوالي: المديونية</a:t>
            </a:r>
            <a:r>
              <a:rPr lang="ku-Arab-IQ" sz="2400" dirty="0">
                <a:latin typeface="Calibri" panose="020F0502020204030204" pitchFamily="34" charset="0"/>
                <a:ea typeface="Calibri" panose="020F0502020204030204" pitchFamily="34" charset="0"/>
                <a:cs typeface="Times New Roman" panose="02020603050405020304" pitchFamily="18" charset="0"/>
              </a:rPr>
              <a:t>: ٥٠٠٠/ ٦٠٠٠، </a:t>
            </a:r>
            <a:r>
              <a:rPr lang="ar-IQ" sz="2400" dirty="0">
                <a:latin typeface="Calibri" panose="020F0502020204030204" pitchFamily="34" charset="0"/>
                <a:ea typeface="Calibri" panose="020F0502020204030204" pitchFamily="34" charset="0"/>
                <a:cs typeface="Times New Roman" panose="02020603050405020304" pitchFamily="18" charset="0"/>
              </a:rPr>
              <a:t>الدائنون</a:t>
            </a:r>
            <a:r>
              <a:rPr lang="ku-Arab-IQ" sz="2400" dirty="0">
                <a:latin typeface="Calibri" panose="020F0502020204030204" pitchFamily="34" charset="0"/>
                <a:ea typeface="Calibri" panose="020F0502020204030204" pitchFamily="34" charset="0"/>
                <a:cs typeface="Times New Roman" panose="02020603050405020304" pitchFamily="18" charset="0"/>
              </a:rPr>
              <a:t> ٢٢٠٠٠/ ١٥٠٠٠، </a:t>
            </a:r>
            <a:r>
              <a:rPr lang="ar-IQ" sz="2400" dirty="0">
                <a:latin typeface="Calibri" panose="020F0502020204030204" pitchFamily="34" charset="0"/>
                <a:ea typeface="Calibri" panose="020F0502020204030204" pitchFamily="34" charset="0"/>
                <a:cs typeface="Times New Roman" panose="02020603050405020304" pitchFamily="18" charset="0"/>
              </a:rPr>
              <a:t>الرواتب المتراكمة</a:t>
            </a:r>
            <a:r>
              <a:rPr lang="ku-Arab-IQ" sz="2400" dirty="0">
                <a:latin typeface="Calibri" panose="020F0502020204030204" pitchFamily="34" charset="0"/>
                <a:ea typeface="Calibri" panose="020F0502020204030204" pitchFamily="34" charset="0"/>
                <a:cs typeface="Times New Roman" panose="02020603050405020304" pitchFamily="18" charset="0"/>
              </a:rPr>
              <a:t>٢٠٠٠٠/ ١٥٠٠٠، </a:t>
            </a:r>
            <a:r>
              <a:rPr lang="ar-IQ" sz="2400" dirty="0">
                <a:latin typeface="Calibri" panose="020F0502020204030204" pitchFamily="34" charset="0"/>
                <a:ea typeface="Calibri" panose="020F0502020204030204" pitchFamily="34" charset="0"/>
                <a:cs typeface="Times New Roman" panose="02020603050405020304" pitchFamily="18" charset="0"/>
              </a:rPr>
              <a:t>اجور مدفوعة مقدما</a:t>
            </a:r>
            <a:r>
              <a:rPr lang="ku-Arab-IQ" sz="2400" dirty="0">
                <a:latin typeface="Calibri" panose="020F0502020204030204" pitchFamily="34" charset="0"/>
                <a:ea typeface="Calibri" panose="020F0502020204030204" pitchFamily="34" charset="0"/>
                <a:cs typeface="Times New Roman" panose="02020603050405020304" pitchFamily="18" charset="0"/>
              </a:rPr>
              <a:t>٩٠٠٠/ ٨٠٠٠، </a:t>
            </a:r>
            <a:r>
              <a:rPr lang="ar-IQ" sz="2400" dirty="0">
                <a:latin typeface="Calibri" panose="020F0502020204030204" pitchFamily="34" charset="0"/>
                <a:ea typeface="Calibri" panose="020F0502020204030204" pitchFamily="34" charset="0"/>
                <a:cs typeface="Times New Roman" panose="02020603050405020304" pitchFamily="18" charset="0"/>
              </a:rPr>
              <a:t>المخزون</a:t>
            </a:r>
            <a:r>
              <a:rPr lang="ku-Arab-IQ" sz="2400" dirty="0">
                <a:latin typeface="Calibri" panose="020F0502020204030204" pitchFamily="34" charset="0"/>
                <a:ea typeface="Calibri" panose="020F0502020204030204" pitchFamily="34" charset="0"/>
                <a:cs typeface="Times New Roman" panose="02020603050405020304" pitchFamily="18" charset="0"/>
              </a:rPr>
              <a:t> ١١٠٠٠/ ٩٠٠٠، </a:t>
            </a:r>
            <a:r>
              <a:rPr lang="ar-IQ" sz="2400" dirty="0">
                <a:latin typeface="Calibri" panose="020F0502020204030204" pitchFamily="34" charset="0"/>
                <a:ea typeface="Calibri" panose="020F0502020204030204" pitchFamily="34" charset="0"/>
                <a:cs typeface="Times New Roman" panose="02020603050405020304" pitchFamily="18" charset="0"/>
              </a:rPr>
              <a:t>السيارات</a:t>
            </a:r>
            <a:r>
              <a:rPr lang="ku-Arab-IQ" sz="2400" dirty="0">
                <a:latin typeface="Calibri" panose="020F0502020204030204" pitchFamily="34" charset="0"/>
                <a:ea typeface="Calibri" panose="020F0502020204030204" pitchFamily="34" charset="0"/>
                <a:cs typeface="Times New Roman" panose="02020603050405020304" pitchFamily="18" charset="0"/>
              </a:rPr>
              <a:t> ١٥٠٠٠/ ١٧٠٠٠، </a:t>
            </a:r>
            <a:r>
              <a:rPr lang="ar-IQ" sz="2400" dirty="0">
                <a:latin typeface="Calibri" panose="020F0502020204030204" pitchFamily="34" charset="0"/>
                <a:ea typeface="Calibri" panose="020F0502020204030204" pitchFamily="34" charset="0"/>
                <a:cs typeface="Times New Roman" panose="02020603050405020304" pitchFamily="18" charset="0"/>
              </a:rPr>
              <a:t>الاراضي</a:t>
            </a:r>
            <a:r>
              <a:rPr lang="ku-Arab-IQ" sz="2400" dirty="0">
                <a:latin typeface="Calibri" panose="020F0502020204030204" pitchFamily="34" charset="0"/>
                <a:ea typeface="Calibri" panose="020F0502020204030204" pitchFamily="34" charset="0"/>
                <a:cs typeface="Times New Roman" panose="02020603050405020304" pitchFamily="18" charset="0"/>
              </a:rPr>
              <a:t> ٣٠٠٠٠/ ٢٥٠٠٠، </a:t>
            </a:r>
            <a:r>
              <a:rPr lang="ar-IQ" sz="2400" dirty="0">
                <a:latin typeface="Calibri" panose="020F0502020204030204" pitchFamily="34" charset="0"/>
                <a:ea typeface="Calibri" panose="020F0502020204030204" pitchFamily="34" charset="0"/>
                <a:cs typeface="Times New Roman" panose="02020603050405020304" pitchFamily="18" charset="0"/>
              </a:rPr>
              <a:t>الاستثمار طويل الامد</a:t>
            </a:r>
            <a:r>
              <a:rPr lang="ku-Arab-IQ" sz="2400" dirty="0">
                <a:latin typeface="Calibri" panose="020F0502020204030204" pitchFamily="34" charset="0"/>
                <a:ea typeface="Calibri" panose="020F0502020204030204" pitchFamily="34" charset="0"/>
                <a:cs typeface="Times New Roman" panose="02020603050405020304" pitchFamily="18" charset="0"/>
              </a:rPr>
              <a:t> ٣٠٠٠٠/ ٢٠٠٠٠، </a:t>
            </a:r>
            <a:r>
              <a:rPr lang="ar-IQ" sz="2400" dirty="0">
                <a:latin typeface="Calibri" panose="020F0502020204030204" pitchFamily="34" charset="0"/>
                <a:ea typeface="Calibri" panose="020F0502020204030204" pitchFamily="34" charset="0"/>
                <a:cs typeface="Times New Roman" panose="02020603050405020304" pitchFamily="18" charset="0"/>
              </a:rPr>
              <a:t>قروض طويلة الامد</a:t>
            </a:r>
            <a:r>
              <a:rPr lang="ku-Arab-IQ" sz="2400" dirty="0">
                <a:latin typeface="Calibri" panose="020F0502020204030204" pitchFamily="34" charset="0"/>
                <a:ea typeface="Calibri" panose="020F0502020204030204" pitchFamily="34" charset="0"/>
                <a:cs typeface="Times New Roman" panose="02020603050405020304" pitchFamily="18" charset="0"/>
              </a:rPr>
              <a:t>٢٠٠٠٠/ ٢٣٠٠٠، </a:t>
            </a:r>
            <a:r>
              <a:rPr lang="ar-IQ" sz="2400" dirty="0">
                <a:latin typeface="Calibri" panose="020F0502020204030204" pitchFamily="34" charset="0"/>
                <a:ea typeface="Calibri" panose="020F0502020204030204" pitchFamily="34" charset="0"/>
                <a:cs typeface="Times New Roman" panose="02020603050405020304" pitchFamily="18" charset="0"/>
              </a:rPr>
              <a:t>الارباح المحتجزة</a:t>
            </a:r>
            <a:r>
              <a:rPr lang="ku-Arab-IQ" sz="2400" dirty="0">
                <a:latin typeface="Calibri" panose="020F0502020204030204" pitchFamily="34" charset="0"/>
                <a:ea typeface="Calibri" panose="020F0502020204030204" pitchFamily="34" charset="0"/>
                <a:cs typeface="Times New Roman" panose="02020603050405020304" pitchFamily="18" charset="0"/>
              </a:rPr>
              <a:t>١٣٠٠٠/ ١٣٠٠٠، </a:t>
            </a:r>
            <a:r>
              <a:rPr lang="ar-IQ" sz="2400" dirty="0">
                <a:latin typeface="Calibri" panose="020F0502020204030204" pitchFamily="34" charset="0"/>
                <a:ea typeface="Calibri" panose="020F0502020204030204" pitchFamily="34" charset="0"/>
                <a:cs typeface="Times New Roman" panose="02020603050405020304" pitchFamily="18" charset="0"/>
              </a:rPr>
              <a:t>حقوق الملكية </a:t>
            </a:r>
            <a:r>
              <a:rPr lang="ku-Arab-IQ" sz="2400" dirty="0">
                <a:latin typeface="Calibri" panose="020F0502020204030204" pitchFamily="34" charset="0"/>
                <a:ea typeface="Calibri" panose="020F0502020204030204" pitchFamily="34" charset="0"/>
                <a:cs typeface="Times New Roman" panose="02020603050405020304" pitchFamily="18" charset="0"/>
              </a:rPr>
              <a:t>٢٥٠٠٠/  ٢٥٠٠٠</a:t>
            </a:r>
          </a:p>
          <a:p>
            <a:pPr marL="0" indent="0" algn="just" rtl="1">
              <a:lnSpc>
                <a:spcPct val="107000"/>
              </a:lnSpc>
              <a:spcAft>
                <a:spcPts val="800"/>
              </a:spcAft>
              <a:buNone/>
            </a:pPr>
            <a:r>
              <a:rPr lang="ar-IQ" sz="2400" b="1" dirty="0">
                <a:effectLst/>
                <a:latin typeface="Calibri" panose="020F0502020204030204" pitchFamily="34" charset="0"/>
                <a:ea typeface="Calibri" panose="020F0502020204030204" pitchFamily="34" charset="0"/>
                <a:cs typeface="Times New Roman" panose="02020603050405020304" pitchFamily="18" charset="0"/>
              </a:rPr>
              <a:t>المطلوب</a:t>
            </a:r>
            <a:r>
              <a:rPr lang="ku-Arab-IQ" sz="2400" b="1" dirty="0">
                <a:effectLst/>
                <a:latin typeface="Calibri" panose="020F0502020204030204" pitchFamily="34" charset="0"/>
                <a:ea typeface="Calibri" panose="020F0502020204030204" pitchFamily="34" charset="0"/>
                <a:cs typeface="Times New Roman" panose="02020603050405020304" pitchFamily="18" charset="0"/>
              </a:rPr>
              <a:t>: </a:t>
            </a:r>
            <a:r>
              <a:rPr lang="ar-IQ" sz="2400" dirty="0">
                <a:latin typeface="Calibri" panose="020F0502020204030204" pitchFamily="34" charset="0"/>
                <a:ea typeface="Calibri" panose="020F0502020204030204" pitchFamily="34" charset="0"/>
                <a:cs typeface="Times New Roman" panose="02020603050405020304" pitchFamily="18" charset="0"/>
              </a:rPr>
              <a:t>قم باعداد قائمة الدخل، قائمة المركز المالي للسنتين وقائمة التدفقات النقدية، للعلم، المبالغ بالدولار</a:t>
            </a:r>
            <a:endParaRPr lang="ku-Arab-IQ"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069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619760" y="93980"/>
            <a:ext cx="10789920" cy="6495636"/>
          </a:xfrm>
        </p:spPr>
        <p:txBody>
          <a:bodyPr>
            <a:normAutofit lnSpcReduction="10000"/>
          </a:bodyPr>
          <a:lstStyle/>
          <a:p>
            <a:pPr algn="just" rtl="1">
              <a:lnSpc>
                <a:spcPct val="115000"/>
              </a:lnSpc>
              <a:spcAft>
                <a:spcPts val="1000"/>
              </a:spcAft>
              <a:tabLst>
                <a:tab pos="1290955" algn="l"/>
              </a:tabLst>
            </a:pP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هۆتێلی </a:t>
            </a:r>
            <a:r>
              <a:rPr lang="en-US" sz="2800" dirty="0" err="1">
                <a:effectLst/>
                <a:latin typeface="Times New Roman" panose="02020603050405020304" pitchFamily="18" charset="0"/>
                <a:ea typeface="Times New Roman" panose="02020603050405020304" pitchFamily="18" charset="0"/>
                <a:cs typeface="Arial" panose="020B0604020202020204" pitchFamily="34" charset="0"/>
              </a:rPr>
              <a:t>Xanzad</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بریاری فرۆشتنی درا، جا یەکێک لە مەرجەکانی گرێبەستی فرۆشتنەکە، پێویست بوو لە کۆتایی 31/ 12/ 2019 فرۆشیار زانیارییەکانی تایبەت بە داهات و بەلانس شیت بۆ لایەنی کریار ئامادە بکات، بۆ ئەم مەبەستە ئەم زانیارییانەی خوارەوەی بۆ دەرکەوت: </a:t>
            </a:r>
            <a:r>
              <a:rPr lang="en-US" sz="2800" dirty="0">
                <a:effectLst/>
                <a:latin typeface="Calibri" panose="020F0502020204030204" pitchFamily="34" charset="0"/>
                <a:ea typeface="Times New Roman" panose="02020603050405020304" pitchFamily="18" charset="0"/>
                <a:cs typeface="Times New Roman" panose="02020603050405020304" pitchFamily="18" charset="0"/>
              </a:rPr>
              <a:t>300000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داهاتی هەبووە، لەو برە 60% لە بەشی ژوورەکان دەستکەوتووە، ئەوەی تر لە بەشی خواردن و خواردنەوە، تێچووی بەشی ژوورەکان 100000 بووە و تێچووی بەشی خواردن و خواردنەوە 50000 بووە، خەرجییەکانیش: </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3000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کارگێری گشتی، 7000 چاکردنەوە، 12000 مووچە و کرێ، 4000 دەرمالە، 3000 بەبازارخستن، کرێ ی بینا 10000، بیمە 2000، بەهاوەرین 5000، باج 10000. </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tabLst>
                <a:tab pos="1290955" algn="l"/>
              </a:tabLst>
            </a:pP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زانیاری تایبەت بە بەلانس شیتیش بۆ سالەکانی 2018 و 2019 بەم شێوە بوو: بەقەرزدراو: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8000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بەقەرزکڕاو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مووچەی کەلەکەبوو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9000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8000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کرێی پێشوەختەدراو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9000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10000، کۆگەکراو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11000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7000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ئۆتۆمبیل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12000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زەوی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11000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وەبەرهێنانی درێژخایەن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4000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قەرزکراوی درێژخایەن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30000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25000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قازانجی گلدراو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پارەی خاوەنەکان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7000</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03354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154112" y="93980"/>
            <a:ext cx="11883776" cy="6495636"/>
          </a:xfrm>
        </p:spPr>
        <p:txBody>
          <a:bodyPr>
            <a:normAutofit/>
          </a:bodyPr>
          <a:lstStyle/>
          <a:p>
            <a:pPr algn="r" rtl="1">
              <a:lnSpc>
                <a:spcPct val="115000"/>
              </a:lnSpc>
              <a:spcAft>
                <a:spcPts val="1000"/>
              </a:spcAft>
              <a:tabLst>
                <a:tab pos="1290955" algn="l"/>
              </a:tabLst>
            </a:pPr>
            <a:r>
              <a:rPr lang="ku-Arab-IQ" sz="2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ar-SA" sz="2800" b="1" dirty="0">
                <a:effectLst/>
                <a:latin typeface="Calibri" panose="020F0502020204030204" pitchFamily="34" charset="0"/>
                <a:ea typeface="Times New Roman" panose="02020603050405020304" pitchFamily="18" charset="0"/>
                <a:cs typeface="Times New Roman" panose="02020603050405020304" pitchFamily="18" charset="0"/>
              </a:rPr>
              <a:t> </a:t>
            </a:r>
            <a:r>
              <a:rPr lang="ar-SA" sz="2800" dirty="0">
                <a:effectLst/>
                <a:latin typeface="Calibri" panose="020F0502020204030204" pitchFamily="34" charset="0"/>
                <a:ea typeface="Times New Roman" panose="02020603050405020304" pitchFamily="18" charset="0"/>
                <a:cs typeface="Times New Roman" panose="02020603050405020304" pitchFamily="18" charset="0"/>
              </a:rPr>
              <a:t>تم بيع</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فندق </a:t>
            </a:r>
            <a:r>
              <a:rPr lang="en-US" sz="2800" dirty="0" err="1">
                <a:effectLst/>
                <a:latin typeface="Times New Roman" panose="02020603050405020304" pitchFamily="18" charset="0"/>
                <a:ea typeface="Times New Roman" panose="02020603050405020304" pitchFamily="18" charset="0"/>
                <a:cs typeface="Arial" panose="020B0604020202020204" pitchFamily="34" charset="0"/>
              </a:rPr>
              <a:t>Xanzad</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  </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واحد شروط عقد البيع هي توفير معلومات خاصة بالدخل والمركز المالي والتدفقات النقدية في نهاية 31/ 12/ 2019 للمشتري، وبعد متابعة البيانات ومعالجتها ظهر المعلومات التالية: ايرادات </a:t>
            </a:r>
            <a:r>
              <a:rPr lang="ku-Arab-IQ" sz="2800" dirty="0">
                <a:effectLst/>
                <a:latin typeface="Calibri" panose="020F0502020204030204" pitchFamily="34" charset="0"/>
                <a:ea typeface="Times New Roman" panose="02020603050405020304" pitchFamily="18" charset="0"/>
                <a:cs typeface="Times New Roman" panose="02020603050405020304" pitchFamily="18" charset="0"/>
              </a:rPr>
              <a:t>٣٠٠٠٠٠</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60% منها لقسم الغرف، والباقي لقسم المأكل والمشرب، كلفة قسم الغرف 100000، كلفة قسم الماكل والمشرب 50000، والمصاريف كانت: الادارة والعامة 3000، الصيانة 7000، الرواتب والاجور 12000، المخصصات 4000، التسويق 3000، ايجار بناية 10000، التامين 2000، الاندثار 5000، الضرائب 10000</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spcAft>
                <a:spcPts val="1000"/>
              </a:spcAft>
              <a:tabLst>
                <a:tab pos="1290955" algn="l"/>
              </a:tabLst>
            </a:pP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والمعلومات الخاصة بقائمة المركز المالي لسنتي 2018 و 2019 كالآتي: المديونية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8000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الدائنون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الرواتب المتراكمة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9000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اجور مدفوعة مقدما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9000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10000، المخزون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11000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7000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السيارات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12000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الاراضي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11000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10000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استثمار طويل الامد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4000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قروض طويلة الامد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30000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25000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الارباح المحتجزة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5000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المالكين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7000</a:t>
            </a:r>
            <a:r>
              <a:rPr lang="ar-IQ" sz="2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Arial" panose="020B0604020202020204" pitchFamily="34" charset="0"/>
              </a:rPr>
              <a:t>6000</a:t>
            </a:r>
            <a:endParaRPr lang="en-US" sz="2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15000"/>
              </a:lnSpc>
              <a:spcAft>
                <a:spcPts val="1000"/>
              </a:spcAft>
              <a:tabLst>
                <a:tab pos="1290955" algn="l"/>
              </a:tabLst>
            </a:pPr>
            <a:r>
              <a:rPr lang="ar-IQ" sz="2800" b="1" dirty="0">
                <a:effectLst/>
                <a:latin typeface="Calibri" panose="020F0502020204030204" pitchFamily="34" charset="0"/>
                <a:ea typeface="Times New Roman" panose="02020603050405020304" pitchFamily="18" charset="0"/>
                <a:cs typeface="Times New Roman" panose="02020603050405020304" pitchFamily="18" charset="0"/>
              </a:rPr>
              <a:t>المطلوب: قائمة الدخل وقائمة المركز المالي لنهاية 31/ 12/ 2019 للنفدق، للعلم المبالغ بالدور</a:t>
            </a:r>
            <a:endParaRPr lang="en-US" sz="4000" dirty="0"/>
          </a:p>
        </p:txBody>
      </p:sp>
    </p:spTree>
    <p:extLst>
      <p:ext uri="{BB962C8B-B14F-4D97-AF65-F5344CB8AC3E}">
        <p14:creationId xmlns:p14="http://schemas.microsoft.com/office/powerpoint/2010/main" val="3373747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sz="4400" dirty="0">
                <a:latin typeface="Calibri" panose="020F0502020204030204" pitchFamily="34" charset="0"/>
                <a:ea typeface="Calibri" panose="020F0502020204030204" pitchFamily="34" charset="0"/>
              </a:rPr>
              <a:t>راهێنان و پرسیار</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10023111" cy="5372099"/>
          </a:xfrm>
        </p:spPr>
        <p:txBody>
          <a:bodyPr>
            <a:noAutofit/>
          </a:bodyPr>
          <a:lstStyle/>
          <a:p>
            <a:pPr marL="0" indent="0" algn="just" rtl="1">
              <a:lnSpc>
                <a:spcPct val="107000"/>
              </a:lnSpc>
              <a:spcAft>
                <a:spcPts val="0"/>
              </a:spcAft>
              <a:buNone/>
            </a:pPr>
            <a:r>
              <a:rPr lang="ar-SA" sz="2400" dirty="0">
                <a:latin typeface="Calibri" panose="020F0502020204030204" pitchFamily="34" charset="0"/>
                <a:ea typeface="Calibri" panose="020F0502020204030204" pitchFamily="34" charset="0"/>
              </a:rPr>
              <a:t>١- سێ برگەکەی لیستی لێشاوی نەخت روون بکەوە، لەگەل دیاریکردنی یەک نموونە لە لێشاوی نەختی هاتوو و دەرچووی هەریەک لەم سێیانە</a:t>
            </a:r>
            <a:r>
              <a:rPr lang="ar-IQ" sz="2400" dirty="0">
                <a:latin typeface="Calibri" panose="020F0502020204030204" pitchFamily="34" charset="0"/>
                <a:ea typeface="Calibri" panose="020F0502020204030204" pitchFamily="34" charset="0"/>
              </a:rPr>
              <a:t>/ </a:t>
            </a:r>
            <a:r>
              <a:rPr lang="ar-IQ" sz="2400" dirty="0">
                <a:solidFill>
                  <a:schemeClr val="accent2">
                    <a:lumMod val="75000"/>
                  </a:schemeClr>
                </a:solidFill>
                <a:latin typeface="Calibri" panose="020F0502020204030204" pitchFamily="34" charset="0"/>
                <a:ea typeface="Calibri" panose="020F0502020204030204" pitchFamily="34" charset="0"/>
              </a:rPr>
              <a:t>بين الفقرات الرئيسية لقائمة التدفق النقدي مع ادراج مثال لتدفق النقدي للداخل والتدفق النقدي للخارج لكل واحد منها</a:t>
            </a:r>
            <a:r>
              <a:rPr lang="ar-SA" sz="2400" dirty="0">
                <a:solidFill>
                  <a:schemeClr val="accent2">
                    <a:lumMod val="75000"/>
                  </a:schemeClr>
                </a:solidFill>
                <a:latin typeface="Calibri" panose="020F0502020204030204" pitchFamily="34" charset="0"/>
                <a:ea typeface="Calibri" panose="020F0502020204030204" pitchFamily="34" charset="0"/>
              </a:rPr>
              <a:t>.</a:t>
            </a:r>
            <a:endParaRPr lang="en-US" sz="1800" dirty="0">
              <a:solidFill>
                <a:schemeClr val="accent2">
                  <a:lumMod val="75000"/>
                </a:schemeClr>
              </a:solidFill>
              <a:latin typeface="Calibri" panose="020F0502020204030204" pitchFamily="34" charset="0"/>
              <a:ea typeface="Calibri" panose="020F0502020204030204" pitchFamily="34" charset="0"/>
            </a:endParaRPr>
          </a:p>
          <a:p>
            <a:pPr marL="0" indent="0" algn="just" rtl="1">
              <a:buNone/>
            </a:pPr>
            <a:r>
              <a:rPr lang="en-US" sz="2400" dirty="0">
                <a:latin typeface="Calibri" panose="020F0502020204030204" pitchFamily="34" charset="0"/>
                <a:ea typeface="Calibri" panose="020F0502020204030204" pitchFamily="34" charset="0"/>
              </a:rPr>
              <a:t>٢-</a:t>
            </a:r>
            <a:r>
              <a:rPr lang="ku-Arab-IQ" sz="2400" dirty="0">
                <a:latin typeface="Calibri" panose="020F0502020204030204" pitchFamily="34" charset="0"/>
                <a:ea typeface="Calibri" panose="020F0502020204030204" pitchFamily="34" charset="0"/>
              </a:rPr>
              <a:t>رێستۆرانتی </a:t>
            </a:r>
            <a:r>
              <a:rPr lang="en-US" sz="2400" dirty="0">
                <a:latin typeface="Calibri" panose="020F0502020204030204" pitchFamily="34" charset="0"/>
                <a:ea typeface="Calibri" panose="020F0502020204030204" pitchFamily="34" charset="0"/>
              </a:rPr>
              <a:t> Gabi’s Grill</a:t>
            </a:r>
            <a:r>
              <a:rPr lang="ar-SA" sz="2400" dirty="0">
                <a:latin typeface="Calibri" panose="020F0502020204030204" pitchFamily="34" charset="0"/>
                <a:ea typeface="Calibri" panose="020F0502020204030204" pitchFamily="34" charset="0"/>
              </a:rPr>
              <a:t> ئامێرێکی </a:t>
            </a:r>
            <a:r>
              <a:rPr lang="ku-Arab-IQ" sz="2400" dirty="0">
                <a:latin typeface="Calibri" panose="020F0502020204030204" pitchFamily="34" charset="0"/>
                <a:ea typeface="Calibri" panose="020F0502020204030204" pitchFamily="34" charset="0"/>
              </a:rPr>
              <a:t>فریزەر</a:t>
            </a:r>
            <a:r>
              <a:rPr lang="ar-SA" sz="2400" dirty="0">
                <a:latin typeface="Calibri" panose="020F0502020204030204" pitchFamily="34" charset="0"/>
                <a:ea typeface="Calibri" panose="020F0502020204030204" pitchFamily="34" charset="0"/>
              </a:rPr>
              <a:t>ی کری لە مانگی سێ دا، ئایا لە لیستی لێشاوی نەختی ئەو کۆمپانیایە و لەو مانگە دا، ئەو پرۆسەیە لێشاوی نەختی هاتووە یا دەرچوو لە چ برگەیەکی لیستەکە دادەنرێت</a:t>
            </a:r>
            <a:r>
              <a:rPr lang="ar-IQ" sz="2400" dirty="0">
                <a:latin typeface="Calibri" panose="020F0502020204030204" pitchFamily="34" charset="0"/>
                <a:ea typeface="Calibri" panose="020F0502020204030204" pitchFamily="34" charset="0"/>
              </a:rPr>
              <a:t>/ </a:t>
            </a:r>
            <a:r>
              <a:rPr lang="ar-IQ" sz="2400" dirty="0">
                <a:solidFill>
                  <a:schemeClr val="accent2">
                    <a:lumMod val="75000"/>
                  </a:schemeClr>
                </a:solidFill>
                <a:latin typeface="Calibri" panose="020F0502020204030204" pitchFamily="34" charset="0"/>
                <a:ea typeface="Calibri" panose="020F0502020204030204" pitchFamily="34" charset="0"/>
              </a:rPr>
              <a:t>قام ادارة مطعم (</a:t>
            </a:r>
            <a:r>
              <a:rPr lang="en-US" sz="2400" dirty="0">
                <a:solidFill>
                  <a:schemeClr val="accent2">
                    <a:lumMod val="75000"/>
                  </a:schemeClr>
                </a:solidFill>
                <a:latin typeface="Calibri" panose="020F0502020204030204" pitchFamily="34" charset="0"/>
                <a:ea typeface="Calibri" panose="020F0502020204030204" pitchFamily="34" charset="0"/>
              </a:rPr>
              <a:t>Gabi’s Grill</a:t>
            </a:r>
            <a:r>
              <a:rPr lang="ku-Arab-IQ" sz="2400" dirty="0">
                <a:solidFill>
                  <a:schemeClr val="accent2">
                    <a:lumMod val="75000"/>
                  </a:schemeClr>
                </a:solidFill>
                <a:latin typeface="Calibri" panose="020F0502020204030204" pitchFamily="34" charset="0"/>
                <a:ea typeface="Calibri" panose="020F0502020204030204" pitchFamily="34" charset="0"/>
              </a:rPr>
              <a:t>) </a:t>
            </a:r>
            <a:r>
              <a:rPr lang="ar-IQ" sz="2400" dirty="0">
                <a:solidFill>
                  <a:schemeClr val="accent2">
                    <a:lumMod val="75000"/>
                  </a:schemeClr>
                </a:solidFill>
                <a:latin typeface="Calibri" panose="020F0502020204030204" pitchFamily="34" charset="0"/>
                <a:ea typeface="Calibri" panose="020F0502020204030204" pitchFamily="34" charset="0"/>
              </a:rPr>
              <a:t>بشراء مجمدة في شهر اذار، وهل تعد هذه العملية لهذه الشركة ولهذا الشهر بالتدفق النقدي للخارج او التدفق النقدي للداخل؟</a:t>
            </a:r>
            <a:r>
              <a:rPr lang="ar-SA" sz="2400" dirty="0">
                <a:solidFill>
                  <a:schemeClr val="accent2">
                    <a:lumMod val="75000"/>
                  </a:schemeClr>
                </a:solidFill>
                <a:latin typeface="Calibri" panose="020F0502020204030204" pitchFamily="34" charset="0"/>
                <a:ea typeface="Calibri" panose="020F0502020204030204" pitchFamily="34" charset="0"/>
              </a:rPr>
              <a:t>.</a:t>
            </a:r>
            <a:endParaRPr lang="en-US" sz="2000" dirty="0">
              <a:solidFill>
                <a:schemeClr val="accent2">
                  <a:lumMod val="75000"/>
                </a:schemeClr>
              </a:solidFill>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141391538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dirty="0">
                <a:latin typeface="Calibri" panose="020F0502020204030204" pitchFamily="34" charset="0"/>
                <a:ea typeface="Calibri" panose="020F0502020204030204" pitchFamily="34" charset="0"/>
              </a:rPr>
              <a:t>خالە سەرەکییەکان</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9248775" cy="5372099"/>
          </a:xfrm>
        </p:spPr>
        <p:txBody>
          <a:bodyPr>
            <a:noAutofit/>
          </a:bodyPr>
          <a:lstStyle/>
          <a:p>
            <a:pPr marL="342900" lvl="0" indent="-342900" algn="just" rtl="1">
              <a:lnSpc>
                <a:spcPct val="107000"/>
              </a:lnSpc>
              <a:spcAft>
                <a:spcPts val="0"/>
              </a:spcAft>
              <a:buFont typeface="Courier New" panose="02070309020205020404" pitchFamily="49" charset="0"/>
              <a:buChar char="o"/>
            </a:pPr>
            <a:r>
              <a:rPr lang="ar-SA" sz="2400" dirty="0">
                <a:solidFill>
                  <a:srgbClr val="000000"/>
                </a:solidFill>
                <a:latin typeface="Courier New" panose="02070309020205020404" pitchFamily="49" charset="0"/>
                <a:ea typeface="Courier New" panose="02070309020205020404" pitchFamily="49" charset="0"/>
                <a:cs typeface="+mj-cs"/>
              </a:rPr>
              <a:t>لیستی دارایی هەر بزنسێک، ئەوەمان بۆ پوخت دەکاتەوە، کە لە ماوەیەکی دیاریکراو دا بزنسەکە چۆن هەلسوراوە.</a:t>
            </a:r>
            <a:endParaRPr lang="en-US" sz="1800" dirty="0">
              <a:latin typeface="Courier New" panose="02070309020205020404" pitchFamily="49" charset="0"/>
              <a:ea typeface="Courier New" panose="02070309020205020404" pitchFamily="49" charset="0"/>
              <a:cs typeface="+mj-cs"/>
            </a:endParaRPr>
          </a:p>
          <a:p>
            <a:pPr marL="342900" lvl="0" indent="-342900" algn="just" rtl="1">
              <a:lnSpc>
                <a:spcPct val="107000"/>
              </a:lnSpc>
              <a:spcAft>
                <a:spcPts val="0"/>
              </a:spcAft>
              <a:buFont typeface="Courier New" panose="02070309020205020404" pitchFamily="49" charset="0"/>
              <a:buChar char="o"/>
            </a:pPr>
            <a:r>
              <a:rPr lang="ar-SA" sz="2400" dirty="0">
                <a:solidFill>
                  <a:srgbClr val="000000"/>
                </a:solidFill>
                <a:latin typeface="Courier New" panose="02070309020205020404" pitchFamily="49" charset="0"/>
                <a:ea typeface="Courier New" panose="02070309020205020404" pitchFamily="49" charset="0"/>
                <a:cs typeface="+mj-cs"/>
              </a:rPr>
              <a:t>ئەو سێ راپۆرتە داراییەی، کە دەبێ لەسەری رابێی، بریتین لە: لیستی دەسهات، بەلانس شیت و لیستی لێشاوی نەخت.</a:t>
            </a:r>
            <a:endParaRPr lang="en-US" sz="1800" dirty="0">
              <a:latin typeface="Courier New" panose="02070309020205020404" pitchFamily="49" charset="0"/>
              <a:ea typeface="Courier New" panose="02070309020205020404" pitchFamily="49" charset="0"/>
              <a:cs typeface="+mj-cs"/>
            </a:endParaRPr>
          </a:p>
        </p:txBody>
      </p:sp>
    </p:spTree>
    <p:custDataLst>
      <p:tags r:id="rId1"/>
    </p:custDataLst>
    <p:extLst>
      <p:ext uri="{BB962C8B-B14F-4D97-AF65-F5344CB8AC3E}">
        <p14:creationId xmlns:p14="http://schemas.microsoft.com/office/powerpoint/2010/main" val="146149549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dirty="0">
                <a:latin typeface="Calibri" panose="020F0502020204030204" pitchFamily="34" charset="0"/>
                <a:ea typeface="Calibri" panose="020F0502020204030204" pitchFamily="34" charset="0"/>
              </a:rPr>
              <a:t>خالە سەرەکییەکان</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9248775" cy="5372099"/>
          </a:xfrm>
        </p:spPr>
        <p:txBody>
          <a:bodyPr>
            <a:noAutofit/>
          </a:bodyPr>
          <a:lstStyle/>
          <a:p>
            <a:pPr marL="342900" lvl="0" indent="-342900" algn="just" rtl="1">
              <a:lnSpc>
                <a:spcPct val="107000"/>
              </a:lnSpc>
              <a:buFont typeface="Courier New" panose="02070309020205020404" pitchFamily="49" charset="0"/>
              <a:buChar char="o"/>
            </a:pPr>
            <a:r>
              <a:rPr lang="ar-SA" sz="2400" dirty="0">
                <a:solidFill>
                  <a:srgbClr val="000000"/>
                </a:solidFill>
                <a:latin typeface="Courier New" panose="02070309020205020404" pitchFamily="49" charset="0"/>
                <a:ea typeface="Courier New" panose="02070309020205020404" pitchFamily="49" charset="0"/>
                <a:cs typeface="+mj-cs"/>
              </a:rPr>
              <a:t>لیستی دەسهات، کە بە لیستی قازانج و زیان ناودەبرێت، ئەنجامی بەگەرخراویی کۆمپانیایەک لە ماوەیەکی دیاریکراو دا پیشان دەدات، کە بە زۆری بۆ ماوەی: مانگێک، چارەکە سالێک(وەرزێک) یا سالێک. ئەنجامەکانیش مانگ و سالی بۆ دادەنرێت و لەگەل بووجە یا سالی رابردوو بەراورد دەکرێت.</a:t>
            </a:r>
            <a:endParaRPr lang="en-US" sz="2400" dirty="0">
              <a:solidFill>
                <a:prstClr val="black"/>
              </a:solidFill>
              <a:latin typeface="Courier New" panose="02070309020205020404" pitchFamily="49" charset="0"/>
              <a:ea typeface="Courier New" panose="02070309020205020404" pitchFamily="49" charset="0"/>
              <a:cs typeface="+mj-cs"/>
            </a:endParaRPr>
          </a:p>
          <a:p>
            <a:pPr marL="342900" lvl="0" indent="-342900" algn="just" rtl="1">
              <a:lnSpc>
                <a:spcPct val="107000"/>
              </a:lnSpc>
              <a:buFont typeface="Courier New" panose="02070309020205020404" pitchFamily="49" charset="0"/>
              <a:buChar char="o"/>
            </a:pPr>
            <a:r>
              <a:rPr lang="ar-SA" sz="2400" dirty="0">
                <a:solidFill>
                  <a:srgbClr val="000000"/>
                </a:solidFill>
                <a:latin typeface="Courier New" panose="02070309020205020404" pitchFamily="49" charset="0"/>
                <a:ea typeface="Courier New" panose="02070309020205020404" pitchFamily="49" charset="0"/>
                <a:cs typeface="+mj-cs"/>
              </a:rPr>
              <a:t>بەلانس شیت، کە زۆرجار لیستی رەوشی داراییشی پێ دەگوترێت، هێزی دارایی کۆمپانیایەک لە مێژویەکی دیاریکراو دا وێنا دەکات.</a:t>
            </a:r>
            <a:endParaRPr lang="en-US" sz="2400" dirty="0">
              <a:solidFill>
                <a:prstClr val="black"/>
              </a:solidFill>
              <a:latin typeface="Courier New" panose="02070309020205020404" pitchFamily="49" charset="0"/>
              <a:ea typeface="Courier New" panose="02070309020205020404" pitchFamily="49" charset="0"/>
              <a:cs typeface="+mj-cs"/>
            </a:endParaRPr>
          </a:p>
          <a:p>
            <a:pPr marL="342900" lvl="0" indent="-342900" algn="just" rtl="1">
              <a:lnSpc>
                <a:spcPct val="107000"/>
              </a:lnSpc>
              <a:buFont typeface="Courier New" panose="02070309020205020404" pitchFamily="49" charset="0"/>
              <a:buChar char="o"/>
            </a:pPr>
            <a:r>
              <a:rPr lang="ar-SA" sz="2400" dirty="0">
                <a:solidFill>
                  <a:srgbClr val="000000"/>
                </a:solidFill>
                <a:latin typeface="Courier New" panose="02070309020205020404" pitchFamily="49" charset="0"/>
                <a:ea typeface="Courier New" panose="02070309020205020404" pitchFamily="49" charset="0"/>
                <a:cs typeface="+mj-cs"/>
              </a:rPr>
              <a:t>لیستی لێشاوی نەخت، هەریەک لە لیستی دەسهات و بەلانس شیت بەیەکەوە دەبەستێتەوە و پوختەی لێشاوی نەختی هاتوو و دەرچووی پرۆژەیەکی بەگەرخراو لە بەگەرخستن، چالاکی وەبەرهێنان و پارەدارکردنی چالاکییەکان پوخت دەکاتەوە.</a:t>
            </a:r>
            <a:endParaRPr lang="en-US" sz="2400" dirty="0">
              <a:solidFill>
                <a:prstClr val="black"/>
              </a:solidFill>
              <a:latin typeface="Courier New" panose="02070309020205020404" pitchFamily="49" charset="0"/>
              <a:ea typeface="Courier New" panose="02070309020205020404" pitchFamily="49" charset="0"/>
              <a:cs typeface="+mj-cs"/>
            </a:endParaRPr>
          </a:p>
        </p:txBody>
      </p:sp>
    </p:spTree>
    <p:custDataLst>
      <p:tags r:id="rId1"/>
    </p:custDataLst>
    <p:extLst>
      <p:ext uri="{BB962C8B-B14F-4D97-AF65-F5344CB8AC3E}">
        <p14:creationId xmlns:p14="http://schemas.microsoft.com/office/powerpoint/2010/main" val="6292195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dirty="0">
                <a:latin typeface="Calibri" panose="020F0502020204030204" pitchFamily="34" charset="0"/>
                <a:ea typeface="Calibri" panose="020F0502020204030204" pitchFamily="34" charset="0"/>
              </a:rPr>
              <a:t>زاراوە سەرەکییەکانی بەشی دووەم</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9248775" cy="5372099"/>
          </a:xfrm>
        </p:spPr>
        <p:txBody>
          <a:bodyPr>
            <a:noAutofit/>
          </a:bodyPr>
          <a:lstStyle/>
          <a:p>
            <a:pPr algn="just" rtl="1">
              <a:lnSpc>
                <a:spcPct val="107000"/>
              </a:lnSpc>
              <a:spcAft>
                <a:spcPts val="0"/>
              </a:spcAft>
            </a:pPr>
            <a:r>
              <a:rPr lang="ar-SA" dirty="0">
                <a:latin typeface="Calibri" panose="020F0502020204030204" pitchFamily="34" charset="0"/>
                <a:ea typeface="Calibri" panose="020F0502020204030204" pitchFamily="34" charset="0"/>
              </a:rPr>
              <a:t>لیستی دەسهات </a:t>
            </a:r>
            <a:r>
              <a:rPr lang="en-US" b="1" dirty="0">
                <a:latin typeface="Calibri" panose="020F0502020204030204" pitchFamily="34" charset="0"/>
                <a:ea typeface="Calibri" panose="020F0502020204030204" pitchFamily="34" charset="0"/>
              </a:rPr>
              <a:t>Income Statement</a:t>
            </a:r>
            <a:r>
              <a:rPr lang="ar-SA" dirty="0">
                <a:latin typeface="Calibri" panose="020F0502020204030204" pitchFamily="34" charset="0"/>
                <a:ea typeface="Calibri" panose="020F0502020204030204" pitchFamily="34" charset="0"/>
              </a:rPr>
              <a:t>: دەرخستەیەکە داهات و خەرجی بەگەرخستنی پرۆژەیەک لە ماوەیەکی دیاریکراو دا پوختە دەکات.</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خەرجی بەش </a:t>
            </a:r>
            <a:r>
              <a:rPr lang="en-US" b="1" dirty="0">
                <a:latin typeface="Calibri" panose="020F0502020204030204" pitchFamily="34" charset="0"/>
                <a:ea typeface="Calibri" panose="020F0502020204030204" pitchFamily="34" charset="0"/>
              </a:rPr>
              <a:t>Department Expenses</a:t>
            </a:r>
            <a:r>
              <a:rPr lang="ar-SA" dirty="0">
                <a:latin typeface="Calibri" panose="020F0502020204030204" pitchFamily="34" charset="0"/>
                <a:ea typeface="Calibri" panose="020F0502020204030204" pitchFamily="34" charset="0"/>
              </a:rPr>
              <a:t>: تێچویەکە، کە راستەوخۆ دەکەوێتە سەر بەشێک لە بەشەکانی کۆمپانیا. واتا دەبێتە خەرجییەک لەسەر ئاستی بەش، نەک لەسەر ئاستی کۆمپانیا بە گشتی.</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خەرجی گشتی (نەبەستراو بە بەش) </a:t>
            </a:r>
            <a:r>
              <a:rPr lang="en-US" b="1" dirty="0">
                <a:latin typeface="Calibri" panose="020F0502020204030204" pitchFamily="34" charset="0"/>
                <a:ea typeface="Calibri" panose="020F0502020204030204" pitchFamily="34" charset="0"/>
              </a:rPr>
              <a:t>Unallocated Expenses</a:t>
            </a:r>
            <a:r>
              <a:rPr lang="ar-SA" dirty="0">
                <a:latin typeface="Calibri" panose="020F0502020204030204" pitchFamily="34" charset="0"/>
                <a:ea typeface="Calibri" panose="020F0502020204030204" pitchFamily="34" charset="0"/>
              </a:rPr>
              <a:t>: خەرجییەکە بۆ دوو بەش یا زیاتر دەگەرێتەوە و نابێ لەسەر یەک بەش هەژمار بکرێت.</a:t>
            </a:r>
            <a:endParaRPr lang="en-US" sz="2000" dirty="0">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357409230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dirty="0">
                <a:latin typeface="Calibri" panose="020F0502020204030204" pitchFamily="34" charset="0"/>
                <a:ea typeface="Calibri" panose="020F0502020204030204" pitchFamily="34" charset="0"/>
              </a:rPr>
              <a:t>زاراوە سەرەکییەکانی بەشی دووەم</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9248775" cy="5372099"/>
          </a:xfrm>
        </p:spPr>
        <p:txBody>
          <a:bodyPr>
            <a:noAutofit/>
          </a:bodyPr>
          <a:lstStyle/>
          <a:p>
            <a:pPr algn="just" rtl="1">
              <a:lnSpc>
                <a:spcPct val="107000"/>
              </a:lnSpc>
              <a:spcAft>
                <a:spcPts val="0"/>
              </a:spcAft>
            </a:pPr>
            <a:r>
              <a:rPr lang="ar-SA" dirty="0">
                <a:latin typeface="Calibri" panose="020F0502020204030204" pitchFamily="34" charset="0"/>
                <a:ea typeface="Calibri" panose="020F0502020204030204" pitchFamily="34" charset="0"/>
              </a:rPr>
              <a:t>خەرجی سەرمایە </a:t>
            </a:r>
            <a:r>
              <a:rPr lang="en-US" b="1" dirty="0">
                <a:latin typeface="Calibri" panose="020F0502020204030204" pitchFamily="34" charset="0"/>
                <a:ea typeface="Calibri" panose="020F0502020204030204" pitchFamily="34" charset="0"/>
              </a:rPr>
              <a:t>Capital Expenses</a:t>
            </a:r>
            <a:r>
              <a:rPr lang="ar-SA" dirty="0">
                <a:latin typeface="Calibri" panose="020F0502020204030204" pitchFamily="34" charset="0"/>
                <a:ea typeface="Calibri" panose="020F0502020204030204" pitchFamily="34" charset="0"/>
              </a:rPr>
              <a:t>: تێچووی نەگۆرە، وەک خەرجی بانکی (سوو)، باجی دەرامەت </a:t>
            </a:r>
            <a:r>
              <a:rPr lang="en-US" dirty="0">
                <a:latin typeface="Calibri" panose="020F0502020204030204" pitchFamily="34" charset="0"/>
                <a:ea typeface="Calibri" panose="020F0502020204030204" pitchFamily="34" charset="0"/>
              </a:rPr>
              <a:t>property taxes</a:t>
            </a:r>
            <a:r>
              <a:rPr lang="ar-SA" dirty="0">
                <a:latin typeface="Calibri" panose="020F0502020204030204" pitchFamily="34" charset="0"/>
                <a:ea typeface="Calibri" panose="020F0502020204030204" pitchFamily="34" charset="0"/>
              </a:rPr>
              <a:t>، بیمە و خەرجی بەهاوەرین </a:t>
            </a:r>
            <a:r>
              <a:rPr lang="en-US" dirty="0">
                <a:latin typeface="Calibri" panose="020F0502020204030204" pitchFamily="34" charset="0"/>
                <a:ea typeface="Calibri" panose="020F0502020204030204" pitchFamily="34" charset="0"/>
              </a:rPr>
              <a:t>depreciation</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en-US" b="1" dirty="0">
                <a:latin typeface="Calibri" panose="020F0502020204030204" pitchFamily="34" charset="0"/>
                <a:ea typeface="Calibri" panose="020F0502020204030204" pitchFamily="34" charset="0"/>
              </a:rPr>
              <a:t>Bottom line</a:t>
            </a:r>
            <a:r>
              <a:rPr lang="ar-SA" dirty="0">
                <a:latin typeface="Calibri" panose="020F0502020204030204" pitchFamily="34" charset="0"/>
                <a:ea typeface="Calibri" panose="020F0502020204030204" pitchFamily="34" charset="0"/>
              </a:rPr>
              <a:t>: پوختەی دەسهات، قازانج یا زیان.</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بەلانس شیت(تەرازوونامە) </a:t>
            </a:r>
            <a:r>
              <a:rPr lang="en-US" b="1" dirty="0">
                <a:latin typeface="Calibri" panose="020F0502020204030204" pitchFamily="34" charset="0"/>
                <a:ea typeface="Calibri" panose="020F0502020204030204" pitchFamily="34" charset="0"/>
              </a:rPr>
              <a:t>Balance Sheet</a:t>
            </a:r>
            <a:r>
              <a:rPr lang="ar-SA" dirty="0">
                <a:latin typeface="Calibri" panose="020F0502020204030204" pitchFamily="34" charset="0"/>
                <a:ea typeface="Calibri" panose="020F0502020204030204" pitchFamily="34" charset="0"/>
              </a:rPr>
              <a:t>: لیستێکی داراییە، کە رەوشی دارایی پرۆژەیەک وێنا دەکات، لە رووی هەبوو و پابەندی و مولکایەتی.</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هەبووەکان </a:t>
            </a:r>
            <a:r>
              <a:rPr lang="en-US" b="1" dirty="0">
                <a:latin typeface="Calibri" panose="020F0502020204030204" pitchFamily="34" charset="0"/>
                <a:ea typeface="Calibri" panose="020F0502020204030204" pitchFamily="34" charset="0"/>
              </a:rPr>
              <a:t>Assets</a:t>
            </a:r>
            <a:r>
              <a:rPr lang="ar-SA" dirty="0">
                <a:latin typeface="Calibri" panose="020F0502020204030204" pitchFamily="34" charset="0"/>
                <a:ea typeface="Calibri" panose="020F0502020204030204" pitchFamily="34" charset="0"/>
              </a:rPr>
              <a:t>: شتە بەهادارەکانی کۆمپانیان، واتا کۆمپانیا خاوەنیەتی.</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هەبووی ئالوگۆرکراو </a:t>
            </a:r>
            <a:r>
              <a:rPr lang="en-US" b="1" dirty="0">
                <a:latin typeface="Calibri" panose="020F0502020204030204" pitchFamily="34" charset="0"/>
                <a:ea typeface="Calibri" panose="020F0502020204030204" pitchFamily="34" charset="0"/>
              </a:rPr>
              <a:t>Current Assets</a:t>
            </a:r>
            <a:r>
              <a:rPr lang="ar-SA" dirty="0">
                <a:latin typeface="Calibri" panose="020F0502020204030204" pitchFamily="34" charset="0"/>
                <a:ea typeface="Calibri" panose="020F0502020204030204" pitchFamily="34" charset="0"/>
              </a:rPr>
              <a:t>: ئەو هەبووانەن، کە ژیانی کارکردنیان لە نێوانی سالێک یا کەمتر دیاری دەکرێت.</a:t>
            </a:r>
            <a:endParaRPr lang="en-US" sz="2000" dirty="0">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26602360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ku-Arab-IQ" dirty="0"/>
              <a:t>٣. </a:t>
            </a:r>
            <a:r>
              <a:rPr lang="ar-SA" dirty="0"/>
              <a:t>لیستی لێشاوی نەخت </a:t>
            </a:r>
            <a:r>
              <a:rPr lang="en-US" b="1" dirty="0"/>
              <a:t>Statement of Cash flow</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28600" y="1152525"/>
            <a:ext cx="10795000" cy="5372099"/>
          </a:xfrm>
        </p:spPr>
        <p:txBody>
          <a:bodyPr>
            <a:noAutofit/>
          </a:bodyPr>
          <a:lstStyle/>
          <a:p>
            <a:pPr algn="just" rtl="1">
              <a:lnSpc>
                <a:spcPct val="107000"/>
              </a:lnSpc>
              <a:spcAft>
                <a:spcPts val="0"/>
              </a:spcAft>
            </a:pPr>
            <a:r>
              <a:rPr lang="ku-Arab-IQ" sz="2400" dirty="0">
                <a:latin typeface="Calibri" panose="020F0502020204030204" pitchFamily="34" charset="0"/>
                <a:ea typeface="Calibri" panose="020F0502020204030204" pitchFamily="34" charset="0"/>
              </a:rPr>
              <a:t>ئەم لیستە </a:t>
            </a:r>
            <a:r>
              <a:rPr lang="ar-SA" sz="2400" dirty="0">
                <a:latin typeface="Calibri" panose="020F0502020204030204" pitchFamily="34" charset="0"/>
                <a:ea typeface="Calibri" panose="020F0502020204030204" pitchFamily="34" charset="0"/>
              </a:rPr>
              <a:t>بە لیستی سەرچاوە و بەکارهێنانی پالپشتی داراییش ناودەبرێت. وەک لە شێوەی ژمارە (٦) </a:t>
            </a:r>
            <a:r>
              <a:rPr lang="ku-Arab-IQ" sz="2400" dirty="0">
                <a:latin typeface="Calibri" panose="020F0502020204030204" pitchFamily="34" charset="0"/>
                <a:ea typeface="Calibri" panose="020F0502020204030204" pitchFamily="34" charset="0"/>
              </a:rPr>
              <a:t>داهاتوو </a:t>
            </a:r>
            <a:r>
              <a:rPr lang="ar-SA" sz="2400" dirty="0">
                <a:latin typeface="Calibri" panose="020F0502020204030204" pitchFamily="34" charset="0"/>
                <a:ea typeface="Calibri" panose="020F0502020204030204" pitchFamily="34" charset="0"/>
              </a:rPr>
              <a:t>دیار</a:t>
            </a:r>
            <a:r>
              <a:rPr lang="ar-IQ" sz="2400" dirty="0">
                <a:latin typeface="Calibri" panose="020F0502020204030204" pitchFamily="34" charset="0"/>
                <a:ea typeface="Calibri" panose="020F0502020204030204" pitchFamily="34" charset="0"/>
              </a:rPr>
              <a:t>ه/ قائمة التفدفقات النقدية تسمى ايضا بقائمة المصادر واستخدامات المالية، كما مبين في الشكل (6) </a:t>
            </a:r>
            <a:endParaRPr lang="ku-Arab-IQ" sz="2400" dirty="0">
              <a:latin typeface="Calibri" panose="020F0502020204030204" pitchFamily="34" charset="0"/>
              <a:ea typeface="Calibri" panose="020F0502020204030204" pitchFamily="34" charset="0"/>
            </a:endParaRPr>
          </a:p>
          <a:p>
            <a:pPr algn="just" rtl="1">
              <a:lnSpc>
                <a:spcPct val="107000"/>
              </a:lnSpc>
              <a:spcAft>
                <a:spcPts val="0"/>
              </a:spcAft>
            </a:pPr>
            <a:r>
              <a:rPr lang="ar-SA" sz="2400" dirty="0">
                <a:latin typeface="Calibri" panose="020F0502020204030204" pitchFamily="34" charset="0"/>
                <a:ea typeface="Calibri" panose="020F0502020204030204" pitchFamily="34" charset="0"/>
              </a:rPr>
              <a:t>ئەم لیستە </a:t>
            </a:r>
            <a:r>
              <a:rPr lang="ku-Arab-IQ" sz="2400" dirty="0">
                <a:latin typeface="Calibri" panose="020F0502020204030204" pitchFamily="34" charset="0"/>
                <a:ea typeface="Calibri" panose="020F0502020204030204" pitchFamily="34" charset="0"/>
              </a:rPr>
              <a:t>پێکدێت لە</a:t>
            </a:r>
            <a:r>
              <a:rPr lang="ar-IQ" sz="2400" dirty="0">
                <a:latin typeface="Calibri" panose="020F0502020204030204" pitchFamily="34" charset="0"/>
                <a:ea typeface="Calibri" panose="020F0502020204030204" pitchFamily="34" charset="0"/>
              </a:rPr>
              <a:t>/ تتكون القائمة من</a:t>
            </a:r>
            <a:r>
              <a:rPr lang="ku-Arab-IQ" sz="2400" dirty="0">
                <a:latin typeface="Calibri" panose="020F0502020204030204" pitchFamily="34" charset="0"/>
                <a:ea typeface="Calibri" panose="020F0502020204030204" pitchFamily="34" charset="0"/>
              </a:rPr>
              <a:t>:</a:t>
            </a:r>
          </a:p>
          <a:p>
            <a:pPr lvl="1" algn="just" rtl="1">
              <a:lnSpc>
                <a:spcPct val="107000"/>
              </a:lnSpc>
            </a:pPr>
            <a:r>
              <a:rPr lang="ar-SA" dirty="0">
                <a:latin typeface="Calibri" panose="020F0502020204030204" pitchFamily="34" charset="0"/>
                <a:ea typeface="Calibri" panose="020F0502020204030204" pitchFamily="34" charset="0"/>
              </a:rPr>
              <a:t>لێشاوی نەخت لە بەگەرخستن</a:t>
            </a:r>
            <a:r>
              <a:rPr lang="ar-IQ" dirty="0">
                <a:latin typeface="Calibri" panose="020F0502020204030204" pitchFamily="34" charset="0"/>
                <a:ea typeface="Calibri" panose="020F0502020204030204" pitchFamily="34" charset="0"/>
              </a:rPr>
              <a:t>/ </a:t>
            </a:r>
            <a:r>
              <a:rPr lang="ar-IQ" dirty="0">
                <a:solidFill>
                  <a:schemeClr val="accent2">
                    <a:lumMod val="75000"/>
                  </a:schemeClr>
                </a:solidFill>
                <a:latin typeface="Calibri" panose="020F0502020204030204" pitchFamily="34" charset="0"/>
                <a:ea typeface="Calibri" panose="020F0502020204030204" pitchFamily="34" charset="0"/>
              </a:rPr>
              <a:t>التدفق النقدي في التشغيل</a:t>
            </a:r>
            <a:r>
              <a:rPr lang="ar-SA" dirty="0">
                <a:latin typeface="Calibri" panose="020F0502020204030204" pitchFamily="34" charset="0"/>
                <a:ea typeface="Calibri" panose="020F0502020204030204" pitchFamily="34" charset="0"/>
              </a:rPr>
              <a:t>، </a:t>
            </a:r>
            <a:endParaRPr lang="ku-Arab-IQ" dirty="0">
              <a:latin typeface="Calibri" panose="020F0502020204030204" pitchFamily="34" charset="0"/>
              <a:ea typeface="Calibri" panose="020F0502020204030204" pitchFamily="34" charset="0"/>
            </a:endParaRPr>
          </a:p>
          <a:p>
            <a:pPr lvl="1" algn="just" rtl="1">
              <a:lnSpc>
                <a:spcPct val="107000"/>
              </a:lnSpc>
            </a:pPr>
            <a:r>
              <a:rPr lang="ar-SA" dirty="0">
                <a:latin typeface="Calibri" panose="020F0502020204030204" pitchFamily="34" charset="0"/>
                <a:ea typeface="Calibri" panose="020F0502020204030204" pitchFamily="34" charset="0"/>
              </a:rPr>
              <a:t>لێشاوی نەخت لە وەبەرهێنانی چالاکییەکان</a:t>
            </a:r>
            <a:r>
              <a:rPr lang="ar-IQ" dirty="0">
                <a:latin typeface="Calibri" panose="020F0502020204030204" pitchFamily="34" charset="0"/>
                <a:ea typeface="Calibri" panose="020F0502020204030204" pitchFamily="34" charset="0"/>
              </a:rPr>
              <a:t>/ </a:t>
            </a:r>
            <a:r>
              <a:rPr lang="ar-IQ" dirty="0">
                <a:solidFill>
                  <a:schemeClr val="accent2">
                    <a:lumMod val="75000"/>
                  </a:schemeClr>
                </a:solidFill>
                <a:latin typeface="Calibri" panose="020F0502020204030204" pitchFamily="34" charset="0"/>
                <a:ea typeface="Calibri" panose="020F0502020204030204" pitchFamily="34" charset="0"/>
              </a:rPr>
              <a:t>التدفق النقدي في استثمار الانشطة</a:t>
            </a:r>
            <a:r>
              <a:rPr lang="ar-SA" dirty="0">
                <a:solidFill>
                  <a:schemeClr val="accent2">
                    <a:lumMod val="75000"/>
                  </a:schemeClr>
                </a:solidFill>
                <a:latin typeface="Calibri" panose="020F0502020204030204" pitchFamily="34" charset="0"/>
                <a:ea typeface="Calibri" panose="020F0502020204030204" pitchFamily="34" charset="0"/>
              </a:rPr>
              <a:t> </a:t>
            </a:r>
            <a:r>
              <a:rPr lang="ar-SA" dirty="0">
                <a:latin typeface="Calibri" panose="020F0502020204030204" pitchFamily="34" charset="0"/>
                <a:ea typeface="Calibri" panose="020F0502020204030204" pitchFamily="34" charset="0"/>
              </a:rPr>
              <a:t>و </a:t>
            </a:r>
            <a:endParaRPr lang="ku-Arab-IQ" dirty="0">
              <a:latin typeface="Calibri" panose="020F0502020204030204" pitchFamily="34" charset="0"/>
              <a:ea typeface="Calibri" panose="020F0502020204030204" pitchFamily="34" charset="0"/>
            </a:endParaRPr>
          </a:p>
          <a:p>
            <a:pPr lvl="1" algn="just" rtl="1">
              <a:lnSpc>
                <a:spcPct val="107000"/>
              </a:lnSpc>
            </a:pPr>
            <a:r>
              <a:rPr lang="ar-SA" dirty="0">
                <a:latin typeface="Calibri" panose="020F0502020204030204" pitchFamily="34" charset="0"/>
                <a:ea typeface="Calibri" panose="020F0502020204030204" pitchFamily="34" charset="0"/>
              </a:rPr>
              <a:t>لێشاوی نەخت لە چالاکییە داراییەکان </a:t>
            </a:r>
            <a:r>
              <a:rPr lang="ar-IQ" dirty="0">
                <a:latin typeface="Calibri" panose="020F0502020204030204" pitchFamily="34" charset="0"/>
                <a:ea typeface="Calibri" panose="020F0502020204030204" pitchFamily="34" charset="0"/>
              </a:rPr>
              <a:t>/ </a:t>
            </a:r>
            <a:r>
              <a:rPr lang="ar-IQ" dirty="0">
                <a:solidFill>
                  <a:schemeClr val="accent2">
                    <a:lumMod val="75000"/>
                  </a:schemeClr>
                </a:solidFill>
                <a:latin typeface="Calibri" panose="020F0502020204030204" pitchFamily="34" charset="0"/>
                <a:ea typeface="Calibri" panose="020F0502020204030204" pitchFamily="34" charset="0"/>
              </a:rPr>
              <a:t>التدفق النقدي في الانشطة المالية </a:t>
            </a:r>
            <a:r>
              <a:rPr lang="ar-SA" dirty="0">
                <a:latin typeface="Calibri" panose="020F0502020204030204" pitchFamily="34" charset="0"/>
                <a:ea typeface="Calibri" panose="020F0502020204030204" pitchFamily="34" charset="0"/>
              </a:rPr>
              <a:t>. </a:t>
            </a:r>
            <a:endParaRPr lang="ku-Arab-IQ" dirty="0">
              <a:latin typeface="Calibri" panose="020F0502020204030204" pitchFamily="34" charset="0"/>
              <a:ea typeface="Calibri" panose="020F0502020204030204" pitchFamily="34" charset="0"/>
            </a:endParaRPr>
          </a:p>
          <a:p>
            <a:pPr marL="457200" lvl="1" indent="0" algn="just" rtl="1">
              <a:lnSpc>
                <a:spcPct val="107000"/>
              </a:lnSpc>
              <a:buNone/>
            </a:pPr>
            <a:endParaRPr lang="ku-Arab-IQ" sz="2000" dirty="0">
              <a:latin typeface="Calibri" panose="020F0502020204030204" pitchFamily="34" charset="0"/>
              <a:ea typeface="Calibri" panose="020F0502020204030204" pitchFamily="34" charset="0"/>
            </a:endParaRPr>
          </a:p>
          <a:p>
            <a:pPr indent="0" algn="just" rtl="1">
              <a:lnSpc>
                <a:spcPct val="107000"/>
              </a:lnSpc>
              <a:spcAft>
                <a:spcPts val="0"/>
              </a:spcAft>
              <a:buNone/>
            </a:pPr>
            <a:endParaRPr lang="en-US" sz="2000" dirty="0">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137816736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ar-SA" dirty="0">
                <a:latin typeface="Calibri" panose="020F0502020204030204" pitchFamily="34" charset="0"/>
                <a:ea typeface="Calibri" panose="020F0502020204030204" pitchFamily="34" charset="0"/>
              </a:rPr>
              <a:t>زاراوە سەرەکییەکانی بەشی دووەم</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1162050" y="1219201"/>
            <a:ext cx="9248775" cy="5372099"/>
          </a:xfrm>
        </p:spPr>
        <p:txBody>
          <a:bodyPr>
            <a:noAutofit/>
          </a:bodyPr>
          <a:lstStyle/>
          <a:p>
            <a:pPr algn="just" rtl="1">
              <a:lnSpc>
                <a:spcPct val="107000"/>
              </a:lnSpc>
              <a:spcAft>
                <a:spcPts val="0"/>
              </a:spcAft>
            </a:pPr>
            <a:r>
              <a:rPr lang="ar-SA" dirty="0">
                <a:latin typeface="Calibri" panose="020F0502020204030204" pitchFamily="34" charset="0"/>
                <a:ea typeface="Calibri" panose="020F0502020204030204" pitchFamily="34" charset="0"/>
              </a:rPr>
              <a:t>هەبووی نەگۆر  </a:t>
            </a:r>
            <a:r>
              <a:rPr lang="en-US" b="1" dirty="0">
                <a:latin typeface="Calibri" panose="020F0502020204030204" pitchFamily="34" charset="0"/>
                <a:ea typeface="Calibri" panose="020F0502020204030204" pitchFamily="34" charset="0"/>
              </a:rPr>
              <a:t>Fixed Asset</a:t>
            </a:r>
            <a:r>
              <a:rPr lang="ar-SA" dirty="0">
                <a:latin typeface="Calibri" panose="020F0502020204030204" pitchFamily="34" charset="0"/>
                <a:ea typeface="Calibri" panose="020F0502020204030204" pitchFamily="34" charset="0"/>
              </a:rPr>
              <a:t>: ئەو هەبووانەن، کە ژیانی کارکردنیان چآوەرێی سالێک زیاتریان لێ دەکرێت.</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پابەندییەکان </a:t>
            </a:r>
            <a:r>
              <a:rPr lang="en-US" b="1" dirty="0">
                <a:latin typeface="Calibri" panose="020F0502020204030204" pitchFamily="34" charset="0"/>
                <a:ea typeface="Calibri" panose="020F0502020204030204" pitchFamily="34" charset="0"/>
              </a:rPr>
              <a:t>Liabilities</a:t>
            </a:r>
            <a:r>
              <a:rPr lang="ar-SA" dirty="0">
                <a:latin typeface="Calibri" panose="020F0502020204030204" pitchFamily="34" charset="0"/>
                <a:ea typeface="Calibri" panose="020F0502020204030204" pitchFamily="34" charset="0"/>
              </a:rPr>
              <a:t>: پابەندییەکانی کۆمپانیان.</a:t>
            </a:r>
            <a:endParaRPr lang="en-US" sz="2000" dirty="0">
              <a:latin typeface="Calibri" panose="020F0502020204030204" pitchFamily="34" charset="0"/>
              <a:ea typeface="Calibri" panose="020F0502020204030204" pitchFamily="34" charset="0"/>
            </a:endParaRPr>
          </a:p>
          <a:p>
            <a:pPr algn="just" rtl="1">
              <a:lnSpc>
                <a:spcPct val="107000"/>
              </a:lnSpc>
              <a:spcAft>
                <a:spcPts val="0"/>
              </a:spcAft>
            </a:pPr>
            <a:r>
              <a:rPr lang="ar-SA" dirty="0">
                <a:latin typeface="Calibri" panose="020F0502020204030204" pitchFamily="34" charset="0"/>
                <a:ea typeface="Calibri" panose="020F0502020204030204" pitchFamily="34" charset="0"/>
              </a:rPr>
              <a:t>پارەی نووستوو </a:t>
            </a:r>
            <a:r>
              <a:rPr lang="en-US" b="1" dirty="0">
                <a:latin typeface="Calibri" panose="020F0502020204030204" pitchFamily="34" charset="0"/>
                <a:ea typeface="Calibri" panose="020F0502020204030204" pitchFamily="34" charset="0"/>
              </a:rPr>
              <a:t>Liquidity</a:t>
            </a:r>
            <a:r>
              <a:rPr lang="ar-SA" dirty="0">
                <a:latin typeface="Calibri" panose="020F0502020204030204" pitchFamily="34" charset="0"/>
                <a:ea typeface="Calibri" panose="020F0502020204030204" pitchFamily="34" charset="0"/>
              </a:rPr>
              <a:t>: خێرایی هەبوویەکە لە بوونی بە نەخت.</a:t>
            </a:r>
            <a:endParaRPr lang="ku-Arab-IQ" dirty="0">
              <a:latin typeface="Calibri" panose="020F0502020204030204" pitchFamily="34" charset="0"/>
              <a:ea typeface="Calibri" panose="020F0502020204030204" pitchFamily="34" charset="0"/>
            </a:endParaRPr>
          </a:p>
          <a:p>
            <a:pPr algn="just" rtl="1">
              <a:lnSpc>
                <a:spcPct val="107000"/>
              </a:lnSpc>
              <a:spcAft>
                <a:spcPts val="0"/>
              </a:spcAft>
            </a:pPr>
            <a:r>
              <a:rPr lang="ar-SA" sz="2400" dirty="0">
                <a:latin typeface="Calibri" panose="020F0502020204030204" pitchFamily="34" charset="0"/>
                <a:ea typeface="Calibri" panose="020F0502020204030204" pitchFamily="34" charset="0"/>
              </a:rPr>
              <a:t>مولکایەتی </a:t>
            </a:r>
            <a:r>
              <a:rPr lang="en-US" sz="2400" b="1" dirty="0">
                <a:latin typeface="Calibri" panose="020F0502020204030204" pitchFamily="34" charset="0"/>
                <a:ea typeface="Calibri" panose="020F0502020204030204" pitchFamily="34" charset="0"/>
              </a:rPr>
              <a:t>Equity</a:t>
            </a:r>
            <a:r>
              <a:rPr lang="ar-SA" sz="2400" dirty="0">
                <a:latin typeface="Calibri" panose="020F0502020204030204" pitchFamily="34" charset="0"/>
                <a:ea typeface="Calibri" panose="020F0502020204030204" pitchFamily="34" charset="0"/>
              </a:rPr>
              <a:t>: بری سەرمایەی وەبەرهێنراوە لە بزنسێک کۆ قازانجی گلدراو </a:t>
            </a:r>
            <a:r>
              <a:rPr lang="en-US" sz="2400" dirty="0">
                <a:latin typeface="Calibri" panose="020F0502020204030204" pitchFamily="34" charset="0"/>
                <a:ea typeface="Calibri" panose="020F0502020204030204" pitchFamily="34" charset="0"/>
              </a:rPr>
              <a:t>Retained Earnings</a:t>
            </a:r>
            <a:r>
              <a:rPr lang="ar-SA" sz="2400" dirty="0">
                <a:latin typeface="Calibri" panose="020F0502020204030204" pitchFamily="34" charset="0"/>
                <a:ea typeface="Calibri" panose="020F0502020204030204" pitchFamily="34" charset="0"/>
              </a:rPr>
              <a:t>.</a:t>
            </a:r>
            <a:endParaRPr lang="en-US" sz="1800" dirty="0">
              <a:latin typeface="Calibri" panose="020F0502020204030204" pitchFamily="34" charset="0"/>
              <a:ea typeface="Calibri" panose="020F0502020204030204" pitchFamily="34" charset="0"/>
            </a:endParaRPr>
          </a:p>
          <a:p>
            <a:pPr algn="just" rtl="1">
              <a:lnSpc>
                <a:spcPct val="107000"/>
              </a:lnSpc>
              <a:spcAft>
                <a:spcPts val="0"/>
              </a:spcAft>
            </a:pPr>
            <a:r>
              <a:rPr lang="ar-SA" sz="2400" dirty="0">
                <a:latin typeface="Calibri" panose="020F0502020204030204" pitchFamily="34" charset="0"/>
                <a:ea typeface="Calibri" panose="020F0502020204030204" pitchFamily="34" charset="0"/>
              </a:rPr>
              <a:t>لیستی لێشاوی نەخت </a:t>
            </a:r>
            <a:r>
              <a:rPr lang="en-US" sz="2400" b="1" dirty="0">
                <a:latin typeface="Calibri" panose="020F0502020204030204" pitchFamily="34" charset="0"/>
                <a:ea typeface="Calibri" panose="020F0502020204030204" pitchFamily="34" charset="0"/>
              </a:rPr>
              <a:t>Cash flow statement</a:t>
            </a:r>
            <a:r>
              <a:rPr lang="ar-SA" sz="2400" dirty="0">
                <a:latin typeface="Calibri" panose="020F0502020204030204" pitchFamily="34" charset="0"/>
                <a:ea typeface="Calibri" panose="020F0502020204030204" pitchFamily="34" charset="0"/>
              </a:rPr>
              <a:t>: لیستێکی داراییە، کە لێشاوی نەخت دەکاتە سێ برگە: (بەگەرخستن، وەبەرهێنان و چالاکی دارایی). لەگەل پیشاندانی چۆنیەتی نەختی هاتوو و دەرچووی ئەم سێ برگەیە لە کۆمپانیایەکی دیاریکراو و بۆ ماوەیەکی دیاریکراو.</a:t>
            </a:r>
            <a:endParaRPr lang="en-US" sz="1800" dirty="0">
              <a:latin typeface="Calibri" panose="020F0502020204030204" pitchFamily="34" charset="0"/>
              <a:ea typeface="Calibri" panose="020F0502020204030204" pitchFamily="34" charset="0"/>
            </a:endParaRPr>
          </a:p>
          <a:p>
            <a:pPr algn="just" rtl="1">
              <a:lnSpc>
                <a:spcPct val="107000"/>
              </a:lnSpc>
              <a:spcAft>
                <a:spcPts val="0"/>
              </a:spcAft>
            </a:pPr>
            <a:endParaRPr lang="en-US" sz="2000" dirty="0">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337905485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ku-Arab-IQ" dirty="0"/>
              <a:t>٣. </a:t>
            </a:r>
            <a:r>
              <a:rPr lang="ar-SA" dirty="0"/>
              <a:t>لیستی لێشاوی نەخت </a:t>
            </a:r>
            <a:r>
              <a:rPr lang="en-US" b="1" dirty="0"/>
              <a:t>Statement of Cash flow</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28600" y="1152525"/>
            <a:ext cx="10805160" cy="5372099"/>
          </a:xfrm>
        </p:spPr>
        <p:txBody>
          <a:bodyPr>
            <a:noAutofit/>
          </a:bodyPr>
          <a:lstStyle/>
          <a:p>
            <a:pPr marL="0" indent="0" algn="just" rtl="1">
              <a:buNone/>
            </a:pPr>
            <a:endParaRPr lang="ku-Arab-IQ" sz="2400" dirty="0">
              <a:latin typeface="Calibri" panose="020F0502020204030204" pitchFamily="34" charset="0"/>
              <a:ea typeface="Calibri" panose="020F0502020204030204" pitchFamily="34" charset="0"/>
              <a:cs typeface="Calibri" panose="020F0502020204030204" pitchFamily="34" charset="0"/>
            </a:endParaRPr>
          </a:p>
          <a:p>
            <a:pPr marL="0" indent="0" algn="just" rtl="1">
              <a:buNone/>
            </a:pPr>
            <a:r>
              <a:rPr lang="ku-Arab-IQ" sz="2400" b="1" dirty="0">
                <a:latin typeface="Calibri" panose="020F0502020204030204" pitchFamily="34" charset="0"/>
                <a:ea typeface="Calibri" panose="020F0502020204030204" pitchFamily="34" charset="0"/>
                <a:cs typeface="Calibri" panose="020F0502020204030204" pitchFamily="34" charset="0"/>
              </a:rPr>
              <a:t>تێبینی</a:t>
            </a:r>
            <a:r>
              <a:rPr lang="ar-IQ" sz="2400" b="1" dirty="0">
                <a:latin typeface="Calibri" panose="020F0502020204030204" pitchFamily="34" charset="0"/>
                <a:ea typeface="Calibri" panose="020F0502020204030204" pitchFamily="34" charset="0"/>
                <a:cs typeface="Calibri" panose="020F0502020204030204" pitchFamily="34" charset="0"/>
              </a:rPr>
              <a:t>/ الملاحظة</a:t>
            </a:r>
            <a:r>
              <a:rPr lang="ku-Arab-IQ" sz="2400" dirty="0">
                <a:latin typeface="Calibri" panose="020F0502020204030204" pitchFamily="34" charset="0"/>
                <a:ea typeface="Calibri" panose="020F0502020204030204" pitchFamily="34" charset="0"/>
                <a:cs typeface="Calibri" panose="020F0502020204030204" pitchFamily="34" charset="0"/>
              </a:rPr>
              <a:t>:</a:t>
            </a:r>
            <a:endParaRPr lang="ar-IQ" sz="2400" dirty="0">
              <a:latin typeface="Calibri" panose="020F0502020204030204" pitchFamily="34" charset="0"/>
              <a:ea typeface="Calibri" panose="020F0502020204030204" pitchFamily="34" charset="0"/>
              <a:cs typeface="Calibri" panose="020F0502020204030204" pitchFamily="34" charset="0"/>
            </a:endParaRPr>
          </a:p>
          <a:p>
            <a:pPr algn="just" rtl="1">
              <a:buFontTx/>
              <a:buChar char="-"/>
            </a:pPr>
            <a:r>
              <a:rPr lang="ku-Arab-IQ" b="1" u="sng" dirty="0">
                <a:latin typeface="Calibri" panose="020F0502020204030204" pitchFamily="34" charset="0"/>
                <a:ea typeface="Calibri" panose="020F0502020204030204" pitchFamily="34" charset="0"/>
                <a:cs typeface="+mj-cs"/>
              </a:rPr>
              <a:t>هەر پارە دەرچوونێک </a:t>
            </a:r>
            <a:r>
              <a:rPr lang="ku-Arab-IQ" dirty="0">
                <a:latin typeface="Calibri" panose="020F0502020204030204" pitchFamily="34" charset="0"/>
                <a:ea typeface="Calibri" panose="020F0502020204030204" pitchFamily="34" charset="0"/>
                <a:cs typeface="+mj-cs"/>
              </a:rPr>
              <a:t>لە کۆمپانیا بە هەر مەبەستێک بە لێشاوی نەختی دەرچوو دادەنرێ، </a:t>
            </a:r>
            <a:r>
              <a:rPr lang="ku-Arab-IQ" b="1" u="sng" dirty="0">
                <a:latin typeface="Calibri" panose="020F0502020204030204" pitchFamily="34" charset="0"/>
                <a:ea typeface="Calibri" panose="020F0502020204030204" pitchFamily="34" charset="0"/>
                <a:cs typeface="+mj-cs"/>
              </a:rPr>
              <a:t>هەر پارە هاتنێک</a:t>
            </a:r>
            <a:r>
              <a:rPr lang="ku-Arab-IQ" dirty="0">
                <a:latin typeface="Calibri" panose="020F0502020204030204" pitchFamily="34" charset="0"/>
                <a:ea typeface="Calibri" panose="020F0502020204030204" pitchFamily="34" charset="0"/>
                <a:cs typeface="+mj-cs"/>
              </a:rPr>
              <a:t>یش بە لێشاوی نەختی هاتوو دادەنرێ</a:t>
            </a:r>
            <a:r>
              <a:rPr lang="ar-IQ" dirty="0">
                <a:latin typeface="Calibri" panose="020F0502020204030204" pitchFamily="34" charset="0"/>
                <a:ea typeface="Calibri" panose="020F0502020204030204" pitchFamily="34" charset="0"/>
                <a:cs typeface="+mj-cs"/>
              </a:rPr>
              <a:t>/ </a:t>
            </a:r>
            <a:r>
              <a:rPr lang="ar-IQ" dirty="0">
                <a:solidFill>
                  <a:schemeClr val="accent2">
                    <a:lumMod val="75000"/>
                  </a:schemeClr>
                </a:solidFill>
                <a:latin typeface="Calibri" panose="020F0502020204030204" pitchFamily="34" charset="0"/>
                <a:ea typeface="Calibri" panose="020F0502020204030204" pitchFamily="34" charset="0"/>
                <a:cs typeface="+mj-cs"/>
              </a:rPr>
              <a:t>يعد خروج الاموال في الشركة ولاي غرض بالنقد للخارج</a:t>
            </a:r>
            <a:r>
              <a:rPr lang="ku-Arab-IQ" dirty="0">
                <a:solidFill>
                  <a:schemeClr val="accent2">
                    <a:lumMod val="75000"/>
                  </a:schemeClr>
                </a:solidFill>
                <a:latin typeface="Calibri" panose="020F0502020204030204" pitchFamily="34" charset="0"/>
                <a:ea typeface="Calibri" panose="020F0502020204030204" pitchFamily="34" charset="0"/>
                <a:cs typeface="+mj-cs"/>
              </a:rPr>
              <a:t>.</a:t>
            </a:r>
            <a:r>
              <a:rPr lang="ar-IQ" dirty="0">
                <a:solidFill>
                  <a:schemeClr val="accent2">
                    <a:lumMod val="75000"/>
                  </a:schemeClr>
                </a:solidFill>
                <a:latin typeface="Calibri" panose="020F0502020204030204" pitchFamily="34" charset="0"/>
                <a:ea typeface="Calibri" panose="020F0502020204030204" pitchFamily="34" charset="0"/>
                <a:cs typeface="+mj-cs"/>
              </a:rPr>
              <a:t> ويعد دخول الاموال بالتدفق النقدي للداخل.</a:t>
            </a:r>
          </a:p>
          <a:p>
            <a:pPr marL="0" indent="0" algn="just" rtl="1">
              <a:buNone/>
            </a:pPr>
            <a:r>
              <a:rPr lang="ku-Arab-IQ" sz="2400" dirty="0">
                <a:latin typeface="Calibri" panose="020F0502020204030204" pitchFamily="34" charset="0"/>
                <a:ea typeface="Calibri" panose="020F0502020204030204" pitchFamily="34" charset="0"/>
                <a:cs typeface="Calibri" panose="020F0502020204030204" pitchFamily="34" charset="0"/>
              </a:rPr>
              <a:t>ئەمەش بە واتای لێشاوی نەختی بەگەرخستن دێت/ </a:t>
            </a:r>
            <a:r>
              <a:rPr lang="ar-IQ" sz="2400" dirty="0">
                <a:latin typeface="Calibri" panose="020F0502020204030204" pitchFamily="34" charset="0"/>
                <a:ea typeface="Calibri" panose="020F0502020204030204" pitchFamily="34" charset="0"/>
                <a:cs typeface="Calibri" panose="020F0502020204030204" pitchFamily="34" charset="0"/>
              </a:rPr>
              <a:t>ويعني ذلك التدفق النقدي التشغيلي</a:t>
            </a:r>
            <a:endParaRPr lang="ku-Arab-IQ" sz="2400" dirty="0">
              <a:latin typeface="Calibri" panose="020F0502020204030204" pitchFamily="34" charset="0"/>
              <a:ea typeface="Calibri" panose="020F0502020204030204" pitchFamily="34" charset="0"/>
              <a:cs typeface="Calibri" panose="020F0502020204030204" pitchFamily="34" charset="0"/>
            </a:endParaRPr>
          </a:p>
          <a:p>
            <a:pPr algn="just" rtl="1">
              <a:buFontTx/>
              <a:buChar char="-"/>
            </a:pPr>
            <a:r>
              <a:rPr lang="ku-Arab-IQ" sz="2400" b="1" u="sng" dirty="0">
                <a:cs typeface="+mj-cs"/>
              </a:rPr>
              <a:t>کرین</a:t>
            </a:r>
            <a:r>
              <a:rPr lang="ku-Arab-IQ" sz="2400" dirty="0">
                <a:cs typeface="+mj-cs"/>
              </a:rPr>
              <a:t>ی کەل و پەل و </a:t>
            </a:r>
            <a:r>
              <a:rPr lang="ku-Arab-IQ" sz="2400" b="1" u="sng" dirty="0">
                <a:cs typeface="+mj-cs"/>
              </a:rPr>
              <a:t>پارەدارکردن</a:t>
            </a:r>
            <a:r>
              <a:rPr lang="ku-Arab-IQ" sz="2400" dirty="0">
                <a:cs typeface="+mj-cs"/>
              </a:rPr>
              <a:t>ی پرۆژەی وەبەرهێنان بە دەرچوونی پارە هەژمار دەکرێ. بە پێچەوانەوەش </a:t>
            </a:r>
            <a:r>
              <a:rPr lang="ku-Arab-IQ" sz="2400" b="1" u="sng" dirty="0">
                <a:cs typeface="+mj-cs"/>
              </a:rPr>
              <a:t>فرۆشتن</a:t>
            </a:r>
            <a:r>
              <a:rPr lang="ku-Arab-IQ" sz="2400" dirty="0">
                <a:cs typeface="+mj-cs"/>
              </a:rPr>
              <a:t>ی کەل و پەل و پرۆژەی وەبەرهێنان بە هاتنی پارە هەژمار دەکرێ</a:t>
            </a:r>
            <a:r>
              <a:rPr lang="ar-IQ" sz="2400" dirty="0">
                <a:cs typeface="+mj-cs"/>
              </a:rPr>
              <a:t>/ </a:t>
            </a:r>
            <a:r>
              <a:rPr lang="ar-IQ" sz="2400" dirty="0">
                <a:solidFill>
                  <a:schemeClr val="accent2">
                    <a:lumMod val="75000"/>
                  </a:schemeClr>
                </a:solidFill>
                <a:cs typeface="+mj-cs"/>
              </a:rPr>
              <a:t>يعد شراء الادوات والمكائن والاثاث وتمويل المشاريع الاستثمارية بالتدفق النقدي للخارج. ويعد بيع الادوات والمكائن والاثاث والمشاريع الاستثمارية بالتدفق النقدي للداخل</a:t>
            </a:r>
            <a:r>
              <a:rPr lang="ku-Arab-IQ" sz="2400" dirty="0">
                <a:solidFill>
                  <a:schemeClr val="accent2">
                    <a:lumMod val="75000"/>
                  </a:schemeClr>
                </a:solidFill>
                <a:cs typeface="+mj-cs"/>
              </a:rPr>
              <a:t>.</a:t>
            </a:r>
          </a:p>
          <a:p>
            <a:pPr algn="just" rtl="1">
              <a:buFontTx/>
              <a:buChar char="-"/>
            </a:pPr>
            <a:endParaRPr lang="ku-Arab-IQ" dirty="0">
              <a:latin typeface="Calibri" panose="020F0502020204030204" pitchFamily="34" charset="0"/>
              <a:ea typeface="Calibri" panose="020F0502020204030204" pitchFamily="34" charset="0"/>
              <a:cs typeface="Calibri" panose="020F0502020204030204" pitchFamily="34" charset="0"/>
            </a:endParaRPr>
          </a:p>
          <a:p>
            <a:pPr algn="just" rtl="1">
              <a:buFontTx/>
              <a:buChar char="-"/>
            </a:pPr>
            <a:endParaRPr lang="ku-Arab-IQ" sz="2400" dirty="0">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68776638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3BF298-93C5-453E-BBA6-AF4594A1F18D}"/>
              </a:ext>
            </a:extLst>
          </p:cNvPr>
          <p:cNvSpPr/>
          <p:nvPr/>
        </p:nvSpPr>
        <p:spPr>
          <a:xfrm>
            <a:off x="-117116" y="6187880"/>
            <a:ext cx="3727008" cy="670120"/>
          </a:xfrm>
          <a:prstGeom prst="rect">
            <a:avLst/>
          </a:prstGeom>
        </p:spPr>
        <p:txBody>
          <a:bodyPr wrap="square">
            <a:spAutoFit/>
          </a:bodyPr>
          <a:lstStyle/>
          <a:p>
            <a:pPr algn="ctr" rtl="1">
              <a:lnSpc>
                <a:spcPct val="107000"/>
              </a:lnSpc>
              <a:spcAft>
                <a:spcPts val="0"/>
              </a:spcAft>
            </a:pPr>
            <a:r>
              <a:rPr lang="ar-SA" dirty="0">
                <a:latin typeface="Calibri" panose="020F0502020204030204" pitchFamily="34" charset="0"/>
                <a:ea typeface="Calibri" panose="020F0502020204030204" pitchFamily="34" charset="0"/>
              </a:rPr>
              <a:t>شێوەی (٦)</a:t>
            </a:r>
            <a:endParaRPr lang="en-US" sz="1400" dirty="0">
              <a:latin typeface="Calibri" panose="020F0502020204030204" pitchFamily="34" charset="0"/>
              <a:ea typeface="Calibri" panose="020F0502020204030204" pitchFamily="34" charset="0"/>
            </a:endParaRPr>
          </a:p>
          <a:p>
            <a:pPr algn="ctr" rtl="1">
              <a:lnSpc>
                <a:spcPct val="107000"/>
              </a:lnSpc>
              <a:spcAft>
                <a:spcPts val="0"/>
              </a:spcAft>
            </a:pPr>
            <a:r>
              <a:rPr lang="ar-SA" dirty="0">
                <a:latin typeface="Calibri" panose="020F0502020204030204" pitchFamily="34" charset="0"/>
                <a:ea typeface="Calibri" panose="020F0502020204030204" pitchFamily="34" charset="0"/>
              </a:rPr>
              <a:t>لیستی لێشاوی نەختی رێستۆرانتی </a:t>
            </a:r>
            <a:r>
              <a:rPr lang="en-US" b="1" dirty="0">
                <a:latin typeface="Calibri" panose="020F0502020204030204" pitchFamily="34" charset="0"/>
                <a:ea typeface="Calibri" panose="020F0502020204030204" pitchFamily="34" charset="0"/>
              </a:rPr>
              <a:t>Danforth</a:t>
            </a:r>
            <a:endParaRPr lang="en-US" sz="14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F1692C7E-3C46-460F-9EEF-7EDE31D11217}"/>
              </a:ext>
            </a:extLst>
          </p:cNvPr>
          <p:cNvPicPr>
            <a:picLocks noChangeAspect="1"/>
          </p:cNvPicPr>
          <p:nvPr/>
        </p:nvPicPr>
        <p:blipFill>
          <a:blip r:embed="rId3"/>
          <a:stretch>
            <a:fillRect/>
          </a:stretch>
        </p:blipFill>
        <p:spPr>
          <a:xfrm>
            <a:off x="3032186" y="127421"/>
            <a:ext cx="6127628" cy="4414099"/>
          </a:xfrm>
          <a:prstGeom prst="rect">
            <a:avLst/>
          </a:prstGeom>
        </p:spPr>
      </p:pic>
      <p:pic>
        <p:nvPicPr>
          <p:cNvPr id="4" name="Picture 3">
            <a:extLst>
              <a:ext uri="{FF2B5EF4-FFF2-40B4-BE49-F238E27FC236}">
                <a16:creationId xmlns:a16="http://schemas.microsoft.com/office/drawing/2014/main" id="{70989AE4-7221-4CCD-999E-4F223DD7AB24}"/>
              </a:ext>
            </a:extLst>
          </p:cNvPr>
          <p:cNvPicPr>
            <a:picLocks noChangeAspect="1"/>
          </p:cNvPicPr>
          <p:nvPr/>
        </p:nvPicPr>
        <p:blipFill>
          <a:blip r:embed="rId4"/>
          <a:stretch>
            <a:fillRect/>
          </a:stretch>
        </p:blipFill>
        <p:spPr>
          <a:xfrm>
            <a:off x="2976527" y="4124490"/>
            <a:ext cx="6127628" cy="2926550"/>
          </a:xfrm>
          <a:prstGeom prst="rect">
            <a:avLst/>
          </a:prstGeom>
        </p:spPr>
      </p:pic>
    </p:spTree>
    <p:custDataLst>
      <p:tags r:id="rId1"/>
    </p:custDataLst>
    <p:extLst>
      <p:ext uri="{BB962C8B-B14F-4D97-AF65-F5344CB8AC3E}">
        <p14:creationId xmlns:p14="http://schemas.microsoft.com/office/powerpoint/2010/main" val="186191492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18F-A9B4-4EA2-99DD-E2291E577190}"/>
              </a:ext>
            </a:extLst>
          </p:cNvPr>
          <p:cNvSpPr>
            <a:spLocks noGrp="1"/>
          </p:cNvSpPr>
          <p:nvPr>
            <p:ph type="title"/>
          </p:nvPr>
        </p:nvSpPr>
        <p:spPr>
          <a:xfrm>
            <a:off x="838200" y="365125"/>
            <a:ext cx="10515600" cy="439945"/>
          </a:xfrm>
        </p:spPr>
        <p:txBody>
          <a:bodyPr>
            <a:noAutofit/>
          </a:bodyPr>
          <a:lstStyle/>
          <a:p>
            <a:pPr algn="r" rtl="1"/>
            <a:r>
              <a:rPr lang="ku-Arab-IQ" sz="3200" b="1" dirty="0"/>
              <a:t>تێبینی/ </a:t>
            </a:r>
            <a:r>
              <a:rPr lang="ar-IQ" sz="3200" b="1" dirty="0"/>
              <a:t>الملاحظة</a:t>
            </a:r>
            <a:endParaRPr lang="en-US" sz="3200" b="1" dirty="0"/>
          </a:p>
        </p:txBody>
      </p:sp>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838200" y="934278"/>
            <a:ext cx="10515600" cy="5242685"/>
          </a:xfrm>
        </p:spPr>
        <p:txBody>
          <a:bodyPr>
            <a:normAutofit/>
          </a:bodyPr>
          <a:lstStyle/>
          <a:p>
            <a:pPr lvl="1" algn="just" rtl="1"/>
            <a:r>
              <a:rPr lang="ku-Arab-IQ" dirty="0"/>
              <a:t>لە سەرەتای ئامادەکردنی لیستی لێشاوی نەخت دەبێ بزانی پوختەی دەسهات، کە لە لیستی دەسهات دەستت کەوتووە چەندە</a:t>
            </a:r>
            <a:r>
              <a:rPr lang="ar-IQ" dirty="0"/>
              <a:t>/</a:t>
            </a:r>
            <a:r>
              <a:rPr lang="ar-IQ" dirty="0">
                <a:solidFill>
                  <a:schemeClr val="accent2">
                    <a:lumMod val="75000"/>
                  </a:schemeClr>
                </a:solidFill>
              </a:rPr>
              <a:t> يجب معرفة صافي الدخل عند اعداد قائمة التدفق النقدي، والذي يظهر في قائمة الدخل</a:t>
            </a:r>
            <a:r>
              <a:rPr lang="ku-Arab-IQ" dirty="0"/>
              <a:t>.</a:t>
            </a:r>
          </a:p>
          <a:p>
            <a:pPr lvl="1" algn="just" rtl="1"/>
            <a:r>
              <a:rPr lang="ku-Arab-IQ" dirty="0"/>
              <a:t>هەر لە لیستی دەسهات هەژمارێک هەیە بە ناوی (بەهاوەریو) لە خەرجی سەرمایە دەبێ بزانی چەندە</a:t>
            </a:r>
            <a:r>
              <a:rPr lang="ar-IQ" dirty="0"/>
              <a:t>/ </a:t>
            </a:r>
            <a:r>
              <a:rPr lang="ar-IQ" dirty="0">
                <a:solidFill>
                  <a:schemeClr val="accent2">
                    <a:lumMod val="75000"/>
                  </a:schemeClr>
                </a:solidFill>
              </a:rPr>
              <a:t>يجب معرفة مبلغ حساب في قائمة الدخل يسمى بـ(الاندثار) في مصاريف راس المالية</a:t>
            </a:r>
            <a:r>
              <a:rPr lang="ku-Arab-IQ" dirty="0"/>
              <a:t>.</a:t>
            </a:r>
          </a:p>
          <a:p>
            <a:pPr lvl="1" algn="just" rtl="1"/>
            <a:r>
              <a:rPr lang="ku-Arab-IQ" dirty="0"/>
              <a:t>دەبێ بزانی هەر هەژمارێک لە هەژمارەکانی بەلانس شیتی دوو ماوە دارایی (مانگ یا سال) دوای یەک چەند بووە</a:t>
            </a:r>
            <a:r>
              <a:rPr lang="ar-IQ" dirty="0"/>
              <a:t>/ </a:t>
            </a:r>
            <a:r>
              <a:rPr lang="ar-IQ" dirty="0">
                <a:solidFill>
                  <a:schemeClr val="accent2">
                    <a:lumMod val="75000"/>
                  </a:schemeClr>
                </a:solidFill>
              </a:rPr>
              <a:t>يجب معرفة مبلغ كل فقرة موجودة في قائمة المركز المالي خلال فترتين مالتين</a:t>
            </a:r>
            <a:r>
              <a:rPr lang="ku-Arab-IQ" dirty="0">
                <a:solidFill>
                  <a:schemeClr val="accent2">
                    <a:lumMod val="75000"/>
                  </a:schemeClr>
                </a:solidFill>
              </a:rPr>
              <a:t>.</a:t>
            </a:r>
          </a:p>
          <a:p>
            <a:pPr lvl="1" algn="just" rtl="1"/>
            <a:r>
              <a:rPr lang="ku-Arab-IQ" dirty="0"/>
              <a:t>ئەگەر زانیت هەژمارەکانی بەلانس شیتی دوو ماوەکە چەندە، بە دەرکردنی گوژمەی هەر هەژمارێکی دوو ماوەکە، ماوەی یەکەم لە ماوەی ئەخیر واتا (سالە گەورەکە کەم سالە بچووکەکە). گوژمەیەک دەردەچێ یا موجەبە یا سالب</a:t>
            </a:r>
            <a:r>
              <a:rPr lang="ar-IQ" dirty="0"/>
              <a:t>/</a:t>
            </a:r>
            <a:r>
              <a:rPr lang="ar-IQ" dirty="0">
                <a:solidFill>
                  <a:schemeClr val="accent2">
                    <a:lumMod val="75000"/>
                  </a:schemeClr>
                </a:solidFill>
              </a:rPr>
              <a:t> اذا عرفت مابلغ كل فقرة من فقرات قائمة المركز المالي لفترتين مالتين، قم بطرح الفترة مبلغ الفترة الثانية من الاولى (اي طرح السنة الكبرى من السنة الصغرى) تبقى مبلغ اما موجبا اما سالب</a:t>
            </a:r>
            <a:r>
              <a:rPr lang="ar-IQ" dirty="0"/>
              <a:t>ا</a:t>
            </a:r>
            <a:r>
              <a:rPr lang="ku-Arab-IQ" dirty="0"/>
              <a:t>.</a:t>
            </a:r>
          </a:p>
          <a:p>
            <a:pPr lvl="2" algn="r" rtl="1"/>
            <a:endParaRPr lang="ku-Arab-IQ" dirty="0"/>
          </a:p>
          <a:p>
            <a:pPr lvl="1" algn="r" rtl="1"/>
            <a:endParaRPr lang="ku-Arab-IQ" dirty="0"/>
          </a:p>
        </p:txBody>
      </p:sp>
    </p:spTree>
    <p:extLst>
      <p:ext uri="{BB962C8B-B14F-4D97-AF65-F5344CB8AC3E}">
        <p14:creationId xmlns:p14="http://schemas.microsoft.com/office/powerpoint/2010/main" val="32302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18F-A9B4-4EA2-99DD-E2291E577190}"/>
              </a:ext>
            </a:extLst>
          </p:cNvPr>
          <p:cNvSpPr>
            <a:spLocks noGrp="1"/>
          </p:cNvSpPr>
          <p:nvPr>
            <p:ph type="title"/>
          </p:nvPr>
        </p:nvSpPr>
        <p:spPr>
          <a:xfrm>
            <a:off x="838200" y="365125"/>
            <a:ext cx="10515600" cy="439945"/>
          </a:xfrm>
        </p:spPr>
        <p:txBody>
          <a:bodyPr>
            <a:noAutofit/>
          </a:bodyPr>
          <a:lstStyle/>
          <a:p>
            <a:pPr algn="r" rtl="1"/>
            <a:r>
              <a:rPr lang="ku-Arab-IQ" sz="3200" b="1" dirty="0"/>
              <a:t>تێبینی/ </a:t>
            </a:r>
            <a:r>
              <a:rPr lang="ar-IQ" sz="3200" b="1" dirty="0"/>
              <a:t>الملاحظة</a:t>
            </a:r>
            <a:endParaRPr lang="en-US" sz="3200" b="1" dirty="0"/>
          </a:p>
        </p:txBody>
      </p:sp>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202019" y="934278"/>
            <a:ext cx="11568223" cy="5752769"/>
          </a:xfrm>
        </p:spPr>
        <p:txBody>
          <a:bodyPr>
            <a:normAutofit/>
          </a:bodyPr>
          <a:lstStyle/>
          <a:p>
            <a:pPr lvl="1" algn="just" rtl="1"/>
            <a:r>
              <a:rPr lang="ku-Arab-IQ" sz="2800" dirty="0"/>
              <a:t>ئەگەر هەر گوژمەیەک لە ئەنجامی گۆرانکاری دوو ماوەکە لە هەبووەکان </a:t>
            </a:r>
            <a:r>
              <a:rPr lang="en-US" sz="2800" dirty="0"/>
              <a:t>Assets</a:t>
            </a:r>
            <a:r>
              <a:rPr lang="ku-Arab-IQ" sz="2800" dirty="0"/>
              <a:t> بە زیادە بوو(موجەب/ </a:t>
            </a:r>
            <a:r>
              <a:rPr lang="en-US" sz="2800" dirty="0"/>
              <a:t>Increase</a:t>
            </a:r>
            <a:r>
              <a:rPr lang="ku-Arab-IQ" sz="2800" dirty="0"/>
              <a:t>) ئەوا بە مانای رۆیشتنی(دەرچوون)ی پارەیە، بۆیە لە لێشاوی نەخت بە کەم (سالب دایدەنێین، واتا دەیخەینە ناو کەوانە). هەر هەبووێک کەمی کرد، ئەوا لە لیستی لێشاوی نەخت بە (موجەب دایدەنێین، واتا نایخەینە کەوانە)</a:t>
            </a:r>
            <a:r>
              <a:rPr lang="ar-IQ" sz="2800" dirty="0"/>
              <a:t>/ </a:t>
            </a:r>
            <a:r>
              <a:rPr lang="ar-IQ" sz="2800" dirty="0">
                <a:solidFill>
                  <a:schemeClr val="accent2">
                    <a:lumMod val="75000"/>
                  </a:schemeClr>
                </a:solidFill>
              </a:rPr>
              <a:t>كل زيادة في الموجودات نتيجة التغييرات في الفترتين عبارة عن النقد للخارج، ولذلك تعد سالبا في قائمة التدفق النقدي ونضع المبلغ داخل قوصين. كل نقصان في الموجودات عبارة عن النقد للداخل والمبلغ في قائمة التدفق النقدي يكون موجبا</a:t>
            </a:r>
            <a:r>
              <a:rPr lang="ku-Arab-IQ" sz="2800" dirty="0"/>
              <a:t>.</a:t>
            </a:r>
          </a:p>
          <a:p>
            <a:pPr lvl="1" algn="just" rtl="1"/>
            <a:r>
              <a:rPr lang="ku-Arab-IQ" sz="2800" dirty="0"/>
              <a:t>ئەگەر هەر گوژمەیەک لە ئەنجامی گۆرانکاری دوو ماوەکە لە پابەندییەکان </a:t>
            </a:r>
            <a:r>
              <a:rPr lang="en-US" sz="2800" dirty="0"/>
              <a:t>Liabilities</a:t>
            </a:r>
            <a:r>
              <a:rPr lang="ku-Arab-IQ" sz="2800" dirty="0"/>
              <a:t> بە زیادە بوو(موجەب/ </a:t>
            </a:r>
            <a:r>
              <a:rPr lang="en-US" sz="2800" dirty="0"/>
              <a:t>Increase</a:t>
            </a:r>
            <a:r>
              <a:rPr lang="ku-Arab-IQ" sz="2800" dirty="0"/>
              <a:t>) ئەوا لە لێشاوی نەخت بە زیادە (موجەب دایدەنێین، واتا نایخەیەن کەوانە). هەر پابەندییەک کەمی کرد، ئەوا بە (سالب/ </a:t>
            </a:r>
            <a:r>
              <a:rPr lang="en-US" sz="2800" dirty="0"/>
              <a:t>decrease</a:t>
            </a:r>
            <a:r>
              <a:rPr lang="ku-Arab-IQ" sz="2800" dirty="0"/>
              <a:t>) ناوی دەبەین (واتا دەیخەینە کەوانە)</a:t>
            </a:r>
            <a:r>
              <a:rPr lang="ar-IQ" sz="2800" dirty="0"/>
              <a:t>/ </a:t>
            </a:r>
            <a:r>
              <a:rPr lang="ar-IQ" sz="2800" dirty="0">
                <a:solidFill>
                  <a:schemeClr val="accent2">
                    <a:lumMod val="75000"/>
                  </a:schemeClr>
                </a:solidFill>
              </a:rPr>
              <a:t>كل زيادة في الالتزامات (المطلوبات) نتيجة التغييرات في الفترتين عبارة عن النقد للداخل، ولذلك تعد موجبا في قائمة التدفق النقدي. كل نقصان في الالتزامات تعد سالبا وتظهر في قائمة التدفق النقدي سالبا ونضعها داخل قوصين</a:t>
            </a:r>
            <a:r>
              <a:rPr lang="ku-Arab-IQ" sz="2800" dirty="0">
                <a:solidFill>
                  <a:schemeClr val="accent2">
                    <a:lumMod val="75000"/>
                  </a:schemeClr>
                </a:solidFill>
              </a:rPr>
              <a:t>.</a:t>
            </a:r>
          </a:p>
        </p:txBody>
      </p:sp>
    </p:spTree>
    <p:extLst>
      <p:ext uri="{BB962C8B-B14F-4D97-AF65-F5344CB8AC3E}">
        <p14:creationId xmlns:p14="http://schemas.microsoft.com/office/powerpoint/2010/main" val="20326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35CC4DDA-E6BD-4B42-A8F3-6B7B89E343C8}"/>
              </a:ext>
            </a:extLst>
          </p:cNvPr>
          <p:cNvGraphicFramePr>
            <a:graphicFrameLocks noGrp="1"/>
          </p:cNvGraphicFramePr>
          <p:nvPr>
            <p:extLst>
              <p:ext uri="{D42A27DB-BD31-4B8C-83A1-F6EECF244321}">
                <p14:modId xmlns:p14="http://schemas.microsoft.com/office/powerpoint/2010/main" val="2860554376"/>
              </p:ext>
            </p:extLst>
          </p:nvPr>
        </p:nvGraphicFramePr>
        <p:xfrm>
          <a:off x="4419599" y="-62291"/>
          <a:ext cx="7517807" cy="6974840"/>
        </p:xfrm>
        <a:graphic>
          <a:graphicData uri="http://schemas.openxmlformats.org/drawingml/2006/table">
            <a:tbl>
              <a:tblPr rtl="1" bandRow="1"/>
              <a:tblGrid>
                <a:gridCol w="2081958">
                  <a:extLst>
                    <a:ext uri="{9D8B030D-6E8A-4147-A177-3AD203B41FA5}">
                      <a16:colId xmlns:a16="http://schemas.microsoft.com/office/drawing/2014/main" val="3006725795"/>
                    </a:ext>
                  </a:extLst>
                </a:gridCol>
                <a:gridCol w="565474">
                  <a:extLst>
                    <a:ext uri="{9D8B030D-6E8A-4147-A177-3AD203B41FA5}">
                      <a16:colId xmlns:a16="http://schemas.microsoft.com/office/drawing/2014/main" val="594896537"/>
                    </a:ext>
                  </a:extLst>
                </a:gridCol>
                <a:gridCol w="601957">
                  <a:extLst>
                    <a:ext uri="{9D8B030D-6E8A-4147-A177-3AD203B41FA5}">
                      <a16:colId xmlns:a16="http://schemas.microsoft.com/office/drawing/2014/main" val="213482626"/>
                    </a:ext>
                  </a:extLst>
                </a:gridCol>
                <a:gridCol w="638439">
                  <a:extLst>
                    <a:ext uri="{9D8B030D-6E8A-4147-A177-3AD203B41FA5}">
                      <a16:colId xmlns:a16="http://schemas.microsoft.com/office/drawing/2014/main" val="827156825"/>
                    </a:ext>
                  </a:extLst>
                </a:gridCol>
                <a:gridCol w="2325333">
                  <a:extLst>
                    <a:ext uri="{9D8B030D-6E8A-4147-A177-3AD203B41FA5}">
                      <a16:colId xmlns:a16="http://schemas.microsoft.com/office/drawing/2014/main" val="3606691192"/>
                    </a:ext>
                  </a:extLst>
                </a:gridCol>
                <a:gridCol w="601708">
                  <a:extLst>
                    <a:ext uri="{9D8B030D-6E8A-4147-A177-3AD203B41FA5}">
                      <a16:colId xmlns:a16="http://schemas.microsoft.com/office/drawing/2014/main" val="3952809022"/>
                    </a:ext>
                  </a:extLst>
                </a:gridCol>
                <a:gridCol w="702938">
                  <a:extLst>
                    <a:ext uri="{9D8B030D-6E8A-4147-A177-3AD203B41FA5}">
                      <a16:colId xmlns:a16="http://schemas.microsoft.com/office/drawing/2014/main" val="2310785203"/>
                    </a:ext>
                  </a:extLst>
                </a:gridCol>
              </a:tblGrid>
              <a:tr h="244369">
                <a:tc gridSpan="4">
                  <a:txBody>
                    <a:bodyPr/>
                    <a:lstStyle/>
                    <a:p>
                      <a:pPr algn="r" rtl="1">
                        <a:lnSpc>
                          <a:spcPct val="107000"/>
                        </a:lnSpc>
                        <a:spcAft>
                          <a:spcPts val="800"/>
                        </a:spcAft>
                      </a:pPr>
                      <a:r>
                        <a:rPr lang="ar-SA" sz="1000" dirty="0">
                          <a:effectLst/>
                          <a:latin typeface="Calibri" panose="020F0502020204030204" pitchFamily="34" charset="0"/>
                          <a:ea typeface="Calibri" panose="020F0502020204030204" pitchFamily="34" charset="0"/>
                        </a:rPr>
                        <a:t>رێستۆرانتی </a:t>
                      </a:r>
                      <a:r>
                        <a:rPr lang="en-US" sz="1000" b="1" dirty="0">
                          <a:effectLst/>
                          <a:latin typeface="Calibri" panose="020F0502020204030204" pitchFamily="34" charset="0"/>
                          <a:ea typeface="Calibri" panose="020F0502020204030204" pitchFamily="34" charset="0"/>
                        </a:rPr>
                        <a:t>Gian’s Italian </a:t>
                      </a:r>
                      <a:r>
                        <a:rPr lang="en-US" sz="1000" b="1" dirty="0" err="1">
                          <a:effectLst/>
                          <a:latin typeface="Calibri" panose="020F0502020204030204" pitchFamily="34" charset="0"/>
                          <a:ea typeface="Calibri" panose="020F0502020204030204" pitchFamily="34" charset="0"/>
                        </a:rPr>
                        <a:t>Cusine</a:t>
                      </a:r>
                      <a:endParaRPr lang="en-US" sz="1050" dirty="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dirty="0">
                          <a:effectLst/>
                          <a:latin typeface="Calibri" panose="020F0502020204030204" pitchFamily="34" charset="0"/>
                          <a:ea typeface="Calibri" panose="020F0502020204030204" pitchFamily="34" charset="0"/>
                        </a:rPr>
                        <a:t>بەلانس شیت</a:t>
                      </a:r>
                      <a:endParaRPr lang="en-US" sz="1050" dirty="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dirty="0">
                          <a:effectLst/>
                          <a:latin typeface="Calibri" panose="020F0502020204030204" pitchFamily="34" charset="0"/>
                          <a:ea typeface="Calibri" panose="020F0502020204030204" pitchFamily="34" charset="0"/>
                        </a:rPr>
                        <a:t>٣٠ تشرینی دووەم و ٣١ی کانونی یەکەمی ٢٠١٨</a:t>
                      </a:r>
                      <a:endParaRPr lang="en-US" sz="1050" dirty="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رێستۆرانتی </a:t>
                      </a:r>
                      <a:r>
                        <a:rPr lang="en-US" sz="1000" b="1">
                          <a:effectLst/>
                          <a:latin typeface="Calibri" panose="020F0502020204030204" pitchFamily="34" charset="0"/>
                          <a:ea typeface="Calibri" panose="020F0502020204030204" pitchFamily="34" charset="0"/>
                        </a:rPr>
                        <a:t>Gian’s Italian Cusine</a:t>
                      </a:r>
                      <a:endParaRPr lang="en-US" sz="105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a:effectLst/>
                          <a:latin typeface="Calibri" panose="020F0502020204030204" pitchFamily="34" charset="0"/>
                          <a:ea typeface="Calibri" panose="020F0502020204030204" pitchFamily="34" charset="0"/>
                        </a:rPr>
                        <a:t>لیستی دەسهات</a:t>
                      </a:r>
                      <a:endParaRPr lang="en-US" sz="105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a:effectLst/>
                          <a:latin typeface="Calibri" panose="020F0502020204030204" pitchFamily="34" charset="0"/>
                          <a:ea typeface="Calibri" panose="020F0502020204030204" pitchFamily="34" charset="0"/>
                        </a:rPr>
                        <a:t>بۆ کۆتایی مانگی ٣١/ ١٢/ ٢٠١٨</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35575854"/>
                  </a:ext>
                </a:extLst>
              </a:tr>
              <a:tr h="166304">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جیاوازی</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داهاتەکان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تشرینی دووەم</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کانونی یەکەم</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908825656"/>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نەخت</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٩٠٠٠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١٤٠٠٠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٥٠٠٠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٧٨٠٠٠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٧٥،٥٨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4063675266"/>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هەژماری وەرگیرانەوەکان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١٠٠٠٠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١١٥٠٠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١٥٠٠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خواردنەوە</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٢٤٠٠٠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٢٣،٢٦</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79325291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کۆگەکراوی خواردن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٤٠٠٠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٣٥٣٨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(٤٦٢)</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هی تر</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١٢٠٠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١،١٦</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138579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کۆگەکراوی خواردنەوە</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٦٠٠٠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٣٩٥٠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(٢٠٥٠)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سەرجەمی داهاتەکان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١٠٣٢٠٠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10530860"/>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کرێی پێشوەختەدراو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١٨٠٠٠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rowSpan="2">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a:effectLst/>
                          <a:latin typeface="Calibri" panose="020F0502020204030204" pitchFamily="34" charset="0"/>
                          <a:ea typeface="Calibri" panose="020F0502020204030204" pitchFamily="34" charset="0"/>
                        </a:rPr>
                        <a:t>تێچووی فرۆش</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rowSpan="2">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rowSpan="2">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3267480468"/>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هەبووی ئالوگۆرکراو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٤٧٠٠٠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٥٢٩٨٨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٥٩٨٨</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001059837"/>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کەل و پەل، ئامێر و پێداوستی </a:t>
                      </a:r>
                      <a:r>
                        <a:rPr lang="en-US" sz="1000">
                          <a:effectLst/>
                          <a:latin typeface="Calibri" panose="020F0502020204030204" pitchFamily="34" charset="0"/>
                          <a:ea typeface="Calibri" panose="020F0502020204030204" pitchFamily="34" charset="0"/>
                        </a:rPr>
                        <a:t>FF&amp;E</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٧٥٠٠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٩٨٧٠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٢٣٧٠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٢٤٩٦٠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٣٢</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88516803"/>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بەهاوەریوی کەلەکەبوو </a:t>
                      </a:r>
                      <a:r>
                        <a:rPr lang="en-US" sz="1000">
                          <a:effectLst/>
                          <a:latin typeface="Calibri" panose="020F0502020204030204" pitchFamily="34" charset="0"/>
                          <a:ea typeface="Calibri" panose="020F0502020204030204" pitchFamily="34" charset="0"/>
                        </a:rPr>
                        <a:t>FF&amp;E</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(٣٠٣٠)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(٤٠٠٠)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(٩٧٩)</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خواردنەوە</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٥٢٨٠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٢٢</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514318798"/>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بینا</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هی تر</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٦٦٠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814011"/>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وەبەرهێنانی درێژخایەن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٨٥٨٠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٣٥٨٠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a:txBody>
                    <a:bodyPr/>
                    <a:lstStyle/>
                    <a:p>
                      <a:pPr algn="r" rtl="1">
                        <a:lnSpc>
                          <a:spcPct val="107000"/>
                        </a:lnSpc>
                        <a:spcAft>
                          <a:spcPts val="800"/>
                        </a:spcAft>
                      </a:pPr>
                      <a:r>
                        <a:rPr lang="ar-SA" sz="1000" dirty="0">
                          <a:effectLst/>
                          <a:latin typeface="Calibri" panose="020F0502020204030204" pitchFamily="34" charset="0"/>
                          <a:ea typeface="Calibri" panose="020F0502020204030204" pitchFamily="34" charset="0"/>
                        </a:rPr>
                        <a:t>سەرجەمی تێچووی فرۆش</a:t>
                      </a:r>
                      <a:endParaRPr lang="en-US" sz="1050" dirty="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rowSpan="2">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٣٠٩٠٠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٢٩،٩٤</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3449453"/>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هەبووی درێژخایەن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٢٩٤٧٠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٣٤٤٥٠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٤٩٨٠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3608857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سەرجەمی هەبووەکان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٧٦٤٧٠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٨٧٤٣٨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١٠٩٦٨</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سەراپای قازانج</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356657580"/>
                  </a:ext>
                </a:extLst>
              </a:tr>
              <a:tr h="96028">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٥٣٠٤٠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٦٨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475040087"/>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هەژماری پێدانەوەکان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٦٧٩٠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(٢١٠)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خواردنەوە</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١٨٧٢٠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308835385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مووچەی شایستەبوو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٥٤٠٠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٦٥٤٠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١١٤٠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هی تر</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٥٤٠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٤٥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37453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باجی شایستەبوو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٣٥٠٠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سەراپای قازانج</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٧٢٣٠٠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٧٠،٠٦</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55936434"/>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پابەندی ئالوگۆرکراو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١٧٩٠٠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١٦٨٣٠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(١٠٧٠)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خەرجی کۆنترۆلکراوی بەگەرخستن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416957775"/>
                  </a:ext>
                </a:extLst>
              </a:tr>
              <a:tr h="109926">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مووچە و کرێ</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٢٩٨٧٠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٢٨،٩٤</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586379869"/>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قەرزکراوی درێژخایەن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١٠٠٠٠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دەرمالەی کارمەندان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٧٤٦٧،٥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٧،٢٤</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685944542"/>
                  </a:ext>
                </a:extLst>
              </a:tr>
              <a:tr h="109926">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خەرجی راستەوخۆی بەگەرخستن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٦١٩٢</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٦</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953721148"/>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مولکایەتی</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٣٩٠٠٠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٤٠٦٢٠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١٦٢٠</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بەبازارخستن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٣٦١٢</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٣،٥٠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49549060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قازانجی گلدراو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٩٥٧٠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١٧٩٨٨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٨٤١٨</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کارگێری و گشتی</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٢٥٨٠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903914073"/>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مولکایەتی</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٤٨٥٧٠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٥٨٦٠٨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١٠٠٣٨</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چاکردنەوە و باشراگرتن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١٨٥٧،٦</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١،٨٠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664072347"/>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پابەندی و مولکایەتییەکان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٧٦٤٧٠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٨٧٤٣٨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١٠٩٦٨</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مۆسیقا و کات بەسەربردن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٢٨٨٩،٦٠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٢،٨٠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9772320"/>
                  </a:ext>
                </a:extLst>
              </a:tr>
              <a:tr h="109926">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خەرجی بەگەرخستن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٥٨٤٩٣،٥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٥٦،٦٨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8179042"/>
                  </a:ext>
                </a:extLst>
              </a:tr>
              <a:tr h="62452">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زانیارییەکانی تر</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rowSpan="2">
                  <a:txBody>
                    <a:bodyPr/>
                    <a:lstStyle/>
                    <a:p>
                      <a:pPr algn="r" rtl="1">
                        <a:lnSpc>
                          <a:spcPct val="107000"/>
                        </a:lnSpc>
                        <a:spcAft>
                          <a:spcPts val="800"/>
                        </a:spcAft>
                      </a:pPr>
                      <a:r>
                        <a:rPr lang="en-US" sz="1000" dirty="0">
                          <a:effectLst/>
                          <a:latin typeface="Calibri" panose="020F0502020204030204" pitchFamily="34" charset="0"/>
                          <a:ea typeface="Calibri" panose="020F0502020204030204" pitchFamily="34" charset="0"/>
                        </a:rPr>
                        <a:t> </a:t>
                      </a:r>
                      <a:endParaRPr lang="en-US" sz="1050" dirty="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dirty="0">
                          <a:effectLst/>
                          <a:latin typeface="Calibri" panose="020F0502020204030204" pitchFamily="34" charset="0"/>
                          <a:ea typeface="Calibri" panose="020F0502020204030204" pitchFamily="34" charset="0"/>
                        </a:rPr>
                        <a:t>دەسهاتی بەگەرخستن</a:t>
                      </a:r>
                      <a:endParaRPr lang="en-US" sz="1050" dirty="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rowSpan="2">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a:effectLst/>
                          <a:latin typeface="Calibri" panose="020F0502020204030204" pitchFamily="34" charset="0"/>
                          <a:ea typeface="Calibri" panose="020F0502020204030204" pitchFamily="34" charset="0"/>
                        </a:rPr>
                        <a:t>١٣٨٠٦،٥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rowSpan="2">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p>
                      <a:pPr algn="r" rtl="1">
                        <a:lnSpc>
                          <a:spcPct val="107000"/>
                        </a:lnSpc>
                        <a:spcAft>
                          <a:spcPts val="800"/>
                        </a:spcAft>
                      </a:pPr>
                      <a:r>
                        <a:rPr lang="ar-SA" sz="1000">
                          <a:effectLst/>
                          <a:latin typeface="Calibri" panose="020F0502020204030204" pitchFamily="34" charset="0"/>
                          <a:ea typeface="Calibri" panose="020F0502020204030204" pitchFamily="34" charset="0"/>
                        </a:rPr>
                        <a:t>١٣،٣٨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298884391"/>
                  </a:ext>
                </a:extLst>
              </a:tr>
              <a:tr h="142884">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لێشاوی نەختی چالاکییەکانی بەگەرخستن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033836190"/>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پوختەی دەسهات</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٤٦٤٥،٢٠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خەرجییە کۆنترۆلنەکراوەکان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615159220"/>
                  </a:ext>
                </a:extLst>
              </a:tr>
              <a:tr h="53890">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بەهاوەرین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کرێ</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b="1">
                          <a:effectLst/>
                          <a:latin typeface="Calibri" panose="020F0502020204030204" pitchFamily="34" charset="0"/>
                          <a:ea typeface="Calibri" panose="020F0502020204030204" pitchFamily="34" charset="0"/>
                        </a:rPr>
                        <a:t>٧٠٠٠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٦،٧٨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1998882757"/>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زیاد بووی هەژماری وەرگیرانەوەکان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بەهاوەرین</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٠،٤٨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993953746"/>
                  </a:ext>
                </a:extLst>
              </a:tr>
              <a:tr h="53890">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کەم بووی کۆگەکراوی خواردن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٤٦٢</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سوو</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٥٠٠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٠،٤٨</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5837752"/>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کەم بووی کۆگەکراوی خواردنەوە</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rowSpan="2">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سەرجەمی خەرجی کۆنترۆلنەکراو</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rowSpan="2">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٨٠٠٠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rowSpan="2">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٧،٧٥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33436221"/>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زیاد بووی کرێی پێشوەختەدراو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dirty="0">
                          <a:effectLst/>
                          <a:latin typeface="Calibri" panose="020F0502020204030204" pitchFamily="34" charset="0"/>
                          <a:ea typeface="Calibri" panose="020F0502020204030204" pitchFamily="34" charset="0"/>
                        </a:rPr>
                        <a:t> </a:t>
                      </a:r>
                      <a:endParaRPr lang="en-US" sz="1050" dirty="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46260687"/>
                  </a:ext>
                </a:extLst>
              </a:tr>
              <a:tr h="66714">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زیاد بووی هەژماری پێدانەوەکان</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(٢١٠)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dirty="0">
                          <a:effectLst/>
                          <a:latin typeface="Calibri" panose="020F0502020204030204" pitchFamily="34" charset="0"/>
                          <a:ea typeface="Calibri" panose="020F0502020204030204" pitchFamily="34" charset="0"/>
                        </a:rPr>
                        <a:t> </a:t>
                      </a:r>
                      <a:endParaRPr lang="en-US" sz="1050" dirty="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دەسهاتی پێش باجی دەرامەت</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٥٨٠٦،٥</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٥،٦٣</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3909768237"/>
                  </a:ext>
                </a:extLst>
              </a:tr>
              <a:tr h="56730">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زیاد بووی مووچەی شایستە بوو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١١٤٠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endParaRPr lang="en-US" sz="1050" dirty="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endParaRPr lang="en-US" sz="1050" dirty="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 باج</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١١٦١،٣٠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١،١٣</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9837325"/>
                  </a:ext>
                </a:extLst>
              </a:tr>
              <a:tr h="109926">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کەم بووی باجی شایستە بوو</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٢٠٠٠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پوختەی دەسهات</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ctr" rtl="1">
                        <a:lnSpc>
                          <a:spcPct val="107000"/>
                        </a:lnSpc>
                        <a:spcAft>
                          <a:spcPts val="800"/>
                        </a:spcAft>
                      </a:pPr>
                      <a:r>
                        <a:rPr lang="ar-SA" sz="1000">
                          <a:effectLst/>
                          <a:latin typeface="Calibri" panose="020F0502020204030204" pitchFamily="34" charset="0"/>
                          <a:ea typeface="Calibri" panose="020F0502020204030204" pitchFamily="34" charset="0"/>
                        </a:rPr>
                        <a:t>٤٦٤٥،٢٠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٤،٥٠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413067"/>
                  </a:ext>
                </a:extLst>
              </a:tr>
              <a:tr h="109926">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ar-SA" sz="1000">
                          <a:effectLst/>
                          <a:latin typeface="Calibri" panose="020F0502020204030204" pitchFamily="34" charset="0"/>
                          <a:ea typeface="Calibri" panose="020F0502020204030204" pitchFamily="34" charset="0"/>
                        </a:rPr>
                        <a:t>٧٠٨٧،٢٠</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l"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w="38100" cap="flat" cmpd="sng" algn="ctr">
                      <a:solidFill>
                        <a:srgbClr val="000000"/>
                      </a:solidFill>
                      <a:prstDash val="solid"/>
                      <a:round/>
                      <a:headEnd type="none" w="med" len="med"/>
                      <a:tailEnd type="none" w="med" len="med"/>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w="38100" cap="flat" cmpd="sng" algn="ctr">
                      <a:solidFill>
                        <a:srgbClr val="000000"/>
                      </a:solidFill>
                      <a:prstDash val="solid"/>
                      <a:round/>
                      <a:headEnd type="none" w="med" len="med"/>
                      <a:tailEnd type="none" w="med" len="med"/>
                    </a:lnL>
                    <a:lnR>
                      <a:noFill/>
                    </a:lnR>
                    <a:lnT>
                      <a:noFill/>
                    </a:lnT>
                    <a:lnB>
                      <a:noFill/>
                    </a:lnB>
                  </a:tcPr>
                </a:tc>
                <a:tc>
                  <a:txBody>
                    <a:bodyPr/>
                    <a:lstStyle/>
                    <a:p>
                      <a:pPr algn="r" rtl="1">
                        <a:lnSpc>
                          <a:spcPct val="107000"/>
                        </a:lnSpc>
                        <a:spcAft>
                          <a:spcPts val="800"/>
                        </a:spcAft>
                      </a:pPr>
                      <a:r>
                        <a:rPr lang="en-US" sz="1000">
                          <a:effectLst/>
                          <a:latin typeface="Calibri" panose="020F0502020204030204" pitchFamily="34" charset="0"/>
                          <a:ea typeface="Calibri" panose="020F0502020204030204" pitchFamily="34" charset="0"/>
                        </a:rPr>
                        <a:t> </a:t>
                      </a:r>
                      <a:endParaRPr lang="en-US" sz="105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tc>
                  <a:txBody>
                    <a:bodyPr/>
                    <a:lstStyle/>
                    <a:p>
                      <a:pPr algn="r" rtl="1">
                        <a:lnSpc>
                          <a:spcPct val="107000"/>
                        </a:lnSpc>
                        <a:spcAft>
                          <a:spcPts val="800"/>
                        </a:spcAft>
                      </a:pPr>
                      <a:r>
                        <a:rPr lang="en-US" sz="1000" dirty="0">
                          <a:effectLst/>
                          <a:latin typeface="Calibri" panose="020F0502020204030204" pitchFamily="34" charset="0"/>
                          <a:ea typeface="Calibri" panose="020F0502020204030204" pitchFamily="34" charset="0"/>
                        </a:rPr>
                        <a:t> </a:t>
                      </a:r>
                      <a:endParaRPr lang="en-US" sz="1050" dirty="0">
                        <a:effectLst/>
                        <a:latin typeface="Calibri" panose="020F0502020204030204" pitchFamily="34" charset="0"/>
                        <a:ea typeface="Calibri" panose="020F0502020204030204" pitchFamily="34" charset="0"/>
                      </a:endParaRPr>
                    </a:p>
                  </a:txBody>
                  <a:tcPr marL="26347" marR="26347" marT="0" marB="0">
                    <a:lnL>
                      <a:noFill/>
                    </a:lnL>
                    <a:lnR>
                      <a:noFill/>
                    </a:lnR>
                    <a:lnT>
                      <a:noFill/>
                    </a:lnT>
                    <a:lnB>
                      <a:noFill/>
                    </a:lnB>
                  </a:tcPr>
                </a:tc>
                <a:extLst>
                  <a:ext uri="{0D108BD9-81ED-4DB2-BD59-A6C34878D82A}">
                    <a16:rowId xmlns:a16="http://schemas.microsoft.com/office/drawing/2014/main" val="2777641016"/>
                  </a:ext>
                </a:extLst>
              </a:tr>
            </a:tbl>
          </a:graphicData>
        </a:graphic>
      </p:graphicFrame>
      <p:sp>
        <p:nvSpPr>
          <p:cNvPr id="7" name="Rectangle 6">
            <a:extLst>
              <a:ext uri="{FF2B5EF4-FFF2-40B4-BE49-F238E27FC236}">
                <a16:creationId xmlns:a16="http://schemas.microsoft.com/office/drawing/2014/main" id="{4DA03DC4-6EAE-4B12-944D-F4CC48369EE0}"/>
              </a:ext>
            </a:extLst>
          </p:cNvPr>
          <p:cNvSpPr/>
          <p:nvPr/>
        </p:nvSpPr>
        <p:spPr>
          <a:xfrm>
            <a:off x="-85725" y="6292616"/>
            <a:ext cx="4381500" cy="784317"/>
          </a:xfrm>
          <a:prstGeom prst="rect">
            <a:avLst/>
          </a:prstGeom>
        </p:spPr>
        <p:txBody>
          <a:bodyPr wrap="square">
            <a:spAutoFit/>
          </a:bodyPr>
          <a:lstStyle/>
          <a:p>
            <a:pPr marL="0" marR="0" lvl="0" indent="0" algn="ctr" defTabSz="914400" rtl="1" eaLnBrk="1" fontAlgn="auto" latinLnBrk="0" hangingPunct="1">
              <a:lnSpc>
                <a:spcPct val="107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شێوەی (١٢)</a:t>
            </a:r>
            <a:endParaRPr kumimoji="0" lang="ku-Arab-IQ" sz="105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endParaRPr>
          </a:p>
          <a:p>
            <a:pPr marL="0" marR="0" lvl="0" indent="0" algn="ctr" defTabSz="914400" rtl="1" eaLnBrk="1" fontAlgn="auto" latinLnBrk="0" hangingPunct="1">
              <a:lnSpc>
                <a:spcPct val="107000"/>
              </a:lnSpc>
              <a:spcBef>
                <a:spcPts val="0"/>
              </a:spcBef>
              <a:spcAft>
                <a:spcPts val="0"/>
              </a:spcAft>
              <a:buClrTx/>
              <a:buSzTx/>
              <a:buFontTx/>
              <a:buNone/>
              <a:tabLst/>
              <a:defRPr/>
            </a:pPr>
            <a:r>
              <a:rPr kumimoji="0" lang="ar-SA" sz="105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Arial" panose="020B0604020202020204" pitchFamily="34" charset="0"/>
              </a:rPr>
              <a:t> لیستی دەسهات و بەلانس شیتی رێستۆرانتی </a:t>
            </a:r>
            <a:r>
              <a:rPr kumimoji="0" lang="en-US" sz="105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Gian’s Italian Cuisine</a:t>
            </a:r>
            <a:endParaRPr kumimoji="0" lang="en-US" sz="9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105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Oval 3">
            <a:extLst>
              <a:ext uri="{FF2B5EF4-FFF2-40B4-BE49-F238E27FC236}">
                <a16:creationId xmlns:a16="http://schemas.microsoft.com/office/drawing/2014/main" id="{879681C2-4AA1-4475-BEC4-373423BD6075}"/>
              </a:ext>
            </a:extLst>
          </p:cNvPr>
          <p:cNvSpPr/>
          <p:nvPr/>
        </p:nvSpPr>
        <p:spPr>
          <a:xfrm>
            <a:off x="4380905" y="592948"/>
            <a:ext cx="738810" cy="318052"/>
          </a:xfrm>
          <a:prstGeom prst="ellipse">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ku-Arab-IQ" sz="10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رێژە</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CE473B1-D9B7-4335-9183-C6DD4B389661}"/>
                  </a:ext>
                </a:extLst>
              </p:cNvPr>
              <p:cNvSpPr txBox="1"/>
              <p:nvPr/>
            </p:nvSpPr>
            <p:spPr>
              <a:xfrm>
                <a:off x="9799983" y="6563234"/>
                <a:ext cx="77912" cy="138499"/>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ku-Arab-IQ" sz="900" b="0" i="1" u="none" strike="noStrike" kern="1200" cap="none" spc="0" normalizeH="0" baseline="0" noProof="0" smtClean="0">
                          <a:ln>
                            <a:noFill/>
                          </a:ln>
                          <a:solidFill>
                            <a:prstClr val="black"/>
                          </a:solidFill>
                          <a:effectLst/>
                          <a:uLnTx/>
                          <a:uFillTx/>
                          <a:latin typeface="Cambria Math" panose="02040503050406030204" pitchFamily="18" charset="0"/>
                          <a:ea typeface="+mn-ea"/>
                        </a:rPr>
                        <m:t>)</m:t>
                      </m:r>
                    </m:oMath>
                  </m:oMathPara>
                </a14:m>
                <a:endParaRPr kumimoji="0" lang="en-US" sz="9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mc:Choice>
        <mc:Fallback xmlns="">
          <p:sp>
            <p:nvSpPr>
              <p:cNvPr id="9" name="TextBox 8">
                <a:extLst>
                  <a:ext uri="{FF2B5EF4-FFF2-40B4-BE49-F238E27FC236}">
                    <a16:creationId xmlns:a16="http://schemas.microsoft.com/office/drawing/2014/main" id="{9CE473B1-D9B7-4335-9183-C6DD4B389661}"/>
                  </a:ext>
                </a:extLst>
              </p:cNvPr>
              <p:cNvSpPr txBox="1">
                <a:spLocks noRot="1" noChangeAspect="1" noMove="1" noResize="1" noEditPoints="1" noAdjustHandles="1" noChangeArrowheads="1" noChangeShapeType="1" noTextEdit="1"/>
              </p:cNvSpPr>
              <p:nvPr/>
            </p:nvSpPr>
            <p:spPr>
              <a:xfrm>
                <a:off x="9799983" y="6563234"/>
                <a:ext cx="77912" cy="138499"/>
              </a:xfrm>
              <a:prstGeom prst="rect">
                <a:avLst/>
              </a:prstGeom>
              <a:blipFill>
                <a:blip r:embed="rId5"/>
                <a:stretch>
                  <a:fillRect l="-58333" r="-58333" b="-40909"/>
                </a:stretch>
              </a:blipFill>
            </p:spPr>
            <p:txBody>
              <a:bodyPr/>
              <a:lstStyle/>
              <a:p>
                <a:r>
                  <a:rPr lang="en-US">
                    <a:noFill/>
                  </a:rPr>
                  <a:t> </a:t>
                </a:r>
              </a:p>
            </p:txBody>
          </p:sp>
        </mc:Fallback>
      </mc:AlternateContent>
      <p:sp>
        <p:nvSpPr>
          <p:cNvPr id="11" name="TextBox 10">
            <a:extLst>
              <a:ext uri="{FF2B5EF4-FFF2-40B4-BE49-F238E27FC236}">
                <a16:creationId xmlns:a16="http://schemas.microsoft.com/office/drawing/2014/main" id="{61DBB250-911B-4A91-BB8F-8A8DCF4B73FD}"/>
              </a:ext>
            </a:extLst>
          </p:cNvPr>
          <p:cNvSpPr txBox="1"/>
          <p:nvPr/>
        </p:nvSpPr>
        <p:spPr>
          <a:xfrm>
            <a:off x="9462051" y="6538516"/>
            <a:ext cx="51296" cy="184666"/>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u-Arab-IQ"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8307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6B38D-F8A5-46FD-BBAB-03078F753C8C}"/>
              </a:ext>
            </a:extLst>
          </p:cNvPr>
          <p:cNvSpPr>
            <a:spLocks noGrp="1"/>
          </p:cNvSpPr>
          <p:nvPr>
            <p:ph type="title"/>
          </p:nvPr>
        </p:nvSpPr>
        <p:spPr>
          <a:xfrm>
            <a:off x="1006838" y="266700"/>
            <a:ext cx="10178323" cy="885826"/>
          </a:xfrm>
        </p:spPr>
        <p:txBody>
          <a:bodyPr>
            <a:normAutofit/>
          </a:bodyPr>
          <a:lstStyle/>
          <a:p>
            <a:pPr algn="r" rtl="1"/>
            <a:r>
              <a:rPr lang="ku-Arab-IQ" dirty="0"/>
              <a:t>٣. </a:t>
            </a:r>
            <a:r>
              <a:rPr lang="ar-SA" dirty="0"/>
              <a:t>لیستی لێشاوی نەخت </a:t>
            </a:r>
            <a:r>
              <a:rPr lang="en-US" b="1" dirty="0"/>
              <a:t>Statement of Cash flow</a:t>
            </a:r>
            <a:endParaRPr lang="en-US" dirty="0"/>
          </a:p>
        </p:txBody>
      </p:sp>
      <p:sp>
        <p:nvSpPr>
          <p:cNvPr id="3" name="Content Placeholder 2">
            <a:extLst>
              <a:ext uri="{FF2B5EF4-FFF2-40B4-BE49-F238E27FC236}">
                <a16:creationId xmlns:a16="http://schemas.microsoft.com/office/drawing/2014/main" id="{AF9E7738-789A-4182-A057-B6B4B2372B84}"/>
              </a:ext>
            </a:extLst>
          </p:cNvPr>
          <p:cNvSpPr>
            <a:spLocks noGrp="1"/>
          </p:cNvSpPr>
          <p:nvPr>
            <p:ph idx="1"/>
          </p:nvPr>
        </p:nvSpPr>
        <p:spPr>
          <a:xfrm>
            <a:off x="228600" y="1152525"/>
            <a:ext cx="10805160" cy="5372099"/>
          </a:xfrm>
        </p:spPr>
        <p:txBody>
          <a:bodyPr>
            <a:noAutofit/>
          </a:bodyPr>
          <a:lstStyle/>
          <a:p>
            <a:pPr indent="457200" algn="just" rtl="1">
              <a:lnSpc>
                <a:spcPct val="107000"/>
              </a:lnSpc>
              <a:spcAft>
                <a:spcPts val="0"/>
              </a:spcAft>
            </a:pPr>
            <a:r>
              <a:rPr lang="ar-SA" sz="2400" dirty="0">
                <a:latin typeface="Calibri" panose="020F0502020204030204" pitchFamily="34" charset="0"/>
                <a:ea typeface="Calibri" panose="020F0502020204030204" pitchFamily="34" charset="0"/>
              </a:rPr>
              <a:t>	پرسیار: هۆتێلەکە چۆن لێشاوی نەختی زیادکرد بە تەنها ٤٥٦٠ دۆلار، لە کاتێک دا قازانجی دەسهاتووی ٧٩٨٠ دۆلارە بووە؟ </a:t>
            </a:r>
            <a:r>
              <a:rPr lang="ar-IQ" sz="2400" dirty="0">
                <a:latin typeface="Calibri" panose="020F0502020204030204" pitchFamily="34" charset="0"/>
                <a:ea typeface="Calibri" panose="020F0502020204030204" pitchFamily="34" charset="0"/>
              </a:rPr>
              <a:t>      </a:t>
            </a:r>
            <a:r>
              <a:rPr lang="ar-SA" sz="1800" dirty="0">
                <a:latin typeface="Calibri" panose="020F0502020204030204" pitchFamily="34" charset="0"/>
                <a:ea typeface="Calibri" panose="020F0502020204030204" pitchFamily="34" charset="0"/>
              </a:rPr>
              <a:t>کاتێک بزنسێک بەرێوەدەبرێت، گرنگە بزانرێت، کە دەسکەوتنی قازانج راستەوخۆ لێشاوی نەخت دروست دەکات. بۆیە ئەم لیستە گرنگە.</a:t>
            </a:r>
            <a:endParaRPr lang="en-US" sz="1400" dirty="0">
              <a:latin typeface="Calibri" panose="020F0502020204030204" pitchFamily="34" charset="0"/>
              <a:ea typeface="Calibri" panose="020F0502020204030204" pitchFamily="34" charset="0"/>
            </a:endParaRPr>
          </a:p>
          <a:p>
            <a:pPr algn="just" rtl="1"/>
            <a:r>
              <a:rPr lang="ar-SA" sz="1800" dirty="0">
                <a:ea typeface="Calibri" panose="020F0502020204030204" pitchFamily="34" charset="0"/>
                <a:cs typeface="Calibri" panose="020F0502020204030204" pitchFamily="34" charset="0"/>
              </a:rPr>
              <a:t>	لە </a:t>
            </a:r>
            <a:r>
              <a:rPr lang="ar-IQ" sz="1800" dirty="0">
                <a:ea typeface="Calibri" panose="020F0502020204030204" pitchFamily="34" charset="0"/>
                <a:cs typeface="Calibri" panose="020F0502020204030204" pitchFamily="34" charset="0"/>
              </a:rPr>
              <a:t>ح</a:t>
            </a:r>
            <a:r>
              <a:rPr lang="ar-SA" sz="1800" dirty="0">
                <a:ea typeface="Calibri" panose="020F0502020204030204" pitchFamily="34" charset="0"/>
                <a:cs typeface="Calibri" panose="020F0502020204030204" pitchFamily="34" charset="0"/>
              </a:rPr>
              <a:t>الەتەکەی </a:t>
            </a:r>
            <a:r>
              <a:rPr lang="en-US" sz="1800" dirty="0" err="1">
                <a:latin typeface="Calibri" panose="020F0502020204030204" pitchFamily="34" charset="0"/>
                <a:ea typeface="Calibri" panose="020F0502020204030204" pitchFamily="34" charset="0"/>
              </a:rPr>
              <a:t>Danfroth</a:t>
            </a:r>
            <a:r>
              <a:rPr lang="ar-SA" sz="1800" dirty="0">
                <a:latin typeface="Calibri" panose="020F0502020204030204" pitchFamily="34" charset="0"/>
                <a:ea typeface="Calibri" panose="020F0502020204030204" pitchFamily="34" charset="0"/>
              </a:rPr>
              <a:t>، کۆمپانیا پالپشتی دارایی لە خاوەنەکانی وەرگرت، لە کاتێک دا قەرزکراوی درێژخایەنی پێ</a:t>
            </a:r>
            <a:r>
              <a:rPr lang="ku-Arab-IQ" sz="1800" dirty="0">
                <a:ea typeface="Calibri" panose="020F0502020204030204" pitchFamily="34" charset="0"/>
                <a:cs typeface="Calibri" panose="020F0502020204030204" pitchFamily="34" charset="0"/>
              </a:rPr>
              <a:t>دایەوە</a:t>
            </a:r>
            <a:r>
              <a:rPr lang="ar-SA" sz="1800" dirty="0">
                <a:ea typeface="Calibri" panose="020F0502020204030204" pitchFamily="34" charset="0"/>
                <a:cs typeface="Calibri" panose="020F0502020204030204" pitchFamily="34" charset="0"/>
              </a:rPr>
              <a:t>. پوختەی گوژمەی ٢٠٠٠ دۆلاری لە چالاکییە داراییەکان دەسکەوتووە. ٤٥٦٠ دۆلار زیادبوونەکە، دەرەنجامی زنجیرەیەک چالاکی بووە.</a:t>
            </a:r>
            <a:endParaRPr lang="ku-Arab-IQ" sz="1800" dirty="0">
              <a:ea typeface="Calibri" panose="020F0502020204030204" pitchFamily="34" charset="0"/>
              <a:cs typeface="Calibri" panose="020F0502020204030204" pitchFamily="34" charset="0"/>
            </a:endParaRPr>
          </a:p>
          <a:p>
            <a:pPr algn="just" rtl="1">
              <a:lnSpc>
                <a:spcPct val="107000"/>
              </a:lnSpc>
              <a:spcAft>
                <a:spcPts val="0"/>
              </a:spcAft>
            </a:pPr>
            <a:endParaRPr lang="en-US" sz="1800" dirty="0">
              <a:latin typeface="Calibri" panose="020F0502020204030204" pitchFamily="34" charset="0"/>
              <a:ea typeface="Calibri" panose="020F0502020204030204" pitchFamily="34" charset="0"/>
            </a:endParaRPr>
          </a:p>
        </p:txBody>
      </p:sp>
    </p:spTree>
    <p:custDataLst>
      <p:tags r:id="rId1"/>
    </p:custDataLst>
    <p:extLst>
      <p:ext uri="{BB962C8B-B14F-4D97-AF65-F5344CB8AC3E}">
        <p14:creationId xmlns:p14="http://schemas.microsoft.com/office/powerpoint/2010/main" val="783507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0818F-A9B4-4EA2-99DD-E2291E577190}"/>
              </a:ext>
            </a:extLst>
          </p:cNvPr>
          <p:cNvSpPr>
            <a:spLocks noGrp="1"/>
          </p:cNvSpPr>
          <p:nvPr>
            <p:ph type="title"/>
          </p:nvPr>
        </p:nvSpPr>
        <p:spPr>
          <a:xfrm>
            <a:off x="569844" y="101601"/>
            <a:ext cx="11406256" cy="345440"/>
          </a:xfrm>
        </p:spPr>
        <p:txBody>
          <a:bodyPr>
            <a:noAutofit/>
          </a:bodyPr>
          <a:lstStyle/>
          <a:p>
            <a:pPr algn="r"/>
            <a:r>
              <a:rPr lang="ku-Arab-IQ" sz="2000" dirty="0"/>
              <a:t>نموونە ٣</a:t>
            </a:r>
            <a:endParaRPr lang="en-US" sz="2000" dirty="0"/>
          </a:p>
        </p:txBody>
      </p:sp>
      <p:sp>
        <p:nvSpPr>
          <p:cNvPr id="3" name="Content Placeholder 2">
            <a:extLst>
              <a:ext uri="{FF2B5EF4-FFF2-40B4-BE49-F238E27FC236}">
                <a16:creationId xmlns:a16="http://schemas.microsoft.com/office/drawing/2014/main" id="{D29FD930-1965-47DF-BF4F-181442C13239}"/>
              </a:ext>
            </a:extLst>
          </p:cNvPr>
          <p:cNvSpPr>
            <a:spLocks noGrp="1"/>
          </p:cNvSpPr>
          <p:nvPr>
            <p:ph idx="1"/>
          </p:nvPr>
        </p:nvSpPr>
        <p:spPr>
          <a:xfrm>
            <a:off x="101600" y="530860"/>
            <a:ext cx="11883776" cy="6495636"/>
          </a:xfrm>
        </p:spPr>
        <p:txBody>
          <a:bodyPr>
            <a:normAutofit fontScale="77500" lnSpcReduction="20000"/>
          </a:bodyPr>
          <a:lstStyle/>
          <a:p>
            <a:pPr marL="0" indent="0" algn="r" rtl="1">
              <a:buNone/>
            </a:pPr>
            <a:r>
              <a:rPr lang="ku-Arab-IQ" dirty="0"/>
              <a:t>رێستۆرانتی مامەحەمە لە دوای شیکاری بۆ سالەکانی ٢٠٢٠ و ٢٠٢١ ئەم زانیارییانەی خوارەوە دەسکەوت</a:t>
            </a:r>
          </a:p>
          <a:p>
            <a:pPr marL="0" indent="0" algn="just">
              <a:buNone/>
            </a:pPr>
            <a:r>
              <a:rPr lang="en-US" dirty="0"/>
              <a:t>Increase Accounts payable 3000</a:t>
            </a:r>
          </a:p>
          <a:p>
            <a:pPr marL="0" indent="0" algn="just">
              <a:buNone/>
            </a:pPr>
            <a:r>
              <a:rPr lang="en-US" dirty="0"/>
              <a:t>Decrease inventory 4000</a:t>
            </a:r>
          </a:p>
          <a:p>
            <a:pPr marL="0" indent="0" algn="just">
              <a:buNone/>
            </a:pPr>
            <a:r>
              <a:rPr lang="en-US" dirty="0"/>
              <a:t>Increase accounts receivable 6000</a:t>
            </a:r>
          </a:p>
          <a:p>
            <a:pPr marL="0" indent="0" algn="just">
              <a:buNone/>
            </a:pPr>
            <a:r>
              <a:rPr lang="en-US" dirty="0"/>
              <a:t>Increase accrued payroll 7000</a:t>
            </a:r>
          </a:p>
          <a:p>
            <a:pPr marL="0" indent="0" algn="just">
              <a:buNone/>
            </a:pPr>
            <a:r>
              <a:rPr lang="en-US" dirty="0"/>
              <a:t>Decrease accrued taxes 5000</a:t>
            </a:r>
          </a:p>
          <a:p>
            <a:pPr marL="0" indent="0" algn="just">
              <a:buNone/>
            </a:pPr>
            <a:r>
              <a:rPr lang="en-US" dirty="0"/>
              <a:t>Decrease prepaid expenses 2000</a:t>
            </a:r>
          </a:p>
          <a:p>
            <a:pPr marL="0" indent="0" algn="just">
              <a:buNone/>
            </a:pPr>
            <a:endParaRPr lang="en-US" dirty="0"/>
          </a:p>
          <a:p>
            <a:pPr marL="0" indent="0" algn="just" rtl="1">
              <a:buNone/>
            </a:pPr>
            <a:r>
              <a:rPr lang="ku-Arab-IQ" dirty="0"/>
              <a:t>لە کۆتایی ماوەکە دا دەرکەوت رێستۆرانتەکە هەلساوە بە کرین و فرۆشتنی ئەمانەی خوارەوە</a:t>
            </a:r>
          </a:p>
          <a:p>
            <a:pPr marL="0" indent="0" algn="just">
              <a:buNone/>
            </a:pPr>
            <a:r>
              <a:rPr lang="en-US" dirty="0"/>
              <a:t>Cars Purchases 50000</a:t>
            </a:r>
          </a:p>
          <a:p>
            <a:pPr marL="0" indent="0" algn="just">
              <a:buNone/>
            </a:pPr>
            <a:r>
              <a:rPr lang="en-US" dirty="0"/>
              <a:t>Building Purchase 30000</a:t>
            </a:r>
          </a:p>
          <a:p>
            <a:pPr marL="0" indent="0" algn="just">
              <a:buNone/>
            </a:pPr>
            <a:r>
              <a:rPr lang="en-US" dirty="0"/>
              <a:t>Lands Sale 50000</a:t>
            </a:r>
          </a:p>
          <a:p>
            <a:pPr marL="0" indent="0" algn="just">
              <a:buNone/>
            </a:pPr>
            <a:r>
              <a:rPr lang="en-US" dirty="0"/>
              <a:t>Long-term investment sale 35000</a:t>
            </a:r>
          </a:p>
          <a:p>
            <a:pPr marL="0" indent="0" algn="just">
              <a:buNone/>
            </a:pPr>
            <a:endParaRPr lang="en-US" dirty="0"/>
          </a:p>
          <a:p>
            <a:pPr marL="0" indent="0" algn="just" rtl="1">
              <a:buNone/>
            </a:pPr>
            <a:r>
              <a:rPr lang="ku-Arab-IQ" dirty="0"/>
              <a:t> هەروەها کۆمپانیاکە لە لیستی دەسهات</a:t>
            </a:r>
            <a:r>
              <a:rPr lang="en-US" dirty="0"/>
              <a:t>Income Statement </a:t>
            </a:r>
            <a:r>
              <a:rPr lang="ku-Arab-IQ" dirty="0"/>
              <a:t>  (</a:t>
            </a:r>
            <a:r>
              <a:rPr lang="en-US" dirty="0"/>
              <a:t>7000</a:t>
            </a:r>
            <a:r>
              <a:rPr lang="ku-Arab-IQ" dirty="0"/>
              <a:t>) دۆلار زیانی کردووە، بەهاوەریویشی لەو لیستە </a:t>
            </a:r>
            <a:r>
              <a:rPr lang="en-US" dirty="0"/>
              <a:t>500</a:t>
            </a:r>
            <a:r>
              <a:rPr lang="ku-Arab-IQ" dirty="0"/>
              <a:t> دۆلار بووە، لە کاتێک دا بەهاوەریوەی کەلەکەبووی لە ئەنجامی لێدەرکردنی دوو سالەکە </a:t>
            </a:r>
            <a:r>
              <a:rPr lang="en-US" dirty="0"/>
              <a:t>200</a:t>
            </a:r>
            <a:r>
              <a:rPr lang="ku-Arab-IQ" dirty="0"/>
              <a:t> دۆلار بووە.</a:t>
            </a:r>
            <a:endParaRPr lang="en-US" dirty="0"/>
          </a:p>
          <a:p>
            <a:pPr marL="0" indent="0" algn="just" rtl="1">
              <a:buNone/>
            </a:pPr>
            <a:r>
              <a:rPr lang="ku-Arab-IQ" dirty="0"/>
              <a:t>وێرای ئەمەش هەلساوە بە دانەوەی (</a:t>
            </a:r>
            <a:r>
              <a:rPr lang="en-US" dirty="0"/>
              <a:t>50000</a:t>
            </a:r>
            <a:r>
              <a:rPr lang="ku-Arab-IQ" dirty="0"/>
              <a:t>) قەرزی درێژخایەن </a:t>
            </a:r>
            <a:r>
              <a:rPr lang="en-US" dirty="0"/>
              <a:t>Long-term debts</a:t>
            </a:r>
            <a:r>
              <a:rPr lang="ku-Arab-IQ" dirty="0"/>
              <a:t> لەگەل زیادکردنی مولکایەتی </a:t>
            </a:r>
            <a:r>
              <a:rPr lang="en-US" dirty="0"/>
              <a:t>Equity</a:t>
            </a:r>
            <a:r>
              <a:rPr lang="ku-Arab-IQ" dirty="0"/>
              <a:t> (</a:t>
            </a:r>
            <a:r>
              <a:rPr lang="en-US" dirty="0"/>
              <a:t>15000</a:t>
            </a:r>
            <a:r>
              <a:rPr lang="ku-Arab-IQ" dirty="0"/>
              <a:t>) نەختی دەسپێکیشی </a:t>
            </a:r>
            <a:r>
              <a:rPr lang="en-US" dirty="0"/>
              <a:t>70000</a:t>
            </a:r>
            <a:r>
              <a:rPr lang="ku-Arab-IQ" dirty="0"/>
              <a:t> دۆلار بوە</a:t>
            </a:r>
          </a:p>
          <a:p>
            <a:pPr marL="0" indent="0" algn="just">
              <a:buNone/>
            </a:pPr>
            <a:endParaRPr lang="en-US" dirty="0"/>
          </a:p>
        </p:txBody>
      </p:sp>
    </p:spTree>
    <p:extLst>
      <p:ext uri="{BB962C8B-B14F-4D97-AF65-F5344CB8AC3E}">
        <p14:creationId xmlns:p14="http://schemas.microsoft.com/office/powerpoint/2010/main" val="19452799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3|19.5"/>
</p:tagLst>
</file>

<file path=ppt/tags/tag10.xml><?xml version="1.0" encoding="utf-8"?>
<p:tagLst xmlns:a="http://schemas.openxmlformats.org/drawingml/2006/main" xmlns:r="http://schemas.openxmlformats.org/officeDocument/2006/relationships" xmlns:p="http://schemas.openxmlformats.org/presentationml/2006/main">
  <p:tag name="TIMING" val="|1.3|19.5"/>
</p:tagLst>
</file>

<file path=ppt/tags/tag2.xml><?xml version="1.0" encoding="utf-8"?>
<p:tagLst xmlns:a="http://schemas.openxmlformats.org/drawingml/2006/main" xmlns:r="http://schemas.openxmlformats.org/officeDocument/2006/relationships" xmlns:p="http://schemas.openxmlformats.org/presentationml/2006/main">
  <p:tag name="TIMING" val="|1.3|19.5"/>
</p:tagLst>
</file>

<file path=ppt/tags/tag3.xml><?xml version="1.0" encoding="utf-8"?>
<p:tagLst xmlns:a="http://schemas.openxmlformats.org/drawingml/2006/main" xmlns:r="http://schemas.openxmlformats.org/officeDocument/2006/relationships" xmlns:p="http://schemas.openxmlformats.org/presentationml/2006/main">
  <p:tag name="TIMING" val="|1.3|19.5"/>
</p:tagLst>
</file>

<file path=ppt/tags/tag4.xml><?xml version="1.0" encoding="utf-8"?>
<p:tagLst xmlns:a="http://schemas.openxmlformats.org/drawingml/2006/main" xmlns:r="http://schemas.openxmlformats.org/officeDocument/2006/relationships" xmlns:p="http://schemas.openxmlformats.org/presentationml/2006/main">
  <p:tag name="TIMING" val="|1.3|19.5"/>
</p:tagLst>
</file>

<file path=ppt/tags/tag5.xml><?xml version="1.0" encoding="utf-8"?>
<p:tagLst xmlns:a="http://schemas.openxmlformats.org/drawingml/2006/main" xmlns:r="http://schemas.openxmlformats.org/officeDocument/2006/relationships" xmlns:p="http://schemas.openxmlformats.org/presentationml/2006/main">
  <p:tag name="TIMING" val="|1.3|19.5"/>
</p:tagLst>
</file>

<file path=ppt/tags/tag6.xml><?xml version="1.0" encoding="utf-8"?>
<p:tagLst xmlns:a="http://schemas.openxmlformats.org/drawingml/2006/main" xmlns:r="http://schemas.openxmlformats.org/officeDocument/2006/relationships" xmlns:p="http://schemas.openxmlformats.org/presentationml/2006/main">
  <p:tag name="TIMING" val="|1.3|19.5"/>
</p:tagLst>
</file>

<file path=ppt/tags/tag7.xml><?xml version="1.0" encoding="utf-8"?>
<p:tagLst xmlns:a="http://schemas.openxmlformats.org/drawingml/2006/main" xmlns:r="http://schemas.openxmlformats.org/officeDocument/2006/relationships" xmlns:p="http://schemas.openxmlformats.org/presentationml/2006/main">
  <p:tag name="TIMING" val="|1.3|19.5"/>
</p:tagLst>
</file>

<file path=ppt/tags/tag8.xml><?xml version="1.0" encoding="utf-8"?>
<p:tagLst xmlns:a="http://schemas.openxmlformats.org/drawingml/2006/main" xmlns:r="http://schemas.openxmlformats.org/officeDocument/2006/relationships" xmlns:p="http://schemas.openxmlformats.org/presentationml/2006/main">
  <p:tag name="TIMING" val="|1.3|19.5"/>
</p:tagLst>
</file>

<file path=ppt/tags/tag9.xml><?xml version="1.0" encoding="utf-8"?>
<p:tagLst xmlns:a="http://schemas.openxmlformats.org/drawingml/2006/main" xmlns:r="http://schemas.openxmlformats.org/officeDocument/2006/relationships" xmlns:p="http://schemas.openxmlformats.org/presentationml/2006/main">
  <p:tag name="TIMING" val="|1.3|19.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1115</TotalTime>
  <Words>2736</Words>
  <Application>Microsoft Office PowerPoint</Application>
  <PresentationFormat>Widescreen</PresentationFormat>
  <Paragraphs>388</Paragraphs>
  <Slides>20</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Cambria Math</vt:lpstr>
      <vt:lpstr>Century Gothic</vt:lpstr>
      <vt:lpstr>Courier New</vt:lpstr>
      <vt:lpstr>Gill Sans MT</vt:lpstr>
      <vt:lpstr>Times New Roman</vt:lpstr>
      <vt:lpstr>Office Theme</vt:lpstr>
      <vt:lpstr>PowerPoint Presentation</vt:lpstr>
      <vt:lpstr>٣. لیستی لێشاوی نەخت Statement of Cash flow</vt:lpstr>
      <vt:lpstr>٣. لیستی لێشاوی نەخت Statement of Cash flow</vt:lpstr>
      <vt:lpstr>PowerPoint Presentation</vt:lpstr>
      <vt:lpstr>تێبینی/ الملاحظة</vt:lpstr>
      <vt:lpstr>تێبینی/ الملاحظة</vt:lpstr>
      <vt:lpstr>PowerPoint Presentation</vt:lpstr>
      <vt:lpstr>٣. لیستی لێشاوی نەخت Statement of Cash flow</vt:lpstr>
      <vt:lpstr>نموونە ٣</vt:lpstr>
      <vt:lpstr>وەلامی نموونە ٣</vt:lpstr>
      <vt:lpstr>PowerPoint Presentation</vt:lpstr>
      <vt:lpstr>PowerPoint Presentation</vt:lpstr>
      <vt:lpstr>PowerPoint Presentation</vt:lpstr>
      <vt:lpstr>PowerPoint Presentation</vt:lpstr>
      <vt:lpstr>راهێنان و پرسیار</vt:lpstr>
      <vt:lpstr>خالە سەرەکییەکان</vt:lpstr>
      <vt:lpstr>خالە سەرەکییەکان</vt:lpstr>
      <vt:lpstr>زاراوە سەرەکییەکانی بەشی دووەم</vt:lpstr>
      <vt:lpstr>زاراوە سەرەکییەکانی بەشی دووەم</vt:lpstr>
      <vt:lpstr>زاراوە سەرەکییەکانی بەشی دووەم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Ebabekir Kosret</dc:creator>
  <cp:lastModifiedBy>Kosret Ebabekir</cp:lastModifiedBy>
  <cp:revision>48</cp:revision>
  <dcterms:created xsi:type="dcterms:W3CDTF">2020-11-13T17:01:11Z</dcterms:created>
  <dcterms:modified xsi:type="dcterms:W3CDTF">2022-05-16T08:56:54Z</dcterms:modified>
</cp:coreProperties>
</file>