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79" r:id="rId2"/>
    <p:sldId id="298" r:id="rId3"/>
    <p:sldId id="281" r:id="rId4"/>
    <p:sldId id="282" r:id="rId5"/>
    <p:sldId id="283" r:id="rId6"/>
    <p:sldId id="284" r:id="rId7"/>
    <p:sldId id="286" r:id="rId8"/>
    <p:sldId id="287" r:id="rId9"/>
    <p:sldId id="288" r:id="rId10"/>
    <p:sldId id="289" r:id="rId11"/>
    <p:sldId id="290" r:id="rId12"/>
    <p:sldId id="297" r:id="rId13"/>
    <p:sldId id="280" r:id="rId14"/>
    <p:sldId id="291" r:id="rId15"/>
    <p:sldId id="292" r:id="rId16"/>
    <p:sldId id="293" r:id="rId17"/>
    <p:sldId id="294" r:id="rId18"/>
    <p:sldId id="295" r:id="rId19"/>
    <p:sldId id="285" r:id="rId20"/>
    <p:sldId id="296" r:id="rId21"/>
    <p:sldId id="299" r:id="rId22"/>
    <p:sldId id="300" r:id="rId23"/>
    <p:sldId id="301" r:id="rId24"/>
    <p:sldId id="302" r:id="rId25"/>
    <p:sldId id="303" r:id="rId26"/>
    <p:sldId id="304" r:id="rId27"/>
    <p:sldId id="305" r:id="rId28"/>
    <p:sldId id="306" r:id="rId29"/>
    <p:sldId id="307" r:id="rId30"/>
    <p:sldId id="308" r:id="rId31"/>
    <p:sldId id="309" r:id="rId32"/>
    <p:sldId id="310" r:id="rId33"/>
    <p:sldId id="311" r:id="rId34"/>
    <p:sldId id="312" r:id="rId35"/>
    <p:sldId id="313" r:id="rId36"/>
    <p:sldId id="314" r:id="rId37"/>
    <p:sldId id="315" r:id="rId38"/>
    <p:sldId id="316" r:id="rId39"/>
    <p:sldId id="317" r:id="rId40"/>
    <p:sldId id="318" r:id="rId41"/>
    <p:sldId id="319" r:id="rId42"/>
    <p:sldId id="326" r:id="rId43"/>
    <p:sldId id="320" r:id="rId44"/>
    <p:sldId id="321" r:id="rId45"/>
    <p:sldId id="322" r:id="rId46"/>
    <p:sldId id="323" r:id="rId47"/>
    <p:sldId id="324" r:id="rId48"/>
    <p:sldId id="325" r:id="rId4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9200"/>
    <a:srgbClr val="644C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696" autoAdjust="0"/>
    <p:restoredTop sz="94660"/>
  </p:normalViewPr>
  <p:slideViewPr>
    <p:cSldViewPr snapToGrid="0">
      <p:cViewPr varScale="1">
        <p:scale>
          <a:sx n="82" d="100"/>
          <a:sy n="82" d="100"/>
        </p:scale>
        <p:origin x="57" y="23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userId="0c53420956652b75" providerId="LiveId" clId="{942E282F-98EF-4891-A302-ABB388F3EA77}"/>
    <pc:docChg chg="modSld">
      <pc:chgData name="" userId="0c53420956652b75" providerId="LiveId" clId="{942E282F-98EF-4891-A302-ABB388F3EA77}" dt="2024-01-22T06:15:03.095" v="2" actId="20577"/>
      <pc:docMkLst>
        <pc:docMk/>
      </pc:docMkLst>
      <pc:sldChg chg="modTransition">
        <pc:chgData name="" userId="0c53420956652b75" providerId="LiveId" clId="{942E282F-98EF-4891-A302-ABB388F3EA77}" dt="2024-01-22T06:14:53.538" v="1"/>
        <pc:sldMkLst>
          <pc:docMk/>
          <pc:sldMk cId="3859403960" sldId="309"/>
        </pc:sldMkLst>
      </pc:sldChg>
      <pc:sldChg chg="modSp">
        <pc:chgData name="" userId="0c53420956652b75" providerId="LiveId" clId="{942E282F-98EF-4891-A302-ABB388F3EA77}" dt="2024-01-22T06:15:03.095" v="2" actId="20577"/>
        <pc:sldMkLst>
          <pc:docMk/>
          <pc:sldMk cId="657130110" sldId="326"/>
        </pc:sldMkLst>
        <pc:spChg chg="mod">
          <ac:chgData name="" userId="0c53420956652b75" providerId="LiveId" clId="{942E282F-98EF-4891-A302-ABB388F3EA77}" dt="2024-01-22T06:15:03.095" v="2" actId="20577"/>
          <ac:spMkLst>
            <pc:docMk/>
            <pc:sldMk cId="657130110" sldId="326"/>
            <ac:spMk id="9" creationId="{9D7E0C8D-182C-4144-976F-1D38D0F24589}"/>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DD38B82-DA3B-46BE-AD9E-ED680483C446}" type="doc">
      <dgm:prSet loTypeId="urn:microsoft.com/office/officeart/2005/8/layout/orgChart1" loCatId="hierarchy" qsTypeId="urn:microsoft.com/office/officeart/2005/8/quickstyle/3d1" qsCatId="3D" csTypeId="urn:microsoft.com/office/officeart/2005/8/colors/colorful1" csCatId="colorful" phldr="1"/>
      <dgm:spPr/>
      <dgm:t>
        <a:bodyPr/>
        <a:lstStyle/>
        <a:p>
          <a:endParaRPr lang="en-US"/>
        </a:p>
      </dgm:t>
    </dgm:pt>
    <dgm:pt modelId="{D931235C-7566-4F0B-AA05-CB08394B5B27}">
      <dgm:prSet phldrT="[Text]"/>
      <dgm:spPr/>
      <dgm:t>
        <a:bodyPr/>
        <a:lstStyle/>
        <a:p>
          <a:r>
            <a:rPr lang="ku-Arab-IQ"/>
            <a:t>بەرێوەبەری دارایی</a:t>
          </a:r>
          <a:endParaRPr lang="en-US"/>
        </a:p>
      </dgm:t>
    </dgm:pt>
    <dgm:pt modelId="{C6397731-CB57-45A4-8807-0C7E30E4219B}" type="parTrans" cxnId="{8151935D-5335-4407-AA35-0A44537312C3}">
      <dgm:prSet/>
      <dgm:spPr/>
      <dgm:t>
        <a:bodyPr/>
        <a:lstStyle/>
        <a:p>
          <a:endParaRPr lang="en-US"/>
        </a:p>
      </dgm:t>
    </dgm:pt>
    <dgm:pt modelId="{51DEAA9E-4472-46EF-999F-9F5206575338}" type="sibTrans" cxnId="{8151935D-5335-4407-AA35-0A44537312C3}">
      <dgm:prSet/>
      <dgm:spPr/>
      <dgm:t>
        <a:bodyPr/>
        <a:lstStyle/>
        <a:p>
          <a:endParaRPr lang="en-US"/>
        </a:p>
      </dgm:t>
    </dgm:pt>
    <dgm:pt modelId="{07688164-3CD2-49E2-8EB1-C13AAB2D8A43}">
      <dgm:prSet phldrT="[Text]"/>
      <dgm:spPr/>
      <dgm:t>
        <a:bodyPr/>
        <a:lstStyle/>
        <a:p>
          <a:r>
            <a:rPr lang="ku-Arab-IQ" dirty="0"/>
            <a:t>بەرێوەبەری سەرچاوەی مرۆیی</a:t>
          </a:r>
          <a:endParaRPr lang="en-US" dirty="0"/>
        </a:p>
      </dgm:t>
    </dgm:pt>
    <dgm:pt modelId="{3088E566-943E-44B7-AD3D-6B1B38B57285}" type="parTrans" cxnId="{0F5042D7-8B52-40A4-970E-25C6DA23E56F}">
      <dgm:prSet/>
      <dgm:spPr/>
      <dgm:t>
        <a:bodyPr/>
        <a:lstStyle/>
        <a:p>
          <a:endParaRPr lang="en-US"/>
        </a:p>
      </dgm:t>
    </dgm:pt>
    <dgm:pt modelId="{B7D76616-371B-446B-9CCC-7404F1ADE07A}" type="sibTrans" cxnId="{0F5042D7-8B52-40A4-970E-25C6DA23E56F}">
      <dgm:prSet/>
      <dgm:spPr/>
      <dgm:t>
        <a:bodyPr/>
        <a:lstStyle/>
        <a:p>
          <a:endParaRPr lang="en-US"/>
        </a:p>
      </dgm:t>
    </dgm:pt>
    <dgm:pt modelId="{36483AF5-3A7E-4C7D-9840-48B3F5084181}">
      <dgm:prSet phldrT="[Text]"/>
      <dgm:spPr/>
      <dgm:t>
        <a:bodyPr/>
        <a:lstStyle/>
        <a:p>
          <a:r>
            <a:rPr lang="ku-Arab-IQ"/>
            <a:t>بەرێوەبەری بەبازارخستن</a:t>
          </a:r>
          <a:endParaRPr lang="en-US"/>
        </a:p>
      </dgm:t>
    </dgm:pt>
    <dgm:pt modelId="{9F240061-42DC-48BD-9F0A-F324B063A6B1}" type="parTrans" cxnId="{9CDE49DD-190D-477A-AD6F-4032EF657601}">
      <dgm:prSet/>
      <dgm:spPr/>
      <dgm:t>
        <a:bodyPr/>
        <a:lstStyle/>
        <a:p>
          <a:endParaRPr lang="en-US"/>
        </a:p>
      </dgm:t>
    </dgm:pt>
    <dgm:pt modelId="{6861D04A-DC39-4A92-9619-CD1C9815CEF1}" type="sibTrans" cxnId="{9CDE49DD-190D-477A-AD6F-4032EF657601}">
      <dgm:prSet/>
      <dgm:spPr/>
      <dgm:t>
        <a:bodyPr/>
        <a:lstStyle/>
        <a:p>
          <a:endParaRPr lang="en-US"/>
        </a:p>
      </dgm:t>
    </dgm:pt>
    <dgm:pt modelId="{54E2E370-AB53-4428-9D0C-5AC4182FBF28}">
      <dgm:prSet/>
      <dgm:spPr/>
      <dgm:t>
        <a:bodyPr/>
        <a:lstStyle/>
        <a:p>
          <a:r>
            <a:rPr lang="ku-Arab-IQ" dirty="0"/>
            <a:t>بەرێوەبەری بەرهەمهێنان</a:t>
          </a:r>
          <a:endParaRPr lang="en-US" dirty="0"/>
        </a:p>
      </dgm:t>
    </dgm:pt>
    <dgm:pt modelId="{B5FFED6D-B6E1-4BC3-B35D-82D01CCEA7D9}" type="parTrans" cxnId="{D4FB405C-D439-42C1-94DA-16798B0BF416}">
      <dgm:prSet/>
      <dgm:spPr/>
      <dgm:t>
        <a:bodyPr/>
        <a:lstStyle/>
        <a:p>
          <a:endParaRPr lang="en-US"/>
        </a:p>
      </dgm:t>
    </dgm:pt>
    <dgm:pt modelId="{5E385A32-BE5B-4234-9B26-1B590A795D33}" type="sibTrans" cxnId="{D4FB405C-D439-42C1-94DA-16798B0BF416}">
      <dgm:prSet/>
      <dgm:spPr/>
      <dgm:t>
        <a:bodyPr/>
        <a:lstStyle/>
        <a:p>
          <a:endParaRPr lang="en-US"/>
        </a:p>
      </dgm:t>
    </dgm:pt>
    <dgm:pt modelId="{33D84534-636D-4864-A072-F2BCBF92F48A}">
      <dgm:prSet phldrT="[Text]"/>
      <dgm:spPr/>
      <dgm:t>
        <a:bodyPr/>
        <a:lstStyle/>
        <a:p>
          <a:r>
            <a:rPr lang="ku-Arab-IQ" dirty="0"/>
            <a:t>بەرێوەبەری گشتی</a:t>
          </a:r>
          <a:endParaRPr lang="en-US" dirty="0"/>
        </a:p>
      </dgm:t>
    </dgm:pt>
    <dgm:pt modelId="{FA38DB71-9A06-44DE-8F28-3C5481AAA2BF}" type="sibTrans" cxnId="{3CF85AFF-8473-43A2-92CE-4D444FEF1861}">
      <dgm:prSet/>
      <dgm:spPr/>
      <dgm:t>
        <a:bodyPr/>
        <a:lstStyle/>
        <a:p>
          <a:endParaRPr lang="en-US"/>
        </a:p>
      </dgm:t>
    </dgm:pt>
    <dgm:pt modelId="{5B96BBF4-3569-4D4F-8533-7437DD04A785}" type="parTrans" cxnId="{3CF85AFF-8473-43A2-92CE-4D444FEF1861}">
      <dgm:prSet/>
      <dgm:spPr/>
      <dgm:t>
        <a:bodyPr/>
        <a:lstStyle/>
        <a:p>
          <a:endParaRPr lang="en-US"/>
        </a:p>
      </dgm:t>
    </dgm:pt>
    <dgm:pt modelId="{8ACF2AE2-B2F5-4709-B0CC-B1BC92D528A5}" type="pres">
      <dgm:prSet presAssocID="{FDD38B82-DA3B-46BE-AD9E-ED680483C446}" presName="hierChild1" presStyleCnt="0">
        <dgm:presLayoutVars>
          <dgm:orgChart val="1"/>
          <dgm:chPref val="1"/>
          <dgm:dir/>
          <dgm:animOne val="branch"/>
          <dgm:animLvl val="lvl"/>
          <dgm:resizeHandles/>
        </dgm:presLayoutVars>
      </dgm:prSet>
      <dgm:spPr/>
    </dgm:pt>
    <dgm:pt modelId="{64EBC340-FF61-40F3-88F3-81D24C3496F2}" type="pres">
      <dgm:prSet presAssocID="{33D84534-636D-4864-A072-F2BCBF92F48A}" presName="hierRoot1" presStyleCnt="0">
        <dgm:presLayoutVars>
          <dgm:hierBranch val="init"/>
        </dgm:presLayoutVars>
      </dgm:prSet>
      <dgm:spPr/>
    </dgm:pt>
    <dgm:pt modelId="{0E5A5EDD-870A-4BD9-B6AE-0EEF027ECE23}" type="pres">
      <dgm:prSet presAssocID="{33D84534-636D-4864-A072-F2BCBF92F48A}" presName="rootComposite1" presStyleCnt="0"/>
      <dgm:spPr/>
    </dgm:pt>
    <dgm:pt modelId="{8E9F1D92-9128-4775-A27D-ECF145BFB4A0}" type="pres">
      <dgm:prSet presAssocID="{33D84534-636D-4864-A072-F2BCBF92F48A}" presName="rootText1" presStyleLbl="node0" presStyleIdx="0" presStyleCnt="1">
        <dgm:presLayoutVars>
          <dgm:chPref val="3"/>
        </dgm:presLayoutVars>
      </dgm:prSet>
      <dgm:spPr/>
    </dgm:pt>
    <dgm:pt modelId="{78EAF39C-1EDD-4093-B06C-AE1FFFE857F6}" type="pres">
      <dgm:prSet presAssocID="{33D84534-636D-4864-A072-F2BCBF92F48A}" presName="rootConnector1" presStyleLbl="node1" presStyleIdx="0" presStyleCnt="0"/>
      <dgm:spPr/>
    </dgm:pt>
    <dgm:pt modelId="{A73C4658-1161-438D-8EC8-6C5C517A3A69}" type="pres">
      <dgm:prSet presAssocID="{33D84534-636D-4864-A072-F2BCBF92F48A}" presName="hierChild2" presStyleCnt="0"/>
      <dgm:spPr/>
    </dgm:pt>
    <dgm:pt modelId="{498D2B79-AE25-40E1-8171-81DB003C83B2}" type="pres">
      <dgm:prSet presAssocID="{C6397731-CB57-45A4-8807-0C7E30E4219B}" presName="Name37" presStyleLbl="parChTrans1D2" presStyleIdx="0" presStyleCnt="4"/>
      <dgm:spPr/>
    </dgm:pt>
    <dgm:pt modelId="{14413656-B7CB-41B2-9D51-EF509D50DEE6}" type="pres">
      <dgm:prSet presAssocID="{D931235C-7566-4F0B-AA05-CB08394B5B27}" presName="hierRoot2" presStyleCnt="0">
        <dgm:presLayoutVars>
          <dgm:hierBranch val="init"/>
        </dgm:presLayoutVars>
      </dgm:prSet>
      <dgm:spPr/>
    </dgm:pt>
    <dgm:pt modelId="{AF9CBE92-E8F6-4575-9294-47284D3BB5F5}" type="pres">
      <dgm:prSet presAssocID="{D931235C-7566-4F0B-AA05-CB08394B5B27}" presName="rootComposite" presStyleCnt="0"/>
      <dgm:spPr/>
    </dgm:pt>
    <dgm:pt modelId="{8BAD683F-2467-46AC-A12C-ECD3205B1087}" type="pres">
      <dgm:prSet presAssocID="{D931235C-7566-4F0B-AA05-CB08394B5B27}" presName="rootText" presStyleLbl="node2" presStyleIdx="0" presStyleCnt="4">
        <dgm:presLayoutVars>
          <dgm:chPref val="3"/>
        </dgm:presLayoutVars>
      </dgm:prSet>
      <dgm:spPr/>
    </dgm:pt>
    <dgm:pt modelId="{7D93EBB4-5F91-409A-A900-CBF3EFFF2ED5}" type="pres">
      <dgm:prSet presAssocID="{D931235C-7566-4F0B-AA05-CB08394B5B27}" presName="rootConnector" presStyleLbl="node2" presStyleIdx="0" presStyleCnt="4"/>
      <dgm:spPr/>
    </dgm:pt>
    <dgm:pt modelId="{5739131B-7455-4678-8B7A-A6145C0FBF89}" type="pres">
      <dgm:prSet presAssocID="{D931235C-7566-4F0B-AA05-CB08394B5B27}" presName="hierChild4" presStyleCnt="0"/>
      <dgm:spPr/>
    </dgm:pt>
    <dgm:pt modelId="{EB5BEB18-9F9B-41E7-BD57-1978AB5A5AF6}" type="pres">
      <dgm:prSet presAssocID="{D931235C-7566-4F0B-AA05-CB08394B5B27}" presName="hierChild5" presStyleCnt="0"/>
      <dgm:spPr/>
    </dgm:pt>
    <dgm:pt modelId="{C85BAB08-73B1-4367-9F85-2B39927F8A32}" type="pres">
      <dgm:prSet presAssocID="{B5FFED6D-B6E1-4BC3-B35D-82D01CCEA7D9}" presName="Name37" presStyleLbl="parChTrans1D2" presStyleIdx="1" presStyleCnt="4"/>
      <dgm:spPr/>
    </dgm:pt>
    <dgm:pt modelId="{0FFAC7D2-31F9-4120-9E80-D1A784281A4F}" type="pres">
      <dgm:prSet presAssocID="{54E2E370-AB53-4428-9D0C-5AC4182FBF28}" presName="hierRoot2" presStyleCnt="0">
        <dgm:presLayoutVars>
          <dgm:hierBranch val="init"/>
        </dgm:presLayoutVars>
      </dgm:prSet>
      <dgm:spPr/>
    </dgm:pt>
    <dgm:pt modelId="{AFC7A93B-BBC2-4937-925B-BBE5DD05762D}" type="pres">
      <dgm:prSet presAssocID="{54E2E370-AB53-4428-9D0C-5AC4182FBF28}" presName="rootComposite" presStyleCnt="0"/>
      <dgm:spPr/>
    </dgm:pt>
    <dgm:pt modelId="{9E8B397C-1AC2-42AF-91F3-5D42C8904C46}" type="pres">
      <dgm:prSet presAssocID="{54E2E370-AB53-4428-9D0C-5AC4182FBF28}" presName="rootText" presStyleLbl="node2" presStyleIdx="1" presStyleCnt="4">
        <dgm:presLayoutVars>
          <dgm:chPref val="3"/>
        </dgm:presLayoutVars>
      </dgm:prSet>
      <dgm:spPr/>
    </dgm:pt>
    <dgm:pt modelId="{185FC855-D721-4E48-BD16-B82209597B40}" type="pres">
      <dgm:prSet presAssocID="{54E2E370-AB53-4428-9D0C-5AC4182FBF28}" presName="rootConnector" presStyleLbl="node2" presStyleIdx="1" presStyleCnt="4"/>
      <dgm:spPr/>
    </dgm:pt>
    <dgm:pt modelId="{1E28906A-3A62-4F5F-87FD-7CE0C716E260}" type="pres">
      <dgm:prSet presAssocID="{54E2E370-AB53-4428-9D0C-5AC4182FBF28}" presName="hierChild4" presStyleCnt="0"/>
      <dgm:spPr/>
    </dgm:pt>
    <dgm:pt modelId="{6AB3FFC2-577F-4F12-8858-AD58ABE71C1E}" type="pres">
      <dgm:prSet presAssocID="{54E2E370-AB53-4428-9D0C-5AC4182FBF28}" presName="hierChild5" presStyleCnt="0"/>
      <dgm:spPr/>
    </dgm:pt>
    <dgm:pt modelId="{EB08E8F6-A62B-4E56-9AC1-9699557C80EE}" type="pres">
      <dgm:prSet presAssocID="{3088E566-943E-44B7-AD3D-6B1B38B57285}" presName="Name37" presStyleLbl="parChTrans1D2" presStyleIdx="2" presStyleCnt="4"/>
      <dgm:spPr/>
    </dgm:pt>
    <dgm:pt modelId="{857083F1-57EA-45A9-B139-7B2C8A2D23DC}" type="pres">
      <dgm:prSet presAssocID="{07688164-3CD2-49E2-8EB1-C13AAB2D8A43}" presName="hierRoot2" presStyleCnt="0">
        <dgm:presLayoutVars>
          <dgm:hierBranch val="init"/>
        </dgm:presLayoutVars>
      </dgm:prSet>
      <dgm:spPr/>
    </dgm:pt>
    <dgm:pt modelId="{E52C74F5-B788-4372-BFE7-4B44A2E8DF9F}" type="pres">
      <dgm:prSet presAssocID="{07688164-3CD2-49E2-8EB1-C13AAB2D8A43}" presName="rootComposite" presStyleCnt="0"/>
      <dgm:spPr/>
    </dgm:pt>
    <dgm:pt modelId="{ACE18FD2-E0F9-4609-8861-BC5A5E2B57F7}" type="pres">
      <dgm:prSet presAssocID="{07688164-3CD2-49E2-8EB1-C13AAB2D8A43}" presName="rootText" presStyleLbl="node2" presStyleIdx="2" presStyleCnt="4">
        <dgm:presLayoutVars>
          <dgm:chPref val="3"/>
        </dgm:presLayoutVars>
      </dgm:prSet>
      <dgm:spPr/>
    </dgm:pt>
    <dgm:pt modelId="{EA0B2D45-D5CA-4A66-9179-BA0701CC45A8}" type="pres">
      <dgm:prSet presAssocID="{07688164-3CD2-49E2-8EB1-C13AAB2D8A43}" presName="rootConnector" presStyleLbl="node2" presStyleIdx="2" presStyleCnt="4"/>
      <dgm:spPr/>
    </dgm:pt>
    <dgm:pt modelId="{2ABF8B32-3185-4EE2-BACB-6A97AFB3A6CA}" type="pres">
      <dgm:prSet presAssocID="{07688164-3CD2-49E2-8EB1-C13AAB2D8A43}" presName="hierChild4" presStyleCnt="0"/>
      <dgm:spPr/>
    </dgm:pt>
    <dgm:pt modelId="{E50B1A58-178E-486A-BF50-3048A8F7B8C8}" type="pres">
      <dgm:prSet presAssocID="{07688164-3CD2-49E2-8EB1-C13AAB2D8A43}" presName="hierChild5" presStyleCnt="0"/>
      <dgm:spPr/>
    </dgm:pt>
    <dgm:pt modelId="{9066B752-2AED-46C8-AD89-53C421FD346C}" type="pres">
      <dgm:prSet presAssocID="{9F240061-42DC-48BD-9F0A-F324B063A6B1}" presName="Name37" presStyleLbl="parChTrans1D2" presStyleIdx="3" presStyleCnt="4"/>
      <dgm:spPr/>
    </dgm:pt>
    <dgm:pt modelId="{8775D8D0-FE72-497D-8314-A3F54B18D917}" type="pres">
      <dgm:prSet presAssocID="{36483AF5-3A7E-4C7D-9840-48B3F5084181}" presName="hierRoot2" presStyleCnt="0">
        <dgm:presLayoutVars>
          <dgm:hierBranch val="init"/>
        </dgm:presLayoutVars>
      </dgm:prSet>
      <dgm:spPr/>
    </dgm:pt>
    <dgm:pt modelId="{11DC059A-B15A-4603-BAB8-B6D0D41FA68A}" type="pres">
      <dgm:prSet presAssocID="{36483AF5-3A7E-4C7D-9840-48B3F5084181}" presName="rootComposite" presStyleCnt="0"/>
      <dgm:spPr/>
    </dgm:pt>
    <dgm:pt modelId="{2D6CC3CD-69D2-400C-8C7E-E10B790EC964}" type="pres">
      <dgm:prSet presAssocID="{36483AF5-3A7E-4C7D-9840-48B3F5084181}" presName="rootText" presStyleLbl="node2" presStyleIdx="3" presStyleCnt="4">
        <dgm:presLayoutVars>
          <dgm:chPref val="3"/>
        </dgm:presLayoutVars>
      </dgm:prSet>
      <dgm:spPr/>
    </dgm:pt>
    <dgm:pt modelId="{B4FA0E96-5583-4A92-A1FE-C7037E18A7DE}" type="pres">
      <dgm:prSet presAssocID="{36483AF5-3A7E-4C7D-9840-48B3F5084181}" presName="rootConnector" presStyleLbl="node2" presStyleIdx="3" presStyleCnt="4"/>
      <dgm:spPr/>
    </dgm:pt>
    <dgm:pt modelId="{69374AE9-622F-45BB-AFC0-6601CD0D76E8}" type="pres">
      <dgm:prSet presAssocID="{36483AF5-3A7E-4C7D-9840-48B3F5084181}" presName="hierChild4" presStyleCnt="0"/>
      <dgm:spPr/>
    </dgm:pt>
    <dgm:pt modelId="{4A0755F7-2AB3-423D-879F-CA81357BEE0B}" type="pres">
      <dgm:prSet presAssocID="{36483AF5-3A7E-4C7D-9840-48B3F5084181}" presName="hierChild5" presStyleCnt="0"/>
      <dgm:spPr/>
    </dgm:pt>
    <dgm:pt modelId="{595DE72C-F6A3-4EA5-960B-4E9D26600096}" type="pres">
      <dgm:prSet presAssocID="{33D84534-636D-4864-A072-F2BCBF92F48A}" presName="hierChild3" presStyleCnt="0"/>
      <dgm:spPr/>
    </dgm:pt>
  </dgm:ptLst>
  <dgm:cxnLst>
    <dgm:cxn modelId="{6CF96F0B-66B7-4723-8D93-D3CCB45531BD}" type="presOf" srcId="{54E2E370-AB53-4428-9D0C-5AC4182FBF28}" destId="{9E8B397C-1AC2-42AF-91F3-5D42C8904C46}" srcOrd="0" destOrd="0" presId="urn:microsoft.com/office/officeart/2005/8/layout/orgChart1"/>
    <dgm:cxn modelId="{5C020934-C144-4D04-AF66-5B6775FF20A7}" type="presOf" srcId="{33D84534-636D-4864-A072-F2BCBF92F48A}" destId="{78EAF39C-1EDD-4093-B06C-AE1FFFE857F6}" srcOrd="1" destOrd="0" presId="urn:microsoft.com/office/officeart/2005/8/layout/orgChart1"/>
    <dgm:cxn modelId="{6C6ACC38-EC93-4693-B582-6CD6251C658F}" type="presOf" srcId="{54E2E370-AB53-4428-9D0C-5AC4182FBF28}" destId="{185FC855-D721-4E48-BD16-B82209597B40}" srcOrd="1" destOrd="0" presId="urn:microsoft.com/office/officeart/2005/8/layout/orgChart1"/>
    <dgm:cxn modelId="{D4FB405C-D439-42C1-94DA-16798B0BF416}" srcId="{33D84534-636D-4864-A072-F2BCBF92F48A}" destId="{54E2E370-AB53-4428-9D0C-5AC4182FBF28}" srcOrd="1" destOrd="0" parTransId="{B5FFED6D-B6E1-4BC3-B35D-82D01CCEA7D9}" sibTransId="{5E385A32-BE5B-4234-9B26-1B590A795D33}"/>
    <dgm:cxn modelId="{8151935D-5335-4407-AA35-0A44537312C3}" srcId="{33D84534-636D-4864-A072-F2BCBF92F48A}" destId="{D931235C-7566-4F0B-AA05-CB08394B5B27}" srcOrd="0" destOrd="0" parTransId="{C6397731-CB57-45A4-8807-0C7E30E4219B}" sibTransId="{51DEAA9E-4472-46EF-999F-9F5206575338}"/>
    <dgm:cxn modelId="{6152CE5F-C1E0-4DA9-B20D-02E5CBA1EFC0}" type="presOf" srcId="{D931235C-7566-4F0B-AA05-CB08394B5B27}" destId="{8BAD683F-2467-46AC-A12C-ECD3205B1087}" srcOrd="0" destOrd="0" presId="urn:microsoft.com/office/officeart/2005/8/layout/orgChart1"/>
    <dgm:cxn modelId="{48745A63-390F-4391-A7F8-E7CA73F96AB3}" type="presOf" srcId="{33D84534-636D-4864-A072-F2BCBF92F48A}" destId="{8E9F1D92-9128-4775-A27D-ECF145BFB4A0}" srcOrd="0" destOrd="0" presId="urn:microsoft.com/office/officeart/2005/8/layout/orgChart1"/>
    <dgm:cxn modelId="{1D718265-D99D-43DE-9169-16B6455B2345}" type="presOf" srcId="{B5FFED6D-B6E1-4BC3-B35D-82D01CCEA7D9}" destId="{C85BAB08-73B1-4367-9F85-2B39927F8A32}" srcOrd="0" destOrd="0" presId="urn:microsoft.com/office/officeart/2005/8/layout/orgChart1"/>
    <dgm:cxn modelId="{ABA2A265-3B42-48A1-B795-BB33D9CE66C3}" type="presOf" srcId="{D931235C-7566-4F0B-AA05-CB08394B5B27}" destId="{7D93EBB4-5F91-409A-A900-CBF3EFFF2ED5}" srcOrd="1" destOrd="0" presId="urn:microsoft.com/office/officeart/2005/8/layout/orgChart1"/>
    <dgm:cxn modelId="{06F90D6D-8364-407D-B790-679AE7B5E2C1}" type="presOf" srcId="{07688164-3CD2-49E2-8EB1-C13AAB2D8A43}" destId="{EA0B2D45-D5CA-4A66-9179-BA0701CC45A8}" srcOrd="1" destOrd="0" presId="urn:microsoft.com/office/officeart/2005/8/layout/orgChart1"/>
    <dgm:cxn modelId="{3001ED7B-902F-4C83-B40A-CD53209A6154}" type="presOf" srcId="{36483AF5-3A7E-4C7D-9840-48B3F5084181}" destId="{B4FA0E96-5583-4A92-A1FE-C7037E18A7DE}" srcOrd="1" destOrd="0" presId="urn:microsoft.com/office/officeart/2005/8/layout/orgChart1"/>
    <dgm:cxn modelId="{18D31E84-13F2-41AD-8028-21678AF2F9C1}" type="presOf" srcId="{36483AF5-3A7E-4C7D-9840-48B3F5084181}" destId="{2D6CC3CD-69D2-400C-8C7E-E10B790EC964}" srcOrd="0" destOrd="0" presId="urn:microsoft.com/office/officeart/2005/8/layout/orgChart1"/>
    <dgm:cxn modelId="{AA45C58C-E932-4736-A2F0-C984090FAB57}" type="presOf" srcId="{07688164-3CD2-49E2-8EB1-C13AAB2D8A43}" destId="{ACE18FD2-E0F9-4609-8861-BC5A5E2B57F7}" srcOrd="0" destOrd="0" presId="urn:microsoft.com/office/officeart/2005/8/layout/orgChart1"/>
    <dgm:cxn modelId="{57970DB5-F287-4EC1-B5DF-90AB87F3A9CE}" type="presOf" srcId="{9F240061-42DC-48BD-9F0A-F324B063A6B1}" destId="{9066B752-2AED-46C8-AD89-53C421FD346C}" srcOrd="0" destOrd="0" presId="urn:microsoft.com/office/officeart/2005/8/layout/orgChart1"/>
    <dgm:cxn modelId="{AA7A15C0-5F86-4E7C-A4A3-A8DB7CE4246F}" type="presOf" srcId="{C6397731-CB57-45A4-8807-0C7E30E4219B}" destId="{498D2B79-AE25-40E1-8171-81DB003C83B2}" srcOrd="0" destOrd="0" presId="urn:microsoft.com/office/officeart/2005/8/layout/orgChart1"/>
    <dgm:cxn modelId="{A4EE24C7-D8FC-42C5-B783-7E27B621BBBD}" type="presOf" srcId="{3088E566-943E-44B7-AD3D-6B1B38B57285}" destId="{EB08E8F6-A62B-4E56-9AC1-9699557C80EE}" srcOrd="0" destOrd="0" presId="urn:microsoft.com/office/officeart/2005/8/layout/orgChart1"/>
    <dgm:cxn modelId="{0F5042D7-8B52-40A4-970E-25C6DA23E56F}" srcId="{33D84534-636D-4864-A072-F2BCBF92F48A}" destId="{07688164-3CD2-49E2-8EB1-C13AAB2D8A43}" srcOrd="2" destOrd="0" parTransId="{3088E566-943E-44B7-AD3D-6B1B38B57285}" sibTransId="{B7D76616-371B-446B-9CCC-7404F1ADE07A}"/>
    <dgm:cxn modelId="{9CDE49DD-190D-477A-AD6F-4032EF657601}" srcId="{33D84534-636D-4864-A072-F2BCBF92F48A}" destId="{36483AF5-3A7E-4C7D-9840-48B3F5084181}" srcOrd="3" destOrd="0" parTransId="{9F240061-42DC-48BD-9F0A-F324B063A6B1}" sibTransId="{6861D04A-DC39-4A92-9619-CD1C9815CEF1}"/>
    <dgm:cxn modelId="{F13113F1-BC7B-4812-9B4F-833BC62E7F7D}" type="presOf" srcId="{FDD38B82-DA3B-46BE-AD9E-ED680483C446}" destId="{8ACF2AE2-B2F5-4709-B0CC-B1BC92D528A5}" srcOrd="0" destOrd="0" presId="urn:microsoft.com/office/officeart/2005/8/layout/orgChart1"/>
    <dgm:cxn modelId="{3CF85AFF-8473-43A2-92CE-4D444FEF1861}" srcId="{FDD38B82-DA3B-46BE-AD9E-ED680483C446}" destId="{33D84534-636D-4864-A072-F2BCBF92F48A}" srcOrd="0" destOrd="0" parTransId="{5B96BBF4-3569-4D4F-8533-7437DD04A785}" sibTransId="{FA38DB71-9A06-44DE-8F28-3C5481AAA2BF}"/>
    <dgm:cxn modelId="{1CFF7529-960B-4BC7-8F92-05EE453831B0}" type="presParOf" srcId="{8ACF2AE2-B2F5-4709-B0CC-B1BC92D528A5}" destId="{64EBC340-FF61-40F3-88F3-81D24C3496F2}" srcOrd="0" destOrd="0" presId="urn:microsoft.com/office/officeart/2005/8/layout/orgChart1"/>
    <dgm:cxn modelId="{E14A398A-5F14-4281-8238-85AE5D794978}" type="presParOf" srcId="{64EBC340-FF61-40F3-88F3-81D24C3496F2}" destId="{0E5A5EDD-870A-4BD9-B6AE-0EEF027ECE23}" srcOrd="0" destOrd="0" presId="urn:microsoft.com/office/officeart/2005/8/layout/orgChart1"/>
    <dgm:cxn modelId="{63F33FAC-D859-42EF-8523-FD4A5E7D5143}" type="presParOf" srcId="{0E5A5EDD-870A-4BD9-B6AE-0EEF027ECE23}" destId="{8E9F1D92-9128-4775-A27D-ECF145BFB4A0}" srcOrd="0" destOrd="0" presId="urn:microsoft.com/office/officeart/2005/8/layout/orgChart1"/>
    <dgm:cxn modelId="{FFC466EB-2B0B-4609-9BD5-924646546353}" type="presParOf" srcId="{0E5A5EDD-870A-4BD9-B6AE-0EEF027ECE23}" destId="{78EAF39C-1EDD-4093-B06C-AE1FFFE857F6}" srcOrd="1" destOrd="0" presId="urn:microsoft.com/office/officeart/2005/8/layout/orgChart1"/>
    <dgm:cxn modelId="{AAB0A1EC-6501-40A8-84DB-066DAC808EA8}" type="presParOf" srcId="{64EBC340-FF61-40F3-88F3-81D24C3496F2}" destId="{A73C4658-1161-438D-8EC8-6C5C517A3A69}" srcOrd="1" destOrd="0" presId="urn:microsoft.com/office/officeart/2005/8/layout/orgChart1"/>
    <dgm:cxn modelId="{39453C61-C6D9-4D6F-98BC-DB76C85D71E7}" type="presParOf" srcId="{A73C4658-1161-438D-8EC8-6C5C517A3A69}" destId="{498D2B79-AE25-40E1-8171-81DB003C83B2}" srcOrd="0" destOrd="0" presId="urn:microsoft.com/office/officeart/2005/8/layout/orgChart1"/>
    <dgm:cxn modelId="{F197998A-C4DE-423F-8C7E-E9AF3239905F}" type="presParOf" srcId="{A73C4658-1161-438D-8EC8-6C5C517A3A69}" destId="{14413656-B7CB-41B2-9D51-EF509D50DEE6}" srcOrd="1" destOrd="0" presId="urn:microsoft.com/office/officeart/2005/8/layout/orgChart1"/>
    <dgm:cxn modelId="{DB3999CA-D275-476F-9174-B808A080E8A3}" type="presParOf" srcId="{14413656-B7CB-41B2-9D51-EF509D50DEE6}" destId="{AF9CBE92-E8F6-4575-9294-47284D3BB5F5}" srcOrd="0" destOrd="0" presId="urn:microsoft.com/office/officeart/2005/8/layout/orgChart1"/>
    <dgm:cxn modelId="{DF28F98B-D19B-4321-9551-E815C748A38C}" type="presParOf" srcId="{AF9CBE92-E8F6-4575-9294-47284D3BB5F5}" destId="{8BAD683F-2467-46AC-A12C-ECD3205B1087}" srcOrd="0" destOrd="0" presId="urn:microsoft.com/office/officeart/2005/8/layout/orgChart1"/>
    <dgm:cxn modelId="{05E19C1C-BDB5-49DC-A3FB-1A83F7551763}" type="presParOf" srcId="{AF9CBE92-E8F6-4575-9294-47284D3BB5F5}" destId="{7D93EBB4-5F91-409A-A900-CBF3EFFF2ED5}" srcOrd="1" destOrd="0" presId="urn:microsoft.com/office/officeart/2005/8/layout/orgChart1"/>
    <dgm:cxn modelId="{0F9E1E91-B85A-447D-A8C4-A0F8FD928411}" type="presParOf" srcId="{14413656-B7CB-41B2-9D51-EF509D50DEE6}" destId="{5739131B-7455-4678-8B7A-A6145C0FBF89}" srcOrd="1" destOrd="0" presId="urn:microsoft.com/office/officeart/2005/8/layout/orgChart1"/>
    <dgm:cxn modelId="{765D0AC5-BEF2-4885-BA36-209BF06FDE66}" type="presParOf" srcId="{14413656-B7CB-41B2-9D51-EF509D50DEE6}" destId="{EB5BEB18-9F9B-41E7-BD57-1978AB5A5AF6}" srcOrd="2" destOrd="0" presId="urn:microsoft.com/office/officeart/2005/8/layout/orgChart1"/>
    <dgm:cxn modelId="{3575A713-2AC1-4EE7-A908-74B131FE556A}" type="presParOf" srcId="{A73C4658-1161-438D-8EC8-6C5C517A3A69}" destId="{C85BAB08-73B1-4367-9F85-2B39927F8A32}" srcOrd="2" destOrd="0" presId="urn:microsoft.com/office/officeart/2005/8/layout/orgChart1"/>
    <dgm:cxn modelId="{61A9AB1C-E948-40F7-A541-1972BAE8033B}" type="presParOf" srcId="{A73C4658-1161-438D-8EC8-6C5C517A3A69}" destId="{0FFAC7D2-31F9-4120-9E80-D1A784281A4F}" srcOrd="3" destOrd="0" presId="urn:microsoft.com/office/officeart/2005/8/layout/orgChart1"/>
    <dgm:cxn modelId="{CC2BEA96-29FA-4BB8-BA8C-7C367AA01D57}" type="presParOf" srcId="{0FFAC7D2-31F9-4120-9E80-D1A784281A4F}" destId="{AFC7A93B-BBC2-4937-925B-BBE5DD05762D}" srcOrd="0" destOrd="0" presId="urn:microsoft.com/office/officeart/2005/8/layout/orgChart1"/>
    <dgm:cxn modelId="{FC4161D0-3D1C-4543-A8BD-9DCEB3620A6D}" type="presParOf" srcId="{AFC7A93B-BBC2-4937-925B-BBE5DD05762D}" destId="{9E8B397C-1AC2-42AF-91F3-5D42C8904C46}" srcOrd="0" destOrd="0" presId="urn:microsoft.com/office/officeart/2005/8/layout/orgChart1"/>
    <dgm:cxn modelId="{0B09FF90-DEAD-4EE3-B622-144D6C3CAF04}" type="presParOf" srcId="{AFC7A93B-BBC2-4937-925B-BBE5DD05762D}" destId="{185FC855-D721-4E48-BD16-B82209597B40}" srcOrd="1" destOrd="0" presId="urn:microsoft.com/office/officeart/2005/8/layout/orgChart1"/>
    <dgm:cxn modelId="{1750C7E8-1DA6-41B1-BF2E-29CB987941BC}" type="presParOf" srcId="{0FFAC7D2-31F9-4120-9E80-D1A784281A4F}" destId="{1E28906A-3A62-4F5F-87FD-7CE0C716E260}" srcOrd="1" destOrd="0" presId="urn:microsoft.com/office/officeart/2005/8/layout/orgChart1"/>
    <dgm:cxn modelId="{392E82E4-D7CA-45DF-8874-4882592C97F4}" type="presParOf" srcId="{0FFAC7D2-31F9-4120-9E80-D1A784281A4F}" destId="{6AB3FFC2-577F-4F12-8858-AD58ABE71C1E}" srcOrd="2" destOrd="0" presId="urn:microsoft.com/office/officeart/2005/8/layout/orgChart1"/>
    <dgm:cxn modelId="{D0271FB0-2FA7-4841-B4F1-42D4DC0275D8}" type="presParOf" srcId="{A73C4658-1161-438D-8EC8-6C5C517A3A69}" destId="{EB08E8F6-A62B-4E56-9AC1-9699557C80EE}" srcOrd="4" destOrd="0" presId="urn:microsoft.com/office/officeart/2005/8/layout/orgChart1"/>
    <dgm:cxn modelId="{7965C790-1C5B-4C63-9A5D-A0047F99D9AA}" type="presParOf" srcId="{A73C4658-1161-438D-8EC8-6C5C517A3A69}" destId="{857083F1-57EA-45A9-B139-7B2C8A2D23DC}" srcOrd="5" destOrd="0" presId="urn:microsoft.com/office/officeart/2005/8/layout/orgChart1"/>
    <dgm:cxn modelId="{F4FFAB54-88D9-4C9C-A58C-80081125AD3F}" type="presParOf" srcId="{857083F1-57EA-45A9-B139-7B2C8A2D23DC}" destId="{E52C74F5-B788-4372-BFE7-4B44A2E8DF9F}" srcOrd="0" destOrd="0" presId="urn:microsoft.com/office/officeart/2005/8/layout/orgChart1"/>
    <dgm:cxn modelId="{18EAB433-E108-42E6-914A-56323C9C32CC}" type="presParOf" srcId="{E52C74F5-B788-4372-BFE7-4B44A2E8DF9F}" destId="{ACE18FD2-E0F9-4609-8861-BC5A5E2B57F7}" srcOrd="0" destOrd="0" presId="urn:microsoft.com/office/officeart/2005/8/layout/orgChart1"/>
    <dgm:cxn modelId="{197E90CC-414C-4F93-A4E8-5736F96BF606}" type="presParOf" srcId="{E52C74F5-B788-4372-BFE7-4B44A2E8DF9F}" destId="{EA0B2D45-D5CA-4A66-9179-BA0701CC45A8}" srcOrd="1" destOrd="0" presId="urn:microsoft.com/office/officeart/2005/8/layout/orgChart1"/>
    <dgm:cxn modelId="{F5581D6E-C707-4A3D-A517-B845DFA923B4}" type="presParOf" srcId="{857083F1-57EA-45A9-B139-7B2C8A2D23DC}" destId="{2ABF8B32-3185-4EE2-BACB-6A97AFB3A6CA}" srcOrd="1" destOrd="0" presId="urn:microsoft.com/office/officeart/2005/8/layout/orgChart1"/>
    <dgm:cxn modelId="{D5C63F26-4CA4-4E02-9CB0-E8BD92AC1F18}" type="presParOf" srcId="{857083F1-57EA-45A9-B139-7B2C8A2D23DC}" destId="{E50B1A58-178E-486A-BF50-3048A8F7B8C8}" srcOrd="2" destOrd="0" presId="urn:microsoft.com/office/officeart/2005/8/layout/orgChart1"/>
    <dgm:cxn modelId="{87962F07-7BFE-492C-A0A6-178D8E82BB4D}" type="presParOf" srcId="{A73C4658-1161-438D-8EC8-6C5C517A3A69}" destId="{9066B752-2AED-46C8-AD89-53C421FD346C}" srcOrd="6" destOrd="0" presId="urn:microsoft.com/office/officeart/2005/8/layout/orgChart1"/>
    <dgm:cxn modelId="{16D93D0E-4F3C-4AC0-BC23-DD5F69FB2F86}" type="presParOf" srcId="{A73C4658-1161-438D-8EC8-6C5C517A3A69}" destId="{8775D8D0-FE72-497D-8314-A3F54B18D917}" srcOrd="7" destOrd="0" presId="urn:microsoft.com/office/officeart/2005/8/layout/orgChart1"/>
    <dgm:cxn modelId="{F904995E-E56E-48FC-85B5-126A8A534DE3}" type="presParOf" srcId="{8775D8D0-FE72-497D-8314-A3F54B18D917}" destId="{11DC059A-B15A-4603-BAB8-B6D0D41FA68A}" srcOrd="0" destOrd="0" presId="urn:microsoft.com/office/officeart/2005/8/layout/orgChart1"/>
    <dgm:cxn modelId="{DEC7E159-B5BE-427D-B900-67AEE935B123}" type="presParOf" srcId="{11DC059A-B15A-4603-BAB8-B6D0D41FA68A}" destId="{2D6CC3CD-69D2-400C-8C7E-E10B790EC964}" srcOrd="0" destOrd="0" presId="urn:microsoft.com/office/officeart/2005/8/layout/orgChart1"/>
    <dgm:cxn modelId="{580BAF5A-D481-44E3-9207-6F401140D6AF}" type="presParOf" srcId="{11DC059A-B15A-4603-BAB8-B6D0D41FA68A}" destId="{B4FA0E96-5583-4A92-A1FE-C7037E18A7DE}" srcOrd="1" destOrd="0" presId="urn:microsoft.com/office/officeart/2005/8/layout/orgChart1"/>
    <dgm:cxn modelId="{FE71F0BC-01BF-4F45-AA8C-8B4DC17A2FBB}" type="presParOf" srcId="{8775D8D0-FE72-497D-8314-A3F54B18D917}" destId="{69374AE9-622F-45BB-AFC0-6601CD0D76E8}" srcOrd="1" destOrd="0" presId="urn:microsoft.com/office/officeart/2005/8/layout/orgChart1"/>
    <dgm:cxn modelId="{3A21335C-AE26-4953-9D13-C435AEC65770}" type="presParOf" srcId="{8775D8D0-FE72-497D-8314-A3F54B18D917}" destId="{4A0755F7-2AB3-423D-879F-CA81357BEE0B}" srcOrd="2" destOrd="0" presId="urn:microsoft.com/office/officeart/2005/8/layout/orgChart1"/>
    <dgm:cxn modelId="{161D65DB-2F2C-4C2D-A0E9-23F71C11DBB1}" type="presParOf" srcId="{64EBC340-FF61-40F3-88F3-81D24C3496F2}" destId="{595DE72C-F6A3-4EA5-960B-4E9D26600096}"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66B752-2AED-46C8-AD89-53C421FD346C}">
      <dsp:nvSpPr>
        <dsp:cNvPr id="0" name=""/>
        <dsp:cNvSpPr/>
      </dsp:nvSpPr>
      <dsp:spPr>
        <a:xfrm>
          <a:off x="4400549" y="1343663"/>
          <a:ext cx="3446537" cy="398772"/>
        </a:xfrm>
        <a:custGeom>
          <a:avLst/>
          <a:gdLst/>
          <a:ahLst/>
          <a:cxnLst/>
          <a:rect l="0" t="0" r="0" b="0"/>
          <a:pathLst>
            <a:path>
              <a:moveTo>
                <a:pt x="0" y="0"/>
              </a:moveTo>
              <a:lnTo>
                <a:pt x="0" y="199386"/>
              </a:lnTo>
              <a:lnTo>
                <a:pt x="3446537" y="199386"/>
              </a:lnTo>
              <a:lnTo>
                <a:pt x="3446537" y="398772"/>
              </a:lnTo>
            </a:path>
          </a:pathLst>
        </a:custGeom>
        <a:noFill/>
        <a:ln w="12700" cap="flat" cmpd="sng" algn="ctr">
          <a:solidFill>
            <a:schemeClr val="accent2">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EB08E8F6-A62B-4E56-9AC1-9699557C80EE}">
      <dsp:nvSpPr>
        <dsp:cNvPr id="0" name=""/>
        <dsp:cNvSpPr/>
      </dsp:nvSpPr>
      <dsp:spPr>
        <a:xfrm>
          <a:off x="4400549" y="1343663"/>
          <a:ext cx="1148845" cy="398772"/>
        </a:xfrm>
        <a:custGeom>
          <a:avLst/>
          <a:gdLst/>
          <a:ahLst/>
          <a:cxnLst/>
          <a:rect l="0" t="0" r="0" b="0"/>
          <a:pathLst>
            <a:path>
              <a:moveTo>
                <a:pt x="0" y="0"/>
              </a:moveTo>
              <a:lnTo>
                <a:pt x="0" y="199386"/>
              </a:lnTo>
              <a:lnTo>
                <a:pt x="1148845" y="199386"/>
              </a:lnTo>
              <a:lnTo>
                <a:pt x="1148845" y="398772"/>
              </a:lnTo>
            </a:path>
          </a:pathLst>
        </a:custGeom>
        <a:noFill/>
        <a:ln w="12700" cap="flat" cmpd="sng" algn="ctr">
          <a:solidFill>
            <a:schemeClr val="accent2">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C85BAB08-73B1-4367-9F85-2B39927F8A32}">
      <dsp:nvSpPr>
        <dsp:cNvPr id="0" name=""/>
        <dsp:cNvSpPr/>
      </dsp:nvSpPr>
      <dsp:spPr>
        <a:xfrm>
          <a:off x="3251703" y="1343663"/>
          <a:ext cx="1148845" cy="398772"/>
        </a:xfrm>
        <a:custGeom>
          <a:avLst/>
          <a:gdLst/>
          <a:ahLst/>
          <a:cxnLst/>
          <a:rect l="0" t="0" r="0" b="0"/>
          <a:pathLst>
            <a:path>
              <a:moveTo>
                <a:pt x="1148845" y="0"/>
              </a:moveTo>
              <a:lnTo>
                <a:pt x="1148845" y="199386"/>
              </a:lnTo>
              <a:lnTo>
                <a:pt x="0" y="199386"/>
              </a:lnTo>
              <a:lnTo>
                <a:pt x="0" y="398772"/>
              </a:lnTo>
            </a:path>
          </a:pathLst>
        </a:custGeom>
        <a:noFill/>
        <a:ln w="12700" cap="flat" cmpd="sng" algn="ctr">
          <a:solidFill>
            <a:schemeClr val="accent2">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498D2B79-AE25-40E1-8171-81DB003C83B2}">
      <dsp:nvSpPr>
        <dsp:cNvPr id="0" name=""/>
        <dsp:cNvSpPr/>
      </dsp:nvSpPr>
      <dsp:spPr>
        <a:xfrm>
          <a:off x="954011" y="1343663"/>
          <a:ext cx="3446537" cy="398772"/>
        </a:xfrm>
        <a:custGeom>
          <a:avLst/>
          <a:gdLst/>
          <a:ahLst/>
          <a:cxnLst/>
          <a:rect l="0" t="0" r="0" b="0"/>
          <a:pathLst>
            <a:path>
              <a:moveTo>
                <a:pt x="3446537" y="0"/>
              </a:moveTo>
              <a:lnTo>
                <a:pt x="3446537" y="199386"/>
              </a:lnTo>
              <a:lnTo>
                <a:pt x="0" y="199386"/>
              </a:lnTo>
              <a:lnTo>
                <a:pt x="0" y="398772"/>
              </a:lnTo>
            </a:path>
          </a:pathLst>
        </a:custGeom>
        <a:noFill/>
        <a:ln w="12700" cap="flat" cmpd="sng" algn="ctr">
          <a:solidFill>
            <a:schemeClr val="accent2">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8E9F1D92-9128-4775-A27D-ECF145BFB4A0}">
      <dsp:nvSpPr>
        <dsp:cNvPr id="0" name=""/>
        <dsp:cNvSpPr/>
      </dsp:nvSpPr>
      <dsp:spPr>
        <a:xfrm>
          <a:off x="3451090" y="394204"/>
          <a:ext cx="1898918" cy="949459"/>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ku-Arab-IQ" sz="2400" kern="1200" dirty="0"/>
            <a:t>بەرێوەبەری گشتی</a:t>
          </a:r>
          <a:endParaRPr lang="en-US" sz="2400" kern="1200" dirty="0"/>
        </a:p>
      </dsp:txBody>
      <dsp:txXfrm>
        <a:off x="3451090" y="394204"/>
        <a:ext cx="1898918" cy="949459"/>
      </dsp:txXfrm>
    </dsp:sp>
    <dsp:sp modelId="{8BAD683F-2467-46AC-A12C-ECD3205B1087}">
      <dsp:nvSpPr>
        <dsp:cNvPr id="0" name=""/>
        <dsp:cNvSpPr/>
      </dsp:nvSpPr>
      <dsp:spPr>
        <a:xfrm>
          <a:off x="4552" y="1742436"/>
          <a:ext cx="1898918" cy="949459"/>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ku-Arab-IQ" sz="2400" kern="1200"/>
            <a:t>بەرێوەبەری دارایی</a:t>
          </a:r>
          <a:endParaRPr lang="en-US" sz="2400" kern="1200"/>
        </a:p>
      </dsp:txBody>
      <dsp:txXfrm>
        <a:off x="4552" y="1742436"/>
        <a:ext cx="1898918" cy="949459"/>
      </dsp:txXfrm>
    </dsp:sp>
    <dsp:sp modelId="{9E8B397C-1AC2-42AF-91F3-5D42C8904C46}">
      <dsp:nvSpPr>
        <dsp:cNvPr id="0" name=""/>
        <dsp:cNvSpPr/>
      </dsp:nvSpPr>
      <dsp:spPr>
        <a:xfrm>
          <a:off x="2302244" y="1742436"/>
          <a:ext cx="1898918" cy="949459"/>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ku-Arab-IQ" sz="2400" kern="1200" dirty="0"/>
            <a:t>بەرێوەبەری بەرهەمهێنان</a:t>
          </a:r>
          <a:endParaRPr lang="en-US" sz="2400" kern="1200" dirty="0"/>
        </a:p>
      </dsp:txBody>
      <dsp:txXfrm>
        <a:off x="2302244" y="1742436"/>
        <a:ext cx="1898918" cy="949459"/>
      </dsp:txXfrm>
    </dsp:sp>
    <dsp:sp modelId="{ACE18FD2-E0F9-4609-8861-BC5A5E2B57F7}">
      <dsp:nvSpPr>
        <dsp:cNvPr id="0" name=""/>
        <dsp:cNvSpPr/>
      </dsp:nvSpPr>
      <dsp:spPr>
        <a:xfrm>
          <a:off x="4599935" y="1742436"/>
          <a:ext cx="1898918" cy="949459"/>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ku-Arab-IQ" sz="2400" kern="1200" dirty="0"/>
            <a:t>بەرێوەبەری سەرچاوەی مرۆیی</a:t>
          </a:r>
          <a:endParaRPr lang="en-US" sz="2400" kern="1200" dirty="0"/>
        </a:p>
      </dsp:txBody>
      <dsp:txXfrm>
        <a:off x="4599935" y="1742436"/>
        <a:ext cx="1898918" cy="949459"/>
      </dsp:txXfrm>
    </dsp:sp>
    <dsp:sp modelId="{2D6CC3CD-69D2-400C-8C7E-E10B790EC964}">
      <dsp:nvSpPr>
        <dsp:cNvPr id="0" name=""/>
        <dsp:cNvSpPr/>
      </dsp:nvSpPr>
      <dsp:spPr>
        <a:xfrm>
          <a:off x="6897627" y="1742436"/>
          <a:ext cx="1898918" cy="949459"/>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ku-Arab-IQ" sz="2400" kern="1200"/>
            <a:t>بەرێوەبەری بەبازارخستن</a:t>
          </a:r>
          <a:endParaRPr lang="en-US" sz="2400" kern="1200"/>
        </a:p>
      </dsp:txBody>
      <dsp:txXfrm>
        <a:off x="6897627" y="1742436"/>
        <a:ext cx="1898918" cy="949459"/>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EDC7E4-39AF-4568-A132-8940CC3BEEB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CD0602E-BCA7-493C-91AB-4D4FB4E2488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9041DF8-871D-452B-9BA9-3EA673EA4D8C}"/>
              </a:ext>
            </a:extLst>
          </p:cNvPr>
          <p:cNvSpPr>
            <a:spLocks noGrp="1"/>
          </p:cNvSpPr>
          <p:nvPr>
            <p:ph type="dt" sz="half" idx="10"/>
          </p:nvPr>
        </p:nvSpPr>
        <p:spPr/>
        <p:txBody>
          <a:bodyPr/>
          <a:lstStyle/>
          <a:p>
            <a:fld id="{B61BEF0D-F0BB-DE4B-95CE-6DB70DBA9567}" type="datetimeFigureOut">
              <a:rPr lang="en-US" smtClean="0"/>
              <a:pPr/>
              <a:t>1/23/2024</a:t>
            </a:fld>
            <a:endParaRPr lang="en-US" dirty="0"/>
          </a:p>
        </p:txBody>
      </p:sp>
      <p:sp>
        <p:nvSpPr>
          <p:cNvPr id="5" name="Footer Placeholder 4">
            <a:extLst>
              <a:ext uri="{FF2B5EF4-FFF2-40B4-BE49-F238E27FC236}">
                <a16:creationId xmlns:a16="http://schemas.microsoft.com/office/drawing/2014/main" id="{4CB3A89B-6630-4BC1-BEF8-A37AA13962D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9347434-1AFF-4664-A7B0-F52D348005B4}"/>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89669111"/>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21F768-A13B-4A35-A55E-982BD297027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9120011-ACE0-4755-A2B8-049B98367FE4}"/>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778108-D0D2-4644-8B06-F00ECA39A755}"/>
              </a:ext>
            </a:extLst>
          </p:cNvPr>
          <p:cNvSpPr>
            <a:spLocks noGrp="1"/>
          </p:cNvSpPr>
          <p:nvPr>
            <p:ph type="dt" sz="half" idx="10"/>
          </p:nvPr>
        </p:nvSpPr>
        <p:spPr/>
        <p:txBody>
          <a:bodyPr/>
          <a:lstStyle/>
          <a:p>
            <a:fld id="{B61BEF0D-F0BB-DE4B-95CE-6DB70DBA9567}" type="datetimeFigureOut">
              <a:rPr lang="en-US" smtClean="0"/>
              <a:pPr/>
              <a:t>1/23/2024</a:t>
            </a:fld>
            <a:endParaRPr lang="en-US" dirty="0"/>
          </a:p>
        </p:txBody>
      </p:sp>
      <p:sp>
        <p:nvSpPr>
          <p:cNvPr id="5" name="Footer Placeholder 4">
            <a:extLst>
              <a:ext uri="{FF2B5EF4-FFF2-40B4-BE49-F238E27FC236}">
                <a16:creationId xmlns:a16="http://schemas.microsoft.com/office/drawing/2014/main" id="{61CF30F8-2563-49CC-A4E6-A14DFDB6EF2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8E39BBD-9A31-493D-AE71-4DECC5E6A06F}"/>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453106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FA3C2D1-9BD7-405D-991E-97F98C5E984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584A53A-5DF4-4F5D-85A8-695E6DAAE3F6}"/>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0484AB-C70A-47DB-9C64-F32DD7EB9BCC}"/>
              </a:ext>
            </a:extLst>
          </p:cNvPr>
          <p:cNvSpPr>
            <a:spLocks noGrp="1"/>
          </p:cNvSpPr>
          <p:nvPr>
            <p:ph type="dt" sz="half" idx="10"/>
          </p:nvPr>
        </p:nvSpPr>
        <p:spPr/>
        <p:txBody>
          <a:bodyPr/>
          <a:lstStyle/>
          <a:p>
            <a:fld id="{B61BEF0D-F0BB-DE4B-95CE-6DB70DBA9567}" type="datetimeFigureOut">
              <a:rPr lang="en-US" smtClean="0"/>
              <a:pPr/>
              <a:t>1/23/2024</a:t>
            </a:fld>
            <a:endParaRPr lang="en-US" dirty="0"/>
          </a:p>
        </p:txBody>
      </p:sp>
      <p:sp>
        <p:nvSpPr>
          <p:cNvPr id="5" name="Footer Placeholder 4">
            <a:extLst>
              <a:ext uri="{FF2B5EF4-FFF2-40B4-BE49-F238E27FC236}">
                <a16:creationId xmlns:a16="http://schemas.microsoft.com/office/drawing/2014/main" id="{47BA15D7-038D-49AE-93DD-45681F030FB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39F928D-61FF-425F-A162-76D42C6226EF}"/>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47330492"/>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455BC2-4FE9-4860-B12C-602C2AF4B78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DD6993E-7F4B-4728-BEF9-47CBD14AD7C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BB69F01-2A8A-42B7-A27C-D485F3FAE915}"/>
              </a:ext>
            </a:extLst>
          </p:cNvPr>
          <p:cNvSpPr>
            <a:spLocks noGrp="1"/>
          </p:cNvSpPr>
          <p:nvPr>
            <p:ph type="dt" sz="half" idx="10"/>
          </p:nvPr>
        </p:nvSpPr>
        <p:spPr/>
        <p:txBody>
          <a:bodyPr/>
          <a:lstStyle/>
          <a:p>
            <a:fld id="{B61BEF0D-F0BB-DE4B-95CE-6DB70DBA9567}" type="datetimeFigureOut">
              <a:rPr lang="en-US" smtClean="0"/>
              <a:pPr/>
              <a:t>1/23/2024</a:t>
            </a:fld>
            <a:endParaRPr lang="en-US" dirty="0"/>
          </a:p>
        </p:txBody>
      </p:sp>
      <p:sp>
        <p:nvSpPr>
          <p:cNvPr id="5" name="Footer Placeholder 4">
            <a:extLst>
              <a:ext uri="{FF2B5EF4-FFF2-40B4-BE49-F238E27FC236}">
                <a16:creationId xmlns:a16="http://schemas.microsoft.com/office/drawing/2014/main" id="{CB0CC8AB-1E9B-4983-B411-AA4396573A1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A690743-0ABE-42D1-9FF1-31188E692801}"/>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293287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880F76-1E4A-4548-9AC0-61E52071813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6D389FF-4768-45FA-9C77-36C65A63D41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84392FB-A978-4921-A45F-814FDF1E333B}"/>
              </a:ext>
            </a:extLst>
          </p:cNvPr>
          <p:cNvSpPr>
            <a:spLocks noGrp="1"/>
          </p:cNvSpPr>
          <p:nvPr>
            <p:ph type="dt" sz="half" idx="10"/>
          </p:nvPr>
        </p:nvSpPr>
        <p:spPr/>
        <p:txBody>
          <a:bodyPr/>
          <a:lstStyle/>
          <a:p>
            <a:fld id="{B61BEF0D-F0BB-DE4B-95CE-6DB70DBA9567}" type="datetimeFigureOut">
              <a:rPr lang="en-US" smtClean="0"/>
              <a:pPr/>
              <a:t>1/23/2024</a:t>
            </a:fld>
            <a:endParaRPr lang="en-US" dirty="0"/>
          </a:p>
        </p:txBody>
      </p:sp>
      <p:sp>
        <p:nvSpPr>
          <p:cNvPr id="5" name="Footer Placeholder 4">
            <a:extLst>
              <a:ext uri="{FF2B5EF4-FFF2-40B4-BE49-F238E27FC236}">
                <a16:creationId xmlns:a16="http://schemas.microsoft.com/office/drawing/2014/main" id="{AB18C287-F8F2-4605-B99A-5E64F49C558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7633ADA-D25B-4773-9236-179ABA18EAAE}"/>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475261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DD4AEB-598F-4BBF-84AE-FC8C1EA25DE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AF432B3-E7DD-42A1-BF7F-3E3AF6C4A5A0}"/>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D66594D-810E-469C-A3AF-AF6ED879B207}"/>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5459A89-C263-4F45-8D8E-A7BB0B716704}"/>
              </a:ext>
            </a:extLst>
          </p:cNvPr>
          <p:cNvSpPr>
            <a:spLocks noGrp="1"/>
          </p:cNvSpPr>
          <p:nvPr>
            <p:ph type="dt" sz="half" idx="10"/>
          </p:nvPr>
        </p:nvSpPr>
        <p:spPr/>
        <p:txBody>
          <a:bodyPr/>
          <a:lstStyle/>
          <a:p>
            <a:fld id="{B61BEF0D-F0BB-DE4B-95CE-6DB70DBA9567}" type="datetimeFigureOut">
              <a:rPr lang="en-US" smtClean="0"/>
              <a:pPr/>
              <a:t>1/23/2024</a:t>
            </a:fld>
            <a:endParaRPr lang="en-US" dirty="0"/>
          </a:p>
        </p:txBody>
      </p:sp>
      <p:sp>
        <p:nvSpPr>
          <p:cNvPr id="6" name="Footer Placeholder 5">
            <a:extLst>
              <a:ext uri="{FF2B5EF4-FFF2-40B4-BE49-F238E27FC236}">
                <a16:creationId xmlns:a16="http://schemas.microsoft.com/office/drawing/2014/main" id="{D77DEF30-DD6A-4B6D-8639-7AFEF9F92C5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E1298153-997C-47AD-8CF1-397F0AB7DB51}"/>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31109123"/>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21879F-7399-4B6B-A8A2-EEEF52C8C41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296E020-80B9-49A7-9F26-96F436AB330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D86EC914-6CFA-44E5-9FEE-7904FCCEA7D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73BB9B7-BB00-43A2-BC57-DC31EB966CD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01E2A263-078E-4E01-A68C-09E538C97F3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744E25D-CE8B-4951-9C74-43CD03F58642}"/>
              </a:ext>
            </a:extLst>
          </p:cNvPr>
          <p:cNvSpPr>
            <a:spLocks noGrp="1"/>
          </p:cNvSpPr>
          <p:nvPr>
            <p:ph type="dt" sz="half" idx="10"/>
          </p:nvPr>
        </p:nvSpPr>
        <p:spPr/>
        <p:txBody>
          <a:bodyPr/>
          <a:lstStyle/>
          <a:p>
            <a:fld id="{B61BEF0D-F0BB-DE4B-95CE-6DB70DBA9567}" type="datetimeFigureOut">
              <a:rPr lang="en-US" smtClean="0"/>
              <a:pPr/>
              <a:t>1/23/2024</a:t>
            </a:fld>
            <a:endParaRPr lang="en-US" dirty="0"/>
          </a:p>
        </p:txBody>
      </p:sp>
      <p:sp>
        <p:nvSpPr>
          <p:cNvPr id="8" name="Footer Placeholder 7">
            <a:extLst>
              <a:ext uri="{FF2B5EF4-FFF2-40B4-BE49-F238E27FC236}">
                <a16:creationId xmlns:a16="http://schemas.microsoft.com/office/drawing/2014/main" id="{687E838A-8656-45A0-ADCD-F06306EF7FAC}"/>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D6110316-96D2-47C9-BD9B-AD4204106F16}"/>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60396296"/>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A2D80E-C781-4A04-A406-4BED8C73B6A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BACC495-788B-4343-B0A7-F8911DF0F105}"/>
              </a:ext>
            </a:extLst>
          </p:cNvPr>
          <p:cNvSpPr>
            <a:spLocks noGrp="1"/>
          </p:cNvSpPr>
          <p:nvPr>
            <p:ph type="dt" sz="half" idx="10"/>
          </p:nvPr>
        </p:nvSpPr>
        <p:spPr/>
        <p:txBody>
          <a:bodyPr/>
          <a:lstStyle/>
          <a:p>
            <a:fld id="{B61BEF0D-F0BB-DE4B-95CE-6DB70DBA9567}" type="datetimeFigureOut">
              <a:rPr lang="en-US" smtClean="0"/>
              <a:pPr/>
              <a:t>1/23/2024</a:t>
            </a:fld>
            <a:endParaRPr lang="en-US" dirty="0"/>
          </a:p>
        </p:txBody>
      </p:sp>
      <p:sp>
        <p:nvSpPr>
          <p:cNvPr id="4" name="Footer Placeholder 3">
            <a:extLst>
              <a:ext uri="{FF2B5EF4-FFF2-40B4-BE49-F238E27FC236}">
                <a16:creationId xmlns:a16="http://schemas.microsoft.com/office/drawing/2014/main" id="{18F099B6-B89C-4192-B4D7-6B02FD0DC6CA}"/>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C5459B29-6514-435C-9FED-0839474453F1}"/>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851501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661D68F-AD32-4A94-AA1C-DF6642FC901D}"/>
              </a:ext>
            </a:extLst>
          </p:cNvPr>
          <p:cNvSpPr>
            <a:spLocks noGrp="1"/>
          </p:cNvSpPr>
          <p:nvPr>
            <p:ph type="dt" sz="half" idx="10"/>
          </p:nvPr>
        </p:nvSpPr>
        <p:spPr/>
        <p:txBody>
          <a:bodyPr/>
          <a:lstStyle/>
          <a:p>
            <a:fld id="{B61BEF0D-F0BB-DE4B-95CE-6DB70DBA9567}" type="datetimeFigureOut">
              <a:rPr lang="en-US" smtClean="0"/>
              <a:pPr/>
              <a:t>1/23/2024</a:t>
            </a:fld>
            <a:endParaRPr lang="en-US" dirty="0"/>
          </a:p>
        </p:txBody>
      </p:sp>
      <p:sp>
        <p:nvSpPr>
          <p:cNvPr id="3" name="Footer Placeholder 2">
            <a:extLst>
              <a:ext uri="{FF2B5EF4-FFF2-40B4-BE49-F238E27FC236}">
                <a16:creationId xmlns:a16="http://schemas.microsoft.com/office/drawing/2014/main" id="{F8DE4FFB-B020-4A67-BE52-F14408D3353D}"/>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23D333C1-83E7-4AAD-B8C9-FF63C933DFAB}"/>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64462471"/>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8D5B5-4018-475A-AD41-D058F1B03E1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F74893D-DCA7-4570-9A2D-8F6BADF2C9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FB5E35F-868D-45D9-8A62-0D2AD00FEB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A7DCDAC-345A-4B76-8F9B-370770D6F54F}"/>
              </a:ext>
            </a:extLst>
          </p:cNvPr>
          <p:cNvSpPr>
            <a:spLocks noGrp="1"/>
          </p:cNvSpPr>
          <p:nvPr>
            <p:ph type="dt" sz="half" idx="10"/>
          </p:nvPr>
        </p:nvSpPr>
        <p:spPr/>
        <p:txBody>
          <a:bodyPr/>
          <a:lstStyle/>
          <a:p>
            <a:fld id="{B61BEF0D-F0BB-DE4B-95CE-6DB70DBA9567}" type="datetimeFigureOut">
              <a:rPr lang="en-US" smtClean="0"/>
              <a:pPr/>
              <a:t>1/23/2024</a:t>
            </a:fld>
            <a:endParaRPr lang="en-US" dirty="0"/>
          </a:p>
        </p:txBody>
      </p:sp>
      <p:sp>
        <p:nvSpPr>
          <p:cNvPr id="6" name="Footer Placeholder 5">
            <a:extLst>
              <a:ext uri="{FF2B5EF4-FFF2-40B4-BE49-F238E27FC236}">
                <a16:creationId xmlns:a16="http://schemas.microsoft.com/office/drawing/2014/main" id="{A97C5798-4728-44DA-A07A-850928E3E0A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CBA29FC-6097-40D6-BAEE-512DCC11D916}"/>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18866267"/>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61B87A-DB3A-479F-87E3-B862038DF17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6A2EA71-5890-46ED-ABC2-A83D1662DF9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075BE11-341F-476F-B169-76C3FD68564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07D7B38-F141-42D4-A3D5-018FB4FBF150}"/>
              </a:ext>
            </a:extLst>
          </p:cNvPr>
          <p:cNvSpPr>
            <a:spLocks noGrp="1"/>
          </p:cNvSpPr>
          <p:nvPr>
            <p:ph type="dt" sz="half" idx="10"/>
          </p:nvPr>
        </p:nvSpPr>
        <p:spPr/>
        <p:txBody>
          <a:bodyPr/>
          <a:lstStyle/>
          <a:p>
            <a:fld id="{B61BEF0D-F0BB-DE4B-95CE-6DB70DBA9567}" type="datetimeFigureOut">
              <a:rPr lang="en-US" smtClean="0"/>
              <a:pPr/>
              <a:t>1/23/2024</a:t>
            </a:fld>
            <a:endParaRPr lang="en-US" dirty="0"/>
          </a:p>
        </p:txBody>
      </p:sp>
      <p:sp>
        <p:nvSpPr>
          <p:cNvPr id="6" name="Footer Placeholder 5">
            <a:extLst>
              <a:ext uri="{FF2B5EF4-FFF2-40B4-BE49-F238E27FC236}">
                <a16:creationId xmlns:a16="http://schemas.microsoft.com/office/drawing/2014/main" id="{79668134-0A96-470B-B9B5-AAB4939BCC4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659552A-F9E1-423B-8467-4BC3FEE1150D}"/>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789760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B25AAD1-F43C-4FBB-876D-98AFF1FC49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8856282-6687-4F2D-8E4D-3B7A0A00015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4ED24F7-E410-46DA-929A-6BD88083C1B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1/23/2024</a:t>
            </a:fld>
            <a:endParaRPr lang="en-US"/>
          </a:p>
        </p:txBody>
      </p:sp>
      <p:sp>
        <p:nvSpPr>
          <p:cNvPr id="5" name="Footer Placeholder 4">
            <a:extLst>
              <a:ext uri="{FF2B5EF4-FFF2-40B4-BE49-F238E27FC236}">
                <a16:creationId xmlns:a16="http://schemas.microsoft.com/office/drawing/2014/main" id="{43D21A31-8D50-418B-BA37-62F6BFDA336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797A2B9-BFCD-45CD-B0A6-3C735B404BB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306662432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2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6.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7.xml"/></Relationships>
</file>

<file path=ppt/slides/_rels/slide3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8.xml"/></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9.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0.xml"/></Relationships>
</file>

<file path=ppt/slides/_rels/slide3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2.xml"/></Relationships>
</file>

<file path=ppt/slides/_rels/slide4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4.xml"/></Relationships>
</file>

<file path=ppt/slides/_rels/slide4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5.xml"/></Relationships>
</file>

<file path=ppt/slides/_rels/slide4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6.xml"/></Relationships>
</file>

<file path=ppt/slides/_rels/slide4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7.xml"/></Relationships>
</file>

<file path=ppt/slides/_rels/slide4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8.xml"/></Relationships>
</file>

<file path=ppt/slides/_rels/slide4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9.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5D13886C-5079-499F-9C22-68D6167732FE}"/>
              </a:ext>
            </a:extLst>
          </p:cNvPr>
          <p:cNvSpPr txBox="1">
            <a:spLocks/>
          </p:cNvSpPr>
          <p:nvPr/>
        </p:nvSpPr>
        <p:spPr>
          <a:xfrm>
            <a:off x="7566740" y="152400"/>
            <a:ext cx="4272835" cy="1126283"/>
          </a:xfrm>
          <a:prstGeom prst="rect">
            <a:avLst/>
          </a:prstGeom>
        </p:spPr>
        <p:txBody>
          <a:bodyPr vert="horz" lIns="68580" tIns="34290" rIns="68580" bIns="34290" rtlCol="0" anchor="b">
            <a:normAutofit lnSpcReduction="10000"/>
          </a:bodyPr>
          <a:lstStyle>
            <a:lvl1pPr algn="l" defTabSz="4572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r" defTabSz="457200" rtl="0" eaLnBrk="1" fontAlgn="auto" latinLnBrk="0" hangingPunct="1">
              <a:lnSpc>
                <a:spcPct val="100000"/>
              </a:lnSpc>
              <a:spcBef>
                <a:spcPct val="0"/>
              </a:spcBef>
              <a:spcAft>
                <a:spcPts val="0"/>
              </a:spcAft>
              <a:buClrTx/>
              <a:buSzTx/>
              <a:buFontTx/>
              <a:buNone/>
              <a:tabLst/>
              <a:defRPr/>
            </a:pPr>
            <a:r>
              <a:rPr kumimoji="0" lang="ku-Arab-IQ" sz="2400" b="0" i="0" u="none" strike="noStrike" kern="1200" cap="none" spc="0" normalizeH="0" baseline="0" noProof="0" dirty="0">
                <a:ln>
                  <a:noFill/>
                </a:ln>
                <a:solidFill>
                  <a:prstClr val="black">
                    <a:lumMod val="85000"/>
                    <a:lumOff val="15000"/>
                  </a:prstClr>
                </a:solidFill>
                <a:effectLst/>
                <a:uLnTx/>
                <a:uFillTx/>
                <a:latin typeface="Gill Sans MT" panose="020B0502020104020203"/>
                <a:ea typeface="+mj-ea"/>
                <a:cs typeface="Ali_K_Samik" pitchFamily="2" charset="-78"/>
              </a:rPr>
              <a:t>زانکۆی سەلاحەدین - هەولێر</a:t>
            </a:r>
            <a:endParaRPr kumimoji="0" lang="ar-IQ" sz="2400" b="0" i="0" u="none" strike="noStrike" kern="1200" cap="none" spc="0" normalizeH="0" baseline="0" noProof="0" dirty="0">
              <a:ln>
                <a:noFill/>
              </a:ln>
              <a:solidFill>
                <a:prstClr val="black">
                  <a:lumMod val="85000"/>
                  <a:lumOff val="15000"/>
                </a:prstClr>
              </a:solidFill>
              <a:effectLst/>
              <a:uLnTx/>
              <a:uFillTx/>
              <a:latin typeface="Gill Sans MT" panose="020B0502020104020203"/>
              <a:ea typeface="+mj-ea"/>
              <a:cs typeface="Ali_K_Samik" pitchFamily="2" charset="-78"/>
            </a:endParaRPr>
          </a:p>
          <a:p>
            <a:pPr marL="0" marR="0" lvl="0" indent="0" algn="r" defTabSz="457200" rtl="0" eaLnBrk="1" fontAlgn="auto" latinLnBrk="0" hangingPunct="1">
              <a:lnSpc>
                <a:spcPct val="100000"/>
              </a:lnSpc>
              <a:spcBef>
                <a:spcPct val="0"/>
              </a:spcBef>
              <a:spcAft>
                <a:spcPts val="0"/>
              </a:spcAft>
              <a:buClrTx/>
              <a:buSzTx/>
              <a:buFontTx/>
              <a:buNone/>
              <a:tabLst/>
              <a:defRPr/>
            </a:pPr>
            <a:r>
              <a:rPr kumimoji="0" lang="ku-Arab-IQ" sz="2400" b="0" i="0" u="none" strike="noStrike" kern="1200" cap="none" spc="0" normalizeH="0" baseline="0" noProof="0" dirty="0">
                <a:ln>
                  <a:noFill/>
                </a:ln>
                <a:solidFill>
                  <a:prstClr val="black">
                    <a:lumMod val="85000"/>
                    <a:lumOff val="15000"/>
                  </a:prstClr>
                </a:solidFill>
                <a:effectLst/>
                <a:uLnTx/>
                <a:uFillTx/>
                <a:latin typeface="Gill Sans MT" panose="020B0502020104020203"/>
                <a:ea typeface="+mj-ea"/>
                <a:cs typeface="Ali_K_Samik" pitchFamily="2" charset="-78"/>
              </a:rPr>
              <a:t>کۆلێژی بەرێوەبردن و ئابووری</a:t>
            </a:r>
            <a:endParaRPr kumimoji="0" lang="ar-IQ" sz="2400" b="0" i="0" u="none" strike="noStrike" kern="1200" cap="none" spc="0" normalizeH="0" baseline="0" noProof="0" dirty="0">
              <a:ln>
                <a:noFill/>
              </a:ln>
              <a:solidFill>
                <a:prstClr val="black">
                  <a:lumMod val="85000"/>
                  <a:lumOff val="15000"/>
                </a:prstClr>
              </a:solidFill>
              <a:effectLst/>
              <a:uLnTx/>
              <a:uFillTx/>
              <a:latin typeface="Gill Sans MT" panose="020B0502020104020203"/>
              <a:ea typeface="+mj-ea"/>
              <a:cs typeface="Ali_K_Samik" pitchFamily="2" charset="-78"/>
            </a:endParaRPr>
          </a:p>
          <a:p>
            <a:pPr marL="0" marR="0" lvl="0" indent="0" algn="r" defTabSz="457200" rtl="0" eaLnBrk="1" fontAlgn="auto" latinLnBrk="0" hangingPunct="1">
              <a:lnSpc>
                <a:spcPct val="100000"/>
              </a:lnSpc>
              <a:spcBef>
                <a:spcPct val="0"/>
              </a:spcBef>
              <a:spcAft>
                <a:spcPts val="0"/>
              </a:spcAft>
              <a:buClrTx/>
              <a:buSzTx/>
              <a:buFontTx/>
              <a:buNone/>
              <a:tabLst/>
              <a:defRPr/>
            </a:pPr>
            <a:r>
              <a:rPr kumimoji="0" lang="ku-Arab-IQ" sz="2400" b="0" i="0" u="none" strike="noStrike" kern="1200" cap="none" spc="0" normalizeH="0" baseline="0" noProof="0" dirty="0">
                <a:ln>
                  <a:noFill/>
                </a:ln>
                <a:solidFill>
                  <a:prstClr val="black">
                    <a:lumMod val="85000"/>
                    <a:lumOff val="15000"/>
                  </a:prstClr>
                </a:solidFill>
                <a:effectLst/>
                <a:uLnTx/>
                <a:uFillTx/>
                <a:latin typeface="Gill Sans MT" panose="020B0502020104020203"/>
                <a:ea typeface="+mj-ea"/>
                <a:cs typeface="Ali_K_Samik" pitchFamily="2" charset="-78"/>
              </a:rPr>
              <a:t>بەشی کارگێری رێکخراوە گەشتیارییەکان</a:t>
            </a:r>
            <a:endParaRPr kumimoji="0" lang="en-US" sz="2400" b="0" i="0" u="none" strike="noStrike" kern="1200" cap="none" spc="0" normalizeH="0" baseline="0" noProof="0" dirty="0">
              <a:ln>
                <a:noFill/>
              </a:ln>
              <a:solidFill>
                <a:prstClr val="black">
                  <a:lumMod val="85000"/>
                  <a:lumOff val="15000"/>
                </a:prstClr>
              </a:solidFill>
              <a:effectLst/>
              <a:uLnTx/>
              <a:uFillTx/>
              <a:latin typeface="Gill Sans MT" panose="020B0502020104020203"/>
              <a:ea typeface="+mj-ea"/>
              <a:cs typeface="Ali_K_Samik" pitchFamily="2" charset="-78"/>
            </a:endParaRPr>
          </a:p>
        </p:txBody>
      </p:sp>
      <p:sp>
        <p:nvSpPr>
          <p:cNvPr id="6" name="Title 1">
            <a:extLst>
              <a:ext uri="{FF2B5EF4-FFF2-40B4-BE49-F238E27FC236}">
                <a16:creationId xmlns:a16="http://schemas.microsoft.com/office/drawing/2014/main" id="{176751E0-A4AD-4BAF-B7DD-6B08D615B645}"/>
              </a:ext>
            </a:extLst>
          </p:cNvPr>
          <p:cNvSpPr txBox="1">
            <a:spLocks/>
          </p:cNvSpPr>
          <p:nvPr/>
        </p:nvSpPr>
        <p:spPr>
          <a:xfrm>
            <a:off x="4876798" y="4695825"/>
            <a:ext cx="2689939" cy="947972"/>
          </a:xfrm>
          <a:prstGeom prst="rect">
            <a:avLst/>
          </a:prstGeom>
        </p:spPr>
        <p:txBody>
          <a:bodyPr vert="horz" lIns="68580" tIns="34290" rIns="68580" bIns="34290" rtlCol="0" anchor="b">
            <a:normAutofit fontScale="85000" lnSpcReduction="10000"/>
          </a:bodyPr>
          <a:lstStyle>
            <a:lvl1pPr algn="l" defTabSz="4572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ctr" defTabSz="342900" rtl="0" eaLnBrk="1" fontAlgn="auto" latinLnBrk="0" hangingPunct="1">
              <a:lnSpc>
                <a:spcPct val="100000"/>
              </a:lnSpc>
              <a:spcBef>
                <a:spcPct val="0"/>
              </a:spcBef>
              <a:spcAft>
                <a:spcPts val="0"/>
              </a:spcAft>
              <a:buClrTx/>
              <a:buSzTx/>
              <a:buFontTx/>
              <a:buNone/>
              <a:tabLst/>
              <a:defRPr/>
            </a:pPr>
            <a:r>
              <a:rPr kumimoji="0" lang="ar-IQ" sz="2400" b="0" i="0" u="sng" strike="noStrike" kern="1200" cap="none" spc="0" normalizeH="0" baseline="0" noProof="0" dirty="0">
                <a:ln>
                  <a:noFill/>
                </a:ln>
                <a:solidFill>
                  <a:prstClr val="black">
                    <a:lumMod val="85000"/>
                    <a:lumOff val="15000"/>
                  </a:prstClr>
                </a:solidFill>
                <a:effectLst/>
                <a:uLnTx/>
                <a:uFillTx/>
                <a:latin typeface="Century Gothic" panose="020B0502020202020204"/>
                <a:ea typeface="+mj-ea"/>
                <a:cs typeface="Ali_K_Samik" pitchFamily="2" charset="-78"/>
              </a:rPr>
              <a:t>مامؤستاى بابةت</a:t>
            </a:r>
          </a:p>
          <a:p>
            <a:pPr marL="0" marR="0" lvl="0" indent="0" algn="ctr" defTabSz="342900" rtl="0" eaLnBrk="1" fontAlgn="auto" latinLnBrk="0" hangingPunct="1">
              <a:lnSpc>
                <a:spcPct val="100000"/>
              </a:lnSpc>
              <a:spcBef>
                <a:spcPct val="0"/>
              </a:spcBef>
              <a:spcAft>
                <a:spcPts val="0"/>
              </a:spcAft>
              <a:buClrTx/>
              <a:buSzTx/>
              <a:buFontTx/>
              <a:buNone/>
              <a:tabLst/>
              <a:defRPr/>
            </a:pPr>
            <a:r>
              <a:rPr kumimoji="0" lang="ar-IQ" sz="3200" b="0" i="0" u="none" strike="noStrike" kern="1200" cap="none" spc="0" normalizeH="0" baseline="0" noProof="0" dirty="0">
                <a:ln>
                  <a:noFill/>
                </a:ln>
                <a:solidFill>
                  <a:prstClr val="black">
                    <a:lumMod val="85000"/>
                    <a:lumOff val="15000"/>
                  </a:prstClr>
                </a:solidFill>
                <a:effectLst/>
                <a:uLnTx/>
                <a:uFillTx/>
                <a:latin typeface="Century Gothic" panose="020B0502020202020204"/>
                <a:ea typeface="+mj-ea"/>
                <a:cs typeface="Ali_K_Samik" pitchFamily="2" charset="-78"/>
              </a:rPr>
              <a:t>كؤسرةت م</a:t>
            </a:r>
            <a:r>
              <a:rPr kumimoji="0" lang="ku-Arab-IQ" sz="3200" b="0" i="0" u="none" strike="noStrike" kern="1200" cap="none" spc="0" normalizeH="0" baseline="0" noProof="0" dirty="0">
                <a:ln>
                  <a:noFill/>
                </a:ln>
                <a:solidFill>
                  <a:prstClr val="black">
                    <a:lumMod val="85000"/>
                    <a:lumOff val="15000"/>
                  </a:prstClr>
                </a:solidFill>
                <a:effectLst/>
                <a:uLnTx/>
                <a:uFillTx/>
                <a:latin typeface="Century Gothic" panose="020B0502020202020204"/>
                <a:ea typeface="+mj-ea"/>
                <a:cs typeface="Ali_K_Samik" pitchFamily="2" charset="-78"/>
              </a:rPr>
              <a:t>حمد</a:t>
            </a:r>
            <a:r>
              <a:rPr kumimoji="0" lang="ar-IQ" sz="3200" b="0" i="0" u="none" strike="noStrike" kern="1200" cap="none" spc="0" normalizeH="0" baseline="0" noProof="0" dirty="0">
                <a:ln>
                  <a:noFill/>
                </a:ln>
                <a:solidFill>
                  <a:prstClr val="black">
                    <a:lumMod val="85000"/>
                    <a:lumOff val="15000"/>
                  </a:prstClr>
                </a:solidFill>
                <a:effectLst/>
                <a:uLnTx/>
                <a:uFillTx/>
                <a:latin typeface="Century Gothic" panose="020B0502020202020204"/>
                <a:ea typeface="+mj-ea"/>
                <a:cs typeface="Ali_K_Samik" pitchFamily="2" charset="-78"/>
              </a:rPr>
              <a:t> ابابــكر</a:t>
            </a:r>
            <a:endParaRPr kumimoji="0" lang="en-US" sz="3600" b="0" i="0" u="none" strike="noStrike" kern="1200" cap="none" spc="0" normalizeH="0" baseline="0" noProof="0" dirty="0">
              <a:ln>
                <a:noFill/>
              </a:ln>
              <a:solidFill>
                <a:prstClr val="black">
                  <a:lumMod val="85000"/>
                  <a:lumOff val="15000"/>
                </a:prstClr>
              </a:solidFill>
              <a:effectLst/>
              <a:uLnTx/>
              <a:uFillTx/>
              <a:latin typeface="Century Gothic" panose="020B0502020202020204"/>
              <a:ea typeface="+mj-ea"/>
              <a:cs typeface="Ali_K_Samik" pitchFamily="2" charset="-78"/>
            </a:endParaRPr>
          </a:p>
        </p:txBody>
      </p:sp>
      <p:sp>
        <p:nvSpPr>
          <p:cNvPr id="10" name="Title 1">
            <a:extLst>
              <a:ext uri="{FF2B5EF4-FFF2-40B4-BE49-F238E27FC236}">
                <a16:creationId xmlns:a16="http://schemas.microsoft.com/office/drawing/2014/main" id="{675CE7DB-8A81-47CE-89A9-20FB2C9FB822}"/>
              </a:ext>
            </a:extLst>
          </p:cNvPr>
          <p:cNvSpPr txBox="1">
            <a:spLocks/>
          </p:cNvSpPr>
          <p:nvPr/>
        </p:nvSpPr>
        <p:spPr>
          <a:xfrm>
            <a:off x="3728165" y="1696720"/>
            <a:ext cx="4917995" cy="1574953"/>
          </a:xfrm>
          <a:prstGeom prst="rect">
            <a:avLst/>
          </a:prstGeom>
        </p:spPr>
        <p:txBody>
          <a:bodyPr vert="horz" lIns="68580" tIns="34290" rIns="68580" bIns="34290" rtlCol="0" anchor="b">
            <a:normAutofit fontScale="92500" lnSpcReduction="20000"/>
          </a:bodyPr>
          <a:lstStyle>
            <a:lvl1pPr algn="l" defTabSz="4572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ctr" defTabSz="342900" rtl="0" eaLnBrk="1" fontAlgn="auto" latinLnBrk="0" hangingPunct="1">
              <a:lnSpc>
                <a:spcPct val="100000"/>
              </a:lnSpc>
              <a:spcBef>
                <a:spcPct val="0"/>
              </a:spcBef>
              <a:spcAft>
                <a:spcPts val="0"/>
              </a:spcAft>
              <a:buClrTx/>
              <a:buSzTx/>
              <a:buFontTx/>
              <a:buNone/>
              <a:tabLst/>
              <a:defRPr/>
            </a:pPr>
            <a:r>
              <a:rPr kumimoji="0" lang="ku-Arab-IQ" sz="2400" b="0" i="0" u="sng" strike="noStrike" kern="1200" cap="none" spc="0" normalizeH="0" baseline="0" noProof="0" dirty="0">
                <a:ln>
                  <a:noFill/>
                </a:ln>
                <a:solidFill>
                  <a:prstClr val="black">
                    <a:lumMod val="85000"/>
                    <a:lumOff val="15000"/>
                  </a:prstClr>
                </a:solidFill>
                <a:effectLst/>
                <a:uLnTx/>
                <a:uFillTx/>
                <a:latin typeface="Century Gothic" panose="020B0502020202020204"/>
                <a:ea typeface="+mj-ea"/>
                <a:cs typeface="Ali_K_Samik" pitchFamily="2" charset="-78"/>
              </a:rPr>
              <a:t>بابەت</a:t>
            </a:r>
            <a:endParaRPr kumimoji="0" lang="ar-IQ" sz="2400" b="0" i="0" u="sng" strike="noStrike" kern="1200" cap="none" spc="0" normalizeH="0" baseline="0" noProof="0" dirty="0">
              <a:ln>
                <a:noFill/>
              </a:ln>
              <a:solidFill>
                <a:prstClr val="black">
                  <a:lumMod val="85000"/>
                  <a:lumOff val="15000"/>
                </a:prstClr>
              </a:solidFill>
              <a:effectLst/>
              <a:uLnTx/>
              <a:uFillTx/>
              <a:latin typeface="Century Gothic" panose="020B0502020202020204"/>
              <a:ea typeface="+mj-ea"/>
              <a:cs typeface="Ali_K_Samik" pitchFamily="2" charset="-78"/>
            </a:endParaRPr>
          </a:p>
          <a:p>
            <a:pPr marL="0" marR="0" lvl="0" indent="0" algn="ctr" defTabSz="342900" rtl="0" eaLnBrk="1" fontAlgn="auto" latinLnBrk="0" hangingPunct="1">
              <a:lnSpc>
                <a:spcPct val="100000"/>
              </a:lnSpc>
              <a:spcBef>
                <a:spcPct val="0"/>
              </a:spcBef>
              <a:spcAft>
                <a:spcPts val="0"/>
              </a:spcAft>
              <a:buClrTx/>
              <a:buSzTx/>
              <a:buFontTx/>
              <a:buNone/>
              <a:tabLst/>
              <a:defRPr/>
            </a:pPr>
            <a:r>
              <a:rPr lang="ku-Arab-IQ" sz="3200" dirty="0">
                <a:solidFill>
                  <a:prstClr val="black">
                    <a:lumMod val="85000"/>
                    <a:lumOff val="15000"/>
                  </a:prstClr>
                </a:solidFill>
                <a:latin typeface="Times New Roman" panose="02020603050405020304" pitchFamily="18" charset="0"/>
                <a:cs typeface="Times New Roman" panose="02020603050405020304" pitchFamily="18" charset="0"/>
              </a:rPr>
              <a:t>بەرێوەبردنی دارایی گەشتیاری</a:t>
            </a:r>
          </a:p>
          <a:p>
            <a:pPr marL="0" marR="0" lvl="0" indent="0" algn="ctr" defTabSz="342900" rtl="0" eaLnBrk="1" fontAlgn="auto" latinLnBrk="0" hangingPunct="1">
              <a:lnSpc>
                <a:spcPct val="100000"/>
              </a:lnSpc>
              <a:spcBef>
                <a:spcPct val="0"/>
              </a:spcBef>
              <a:spcAft>
                <a:spcPts val="0"/>
              </a:spcAft>
              <a:buClrTx/>
              <a:buSzTx/>
              <a:buFontTx/>
              <a:buNone/>
              <a:tabLst/>
              <a:defRPr/>
            </a:pPr>
            <a:endParaRPr lang="en-US" sz="3200" dirty="0">
              <a:solidFill>
                <a:prstClr val="black">
                  <a:lumMod val="85000"/>
                  <a:lumOff val="15000"/>
                </a:prstClr>
              </a:solidFill>
              <a:latin typeface="Times New Roman" panose="02020603050405020304" pitchFamily="18" charset="0"/>
              <a:cs typeface="Times New Roman" panose="02020603050405020304" pitchFamily="18" charset="0"/>
            </a:endParaRPr>
          </a:p>
          <a:p>
            <a:pPr marL="0" marR="0" lvl="0" indent="0" algn="ctr" defTabSz="342900" rtl="0" eaLnBrk="1" fontAlgn="auto" latinLnBrk="0" hangingPunct="1">
              <a:lnSpc>
                <a:spcPct val="100000"/>
              </a:lnSpc>
              <a:spcBef>
                <a:spcPct val="0"/>
              </a:spcBef>
              <a:spcAft>
                <a:spcPts val="0"/>
              </a:spcAft>
              <a:buClrTx/>
              <a:buSzTx/>
              <a:buFontTx/>
              <a:buNone/>
              <a:tabLst/>
              <a:defRPr/>
            </a:pPr>
            <a:r>
              <a:rPr kumimoji="0" lang="ku-Arab-IQ" sz="3600" b="0" i="0" u="none" strike="noStrike" kern="1200" cap="none" spc="0" normalizeH="0" baseline="0" noProof="0" dirty="0">
                <a:ln>
                  <a:noFill/>
                </a:ln>
                <a:solidFill>
                  <a:prstClr val="black">
                    <a:lumMod val="85000"/>
                    <a:lumOff val="15000"/>
                  </a:prstClr>
                </a:solidFill>
                <a:effectLst/>
                <a:uLnTx/>
                <a:uFillTx/>
                <a:latin typeface="Times New Roman" panose="02020603050405020304" pitchFamily="18" charset="0"/>
                <a:cs typeface="Times New Roman" panose="02020603050405020304" pitchFamily="18" charset="0"/>
              </a:rPr>
              <a:t>قۆناخی سێیەم</a:t>
            </a:r>
            <a:endParaRPr kumimoji="0" lang="en-US" sz="3600" b="0" i="0" u="none" strike="noStrike" kern="1200" cap="none" spc="0" normalizeH="0" baseline="0" noProof="0" dirty="0">
              <a:ln>
                <a:noFill/>
              </a:ln>
              <a:solidFill>
                <a:prstClr val="black">
                  <a:lumMod val="85000"/>
                  <a:lumOff val="15000"/>
                </a:prstClr>
              </a:solidFill>
              <a:effectLst/>
              <a:uLnTx/>
              <a:uFillTx/>
              <a:latin typeface="Times New Roman" panose="02020603050405020304" pitchFamily="18" charset="0"/>
              <a:cs typeface="Times New Roman" panose="02020603050405020304" pitchFamily="18" charset="0"/>
            </a:endParaRPr>
          </a:p>
        </p:txBody>
      </p:sp>
      <p:sp>
        <p:nvSpPr>
          <p:cNvPr id="9" name="Subtitle 7">
            <a:extLst>
              <a:ext uri="{FF2B5EF4-FFF2-40B4-BE49-F238E27FC236}">
                <a16:creationId xmlns:a16="http://schemas.microsoft.com/office/drawing/2014/main" id="{9D7E0C8D-182C-4144-976F-1D38D0F24589}"/>
              </a:ext>
            </a:extLst>
          </p:cNvPr>
          <p:cNvSpPr txBox="1">
            <a:spLocks/>
          </p:cNvSpPr>
          <p:nvPr/>
        </p:nvSpPr>
        <p:spPr>
          <a:xfrm>
            <a:off x="3124199" y="3509763"/>
            <a:ext cx="6195139" cy="947972"/>
          </a:xfrm>
          <a:prstGeom prst="rect">
            <a:avLst/>
          </a:prstGeom>
        </p:spPr>
        <p:txBody>
          <a:bodyPr vert="horz" lIns="91440" tIns="45720" rIns="91440" bIns="45720" rtlCol="0" anchor="t">
            <a:normAutofit fontScale="92500"/>
          </a:bodyPr>
          <a:lstStyle>
            <a:lvl1pPr marL="0" indent="0" algn="ctr" defTabSz="685800" rtl="0" eaLnBrk="1" latinLnBrk="0" hangingPunct="1">
              <a:lnSpc>
                <a:spcPct val="100000"/>
              </a:lnSpc>
              <a:spcBef>
                <a:spcPts val="700"/>
              </a:spcBef>
              <a:buClr>
                <a:schemeClr val="tx2"/>
              </a:buClr>
              <a:buFont typeface="Arial" panose="020B0604020202020204" pitchFamily="34" charset="0"/>
              <a:buNone/>
              <a:defRPr sz="1500" b="1" i="0" kern="1200" cap="all" spc="300" baseline="0">
                <a:solidFill>
                  <a:schemeClr val="tx2"/>
                </a:solidFill>
                <a:latin typeface="+mn-lt"/>
                <a:ea typeface="+mn-ea"/>
                <a:cs typeface="+mn-cs"/>
              </a:defRPr>
            </a:lvl1pPr>
            <a:lvl2pPr marL="342900" indent="0" algn="ctr" defTabSz="685800" rtl="0" eaLnBrk="1" latinLnBrk="0" hangingPunct="1">
              <a:lnSpc>
                <a:spcPct val="110000"/>
              </a:lnSpc>
              <a:spcBef>
                <a:spcPts val="700"/>
              </a:spcBef>
              <a:buClr>
                <a:schemeClr val="tx2"/>
              </a:buClr>
              <a:buFont typeface="Gill Sans MT" panose="020B0502020104020203" pitchFamily="34" charset="0"/>
              <a:buNone/>
              <a:defRPr sz="1500" kern="1200">
                <a:solidFill>
                  <a:schemeClr val="tx1">
                    <a:lumMod val="65000"/>
                    <a:lumOff val="35000"/>
                  </a:schemeClr>
                </a:solidFill>
                <a:latin typeface="+mn-lt"/>
                <a:ea typeface="+mn-ea"/>
                <a:cs typeface="+mn-cs"/>
              </a:defRPr>
            </a:lvl2pPr>
            <a:lvl3pPr marL="685800" indent="0" algn="ctr" defTabSz="685800" rtl="0" eaLnBrk="1" latinLnBrk="0" hangingPunct="1">
              <a:lnSpc>
                <a:spcPct val="110000"/>
              </a:lnSpc>
              <a:spcBef>
                <a:spcPts val="700"/>
              </a:spcBef>
              <a:buClr>
                <a:schemeClr val="tx2"/>
              </a:buClr>
              <a:buFont typeface="Arial" panose="020B0604020202020204" pitchFamily="34" charset="0"/>
              <a:buNone/>
              <a:defRPr sz="1350" kern="1200">
                <a:solidFill>
                  <a:schemeClr val="tx1">
                    <a:lumMod val="65000"/>
                    <a:lumOff val="35000"/>
                  </a:schemeClr>
                </a:solidFill>
                <a:latin typeface="+mn-lt"/>
                <a:ea typeface="+mn-ea"/>
                <a:cs typeface="+mn-cs"/>
              </a:defRPr>
            </a:lvl3pPr>
            <a:lvl4pPr marL="1028700" indent="0" algn="ctr" defTabSz="685800" rtl="0" eaLnBrk="1" latinLnBrk="0" hangingPunct="1">
              <a:lnSpc>
                <a:spcPct val="110000"/>
              </a:lnSpc>
              <a:spcBef>
                <a:spcPts val="700"/>
              </a:spcBef>
              <a:buClr>
                <a:schemeClr val="tx2"/>
              </a:buClr>
              <a:buFont typeface="Gill Sans MT" panose="020B0502020104020203" pitchFamily="34" charset="0"/>
              <a:buNone/>
              <a:defRPr sz="1200" kern="1200">
                <a:solidFill>
                  <a:schemeClr val="tx1">
                    <a:lumMod val="65000"/>
                    <a:lumOff val="35000"/>
                  </a:schemeClr>
                </a:solidFill>
                <a:latin typeface="+mn-lt"/>
                <a:ea typeface="+mn-ea"/>
                <a:cs typeface="+mn-cs"/>
              </a:defRPr>
            </a:lvl4pPr>
            <a:lvl5pPr marL="1371600" indent="0" algn="ctr" defTabSz="685800" rtl="0" eaLnBrk="1" latinLnBrk="0" hangingPunct="1">
              <a:lnSpc>
                <a:spcPct val="110000"/>
              </a:lnSpc>
              <a:spcBef>
                <a:spcPts val="700"/>
              </a:spcBef>
              <a:buClr>
                <a:schemeClr val="tx2"/>
              </a:buClr>
              <a:buFont typeface="Arial" panose="020B0604020202020204" pitchFamily="34" charset="0"/>
              <a:buNone/>
              <a:defRPr sz="1200" kern="1200">
                <a:solidFill>
                  <a:schemeClr val="tx1">
                    <a:lumMod val="65000"/>
                    <a:lumOff val="35000"/>
                  </a:schemeClr>
                </a:solidFill>
                <a:latin typeface="+mn-lt"/>
                <a:ea typeface="+mn-ea"/>
                <a:cs typeface="+mn-cs"/>
              </a:defRPr>
            </a:lvl5pPr>
            <a:lvl6pPr marL="1714500" indent="0" algn="ctr" defTabSz="685800" rtl="0" eaLnBrk="1" latinLnBrk="0" hangingPunct="1">
              <a:lnSpc>
                <a:spcPct val="110000"/>
              </a:lnSpc>
              <a:spcBef>
                <a:spcPts val="700"/>
              </a:spcBef>
              <a:buClr>
                <a:schemeClr val="tx2"/>
              </a:buClr>
              <a:buFont typeface="Gill Sans MT" panose="020B0502020104020203" pitchFamily="34" charset="0"/>
              <a:buNone/>
              <a:defRPr sz="1200" kern="1200">
                <a:solidFill>
                  <a:schemeClr val="tx1">
                    <a:lumMod val="65000"/>
                    <a:lumOff val="35000"/>
                  </a:schemeClr>
                </a:solidFill>
                <a:latin typeface="+mn-lt"/>
                <a:ea typeface="+mn-ea"/>
                <a:cs typeface="+mn-cs"/>
              </a:defRPr>
            </a:lvl6pPr>
            <a:lvl7pPr marL="2057400" indent="0" algn="ctr" defTabSz="685800" rtl="0" eaLnBrk="1" latinLnBrk="0" hangingPunct="1">
              <a:lnSpc>
                <a:spcPct val="110000"/>
              </a:lnSpc>
              <a:spcBef>
                <a:spcPts val="700"/>
              </a:spcBef>
              <a:buClr>
                <a:schemeClr val="tx2"/>
              </a:buClr>
              <a:buFont typeface="Arial" panose="020B0604020202020204" pitchFamily="34" charset="0"/>
              <a:buNone/>
              <a:defRPr sz="1200" kern="1200">
                <a:solidFill>
                  <a:schemeClr val="tx1">
                    <a:lumMod val="65000"/>
                    <a:lumOff val="35000"/>
                  </a:schemeClr>
                </a:solidFill>
                <a:latin typeface="+mn-lt"/>
                <a:ea typeface="+mn-ea"/>
                <a:cs typeface="+mn-cs"/>
              </a:defRPr>
            </a:lvl7pPr>
            <a:lvl8pPr marL="2400300" indent="0" algn="ctr" defTabSz="685800" rtl="0" eaLnBrk="1" latinLnBrk="0" hangingPunct="1">
              <a:lnSpc>
                <a:spcPct val="110000"/>
              </a:lnSpc>
              <a:spcBef>
                <a:spcPts val="700"/>
              </a:spcBef>
              <a:buClr>
                <a:schemeClr val="tx2"/>
              </a:buClr>
              <a:buFont typeface="Gill Sans MT" panose="020B0502020104020203" pitchFamily="34" charset="0"/>
              <a:buNone/>
              <a:defRPr sz="1200" kern="1200" baseline="0">
                <a:solidFill>
                  <a:schemeClr val="tx1">
                    <a:lumMod val="65000"/>
                    <a:lumOff val="35000"/>
                  </a:schemeClr>
                </a:solidFill>
                <a:latin typeface="+mn-lt"/>
                <a:ea typeface="+mn-ea"/>
                <a:cs typeface="+mn-cs"/>
              </a:defRPr>
            </a:lvl8pPr>
            <a:lvl9pPr marL="2743200" indent="0" algn="ctr" defTabSz="685800" rtl="0" eaLnBrk="1" latinLnBrk="0" hangingPunct="1">
              <a:lnSpc>
                <a:spcPct val="110000"/>
              </a:lnSpc>
              <a:spcBef>
                <a:spcPts val="700"/>
              </a:spcBef>
              <a:buClr>
                <a:schemeClr val="tx2"/>
              </a:buClr>
              <a:buFont typeface="Arial" panose="020B0604020202020204" pitchFamily="34" charset="0"/>
              <a:buNone/>
              <a:defRPr sz="1200" kern="1200" baseline="0">
                <a:solidFill>
                  <a:schemeClr val="tx1">
                    <a:lumMod val="65000"/>
                    <a:lumOff val="35000"/>
                  </a:schemeClr>
                </a:solidFill>
                <a:latin typeface="+mn-lt"/>
                <a:ea typeface="+mn-ea"/>
                <a:cs typeface="+mn-cs"/>
              </a:defRPr>
            </a:lvl9pPr>
          </a:lstStyle>
          <a:p>
            <a:pPr marL="0" marR="0" lvl="0" indent="0" algn="ctr" defTabSz="685800" rtl="0" eaLnBrk="1" fontAlgn="auto" latinLnBrk="0" hangingPunct="1">
              <a:lnSpc>
                <a:spcPct val="100000"/>
              </a:lnSpc>
              <a:spcBef>
                <a:spcPts val="700"/>
              </a:spcBef>
              <a:spcAft>
                <a:spcPts val="0"/>
              </a:spcAft>
              <a:buClr>
                <a:srgbClr val="2A1A00"/>
              </a:buClr>
              <a:buSzTx/>
              <a:buFont typeface="Arial" panose="020B0604020202020204" pitchFamily="34" charset="0"/>
              <a:buNone/>
              <a:tabLst/>
              <a:defRPr/>
            </a:pPr>
            <a:r>
              <a:rPr lang="ku-Arab-IQ" sz="1400" u="sng" dirty="0">
                <a:solidFill>
                  <a:prstClr val="black">
                    <a:lumMod val="85000"/>
                    <a:lumOff val="15000"/>
                  </a:prstClr>
                </a:solidFill>
                <a:latin typeface="Gill Sans MT" panose="020B0502020104020203"/>
                <a:cs typeface="+mj-cs"/>
              </a:rPr>
              <a:t>بەشی یەکەم</a:t>
            </a:r>
            <a:endParaRPr kumimoji="0" lang="ar-IQ" sz="1400" b="1" i="0" u="sng" strike="noStrike" kern="1200" cap="all" spc="300" normalizeH="0" baseline="0" noProof="0" dirty="0">
              <a:ln>
                <a:noFill/>
              </a:ln>
              <a:solidFill>
                <a:prstClr val="black">
                  <a:lumMod val="85000"/>
                  <a:lumOff val="15000"/>
                </a:prstClr>
              </a:solidFill>
              <a:effectLst/>
              <a:uLnTx/>
              <a:uFillTx/>
              <a:latin typeface="Gill Sans MT" panose="020B0502020104020203"/>
              <a:ea typeface="+mn-ea"/>
              <a:cs typeface="+mj-cs"/>
            </a:endParaRPr>
          </a:p>
          <a:p>
            <a:pPr marL="0" marR="0" lvl="0" indent="0" algn="ctr" defTabSz="685800" rtl="0" eaLnBrk="1" fontAlgn="auto" latinLnBrk="0" hangingPunct="1">
              <a:lnSpc>
                <a:spcPct val="100000"/>
              </a:lnSpc>
              <a:spcBef>
                <a:spcPts val="700"/>
              </a:spcBef>
              <a:spcAft>
                <a:spcPts val="0"/>
              </a:spcAft>
              <a:buClr>
                <a:srgbClr val="2A1A00"/>
              </a:buClr>
              <a:buSzTx/>
              <a:buFont typeface="Arial" panose="020B0604020202020204" pitchFamily="34" charset="0"/>
              <a:buNone/>
              <a:tabLst/>
              <a:defRPr/>
            </a:pPr>
            <a:r>
              <a:rPr kumimoji="0" lang="ku-Arab-IQ" sz="2800" b="1" i="0" u="none" strike="noStrike" kern="1200" cap="all" spc="300" normalizeH="0" baseline="0" noProof="0" dirty="0">
                <a:ln>
                  <a:noFill/>
                </a:ln>
                <a:solidFill>
                  <a:prstClr val="black">
                    <a:lumMod val="85000"/>
                    <a:lumOff val="15000"/>
                  </a:prstClr>
                </a:solidFill>
                <a:effectLst/>
                <a:uLnTx/>
                <a:uFillTx/>
                <a:latin typeface="Times New Roman" panose="02020603050405020304" pitchFamily="18" charset="0"/>
                <a:cs typeface="Times New Roman" panose="02020603050405020304" pitchFamily="18" charset="0"/>
              </a:rPr>
              <a:t>ئاشنابوون بە دارایی و دارایی گەشتیاری</a:t>
            </a:r>
            <a:endParaRPr kumimoji="0" lang="en-US" sz="2800" b="1" i="0" u="none" strike="noStrike" kern="1200" cap="all" spc="300" normalizeH="0" baseline="0" noProof="0" dirty="0">
              <a:ln>
                <a:noFill/>
              </a:ln>
              <a:solidFill>
                <a:prstClr val="black">
                  <a:lumMod val="85000"/>
                  <a:lumOff val="15000"/>
                </a:prstClr>
              </a:solidFill>
              <a:effectLst/>
              <a:uLnTx/>
              <a:uFillTx/>
              <a:latin typeface="Times New Roman" panose="02020603050405020304" pitchFamily="18" charset="0"/>
              <a:cs typeface="Times New Roman" panose="02020603050405020304" pitchFamily="18" charset="0"/>
            </a:endParaRPr>
          </a:p>
        </p:txBody>
      </p:sp>
      <p:sp>
        <p:nvSpPr>
          <p:cNvPr id="2" name="Title 1">
            <a:extLst>
              <a:ext uri="{FF2B5EF4-FFF2-40B4-BE49-F238E27FC236}">
                <a16:creationId xmlns:a16="http://schemas.microsoft.com/office/drawing/2014/main" id="{FA98C6D3-3DFC-E43D-F51A-6138F5AE6D63}"/>
              </a:ext>
            </a:extLst>
          </p:cNvPr>
          <p:cNvSpPr txBox="1">
            <a:spLocks/>
          </p:cNvSpPr>
          <p:nvPr/>
        </p:nvSpPr>
        <p:spPr>
          <a:xfrm>
            <a:off x="3728165" y="5643797"/>
            <a:ext cx="4999275" cy="947972"/>
          </a:xfrm>
          <a:prstGeom prst="rect">
            <a:avLst/>
          </a:prstGeom>
        </p:spPr>
        <p:txBody>
          <a:bodyPr vert="horz" lIns="68580" tIns="34290" rIns="68580" bIns="34290" rtlCol="0" anchor="b">
            <a:normAutofit/>
          </a:bodyPr>
          <a:lstStyle>
            <a:lvl1pPr algn="l" defTabSz="4572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ctr" defTabSz="342900" rtl="0" eaLnBrk="1" fontAlgn="auto" latinLnBrk="0" hangingPunct="1">
              <a:lnSpc>
                <a:spcPct val="100000"/>
              </a:lnSpc>
              <a:spcBef>
                <a:spcPct val="0"/>
              </a:spcBef>
              <a:spcAft>
                <a:spcPts val="0"/>
              </a:spcAft>
              <a:buClrTx/>
              <a:buSzTx/>
              <a:buFontTx/>
              <a:buNone/>
              <a:tabLst/>
              <a:defRPr/>
            </a:pPr>
            <a:r>
              <a:rPr kumimoji="0" lang="en-US" sz="2400" b="0" i="0" u="sng" strike="noStrike" kern="1200" cap="none" spc="0" normalizeH="0" baseline="0" noProof="0" dirty="0" err="1">
                <a:ln>
                  <a:noFill/>
                </a:ln>
                <a:solidFill>
                  <a:prstClr val="black">
                    <a:lumMod val="85000"/>
                    <a:lumOff val="15000"/>
                  </a:prstClr>
                </a:solidFill>
                <a:effectLst/>
                <a:uLnTx/>
                <a:uFillTx/>
                <a:latin typeface="Century Gothic" panose="020B0502020202020204"/>
                <a:ea typeface="+mj-ea"/>
                <a:cs typeface="Ali_K_Samik" pitchFamily="2" charset="-78"/>
              </a:rPr>
              <a:t>kosret.ebabekir@su.edu.krd</a:t>
            </a:r>
            <a:endParaRPr kumimoji="0" lang="en-US" sz="3600" b="0" i="0" u="none" strike="noStrike" kern="1200" cap="none" spc="0" normalizeH="0" baseline="0" noProof="0" dirty="0">
              <a:ln>
                <a:noFill/>
              </a:ln>
              <a:solidFill>
                <a:prstClr val="black">
                  <a:lumMod val="85000"/>
                  <a:lumOff val="15000"/>
                </a:prstClr>
              </a:solidFill>
              <a:effectLst/>
              <a:uLnTx/>
              <a:uFillTx/>
              <a:latin typeface="Century Gothic" panose="020B0502020202020204"/>
              <a:ea typeface="+mj-ea"/>
              <a:cs typeface="Ali_K_Samik" pitchFamily="2" charset="-78"/>
            </a:endParaRPr>
          </a:p>
        </p:txBody>
      </p:sp>
    </p:spTree>
    <p:extLst>
      <p:ext uri="{BB962C8B-B14F-4D97-AF65-F5344CB8AC3E}">
        <p14:creationId xmlns:p14="http://schemas.microsoft.com/office/powerpoint/2010/main" val="30829510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6B38D-F8A5-46FD-BBAB-03078F753C8C}"/>
              </a:ext>
            </a:extLst>
          </p:cNvPr>
          <p:cNvSpPr>
            <a:spLocks noGrp="1"/>
          </p:cNvSpPr>
          <p:nvPr>
            <p:ph type="title"/>
          </p:nvPr>
        </p:nvSpPr>
        <p:spPr>
          <a:xfrm>
            <a:off x="340242" y="704850"/>
            <a:ext cx="11477403" cy="885826"/>
          </a:xfrm>
        </p:spPr>
        <p:txBody>
          <a:bodyPr>
            <a:normAutofit fontScale="90000"/>
          </a:bodyPr>
          <a:lstStyle/>
          <a:p>
            <a:pPr algn="r" rtl="1">
              <a:lnSpc>
                <a:spcPct val="107000"/>
              </a:lnSpc>
            </a:pPr>
            <a:r>
              <a:rPr lang="ku-Arab-IQ" b="1" dirty="0">
                <a:latin typeface="Calibri" panose="020F0502020204030204" pitchFamily="34" charset="0"/>
                <a:ea typeface="Calibri" panose="020F0502020204030204" pitchFamily="34" charset="0"/>
              </a:rPr>
              <a:t>پۆلێنی رێکخراوە گەشتیارییەکان</a:t>
            </a:r>
            <a:r>
              <a:rPr lang="ar-IQ" b="1" dirty="0">
                <a:latin typeface="Calibri" panose="020F0502020204030204" pitchFamily="34" charset="0"/>
                <a:ea typeface="Calibri" panose="020F0502020204030204" pitchFamily="34" charset="0"/>
              </a:rPr>
              <a:t>/ تصنيف المنظمات السياحية</a:t>
            </a:r>
            <a:br>
              <a:rPr lang="ku-Arab-IQ" b="1" dirty="0">
                <a:latin typeface="Calibri" panose="020F0502020204030204" pitchFamily="34" charset="0"/>
                <a:ea typeface="Calibri" panose="020F0502020204030204" pitchFamily="34" charset="0"/>
              </a:rPr>
            </a:br>
            <a:r>
              <a:rPr lang="ku-Arab-IQ" sz="3100" b="1" dirty="0">
                <a:latin typeface="Calibri" panose="020F0502020204030204" pitchFamily="34" charset="0"/>
                <a:ea typeface="Calibri" panose="020F0502020204030204" pitchFamily="34" charset="0"/>
              </a:rPr>
              <a:t>رێکخراوی کەرتی تایبەتی قازانج نەویست</a:t>
            </a:r>
            <a:r>
              <a:rPr lang="ar-IQ" sz="3100" b="1" dirty="0">
                <a:latin typeface="Calibri" panose="020F0502020204030204" pitchFamily="34" charset="0"/>
                <a:ea typeface="Calibri" panose="020F0502020204030204" pitchFamily="34" charset="0"/>
              </a:rPr>
              <a:t>/ منظمة قطاع الخاص غير هادفة للربح</a:t>
            </a:r>
            <a:br>
              <a:rPr lang="ku-Arab-IQ" b="1" dirty="0">
                <a:latin typeface="Calibri" panose="020F0502020204030204" pitchFamily="34" charset="0"/>
                <a:ea typeface="Calibri" panose="020F0502020204030204" pitchFamily="34" charset="0"/>
              </a:rPr>
            </a:br>
            <a:endParaRPr lang="en-US" dirty="0">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AF9E7738-789A-4182-A057-B6B4B2372B84}"/>
              </a:ext>
            </a:extLst>
          </p:cNvPr>
          <p:cNvSpPr>
            <a:spLocks noGrp="1"/>
          </p:cNvSpPr>
          <p:nvPr>
            <p:ph idx="1"/>
          </p:nvPr>
        </p:nvSpPr>
        <p:spPr>
          <a:xfrm>
            <a:off x="138223" y="1371600"/>
            <a:ext cx="12053777" cy="5486400"/>
          </a:xfrm>
        </p:spPr>
        <p:txBody>
          <a:bodyPr>
            <a:normAutofit/>
          </a:bodyPr>
          <a:lstStyle/>
          <a:p>
            <a:pPr algn="just" rtl="1">
              <a:lnSpc>
                <a:spcPct val="107000"/>
              </a:lnSpc>
              <a:spcAft>
                <a:spcPts val="0"/>
              </a:spcAft>
            </a:pPr>
            <a:r>
              <a:rPr lang="ku-Arab-IQ" sz="2800" dirty="0">
                <a:latin typeface="Calibri" panose="020F0502020204030204" pitchFamily="34" charset="0"/>
                <a:ea typeface="Calibri" panose="020F0502020204030204" pitchFamily="34" charset="0"/>
                <a:cs typeface="Times New Roman" panose="02020603050405020304" pitchFamily="18" charset="0"/>
              </a:rPr>
              <a:t>ئەو رێکخراوانە قازانج نەویستن و سەر بە </a:t>
            </a:r>
            <a:r>
              <a:rPr lang="ar-IQ" sz="2800" dirty="0">
                <a:latin typeface="Calibri" panose="020F0502020204030204" pitchFamily="34" charset="0"/>
                <a:ea typeface="Calibri" panose="020F0502020204030204" pitchFamily="34" charset="0"/>
                <a:cs typeface="Times New Roman" panose="02020603050405020304" pitchFamily="18" charset="0"/>
              </a:rPr>
              <a:t>ح</a:t>
            </a:r>
            <a:r>
              <a:rPr lang="ku-Arab-IQ" sz="2800" dirty="0">
                <a:latin typeface="Calibri" panose="020F0502020204030204" pitchFamily="34" charset="0"/>
                <a:ea typeface="Calibri" panose="020F0502020204030204" pitchFamily="34" charset="0"/>
                <a:cs typeface="Times New Roman" panose="02020603050405020304" pitchFamily="18" charset="0"/>
              </a:rPr>
              <a:t>کومەت نین، بەلام هەندی کار ئەنجام دەدەن، کە </a:t>
            </a:r>
            <a:r>
              <a:rPr lang="ar-IQ" sz="2800" dirty="0">
                <a:latin typeface="Calibri" panose="020F0502020204030204" pitchFamily="34" charset="0"/>
                <a:ea typeface="Calibri" panose="020F0502020204030204" pitchFamily="34" charset="0"/>
                <a:cs typeface="Times New Roman" panose="02020603050405020304" pitchFamily="18" charset="0"/>
              </a:rPr>
              <a:t>ح</a:t>
            </a:r>
            <a:r>
              <a:rPr lang="ku-Arab-IQ" sz="2800" dirty="0">
                <a:latin typeface="Calibri" panose="020F0502020204030204" pitchFamily="34" charset="0"/>
                <a:ea typeface="Calibri" panose="020F0502020204030204" pitchFamily="34" charset="0"/>
                <a:cs typeface="Times New Roman" panose="02020603050405020304" pitchFamily="18" charset="0"/>
              </a:rPr>
              <a:t>کومەت نایەوێت یا بە ئیشی خۆی نازانێت، ئەوان پێ هەلدەستن و هیچ داهاتێکی راستەو</a:t>
            </a:r>
            <a:r>
              <a:rPr lang="ar-IQ" sz="2800" dirty="0">
                <a:latin typeface="Calibri" panose="020F0502020204030204" pitchFamily="34" charset="0"/>
                <a:ea typeface="Calibri" panose="020F0502020204030204" pitchFamily="34" charset="0"/>
                <a:cs typeface="Times New Roman" panose="02020603050405020304" pitchFamily="18" charset="0"/>
              </a:rPr>
              <a:t>خ</a:t>
            </a:r>
            <a:r>
              <a:rPr lang="ku-Arab-IQ" sz="2800" dirty="0">
                <a:latin typeface="Calibri" panose="020F0502020204030204" pitchFamily="34" charset="0"/>
                <a:ea typeface="Calibri" panose="020F0502020204030204" pitchFamily="34" charset="0"/>
                <a:cs typeface="Times New Roman" panose="02020603050405020304" pitchFamily="18" charset="0"/>
              </a:rPr>
              <a:t>ۆیان نییە، بەلام بەلانی کەم بۆ پرکرنەوەی خەرجییەکانیان هەولی بەدەستهێنانی برێک لە داهات دەدەن، بەرچا</a:t>
            </a:r>
            <a:r>
              <a:rPr lang="ar-IQ" dirty="0">
                <a:latin typeface="Calibri" panose="020F0502020204030204" pitchFamily="34" charset="0"/>
                <a:ea typeface="Calibri" panose="020F0502020204030204" pitchFamily="34" charset="0"/>
                <a:cs typeface="Times New Roman" panose="02020603050405020304" pitchFamily="18" charset="0"/>
              </a:rPr>
              <a:t>و</a:t>
            </a:r>
            <a:r>
              <a:rPr lang="ku-Arab-IQ" sz="2800" dirty="0">
                <a:latin typeface="Calibri" panose="020F0502020204030204" pitchFamily="34" charset="0"/>
                <a:ea typeface="Calibri" panose="020F0502020204030204" pitchFamily="34" charset="0"/>
                <a:cs typeface="Times New Roman" panose="02020603050405020304" pitchFamily="18" charset="0"/>
              </a:rPr>
              <a:t>ترینی ئەو رێکخراوانە لە کەرتی گەشتیاری و لە هەرێمی کوردستان، گرووپە </a:t>
            </a:r>
            <a:r>
              <a:rPr lang="ku-Arab-IQ" dirty="0">
                <a:latin typeface="Calibri" panose="020F0502020204030204" pitchFamily="34" charset="0"/>
                <a:ea typeface="Calibri" panose="020F0502020204030204" pitchFamily="34" charset="0"/>
                <a:cs typeface="Times New Roman" panose="02020603050405020304" pitchFamily="18" charset="0"/>
              </a:rPr>
              <a:t>رێبەری یا شاخەوانییەکانە</a:t>
            </a:r>
            <a:r>
              <a:rPr lang="ar-IQ" sz="2800" dirty="0">
                <a:latin typeface="Calibri" panose="020F0502020204030204" pitchFamily="34" charset="0"/>
                <a:ea typeface="Calibri" panose="020F0502020204030204" pitchFamily="34" charset="0"/>
                <a:cs typeface="Times New Roman" panose="02020603050405020304" pitchFamily="18" charset="0"/>
              </a:rPr>
              <a:t>/</a:t>
            </a:r>
            <a:r>
              <a:rPr lang="ku-Arab-IQ" sz="2800" dirty="0">
                <a:latin typeface="Calibri" panose="020F0502020204030204" pitchFamily="34" charset="0"/>
                <a:ea typeface="Calibri" panose="020F0502020204030204" pitchFamily="34" charset="0"/>
                <a:cs typeface="Times New Roman" panose="02020603050405020304" pitchFamily="18" charset="0"/>
              </a:rPr>
              <a:t> </a:t>
            </a:r>
            <a:r>
              <a:rPr lang="ar-IQ" sz="2800" dirty="0">
                <a:solidFill>
                  <a:srgbClr val="0070C0"/>
                </a:solidFill>
                <a:latin typeface="Calibri" panose="020F0502020204030204" pitchFamily="34" charset="0"/>
                <a:ea typeface="Calibri" panose="020F0502020204030204" pitchFamily="34" charset="0"/>
                <a:cs typeface="Times New Roman" panose="02020603050405020304" pitchFamily="18" charset="0"/>
              </a:rPr>
              <a:t>هذه المنظمات غير هادفة للربح، وليسوا جزءا من الحكومة، لكن تؤدون بعض من الانشطة التي لاتحسبها بانشطتها او لاتريد ان تحسبها كنشاطها، ليس لدى المنظمات اية ايراد مباشر، لكن لتلبية بعض من مصاريفها تحاول الحصول على قدر من الايراد، وابرز الانواع من هذه المنظمات في القطاع السياحي في اقليم كوردستان العراق، هي المجموعات المرشدة في المناطق الجبلية والسياحية</a:t>
            </a:r>
            <a:r>
              <a:rPr lang="ku-Arab-IQ" sz="2800" dirty="0">
                <a:latin typeface="Calibri" panose="020F0502020204030204" pitchFamily="34" charset="0"/>
                <a:ea typeface="Calibri" panose="020F0502020204030204" pitchFamily="34" charset="0"/>
                <a:cs typeface="Times New Roman" panose="02020603050405020304" pitchFamily="18" charset="0"/>
              </a:rPr>
              <a:t>.</a:t>
            </a:r>
            <a:endParaRPr lang="en-US"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0"/>
              </a:spcAft>
            </a:pPr>
            <a:r>
              <a:rPr lang="ku-Arab-IQ" sz="2800" dirty="0">
                <a:latin typeface="Calibri" panose="020F0502020204030204" pitchFamily="34" charset="0"/>
                <a:ea typeface="Calibri" panose="020F0502020204030204" pitchFamily="34" charset="0"/>
                <a:cs typeface="Times New Roman" panose="02020603050405020304" pitchFamily="18" charset="0"/>
              </a:rPr>
              <a:t>ئەو رێکخراوانە سەرچاوەی داراییان لە وێنەی </a:t>
            </a:r>
            <a:r>
              <a:rPr lang="ku-Arab-IQ" dirty="0">
                <a:latin typeface="Calibri" panose="020F0502020204030204" pitchFamily="34" charset="0"/>
                <a:ea typeface="Calibri" panose="020F0502020204030204" pitchFamily="34" charset="0"/>
                <a:cs typeface="Times New Roman" panose="02020603050405020304" pitchFamily="18" charset="0"/>
              </a:rPr>
              <a:t>ئ</a:t>
            </a:r>
            <a:r>
              <a:rPr lang="ku-Arab-IQ" sz="2800" dirty="0">
                <a:latin typeface="Calibri" panose="020F0502020204030204" pitchFamily="34" charset="0"/>
                <a:ea typeface="Calibri" panose="020F0502020204030204" pitchFamily="34" charset="0"/>
                <a:cs typeface="Times New Roman" panose="02020603050405020304" pitchFamily="18" charset="0"/>
              </a:rPr>
              <a:t>ەندامێتی </a:t>
            </a:r>
            <a:r>
              <a:rPr lang="en-US" sz="2800" dirty="0">
                <a:latin typeface="Times New Roman" panose="02020603050405020304" pitchFamily="18" charset="0"/>
                <a:ea typeface="Calibri" panose="020F0502020204030204" pitchFamily="34" charset="0"/>
                <a:cs typeface="Arial" panose="020B0604020202020204" pitchFamily="34" charset="0"/>
              </a:rPr>
              <a:t>fees</a:t>
            </a:r>
            <a:r>
              <a:rPr lang="ku-Arab-IQ" sz="2800" dirty="0">
                <a:latin typeface="Calibri" panose="020F0502020204030204" pitchFamily="34" charset="0"/>
                <a:ea typeface="Calibri" panose="020F0502020204030204" pitchFamily="34" charset="0"/>
                <a:cs typeface="Times New Roman" panose="02020603050405020304" pitchFamily="18" charset="0"/>
              </a:rPr>
              <a:t>، خێرخوازی، بەخشین و وێنەی بەشداری یا بەکارهێنان</a:t>
            </a:r>
            <a:r>
              <a:rPr lang="ar-IQ" dirty="0">
                <a:latin typeface="Calibri" panose="020F0502020204030204" pitchFamily="34" charset="0"/>
                <a:ea typeface="Calibri" panose="020F0502020204030204" pitchFamily="34" charset="0"/>
                <a:cs typeface="Times New Roman" panose="02020603050405020304" pitchFamily="18" charset="0"/>
              </a:rPr>
              <a:t>ه</a:t>
            </a:r>
            <a:r>
              <a:rPr lang="ar-IQ" sz="2800" dirty="0">
                <a:latin typeface="Calibri" panose="020F0502020204030204" pitchFamily="34" charset="0"/>
                <a:ea typeface="Calibri" panose="020F0502020204030204" pitchFamily="34" charset="0"/>
                <a:cs typeface="Times New Roman" panose="02020603050405020304" pitchFamily="18" charset="0"/>
              </a:rPr>
              <a:t>/ </a:t>
            </a:r>
            <a:r>
              <a:rPr lang="ar-IQ" sz="2800" dirty="0">
                <a:solidFill>
                  <a:srgbClr val="0070C0"/>
                </a:solidFill>
                <a:latin typeface="Calibri" panose="020F0502020204030204" pitchFamily="34" charset="0"/>
                <a:ea typeface="Calibri" panose="020F0502020204030204" pitchFamily="34" charset="0"/>
                <a:cs typeface="Times New Roman" panose="02020603050405020304" pitchFamily="18" charset="0"/>
              </a:rPr>
              <a:t>مصدر تمويل هذه المنظمات هو رسم العضوية والتطوعات والسماحات ورسم المشاركة او استخدام</a:t>
            </a:r>
            <a:r>
              <a:rPr lang="ku-Arab-IQ" sz="2800" dirty="0">
                <a:latin typeface="Calibri" panose="020F0502020204030204" pitchFamily="34" charset="0"/>
                <a:ea typeface="Calibri" panose="020F0502020204030204" pitchFamily="34" charset="0"/>
                <a:cs typeface="Times New Roman" panose="02020603050405020304" pitchFamily="18" charset="0"/>
              </a:rPr>
              <a:t>.</a:t>
            </a:r>
            <a:endParaRPr lang="en-US" dirty="0">
              <a:latin typeface="Calibri" panose="020F0502020204030204" pitchFamily="34" charset="0"/>
              <a:ea typeface="Calibri" panose="020F050202020403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13818959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F9E7738-789A-4182-A057-B6B4B2372B84}"/>
              </a:ext>
            </a:extLst>
          </p:cNvPr>
          <p:cNvSpPr>
            <a:spLocks noGrp="1"/>
          </p:cNvSpPr>
          <p:nvPr>
            <p:ph idx="1"/>
          </p:nvPr>
        </p:nvSpPr>
        <p:spPr>
          <a:xfrm>
            <a:off x="246765" y="1244009"/>
            <a:ext cx="11830714" cy="5613991"/>
          </a:xfrm>
        </p:spPr>
        <p:txBody>
          <a:bodyPr>
            <a:noAutofit/>
          </a:bodyPr>
          <a:lstStyle/>
          <a:p>
            <a:pPr algn="just" rtl="1">
              <a:lnSpc>
                <a:spcPct val="107000"/>
              </a:lnSpc>
              <a:spcAft>
                <a:spcPts val="0"/>
              </a:spcAft>
            </a:pPr>
            <a:r>
              <a:rPr lang="ku-Arab-IQ" dirty="0">
                <a:latin typeface="Calibri" panose="020F0502020204030204" pitchFamily="34" charset="0"/>
                <a:ea typeface="Calibri" panose="020F0502020204030204" pitchFamily="34" charset="0"/>
                <a:cs typeface="Times New Roman" panose="02020603050405020304" pitchFamily="18" charset="0"/>
              </a:rPr>
              <a:t>پرۆژەی بازرگانی، کە بە بزنز ناوی دەبەین، بەدوای قازانجەوەیە، ئەم رێکخراوە بزنسییانە مەبەستیان قازانجە و رەنگە لە سەرەتای دەسبەکاربوونیان قازانجیان دەست نەکەوێت، بەلام لە داهاتوودا چاوەرێی قازانج دەکەن، واتا بە دوای گەراوەی وەبەرهێنان </a:t>
            </a:r>
            <a:r>
              <a:rPr lang="en-US" dirty="0">
                <a:latin typeface="Times New Roman" panose="02020603050405020304" pitchFamily="18" charset="0"/>
                <a:ea typeface="Calibri" panose="020F0502020204030204" pitchFamily="34" charset="0"/>
                <a:cs typeface="Arial" panose="020B0604020202020204" pitchFamily="34" charset="0"/>
              </a:rPr>
              <a:t>return on investment</a:t>
            </a:r>
            <a:r>
              <a:rPr lang="ku-Arab-IQ" dirty="0">
                <a:latin typeface="Calibri" panose="020F0502020204030204" pitchFamily="34" charset="0"/>
                <a:ea typeface="Calibri" panose="020F0502020204030204" pitchFamily="34" charset="0"/>
                <a:cs typeface="Times New Roman" panose="02020603050405020304" pitchFamily="18" charset="0"/>
              </a:rPr>
              <a:t> ن. ئەو رێکخراوانە دەسکەوتی باجیان نییە، بەلکو باج دەدەن هیچ جۆرێک لە داهاتی جۆبەخشانەیان نییە</a:t>
            </a:r>
            <a:r>
              <a:rPr lang="ar-IQ" dirty="0">
                <a:latin typeface="Calibri" panose="020F0502020204030204" pitchFamily="34" charset="0"/>
                <a:ea typeface="Calibri" panose="020F0502020204030204" pitchFamily="34" charset="0"/>
                <a:cs typeface="Times New Roman" panose="02020603050405020304" pitchFamily="18" charset="0"/>
              </a:rPr>
              <a:t>/ </a:t>
            </a:r>
            <a:r>
              <a:rPr lang="ar-IQ" dirty="0">
                <a:solidFill>
                  <a:srgbClr val="0070C0"/>
                </a:solidFill>
                <a:latin typeface="Calibri" panose="020F0502020204030204" pitchFamily="34" charset="0"/>
                <a:ea typeface="Calibri" panose="020F0502020204030204" pitchFamily="34" charset="0"/>
                <a:cs typeface="Times New Roman" panose="02020603050405020304" pitchFamily="18" charset="0"/>
              </a:rPr>
              <a:t>تسعى المشروع تجاري الى الحصول على الارباح، ويمكن في البداية لايتمكن  من حصول على الارباح، لكن في تتوقعون وتحاولون الحصول عليها، اي تسعون الى ايجاد العائد على الاستثمار، هذه المنظمات ليس لديهم الضريبة الدخل، لكن يجب ان يدفعوا الضرائب، وليس لديهم اية ايراد تطوعي.</a:t>
            </a:r>
            <a:endParaRPr lang="en-US" sz="20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0"/>
              </a:spcAft>
            </a:pPr>
            <a:r>
              <a:rPr lang="ku-Arab-IQ" dirty="0">
                <a:latin typeface="Calibri" panose="020F0502020204030204" pitchFamily="34" charset="0"/>
                <a:ea typeface="Calibri" panose="020F0502020204030204" pitchFamily="34" charset="0"/>
                <a:cs typeface="Times New Roman" panose="02020603050405020304" pitchFamily="18" charset="0"/>
              </a:rPr>
              <a:t>ئەو رێکخراوە بزنزییانە، بۆ پرکرنەوەی خەرجی و تێچووەکانیان، پێویستیان بە وەرگرتنی کرێی فرۆشتن یا کرێی بەکارهێنان، یا کرێی پرکردنەوە، یا کرێی چوونەژوورەوەیە، لە دیارترینی ئەو رێکخراوانەش: هەوارگە، شاری یاری، نووسینگەی گەشت و گوزەرن</a:t>
            </a:r>
            <a:r>
              <a:rPr lang="ar-IQ" dirty="0">
                <a:latin typeface="Calibri" panose="020F0502020204030204" pitchFamily="34" charset="0"/>
                <a:ea typeface="Calibri" panose="020F0502020204030204" pitchFamily="34" charset="0"/>
                <a:cs typeface="Times New Roman" panose="02020603050405020304" pitchFamily="18" charset="0"/>
              </a:rPr>
              <a:t>/ </a:t>
            </a:r>
            <a:r>
              <a:rPr lang="ar-IQ" dirty="0">
                <a:solidFill>
                  <a:srgbClr val="0070C0"/>
                </a:solidFill>
                <a:latin typeface="Calibri" panose="020F0502020204030204" pitchFamily="34" charset="0"/>
                <a:ea typeface="Calibri" panose="020F0502020204030204" pitchFamily="34" charset="0"/>
                <a:cs typeface="Times New Roman" panose="02020603050405020304" pitchFamily="18" charset="0"/>
              </a:rPr>
              <a:t>تحتاج هذه المنظمات الاعمال، لتلبية المصاريف والتكاليف ان تأخذوا عمولة البيع او الاستخدام او رسم اضافة الرصيد او دخولية. ومن ابرز هذه المنظمات هي: المصايف، مدن الالعاب، مكاتب السياحة والسفر.</a:t>
            </a:r>
            <a:endParaRPr lang="en-US" sz="2000" dirty="0">
              <a:solidFill>
                <a:srgbClr val="0070C0"/>
              </a:solidFill>
              <a:latin typeface="Calibri" panose="020F0502020204030204" pitchFamily="34" charset="0"/>
              <a:ea typeface="Calibri" panose="020F0502020204030204" pitchFamily="34" charset="0"/>
              <a:cs typeface="Arial" panose="020B0604020202020204" pitchFamily="34" charset="0"/>
            </a:endParaRPr>
          </a:p>
        </p:txBody>
      </p:sp>
      <p:sp>
        <p:nvSpPr>
          <p:cNvPr id="6" name="Title 1">
            <a:extLst>
              <a:ext uri="{FF2B5EF4-FFF2-40B4-BE49-F238E27FC236}">
                <a16:creationId xmlns:a16="http://schemas.microsoft.com/office/drawing/2014/main" id="{6C68AA42-4769-4507-9EE3-3B274C061214}"/>
              </a:ext>
            </a:extLst>
          </p:cNvPr>
          <p:cNvSpPr>
            <a:spLocks noGrp="1"/>
          </p:cNvSpPr>
          <p:nvPr>
            <p:ph type="title"/>
          </p:nvPr>
        </p:nvSpPr>
        <p:spPr>
          <a:xfrm>
            <a:off x="477803" y="228917"/>
            <a:ext cx="11477403" cy="885826"/>
          </a:xfrm>
        </p:spPr>
        <p:txBody>
          <a:bodyPr>
            <a:normAutofit fontScale="90000"/>
          </a:bodyPr>
          <a:lstStyle/>
          <a:p>
            <a:pPr algn="r" rtl="1">
              <a:lnSpc>
                <a:spcPct val="107000"/>
              </a:lnSpc>
            </a:pPr>
            <a:r>
              <a:rPr lang="ku-Arab-IQ" b="1" dirty="0">
                <a:latin typeface="Calibri" panose="020F0502020204030204" pitchFamily="34" charset="0"/>
                <a:ea typeface="Calibri" panose="020F0502020204030204" pitchFamily="34" charset="0"/>
              </a:rPr>
              <a:t>پۆلێنی رێکخراوە گەشتیارییەکان</a:t>
            </a:r>
            <a:r>
              <a:rPr lang="ar-IQ" b="1" dirty="0">
                <a:latin typeface="Calibri" panose="020F0502020204030204" pitchFamily="34" charset="0"/>
                <a:ea typeface="Calibri" panose="020F0502020204030204" pitchFamily="34" charset="0"/>
              </a:rPr>
              <a:t>/ تصنيف المنظمات السياحية</a:t>
            </a:r>
            <a:br>
              <a:rPr lang="ku-Arab-IQ" b="1" dirty="0">
                <a:latin typeface="Calibri" panose="020F0502020204030204" pitchFamily="34" charset="0"/>
                <a:ea typeface="Calibri" panose="020F0502020204030204" pitchFamily="34" charset="0"/>
              </a:rPr>
            </a:br>
            <a:r>
              <a:rPr lang="ku-Arab-IQ" sz="3100" b="1" dirty="0">
                <a:latin typeface="Calibri" panose="020F0502020204030204" pitchFamily="34" charset="0"/>
                <a:ea typeface="Calibri" panose="020F0502020204030204" pitchFamily="34" charset="0"/>
              </a:rPr>
              <a:t>رێکخراوی کەرتی تایبەت</a:t>
            </a:r>
            <a:r>
              <a:rPr lang="ar-IQ" sz="3100" b="1" dirty="0">
                <a:latin typeface="Calibri" panose="020F0502020204030204" pitchFamily="34" charset="0"/>
                <a:ea typeface="Calibri" panose="020F0502020204030204" pitchFamily="34" charset="0"/>
              </a:rPr>
              <a:t>/ منظمة قطاع الخاص</a:t>
            </a:r>
            <a:endParaRPr lang="en-US" dirty="0">
              <a:latin typeface="Calibri" panose="020F0502020204030204" pitchFamily="34" charset="0"/>
              <a:ea typeface="Calibri" panose="020F0502020204030204" pitchFamily="34" charset="0"/>
              <a:cs typeface="Arial" panose="020B0604020202020204" pitchFamily="34" charset="0"/>
            </a:endParaRPr>
          </a:p>
        </p:txBody>
      </p:sp>
      <p:sp>
        <p:nvSpPr>
          <p:cNvPr id="4" name="TextBox 3">
            <a:extLst>
              <a:ext uri="{FF2B5EF4-FFF2-40B4-BE49-F238E27FC236}">
                <a16:creationId xmlns:a16="http://schemas.microsoft.com/office/drawing/2014/main" id="{24F24BB5-A1B4-47FB-BCF5-03C37F8A087B}"/>
              </a:ext>
            </a:extLst>
          </p:cNvPr>
          <p:cNvSpPr txBox="1"/>
          <p:nvPr/>
        </p:nvSpPr>
        <p:spPr>
          <a:xfrm>
            <a:off x="114521" y="782344"/>
            <a:ext cx="5860976" cy="461665"/>
          </a:xfrm>
          <a:prstGeom prst="rect">
            <a:avLst/>
          </a:prstGeom>
          <a:noFill/>
        </p:spPr>
        <p:txBody>
          <a:bodyPr wrap="square">
            <a:spAutoFit/>
          </a:bodyPr>
          <a:lstStyle/>
          <a:p>
            <a:pPr algn="just" rtl="1"/>
            <a:r>
              <a:rPr lang="ku-Arab-IQ" sz="2400" dirty="0">
                <a:solidFill>
                  <a:srgbClr val="00B050"/>
                </a:solidFill>
                <a:latin typeface="Calibri" panose="020F0502020204030204" pitchFamily="34" charset="0"/>
                <a:cs typeface="Times New Roman" panose="02020603050405020304" pitchFamily="18" charset="0"/>
              </a:rPr>
              <a:t>پ/ رێکخراوە میواندارییەکان لە چی دا داهات دەستدەخەن؟</a:t>
            </a:r>
            <a:endParaRPr lang="en-US" sz="2400" dirty="0">
              <a:solidFill>
                <a:srgbClr val="00B050"/>
              </a:solidFill>
            </a:endParaRPr>
          </a:p>
        </p:txBody>
      </p:sp>
    </p:spTree>
    <p:custDataLst>
      <p:tags r:id="rId1"/>
    </p:custDataLst>
    <p:extLst>
      <p:ext uri="{BB962C8B-B14F-4D97-AF65-F5344CB8AC3E}">
        <p14:creationId xmlns:p14="http://schemas.microsoft.com/office/powerpoint/2010/main" val="32414016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ubtitle 7">
            <a:extLst>
              <a:ext uri="{FF2B5EF4-FFF2-40B4-BE49-F238E27FC236}">
                <a16:creationId xmlns:a16="http://schemas.microsoft.com/office/drawing/2014/main" id="{9D7E0C8D-182C-4144-976F-1D38D0F24589}"/>
              </a:ext>
            </a:extLst>
          </p:cNvPr>
          <p:cNvSpPr txBox="1">
            <a:spLocks/>
          </p:cNvSpPr>
          <p:nvPr/>
        </p:nvSpPr>
        <p:spPr>
          <a:xfrm>
            <a:off x="2457451" y="2360428"/>
            <a:ext cx="6654651" cy="2097307"/>
          </a:xfrm>
          <a:prstGeom prst="rect">
            <a:avLst/>
          </a:prstGeom>
        </p:spPr>
        <p:txBody>
          <a:bodyPr vert="horz" lIns="91440" tIns="45720" rIns="91440" bIns="45720" rtlCol="0" anchor="t">
            <a:normAutofit fontScale="85000" lnSpcReduction="10000"/>
          </a:bodyPr>
          <a:lstStyle>
            <a:lvl1pPr marL="0" indent="0" algn="ctr" defTabSz="685800" rtl="0" eaLnBrk="1" latinLnBrk="0" hangingPunct="1">
              <a:lnSpc>
                <a:spcPct val="100000"/>
              </a:lnSpc>
              <a:spcBef>
                <a:spcPts val="700"/>
              </a:spcBef>
              <a:buClr>
                <a:schemeClr val="tx2"/>
              </a:buClr>
              <a:buFont typeface="Arial" panose="020B0604020202020204" pitchFamily="34" charset="0"/>
              <a:buNone/>
              <a:defRPr sz="1500" b="1" i="0" kern="1200" cap="all" spc="300" baseline="0">
                <a:solidFill>
                  <a:schemeClr val="tx2"/>
                </a:solidFill>
                <a:latin typeface="+mn-lt"/>
                <a:ea typeface="+mn-ea"/>
                <a:cs typeface="+mn-cs"/>
              </a:defRPr>
            </a:lvl1pPr>
            <a:lvl2pPr marL="342900" indent="0" algn="ctr" defTabSz="685800" rtl="0" eaLnBrk="1" latinLnBrk="0" hangingPunct="1">
              <a:lnSpc>
                <a:spcPct val="110000"/>
              </a:lnSpc>
              <a:spcBef>
                <a:spcPts val="700"/>
              </a:spcBef>
              <a:buClr>
                <a:schemeClr val="tx2"/>
              </a:buClr>
              <a:buFont typeface="Gill Sans MT" panose="020B0502020104020203" pitchFamily="34" charset="0"/>
              <a:buNone/>
              <a:defRPr sz="1500" kern="1200">
                <a:solidFill>
                  <a:schemeClr val="tx1">
                    <a:lumMod val="65000"/>
                    <a:lumOff val="35000"/>
                  </a:schemeClr>
                </a:solidFill>
                <a:latin typeface="+mn-lt"/>
                <a:ea typeface="+mn-ea"/>
                <a:cs typeface="+mn-cs"/>
              </a:defRPr>
            </a:lvl2pPr>
            <a:lvl3pPr marL="685800" indent="0" algn="ctr" defTabSz="685800" rtl="0" eaLnBrk="1" latinLnBrk="0" hangingPunct="1">
              <a:lnSpc>
                <a:spcPct val="110000"/>
              </a:lnSpc>
              <a:spcBef>
                <a:spcPts val="700"/>
              </a:spcBef>
              <a:buClr>
                <a:schemeClr val="tx2"/>
              </a:buClr>
              <a:buFont typeface="Arial" panose="020B0604020202020204" pitchFamily="34" charset="0"/>
              <a:buNone/>
              <a:defRPr sz="1350" kern="1200">
                <a:solidFill>
                  <a:schemeClr val="tx1">
                    <a:lumMod val="65000"/>
                    <a:lumOff val="35000"/>
                  </a:schemeClr>
                </a:solidFill>
                <a:latin typeface="+mn-lt"/>
                <a:ea typeface="+mn-ea"/>
                <a:cs typeface="+mn-cs"/>
              </a:defRPr>
            </a:lvl3pPr>
            <a:lvl4pPr marL="1028700" indent="0" algn="ctr" defTabSz="685800" rtl="0" eaLnBrk="1" latinLnBrk="0" hangingPunct="1">
              <a:lnSpc>
                <a:spcPct val="110000"/>
              </a:lnSpc>
              <a:spcBef>
                <a:spcPts val="700"/>
              </a:spcBef>
              <a:buClr>
                <a:schemeClr val="tx2"/>
              </a:buClr>
              <a:buFont typeface="Gill Sans MT" panose="020B0502020104020203" pitchFamily="34" charset="0"/>
              <a:buNone/>
              <a:defRPr sz="1200" kern="1200">
                <a:solidFill>
                  <a:schemeClr val="tx1">
                    <a:lumMod val="65000"/>
                    <a:lumOff val="35000"/>
                  </a:schemeClr>
                </a:solidFill>
                <a:latin typeface="+mn-lt"/>
                <a:ea typeface="+mn-ea"/>
                <a:cs typeface="+mn-cs"/>
              </a:defRPr>
            </a:lvl4pPr>
            <a:lvl5pPr marL="1371600" indent="0" algn="ctr" defTabSz="685800" rtl="0" eaLnBrk="1" latinLnBrk="0" hangingPunct="1">
              <a:lnSpc>
                <a:spcPct val="110000"/>
              </a:lnSpc>
              <a:spcBef>
                <a:spcPts val="700"/>
              </a:spcBef>
              <a:buClr>
                <a:schemeClr val="tx2"/>
              </a:buClr>
              <a:buFont typeface="Arial" panose="020B0604020202020204" pitchFamily="34" charset="0"/>
              <a:buNone/>
              <a:defRPr sz="1200" kern="1200">
                <a:solidFill>
                  <a:schemeClr val="tx1">
                    <a:lumMod val="65000"/>
                    <a:lumOff val="35000"/>
                  </a:schemeClr>
                </a:solidFill>
                <a:latin typeface="+mn-lt"/>
                <a:ea typeface="+mn-ea"/>
                <a:cs typeface="+mn-cs"/>
              </a:defRPr>
            </a:lvl5pPr>
            <a:lvl6pPr marL="1714500" indent="0" algn="ctr" defTabSz="685800" rtl="0" eaLnBrk="1" latinLnBrk="0" hangingPunct="1">
              <a:lnSpc>
                <a:spcPct val="110000"/>
              </a:lnSpc>
              <a:spcBef>
                <a:spcPts val="700"/>
              </a:spcBef>
              <a:buClr>
                <a:schemeClr val="tx2"/>
              </a:buClr>
              <a:buFont typeface="Gill Sans MT" panose="020B0502020104020203" pitchFamily="34" charset="0"/>
              <a:buNone/>
              <a:defRPr sz="1200" kern="1200">
                <a:solidFill>
                  <a:schemeClr val="tx1">
                    <a:lumMod val="65000"/>
                    <a:lumOff val="35000"/>
                  </a:schemeClr>
                </a:solidFill>
                <a:latin typeface="+mn-lt"/>
                <a:ea typeface="+mn-ea"/>
                <a:cs typeface="+mn-cs"/>
              </a:defRPr>
            </a:lvl6pPr>
            <a:lvl7pPr marL="2057400" indent="0" algn="ctr" defTabSz="685800" rtl="0" eaLnBrk="1" latinLnBrk="0" hangingPunct="1">
              <a:lnSpc>
                <a:spcPct val="110000"/>
              </a:lnSpc>
              <a:spcBef>
                <a:spcPts val="700"/>
              </a:spcBef>
              <a:buClr>
                <a:schemeClr val="tx2"/>
              </a:buClr>
              <a:buFont typeface="Arial" panose="020B0604020202020204" pitchFamily="34" charset="0"/>
              <a:buNone/>
              <a:defRPr sz="1200" kern="1200">
                <a:solidFill>
                  <a:schemeClr val="tx1">
                    <a:lumMod val="65000"/>
                    <a:lumOff val="35000"/>
                  </a:schemeClr>
                </a:solidFill>
                <a:latin typeface="+mn-lt"/>
                <a:ea typeface="+mn-ea"/>
                <a:cs typeface="+mn-cs"/>
              </a:defRPr>
            </a:lvl7pPr>
            <a:lvl8pPr marL="2400300" indent="0" algn="ctr" defTabSz="685800" rtl="0" eaLnBrk="1" latinLnBrk="0" hangingPunct="1">
              <a:lnSpc>
                <a:spcPct val="110000"/>
              </a:lnSpc>
              <a:spcBef>
                <a:spcPts val="700"/>
              </a:spcBef>
              <a:buClr>
                <a:schemeClr val="tx2"/>
              </a:buClr>
              <a:buFont typeface="Gill Sans MT" panose="020B0502020104020203" pitchFamily="34" charset="0"/>
              <a:buNone/>
              <a:defRPr sz="1200" kern="1200" baseline="0">
                <a:solidFill>
                  <a:schemeClr val="tx1">
                    <a:lumMod val="65000"/>
                    <a:lumOff val="35000"/>
                  </a:schemeClr>
                </a:solidFill>
                <a:latin typeface="+mn-lt"/>
                <a:ea typeface="+mn-ea"/>
                <a:cs typeface="+mn-cs"/>
              </a:defRPr>
            </a:lvl8pPr>
            <a:lvl9pPr marL="2743200" indent="0" algn="ctr" defTabSz="685800" rtl="0" eaLnBrk="1" latinLnBrk="0" hangingPunct="1">
              <a:lnSpc>
                <a:spcPct val="110000"/>
              </a:lnSpc>
              <a:spcBef>
                <a:spcPts val="700"/>
              </a:spcBef>
              <a:buClr>
                <a:schemeClr val="tx2"/>
              </a:buClr>
              <a:buFont typeface="Arial" panose="020B0604020202020204" pitchFamily="34" charset="0"/>
              <a:buNone/>
              <a:defRPr sz="1200" kern="1200" baseline="0">
                <a:solidFill>
                  <a:schemeClr val="tx1">
                    <a:lumMod val="65000"/>
                    <a:lumOff val="35000"/>
                  </a:schemeClr>
                </a:solidFill>
                <a:latin typeface="+mn-lt"/>
                <a:ea typeface="+mn-ea"/>
                <a:cs typeface="+mn-cs"/>
              </a:defRPr>
            </a:lvl9pPr>
          </a:lstStyle>
          <a:p>
            <a:pPr marL="0" marR="0" lvl="0" indent="0" algn="ctr" defTabSz="685800" rtl="0" eaLnBrk="1" fontAlgn="auto" latinLnBrk="0" hangingPunct="1">
              <a:lnSpc>
                <a:spcPct val="100000"/>
              </a:lnSpc>
              <a:spcBef>
                <a:spcPts val="700"/>
              </a:spcBef>
              <a:spcAft>
                <a:spcPts val="0"/>
              </a:spcAft>
              <a:buClr>
                <a:srgbClr val="2A1A00"/>
              </a:buClr>
              <a:buSzTx/>
              <a:buFont typeface="Arial" panose="020B0604020202020204" pitchFamily="34" charset="0"/>
              <a:buNone/>
              <a:tabLst/>
              <a:defRPr/>
            </a:pPr>
            <a:r>
              <a:rPr kumimoji="0" lang="ku-Arab-IQ" sz="6000" b="1" i="0" u="none" strike="noStrike" kern="1200" cap="all" spc="300" normalizeH="0" baseline="0" noProof="0" dirty="0">
                <a:ln>
                  <a:noFill/>
                </a:ln>
                <a:solidFill>
                  <a:schemeClr val="tx1"/>
                </a:solidFill>
                <a:effectLst/>
                <a:uLnTx/>
                <a:uFillTx/>
                <a:latin typeface="Times New Roman" panose="02020603050405020304" pitchFamily="18" charset="0"/>
                <a:cs typeface="Times New Roman" panose="02020603050405020304" pitchFamily="18" charset="0"/>
              </a:rPr>
              <a:t>ئامانجەکانی بەرێوەبردنی دارایی میوانداری</a:t>
            </a:r>
            <a:endParaRPr kumimoji="0" lang="en-US" sz="6000" b="1" i="0" u="none" strike="noStrike" kern="1200" cap="all" spc="300" normalizeH="0" baseline="0" noProof="0" dirty="0">
              <a:ln>
                <a:noFill/>
              </a:ln>
              <a:solidFill>
                <a:schemeClr val="tx1"/>
              </a:solidFill>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045021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6B38D-F8A5-46FD-BBAB-03078F753C8C}"/>
              </a:ext>
            </a:extLst>
          </p:cNvPr>
          <p:cNvSpPr>
            <a:spLocks noGrp="1"/>
          </p:cNvSpPr>
          <p:nvPr>
            <p:ph type="title"/>
          </p:nvPr>
        </p:nvSpPr>
        <p:spPr>
          <a:xfrm>
            <a:off x="340242" y="228600"/>
            <a:ext cx="11511295" cy="885826"/>
          </a:xfrm>
        </p:spPr>
        <p:txBody>
          <a:bodyPr>
            <a:normAutofit fontScale="90000"/>
          </a:bodyPr>
          <a:lstStyle/>
          <a:p>
            <a:pPr algn="r" rtl="1">
              <a:lnSpc>
                <a:spcPct val="107000"/>
              </a:lnSpc>
            </a:pPr>
            <a:r>
              <a:rPr lang="ku-Arab-IQ" b="1" dirty="0">
                <a:latin typeface="Calibri" panose="020F0502020204030204" pitchFamily="34" charset="0"/>
                <a:ea typeface="Calibri" panose="020F0502020204030204" pitchFamily="34" charset="0"/>
              </a:rPr>
              <a:t>ئامانجەکانی بەرێوەبردنی دارایی</a:t>
            </a:r>
            <a:r>
              <a:rPr lang="ar-IQ" b="1" dirty="0">
                <a:latin typeface="Calibri" panose="020F0502020204030204" pitchFamily="34" charset="0"/>
                <a:ea typeface="Calibri" panose="020F0502020204030204" pitchFamily="34" charset="0"/>
              </a:rPr>
              <a:t>/ اهداف ادارة المالية</a:t>
            </a:r>
            <a:br>
              <a:rPr lang="ku-Arab-IQ" b="1" dirty="0">
                <a:latin typeface="Calibri" panose="020F0502020204030204" pitchFamily="34" charset="0"/>
                <a:ea typeface="Calibri" panose="020F0502020204030204" pitchFamily="34" charset="0"/>
              </a:rPr>
            </a:br>
            <a:r>
              <a:rPr lang="ar-IQ" b="1" dirty="0">
                <a:latin typeface="Calibri" panose="020F0502020204030204" pitchFamily="34" charset="0"/>
                <a:ea typeface="Calibri" panose="020F0502020204030204" pitchFamily="34" charset="0"/>
              </a:rPr>
              <a:t>1</a:t>
            </a:r>
            <a:r>
              <a:rPr lang="ku-Arab-IQ" b="1" dirty="0">
                <a:latin typeface="Calibri" panose="020F0502020204030204" pitchFamily="34" charset="0"/>
                <a:ea typeface="Calibri" panose="020F0502020204030204" pitchFamily="34" charset="0"/>
              </a:rPr>
              <a:t>- </a:t>
            </a:r>
            <a:r>
              <a:rPr lang="ku-Arab-IQ" sz="3600" b="1" dirty="0">
                <a:latin typeface="Calibri" panose="020F0502020204030204" pitchFamily="34" charset="0"/>
                <a:ea typeface="Calibri" panose="020F0502020204030204" pitchFamily="34" charset="0"/>
              </a:rPr>
              <a:t>ئامانجە داراییەکان</a:t>
            </a:r>
            <a:r>
              <a:rPr lang="ar-IQ" sz="3600" b="1" dirty="0">
                <a:latin typeface="Calibri" panose="020F0502020204030204" pitchFamily="34" charset="0"/>
                <a:ea typeface="Calibri" panose="020F0502020204030204" pitchFamily="34" charset="0"/>
              </a:rPr>
              <a:t>/ الاهداف المالية</a:t>
            </a:r>
            <a:endParaRPr lang="en-US" sz="3600" dirty="0">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AF9E7738-789A-4182-A057-B6B4B2372B84}"/>
              </a:ext>
            </a:extLst>
          </p:cNvPr>
          <p:cNvSpPr>
            <a:spLocks noGrp="1"/>
          </p:cNvSpPr>
          <p:nvPr>
            <p:ph idx="1"/>
          </p:nvPr>
        </p:nvSpPr>
        <p:spPr>
          <a:xfrm>
            <a:off x="340243" y="1286540"/>
            <a:ext cx="11702902" cy="5433237"/>
          </a:xfrm>
        </p:spPr>
        <p:txBody>
          <a:bodyPr>
            <a:normAutofit/>
          </a:bodyPr>
          <a:lstStyle/>
          <a:p>
            <a:pPr algn="just" rtl="1">
              <a:lnSpc>
                <a:spcPct val="107000"/>
              </a:lnSpc>
              <a:spcAft>
                <a:spcPts val="0"/>
              </a:spcAft>
            </a:pPr>
            <a:r>
              <a:rPr lang="ku-Arab-IQ" dirty="0">
                <a:latin typeface="Calibri" panose="020F0502020204030204" pitchFamily="34" charset="0"/>
                <a:ea typeface="Calibri" panose="020F0502020204030204" pitchFamily="34" charset="0"/>
                <a:cs typeface="Times New Roman" panose="02020603050405020304" pitchFamily="18" charset="0"/>
              </a:rPr>
              <a:t>پێویستە بریار و پرۆسە داراییەکان لە بواری پیشەسازیی گەشتیاری دا ئامانجی </a:t>
            </a:r>
            <a:r>
              <a:rPr lang="ku-Arab-IQ" u="sng" dirty="0">
                <a:latin typeface="Calibri" panose="020F0502020204030204" pitchFamily="34" charset="0"/>
                <a:ea typeface="Calibri" panose="020F0502020204030204" pitchFamily="34" charset="0"/>
                <a:cs typeface="Times New Roman" panose="02020603050405020304" pitchFamily="18" charset="0"/>
              </a:rPr>
              <a:t>دروستکردنی بەهای زیادکراو بێت</a:t>
            </a:r>
            <a:r>
              <a:rPr lang="ar-IQ" dirty="0">
                <a:latin typeface="Calibri" panose="020F0502020204030204" pitchFamily="34" charset="0"/>
                <a:ea typeface="Calibri" panose="020F0502020204030204" pitchFamily="34" charset="0"/>
                <a:cs typeface="Times New Roman" panose="02020603050405020304" pitchFamily="18" charset="0"/>
              </a:rPr>
              <a:t>/ </a:t>
            </a:r>
            <a:r>
              <a:rPr lang="ar-IQ" dirty="0">
                <a:solidFill>
                  <a:srgbClr val="00B0F0"/>
                </a:solidFill>
                <a:latin typeface="Calibri" panose="020F0502020204030204" pitchFamily="34" charset="0"/>
                <a:ea typeface="Calibri" panose="020F0502020204030204" pitchFamily="34" charset="0"/>
                <a:cs typeface="Times New Roman" panose="02020603050405020304" pitchFamily="18" charset="0"/>
              </a:rPr>
              <a:t>الهدف من القرارات والعمليات المالية في مجال الصناعة السياحية هو ايجاد القيمة المضافة </a:t>
            </a:r>
            <a:r>
              <a:rPr lang="ku-Arab-IQ" dirty="0">
                <a:latin typeface="Calibri" panose="020F0502020204030204" pitchFamily="34" charset="0"/>
                <a:ea typeface="Calibri" panose="020F0502020204030204" pitchFamily="34" charset="0"/>
                <a:cs typeface="Times New Roman" panose="02020603050405020304" pitchFamily="18" charset="0"/>
              </a:rPr>
              <a:t>. </a:t>
            </a:r>
          </a:p>
          <a:p>
            <a:pPr algn="just" rtl="1">
              <a:lnSpc>
                <a:spcPct val="107000"/>
              </a:lnSpc>
              <a:spcAft>
                <a:spcPts val="0"/>
              </a:spcAft>
            </a:pPr>
            <a:r>
              <a:rPr lang="ku-Arab-IQ" dirty="0">
                <a:latin typeface="Calibri" panose="020F0502020204030204" pitchFamily="34" charset="0"/>
                <a:ea typeface="Calibri" panose="020F0502020204030204" pitchFamily="34" charset="0"/>
                <a:cs typeface="Times New Roman" panose="02020603050405020304" pitchFamily="18" charset="0"/>
              </a:rPr>
              <a:t>پێویستە هەر پەیرەو و پرۆگرامێکی ژمێریاری و چالاکییەکانی وەبەرهێنان، لە </a:t>
            </a:r>
            <a:r>
              <a:rPr lang="ku-Arab-IQ" u="sng" dirty="0">
                <a:latin typeface="Calibri" panose="020F0502020204030204" pitchFamily="34" charset="0"/>
                <a:ea typeface="Calibri" panose="020F0502020204030204" pitchFamily="34" charset="0"/>
                <a:cs typeface="Times New Roman" panose="02020603050405020304" pitchFamily="18" charset="0"/>
              </a:rPr>
              <a:t>خزمەتی ئەو کوتاییە بن، کە مەبەستە پێی بگەن</a:t>
            </a:r>
            <a:r>
              <a:rPr lang="ar-IQ" u="sng" dirty="0">
                <a:latin typeface="Calibri" panose="020F0502020204030204" pitchFamily="34" charset="0"/>
                <a:ea typeface="Calibri" panose="020F0502020204030204" pitchFamily="34" charset="0"/>
                <a:cs typeface="Times New Roman" panose="02020603050405020304" pitchFamily="18" charset="0"/>
              </a:rPr>
              <a:t>/</a:t>
            </a:r>
            <a:r>
              <a:rPr lang="ar-IQ" dirty="0">
                <a:latin typeface="Calibri" panose="020F0502020204030204" pitchFamily="34" charset="0"/>
                <a:ea typeface="Calibri" panose="020F0502020204030204" pitchFamily="34" charset="0"/>
                <a:cs typeface="Times New Roman" panose="02020603050405020304" pitchFamily="18" charset="0"/>
              </a:rPr>
              <a:t> </a:t>
            </a:r>
            <a:r>
              <a:rPr lang="ar-IQ" dirty="0">
                <a:solidFill>
                  <a:srgbClr val="00B0F0"/>
                </a:solidFill>
                <a:latin typeface="Calibri" panose="020F0502020204030204" pitchFamily="34" charset="0"/>
                <a:ea typeface="Calibri" panose="020F0502020204030204" pitchFamily="34" charset="0"/>
                <a:cs typeface="Times New Roman" panose="02020603050405020304" pitchFamily="18" charset="0"/>
              </a:rPr>
              <a:t>يجب ان تكون المناهج والبرامج المحاسبية والانشطة الاستثمارية على خدمة النهاية التي تسعى الادارة ان تحصل عليها</a:t>
            </a:r>
            <a:r>
              <a:rPr lang="ku-Arab-IQ" dirty="0">
                <a:solidFill>
                  <a:srgbClr val="00B0F0"/>
                </a:solidFill>
                <a:latin typeface="Calibri" panose="020F0502020204030204" pitchFamily="34" charset="0"/>
                <a:ea typeface="Calibri" panose="020F0502020204030204" pitchFamily="34" charset="0"/>
                <a:cs typeface="Times New Roman" panose="02020603050405020304" pitchFamily="18" charset="0"/>
              </a:rPr>
              <a:t>.</a:t>
            </a:r>
          </a:p>
          <a:p>
            <a:pPr marL="0" indent="0" algn="just" rtl="1">
              <a:lnSpc>
                <a:spcPct val="107000"/>
              </a:lnSpc>
              <a:spcAft>
                <a:spcPts val="0"/>
              </a:spcAft>
              <a:buNone/>
            </a:pPr>
            <a:endParaRPr lang="ku-Arab-IQ" dirty="0">
              <a:solidFill>
                <a:srgbClr val="00B0F0"/>
              </a:solidFill>
              <a:latin typeface="Calibri" panose="020F0502020204030204" pitchFamily="34" charset="0"/>
              <a:ea typeface="Calibri" panose="020F0502020204030204" pitchFamily="34" charset="0"/>
              <a:cs typeface="Times New Roman" panose="02020603050405020304" pitchFamily="18" charset="0"/>
            </a:endParaRPr>
          </a:p>
          <a:p>
            <a:pPr marL="0" indent="0" algn="just" rtl="1">
              <a:lnSpc>
                <a:spcPct val="107000"/>
              </a:lnSpc>
              <a:spcAft>
                <a:spcPts val="0"/>
              </a:spcAft>
              <a:buNone/>
            </a:pPr>
            <a:r>
              <a:rPr lang="ku-Arab-IQ" dirty="0">
                <a:latin typeface="Calibri" panose="020F0502020204030204" pitchFamily="34" charset="0"/>
                <a:ea typeface="Calibri" panose="020F0502020204030204" pitchFamily="34" charset="0"/>
                <a:cs typeface="Times New Roman" panose="02020603050405020304" pitchFamily="18" charset="0"/>
              </a:rPr>
              <a:t> </a:t>
            </a:r>
          </a:p>
        </p:txBody>
      </p:sp>
      <p:sp>
        <p:nvSpPr>
          <p:cNvPr id="4" name="TextBox 3">
            <a:extLst>
              <a:ext uri="{FF2B5EF4-FFF2-40B4-BE49-F238E27FC236}">
                <a16:creationId xmlns:a16="http://schemas.microsoft.com/office/drawing/2014/main" id="{2BE8ECD3-0C60-4D8C-9E3A-11578B32F8B9}"/>
              </a:ext>
            </a:extLst>
          </p:cNvPr>
          <p:cNvSpPr txBox="1"/>
          <p:nvPr/>
        </p:nvSpPr>
        <p:spPr>
          <a:xfrm>
            <a:off x="615263" y="4967901"/>
            <a:ext cx="8033437" cy="1200329"/>
          </a:xfrm>
          <a:prstGeom prst="rect">
            <a:avLst/>
          </a:prstGeom>
          <a:noFill/>
        </p:spPr>
        <p:txBody>
          <a:bodyPr wrap="square">
            <a:spAutoFit/>
          </a:bodyPr>
          <a:lstStyle/>
          <a:p>
            <a:pPr algn="just" rtl="1"/>
            <a:r>
              <a:rPr lang="ku-Arab-IQ" sz="2400" dirty="0">
                <a:solidFill>
                  <a:srgbClr val="00B050"/>
                </a:solidFill>
                <a:latin typeface="Calibri" panose="020F0502020204030204" pitchFamily="34" charset="0"/>
                <a:cs typeface="Times New Roman" panose="02020603050405020304" pitchFamily="18" charset="0"/>
              </a:rPr>
              <a:t>پ/ بەهای زیادکراو چییە؟</a:t>
            </a:r>
          </a:p>
          <a:p>
            <a:pPr algn="just" rtl="1"/>
            <a:r>
              <a:rPr lang="ku-Arab-IQ" sz="2400" dirty="0">
                <a:solidFill>
                  <a:srgbClr val="00B050"/>
                </a:solidFill>
                <a:latin typeface="Calibri" panose="020F0502020204030204" pitchFamily="34" charset="0"/>
                <a:ea typeface="Calibri" panose="020F0502020204030204" pitchFamily="34" charset="0"/>
                <a:cs typeface="Times New Roman" panose="02020603050405020304" pitchFamily="18" charset="0"/>
              </a:rPr>
              <a:t>پ/ پێویستە هەر پەیرەو و پرۆگرامێکی ژمێریاری و چالاکییەکانی وەبەرهێنان، لە خزمەتی ئەو کوتاییە بن، کە مەبەستە پێی بگەن، مەبەست لەم گوزارشتە چییە؟</a:t>
            </a:r>
            <a:endParaRPr lang="en-US" sz="2400" dirty="0">
              <a:solidFill>
                <a:srgbClr val="00B050"/>
              </a:solidFill>
            </a:endParaRPr>
          </a:p>
        </p:txBody>
      </p:sp>
    </p:spTree>
    <p:custDataLst>
      <p:tags r:id="rId1"/>
    </p:custDataLst>
    <p:extLst>
      <p:ext uri="{BB962C8B-B14F-4D97-AF65-F5344CB8AC3E}">
        <p14:creationId xmlns:p14="http://schemas.microsoft.com/office/powerpoint/2010/main" val="354326028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up)">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6B38D-F8A5-46FD-BBAB-03078F753C8C}"/>
              </a:ext>
            </a:extLst>
          </p:cNvPr>
          <p:cNvSpPr>
            <a:spLocks noGrp="1"/>
          </p:cNvSpPr>
          <p:nvPr>
            <p:ph type="title"/>
          </p:nvPr>
        </p:nvSpPr>
        <p:spPr>
          <a:xfrm>
            <a:off x="340242" y="228600"/>
            <a:ext cx="11511295" cy="885826"/>
          </a:xfrm>
        </p:spPr>
        <p:txBody>
          <a:bodyPr>
            <a:normAutofit fontScale="90000"/>
          </a:bodyPr>
          <a:lstStyle/>
          <a:p>
            <a:pPr algn="r" rtl="1">
              <a:lnSpc>
                <a:spcPct val="107000"/>
              </a:lnSpc>
            </a:pPr>
            <a:r>
              <a:rPr lang="ku-Arab-IQ" b="1" dirty="0">
                <a:latin typeface="Calibri" panose="020F0502020204030204" pitchFamily="34" charset="0"/>
                <a:ea typeface="Calibri" panose="020F0502020204030204" pitchFamily="34" charset="0"/>
              </a:rPr>
              <a:t>ئامانجەکانی بەرێوەبردنی دارایی</a:t>
            </a:r>
            <a:r>
              <a:rPr lang="ar-IQ" b="1" dirty="0">
                <a:latin typeface="Calibri" panose="020F0502020204030204" pitchFamily="34" charset="0"/>
                <a:ea typeface="Calibri" panose="020F0502020204030204" pitchFamily="34" charset="0"/>
              </a:rPr>
              <a:t>/ اهداف ادارة المالية</a:t>
            </a:r>
            <a:br>
              <a:rPr lang="ku-Arab-IQ" b="1" dirty="0">
                <a:latin typeface="Calibri" panose="020F0502020204030204" pitchFamily="34" charset="0"/>
                <a:ea typeface="Calibri" panose="020F0502020204030204" pitchFamily="34" charset="0"/>
              </a:rPr>
            </a:br>
            <a:r>
              <a:rPr lang="ar-IQ" b="1" dirty="0">
                <a:latin typeface="Calibri" panose="020F0502020204030204" pitchFamily="34" charset="0"/>
                <a:ea typeface="Calibri" panose="020F0502020204030204" pitchFamily="34" charset="0"/>
              </a:rPr>
              <a:t>1</a:t>
            </a:r>
            <a:r>
              <a:rPr lang="ku-Arab-IQ" b="1" dirty="0">
                <a:latin typeface="Calibri" panose="020F0502020204030204" pitchFamily="34" charset="0"/>
                <a:ea typeface="Calibri" panose="020F0502020204030204" pitchFamily="34" charset="0"/>
              </a:rPr>
              <a:t>- </a:t>
            </a:r>
            <a:r>
              <a:rPr lang="ku-Arab-IQ" sz="3600" b="1" dirty="0">
                <a:latin typeface="Calibri" panose="020F0502020204030204" pitchFamily="34" charset="0"/>
                <a:ea typeface="Calibri" panose="020F0502020204030204" pitchFamily="34" charset="0"/>
              </a:rPr>
              <a:t>ئامانجە داراییەکان</a:t>
            </a:r>
            <a:r>
              <a:rPr lang="ar-IQ" sz="3600" b="1" dirty="0">
                <a:latin typeface="Calibri" panose="020F0502020204030204" pitchFamily="34" charset="0"/>
                <a:ea typeface="Calibri" panose="020F0502020204030204" pitchFamily="34" charset="0"/>
              </a:rPr>
              <a:t>/ الاهداف المالية</a:t>
            </a:r>
            <a:endParaRPr lang="en-US" sz="3600" dirty="0">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AF9E7738-789A-4182-A057-B6B4B2372B84}"/>
              </a:ext>
            </a:extLst>
          </p:cNvPr>
          <p:cNvSpPr>
            <a:spLocks noGrp="1"/>
          </p:cNvSpPr>
          <p:nvPr>
            <p:ph idx="1"/>
          </p:nvPr>
        </p:nvSpPr>
        <p:spPr>
          <a:xfrm>
            <a:off x="340242" y="1694880"/>
            <a:ext cx="11702902" cy="4752754"/>
          </a:xfrm>
        </p:spPr>
        <p:txBody>
          <a:bodyPr>
            <a:normAutofit/>
          </a:bodyPr>
          <a:lstStyle/>
          <a:p>
            <a:pPr algn="just" rtl="1">
              <a:lnSpc>
                <a:spcPct val="107000"/>
              </a:lnSpc>
              <a:spcAft>
                <a:spcPts val="0"/>
              </a:spcAft>
            </a:pPr>
            <a:r>
              <a:rPr lang="ku-Arab-IQ" dirty="0">
                <a:latin typeface="Calibri" panose="020F0502020204030204" pitchFamily="34" charset="0"/>
                <a:ea typeface="Calibri" panose="020F0502020204030204" pitchFamily="34" charset="0"/>
                <a:cs typeface="Times New Roman" panose="02020603050405020304" pitchFamily="18" charset="0"/>
              </a:rPr>
              <a:t>بەرێوەبەرانی دارایی، وێرای پەرۆشیان بۆ شوێن </a:t>
            </a:r>
            <a:r>
              <a:rPr lang="en-US" dirty="0">
                <a:latin typeface="Times New Roman" panose="02020603050405020304" pitchFamily="18" charset="0"/>
                <a:ea typeface="Calibri" panose="020F0502020204030204" pitchFamily="34" charset="0"/>
                <a:cs typeface="Arial" panose="020B0604020202020204" pitchFamily="34" charset="0"/>
              </a:rPr>
              <a:t>destination</a:t>
            </a:r>
            <a:r>
              <a:rPr lang="ku-Arab-IQ" dirty="0">
                <a:latin typeface="Calibri" panose="020F0502020204030204" pitchFamily="34" charset="0"/>
                <a:ea typeface="Calibri" panose="020F0502020204030204" pitchFamily="34" charset="0"/>
                <a:cs typeface="Times New Roman" panose="02020603050405020304" pitchFamily="18" charset="0"/>
              </a:rPr>
              <a:t>، راکێشان </a:t>
            </a:r>
            <a:r>
              <a:rPr lang="en-US" dirty="0">
                <a:latin typeface="Times New Roman" panose="02020603050405020304" pitchFamily="18" charset="0"/>
                <a:ea typeface="Calibri" panose="020F0502020204030204" pitchFamily="34" charset="0"/>
                <a:cs typeface="Arial" panose="020B0604020202020204" pitchFamily="34" charset="0"/>
              </a:rPr>
              <a:t>attraction</a:t>
            </a:r>
            <a:r>
              <a:rPr lang="ku-Arab-IQ" dirty="0">
                <a:latin typeface="Calibri" panose="020F0502020204030204" pitchFamily="34" charset="0"/>
                <a:ea typeface="Calibri" panose="020F0502020204030204" pitchFamily="34" charset="0"/>
                <a:cs typeface="Times New Roman" panose="02020603050405020304" pitchFamily="18" charset="0"/>
              </a:rPr>
              <a:t>، چالاکی یا خۆشی و جوانی و هەر کارێکی باش لە خزمەتی پرۆسەکە، بەلام پێویستە</a:t>
            </a:r>
            <a:r>
              <a:rPr lang="ku-Arab-IQ" u="sng" dirty="0">
                <a:latin typeface="Calibri" panose="020F0502020204030204" pitchFamily="34" charset="0"/>
                <a:ea typeface="Calibri" panose="020F0502020204030204" pitchFamily="34" charset="0"/>
                <a:cs typeface="Times New Roman" panose="02020603050405020304" pitchFamily="18" charset="0"/>
              </a:rPr>
              <a:t> فۆکەسی تەواویان لەسەر ئەوە بێ، کە چۆن قازانجێکی دیاریکراو بەدەست بهێنن</a:t>
            </a:r>
            <a:r>
              <a:rPr lang="ar-IQ" dirty="0">
                <a:latin typeface="Calibri" panose="020F0502020204030204" pitchFamily="34" charset="0"/>
                <a:ea typeface="Calibri" panose="020F0502020204030204" pitchFamily="34" charset="0"/>
                <a:cs typeface="Times New Roman" panose="02020603050405020304" pitchFamily="18" charset="0"/>
              </a:rPr>
              <a:t>/ </a:t>
            </a:r>
            <a:r>
              <a:rPr lang="ar-IQ" dirty="0">
                <a:solidFill>
                  <a:srgbClr val="00B0F0"/>
                </a:solidFill>
                <a:latin typeface="Calibri" panose="020F0502020204030204" pitchFamily="34" charset="0"/>
                <a:ea typeface="Calibri" panose="020F0502020204030204" pitchFamily="34" charset="0"/>
                <a:cs typeface="Times New Roman" panose="02020603050405020304" pitchFamily="18" charset="0"/>
              </a:rPr>
              <a:t>ان مديري المالية، بالاضافة الى حرصهم على انجاح الموقع السياحي والجذب والانشطة الترفيهية والجمالية واية نشاط في خدمة العملية، عليهم ان تركزون على كيفية الحصول على الربح المعين</a:t>
            </a:r>
            <a:r>
              <a:rPr lang="ku-Arab-IQ" dirty="0">
                <a:latin typeface="Calibri" panose="020F0502020204030204" pitchFamily="34" charset="0"/>
                <a:ea typeface="Calibri" panose="020F0502020204030204" pitchFamily="34" charset="0"/>
                <a:cs typeface="Times New Roman" panose="02020603050405020304" pitchFamily="18" charset="0"/>
              </a:rPr>
              <a:t>.</a:t>
            </a:r>
            <a:endParaRPr lang="en-US" sz="2000" dirty="0">
              <a:latin typeface="Calibri" panose="020F0502020204030204" pitchFamily="34" charset="0"/>
              <a:ea typeface="Calibri" panose="020F0502020204030204" pitchFamily="34" charset="0"/>
              <a:cs typeface="Arial" panose="020B0604020202020204" pitchFamily="34" charset="0"/>
            </a:endParaRPr>
          </a:p>
        </p:txBody>
      </p:sp>
      <p:sp>
        <p:nvSpPr>
          <p:cNvPr id="4" name="TextBox 3">
            <a:extLst>
              <a:ext uri="{FF2B5EF4-FFF2-40B4-BE49-F238E27FC236}">
                <a16:creationId xmlns:a16="http://schemas.microsoft.com/office/drawing/2014/main" id="{28D16962-7E55-4CFB-959D-7C04DEB81CF2}"/>
              </a:ext>
            </a:extLst>
          </p:cNvPr>
          <p:cNvSpPr txBox="1"/>
          <p:nvPr/>
        </p:nvSpPr>
        <p:spPr>
          <a:xfrm>
            <a:off x="3551275" y="5548510"/>
            <a:ext cx="7668732" cy="707886"/>
          </a:xfrm>
          <a:prstGeom prst="rect">
            <a:avLst/>
          </a:prstGeom>
          <a:noFill/>
        </p:spPr>
        <p:txBody>
          <a:bodyPr wrap="square">
            <a:spAutoFit/>
          </a:bodyPr>
          <a:lstStyle/>
          <a:p>
            <a:pPr marL="0" marR="0" lvl="0" indent="0" algn="just" defTabSz="457200" rtl="1" eaLnBrk="1" fontAlgn="auto" latinLnBrk="0" hangingPunct="1">
              <a:lnSpc>
                <a:spcPct val="100000"/>
              </a:lnSpc>
              <a:spcBef>
                <a:spcPts val="0"/>
              </a:spcBef>
              <a:spcAft>
                <a:spcPts val="0"/>
              </a:spcAft>
              <a:buClrTx/>
              <a:buSzTx/>
              <a:buFontTx/>
              <a:buNone/>
              <a:tabLst/>
              <a:defRPr/>
            </a:pPr>
            <a:r>
              <a:rPr kumimoji="0" lang="ku-Arab-IQ" sz="2000" b="0" i="0" u="none" strike="noStrike" kern="1200" cap="none" spc="0" normalizeH="0" baseline="0" noProof="0" dirty="0">
                <a:ln>
                  <a:noFill/>
                </a:ln>
                <a:solidFill>
                  <a:srgbClr val="00B050"/>
                </a:solidFill>
                <a:effectLst/>
                <a:uLnTx/>
                <a:uFillTx/>
                <a:latin typeface="Calibri" panose="020F0502020204030204" pitchFamily="34" charset="0"/>
                <a:ea typeface="Calibri" panose="020F0502020204030204" pitchFamily="34" charset="0"/>
                <a:cs typeface="Times New Roman" panose="02020603050405020304" pitchFamily="18" charset="0"/>
              </a:rPr>
              <a:t>پ/ ئامانجەکانی بەرێوەبردنی دارایی چین؟</a:t>
            </a:r>
          </a:p>
          <a:p>
            <a:pPr marL="0" marR="0" lvl="0" indent="0" algn="just" defTabSz="457200" rtl="1" eaLnBrk="1" fontAlgn="auto" latinLnBrk="0" hangingPunct="1">
              <a:lnSpc>
                <a:spcPct val="100000"/>
              </a:lnSpc>
              <a:spcBef>
                <a:spcPts val="0"/>
              </a:spcBef>
              <a:spcAft>
                <a:spcPts val="0"/>
              </a:spcAft>
              <a:buClrTx/>
              <a:buSzTx/>
              <a:buFontTx/>
              <a:buNone/>
              <a:tabLst/>
              <a:defRPr/>
            </a:pPr>
            <a:r>
              <a:rPr kumimoji="0" lang="ku-Arab-IQ" sz="2000" b="0" i="0" u="none" strike="noStrike" kern="1200" cap="none" spc="0" normalizeH="0" baseline="0" noProof="0" dirty="0">
                <a:ln>
                  <a:noFill/>
                </a:ln>
                <a:solidFill>
                  <a:srgbClr val="00B050"/>
                </a:solidFill>
                <a:effectLst/>
                <a:uLnTx/>
                <a:uFillTx/>
                <a:latin typeface="Calibri" panose="020F0502020204030204" pitchFamily="34" charset="0"/>
                <a:ea typeface="+mn-ea"/>
                <a:cs typeface="Times New Roman" panose="02020603050405020304" pitchFamily="18" charset="0"/>
              </a:rPr>
              <a:t>پ/ لە رووی داراییەوە بەرێوەبەری دارایی پێویستە فۆکەسی لەسەر چی بێت؟</a:t>
            </a:r>
            <a:endParaRPr kumimoji="0" lang="en-US" sz="2000" b="0" i="0" u="none" strike="noStrike" kern="1200" cap="none" spc="0" normalizeH="0" baseline="0" noProof="0" dirty="0">
              <a:ln>
                <a:noFill/>
              </a:ln>
              <a:solidFill>
                <a:srgbClr val="00B050"/>
              </a:solidFill>
              <a:effectLst/>
              <a:uLnTx/>
              <a:uFillTx/>
              <a:latin typeface="Calibri" panose="020F0502020204030204"/>
              <a:ea typeface="+mn-ea"/>
              <a:cs typeface="+mn-cs"/>
            </a:endParaRPr>
          </a:p>
        </p:txBody>
      </p:sp>
    </p:spTree>
    <p:custDataLst>
      <p:tags r:id="rId1"/>
    </p:custDataLst>
    <p:extLst>
      <p:ext uri="{BB962C8B-B14F-4D97-AF65-F5344CB8AC3E}">
        <p14:creationId xmlns:p14="http://schemas.microsoft.com/office/powerpoint/2010/main" val="209947896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6B38D-F8A5-46FD-BBAB-03078F753C8C}"/>
              </a:ext>
            </a:extLst>
          </p:cNvPr>
          <p:cNvSpPr>
            <a:spLocks noGrp="1"/>
          </p:cNvSpPr>
          <p:nvPr>
            <p:ph type="title"/>
          </p:nvPr>
        </p:nvSpPr>
        <p:spPr>
          <a:xfrm>
            <a:off x="340242" y="228600"/>
            <a:ext cx="11511295" cy="885826"/>
          </a:xfrm>
        </p:spPr>
        <p:txBody>
          <a:bodyPr>
            <a:normAutofit fontScale="90000"/>
          </a:bodyPr>
          <a:lstStyle/>
          <a:p>
            <a:pPr algn="r" rtl="1">
              <a:lnSpc>
                <a:spcPct val="107000"/>
              </a:lnSpc>
            </a:pPr>
            <a:r>
              <a:rPr lang="ku-Arab-IQ" b="1" dirty="0">
                <a:latin typeface="Calibri" panose="020F0502020204030204" pitchFamily="34" charset="0"/>
                <a:ea typeface="Calibri" panose="020F0502020204030204" pitchFamily="34" charset="0"/>
              </a:rPr>
              <a:t>ئامانجەکانی بەرێوەبردنی دارایی</a:t>
            </a:r>
            <a:r>
              <a:rPr lang="ar-IQ" b="1" dirty="0">
                <a:latin typeface="Calibri" panose="020F0502020204030204" pitchFamily="34" charset="0"/>
                <a:ea typeface="Calibri" panose="020F0502020204030204" pitchFamily="34" charset="0"/>
              </a:rPr>
              <a:t>/ اهداف ادارة المالية</a:t>
            </a:r>
            <a:br>
              <a:rPr lang="ku-Arab-IQ" b="1" dirty="0">
                <a:latin typeface="Calibri" panose="020F0502020204030204" pitchFamily="34" charset="0"/>
                <a:ea typeface="Calibri" panose="020F0502020204030204" pitchFamily="34" charset="0"/>
              </a:rPr>
            </a:br>
            <a:r>
              <a:rPr lang="ar-IQ" b="1" dirty="0">
                <a:latin typeface="Calibri" panose="020F0502020204030204" pitchFamily="34" charset="0"/>
                <a:ea typeface="Calibri" panose="020F0502020204030204" pitchFamily="34" charset="0"/>
              </a:rPr>
              <a:t>1</a:t>
            </a:r>
            <a:r>
              <a:rPr lang="ku-Arab-IQ" b="1" dirty="0">
                <a:latin typeface="Calibri" panose="020F0502020204030204" pitchFamily="34" charset="0"/>
                <a:ea typeface="Calibri" panose="020F0502020204030204" pitchFamily="34" charset="0"/>
              </a:rPr>
              <a:t>- </a:t>
            </a:r>
            <a:r>
              <a:rPr lang="ku-Arab-IQ" sz="3600" b="1" dirty="0">
                <a:latin typeface="Calibri" panose="020F0502020204030204" pitchFamily="34" charset="0"/>
                <a:ea typeface="Calibri" panose="020F0502020204030204" pitchFamily="34" charset="0"/>
              </a:rPr>
              <a:t>ئامانجە داراییەکان</a:t>
            </a:r>
            <a:r>
              <a:rPr lang="ar-IQ" sz="3600" b="1" dirty="0">
                <a:latin typeface="Calibri" panose="020F0502020204030204" pitchFamily="34" charset="0"/>
                <a:ea typeface="Calibri" panose="020F0502020204030204" pitchFamily="34" charset="0"/>
              </a:rPr>
              <a:t>/ الاهداف المالية</a:t>
            </a:r>
            <a:endParaRPr lang="en-US" sz="3600" dirty="0">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AF9E7738-789A-4182-A057-B6B4B2372B84}"/>
              </a:ext>
            </a:extLst>
          </p:cNvPr>
          <p:cNvSpPr>
            <a:spLocks noGrp="1"/>
          </p:cNvSpPr>
          <p:nvPr>
            <p:ph idx="1"/>
          </p:nvPr>
        </p:nvSpPr>
        <p:spPr>
          <a:xfrm>
            <a:off x="340243" y="1286541"/>
            <a:ext cx="11702902" cy="3976576"/>
          </a:xfrm>
        </p:spPr>
        <p:txBody>
          <a:bodyPr>
            <a:normAutofit/>
          </a:bodyPr>
          <a:lstStyle/>
          <a:p>
            <a:pPr lvl="0" algn="just" rtl="1">
              <a:lnSpc>
                <a:spcPct val="107000"/>
              </a:lnSpc>
            </a:pPr>
            <a:r>
              <a:rPr lang="ku-Arab-IQ" sz="2400" dirty="0">
                <a:solidFill>
                  <a:prstClr val="black"/>
                </a:solidFill>
                <a:latin typeface="Calibri" panose="020F0502020204030204" pitchFamily="34" charset="0"/>
                <a:ea typeface="Calibri" panose="020F0502020204030204" pitchFamily="34" charset="0"/>
                <a:cs typeface="Times New Roman" panose="02020603050405020304" pitchFamily="18" charset="0"/>
              </a:rPr>
              <a:t>لەم پیشەسازییەدا، </a:t>
            </a:r>
            <a:r>
              <a:rPr lang="ku-Arab-IQ" sz="2400" u="sng" dirty="0">
                <a:solidFill>
                  <a:prstClr val="black"/>
                </a:solidFill>
                <a:latin typeface="Calibri" panose="020F0502020204030204" pitchFamily="34" charset="0"/>
                <a:ea typeface="Calibri" panose="020F0502020204030204" pitchFamily="34" charset="0"/>
                <a:cs typeface="Times New Roman" panose="02020603050405020304" pitchFamily="18" charset="0"/>
              </a:rPr>
              <a:t>بریاردان بۆ خستنەرووی خزمەتێکی تازە، دەبێ لە چوارچێوەی بریاری وەبەرهێنان بێت</a:t>
            </a:r>
            <a:r>
              <a:rPr lang="ku-Arab-IQ" sz="2400" dirty="0">
                <a:solidFill>
                  <a:prstClr val="black"/>
                </a:solidFill>
                <a:latin typeface="Calibri" panose="020F0502020204030204" pitchFamily="34" charset="0"/>
                <a:ea typeface="Calibri" panose="020F0502020204030204" pitchFamily="34" charset="0"/>
                <a:cs typeface="Times New Roman" panose="02020603050405020304" pitchFamily="18" charset="0"/>
              </a:rPr>
              <a:t>. هەر پرۆژەیەکی گەشتیاریش جێبەجێ بکرێت، </a:t>
            </a:r>
            <a:r>
              <a:rPr lang="ku-Arab-IQ" sz="2400" u="sng" dirty="0">
                <a:solidFill>
                  <a:prstClr val="black"/>
                </a:solidFill>
                <a:latin typeface="Calibri" panose="020F0502020204030204" pitchFamily="34" charset="0"/>
                <a:ea typeface="Calibri" panose="020F0502020204030204" pitchFamily="34" charset="0"/>
                <a:cs typeface="Times New Roman" panose="02020603050405020304" pitchFamily="18" charset="0"/>
              </a:rPr>
              <a:t>بەو برە گەراوە </a:t>
            </a:r>
            <a:r>
              <a:rPr lang="en-US" sz="2400" u="sng" dirty="0">
                <a:solidFill>
                  <a:prstClr val="black"/>
                </a:solidFill>
                <a:latin typeface="Times New Roman" panose="02020603050405020304" pitchFamily="18" charset="0"/>
                <a:ea typeface="Calibri" panose="020F0502020204030204" pitchFamily="34" charset="0"/>
                <a:cs typeface="Arial" panose="020B0604020202020204" pitchFamily="34" charset="0"/>
              </a:rPr>
              <a:t>return</a:t>
            </a:r>
            <a:r>
              <a:rPr lang="ku-Arab-IQ" sz="2400" u="sng" dirty="0">
                <a:solidFill>
                  <a:prstClr val="black"/>
                </a:solidFill>
                <a:latin typeface="Calibri" panose="020F0502020204030204" pitchFamily="34" charset="0"/>
                <a:ea typeface="Calibri" panose="020F0502020204030204" pitchFamily="34" charset="0"/>
                <a:cs typeface="Times New Roman" panose="02020603050405020304" pitchFamily="18" charset="0"/>
              </a:rPr>
              <a:t> پشت ئەستوورە، کە لێی چاوەرێ دەکرێت</a:t>
            </a:r>
            <a:r>
              <a:rPr lang="ar-IQ" sz="2400" u="sng" dirty="0">
                <a:solidFill>
                  <a:prstClr val="black"/>
                </a:solidFill>
                <a:latin typeface="Calibri" panose="020F0502020204030204" pitchFamily="34" charset="0"/>
                <a:ea typeface="Calibri" panose="020F0502020204030204" pitchFamily="34" charset="0"/>
                <a:cs typeface="Times New Roman" panose="02020603050405020304" pitchFamily="18" charset="0"/>
              </a:rPr>
              <a:t>/</a:t>
            </a:r>
            <a:r>
              <a:rPr lang="ar-IQ" sz="2400" dirty="0">
                <a:solidFill>
                  <a:srgbClr val="00B0F0"/>
                </a:solidFill>
                <a:latin typeface="Calibri" panose="020F0502020204030204" pitchFamily="34" charset="0"/>
                <a:ea typeface="Calibri" panose="020F0502020204030204" pitchFamily="34" charset="0"/>
                <a:cs typeface="Times New Roman" panose="02020603050405020304" pitchFamily="18" charset="0"/>
              </a:rPr>
              <a:t> يجب ان الاتخاذ القرار في هذه الصناعة، ان تكون في اطار قرار الاستثماري. ويعتمد تنفيذ اية مشروع سياحي على مقدار </a:t>
            </a:r>
            <a:r>
              <a:rPr lang="ar-IQ" sz="2400" b="1" dirty="0">
                <a:solidFill>
                  <a:srgbClr val="00B0F0"/>
                </a:solidFill>
                <a:latin typeface="Calibri" panose="020F0502020204030204" pitchFamily="34" charset="0"/>
                <a:ea typeface="Calibri" panose="020F0502020204030204" pitchFamily="34" charset="0"/>
                <a:cs typeface="Times New Roman" panose="02020603050405020304" pitchFamily="18" charset="0"/>
              </a:rPr>
              <a:t>العائد</a:t>
            </a:r>
            <a:r>
              <a:rPr lang="ar-IQ" sz="2400" dirty="0">
                <a:solidFill>
                  <a:srgbClr val="00B0F0"/>
                </a:solidFill>
                <a:latin typeface="Calibri" panose="020F0502020204030204" pitchFamily="34" charset="0"/>
                <a:ea typeface="Calibri" panose="020F0502020204030204" pitchFamily="34" charset="0"/>
                <a:cs typeface="Times New Roman" panose="02020603050405020304" pitchFamily="18" charset="0"/>
              </a:rPr>
              <a:t> المتوقع </a:t>
            </a:r>
            <a:r>
              <a:rPr lang="ku-Arab-IQ" sz="2400" dirty="0">
                <a:solidFill>
                  <a:prstClr val="black"/>
                </a:solidFill>
                <a:latin typeface="Calibri" panose="020F0502020204030204" pitchFamily="34" charset="0"/>
                <a:ea typeface="Calibri" panose="020F0502020204030204" pitchFamily="34" charset="0"/>
                <a:cs typeface="Times New Roman" panose="02020603050405020304" pitchFamily="18" charset="0"/>
              </a:rPr>
              <a:t>. </a:t>
            </a:r>
            <a:r>
              <a:rPr lang="en-US" sz="2400" dirty="0">
                <a:solidFill>
                  <a:prstClr val="black"/>
                </a:solidFill>
                <a:latin typeface="Calibri" panose="020F0502020204030204" pitchFamily="34" charset="0"/>
                <a:ea typeface="Calibri" panose="020F0502020204030204" pitchFamily="34" charset="0"/>
                <a:cs typeface="Times New Roman" panose="02020603050405020304" pitchFamily="18" charset="0"/>
              </a:rPr>
              <a:t>`</a:t>
            </a:r>
            <a:endParaRPr lang="ar-IQ" sz="24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lvl="0" algn="just" rtl="1">
              <a:lnSpc>
                <a:spcPct val="107000"/>
              </a:lnSpc>
            </a:pPr>
            <a:r>
              <a:rPr lang="ku-Arab-IQ" sz="2400" dirty="0">
                <a:solidFill>
                  <a:prstClr val="black"/>
                </a:solidFill>
                <a:latin typeface="Calibri" panose="020F0502020204030204" pitchFamily="34" charset="0"/>
                <a:ea typeface="Calibri" panose="020F0502020204030204" pitchFamily="34" charset="0"/>
                <a:cs typeface="Times New Roman" panose="02020603050405020304" pitchFamily="18" charset="0"/>
              </a:rPr>
              <a:t>بۆ نموونە بنیاتنانی هەوارگەیەکی گەشتیاری ئەو کاتە شایستەیە بەوەی ئیشی تێدا بکرێت، کە گەراوەی کورت خایەن و درێژ خایەنی هەبێت، یا بە گوێرەی ئەو خواستە داراییانە بێت، کە لە کات و شوێن و پیشەسازییەکەدا چاوەرێ دەکرێت</a:t>
            </a:r>
            <a:r>
              <a:rPr lang="ar-IQ" sz="2400" dirty="0">
                <a:solidFill>
                  <a:prstClr val="black"/>
                </a:solidFill>
                <a:latin typeface="Calibri" panose="020F0502020204030204" pitchFamily="34" charset="0"/>
                <a:ea typeface="Calibri" panose="020F0502020204030204" pitchFamily="34" charset="0"/>
                <a:cs typeface="Times New Roman" panose="02020603050405020304" pitchFamily="18" charset="0"/>
              </a:rPr>
              <a:t>/</a:t>
            </a:r>
            <a:r>
              <a:rPr lang="ar-IQ" sz="2400" dirty="0">
                <a:solidFill>
                  <a:srgbClr val="00B0F0"/>
                </a:solidFill>
                <a:latin typeface="Calibri" panose="020F0502020204030204" pitchFamily="34" charset="0"/>
                <a:ea typeface="Calibri" panose="020F0502020204030204" pitchFamily="34" charset="0"/>
                <a:cs typeface="Times New Roman" panose="02020603050405020304" pitchFamily="18" charset="0"/>
              </a:rPr>
              <a:t> للمثال: تكون بناء مشروع مصيف سياحي مجزيا ويستحق العمل فيه، اذا كان لديه عائد قصير الامد وطويل الامد، او حسب المتطلبات المالية التي تتوقع من الوقت والمكان والصناعة</a:t>
            </a:r>
            <a:r>
              <a:rPr lang="ku-Arab-IQ" sz="2400" dirty="0">
                <a:solidFill>
                  <a:prstClr val="black"/>
                </a:solidFill>
                <a:latin typeface="Calibri" panose="020F0502020204030204" pitchFamily="34" charset="0"/>
                <a:ea typeface="Calibri" panose="020F0502020204030204" pitchFamily="34" charset="0"/>
                <a:cs typeface="Times New Roman" panose="02020603050405020304" pitchFamily="18" charset="0"/>
              </a:rPr>
              <a:t>.</a:t>
            </a:r>
            <a:endParaRPr lang="en-US" sz="1700" dirty="0">
              <a:solidFill>
                <a:prstClr val="black"/>
              </a:solidFill>
              <a:latin typeface="Calibri" panose="020F0502020204030204" pitchFamily="34" charset="0"/>
              <a:ea typeface="Calibri" panose="020F0502020204030204" pitchFamily="34" charset="0"/>
              <a:cs typeface="Arial" panose="020B0604020202020204" pitchFamily="34" charset="0"/>
            </a:endParaRPr>
          </a:p>
        </p:txBody>
      </p:sp>
      <p:sp>
        <p:nvSpPr>
          <p:cNvPr id="5" name="TextBox 4">
            <a:extLst>
              <a:ext uri="{FF2B5EF4-FFF2-40B4-BE49-F238E27FC236}">
                <a16:creationId xmlns:a16="http://schemas.microsoft.com/office/drawing/2014/main" id="{1620351D-0B87-47DD-A3FA-438C119F85AA}"/>
              </a:ext>
            </a:extLst>
          </p:cNvPr>
          <p:cNvSpPr txBox="1"/>
          <p:nvPr/>
        </p:nvSpPr>
        <p:spPr>
          <a:xfrm>
            <a:off x="340242" y="5573454"/>
            <a:ext cx="11376395" cy="707886"/>
          </a:xfrm>
          <a:prstGeom prst="rect">
            <a:avLst/>
          </a:prstGeom>
          <a:noFill/>
        </p:spPr>
        <p:txBody>
          <a:bodyPr wrap="square">
            <a:spAutoFit/>
          </a:bodyPr>
          <a:lstStyle/>
          <a:p>
            <a:pPr marL="0" marR="0" lvl="0" indent="0" algn="just" defTabSz="457200" rtl="1" eaLnBrk="1" fontAlgn="auto" latinLnBrk="0" hangingPunct="1">
              <a:lnSpc>
                <a:spcPct val="100000"/>
              </a:lnSpc>
              <a:spcBef>
                <a:spcPts val="0"/>
              </a:spcBef>
              <a:spcAft>
                <a:spcPts val="0"/>
              </a:spcAft>
              <a:buClrTx/>
              <a:buSzTx/>
              <a:buFontTx/>
              <a:buNone/>
              <a:tabLst/>
              <a:defRPr/>
            </a:pPr>
            <a:r>
              <a:rPr kumimoji="0" lang="ku-Arab-IQ" sz="2000" b="0" i="0" u="none" strike="noStrike" kern="1200" cap="none" spc="0" normalizeH="0" baseline="0" noProof="0" dirty="0">
                <a:ln>
                  <a:noFill/>
                </a:ln>
                <a:solidFill>
                  <a:srgbClr val="00B050"/>
                </a:solidFill>
                <a:effectLst/>
                <a:uLnTx/>
                <a:uFillTx/>
                <a:latin typeface="Calibri" panose="020F0502020204030204" pitchFamily="34" charset="0"/>
                <a:ea typeface="Calibri" panose="020F0502020204030204" pitchFamily="34" charset="0"/>
                <a:cs typeface="Times New Roman" panose="02020603050405020304" pitchFamily="18" charset="0"/>
              </a:rPr>
              <a:t>پ/ هەر پرۆژەیەکی گەشتیاری، جێبەجێ بکرێت، بەو برە گەراوە </a:t>
            </a:r>
            <a:r>
              <a:rPr kumimoji="0" lang="en-US" sz="2000" b="0" i="0" u="none" strike="noStrike" kern="1200" cap="none" spc="0" normalizeH="0" baseline="0" noProof="0" dirty="0">
                <a:ln>
                  <a:noFill/>
                </a:ln>
                <a:solidFill>
                  <a:srgbClr val="00B050"/>
                </a:solidFill>
                <a:effectLst/>
                <a:uLnTx/>
                <a:uFillTx/>
                <a:latin typeface="Times New Roman" panose="02020603050405020304" pitchFamily="18" charset="0"/>
                <a:ea typeface="Calibri" panose="020F0502020204030204" pitchFamily="34" charset="0"/>
                <a:cs typeface="Arial" panose="020B0604020202020204" pitchFamily="34" charset="0"/>
              </a:rPr>
              <a:t>return</a:t>
            </a:r>
            <a:r>
              <a:rPr kumimoji="0" lang="ku-Arab-IQ" sz="2000" b="0" i="0" u="none" strike="noStrike" kern="1200" cap="none" spc="0" normalizeH="0" baseline="0" noProof="0" dirty="0">
                <a:ln>
                  <a:noFill/>
                </a:ln>
                <a:solidFill>
                  <a:srgbClr val="00B050"/>
                </a:solidFill>
                <a:effectLst/>
                <a:uLnTx/>
                <a:uFillTx/>
                <a:latin typeface="Calibri" panose="020F0502020204030204" pitchFamily="34" charset="0"/>
                <a:ea typeface="Calibri" panose="020F0502020204030204" pitchFamily="34" charset="0"/>
                <a:cs typeface="Times New Roman" panose="02020603050405020304" pitchFamily="18" charset="0"/>
              </a:rPr>
              <a:t> پشت ئەستوورە، کە لێی چاوەرێ دەکرێت، لەم بارەیەوە بدوێ؟</a:t>
            </a:r>
          </a:p>
          <a:p>
            <a:pPr marL="0" marR="0" lvl="0" indent="0" algn="just" defTabSz="457200" rtl="1" eaLnBrk="1" fontAlgn="auto" latinLnBrk="0" hangingPunct="1">
              <a:lnSpc>
                <a:spcPct val="100000"/>
              </a:lnSpc>
              <a:spcBef>
                <a:spcPts val="0"/>
              </a:spcBef>
              <a:spcAft>
                <a:spcPts val="0"/>
              </a:spcAft>
              <a:buClrTx/>
              <a:buSzTx/>
              <a:buFontTx/>
              <a:buNone/>
              <a:tabLst/>
              <a:defRPr/>
            </a:pPr>
            <a:r>
              <a:rPr kumimoji="0" lang="ku-Arab-IQ" sz="2000" b="0" i="0" u="none" strike="noStrike" kern="1200" cap="none" spc="0" normalizeH="0" baseline="0" noProof="0" dirty="0">
                <a:ln>
                  <a:noFill/>
                </a:ln>
                <a:solidFill>
                  <a:srgbClr val="00B050"/>
                </a:solidFill>
                <a:effectLst/>
                <a:uLnTx/>
                <a:uFillTx/>
                <a:latin typeface="Calibri" panose="020F0502020204030204"/>
                <a:ea typeface="+mn-ea"/>
                <a:cs typeface="Arial" panose="020B0604020202020204" pitchFamily="34" charset="0"/>
              </a:rPr>
              <a:t>پ/ گەراوە </a:t>
            </a:r>
            <a:r>
              <a:rPr kumimoji="0" lang="en-US" sz="2000" b="0" i="0" u="none" strike="noStrike" kern="1200" cap="none" spc="0" normalizeH="0" baseline="0" noProof="0" dirty="0">
                <a:ln>
                  <a:noFill/>
                </a:ln>
                <a:solidFill>
                  <a:srgbClr val="00B050"/>
                </a:solidFill>
                <a:effectLst/>
                <a:uLnTx/>
                <a:uFillTx/>
                <a:latin typeface="Calibri" panose="020F0502020204030204"/>
                <a:ea typeface="+mn-ea"/>
                <a:cs typeface="+mn-cs"/>
              </a:rPr>
              <a:t>Return</a:t>
            </a:r>
            <a:r>
              <a:rPr kumimoji="0" lang="ku-Arab-IQ" sz="2000" b="0" i="0" u="none" strike="noStrike" kern="1200" cap="none" spc="0" normalizeH="0" baseline="0" noProof="0" dirty="0">
                <a:ln>
                  <a:noFill/>
                </a:ln>
                <a:solidFill>
                  <a:srgbClr val="00B050"/>
                </a:solidFill>
                <a:effectLst/>
                <a:uLnTx/>
                <a:uFillTx/>
                <a:latin typeface="Calibri" panose="020F0502020204030204"/>
                <a:ea typeface="+mn-ea"/>
                <a:cs typeface="Arial" panose="020B0604020202020204" pitchFamily="34" charset="0"/>
              </a:rPr>
              <a:t> لای تۆ چی دەگەیەنێ؟</a:t>
            </a:r>
            <a:endParaRPr kumimoji="0" lang="en-US" sz="2000" b="0" i="0" u="none" strike="noStrike" kern="1200" cap="none" spc="0" normalizeH="0" baseline="0" noProof="0" dirty="0">
              <a:ln>
                <a:noFill/>
              </a:ln>
              <a:solidFill>
                <a:srgbClr val="00B050"/>
              </a:solidFill>
              <a:effectLst/>
              <a:uLnTx/>
              <a:uFillTx/>
              <a:latin typeface="Calibri" panose="020F0502020204030204"/>
              <a:ea typeface="+mn-ea"/>
              <a:cs typeface="+mn-cs"/>
            </a:endParaRPr>
          </a:p>
        </p:txBody>
      </p:sp>
    </p:spTree>
    <p:custDataLst>
      <p:tags r:id="rId1"/>
    </p:custDataLst>
    <p:extLst>
      <p:ext uri="{BB962C8B-B14F-4D97-AF65-F5344CB8AC3E}">
        <p14:creationId xmlns:p14="http://schemas.microsoft.com/office/powerpoint/2010/main" val="246403900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F9E7738-789A-4182-A057-B6B4B2372B84}"/>
              </a:ext>
            </a:extLst>
          </p:cNvPr>
          <p:cNvSpPr>
            <a:spLocks noGrp="1"/>
          </p:cNvSpPr>
          <p:nvPr>
            <p:ph idx="1"/>
          </p:nvPr>
        </p:nvSpPr>
        <p:spPr>
          <a:xfrm>
            <a:off x="184877" y="1360967"/>
            <a:ext cx="11666660" cy="5348177"/>
          </a:xfrm>
        </p:spPr>
        <p:txBody>
          <a:bodyPr>
            <a:normAutofit/>
          </a:bodyPr>
          <a:lstStyle/>
          <a:p>
            <a:pPr algn="just" rtl="1">
              <a:lnSpc>
                <a:spcPct val="107000"/>
              </a:lnSpc>
              <a:spcAft>
                <a:spcPts val="0"/>
              </a:spcAft>
            </a:pPr>
            <a:r>
              <a:rPr lang="ku-Arab-IQ" dirty="0">
                <a:latin typeface="Calibri" panose="020F0502020204030204" pitchFamily="34" charset="0"/>
                <a:ea typeface="Calibri" panose="020F0502020204030204" pitchFamily="34" charset="0"/>
                <a:cs typeface="Times New Roman" panose="02020603050405020304" pitchFamily="18" charset="0"/>
              </a:rPr>
              <a:t>لە کەرتی گەشتیاریدا بەرێوەبەرانی دارایی کار لەسەر دوو بابەتی گرنگ دەکەن، ئەوانیش:، پارەی بەردەست </a:t>
            </a:r>
            <a:r>
              <a:rPr lang="en-US" dirty="0">
                <a:latin typeface="Times New Roman" panose="02020603050405020304" pitchFamily="18" charset="0"/>
                <a:ea typeface="Calibri" panose="020F0502020204030204" pitchFamily="34" charset="0"/>
                <a:cs typeface="Arial" panose="020B0604020202020204" pitchFamily="34" charset="0"/>
              </a:rPr>
              <a:t>liquidity</a:t>
            </a:r>
            <a:r>
              <a:rPr lang="ku-Arab-IQ" dirty="0">
                <a:latin typeface="Calibri" panose="020F0502020204030204" pitchFamily="34" charset="0"/>
                <a:ea typeface="Calibri" panose="020F0502020204030204" pitchFamily="34" charset="0"/>
                <a:cs typeface="Times New Roman" panose="02020603050405020304" pitchFamily="18" charset="0"/>
              </a:rPr>
              <a:t> و توانای دانەوەی پابەندی </a:t>
            </a:r>
            <a:r>
              <a:rPr lang="en-US" dirty="0">
                <a:latin typeface="Times New Roman" panose="02020603050405020304" pitchFamily="18" charset="0"/>
                <a:ea typeface="Calibri" panose="020F0502020204030204" pitchFamily="34" charset="0"/>
                <a:cs typeface="Arial" panose="020B0604020202020204" pitchFamily="34" charset="0"/>
              </a:rPr>
              <a:t>solvency</a:t>
            </a:r>
            <a:r>
              <a:rPr lang="ar-IQ" dirty="0">
                <a:latin typeface="Times New Roman" panose="02020603050405020304" pitchFamily="18" charset="0"/>
                <a:ea typeface="Calibri" panose="020F0502020204030204" pitchFamily="34" charset="0"/>
                <a:cs typeface="Arial" panose="020B0604020202020204" pitchFamily="34" charset="0"/>
              </a:rPr>
              <a:t>/ </a:t>
            </a:r>
            <a:r>
              <a:rPr lang="ar-IQ" dirty="0">
                <a:solidFill>
                  <a:srgbClr val="00B0F0"/>
                </a:solidFill>
                <a:latin typeface="Times New Roman" panose="02020603050405020304" pitchFamily="18" charset="0"/>
                <a:ea typeface="Calibri" panose="020F0502020204030204" pitchFamily="34" charset="0"/>
                <a:cs typeface="Arial" panose="020B0604020202020204" pitchFamily="34" charset="0"/>
              </a:rPr>
              <a:t>يعمل المدير المالي في قطاع السياحة على موضوعي المهمين، وهما: </a:t>
            </a:r>
            <a:r>
              <a:rPr lang="ar-IQ" b="1" dirty="0">
                <a:solidFill>
                  <a:srgbClr val="00B0F0"/>
                </a:solidFill>
                <a:latin typeface="Times New Roman" panose="02020603050405020304" pitchFamily="18" charset="0"/>
                <a:ea typeface="Calibri" panose="020F0502020204030204" pitchFamily="34" charset="0"/>
                <a:cs typeface="Arial" panose="020B0604020202020204" pitchFamily="34" charset="0"/>
              </a:rPr>
              <a:t>السيولة</a:t>
            </a:r>
            <a:r>
              <a:rPr lang="ar-IQ" dirty="0">
                <a:solidFill>
                  <a:srgbClr val="00B0F0"/>
                </a:solidFill>
                <a:latin typeface="Times New Roman" panose="02020603050405020304" pitchFamily="18" charset="0"/>
                <a:ea typeface="Calibri" panose="020F0502020204030204" pitchFamily="34" charset="0"/>
                <a:cs typeface="Arial" panose="020B0604020202020204" pitchFamily="34" charset="0"/>
              </a:rPr>
              <a:t> و</a:t>
            </a:r>
            <a:r>
              <a:rPr lang="ar-IQ" b="1" dirty="0">
                <a:solidFill>
                  <a:srgbClr val="00B0F0"/>
                </a:solidFill>
                <a:latin typeface="Times New Roman" panose="02020603050405020304" pitchFamily="18" charset="0"/>
                <a:ea typeface="Calibri" panose="020F0502020204030204" pitchFamily="34" charset="0"/>
                <a:cs typeface="Arial" panose="020B0604020202020204" pitchFamily="34" charset="0"/>
              </a:rPr>
              <a:t>قدرة دفع الالتزامات</a:t>
            </a:r>
            <a:endParaRPr lang="en-US" sz="2000" b="1" dirty="0">
              <a:solidFill>
                <a:srgbClr val="00B0F0"/>
              </a:solidFill>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0"/>
              </a:spcAft>
            </a:pPr>
            <a:r>
              <a:rPr lang="ku-Arab-IQ" b="1" dirty="0">
                <a:latin typeface="Calibri" panose="020F0502020204030204" pitchFamily="34" charset="0"/>
                <a:ea typeface="Calibri" panose="020F0502020204030204" pitchFamily="34" charset="0"/>
                <a:cs typeface="Times New Roman" panose="02020603050405020304" pitchFamily="18" charset="0"/>
              </a:rPr>
              <a:t>       پارەی بەردەست</a:t>
            </a:r>
            <a:r>
              <a:rPr lang="ar-IQ" b="1" dirty="0">
                <a:latin typeface="Calibri" panose="020F0502020204030204" pitchFamily="34" charset="0"/>
                <a:ea typeface="Calibri" panose="020F0502020204030204" pitchFamily="34" charset="0"/>
                <a:cs typeface="Times New Roman" panose="02020603050405020304" pitchFamily="18" charset="0"/>
              </a:rPr>
              <a:t>/ السيولة</a:t>
            </a:r>
            <a:r>
              <a:rPr lang="en-US" dirty="0">
                <a:latin typeface="Times New Roman" panose="02020603050405020304" pitchFamily="18" charset="0"/>
                <a:ea typeface="Calibri" panose="020F0502020204030204" pitchFamily="34" charset="0"/>
                <a:cs typeface="Arial" panose="020B0604020202020204" pitchFamily="34" charset="0"/>
              </a:rPr>
              <a:t> liquidity </a:t>
            </a:r>
            <a:r>
              <a:rPr lang="ku-Arab-IQ" b="1" dirty="0">
                <a:latin typeface="Calibri" panose="020F0502020204030204" pitchFamily="34" charset="0"/>
                <a:ea typeface="Calibri" panose="020F0502020204030204" pitchFamily="34" charset="0"/>
                <a:cs typeface="Times New Roman" panose="02020603050405020304" pitchFamily="18" charset="0"/>
              </a:rPr>
              <a:t>: </a:t>
            </a:r>
            <a:r>
              <a:rPr lang="ku-Arab-IQ" dirty="0">
                <a:latin typeface="Calibri" panose="020F0502020204030204" pitchFamily="34" charset="0"/>
                <a:ea typeface="Calibri" panose="020F0502020204030204" pitchFamily="34" charset="0"/>
                <a:cs typeface="Times New Roman" panose="02020603050405020304" pitchFamily="18" charset="0"/>
              </a:rPr>
              <a:t>بریتییە لە توانای دامەزراوەکە لە بەدەنگەوەچوونی پابەندییە داراییە کۆرت خایەنەکان. لە لایەکی تر توانای هەبێ لە دانەوەی کاخەزە داراییەکان </a:t>
            </a:r>
            <a:r>
              <a:rPr lang="en-US" dirty="0">
                <a:latin typeface="Times New Roman" panose="02020603050405020304" pitchFamily="18" charset="0"/>
                <a:ea typeface="Calibri" panose="020F0502020204030204" pitchFamily="34" charset="0"/>
                <a:cs typeface="Arial" panose="020B0604020202020204" pitchFamily="34" charset="0"/>
              </a:rPr>
              <a:t>bills</a:t>
            </a:r>
            <a:r>
              <a:rPr lang="ku-Arab-IQ" dirty="0">
                <a:latin typeface="Calibri" panose="020F0502020204030204" pitchFamily="34" charset="0"/>
                <a:ea typeface="Calibri" panose="020F0502020204030204" pitchFamily="34" charset="0"/>
                <a:cs typeface="Times New Roman" panose="02020603050405020304" pitchFamily="18" charset="0"/>
              </a:rPr>
              <a:t>. دلنیایی لە هەبوونی پارەی بەردەست و گەرەنتی لە دانەوەی کاخەزە داراییەکان، لە ئەرکە لە پێشینەکانی کارگێرین</a:t>
            </a:r>
            <a:r>
              <a:rPr lang="ar-IQ" dirty="0">
                <a:latin typeface="Calibri" panose="020F0502020204030204" pitchFamily="34" charset="0"/>
                <a:ea typeface="Calibri" panose="020F0502020204030204" pitchFamily="34" charset="0"/>
                <a:cs typeface="Times New Roman" panose="02020603050405020304" pitchFamily="18" charset="0"/>
              </a:rPr>
              <a:t>/ </a:t>
            </a:r>
            <a:r>
              <a:rPr lang="ar-IQ" dirty="0">
                <a:solidFill>
                  <a:srgbClr val="00B0F0"/>
                </a:solidFill>
                <a:latin typeface="Calibri" panose="020F0502020204030204" pitchFamily="34" charset="0"/>
                <a:ea typeface="Calibri" panose="020F0502020204030204" pitchFamily="34" charset="0"/>
                <a:cs typeface="Times New Roman" panose="02020603050405020304" pitchFamily="18" charset="0"/>
              </a:rPr>
              <a:t>هي قدرة المنظمة في دفع الالتزامات المالية قصيرة الامد</a:t>
            </a:r>
            <a:r>
              <a:rPr lang="ku-Arab-IQ" dirty="0">
                <a:solidFill>
                  <a:srgbClr val="00B0F0"/>
                </a:solidFill>
                <a:latin typeface="Calibri" panose="020F0502020204030204" pitchFamily="34" charset="0"/>
                <a:ea typeface="Calibri" panose="020F0502020204030204" pitchFamily="34" charset="0"/>
                <a:cs typeface="Times New Roman" panose="02020603050405020304" pitchFamily="18" charset="0"/>
              </a:rPr>
              <a:t>.</a:t>
            </a:r>
            <a:r>
              <a:rPr lang="ar-IQ" dirty="0">
                <a:solidFill>
                  <a:srgbClr val="00B0F0"/>
                </a:solidFill>
                <a:latin typeface="Calibri" panose="020F0502020204030204" pitchFamily="34" charset="0"/>
                <a:ea typeface="Calibri" panose="020F0502020204030204" pitchFamily="34" charset="0"/>
                <a:cs typeface="Times New Roman" panose="02020603050405020304" pitchFamily="18" charset="0"/>
              </a:rPr>
              <a:t> كما لديها القدرة في دفع الاوراق المالية. من الواجبات الاولية للادارة هي التأكد من وجود السيولة وضمان دفع الاوراق المالية.</a:t>
            </a:r>
            <a:endParaRPr lang="en-US" sz="2000" dirty="0">
              <a:solidFill>
                <a:srgbClr val="00B0F0"/>
              </a:solidFill>
              <a:latin typeface="Calibri" panose="020F0502020204030204" pitchFamily="34" charset="0"/>
              <a:ea typeface="Calibri" panose="020F0502020204030204" pitchFamily="34" charset="0"/>
              <a:cs typeface="Arial" panose="020B0604020202020204" pitchFamily="34" charset="0"/>
            </a:endParaRPr>
          </a:p>
        </p:txBody>
      </p:sp>
      <p:sp>
        <p:nvSpPr>
          <p:cNvPr id="6" name="Title 1">
            <a:extLst>
              <a:ext uri="{FF2B5EF4-FFF2-40B4-BE49-F238E27FC236}">
                <a16:creationId xmlns:a16="http://schemas.microsoft.com/office/drawing/2014/main" id="{FCC08C44-87C5-4395-B5D7-44AD72263B28}"/>
              </a:ext>
            </a:extLst>
          </p:cNvPr>
          <p:cNvSpPr>
            <a:spLocks noGrp="1"/>
          </p:cNvSpPr>
          <p:nvPr>
            <p:ph type="title"/>
          </p:nvPr>
        </p:nvSpPr>
        <p:spPr>
          <a:xfrm>
            <a:off x="340242" y="228600"/>
            <a:ext cx="11511295" cy="885826"/>
          </a:xfrm>
        </p:spPr>
        <p:txBody>
          <a:bodyPr>
            <a:normAutofit fontScale="90000"/>
          </a:bodyPr>
          <a:lstStyle/>
          <a:p>
            <a:pPr algn="r" rtl="1">
              <a:lnSpc>
                <a:spcPct val="107000"/>
              </a:lnSpc>
            </a:pPr>
            <a:r>
              <a:rPr lang="ku-Arab-IQ" b="1" dirty="0">
                <a:latin typeface="Calibri" panose="020F0502020204030204" pitchFamily="34" charset="0"/>
                <a:ea typeface="Calibri" panose="020F0502020204030204" pitchFamily="34" charset="0"/>
              </a:rPr>
              <a:t>ئامانجەکانی بەرێوەبردنی دارایی</a:t>
            </a:r>
            <a:r>
              <a:rPr lang="ar-IQ" b="1" dirty="0">
                <a:latin typeface="Calibri" panose="020F0502020204030204" pitchFamily="34" charset="0"/>
                <a:ea typeface="Calibri" panose="020F0502020204030204" pitchFamily="34" charset="0"/>
              </a:rPr>
              <a:t>/ اهداف ادارة المالية</a:t>
            </a:r>
            <a:br>
              <a:rPr lang="ku-Arab-IQ" b="1" dirty="0">
                <a:latin typeface="Calibri" panose="020F0502020204030204" pitchFamily="34" charset="0"/>
                <a:ea typeface="Calibri" panose="020F0502020204030204" pitchFamily="34" charset="0"/>
              </a:rPr>
            </a:br>
            <a:r>
              <a:rPr lang="ar-IQ" b="1" dirty="0">
                <a:latin typeface="Calibri" panose="020F0502020204030204" pitchFamily="34" charset="0"/>
                <a:ea typeface="Calibri" panose="020F0502020204030204" pitchFamily="34" charset="0"/>
              </a:rPr>
              <a:t>2</a:t>
            </a:r>
            <a:r>
              <a:rPr lang="ku-Arab-IQ" b="1" dirty="0">
                <a:latin typeface="Calibri" panose="020F0502020204030204" pitchFamily="34" charset="0"/>
                <a:ea typeface="Calibri" panose="020F0502020204030204" pitchFamily="34" charset="0"/>
              </a:rPr>
              <a:t>- </a:t>
            </a:r>
            <a:r>
              <a:rPr lang="ku-Arab-IQ" sz="3600" b="1" dirty="0">
                <a:latin typeface="Calibri" panose="020F0502020204030204" pitchFamily="34" charset="0"/>
                <a:ea typeface="Calibri" panose="020F0502020204030204" pitchFamily="34" charset="0"/>
              </a:rPr>
              <a:t>بەرێوەبردنی قەرز و کۆگەکراو/ </a:t>
            </a:r>
            <a:r>
              <a:rPr lang="ar-IQ" sz="3600" b="1" dirty="0">
                <a:latin typeface="Calibri" panose="020F0502020204030204" pitchFamily="34" charset="0"/>
                <a:ea typeface="Calibri" panose="020F0502020204030204" pitchFamily="34" charset="0"/>
              </a:rPr>
              <a:t>ادارة الدين والمخزون</a:t>
            </a:r>
            <a:endParaRPr lang="en-US" sz="3600" dirty="0">
              <a:latin typeface="Calibri" panose="020F0502020204030204" pitchFamily="34" charset="0"/>
              <a:ea typeface="Calibri" panose="020F0502020204030204" pitchFamily="34" charset="0"/>
              <a:cs typeface="Arial" panose="020B0604020202020204" pitchFamily="34" charset="0"/>
            </a:endParaRPr>
          </a:p>
        </p:txBody>
      </p:sp>
      <p:sp>
        <p:nvSpPr>
          <p:cNvPr id="4" name="TextBox 3">
            <a:extLst>
              <a:ext uri="{FF2B5EF4-FFF2-40B4-BE49-F238E27FC236}">
                <a16:creationId xmlns:a16="http://schemas.microsoft.com/office/drawing/2014/main" id="{C4D2C228-CA8C-4D47-ACB4-50A80C897035}"/>
              </a:ext>
            </a:extLst>
          </p:cNvPr>
          <p:cNvSpPr txBox="1"/>
          <p:nvPr/>
        </p:nvSpPr>
        <p:spPr>
          <a:xfrm>
            <a:off x="340242" y="5573454"/>
            <a:ext cx="11376395" cy="707886"/>
          </a:xfrm>
          <a:prstGeom prst="rect">
            <a:avLst/>
          </a:prstGeom>
          <a:noFill/>
        </p:spPr>
        <p:txBody>
          <a:bodyPr wrap="square">
            <a:spAutoFit/>
          </a:bodyPr>
          <a:lstStyle/>
          <a:p>
            <a:pPr marL="0" marR="0" lvl="0" indent="0" algn="just" defTabSz="457200" rtl="1" eaLnBrk="1" fontAlgn="auto" latinLnBrk="0" hangingPunct="1">
              <a:lnSpc>
                <a:spcPct val="100000"/>
              </a:lnSpc>
              <a:spcBef>
                <a:spcPts val="0"/>
              </a:spcBef>
              <a:spcAft>
                <a:spcPts val="0"/>
              </a:spcAft>
              <a:buClrTx/>
              <a:buSzTx/>
              <a:buFontTx/>
              <a:buNone/>
              <a:tabLst/>
              <a:defRPr/>
            </a:pPr>
            <a:r>
              <a:rPr kumimoji="0" lang="ku-Arab-IQ" sz="2000" b="0" i="0" u="none" strike="noStrike" kern="1200" cap="none" spc="0" normalizeH="0" baseline="0" noProof="0" dirty="0">
                <a:ln>
                  <a:noFill/>
                </a:ln>
                <a:solidFill>
                  <a:srgbClr val="00B050"/>
                </a:solidFill>
                <a:effectLst/>
                <a:uLnTx/>
                <a:uFillTx/>
                <a:latin typeface="Calibri" panose="020F0502020204030204" pitchFamily="34" charset="0"/>
                <a:ea typeface="Calibri" panose="020F0502020204030204" pitchFamily="34" charset="0"/>
                <a:cs typeface="Times New Roman" panose="02020603050405020304" pitchFamily="18" charset="0"/>
              </a:rPr>
              <a:t>پ/ لە بارەی هەردوو زاراوەی </a:t>
            </a:r>
            <a:r>
              <a:rPr kumimoji="0" lang="en-US" sz="2000" b="0" i="0" u="none" strike="noStrike" kern="1200" cap="none" spc="0" normalizeH="0" baseline="0" noProof="0" dirty="0">
                <a:ln>
                  <a:noFill/>
                </a:ln>
                <a:solidFill>
                  <a:srgbClr val="00B050"/>
                </a:solidFill>
                <a:effectLst/>
                <a:uLnTx/>
                <a:uFillTx/>
                <a:latin typeface="Calibri" panose="020F0502020204030204" pitchFamily="34" charset="0"/>
                <a:ea typeface="Calibri" panose="020F0502020204030204" pitchFamily="34" charset="0"/>
                <a:cs typeface="Times New Roman" panose="02020603050405020304" pitchFamily="18" charset="0"/>
              </a:rPr>
              <a:t>Liquidity &amp; Solvency </a:t>
            </a:r>
            <a:r>
              <a:rPr kumimoji="0" lang="ku-Arab-IQ" sz="2000" b="0" i="0" u="none" strike="noStrike" kern="1200" cap="none" spc="0" normalizeH="0" baseline="0" noProof="0" dirty="0">
                <a:ln>
                  <a:noFill/>
                </a:ln>
                <a:solidFill>
                  <a:srgbClr val="00B050"/>
                </a:solidFill>
                <a:effectLst/>
                <a:uLnTx/>
                <a:uFillTx/>
                <a:latin typeface="Calibri" panose="020F0502020204030204" pitchFamily="34" charset="0"/>
                <a:ea typeface="Calibri" panose="020F0502020204030204" pitchFamily="34" charset="0"/>
                <a:cs typeface="Times New Roman" panose="02020603050405020304" pitchFamily="18" charset="0"/>
              </a:rPr>
              <a:t> بدوێ؟</a:t>
            </a:r>
          </a:p>
          <a:p>
            <a:pPr marL="0" marR="0" lvl="0" indent="0" algn="just" defTabSz="457200" rtl="1" eaLnBrk="1" fontAlgn="auto" latinLnBrk="0" hangingPunct="1">
              <a:lnSpc>
                <a:spcPct val="100000"/>
              </a:lnSpc>
              <a:spcBef>
                <a:spcPts val="0"/>
              </a:spcBef>
              <a:spcAft>
                <a:spcPts val="0"/>
              </a:spcAft>
              <a:buClrTx/>
              <a:buSzTx/>
              <a:buFontTx/>
              <a:buNone/>
              <a:tabLst/>
              <a:defRPr/>
            </a:pPr>
            <a:r>
              <a:rPr kumimoji="0" lang="ku-Arab-IQ" sz="2000" b="0" i="0" u="none" strike="noStrike" kern="1200" cap="none" spc="0" normalizeH="0" baseline="0" noProof="0" dirty="0">
                <a:ln>
                  <a:noFill/>
                </a:ln>
                <a:solidFill>
                  <a:srgbClr val="00B050"/>
                </a:solidFill>
                <a:effectLst/>
                <a:uLnTx/>
                <a:uFillTx/>
                <a:latin typeface="Calibri" panose="020F0502020204030204" pitchFamily="34" charset="0"/>
                <a:ea typeface="+mn-ea"/>
                <a:cs typeface="Times New Roman" panose="02020603050405020304" pitchFamily="18" charset="0"/>
              </a:rPr>
              <a:t>پ/ یەکێک لە ئامانجەکانی بەرێوەبردنی دارایی بریتییە لە بەرێوەبردنی قەرز و کۆگەکراو، لەم بارەوە بدوێ؟</a:t>
            </a:r>
            <a:endParaRPr kumimoji="0" lang="en-US" sz="2000" b="0" i="0" u="none" strike="noStrike" kern="1200" cap="none" spc="0" normalizeH="0" baseline="0" noProof="0" dirty="0">
              <a:ln>
                <a:noFill/>
              </a:ln>
              <a:solidFill>
                <a:srgbClr val="00B050"/>
              </a:solidFill>
              <a:effectLst/>
              <a:uLnTx/>
              <a:uFillTx/>
              <a:latin typeface="Calibri" panose="020F0502020204030204"/>
              <a:ea typeface="+mn-ea"/>
              <a:cs typeface="+mn-cs"/>
            </a:endParaRPr>
          </a:p>
        </p:txBody>
      </p:sp>
    </p:spTree>
    <p:custDataLst>
      <p:tags r:id="rId1"/>
    </p:custDataLst>
    <p:extLst>
      <p:ext uri="{BB962C8B-B14F-4D97-AF65-F5344CB8AC3E}">
        <p14:creationId xmlns:p14="http://schemas.microsoft.com/office/powerpoint/2010/main" val="20974975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F9E7738-789A-4182-A057-B6B4B2372B84}"/>
              </a:ext>
            </a:extLst>
          </p:cNvPr>
          <p:cNvSpPr>
            <a:spLocks noGrp="1"/>
          </p:cNvSpPr>
          <p:nvPr>
            <p:ph idx="1"/>
          </p:nvPr>
        </p:nvSpPr>
        <p:spPr>
          <a:xfrm>
            <a:off x="262559" y="1687741"/>
            <a:ext cx="11666660" cy="4625163"/>
          </a:xfrm>
        </p:spPr>
        <p:txBody>
          <a:bodyPr>
            <a:normAutofit/>
          </a:bodyPr>
          <a:lstStyle/>
          <a:p>
            <a:pPr indent="457200" algn="just" rtl="1">
              <a:lnSpc>
                <a:spcPct val="107000"/>
              </a:lnSpc>
              <a:spcAft>
                <a:spcPts val="0"/>
              </a:spcAft>
            </a:pPr>
            <a:r>
              <a:rPr lang="ku-Arab-IQ" b="1" dirty="0">
                <a:latin typeface="Calibri" panose="020F0502020204030204" pitchFamily="34" charset="0"/>
                <a:ea typeface="Calibri" panose="020F0502020204030204" pitchFamily="34" charset="0"/>
                <a:cs typeface="Times New Roman" panose="02020603050405020304" pitchFamily="18" charset="0"/>
              </a:rPr>
              <a:t>توانای دانەوەی پابەندی</a:t>
            </a:r>
            <a:r>
              <a:rPr lang="ar-IQ" b="1" dirty="0">
                <a:latin typeface="Calibri" panose="020F0502020204030204" pitchFamily="34" charset="0"/>
                <a:ea typeface="Calibri" panose="020F0502020204030204" pitchFamily="34" charset="0"/>
                <a:cs typeface="Times New Roman" panose="02020603050405020304" pitchFamily="18" charset="0"/>
              </a:rPr>
              <a:t>/ قدرة دفع الالتزامات</a:t>
            </a:r>
            <a:r>
              <a:rPr lang="ku-Arab-IQ" b="1" dirty="0">
                <a:latin typeface="Calibri" panose="020F0502020204030204" pitchFamily="34" charset="0"/>
                <a:ea typeface="Calibri" panose="020F0502020204030204" pitchFamily="34" charset="0"/>
                <a:cs typeface="Times New Roman" panose="02020603050405020304" pitchFamily="18" charset="0"/>
              </a:rPr>
              <a:t> </a:t>
            </a:r>
            <a:r>
              <a:rPr lang="en-US" b="1" dirty="0">
                <a:latin typeface="Times New Roman" panose="02020603050405020304" pitchFamily="18" charset="0"/>
                <a:ea typeface="Calibri" panose="020F0502020204030204" pitchFamily="34" charset="0"/>
                <a:cs typeface="Arial" panose="020B0604020202020204" pitchFamily="34" charset="0"/>
              </a:rPr>
              <a:t>solvency</a:t>
            </a:r>
            <a:r>
              <a:rPr lang="en-US" dirty="0">
                <a:latin typeface="Times New Roman" panose="02020603050405020304" pitchFamily="18" charset="0"/>
                <a:ea typeface="Calibri" panose="020F0502020204030204" pitchFamily="34" charset="0"/>
                <a:cs typeface="Arial" panose="020B0604020202020204" pitchFamily="34" charset="0"/>
              </a:rPr>
              <a:t> </a:t>
            </a:r>
            <a:r>
              <a:rPr lang="ku-Arab-IQ" dirty="0">
                <a:latin typeface="Times New Roman" panose="02020603050405020304" pitchFamily="18" charset="0"/>
                <a:ea typeface="Calibri" panose="020F0502020204030204" pitchFamily="34" charset="0"/>
              </a:rPr>
              <a:t>، ئاماژەیە بە توانای دامەزراوەکە لە بەدەنگەوەچوونی پابەندییە داراییە درێژ خایەنەکان. </a:t>
            </a:r>
            <a:r>
              <a:rPr lang="ku-Arab-IQ" b="1" dirty="0">
                <a:latin typeface="Times New Roman" panose="02020603050405020304" pitchFamily="18" charset="0"/>
                <a:ea typeface="Calibri" panose="020F0502020204030204" pitchFamily="34" charset="0"/>
              </a:rPr>
              <a:t>پابەندییە درێژخایەنەکان</a:t>
            </a:r>
            <a:r>
              <a:rPr lang="ku-Arab-IQ" dirty="0">
                <a:latin typeface="Times New Roman" panose="02020603050405020304" pitchFamily="18" charset="0"/>
                <a:ea typeface="Calibri" panose="020F0502020204030204" pitchFamily="34" charset="0"/>
              </a:rPr>
              <a:t> بریتییە لە قەرزکراو لە قەرزدەران </a:t>
            </a:r>
            <a:r>
              <a:rPr lang="en-US" dirty="0">
                <a:latin typeface="Times New Roman" panose="02020603050405020304" pitchFamily="18" charset="0"/>
                <a:ea typeface="Calibri" panose="020F0502020204030204" pitchFamily="34" charset="0"/>
                <a:cs typeface="Arial" panose="020B0604020202020204" pitchFamily="34" charset="0"/>
              </a:rPr>
              <a:t>dept of creditors</a:t>
            </a:r>
            <a:r>
              <a:rPr lang="ku-Arab-IQ" dirty="0">
                <a:latin typeface="Calibri" panose="020F0502020204030204" pitchFamily="34" charset="0"/>
                <a:ea typeface="Calibri" panose="020F0502020204030204" pitchFamily="34" charset="0"/>
                <a:cs typeface="Times New Roman" panose="02020603050405020304" pitchFamily="18" charset="0"/>
              </a:rPr>
              <a:t> و خاوەنانی کۆمپانیا. لەسەر تیمی کارگێری رێکخراوە گەشتیارییەکانە، بایەخ بە پارێزگاری لە ئاستێکی گونجاوی قەرزەکان بکەن و گەراوەیەکی گونجاویش بۆ خاوەنی پرۆژەکە مسۆگەر بکەن</a:t>
            </a:r>
            <a:r>
              <a:rPr lang="ar-IQ" dirty="0">
                <a:latin typeface="Calibri" panose="020F0502020204030204" pitchFamily="34" charset="0"/>
                <a:ea typeface="Calibri" panose="020F0502020204030204" pitchFamily="34" charset="0"/>
                <a:cs typeface="Times New Roman" panose="02020603050405020304" pitchFamily="18" charset="0"/>
              </a:rPr>
              <a:t>/ </a:t>
            </a:r>
            <a:r>
              <a:rPr lang="ar-IQ" dirty="0">
                <a:solidFill>
                  <a:srgbClr val="00B0F0"/>
                </a:solidFill>
                <a:latin typeface="Calibri" panose="020F0502020204030204" pitchFamily="34" charset="0"/>
                <a:ea typeface="Calibri" panose="020F0502020204030204" pitchFamily="34" charset="0"/>
                <a:cs typeface="Times New Roman" panose="02020603050405020304" pitchFamily="18" charset="0"/>
              </a:rPr>
              <a:t>تشير الى امكانية المنظمة في تلبية الالتزامات المالية طويلة الامد. التزامات طويلة الامد، عبارة عن القرض من المقرضين ومالكي المنظمة. وعلى فريق ادارة المنظمات السياحية الاهتمام بالمحافظة على مستوى مناسب للقروض وضمان العائد المناسب لصاحب المشروع</a:t>
            </a:r>
            <a:r>
              <a:rPr lang="ku-Arab-IQ" dirty="0">
                <a:solidFill>
                  <a:srgbClr val="00B0F0"/>
                </a:solidFill>
                <a:latin typeface="Calibri" panose="020F0502020204030204" pitchFamily="34" charset="0"/>
                <a:ea typeface="Calibri" panose="020F0502020204030204" pitchFamily="34" charset="0"/>
                <a:cs typeface="Times New Roman" panose="02020603050405020304" pitchFamily="18" charset="0"/>
              </a:rPr>
              <a:t>.</a:t>
            </a:r>
          </a:p>
        </p:txBody>
      </p:sp>
      <p:sp>
        <p:nvSpPr>
          <p:cNvPr id="6" name="Title 1">
            <a:extLst>
              <a:ext uri="{FF2B5EF4-FFF2-40B4-BE49-F238E27FC236}">
                <a16:creationId xmlns:a16="http://schemas.microsoft.com/office/drawing/2014/main" id="{FCC08C44-87C5-4395-B5D7-44AD72263B28}"/>
              </a:ext>
            </a:extLst>
          </p:cNvPr>
          <p:cNvSpPr>
            <a:spLocks noGrp="1"/>
          </p:cNvSpPr>
          <p:nvPr>
            <p:ph type="title"/>
          </p:nvPr>
        </p:nvSpPr>
        <p:spPr>
          <a:xfrm>
            <a:off x="340242" y="228600"/>
            <a:ext cx="11511295" cy="885826"/>
          </a:xfrm>
        </p:spPr>
        <p:txBody>
          <a:bodyPr>
            <a:normAutofit fontScale="90000"/>
          </a:bodyPr>
          <a:lstStyle/>
          <a:p>
            <a:pPr algn="r" rtl="1">
              <a:lnSpc>
                <a:spcPct val="107000"/>
              </a:lnSpc>
            </a:pPr>
            <a:r>
              <a:rPr lang="ku-Arab-IQ" b="1" dirty="0">
                <a:latin typeface="Calibri" panose="020F0502020204030204" pitchFamily="34" charset="0"/>
                <a:ea typeface="Calibri" panose="020F0502020204030204" pitchFamily="34" charset="0"/>
              </a:rPr>
              <a:t>ئامانجەکانی بەرێوەبردنی دارایی</a:t>
            </a:r>
            <a:r>
              <a:rPr lang="ar-IQ" b="1" dirty="0">
                <a:latin typeface="Calibri" panose="020F0502020204030204" pitchFamily="34" charset="0"/>
                <a:ea typeface="Calibri" panose="020F0502020204030204" pitchFamily="34" charset="0"/>
              </a:rPr>
              <a:t>/ اهداف ادارة المالية</a:t>
            </a:r>
            <a:br>
              <a:rPr lang="ku-Arab-IQ" b="1" dirty="0">
                <a:latin typeface="Calibri" panose="020F0502020204030204" pitchFamily="34" charset="0"/>
                <a:ea typeface="Calibri" panose="020F0502020204030204" pitchFamily="34" charset="0"/>
              </a:rPr>
            </a:br>
            <a:r>
              <a:rPr lang="ar-IQ" b="1" dirty="0">
                <a:latin typeface="Calibri" panose="020F0502020204030204" pitchFamily="34" charset="0"/>
                <a:ea typeface="Calibri" panose="020F0502020204030204" pitchFamily="34" charset="0"/>
              </a:rPr>
              <a:t>2</a:t>
            </a:r>
            <a:r>
              <a:rPr lang="ku-Arab-IQ" b="1" dirty="0">
                <a:latin typeface="Calibri" panose="020F0502020204030204" pitchFamily="34" charset="0"/>
                <a:ea typeface="Calibri" panose="020F0502020204030204" pitchFamily="34" charset="0"/>
              </a:rPr>
              <a:t>- </a:t>
            </a:r>
            <a:r>
              <a:rPr lang="ku-Arab-IQ" sz="3600" b="1" dirty="0">
                <a:latin typeface="Calibri" panose="020F0502020204030204" pitchFamily="34" charset="0"/>
                <a:ea typeface="Calibri" panose="020F0502020204030204" pitchFamily="34" charset="0"/>
              </a:rPr>
              <a:t>بەرێوەبردنی قەرز و کۆگەکراو/ </a:t>
            </a:r>
            <a:r>
              <a:rPr lang="ar-IQ" sz="3600" b="1" dirty="0">
                <a:latin typeface="Calibri" panose="020F0502020204030204" pitchFamily="34" charset="0"/>
                <a:ea typeface="Calibri" panose="020F0502020204030204" pitchFamily="34" charset="0"/>
              </a:rPr>
              <a:t>ادارة الدين والمخزون</a:t>
            </a:r>
            <a:endParaRPr lang="en-US" sz="3600" dirty="0">
              <a:latin typeface="Calibri" panose="020F0502020204030204" pitchFamily="34" charset="0"/>
              <a:ea typeface="Calibri" panose="020F050202020403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6679596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F9E7738-789A-4182-A057-B6B4B2372B84}"/>
              </a:ext>
            </a:extLst>
          </p:cNvPr>
          <p:cNvSpPr>
            <a:spLocks noGrp="1"/>
          </p:cNvSpPr>
          <p:nvPr>
            <p:ph idx="1"/>
          </p:nvPr>
        </p:nvSpPr>
        <p:spPr>
          <a:xfrm>
            <a:off x="184877" y="1828800"/>
            <a:ext cx="11666660" cy="4880344"/>
          </a:xfrm>
        </p:spPr>
        <p:txBody>
          <a:bodyPr>
            <a:normAutofit/>
          </a:bodyPr>
          <a:lstStyle/>
          <a:p>
            <a:pPr lvl="0" indent="457200" algn="just" rtl="1">
              <a:lnSpc>
                <a:spcPct val="107000"/>
              </a:lnSpc>
            </a:pPr>
            <a:r>
              <a:rPr lang="ku-Arab-IQ" dirty="0">
                <a:solidFill>
                  <a:prstClr val="black"/>
                </a:solidFill>
                <a:latin typeface="Calibri" panose="020F0502020204030204" pitchFamily="34" charset="0"/>
                <a:ea typeface="Calibri" panose="020F0502020204030204" pitchFamily="34" charset="0"/>
                <a:cs typeface="Times New Roman" panose="02020603050405020304" pitchFamily="18" charset="0"/>
              </a:rPr>
              <a:t>بەرێوەبەرانی دارایی لە بواری گەشتیاری، پێویستە بایەخ بدەن بە </a:t>
            </a:r>
            <a:r>
              <a:rPr lang="ku-Arab-IQ" b="1" dirty="0">
                <a:solidFill>
                  <a:prstClr val="black"/>
                </a:solidFill>
                <a:latin typeface="Calibri" panose="020F0502020204030204" pitchFamily="34" charset="0"/>
                <a:ea typeface="Calibri" panose="020F0502020204030204" pitchFamily="34" charset="0"/>
                <a:cs typeface="Times New Roman" panose="02020603050405020304" pitchFamily="18" charset="0"/>
              </a:rPr>
              <a:t>سووری کۆگەکراو/ دوران المخزون</a:t>
            </a:r>
            <a:r>
              <a:rPr lang="ku-Arab-IQ" dirty="0">
                <a:solidFill>
                  <a:prstClr val="black"/>
                </a:solidFill>
                <a:latin typeface="Calibri" panose="020F0502020204030204" pitchFamily="34" charset="0"/>
                <a:ea typeface="Calibri" panose="020F0502020204030204" pitchFamily="34" charset="0"/>
                <a:cs typeface="Times New Roman" panose="02020603050405020304" pitchFamily="18" charset="0"/>
              </a:rPr>
              <a:t> </a:t>
            </a:r>
            <a:r>
              <a:rPr lang="en-US" dirty="0">
                <a:solidFill>
                  <a:prstClr val="black"/>
                </a:solidFill>
                <a:latin typeface="Times New Roman" panose="02020603050405020304" pitchFamily="18" charset="0"/>
                <a:ea typeface="Calibri" panose="020F0502020204030204" pitchFamily="34" charset="0"/>
                <a:cs typeface="Arial" panose="020B0604020202020204" pitchFamily="34" charset="0"/>
              </a:rPr>
              <a:t>inventory turnover</a:t>
            </a:r>
            <a:r>
              <a:rPr lang="ku-Arab-IQ" dirty="0">
                <a:solidFill>
                  <a:prstClr val="black"/>
                </a:solidFill>
                <a:latin typeface="Calibri" panose="020F0502020204030204" pitchFamily="34" charset="0"/>
                <a:ea typeface="Calibri" panose="020F0502020204030204" pitchFamily="34" charset="0"/>
                <a:cs typeface="Times New Roman" panose="02020603050405020304" pitchFamily="18" charset="0"/>
              </a:rPr>
              <a:t>، ئەم رێژەی سووری کۆگەکراوە، بەرێوەبەر ئاگادار دەکاتەوە لەوەی ئایا تێچووی کالاکان بە باشی لەبەرچاو گیراون</a:t>
            </a:r>
            <a:r>
              <a:rPr lang="ar-IQ" dirty="0">
                <a:solidFill>
                  <a:prstClr val="black"/>
                </a:solidFill>
                <a:latin typeface="Calibri" panose="020F0502020204030204" pitchFamily="34" charset="0"/>
                <a:ea typeface="Calibri" panose="020F0502020204030204" pitchFamily="34" charset="0"/>
                <a:cs typeface="Times New Roman" panose="02020603050405020304" pitchFamily="18" charset="0"/>
              </a:rPr>
              <a:t>/ </a:t>
            </a:r>
            <a:r>
              <a:rPr lang="ar-IQ" dirty="0">
                <a:solidFill>
                  <a:srgbClr val="00B0F0"/>
                </a:solidFill>
                <a:latin typeface="Calibri" panose="020F0502020204030204" pitchFamily="34" charset="0"/>
                <a:ea typeface="Calibri" panose="020F0502020204030204" pitchFamily="34" charset="0"/>
                <a:cs typeface="Times New Roman" panose="02020603050405020304" pitchFamily="18" charset="0"/>
              </a:rPr>
              <a:t>على المدير المالي في مجال السياحة الاهتمام </a:t>
            </a:r>
            <a:r>
              <a:rPr lang="ar-IQ" b="1" dirty="0">
                <a:solidFill>
                  <a:srgbClr val="00B0F0"/>
                </a:solidFill>
                <a:latin typeface="Calibri" panose="020F0502020204030204" pitchFamily="34" charset="0"/>
                <a:ea typeface="Calibri" panose="020F0502020204030204" pitchFamily="34" charset="0"/>
                <a:cs typeface="Times New Roman" panose="02020603050405020304" pitchFamily="18" charset="0"/>
              </a:rPr>
              <a:t>بدوران المخزون</a:t>
            </a:r>
            <a:r>
              <a:rPr lang="ar-IQ" dirty="0">
                <a:solidFill>
                  <a:srgbClr val="00B0F0"/>
                </a:solidFill>
                <a:latin typeface="Calibri" panose="020F0502020204030204" pitchFamily="34" charset="0"/>
                <a:ea typeface="Calibri" panose="020F0502020204030204" pitchFamily="34" charset="0"/>
                <a:cs typeface="Times New Roman" panose="02020603050405020304" pitchFamily="18" charset="0"/>
              </a:rPr>
              <a:t>، تنبه نسبة دوران المخزون المدير على انه هل اخذ كلفة البضائع بعين الاعتبار.</a:t>
            </a:r>
          </a:p>
          <a:p>
            <a:pPr lvl="0" indent="457200" algn="just" rtl="1">
              <a:lnSpc>
                <a:spcPct val="107000"/>
              </a:lnSpc>
            </a:pPr>
            <a:endParaRPr lang="ar-IQ"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lvl="0" indent="457200" algn="just" rtl="1">
              <a:lnSpc>
                <a:spcPct val="107000"/>
              </a:lnSpc>
            </a:pPr>
            <a:r>
              <a:rPr lang="ku-Arab-IQ" dirty="0">
                <a:solidFill>
                  <a:prstClr val="black"/>
                </a:solidFill>
                <a:latin typeface="Calibri" panose="020F0502020204030204" pitchFamily="34" charset="0"/>
                <a:ea typeface="Calibri" panose="020F0502020204030204" pitchFamily="34" charset="0"/>
                <a:cs typeface="Times New Roman" panose="02020603050405020304" pitchFamily="18" charset="0"/>
              </a:rPr>
              <a:t>بۆ نموونە ئەگەر رێژەی سووری کۆگەکراو کەمبوو، ئەوا ئاماژەیە بەوەی زیادەرەوەی لە وەبەرهێنانی کۆگەکراودا کراوە، لە هەمان کاتدا، کۆگەیەکی زۆر یا تێچوویەکی زۆر لە کۆگەگراودا هەیە</a:t>
            </a:r>
            <a:r>
              <a:rPr lang="ar-IQ" dirty="0">
                <a:solidFill>
                  <a:prstClr val="black"/>
                </a:solidFill>
                <a:latin typeface="Calibri" panose="020F0502020204030204" pitchFamily="34" charset="0"/>
                <a:ea typeface="Calibri" panose="020F0502020204030204" pitchFamily="34" charset="0"/>
                <a:cs typeface="Times New Roman" panose="02020603050405020304" pitchFamily="18" charset="0"/>
              </a:rPr>
              <a:t>/</a:t>
            </a:r>
            <a:r>
              <a:rPr lang="ar-IQ" dirty="0">
                <a:solidFill>
                  <a:srgbClr val="00B0F0"/>
                </a:solidFill>
                <a:latin typeface="Calibri" panose="020F0502020204030204" pitchFamily="34" charset="0"/>
                <a:ea typeface="Calibri" panose="020F0502020204030204" pitchFamily="34" charset="0"/>
                <a:cs typeface="Times New Roman" panose="02020603050405020304" pitchFamily="18" charset="0"/>
              </a:rPr>
              <a:t> للمثال: اذا كانت نسبة دوران المخزون قليلة، فذلك تشير الى الاصراف في الاستثمار في المخزون، اي يوجد كمية كبيرة من المخزون او كلفة المخزون. </a:t>
            </a:r>
            <a:endParaRPr lang="en-US" sz="1800" dirty="0">
              <a:solidFill>
                <a:srgbClr val="00B0F0"/>
              </a:solidFill>
              <a:latin typeface="Calibri" panose="020F0502020204030204" pitchFamily="34" charset="0"/>
              <a:ea typeface="Calibri" panose="020F0502020204030204" pitchFamily="34" charset="0"/>
              <a:cs typeface="Arial" panose="020B0604020202020204" pitchFamily="34" charset="0"/>
            </a:endParaRPr>
          </a:p>
        </p:txBody>
      </p:sp>
      <p:sp>
        <p:nvSpPr>
          <p:cNvPr id="6" name="Title 1">
            <a:extLst>
              <a:ext uri="{FF2B5EF4-FFF2-40B4-BE49-F238E27FC236}">
                <a16:creationId xmlns:a16="http://schemas.microsoft.com/office/drawing/2014/main" id="{FCC08C44-87C5-4395-B5D7-44AD72263B28}"/>
              </a:ext>
            </a:extLst>
          </p:cNvPr>
          <p:cNvSpPr>
            <a:spLocks noGrp="1"/>
          </p:cNvSpPr>
          <p:nvPr>
            <p:ph type="title"/>
          </p:nvPr>
        </p:nvSpPr>
        <p:spPr>
          <a:xfrm>
            <a:off x="340242" y="228600"/>
            <a:ext cx="11511295" cy="885826"/>
          </a:xfrm>
        </p:spPr>
        <p:txBody>
          <a:bodyPr>
            <a:normAutofit fontScale="90000"/>
          </a:bodyPr>
          <a:lstStyle/>
          <a:p>
            <a:pPr algn="r" rtl="1">
              <a:lnSpc>
                <a:spcPct val="107000"/>
              </a:lnSpc>
            </a:pPr>
            <a:r>
              <a:rPr lang="ku-Arab-IQ" b="1" dirty="0">
                <a:latin typeface="Calibri" panose="020F0502020204030204" pitchFamily="34" charset="0"/>
                <a:ea typeface="Calibri" panose="020F0502020204030204" pitchFamily="34" charset="0"/>
              </a:rPr>
              <a:t>ئامانجەکانی بەرێوەبردنی دارایی</a:t>
            </a:r>
            <a:r>
              <a:rPr lang="ar-IQ" b="1" dirty="0">
                <a:latin typeface="Calibri" panose="020F0502020204030204" pitchFamily="34" charset="0"/>
                <a:ea typeface="Calibri" panose="020F0502020204030204" pitchFamily="34" charset="0"/>
              </a:rPr>
              <a:t>/ اهداف ادارة المالية</a:t>
            </a:r>
            <a:br>
              <a:rPr lang="ku-Arab-IQ" b="1" dirty="0">
                <a:latin typeface="Calibri" panose="020F0502020204030204" pitchFamily="34" charset="0"/>
                <a:ea typeface="Calibri" panose="020F0502020204030204" pitchFamily="34" charset="0"/>
              </a:rPr>
            </a:br>
            <a:r>
              <a:rPr lang="ar-IQ" b="1" dirty="0">
                <a:latin typeface="Calibri" panose="020F0502020204030204" pitchFamily="34" charset="0"/>
                <a:ea typeface="Calibri" panose="020F0502020204030204" pitchFamily="34" charset="0"/>
              </a:rPr>
              <a:t>2</a:t>
            </a:r>
            <a:r>
              <a:rPr lang="ku-Arab-IQ" b="1" dirty="0">
                <a:latin typeface="Calibri" panose="020F0502020204030204" pitchFamily="34" charset="0"/>
                <a:ea typeface="Calibri" panose="020F0502020204030204" pitchFamily="34" charset="0"/>
              </a:rPr>
              <a:t>- </a:t>
            </a:r>
            <a:r>
              <a:rPr lang="ku-Arab-IQ" sz="3600" b="1" dirty="0">
                <a:latin typeface="Calibri" panose="020F0502020204030204" pitchFamily="34" charset="0"/>
                <a:ea typeface="Calibri" panose="020F0502020204030204" pitchFamily="34" charset="0"/>
              </a:rPr>
              <a:t>بەرێوەبردنی قەرز و کۆگەکراو/ </a:t>
            </a:r>
            <a:r>
              <a:rPr lang="ar-IQ" sz="3600" b="1" dirty="0">
                <a:latin typeface="Calibri" panose="020F0502020204030204" pitchFamily="34" charset="0"/>
                <a:ea typeface="Calibri" panose="020F0502020204030204" pitchFamily="34" charset="0"/>
              </a:rPr>
              <a:t>ادارة الدين والمخزون</a:t>
            </a:r>
            <a:endParaRPr lang="en-US" sz="3600" dirty="0">
              <a:latin typeface="Calibri" panose="020F0502020204030204" pitchFamily="34" charset="0"/>
              <a:ea typeface="Calibri" panose="020F0502020204030204" pitchFamily="34" charset="0"/>
              <a:cs typeface="Arial" panose="020B0604020202020204" pitchFamily="34" charset="0"/>
            </a:endParaRPr>
          </a:p>
        </p:txBody>
      </p:sp>
      <p:sp>
        <p:nvSpPr>
          <p:cNvPr id="4" name="TextBox 3">
            <a:extLst>
              <a:ext uri="{FF2B5EF4-FFF2-40B4-BE49-F238E27FC236}">
                <a16:creationId xmlns:a16="http://schemas.microsoft.com/office/drawing/2014/main" id="{5C16B538-AF51-4DFC-8213-624725BA4845}"/>
              </a:ext>
            </a:extLst>
          </p:cNvPr>
          <p:cNvSpPr txBox="1"/>
          <p:nvPr/>
        </p:nvSpPr>
        <p:spPr>
          <a:xfrm>
            <a:off x="340242" y="5921514"/>
            <a:ext cx="4107849" cy="707886"/>
          </a:xfrm>
          <a:prstGeom prst="rect">
            <a:avLst/>
          </a:prstGeom>
          <a:noFill/>
        </p:spPr>
        <p:txBody>
          <a:bodyPr wrap="square">
            <a:spAutoFit/>
          </a:bodyPr>
          <a:lstStyle/>
          <a:p>
            <a:pPr marL="0" marR="0" lvl="0" indent="0" algn="just" defTabSz="457200" rtl="1" eaLnBrk="1" fontAlgn="auto" latinLnBrk="0" hangingPunct="1">
              <a:lnSpc>
                <a:spcPct val="100000"/>
              </a:lnSpc>
              <a:spcBef>
                <a:spcPts val="0"/>
              </a:spcBef>
              <a:spcAft>
                <a:spcPts val="0"/>
              </a:spcAft>
              <a:buClrTx/>
              <a:buSzTx/>
              <a:buFontTx/>
              <a:buNone/>
              <a:tabLst/>
              <a:defRPr/>
            </a:pPr>
            <a:r>
              <a:rPr kumimoji="0" lang="ku-Arab-IQ" sz="2000" b="0" i="0" u="none" strike="noStrike" kern="1200" cap="none" spc="0" normalizeH="0" baseline="0" noProof="0" dirty="0">
                <a:ln>
                  <a:noFill/>
                </a:ln>
                <a:solidFill>
                  <a:srgbClr val="00B050"/>
                </a:solidFill>
                <a:effectLst/>
                <a:uLnTx/>
                <a:uFillTx/>
                <a:latin typeface="Calibri" panose="020F0502020204030204" pitchFamily="34" charset="0"/>
                <a:ea typeface="Calibri" panose="020F0502020204030204" pitchFamily="34" charset="0"/>
                <a:cs typeface="Times New Roman" panose="02020603050405020304" pitchFamily="18" charset="0"/>
              </a:rPr>
              <a:t>پ/ کۆگەکراو واتا چی؟</a:t>
            </a:r>
          </a:p>
          <a:p>
            <a:pPr marL="0" marR="0" lvl="0" indent="0" algn="just" defTabSz="457200" rtl="1" eaLnBrk="1" fontAlgn="auto" latinLnBrk="0" hangingPunct="1">
              <a:lnSpc>
                <a:spcPct val="100000"/>
              </a:lnSpc>
              <a:spcBef>
                <a:spcPts val="0"/>
              </a:spcBef>
              <a:spcAft>
                <a:spcPts val="0"/>
              </a:spcAft>
              <a:buClrTx/>
              <a:buSzTx/>
              <a:buFontTx/>
              <a:buNone/>
              <a:tabLst/>
              <a:defRPr/>
            </a:pPr>
            <a:r>
              <a:rPr kumimoji="0" lang="ku-Arab-IQ" sz="2000" b="0" i="0" u="none" strike="noStrike" kern="1200" cap="none" spc="0" normalizeH="0" baseline="0" noProof="0" dirty="0">
                <a:ln>
                  <a:noFill/>
                </a:ln>
                <a:solidFill>
                  <a:srgbClr val="00B050"/>
                </a:solidFill>
                <a:effectLst/>
                <a:uLnTx/>
                <a:uFillTx/>
                <a:latin typeface="Calibri" panose="020F0502020204030204" pitchFamily="34" charset="0"/>
                <a:ea typeface="+mn-ea"/>
                <a:cs typeface="Times New Roman" panose="02020603050405020304" pitchFamily="18" charset="0"/>
              </a:rPr>
              <a:t>پ/ سووری کۆگەکراو شی بکەوە؟</a:t>
            </a:r>
            <a:endParaRPr kumimoji="0" lang="en-US" sz="2000" b="0" i="0" u="none" strike="noStrike" kern="1200" cap="none" spc="0" normalizeH="0" baseline="0" noProof="0" dirty="0">
              <a:ln>
                <a:noFill/>
              </a:ln>
              <a:solidFill>
                <a:srgbClr val="00B050"/>
              </a:solidFill>
              <a:effectLst/>
              <a:uLnTx/>
              <a:uFillTx/>
              <a:latin typeface="Calibri" panose="020F0502020204030204"/>
              <a:ea typeface="+mn-ea"/>
              <a:cs typeface="+mn-cs"/>
            </a:endParaRPr>
          </a:p>
        </p:txBody>
      </p:sp>
    </p:spTree>
    <p:custDataLst>
      <p:tags r:id="rId1"/>
    </p:custDataLst>
    <p:extLst>
      <p:ext uri="{BB962C8B-B14F-4D97-AF65-F5344CB8AC3E}">
        <p14:creationId xmlns:p14="http://schemas.microsoft.com/office/powerpoint/2010/main" val="19906859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up)">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F9E7738-789A-4182-A057-B6B4B2372B84}"/>
              </a:ext>
            </a:extLst>
          </p:cNvPr>
          <p:cNvSpPr>
            <a:spLocks noGrp="1"/>
          </p:cNvSpPr>
          <p:nvPr>
            <p:ph idx="1"/>
          </p:nvPr>
        </p:nvSpPr>
        <p:spPr>
          <a:xfrm>
            <a:off x="175352" y="1578480"/>
            <a:ext cx="11828806" cy="5183827"/>
          </a:xfrm>
        </p:spPr>
        <p:txBody>
          <a:bodyPr>
            <a:normAutofit fontScale="85000" lnSpcReduction="20000"/>
          </a:bodyPr>
          <a:lstStyle/>
          <a:p>
            <a:pPr algn="just" rtl="1">
              <a:lnSpc>
                <a:spcPct val="107000"/>
              </a:lnSpc>
              <a:spcAft>
                <a:spcPts val="0"/>
              </a:spcAft>
            </a:pPr>
            <a:r>
              <a:rPr lang="ku-Arab-IQ" b="1" dirty="0">
                <a:latin typeface="Calibri" panose="020F0502020204030204" pitchFamily="34" charset="0"/>
                <a:ea typeface="Calibri" panose="020F0502020204030204" pitchFamily="34" charset="0"/>
                <a:cs typeface="Times New Roman" panose="02020603050405020304" pitchFamily="18" charset="0"/>
              </a:rPr>
              <a:t>بەریوەبردنی ژمێرکاری/</a:t>
            </a:r>
            <a:r>
              <a:rPr lang="ar-IQ" b="1" dirty="0">
                <a:latin typeface="Calibri" panose="020F0502020204030204" pitchFamily="34" charset="0"/>
                <a:ea typeface="Calibri" panose="020F0502020204030204" pitchFamily="34" charset="0"/>
                <a:cs typeface="Times New Roman" panose="02020603050405020304" pitchFamily="18" charset="0"/>
              </a:rPr>
              <a:t> ادارة الحسابات</a:t>
            </a:r>
            <a:r>
              <a:rPr lang="ku-Arab-IQ" b="1" dirty="0">
                <a:latin typeface="Calibri" panose="020F0502020204030204" pitchFamily="34" charset="0"/>
                <a:ea typeface="Calibri" panose="020F0502020204030204" pitchFamily="34" charset="0"/>
                <a:cs typeface="Times New Roman" panose="02020603050405020304" pitchFamily="18" charset="0"/>
              </a:rPr>
              <a:t> </a:t>
            </a:r>
            <a:r>
              <a:rPr lang="en-US" b="1" dirty="0">
                <a:latin typeface="Times New Roman" panose="02020603050405020304" pitchFamily="18" charset="0"/>
                <a:ea typeface="Calibri" panose="020F0502020204030204" pitchFamily="34" charset="0"/>
                <a:cs typeface="Arial" panose="020B0604020202020204" pitchFamily="34" charset="0"/>
              </a:rPr>
              <a:t>account management</a:t>
            </a:r>
            <a:r>
              <a:rPr lang="ku-Arab-IQ" dirty="0">
                <a:latin typeface="Calibri" panose="020F0502020204030204" pitchFamily="34" charset="0"/>
                <a:ea typeface="Calibri" panose="020F0502020204030204" pitchFamily="34" charset="0"/>
                <a:cs typeface="Times New Roman" panose="02020603050405020304" pitchFamily="18" charset="0"/>
              </a:rPr>
              <a:t>: لە پرۆژەی گەشتیاریدا چەند </a:t>
            </a:r>
            <a:r>
              <a:rPr lang="ar-IQ" dirty="0">
                <a:latin typeface="Calibri" panose="020F0502020204030204" pitchFamily="34" charset="0"/>
                <a:ea typeface="Calibri" panose="020F0502020204030204" pitchFamily="34" charset="0"/>
                <a:cs typeface="Times New Roman" panose="02020603050405020304" pitchFamily="18" charset="0"/>
              </a:rPr>
              <a:t>ح</a:t>
            </a:r>
            <a:r>
              <a:rPr lang="ku-Arab-IQ" dirty="0">
                <a:latin typeface="Calibri" panose="020F0502020204030204" pitchFamily="34" charset="0"/>
                <a:ea typeface="Calibri" panose="020F0502020204030204" pitchFamily="34" charset="0"/>
                <a:cs typeface="Times New Roman" panose="02020603050405020304" pitchFamily="18" charset="0"/>
              </a:rPr>
              <a:t>الەتێک بوونی هەیە، کە کاریگەرییان لەسەر چۆنیەتی بەرێوەبردنی رێوشوێنە داراییەکان هەیە، بۆ نموونە</a:t>
            </a:r>
            <a:r>
              <a:rPr lang="ar-IQ" dirty="0">
                <a:latin typeface="Calibri" panose="020F0502020204030204" pitchFamily="34" charset="0"/>
                <a:ea typeface="Calibri" panose="020F0502020204030204" pitchFamily="34" charset="0"/>
                <a:cs typeface="Times New Roman" panose="02020603050405020304" pitchFamily="18" charset="0"/>
              </a:rPr>
              <a:t>/ </a:t>
            </a:r>
            <a:r>
              <a:rPr lang="ar-IQ" dirty="0">
                <a:solidFill>
                  <a:srgbClr val="00B0F0"/>
                </a:solidFill>
                <a:latin typeface="Calibri" panose="020F0502020204030204" pitchFamily="34" charset="0"/>
                <a:ea typeface="Calibri" panose="020F0502020204030204" pitchFamily="34" charset="0"/>
                <a:cs typeface="Times New Roman" panose="02020603050405020304" pitchFamily="18" charset="0"/>
              </a:rPr>
              <a:t>هناك حالات في المشروع السياحي، والتي تؤثر على كيفية ادارة الاجراءات المالية، للمثال:</a:t>
            </a:r>
            <a:r>
              <a:rPr lang="ku-Arab-IQ" dirty="0">
                <a:solidFill>
                  <a:srgbClr val="00B0F0"/>
                </a:solidFill>
                <a:latin typeface="Calibri" panose="020F0502020204030204" pitchFamily="34" charset="0"/>
                <a:ea typeface="Calibri" panose="020F0502020204030204" pitchFamily="34" charset="0"/>
                <a:cs typeface="Times New Roman" panose="02020603050405020304" pitchFamily="18" charset="0"/>
              </a:rPr>
              <a:t> </a:t>
            </a:r>
          </a:p>
          <a:p>
            <a:pPr marL="514350" indent="-514350" algn="just" rtl="1">
              <a:lnSpc>
                <a:spcPct val="107000"/>
              </a:lnSpc>
              <a:spcAft>
                <a:spcPts val="0"/>
              </a:spcAft>
              <a:buAutoNum type="arabicParenBoth"/>
            </a:pPr>
            <a:r>
              <a:rPr lang="ku-Arab-IQ" sz="3400" dirty="0">
                <a:latin typeface="Calibri" panose="020F0502020204030204" pitchFamily="34" charset="0"/>
                <a:ea typeface="Calibri" panose="020F0502020204030204" pitchFamily="34" charset="0"/>
                <a:cs typeface="Times New Roman" panose="02020603050405020304" pitchFamily="18" charset="0"/>
              </a:rPr>
              <a:t>هەر میوانێک لە هۆتێل هەژمارێکی تایبەت بە خۆی دەبێت، کە لە هەر کاتێکی شەو و رۆژدا کرێ و پارەدانەکانی تێدا تۆمار دەکرێ</a:t>
            </a:r>
            <a:r>
              <a:rPr lang="ar-IQ" sz="3400" dirty="0">
                <a:latin typeface="Calibri" panose="020F0502020204030204" pitchFamily="34" charset="0"/>
                <a:ea typeface="Calibri" panose="020F0502020204030204" pitchFamily="34" charset="0"/>
                <a:cs typeface="Times New Roman" panose="02020603050405020304" pitchFamily="18" charset="0"/>
              </a:rPr>
              <a:t>ت/ </a:t>
            </a:r>
            <a:r>
              <a:rPr lang="ar-IQ" sz="3400" dirty="0">
                <a:solidFill>
                  <a:srgbClr val="00B0F0"/>
                </a:solidFill>
                <a:latin typeface="Calibri" panose="020F0502020204030204" pitchFamily="34" charset="0"/>
                <a:ea typeface="Calibri" panose="020F0502020204030204" pitchFamily="34" charset="0"/>
                <a:cs typeface="Times New Roman" panose="02020603050405020304" pitchFamily="18" charset="0"/>
              </a:rPr>
              <a:t>كل ضيف لديه الحساب الخاص، والذي يسجل فيه الاجور والمدفوعات ليلا ونهارا</a:t>
            </a:r>
            <a:r>
              <a:rPr lang="ku-Arab-IQ" sz="3400" dirty="0">
                <a:solidFill>
                  <a:srgbClr val="00B0F0"/>
                </a:solidFill>
                <a:latin typeface="Calibri" panose="020F0502020204030204" pitchFamily="34" charset="0"/>
                <a:ea typeface="Calibri" panose="020F0502020204030204" pitchFamily="34" charset="0"/>
                <a:cs typeface="Times New Roman" panose="02020603050405020304" pitchFamily="18" charset="0"/>
              </a:rPr>
              <a:t>. </a:t>
            </a:r>
          </a:p>
          <a:p>
            <a:pPr marL="514350" indent="-514350" algn="just" rtl="1">
              <a:lnSpc>
                <a:spcPct val="107000"/>
              </a:lnSpc>
              <a:spcAft>
                <a:spcPts val="0"/>
              </a:spcAft>
              <a:buAutoNum type="arabicParenBoth"/>
            </a:pPr>
            <a:r>
              <a:rPr lang="ku-Arab-IQ" sz="3400" dirty="0">
                <a:latin typeface="Calibri" panose="020F0502020204030204" pitchFamily="34" charset="0"/>
                <a:ea typeface="Calibri" panose="020F0502020204030204" pitchFamily="34" charset="0"/>
                <a:cs typeface="Times New Roman" panose="02020603050405020304" pitchFamily="18" charset="0"/>
              </a:rPr>
              <a:t>هەندێ خزمەتیش هەیە بەر لەوەی پێشکەش بکرێت، پارەکەی دەدرێت (وەردەگیرێت لە لایەن پێشکەشکەری خزمەتەکە)، وەک گەشتی دەریایی، هێلی ئاسمانی، یا رەنگە لە شێوەی ئەسپاردن </a:t>
            </a:r>
            <a:r>
              <a:rPr lang="en-US" sz="3400" dirty="0">
                <a:latin typeface="Times New Roman" panose="02020603050405020304" pitchFamily="18" charset="0"/>
                <a:ea typeface="Calibri" panose="020F0502020204030204" pitchFamily="34" charset="0"/>
                <a:cs typeface="Arial" panose="020B0604020202020204" pitchFamily="34" charset="0"/>
              </a:rPr>
              <a:t>deposit</a:t>
            </a:r>
            <a:r>
              <a:rPr lang="ku-Arab-IQ" sz="3400" dirty="0">
                <a:latin typeface="Calibri" panose="020F0502020204030204" pitchFamily="34" charset="0"/>
                <a:ea typeface="Calibri" panose="020F0502020204030204" pitchFamily="34" charset="0"/>
                <a:cs typeface="Times New Roman" panose="02020603050405020304" pitchFamily="18" charset="0"/>
              </a:rPr>
              <a:t>. جا پارەی وەرگیراو و تەرخانکراو پێش پێشکەشکردنی خزمەتەکە و دوای خزمەتەکە، کاریگەری لەسەر </a:t>
            </a:r>
            <a:r>
              <a:rPr lang="ku-Arab-IQ" sz="3400" dirty="0">
                <a:solidFill>
                  <a:srgbClr val="00B050"/>
                </a:solidFill>
                <a:latin typeface="Calibri" panose="020F0502020204030204" pitchFamily="34" charset="0"/>
                <a:ea typeface="Calibri" panose="020F0502020204030204" pitchFamily="34" charset="0"/>
                <a:cs typeface="Times New Roman" panose="02020603050405020304" pitchFamily="18" charset="0"/>
              </a:rPr>
              <a:t>لێشاوی نەختی </a:t>
            </a:r>
            <a:r>
              <a:rPr lang="en-US" sz="3400" dirty="0">
                <a:solidFill>
                  <a:srgbClr val="00B050"/>
                </a:solidFill>
                <a:latin typeface="Times New Roman" panose="02020603050405020304" pitchFamily="18" charset="0"/>
                <a:ea typeface="Calibri" panose="020F0502020204030204" pitchFamily="34" charset="0"/>
                <a:cs typeface="Arial" panose="020B0604020202020204" pitchFamily="34" charset="0"/>
              </a:rPr>
              <a:t>cash-flow</a:t>
            </a:r>
            <a:r>
              <a:rPr lang="ku-Arab-IQ" sz="3400" dirty="0">
                <a:solidFill>
                  <a:srgbClr val="00B050"/>
                </a:solidFill>
                <a:latin typeface="Calibri" panose="020F0502020204030204" pitchFamily="34" charset="0"/>
                <a:ea typeface="Calibri" panose="020F0502020204030204" pitchFamily="34" charset="0"/>
                <a:cs typeface="Times New Roman" panose="02020603050405020304" pitchFamily="18" charset="0"/>
              </a:rPr>
              <a:t> </a:t>
            </a:r>
            <a:r>
              <a:rPr lang="ku-Arab-IQ" sz="3400" dirty="0">
                <a:latin typeface="Calibri" panose="020F0502020204030204" pitchFamily="34" charset="0"/>
                <a:ea typeface="Calibri" panose="020F0502020204030204" pitchFamily="34" charset="0"/>
                <a:cs typeface="Times New Roman" panose="02020603050405020304" pitchFamily="18" charset="0"/>
              </a:rPr>
              <a:t>هەیە، بۆیە دەبێ زۆر وریایی بکرێت لە بەرێوەبردنی</a:t>
            </a:r>
            <a:r>
              <a:rPr lang="ar-IQ" sz="3400" dirty="0">
                <a:latin typeface="Calibri" panose="020F0502020204030204" pitchFamily="34" charset="0"/>
                <a:ea typeface="Calibri" panose="020F0502020204030204" pitchFamily="34" charset="0"/>
                <a:cs typeface="Times New Roman" panose="02020603050405020304" pitchFamily="18" charset="0"/>
              </a:rPr>
              <a:t>/ </a:t>
            </a:r>
            <a:r>
              <a:rPr lang="ar-IQ" sz="3400" dirty="0">
                <a:solidFill>
                  <a:srgbClr val="00B0F0"/>
                </a:solidFill>
                <a:latin typeface="Calibri" panose="020F0502020204030204" pitchFamily="34" charset="0"/>
                <a:ea typeface="Calibri" panose="020F0502020204030204" pitchFamily="34" charset="0"/>
                <a:cs typeface="Times New Roman" panose="02020603050405020304" pitchFamily="18" charset="0"/>
              </a:rPr>
              <a:t>كما توجد بعض من الخدمات، يجب ان تدفع اجورها قبل تقديمها كــالسفر بوسائل النقل المائي(البحري)، ونقل الجوي، او يمكن ايداعها. فمبلغ المقبوض والمخصص قبل تقديم الخدمة وبعدها، تؤثر على التدفق النقدي، لذلك يحتاج الحظر في ادارتها</a:t>
            </a:r>
            <a:r>
              <a:rPr lang="ku-Arab-IQ" sz="3400" dirty="0">
                <a:solidFill>
                  <a:srgbClr val="00B0F0"/>
                </a:solidFill>
                <a:latin typeface="Calibri" panose="020F0502020204030204" pitchFamily="34" charset="0"/>
                <a:ea typeface="Calibri" panose="020F0502020204030204" pitchFamily="34" charset="0"/>
                <a:cs typeface="Times New Roman" panose="02020603050405020304" pitchFamily="18" charset="0"/>
              </a:rPr>
              <a:t>. </a:t>
            </a:r>
          </a:p>
        </p:txBody>
      </p:sp>
      <p:sp>
        <p:nvSpPr>
          <p:cNvPr id="6" name="Title 1">
            <a:extLst>
              <a:ext uri="{FF2B5EF4-FFF2-40B4-BE49-F238E27FC236}">
                <a16:creationId xmlns:a16="http://schemas.microsoft.com/office/drawing/2014/main" id="{D519B5A7-E97F-42EC-A4B7-3DB3822EBB6B}"/>
              </a:ext>
            </a:extLst>
          </p:cNvPr>
          <p:cNvSpPr>
            <a:spLocks noGrp="1"/>
          </p:cNvSpPr>
          <p:nvPr>
            <p:ph type="title"/>
          </p:nvPr>
        </p:nvSpPr>
        <p:spPr>
          <a:xfrm>
            <a:off x="340242" y="228600"/>
            <a:ext cx="11511295" cy="885826"/>
          </a:xfrm>
        </p:spPr>
        <p:txBody>
          <a:bodyPr>
            <a:normAutofit fontScale="90000"/>
          </a:bodyPr>
          <a:lstStyle/>
          <a:p>
            <a:pPr algn="r" rtl="1">
              <a:lnSpc>
                <a:spcPct val="107000"/>
              </a:lnSpc>
            </a:pPr>
            <a:r>
              <a:rPr lang="ku-Arab-IQ" b="1" dirty="0">
                <a:latin typeface="Calibri" panose="020F0502020204030204" pitchFamily="34" charset="0"/>
                <a:ea typeface="Calibri" panose="020F0502020204030204" pitchFamily="34" charset="0"/>
              </a:rPr>
              <a:t>ئامانجەکانی بەرێوەبردنی دارایی</a:t>
            </a:r>
            <a:r>
              <a:rPr lang="ar-IQ" b="1" dirty="0">
                <a:latin typeface="Calibri" panose="020F0502020204030204" pitchFamily="34" charset="0"/>
                <a:ea typeface="Calibri" panose="020F0502020204030204" pitchFamily="34" charset="0"/>
              </a:rPr>
              <a:t>/ اهداف ادارة المالية</a:t>
            </a:r>
            <a:br>
              <a:rPr lang="ku-Arab-IQ" b="1" dirty="0">
                <a:latin typeface="Calibri" panose="020F0502020204030204" pitchFamily="34" charset="0"/>
                <a:ea typeface="Calibri" panose="020F0502020204030204" pitchFamily="34" charset="0"/>
              </a:rPr>
            </a:br>
            <a:r>
              <a:rPr lang="ar-IQ" b="1" dirty="0">
                <a:latin typeface="Calibri" panose="020F0502020204030204" pitchFamily="34" charset="0"/>
                <a:ea typeface="Calibri" panose="020F0502020204030204" pitchFamily="34" charset="0"/>
              </a:rPr>
              <a:t>3</a:t>
            </a:r>
            <a:r>
              <a:rPr lang="ku-Arab-IQ" b="1" dirty="0">
                <a:latin typeface="Calibri" panose="020F0502020204030204" pitchFamily="34" charset="0"/>
                <a:ea typeface="Calibri" panose="020F0502020204030204" pitchFamily="34" charset="0"/>
              </a:rPr>
              <a:t>- </a:t>
            </a:r>
            <a:r>
              <a:rPr lang="ku-Arab-IQ" sz="3600" b="1" dirty="0">
                <a:latin typeface="Calibri" panose="020F0502020204030204" pitchFamily="34" charset="0"/>
                <a:ea typeface="Calibri" panose="020F0502020204030204" pitchFamily="34" charset="0"/>
              </a:rPr>
              <a:t>بەرێوەبردنی ژمێرکاری/ </a:t>
            </a:r>
            <a:r>
              <a:rPr lang="ar-IQ" sz="3600" b="1" dirty="0">
                <a:latin typeface="Calibri" panose="020F0502020204030204" pitchFamily="34" charset="0"/>
                <a:ea typeface="Calibri" panose="020F0502020204030204" pitchFamily="34" charset="0"/>
              </a:rPr>
              <a:t>ادارة الحسابات </a:t>
            </a:r>
            <a:endParaRPr lang="en-US" sz="3600" dirty="0">
              <a:latin typeface="Calibri" panose="020F0502020204030204" pitchFamily="34" charset="0"/>
              <a:ea typeface="Calibri" panose="020F0502020204030204" pitchFamily="34" charset="0"/>
              <a:cs typeface="Arial" panose="020B0604020202020204" pitchFamily="34" charset="0"/>
            </a:endParaRPr>
          </a:p>
        </p:txBody>
      </p:sp>
      <p:sp>
        <p:nvSpPr>
          <p:cNvPr id="4" name="TextBox 3">
            <a:extLst>
              <a:ext uri="{FF2B5EF4-FFF2-40B4-BE49-F238E27FC236}">
                <a16:creationId xmlns:a16="http://schemas.microsoft.com/office/drawing/2014/main" id="{E195C5E3-D062-4257-BDB0-982A1F43B308}"/>
              </a:ext>
            </a:extLst>
          </p:cNvPr>
          <p:cNvSpPr txBox="1"/>
          <p:nvPr/>
        </p:nvSpPr>
        <p:spPr>
          <a:xfrm>
            <a:off x="340242" y="1146398"/>
            <a:ext cx="6283399" cy="400110"/>
          </a:xfrm>
          <a:prstGeom prst="rect">
            <a:avLst/>
          </a:prstGeom>
          <a:noFill/>
        </p:spPr>
        <p:txBody>
          <a:bodyPr wrap="square">
            <a:spAutoFit/>
          </a:bodyPr>
          <a:lstStyle/>
          <a:p>
            <a:pPr marL="0" marR="0" lvl="0" indent="0" algn="just" defTabSz="457200" rtl="1" eaLnBrk="1" fontAlgn="auto" latinLnBrk="0" hangingPunct="1">
              <a:lnSpc>
                <a:spcPct val="100000"/>
              </a:lnSpc>
              <a:spcBef>
                <a:spcPts val="0"/>
              </a:spcBef>
              <a:spcAft>
                <a:spcPts val="0"/>
              </a:spcAft>
              <a:buClrTx/>
              <a:buSzTx/>
              <a:buFontTx/>
              <a:buNone/>
              <a:tabLst/>
              <a:defRPr/>
            </a:pPr>
            <a:r>
              <a:rPr kumimoji="0" lang="ku-Arab-IQ" sz="2000" b="0" i="0" u="none" strike="noStrike" kern="1200" cap="none" spc="0" normalizeH="0" baseline="0" noProof="0" dirty="0">
                <a:ln>
                  <a:noFill/>
                </a:ln>
                <a:solidFill>
                  <a:srgbClr val="00B050"/>
                </a:solidFill>
                <a:effectLst/>
                <a:uLnTx/>
                <a:uFillTx/>
                <a:latin typeface="Calibri" panose="020F0502020204030204" pitchFamily="34" charset="0"/>
                <a:ea typeface="Calibri" panose="020F0502020204030204" pitchFamily="34" charset="0"/>
                <a:cs typeface="Times New Roman" panose="02020603050405020304" pitchFamily="18" charset="0"/>
              </a:rPr>
              <a:t>پ/ ئامانجی بەرێوەبردنی ژمێرکاری لە رێکخراوە میواندارییەکان چییە؟</a:t>
            </a:r>
            <a:endParaRPr kumimoji="0" lang="en-US" sz="2000" b="0" i="0" u="none" strike="noStrike" kern="1200" cap="none" spc="0" normalizeH="0" baseline="0" noProof="0" dirty="0">
              <a:ln>
                <a:noFill/>
              </a:ln>
              <a:solidFill>
                <a:srgbClr val="00B050"/>
              </a:solidFill>
              <a:effectLst/>
              <a:uLnTx/>
              <a:uFillTx/>
              <a:latin typeface="Calibri" panose="020F0502020204030204"/>
              <a:ea typeface="+mn-ea"/>
              <a:cs typeface="+mn-cs"/>
            </a:endParaRPr>
          </a:p>
        </p:txBody>
      </p:sp>
    </p:spTree>
    <p:custDataLst>
      <p:tags r:id="rId1"/>
    </p:custDataLst>
    <p:extLst>
      <p:ext uri="{BB962C8B-B14F-4D97-AF65-F5344CB8AC3E}">
        <p14:creationId xmlns:p14="http://schemas.microsoft.com/office/powerpoint/2010/main" val="21531450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up)">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7">
            <a:extLst>
              <a:ext uri="{FF2B5EF4-FFF2-40B4-BE49-F238E27FC236}">
                <a16:creationId xmlns:a16="http://schemas.microsoft.com/office/drawing/2014/main" id="{D890BF7C-B3B5-404E-8C94-F38E3CCA6C7E}"/>
              </a:ext>
            </a:extLst>
          </p:cNvPr>
          <p:cNvSpPr txBox="1">
            <a:spLocks/>
          </p:cNvSpPr>
          <p:nvPr/>
        </p:nvSpPr>
        <p:spPr>
          <a:xfrm>
            <a:off x="1253313" y="3248700"/>
            <a:ext cx="9685374" cy="947972"/>
          </a:xfrm>
          <a:prstGeom prst="rect">
            <a:avLst/>
          </a:prstGeom>
        </p:spPr>
        <p:txBody>
          <a:bodyPr vert="horz" lIns="91440" tIns="45720" rIns="91440" bIns="45720" rtlCol="0" anchor="t">
            <a:normAutofit fontScale="77500" lnSpcReduction="20000"/>
          </a:bodyPr>
          <a:lstStyle>
            <a:lvl1pPr marL="0" indent="0" algn="ctr" defTabSz="685800" rtl="0" eaLnBrk="1" latinLnBrk="0" hangingPunct="1">
              <a:lnSpc>
                <a:spcPct val="100000"/>
              </a:lnSpc>
              <a:spcBef>
                <a:spcPts val="700"/>
              </a:spcBef>
              <a:buClr>
                <a:schemeClr val="tx2"/>
              </a:buClr>
              <a:buFont typeface="Arial" panose="020B0604020202020204" pitchFamily="34" charset="0"/>
              <a:buNone/>
              <a:defRPr sz="1500" b="1" i="0" kern="1200" cap="all" spc="300" baseline="0">
                <a:solidFill>
                  <a:schemeClr val="tx2"/>
                </a:solidFill>
                <a:latin typeface="+mn-lt"/>
                <a:ea typeface="+mn-ea"/>
                <a:cs typeface="+mn-cs"/>
              </a:defRPr>
            </a:lvl1pPr>
            <a:lvl2pPr marL="342900" indent="0" algn="ctr" defTabSz="685800" rtl="0" eaLnBrk="1" latinLnBrk="0" hangingPunct="1">
              <a:lnSpc>
                <a:spcPct val="110000"/>
              </a:lnSpc>
              <a:spcBef>
                <a:spcPts val="700"/>
              </a:spcBef>
              <a:buClr>
                <a:schemeClr val="tx2"/>
              </a:buClr>
              <a:buFont typeface="Gill Sans MT" panose="020B0502020104020203" pitchFamily="34" charset="0"/>
              <a:buNone/>
              <a:defRPr sz="1500" kern="1200">
                <a:solidFill>
                  <a:schemeClr val="tx1">
                    <a:lumMod val="65000"/>
                    <a:lumOff val="35000"/>
                  </a:schemeClr>
                </a:solidFill>
                <a:latin typeface="+mn-lt"/>
                <a:ea typeface="+mn-ea"/>
                <a:cs typeface="+mn-cs"/>
              </a:defRPr>
            </a:lvl2pPr>
            <a:lvl3pPr marL="685800" indent="0" algn="ctr" defTabSz="685800" rtl="0" eaLnBrk="1" latinLnBrk="0" hangingPunct="1">
              <a:lnSpc>
                <a:spcPct val="110000"/>
              </a:lnSpc>
              <a:spcBef>
                <a:spcPts val="700"/>
              </a:spcBef>
              <a:buClr>
                <a:schemeClr val="tx2"/>
              </a:buClr>
              <a:buFont typeface="Arial" panose="020B0604020202020204" pitchFamily="34" charset="0"/>
              <a:buNone/>
              <a:defRPr sz="1350" kern="1200">
                <a:solidFill>
                  <a:schemeClr val="tx1">
                    <a:lumMod val="65000"/>
                    <a:lumOff val="35000"/>
                  </a:schemeClr>
                </a:solidFill>
                <a:latin typeface="+mn-lt"/>
                <a:ea typeface="+mn-ea"/>
                <a:cs typeface="+mn-cs"/>
              </a:defRPr>
            </a:lvl3pPr>
            <a:lvl4pPr marL="1028700" indent="0" algn="ctr" defTabSz="685800" rtl="0" eaLnBrk="1" latinLnBrk="0" hangingPunct="1">
              <a:lnSpc>
                <a:spcPct val="110000"/>
              </a:lnSpc>
              <a:spcBef>
                <a:spcPts val="700"/>
              </a:spcBef>
              <a:buClr>
                <a:schemeClr val="tx2"/>
              </a:buClr>
              <a:buFont typeface="Gill Sans MT" panose="020B0502020104020203" pitchFamily="34" charset="0"/>
              <a:buNone/>
              <a:defRPr sz="1200" kern="1200">
                <a:solidFill>
                  <a:schemeClr val="tx1">
                    <a:lumMod val="65000"/>
                    <a:lumOff val="35000"/>
                  </a:schemeClr>
                </a:solidFill>
                <a:latin typeface="+mn-lt"/>
                <a:ea typeface="+mn-ea"/>
                <a:cs typeface="+mn-cs"/>
              </a:defRPr>
            </a:lvl4pPr>
            <a:lvl5pPr marL="1371600" indent="0" algn="ctr" defTabSz="685800" rtl="0" eaLnBrk="1" latinLnBrk="0" hangingPunct="1">
              <a:lnSpc>
                <a:spcPct val="110000"/>
              </a:lnSpc>
              <a:spcBef>
                <a:spcPts val="700"/>
              </a:spcBef>
              <a:buClr>
                <a:schemeClr val="tx2"/>
              </a:buClr>
              <a:buFont typeface="Arial" panose="020B0604020202020204" pitchFamily="34" charset="0"/>
              <a:buNone/>
              <a:defRPr sz="1200" kern="1200">
                <a:solidFill>
                  <a:schemeClr val="tx1">
                    <a:lumMod val="65000"/>
                    <a:lumOff val="35000"/>
                  </a:schemeClr>
                </a:solidFill>
                <a:latin typeface="+mn-lt"/>
                <a:ea typeface="+mn-ea"/>
                <a:cs typeface="+mn-cs"/>
              </a:defRPr>
            </a:lvl5pPr>
            <a:lvl6pPr marL="1714500" indent="0" algn="ctr" defTabSz="685800" rtl="0" eaLnBrk="1" latinLnBrk="0" hangingPunct="1">
              <a:lnSpc>
                <a:spcPct val="110000"/>
              </a:lnSpc>
              <a:spcBef>
                <a:spcPts val="700"/>
              </a:spcBef>
              <a:buClr>
                <a:schemeClr val="tx2"/>
              </a:buClr>
              <a:buFont typeface="Gill Sans MT" panose="020B0502020104020203" pitchFamily="34" charset="0"/>
              <a:buNone/>
              <a:defRPr sz="1200" kern="1200">
                <a:solidFill>
                  <a:schemeClr val="tx1">
                    <a:lumMod val="65000"/>
                    <a:lumOff val="35000"/>
                  </a:schemeClr>
                </a:solidFill>
                <a:latin typeface="+mn-lt"/>
                <a:ea typeface="+mn-ea"/>
                <a:cs typeface="+mn-cs"/>
              </a:defRPr>
            </a:lvl6pPr>
            <a:lvl7pPr marL="2057400" indent="0" algn="ctr" defTabSz="685800" rtl="0" eaLnBrk="1" latinLnBrk="0" hangingPunct="1">
              <a:lnSpc>
                <a:spcPct val="110000"/>
              </a:lnSpc>
              <a:spcBef>
                <a:spcPts val="700"/>
              </a:spcBef>
              <a:buClr>
                <a:schemeClr val="tx2"/>
              </a:buClr>
              <a:buFont typeface="Arial" panose="020B0604020202020204" pitchFamily="34" charset="0"/>
              <a:buNone/>
              <a:defRPr sz="1200" kern="1200">
                <a:solidFill>
                  <a:schemeClr val="tx1">
                    <a:lumMod val="65000"/>
                    <a:lumOff val="35000"/>
                  </a:schemeClr>
                </a:solidFill>
                <a:latin typeface="+mn-lt"/>
                <a:ea typeface="+mn-ea"/>
                <a:cs typeface="+mn-cs"/>
              </a:defRPr>
            </a:lvl7pPr>
            <a:lvl8pPr marL="2400300" indent="0" algn="ctr" defTabSz="685800" rtl="0" eaLnBrk="1" latinLnBrk="0" hangingPunct="1">
              <a:lnSpc>
                <a:spcPct val="110000"/>
              </a:lnSpc>
              <a:spcBef>
                <a:spcPts val="700"/>
              </a:spcBef>
              <a:buClr>
                <a:schemeClr val="tx2"/>
              </a:buClr>
              <a:buFont typeface="Gill Sans MT" panose="020B0502020104020203" pitchFamily="34" charset="0"/>
              <a:buNone/>
              <a:defRPr sz="1200" kern="1200" baseline="0">
                <a:solidFill>
                  <a:schemeClr val="tx1">
                    <a:lumMod val="65000"/>
                    <a:lumOff val="35000"/>
                  </a:schemeClr>
                </a:solidFill>
                <a:latin typeface="+mn-lt"/>
                <a:ea typeface="+mn-ea"/>
                <a:cs typeface="+mn-cs"/>
              </a:defRPr>
            </a:lvl8pPr>
            <a:lvl9pPr marL="2743200" indent="0" algn="ctr" defTabSz="685800" rtl="0" eaLnBrk="1" latinLnBrk="0" hangingPunct="1">
              <a:lnSpc>
                <a:spcPct val="110000"/>
              </a:lnSpc>
              <a:spcBef>
                <a:spcPts val="700"/>
              </a:spcBef>
              <a:buClr>
                <a:schemeClr val="tx2"/>
              </a:buClr>
              <a:buFont typeface="Arial" panose="020B0604020202020204" pitchFamily="34" charset="0"/>
              <a:buNone/>
              <a:defRPr sz="1200" kern="1200" baseline="0">
                <a:solidFill>
                  <a:schemeClr val="tx1">
                    <a:lumMod val="65000"/>
                    <a:lumOff val="35000"/>
                  </a:schemeClr>
                </a:solidFill>
                <a:latin typeface="+mn-lt"/>
                <a:ea typeface="+mn-ea"/>
                <a:cs typeface="+mn-cs"/>
              </a:defRPr>
            </a:lvl9pPr>
          </a:lstStyle>
          <a:p>
            <a:pPr marL="0" marR="0" lvl="0" indent="0" algn="ctr" defTabSz="685800" rtl="0" eaLnBrk="1" fontAlgn="auto" latinLnBrk="0" hangingPunct="1">
              <a:lnSpc>
                <a:spcPct val="100000"/>
              </a:lnSpc>
              <a:spcBef>
                <a:spcPts val="700"/>
              </a:spcBef>
              <a:spcAft>
                <a:spcPts val="0"/>
              </a:spcAft>
              <a:buClr>
                <a:srgbClr val="2A1A00"/>
              </a:buClr>
              <a:buSzTx/>
              <a:buFont typeface="Arial" panose="020B0604020202020204" pitchFamily="34" charset="0"/>
              <a:buNone/>
              <a:tabLst/>
              <a:defRPr/>
            </a:pPr>
            <a:r>
              <a:rPr kumimoji="0" lang="ku-Arab-IQ" sz="5400" b="1" i="0" u="none" strike="noStrike" kern="1200" cap="all" spc="300" normalizeH="0" baseline="0" noProof="0" dirty="0">
                <a:ln>
                  <a:noFill/>
                </a:ln>
                <a:solidFill>
                  <a:prstClr val="black">
                    <a:lumMod val="85000"/>
                    <a:lumOff val="15000"/>
                  </a:prstClr>
                </a:solidFill>
                <a:effectLst/>
                <a:uLnTx/>
                <a:uFillTx/>
                <a:latin typeface="Times New Roman" panose="02020603050405020304" pitchFamily="18" charset="0"/>
                <a:cs typeface="Times New Roman" panose="02020603050405020304" pitchFamily="18" charset="0"/>
              </a:rPr>
              <a:t>ئاشنابوون بە دارایی گەشتیاری و میوانداری</a:t>
            </a:r>
            <a:endParaRPr kumimoji="0" lang="en-US" sz="5400" b="1" i="0" u="none" strike="noStrike" kern="1200" cap="all" spc="300" normalizeH="0" baseline="0" noProof="0" dirty="0">
              <a:ln>
                <a:noFill/>
              </a:ln>
              <a:solidFill>
                <a:prstClr val="black">
                  <a:lumMod val="85000"/>
                  <a:lumOff val="15000"/>
                </a:prstClr>
              </a:solidFill>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778491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F9E7738-789A-4182-A057-B6B4B2372B84}"/>
              </a:ext>
            </a:extLst>
          </p:cNvPr>
          <p:cNvSpPr>
            <a:spLocks noGrp="1"/>
          </p:cNvSpPr>
          <p:nvPr>
            <p:ph idx="1"/>
          </p:nvPr>
        </p:nvSpPr>
        <p:spPr>
          <a:xfrm>
            <a:off x="181486" y="1155151"/>
            <a:ext cx="11828806" cy="5539563"/>
          </a:xfrm>
        </p:spPr>
        <p:txBody>
          <a:bodyPr>
            <a:normAutofit lnSpcReduction="10000"/>
          </a:bodyPr>
          <a:lstStyle/>
          <a:p>
            <a:pPr marL="514350" indent="-514350" algn="just" rtl="1">
              <a:lnSpc>
                <a:spcPct val="107000"/>
              </a:lnSpc>
              <a:spcAft>
                <a:spcPts val="0"/>
              </a:spcAft>
              <a:buAutoNum type="arabicParenBoth"/>
            </a:pPr>
            <a:r>
              <a:rPr lang="ku-Arab-IQ" sz="3400" dirty="0">
                <a:latin typeface="Calibri" panose="020F0502020204030204" pitchFamily="34" charset="0"/>
                <a:ea typeface="Calibri" panose="020F0502020204030204" pitchFamily="34" charset="0"/>
                <a:cs typeface="Times New Roman" panose="02020603050405020304" pitchFamily="18" charset="0"/>
              </a:rPr>
              <a:t>شێوەیەکی دیکەی تایبەت بە سەرچاوەی دارایی گەشتیاری، ئەوەیە، کە کار بە دراوی بیانی دەکرێت</a:t>
            </a:r>
            <a:r>
              <a:rPr lang="ar-IQ" sz="3400" dirty="0">
                <a:latin typeface="Calibri" panose="020F0502020204030204" pitchFamily="34" charset="0"/>
                <a:ea typeface="Calibri" panose="020F0502020204030204" pitchFamily="34" charset="0"/>
                <a:cs typeface="Times New Roman" panose="02020603050405020304" pitchFamily="18" charset="0"/>
              </a:rPr>
              <a:t>/</a:t>
            </a:r>
            <a:r>
              <a:rPr lang="ar-IQ" sz="3400" dirty="0">
                <a:solidFill>
                  <a:srgbClr val="00B0F0"/>
                </a:solidFill>
                <a:latin typeface="Calibri" panose="020F0502020204030204" pitchFamily="34" charset="0"/>
                <a:ea typeface="Calibri" panose="020F0502020204030204" pitchFamily="34" charset="0"/>
                <a:cs typeface="Times New Roman" panose="02020603050405020304" pitchFamily="18" charset="0"/>
              </a:rPr>
              <a:t> شكل آخر وخاص بالمصدر المالي السياحي، هو العمل بالعملة الاجنبية:</a:t>
            </a:r>
            <a:r>
              <a:rPr lang="ku-Arab-IQ" sz="3400" dirty="0">
                <a:solidFill>
                  <a:srgbClr val="00B0F0"/>
                </a:solidFill>
                <a:latin typeface="Calibri" panose="020F0502020204030204" pitchFamily="34" charset="0"/>
                <a:ea typeface="Calibri" panose="020F0502020204030204" pitchFamily="34" charset="0"/>
                <a:cs typeface="Times New Roman" panose="02020603050405020304" pitchFamily="18" charset="0"/>
              </a:rPr>
              <a:t> </a:t>
            </a:r>
          </a:p>
          <a:p>
            <a:pPr lvl="1" algn="just" rtl="1">
              <a:lnSpc>
                <a:spcPct val="107000"/>
              </a:lnSpc>
              <a:buFont typeface="Wingdings" panose="05000000000000000000" pitchFamily="2" charset="2"/>
              <a:buChar char="q"/>
            </a:pPr>
            <a:r>
              <a:rPr lang="ku-Arab-IQ" sz="2600" dirty="0">
                <a:latin typeface="Calibri" panose="020F0502020204030204" pitchFamily="34" charset="0"/>
                <a:ea typeface="Calibri" panose="020F0502020204030204" pitchFamily="34" charset="0"/>
                <a:cs typeface="Times New Roman" panose="02020603050405020304" pitchFamily="18" charset="0"/>
              </a:rPr>
              <a:t>میوان لە چەندین شوێنی جیهان دێت</a:t>
            </a:r>
            <a:r>
              <a:rPr lang="ar-IQ" sz="2600" dirty="0">
                <a:latin typeface="Calibri" panose="020F0502020204030204" pitchFamily="34" charset="0"/>
                <a:ea typeface="Calibri" panose="020F0502020204030204" pitchFamily="34" charset="0"/>
                <a:cs typeface="Times New Roman" panose="02020603050405020304" pitchFamily="18" charset="0"/>
              </a:rPr>
              <a:t>/ </a:t>
            </a:r>
            <a:r>
              <a:rPr lang="ar-IQ" sz="2600" dirty="0">
                <a:solidFill>
                  <a:srgbClr val="00B0F0"/>
                </a:solidFill>
                <a:latin typeface="Calibri" panose="020F0502020204030204" pitchFamily="34" charset="0"/>
                <a:ea typeface="Calibri" panose="020F0502020204030204" pitchFamily="34" charset="0"/>
                <a:cs typeface="Times New Roman" panose="02020603050405020304" pitchFamily="18" charset="0"/>
              </a:rPr>
              <a:t>وصول الضيوف في اماكن المختلفة في العالم.</a:t>
            </a:r>
            <a:endParaRPr lang="ku-Arab-IQ" sz="2600" dirty="0">
              <a:solidFill>
                <a:srgbClr val="00B0F0"/>
              </a:solidFill>
              <a:latin typeface="Calibri" panose="020F0502020204030204" pitchFamily="34" charset="0"/>
              <a:ea typeface="Calibri" panose="020F0502020204030204" pitchFamily="34" charset="0"/>
              <a:cs typeface="Times New Roman" panose="02020603050405020304" pitchFamily="18" charset="0"/>
            </a:endParaRPr>
          </a:p>
          <a:p>
            <a:pPr lvl="1" algn="just" rtl="1">
              <a:lnSpc>
                <a:spcPct val="107000"/>
              </a:lnSpc>
              <a:buFont typeface="Wingdings" panose="05000000000000000000" pitchFamily="2" charset="2"/>
              <a:buChar char="q"/>
            </a:pPr>
            <a:r>
              <a:rPr lang="ku-Arab-IQ" sz="2600" dirty="0">
                <a:latin typeface="Calibri" panose="020F0502020204030204" pitchFamily="34" charset="0"/>
                <a:ea typeface="Calibri" panose="020F0502020204030204" pitchFamily="34" charset="0"/>
                <a:cs typeface="Times New Roman" panose="02020603050405020304" pitchFamily="18" charset="0"/>
              </a:rPr>
              <a:t>رەنگە دانانی ئەسپاردە و گەرەنتیکردنی ئاسان نەبێت</a:t>
            </a:r>
            <a:r>
              <a:rPr lang="ar-IQ" sz="2600" dirty="0">
                <a:latin typeface="Calibri" panose="020F0502020204030204" pitchFamily="34" charset="0"/>
                <a:ea typeface="Calibri" panose="020F0502020204030204" pitchFamily="34" charset="0"/>
                <a:cs typeface="Times New Roman" panose="02020603050405020304" pitchFamily="18" charset="0"/>
              </a:rPr>
              <a:t>/ </a:t>
            </a:r>
            <a:r>
              <a:rPr lang="ar-IQ" sz="2600" dirty="0">
                <a:solidFill>
                  <a:srgbClr val="00B0F0"/>
                </a:solidFill>
                <a:latin typeface="Calibri" panose="020F0502020204030204" pitchFamily="34" charset="0"/>
                <a:ea typeface="Calibri" panose="020F0502020204030204" pitchFamily="34" charset="0"/>
                <a:cs typeface="Times New Roman" panose="02020603050405020304" pitchFamily="18" charset="0"/>
              </a:rPr>
              <a:t>صعوبة الايداع وضمانه</a:t>
            </a:r>
            <a:r>
              <a:rPr lang="ku-Arab-IQ" sz="2600" dirty="0">
                <a:solidFill>
                  <a:srgbClr val="00B0F0"/>
                </a:solidFill>
                <a:latin typeface="Calibri" panose="020F0502020204030204" pitchFamily="34" charset="0"/>
                <a:ea typeface="Calibri" panose="020F0502020204030204" pitchFamily="34" charset="0"/>
                <a:cs typeface="Times New Roman" panose="02020603050405020304" pitchFamily="18" charset="0"/>
              </a:rPr>
              <a:t>. </a:t>
            </a:r>
          </a:p>
          <a:p>
            <a:pPr lvl="1" algn="just" rtl="1">
              <a:lnSpc>
                <a:spcPct val="107000"/>
              </a:lnSpc>
              <a:buFont typeface="Wingdings" panose="05000000000000000000" pitchFamily="2" charset="2"/>
              <a:buChar char="q"/>
            </a:pPr>
            <a:r>
              <a:rPr lang="ku-Arab-IQ" sz="2600" dirty="0">
                <a:latin typeface="Calibri" panose="020F0502020204030204" pitchFamily="34" charset="0"/>
                <a:ea typeface="Calibri" panose="020F0502020204030204" pitchFamily="34" charset="0"/>
                <a:cs typeface="Times New Roman" panose="02020603050405020304" pitchFamily="18" charset="0"/>
              </a:rPr>
              <a:t>دەکرێ پرۆژە بازرگانییەکە لە دوورە وڵات کارەکانی ئەنجام بدات و دراوی جۆراوجۆر بەکاربهێنێت</a:t>
            </a:r>
            <a:r>
              <a:rPr lang="ar-IQ" sz="2600" dirty="0">
                <a:latin typeface="Calibri" panose="020F0502020204030204" pitchFamily="34" charset="0"/>
                <a:ea typeface="Calibri" panose="020F0502020204030204" pitchFamily="34" charset="0"/>
                <a:cs typeface="Times New Roman" panose="02020603050405020304" pitchFamily="18" charset="0"/>
              </a:rPr>
              <a:t>/ </a:t>
            </a:r>
            <a:r>
              <a:rPr lang="ar-IQ" sz="2600" dirty="0">
                <a:solidFill>
                  <a:srgbClr val="00B0F0"/>
                </a:solidFill>
                <a:latin typeface="Calibri" panose="020F0502020204030204" pitchFamily="34" charset="0"/>
                <a:ea typeface="Calibri" panose="020F0502020204030204" pitchFamily="34" charset="0"/>
                <a:cs typeface="Times New Roman" panose="02020603050405020304" pitchFamily="18" charset="0"/>
              </a:rPr>
              <a:t>يمكن ان يؤدي المشروع التجاري انشطته في بلدان متباعدة واستخدام عملات مختلفة</a:t>
            </a:r>
            <a:r>
              <a:rPr lang="ku-Arab-IQ" sz="2600" dirty="0">
                <a:solidFill>
                  <a:srgbClr val="00B0F0"/>
                </a:solidFill>
                <a:latin typeface="Calibri" panose="020F0502020204030204" pitchFamily="34" charset="0"/>
                <a:ea typeface="Calibri" panose="020F0502020204030204" pitchFamily="34" charset="0"/>
                <a:cs typeface="Times New Roman" panose="02020603050405020304" pitchFamily="18" charset="0"/>
              </a:rPr>
              <a:t>. </a:t>
            </a:r>
          </a:p>
          <a:p>
            <a:pPr marL="457200" lvl="1" indent="0" algn="just" rtl="1">
              <a:lnSpc>
                <a:spcPct val="107000"/>
              </a:lnSpc>
              <a:buNone/>
            </a:pPr>
            <a:r>
              <a:rPr lang="ku-Arab-IQ" sz="2600" dirty="0">
                <a:latin typeface="Calibri" panose="020F0502020204030204" pitchFamily="34" charset="0"/>
                <a:ea typeface="Calibri" panose="020F0502020204030204" pitchFamily="34" charset="0"/>
                <a:cs typeface="Times New Roman" panose="02020603050405020304" pitchFamily="18" charset="0"/>
              </a:rPr>
              <a:t>	جا لێرە دا کێشەکە تەنها لە گۆرینەوەی دراو نییە، بەلکو لە هەلبەز و دابەزی نرخی ئالوگۆری دراوەکە و رێنمایی و سیاسەتەکانی </a:t>
            </a:r>
            <a:r>
              <a:rPr lang="ar-IQ" sz="2600" dirty="0">
                <a:latin typeface="Calibri" panose="020F0502020204030204" pitchFamily="34" charset="0"/>
                <a:ea typeface="Calibri" panose="020F0502020204030204" pitchFamily="34" charset="0"/>
                <a:cs typeface="Times New Roman" panose="02020603050405020304" pitchFamily="18" charset="0"/>
              </a:rPr>
              <a:t>ح</a:t>
            </a:r>
            <a:r>
              <a:rPr lang="ku-Arab-IQ" sz="2600" dirty="0">
                <a:latin typeface="Calibri" panose="020F0502020204030204" pitchFamily="34" charset="0"/>
                <a:ea typeface="Calibri" panose="020F0502020204030204" pitchFamily="34" charset="0"/>
                <a:cs typeface="Times New Roman" panose="02020603050405020304" pitchFamily="18" charset="0"/>
              </a:rPr>
              <a:t>کومەتیشە لە بارەی لێشاوی دارایی سەرسنوورەکان، کە کاریگەرییان هەیە لەسەر بەرێوەبردنی دارایی میوانداری</a:t>
            </a:r>
            <a:r>
              <a:rPr lang="ar-IQ" sz="2600" dirty="0">
                <a:latin typeface="Calibri" panose="020F0502020204030204" pitchFamily="34" charset="0"/>
                <a:ea typeface="Calibri" panose="020F0502020204030204" pitchFamily="34" charset="0"/>
                <a:cs typeface="Times New Roman" panose="02020603050405020304" pitchFamily="18" charset="0"/>
              </a:rPr>
              <a:t>/ </a:t>
            </a:r>
            <a:r>
              <a:rPr lang="ar-IQ" sz="2600" dirty="0">
                <a:solidFill>
                  <a:srgbClr val="00B0F0"/>
                </a:solidFill>
                <a:latin typeface="Calibri" panose="020F0502020204030204" pitchFamily="34" charset="0"/>
                <a:ea typeface="Calibri" panose="020F0502020204030204" pitchFamily="34" charset="0"/>
                <a:cs typeface="Times New Roman" panose="02020603050405020304" pitchFamily="18" charset="0"/>
              </a:rPr>
              <a:t>المشكلة ليس فقط في تحويل العملات، لكن في تغير سعر التبادل للعملة والتعليمات والساسات الحكومية حول تدفق المالي في المنافذ الحدودية، والتي تؤثر على الادارة المالية في مجال الضيافة</a:t>
            </a:r>
            <a:r>
              <a:rPr lang="ku-Arab-IQ" sz="2600" dirty="0">
                <a:solidFill>
                  <a:srgbClr val="00B0F0"/>
                </a:solidFill>
                <a:latin typeface="Calibri" panose="020F0502020204030204" pitchFamily="34" charset="0"/>
                <a:ea typeface="Calibri" panose="020F0502020204030204" pitchFamily="34" charset="0"/>
                <a:cs typeface="Times New Roman" panose="02020603050405020304" pitchFamily="18" charset="0"/>
              </a:rPr>
              <a:t>.</a:t>
            </a:r>
            <a:endParaRPr lang="en-US" sz="1700" dirty="0">
              <a:solidFill>
                <a:srgbClr val="00B0F0"/>
              </a:solidFill>
              <a:latin typeface="Calibri" panose="020F0502020204030204" pitchFamily="34" charset="0"/>
              <a:ea typeface="Calibri" panose="020F0502020204030204" pitchFamily="34" charset="0"/>
              <a:cs typeface="Arial" panose="020B0604020202020204" pitchFamily="34" charset="0"/>
            </a:endParaRPr>
          </a:p>
        </p:txBody>
      </p:sp>
      <p:sp>
        <p:nvSpPr>
          <p:cNvPr id="6" name="Title 1">
            <a:extLst>
              <a:ext uri="{FF2B5EF4-FFF2-40B4-BE49-F238E27FC236}">
                <a16:creationId xmlns:a16="http://schemas.microsoft.com/office/drawing/2014/main" id="{D519B5A7-E97F-42EC-A4B7-3DB3822EBB6B}"/>
              </a:ext>
            </a:extLst>
          </p:cNvPr>
          <p:cNvSpPr>
            <a:spLocks noGrp="1"/>
          </p:cNvSpPr>
          <p:nvPr>
            <p:ph type="title"/>
          </p:nvPr>
        </p:nvSpPr>
        <p:spPr>
          <a:xfrm>
            <a:off x="340242" y="228600"/>
            <a:ext cx="11511295" cy="600740"/>
          </a:xfrm>
        </p:spPr>
        <p:txBody>
          <a:bodyPr>
            <a:noAutofit/>
          </a:bodyPr>
          <a:lstStyle/>
          <a:p>
            <a:pPr algn="r" rtl="1">
              <a:lnSpc>
                <a:spcPct val="107000"/>
              </a:lnSpc>
            </a:pPr>
            <a:r>
              <a:rPr lang="ku-Arab-IQ" sz="3600" b="1" dirty="0">
                <a:latin typeface="Calibri" panose="020F0502020204030204" pitchFamily="34" charset="0"/>
                <a:ea typeface="Calibri" panose="020F0502020204030204" pitchFamily="34" charset="0"/>
              </a:rPr>
              <a:t>ئامانجەکانی بەرێوەبردنی دارایی</a:t>
            </a:r>
            <a:r>
              <a:rPr lang="ar-IQ" sz="3600" b="1" dirty="0">
                <a:latin typeface="Calibri" panose="020F0502020204030204" pitchFamily="34" charset="0"/>
                <a:ea typeface="Calibri" panose="020F0502020204030204" pitchFamily="34" charset="0"/>
              </a:rPr>
              <a:t>/ اهداف ادارة المالية</a:t>
            </a:r>
            <a:br>
              <a:rPr lang="ku-Arab-IQ" sz="3600" b="1" dirty="0">
                <a:latin typeface="Calibri" panose="020F0502020204030204" pitchFamily="34" charset="0"/>
                <a:ea typeface="Calibri" panose="020F0502020204030204" pitchFamily="34" charset="0"/>
              </a:rPr>
            </a:br>
            <a:r>
              <a:rPr lang="ar-IQ" sz="3600" b="1" dirty="0">
                <a:latin typeface="Calibri" panose="020F0502020204030204" pitchFamily="34" charset="0"/>
                <a:ea typeface="Calibri" panose="020F0502020204030204" pitchFamily="34" charset="0"/>
              </a:rPr>
              <a:t>3</a:t>
            </a:r>
            <a:r>
              <a:rPr lang="ku-Arab-IQ" sz="3600" b="1" dirty="0">
                <a:latin typeface="Calibri" panose="020F0502020204030204" pitchFamily="34" charset="0"/>
                <a:ea typeface="Calibri" panose="020F0502020204030204" pitchFamily="34" charset="0"/>
              </a:rPr>
              <a:t>- </a:t>
            </a:r>
            <a:r>
              <a:rPr lang="ku-Arab-IQ" sz="2800" b="1" dirty="0">
                <a:latin typeface="Calibri" panose="020F0502020204030204" pitchFamily="34" charset="0"/>
                <a:ea typeface="Calibri" panose="020F0502020204030204" pitchFamily="34" charset="0"/>
              </a:rPr>
              <a:t>بەرێوەبردنی ژمێرکاری/ </a:t>
            </a:r>
            <a:r>
              <a:rPr lang="ar-IQ" sz="2800" b="1" dirty="0">
                <a:latin typeface="Calibri" panose="020F0502020204030204" pitchFamily="34" charset="0"/>
                <a:ea typeface="Calibri" panose="020F0502020204030204" pitchFamily="34" charset="0"/>
              </a:rPr>
              <a:t>ادارة الحسابات </a:t>
            </a:r>
            <a:endParaRPr lang="en-US" sz="2800" dirty="0">
              <a:latin typeface="Calibri" panose="020F0502020204030204" pitchFamily="34" charset="0"/>
              <a:ea typeface="Calibri" panose="020F0502020204030204" pitchFamily="34" charset="0"/>
              <a:cs typeface="Arial" panose="020B0604020202020204" pitchFamily="34" charset="0"/>
            </a:endParaRPr>
          </a:p>
        </p:txBody>
      </p:sp>
      <p:sp>
        <p:nvSpPr>
          <p:cNvPr id="4" name="TextBox 3">
            <a:extLst>
              <a:ext uri="{FF2B5EF4-FFF2-40B4-BE49-F238E27FC236}">
                <a16:creationId xmlns:a16="http://schemas.microsoft.com/office/drawing/2014/main" id="{921D1E26-5712-4346-9C06-3D950E1A31A4}"/>
              </a:ext>
            </a:extLst>
          </p:cNvPr>
          <p:cNvSpPr txBox="1"/>
          <p:nvPr/>
        </p:nvSpPr>
        <p:spPr>
          <a:xfrm>
            <a:off x="1094015" y="6150114"/>
            <a:ext cx="8342038" cy="707886"/>
          </a:xfrm>
          <a:prstGeom prst="rect">
            <a:avLst/>
          </a:prstGeom>
          <a:noFill/>
        </p:spPr>
        <p:txBody>
          <a:bodyPr wrap="square">
            <a:spAutoFit/>
          </a:bodyPr>
          <a:lstStyle/>
          <a:p>
            <a:pPr marL="0" marR="0" lvl="0" indent="0" algn="just" defTabSz="457200" rtl="1" eaLnBrk="1" fontAlgn="auto" latinLnBrk="0" hangingPunct="1">
              <a:lnSpc>
                <a:spcPct val="100000"/>
              </a:lnSpc>
              <a:spcBef>
                <a:spcPts val="0"/>
              </a:spcBef>
              <a:spcAft>
                <a:spcPts val="0"/>
              </a:spcAft>
              <a:buClrTx/>
              <a:buSzTx/>
              <a:buFontTx/>
              <a:buNone/>
              <a:tabLst/>
              <a:defRPr/>
            </a:pPr>
            <a:r>
              <a:rPr kumimoji="0" lang="ku-Arab-IQ" sz="2000" b="0" i="0" u="none" strike="noStrike" kern="1200" cap="none" spc="0" normalizeH="0" baseline="0" noProof="0" dirty="0">
                <a:ln>
                  <a:noFill/>
                </a:ln>
                <a:solidFill>
                  <a:srgbClr val="00B050"/>
                </a:solidFill>
                <a:effectLst/>
                <a:uLnTx/>
                <a:uFillTx/>
                <a:latin typeface="Calibri" panose="020F0502020204030204" pitchFamily="34" charset="0"/>
                <a:ea typeface="Calibri" panose="020F0502020204030204" pitchFamily="34" charset="0"/>
                <a:cs typeface="Times New Roman" panose="02020603050405020304" pitchFamily="18" charset="0"/>
              </a:rPr>
              <a:t>پ/ شێوەیەکی سەرچاوەی دارایی گەشتیاری بریتییە لە کارکردن بە دراوی بیانی، ئەمە شی بکەوە؟</a:t>
            </a:r>
          </a:p>
          <a:p>
            <a:pPr marL="0" marR="0" lvl="0" indent="0" algn="just" defTabSz="457200" rtl="1" eaLnBrk="1" fontAlgn="auto" latinLnBrk="0" hangingPunct="1">
              <a:lnSpc>
                <a:spcPct val="100000"/>
              </a:lnSpc>
              <a:spcBef>
                <a:spcPts val="0"/>
              </a:spcBef>
              <a:spcAft>
                <a:spcPts val="0"/>
              </a:spcAft>
              <a:buClrTx/>
              <a:buSzTx/>
              <a:buFontTx/>
              <a:buNone/>
              <a:tabLst/>
              <a:defRPr/>
            </a:pPr>
            <a:r>
              <a:rPr lang="ku-Arab-IQ" sz="2000" dirty="0">
                <a:solidFill>
                  <a:srgbClr val="00B050"/>
                </a:solidFill>
                <a:latin typeface="Calibri" panose="020F0502020204030204" pitchFamily="34" charset="0"/>
                <a:cs typeface="Times New Roman" panose="02020603050405020304" pitchFamily="18" charset="0"/>
              </a:rPr>
              <a:t>پ/ چی لە بارەی دراوی قورس </a:t>
            </a:r>
            <a:r>
              <a:rPr lang="ar-IQ" sz="2000" dirty="0">
                <a:solidFill>
                  <a:srgbClr val="00B050"/>
                </a:solidFill>
                <a:latin typeface="Calibri" panose="020F0502020204030204" pitchFamily="34" charset="0"/>
                <a:cs typeface="Times New Roman" panose="02020603050405020304" pitchFamily="18" charset="0"/>
              </a:rPr>
              <a:t>(عملة صعبة/ </a:t>
            </a:r>
            <a:r>
              <a:rPr lang="en-US" sz="2000" dirty="0">
                <a:solidFill>
                  <a:srgbClr val="00B050"/>
                </a:solidFill>
                <a:latin typeface="Calibri" panose="020F0502020204030204" pitchFamily="34" charset="0"/>
                <a:cs typeface="Times New Roman" panose="02020603050405020304" pitchFamily="18" charset="0"/>
              </a:rPr>
              <a:t>Hard Currency</a:t>
            </a:r>
            <a:r>
              <a:rPr lang="ku-Arab-IQ" sz="2000" dirty="0">
                <a:solidFill>
                  <a:srgbClr val="00B050"/>
                </a:solidFill>
                <a:latin typeface="Calibri" panose="020F0502020204030204" pitchFamily="34" charset="0"/>
                <a:cs typeface="Times New Roman" panose="02020603050405020304" pitchFamily="18" charset="0"/>
              </a:rPr>
              <a:t> دەزانی؟</a:t>
            </a:r>
            <a:endParaRPr kumimoji="0" lang="en-US" sz="2000" b="0" i="0" u="none" strike="noStrike" kern="1200" cap="none" spc="0" normalizeH="0" baseline="0" noProof="0" dirty="0">
              <a:ln>
                <a:noFill/>
              </a:ln>
              <a:solidFill>
                <a:srgbClr val="00B050"/>
              </a:solidFill>
              <a:effectLst/>
              <a:uLnTx/>
              <a:uFillTx/>
              <a:latin typeface="Calibri" panose="020F0502020204030204"/>
              <a:ea typeface="+mn-ea"/>
              <a:cs typeface="+mn-cs"/>
            </a:endParaRPr>
          </a:p>
        </p:txBody>
      </p:sp>
    </p:spTree>
    <p:custDataLst>
      <p:tags r:id="rId1"/>
    </p:custDataLst>
    <p:extLst>
      <p:ext uri="{BB962C8B-B14F-4D97-AF65-F5344CB8AC3E}">
        <p14:creationId xmlns:p14="http://schemas.microsoft.com/office/powerpoint/2010/main" val="38381924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up)">
                                      <p:cBhvr>
                                        <p:cTn id="10" dur="500"/>
                                        <p:tgtEl>
                                          <p:spTgt spid="3">
                                            <p:txEl>
                                              <p:pRg st="1" end="1"/>
                                            </p:txEl>
                                          </p:spTgt>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up)">
                                      <p:cBhvr>
                                        <p:cTn id="13" dur="500"/>
                                        <p:tgtEl>
                                          <p:spTgt spid="3">
                                            <p:txEl>
                                              <p:pRg st="2" end="2"/>
                                            </p:txEl>
                                          </p:spTgt>
                                        </p:tgtEl>
                                      </p:cBhvr>
                                    </p:animEffect>
                                  </p:childTnLst>
                                </p:cTn>
                              </p:par>
                              <p:par>
                                <p:cTn id="14" presetID="22" presetClass="entr" presetSubtype="1"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up)">
                                      <p:cBhvr>
                                        <p:cTn id="16" dur="500"/>
                                        <p:tgtEl>
                                          <p:spTgt spid="3">
                                            <p:txEl>
                                              <p:pRg st="3" end="3"/>
                                            </p:txEl>
                                          </p:spTgt>
                                        </p:tgtEl>
                                      </p:cBhvr>
                                    </p:animEffect>
                                  </p:childTnLst>
                                </p:cTn>
                              </p:par>
                              <p:par>
                                <p:cTn id="17" presetID="22" presetClass="entr" presetSubtype="1"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ipe(up)">
                                      <p:cBhvr>
                                        <p:cTn id="1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ubtitle 7">
            <a:extLst>
              <a:ext uri="{FF2B5EF4-FFF2-40B4-BE49-F238E27FC236}">
                <a16:creationId xmlns:a16="http://schemas.microsoft.com/office/drawing/2014/main" id="{9D7E0C8D-182C-4144-976F-1D38D0F24589}"/>
              </a:ext>
            </a:extLst>
          </p:cNvPr>
          <p:cNvSpPr txBox="1">
            <a:spLocks/>
          </p:cNvSpPr>
          <p:nvPr/>
        </p:nvSpPr>
        <p:spPr>
          <a:xfrm>
            <a:off x="2147776" y="2871810"/>
            <a:ext cx="8059480" cy="947972"/>
          </a:xfrm>
          <a:prstGeom prst="rect">
            <a:avLst/>
          </a:prstGeom>
        </p:spPr>
        <p:txBody>
          <a:bodyPr vert="horz" lIns="91440" tIns="45720" rIns="91440" bIns="45720" rtlCol="0" anchor="t">
            <a:normAutofit fontScale="92500" lnSpcReduction="10000"/>
          </a:bodyPr>
          <a:lstStyle>
            <a:lvl1pPr marL="0" indent="0" algn="ctr" defTabSz="685800" rtl="0" eaLnBrk="1" latinLnBrk="0" hangingPunct="1">
              <a:lnSpc>
                <a:spcPct val="100000"/>
              </a:lnSpc>
              <a:spcBef>
                <a:spcPts val="700"/>
              </a:spcBef>
              <a:buClr>
                <a:schemeClr val="tx2"/>
              </a:buClr>
              <a:buFont typeface="Arial" panose="020B0604020202020204" pitchFamily="34" charset="0"/>
              <a:buNone/>
              <a:defRPr sz="1500" b="1" i="0" kern="1200" cap="all" spc="300" baseline="0">
                <a:solidFill>
                  <a:schemeClr val="tx2"/>
                </a:solidFill>
                <a:latin typeface="+mn-lt"/>
                <a:ea typeface="+mn-ea"/>
                <a:cs typeface="+mn-cs"/>
              </a:defRPr>
            </a:lvl1pPr>
            <a:lvl2pPr marL="342900" indent="0" algn="ctr" defTabSz="685800" rtl="0" eaLnBrk="1" latinLnBrk="0" hangingPunct="1">
              <a:lnSpc>
                <a:spcPct val="110000"/>
              </a:lnSpc>
              <a:spcBef>
                <a:spcPts val="700"/>
              </a:spcBef>
              <a:buClr>
                <a:schemeClr val="tx2"/>
              </a:buClr>
              <a:buFont typeface="Gill Sans MT" panose="020B0502020104020203" pitchFamily="34" charset="0"/>
              <a:buNone/>
              <a:defRPr sz="1500" kern="1200">
                <a:solidFill>
                  <a:schemeClr val="tx1">
                    <a:lumMod val="65000"/>
                    <a:lumOff val="35000"/>
                  </a:schemeClr>
                </a:solidFill>
                <a:latin typeface="+mn-lt"/>
                <a:ea typeface="+mn-ea"/>
                <a:cs typeface="+mn-cs"/>
              </a:defRPr>
            </a:lvl2pPr>
            <a:lvl3pPr marL="685800" indent="0" algn="ctr" defTabSz="685800" rtl="0" eaLnBrk="1" latinLnBrk="0" hangingPunct="1">
              <a:lnSpc>
                <a:spcPct val="110000"/>
              </a:lnSpc>
              <a:spcBef>
                <a:spcPts val="700"/>
              </a:spcBef>
              <a:buClr>
                <a:schemeClr val="tx2"/>
              </a:buClr>
              <a:buFont typeface="Arial" panose="020B0604020202020204" pitchFamily="34" charset="0"/>
              <a:buNone/>
              <a:defRPr sz="1350" kern="1200">
                <a:solidFill>
                  <a:schemeClr val="tx1">
                    <a:lumMod val="65000"/>
                    <a:lumOff val="35000"/>
                  </a:schemeClr>
                </a:solidFill>
                <a:latin typeface="+mn-lt"/>
                <a:ea typeface="+mn-ea"/>
                <a:cs typeface="+mn-cs"/>
              </a:defRPr>
            </a:lvl3pPr>
            <a:lvl4pPr marL="1028700" indent="0" algn="ctr" defTabSz="685800" rtl="0" eaLnBrk="1" latinLnBrk="0" hangingPunct="1">
              <a:lnSpc>
                <a:spcPct val="110000"/>
              </a:lnSpc>
              <a:spcBef>
                <a:spcPts val="700"/>
              </a:spcBef>
              <a:buClr>
                <a:schemeClr val="tx2"/>
              </a:buClr>
              <a:buFont typeface="Gill Sans MT" panose="020B0502020104020203" pitchFamily="34" charset="0"/>
              <a:buNone/>
              <a:defRPr sz="1200" kern="1200">
                <a:solidFill>
                  <a:schemeClr val="tx1">
                    <a:lumMod val="65000"/>
                    <a:lumOff val="35000"/>
                  </a:schemeClr>
                </a:solidFill>
                <a:latin typeface="+mn-lt"/>
                <a:ea typeface="+mn-ea"/>
                <a:cs typeface="+mn-cs"/>
              </a:defRPr>
            </a:lvl4pPr>
            <a:lvl5pPr marL="1371600" indent="0" algn="ctr" defTabSz="685800" rtl="0" eaLnBrk="1" latinLnBrk="0" hangingPunct="1">
              <a:lnSpc>
                <a:spcPct val="110000"/>
              </a:lnSpc>
              <a:spcBef>
                <a:spcPts val="700"/>
              </a:spcBef>
              <a:buClr>
                <a:schemeClr val="tx2"/>
              </a:buClr>
              <a:buFont typeface="Arial" panose="020B0604020202020204" pitchFamily="34" charset="0"/>
              <a:buNone/>
              <a:defRPr sz="1200" kern="1200">
                <a:solidFill>
                  <a:schemeClr val="tx1">
                    <a:lumMod val="65000"/>
                    <a:lumOff val="35000"/>
                  </a:schemeClr>
                </a:solidFill>
                <a:latin typeface="+mn-lt"/>
                <a:ea typeface="+mn-ea"/>
                <a:cs typeface="+mn-cs"/>
              </a:defRPr>
            </a:lvl5pPr>
            <a:lvl6pPr marL="1714500" indent="0" algn="ctr" defTabSz="685800" rtl="0" eaLnBrk="1" latinLnBrk="0" hangingPunct="1">
              <a:lnSpc>
                <a:spcPct val="110000"/>
              </a:lnSpc>
              <a:spcBef>
                <a:spcPts val="700"/>
              </a:spcBef>
              <a:buClr>
                <a:schemeClr val="tx2"/>
              </a:buClr>
              <a:buFont typeface="Gill Sans MT" panose="020B0502020104020203" pitchFamily="34" charset="0"/>
              <a:buNone/>
              <a:defRPr sz="1200" kern="1200">
                <a:solidFill>
                  <a:schemeClr val="tx1">
                    <a:lumMod val="65000"/>
                    <a:lumOff val="35000"/>
                  </a:schemeClr>
                </a:solidFill>
                <a:latin typeface="+mn-lt"/>
                <a:ea typeface="+mn-ea"/>
                <a:cs typeface="+mn-cs"/>
              </a:defRPr>
            </a:lvl6pPr>
            <a:lvl7pPr marL="2057400" indent="0" algn="ctr" defTabSz="685800" rtl="0" eaLnBrk="1" latinLnBrk="0" hangingPunct="1">
              <a:lnSpc>
                <a:spcPct val="110000"/>
              </a:lnSpc>
              <a:spcBef>
                <a:spcPts val="700"/>
              </a:spcBef>
              <a:buClr>
                <a:schemeClr val="tx2"/>
              </a:buClr>
              <a:buFont typeface="Arial" panose="020B0604020202020204" pitchFamily="34" charset="0"/>
              <a:buNone/>
              <a:defRPr sz="1200" kern="1200">
                <a:solidFill>
                  <a:schemeClr val="tx1">
                    <a:lumMod val="65000"/>
                    <a:lumOff val="35000"/>
                  </a:schemeClr>
                </a:solidFill>
                <a:latin typeface="+mn-lt"/>
                <a:ea typeface="+mn-ea"/>
                <a:cs typeface="+mn-cs"/>
              </a:defRPr>
            </a:lvl7pPr>
            <a:lvl8pPr marL="2400300" indent="0" algn="ctr" defTabSz="685800" rtl="0" eaLnBrk="1" latinLnBrk="0" hangingPunct="1">
              <a:lnSpc>
                <a:spcPct val="110000"/>
              </a:lnSpc>
              <a:spcBef>
                <a:spcPts val="700"/>
              </a:spcBef>
              <a:buClr>
                <a:schemeClr val="tx2"/>
              </a:buClr>
              <a:buFont typeface="Gill Sans MT" panose="020B0502020104020203" pitchFamily="34" charset="0"/>
              <a:buNone/>
              <a:defRPr sz="1200" kern="1200" baseline="0">
                <a:solidFill>
                  <a:schemeClr val="tx1">
                    <a:lumMod val="65000"/>
                    <a:lumOff val="35000"/>
                  </a:schemeClr>
                </a:solidFill>
                <a:latin typeface="+mn-lt"/>
                <a:ea typeface="+mn-ea"/>
                <a:cs typeface="+mn-cs"/>
              </a:defRPr>
            </a:lvl8pPr>
            <a:lvl9pPr marL="2743200" indent="0" algn="ctr" defTabSz="685800" rtl="0" eaLnBrk="1" latinLnBrk="0" hangingPunct="1">
              <a:lnSpc>
                <a:spcPct val="110000"/>
              </a:lnSpc>
              <a:spcBef>
                <a:spcPts val="700"/>
              </a:spcBef>
              <a:buClr>
                <a:schemeClr val="tx2"/>
              </a:buClr>
              <a:buFont typeface="Arial" panose="020B0604020202020204" pitchFamily="34" charset="0"/>
              <a:buNone/>
              <a:defRPr sz="1200" kern="1200" baseline="0">
                <a:solidFill>
                  <a:schemeClr val="tx1">
                    <a:lumMod val="65000"/>
                    <a:lumOff val="35000"/>
                  </a:schemeClr>
                </a:solidFill>
                <a:latin typeface="+mn-lt"/>
                <a:ea typeface="+mn-ea"/>
                <a:cs typeface="+mn-cs"/>
              </a:defRPr>
            </a:lvl9pPr>
          </a:lstStyle>
          <a:p>
            <a:pPr lvl="0">
              <a:buClr>
                <a:srgbClr val="2A1A00"/>
              </a:buClr>
              <a:defRPr/>
            </a:pPr>
            <a:r>
              <a:rPr kumimoji="0" lang="ku-Arab-IQ" sz="3200" b="1" i="0" u="none" strike="noStrike" kern="1200" cap="all" spc="30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ستراکچەری رێکخستنی </a:t>
            </a:r>
            <a:r>
              <a:rPr lang="ku-Arab-IQ" sz="3200" dirty="0">
                <a:solidFill>
                  <a:prstClr val="black"/>
                </a:solidFill>
                <a:latin typeface="Times New Roman" panose="02020603050405020304" pitchFamily="18" charset="0"/>
                <a:cs typeface="Times New Roman" panose="02020603050405020304" pitchFamily="18" charset="0"/>
              </a:rPr>
              <a:t>رێکخراوی میوانداری و پێگەی کارگێری دارایی و بەشی دارایی </a:t>
            </a:r>
            <a:endParaRPr kumimoji="0" lang="en-US" sz="3200" b="1" i="0" u="none" strike="noStrike" kern="1200" cap="all" spc="30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1035391675"/>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6B38D-F8A5-46FD-BBAB-03078F753C8C}"/>
              </a:ext>
            </a:extLst>
          </p:cNvPr>
          <p:cNvSpPr>
            <a:spLocks noGrp="1"/>
          </p:cNvSpPr>
          <p:nvPr>
            <p:ph type="title"/>
          </p:nvPr>
        </p:nvSpPr>
        <p:spPr>
          <a:xfrm>
            <a:off x="289653" y="316761"/>
            <a:ext cx="11597258" cy="640169"/>
          </a:xfrm>
        </p:spPr>
        <p:txBody>
          <a:bodyPr>
            <a:normAutofit fontScale="90000"/>
          </a:bodyPr>
          <a:lstStyle/>
          <a:p>
            <a:pPr algn="just" rtl="1">
              <a:lnSpc>
                <a:spcPct val="107000"/>
              </a:lnSpc>
              <a:spcAft>
                <a:spcPts val="0"/>
              </a:spcAft>
            </a:pPr>
            <a:r>
              <a:rPr lang="ku-Arab-IQ" b="1" dirty="0">
                <a:latin typeface="Calibri" panose="020F0502020204030204" pitchFamily="34" charset="0"/>
                <a:ea typeface="Calibri" panose="020F0502020204030204" pitchFamily="34" charset="0"/>
              </a:rPr>
              <a:t>ستراکچەری رێکخراوی گەشتیاری</a:t>
            </a:r>
            <a:r>
              <a:rPr lang="ar-IQ" b="1" dirty="0">
                <a:latin typeface="Calibri" panose="020F0502020204030204" pitchFamily="34" charset="0"/>
                <a:ea typeface="Calibri" panose="020F0502020204030204" pitchFamily="34" charset="0"/>
              </a:rPr>
              <a:t>/ هيكل المنظمة السياحية</a:t>
            </a:r>
            <a:endParaRPr lang="en-US" sz="3600" dirty="0">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AF9E7738-789A-4182-A057-B6B4B2372B84}"/>
              </a:ext>
            </a:extLst>
          </p:cNvPr>
          <p:cNvSpPr>
            <a:spLocks noGrp="1"/>
          </p:cNvSpPr>
          <p:nvPr>
            <p:ph idx="1"/>
          </p:nvPr>
        </p:nvSpPr>
        <p:spPr>
          <a:xfrm>
            <a:off x="289652" y="1158949"/>
            <a:ext cx="11342367" cy="5528930"/>
          </a:xfrm>
        </p:spPr>
        <p:txBody>
          <a:bodyPr>
            <a:normAutofit fontScale="92500" lnSpcReduction="20000"/>
          </a:bodyPr>
          <a:lstStyle/>
          <a:p>
            <a:pPr indent="457200" algn="just" rtl="1">
              <a:lnSpc>
                <a:spcPct val="107000"/>
              </a:lnSpc>
              <a:spcAft>
                <a:spcPts val="0"/>
              </a:spcAft>
            </a:pPr>
            <a:r>
              <a:rPr lang="ku-Arab-IQ" dirty="0">
                <a:latin typeface="Calibri" panose="020F0502020204030204" pitchFamily="34" charset="0"/>
                <a:ea typeface="Calibri" panose="020F0502020204030204" pitchFamily="34" charset="0"/>
                <a:cs typeface="Times New Roman" panose="02020603050405020304" pitchFamily="18" charset="0"/>
              </a:rPr>
              <a:t>ستراکچەری رێکخراو، وێنای رێکخراو دەکات لە تەواوی ئەو وەزیفانەی، کە پێی هەلدەستێت بۆ پێشکەشکردنی خزمەتێک یا بەرهەمهێنانی کالایەک، جا لێرەدا، باسی ستراکچەری رێکخراوی گەشتیاری دەکەین و هۆتێلێک بە نموونە وەردەگرین و لە </a:t>
            </a:r>
            <a:r>
              <a:rPr lang="ku-Arab-IQ" dirty="0">
                <a:solidFill>
                  <a:srgbClr val="000000"/>
                </a:solidFill>
                <a:latin typeface="Calibri" panose="020F0502020204030204" pitchFamily="34" charset="0"/>
                <a:ea typeface="Calibri" panose="020F0502020204030204" pitchFamily="34" charset="0"/>
                <a:cs typeface="Times New Roman" panose="02020603050405020304" pitchFamily="18" charset="0"/>
              </a:rPr>
              <a:t>شێوەی ژمارە (٢) ش </a:t>
            </a:r>
            <a:r>
              <a:rPr lang="ku-Arab-IQ" dirty="0">
                <a:latin typeface="Calibri" panose="020F0502020204030204" pitchFamily="34" charset="0"/>
                <a:ea typeface="Calibri" panose="020F0502020204030204" pitchFamily="34" charset="0"/>
                <a:cs typeface="Times New Roman" panose="02020603050405020304" pitchFamily="18" charset="0"/>
              </a:rPr>
              <a:t>زیاتر روونکراوەتەوە</a:t>
            </a:r>
            <a:r>
              <a:rPr lang="ar-IQ" dirty="0">
                <a:latin typeface="Calibri" panose="020F0502020204030204" pitchFamily="34" charset="0"/>
                <a:ea typeface="Calibri" panose="020F0502020204030204" pitchFamily="34" charset="0"/>
                <a:cs typeface="Times New Roman" panose="02020603050405020304" pitchFamily="18" charset="0"/>
              </a:rPr>
              <a:t>/ </a:t>
            </a:r>
            <a:r>
              <a:rPr lang="ar-IQ" dirty="0">
                <a:solidFill>
                  <a:srgbClr val="00B0F0"/>
                </a:solidFill>
                <a:latin typeface="Calibri" panose="020F0502020204030204" pitchFamily="34" charset="0"/>
                <a:ea typeface="Calibri" panose="020F0502020204030204" pitchFamily="34" charset="0"/>
                <a:cs typeface="Times New Roman" panose="02020603050405020304" pitchFamily="18" charset="0"/>
              </a:rPr>
              <a:t>تمثل الهيكل التنظيمي بيان الوظائف التي تقوم بها المنظمة لتقديم خدمة او انتاج بضاعة معينة، وهنا، نتحدث عن الهيكل التنظيمي لمنظمة السياحية، ونأخذ فندق ما كمثال، كما مبين في الشكل (2) </a:t>
            </a:r>
            <a:r>
              <a:rPr lang="ku-Arab-IQ" dirty="0">
                <a:solidFill>
                  <a:srgbClr val="00B0F0"/>
                </a:solidFill>
                <a:latin typeface="Calibri" panose="020F0502020204030204" pitchFamily="34" charset="0"/>
                <a:ea typeface="Calibri" panose="020F0502020204030204" pitchFamily="34" charset="0"/>
                <a:cs typeface="Times New Roman" panose="02020603050405020304" pitchFamily="18" charset="0"/>
              </a:rPr>
              <a:t>:</a:t>
            </a:r>
            <a:endParaRPr lang="en-US" sz="2000" dirty="0">
              <a:solidFill>
                <a:srgbClr val="00B0F0"/>
              </a:solidFill>
              <a:latin typeface="Calibri" panose="020F0502020204030204" pitchFamily="34" charset="0"/>
              <a:ea typeface="Calibri" panose="020F0502020204030204" pitchFamily="34" charset="0"/>
              <a:cs typeface="Arial" panose="020B0604020202020204" pitchFamily="34" charset="0"/>
            </a:endParaRPr>
          </a:p>
          <a:p>
            <a:pPr marL="0" indent="0" algn="just" rtl="1">
              <a:lnSpc>
                <a:spcPct val="107000"/>
              </a:lnSpc>
              <a:spcAft>
                <a:spcPts val="0"/>
              </a:spcAft>
              <a:buNone/>
            </a:pPr>
            <a:r>
              <a:rPr lang="ku-Arab-IQ" dirty="0">
                <a:latin typeface="Calibri" panose="020F0502020204030204" pitchFamily="34" charset="0"/>
                <a:ea typeface="Calibri" panose="020F0502020204030204" pitchFamily="34" charset="0"/>
                <a:cs typeface="Times New Roman" panose="02020603050405020304" pitchFamily="18" charset="0"/>
              </a:rPr>
              <a:t>١- </a:t>
            </a:r>
            <a:r>
              <a:rPr lang="ku-Arab-IQ" b="1" dirty="0">
                <a:latin typeface="Calibri" panose="020F0502020204030204" pitchFamily="34" charset="0"/>
                <a:ea typeface="Calibri" panose="020F0502020204030204" pitchFamily="34" charset="0"/>
                <a:cs typeface="Times New Roman" panose="02020603050405020304" pitchFamily="18" charset="0"/>
              </a:rPr>
              <a:t>بەشی نووسینگەی پێشەوە</a:t>
            </a:r>
            <a:r>
              <a:rPr lang="ar-IQ" b="1" dirty="0">
                <a:latin typeface="Calibri" panose="020F0502020204030204" pitchFamily="34" charset="0"/>
                <a:ea typeface="Calibri" panose="020F0502020204030204" pitchFamily="34" charset="0"/>
                <a:cs typeface="Times New Roman" panose="02020603050405020304" pitchFamily="18" charset="0"/>
              </a:rPr>
              <a:t>/ قسم المكتب الامامي</a:t>
            </a:r>
            <a:r>
              <a:rPr lang="ku-Arab-IQ" b="1" dirty="0">
                <a:latin typeface="Calibri" panose="020F0502020204030204" pitchFamily="34" charset="0"/>
                <a:ea typeface="Calibri" panose="020F0502020204030204" pitchFamily="34" charset="0"/>
                <a:cs typeface="Times New Roman" panose="02020603050405020304" pitchFamily="18" charset="0"/>
              </a:rPr>
              <a:t> </a:t>
            </a:r>
            <a:r>
              <a:rPr lang="en-US" b="1" dirty="0">
                <a:latin typeface="Times New Roman" panose="02020603050405020304" pitchFamily="18" charset="0"/>
                <a:ea typeface="Calibri" panose="020F0502020204030204" pitchFamily="34" charset="0"/>
                <a:cs typeface="Arial" panose="020B0604020202020204" pitchFamily="34" charset="0"/>
              </a:rPr>
              <a:t>Front office</a:t>
            </a:r>
            <a:r>
              <a:rPr lang="ku-Arab-IQ" dirty="0">
                <a:latin typeface="Calibri" panose="020F0502020204030204" pitchFamily="34" charset="0"/>
                <a:ea typeface="Calibri" panose="020F0502020204030204" pitchFamily="34" charset="0"/>
                <a:cs typeface="Times New Roman" panose="02020603050405020304" pitchFamily="18" charset="0"/>
              </a:rPr>
              <a:t>:</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indent="0" algn="just" rtl="1">
              <a:lnSpc>
                <a:spcPct val="107000"/>
              </a:lnSpc>
              <a:spcAft>
                <a:spcPts val="0"/>
              </a:spcAft>
              <a:buNone/>
            </a:pPr>
            <a:r>
              <a:rPr lang="ku-Arab-IQ" dirty="0">
                <a:latin typeface="Calibri" panose="020F0502020204030204" pitchFamily="34" charset="0"/>
                <a:ea typeface="Calibri" panose="020F0502020204030204" pitchFamily="34" charset="0"/>
                <a:cs typeface="Times New Roman" panose="02020603050405020304" pitchFamily="18" charset="0"/>
              </a:rPr>
              <a:t>	‌‌- </a:t>
            </a:r>
            <a:r>
              <a:rPr lang="ku-Arab-IQ" b="1" dirty="0">
                <a:latin typeface="Calibri" panose="020F0502020204030204" pitchFamily="34" charset="0"/>
                <a:ea typeface="Calibri" panose="020F0502020204030204" pitchFamily="34" charset="0"/>
                <a:cs typeface="Times New Roman" panose="02020603050405020304" pitchFamily="18" charset="0"/>
              </a:rPr>
              <a:t>شوێنگرتن</a:t>
            </a:r>
            <a:r>
              <a:rPr lang="ar-IQ" b="1" dirty="0">
                <a:latin typeface="Calibri" panose="020F0502020204030204" pitchFamily="34" charset="0"/>
                <a:ea typeface="Calibri" panose="020F0502020204030204" pitchFamily="34" charset="0"/>
                <a:cs typeface="Times New Roman" panose="02020603050405020304" pitchFamily="18" charset="0"/>
              </a:rPr>
              <a:t>/ الحجز </a:t>
            </a:r>
            <a:r>
              <a:rPr lang="en-US" b="1" dirty="0">
                <a:latin typeface="Calibri" panose="020F0502020204030204" pitchFamily="34" charset="0"/>
                <a:ea typeface="Calibri" panose="020F0502020204030204" pitchFamily="34" charset="0"/>
                <a:cs typeface="Times New Roman" panose="02020603050405020304" pitchFamily="18" charset="0"/>
              </a:rPr>
              <a:t>Reservation</a:t>
            </a:r>
            <a:r>
              <a:rPr lang="ku-Arab-IQ" dirty="0">
                <a:latin typeface="Calibri" panose="020F0502020204030204" pitchFamily="34" charset="0"/>
                <a:ea typeface="Calibri" panose="020F0502020204030204" pitchFamily="34" charset="0"/>
                <a:cs typeface="Times New Roman" panose="02020603050405020304" pitchFamily="18" charset="0"/>
              </a:rPr>
              <a:t>.</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indent="0" algn="just" rtl="1">
              <a:lnSpc>
                <a:spcPct val="107000"/>
              </a:lnSpc>
              <a:spcAft>
                <a:spcPts val="0"/>
              </a:spcAft>
              <a:buNone/>
            </a:pPr>
            <a:r>
              <a:rPr lang="ku-Arab-IQ" dirty="0">
                <a:latin typeface="Calibri" panose="020F0502020204030204" pitchFamily="34" charset="0"/>
                <a:ea typeface="Calibri" panose="020F0502020204030204" pitchFamily="34" charset="0"/>
                <a:cs typeface="Times New Roman" panose="02020603050405020304" pitchFamily="18" charset="0"/>
              </a:rPr>
              <a:t>	- </a:t>
            </a:r>
            <a:r>
              <a:rPr lang="ku-Arab-IQ" b="1" dirty="0">
                <a:latin typeface="Calibri" panose="020F0502020204030204" pitchFamily="34" charset="0"/>
                <a:ea typeface="Calibri" panose="020F0502020204030204" pitchFamily="34" charset="0"/>
                <a:cs typeface="Times New Roman" panose="02020603050405020304" pitchFamily="18" charset="0"/>
              </a:rPr>
              <a:t>پێشوازی</a:t>
            </a:r>
            <a:r>
              <a:rPr lang="ar-IQ" b="1" dirty="0">
                <a:latin typeface="Calibri" panose="020F0502020204030204" pitchFamily="34" charset="0"/>
                <a:ea typeface="Calibri" panose="020F0502020204030204" pitchFamily="34" charset="0"/>
                <a:cs typeface="Times New Roman" panose="02020603050405020304" pitchFamily="18" charset="0"/>
              </a:rPr>
              <a:t>/ الاستقبال</a:t>
            </a:r>
            <a:r>
              <a:rPr lang="en-US" b="1" dirty="0">
                <a:latin typeface="Times New Roman" panose="02020603050405020304" pitchFamily="18" charset="0"/>
                <a:ea typeface="Calibri" panose="020F0502020204030204" pitchFamily="34" charset="0"/>
                <a:cs typeface="Arial" panose="020B0604020202020204" pitchFamily="34" charset="0"/>
              </a:rPr>
              <a:t>Reception </a:t>
            </a:r>
            <a:r>
              <a:rPr lang="ku-Arab-IQ" dirty="0">
                <a:latin typeface="Calibri" panose="020F0502020204030204" pitchFamily="34" charset="0"/>
                <a:ea typeface="Calibri" panose="020F0502020204030204" pitchFamily="34" charset="0"/>
                <a:cs typeface="Times New Roman" panose="02020603050405020304" pitchFamily="18" charset="0"/>
              </a:rPr>
              <a:t>.</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indent="0" algn="just" rtl="1">
              <a:lnSpc>
                <a:spcPct val="107000"/>
              </a:lnSpc>
              <a:spcAft>
                <a:spcPts val="0"/>
              </a:spcAft>
              <a:buNone/>
            </a:pPr>
            <a:r>
              <a:rPr lang="ku-Arab-IQ" dirty="0">
                <a:latin typeface="Calibri" panose="020F0502020204030204" pitchFamily="34" charset="0"/>
                <a:ea typeface="Calibri" panose="020F0502020204030204" pitchFamily="34" charset="0"/>
                <a:cs typeface="Times New Roman" panose="02020603050405020304" pitchFamily="18" charset="0"/>
              </a:rPr>
              <a:t>	- </a:t>
            </a:r>
            <a:r>
              <a:rPr lang="ku-Arab-IQ" b="1" dirty="0">
                <a:latin typeface="Calibri" panose="020F0502020204030204" pitchFamily="34" charset="0"/>
                <a:ea typeface="Calibri" panose="020F0502020204030204" pitchFamily="34" charset="0"/>
                <a:cs typeface="Times New Roman" panose="02020603050405020304" pitchFamily="18" charset="0"/>
              </a:rPr>
              <a:t>پۆستە و زانیاری</a:t>
            </a:r>
            <a:r>
              <a:rPr lang="ar-IQ" b="1" dirty="0">
                <a:latin typeface="Calibri" panose="020F0502020204030204" pitchFamily="34" charset="0"/>
                <a:ea typeface="Calibri" panose="020F0502020204030204" pitchFamily="34" charset="0"/>
                <a:cs typeface="Times New Roman" panose="02020603050405020304" pitchFamily="18" charset="0"/>
              </a:rPr>
              <a:t>/ البريد والمعلومات </a:t>
            </a:r>
            <a:r>
              <a:rPr lang="en-US" b="1" dirty="0">
                <a:latin typeface="Times New Roman" panose="02020603050405020304" pitchFamily="18" charset="0"/>
                <a:ea typeface="Calibri" panose="020F0502020204030204" pitchFamily="34" charset="0"/>
                <a:cs typeface="Arial" panose="020B0604020202020204" pitchFamily="34" charset="0"/>
              </a:rPr>
              <a:t>Post and Information</a:t>
            </a:r>
            <a:r>
              <a:rPr lang="ku-Arab-IQ" dirty="0">
                <a:latin typeface="Calibri" panose="020F0502020204030204" pitchFamily="34" charset="0"/>
                <a:ea typeface="Calibri" panose="020F0502020204030204" pitchFamily="34" charset="0"/>
                <a:cs typeface="Times New Roman" panose="02020603050405020304" pitchFamily="18" charset="0"/>
              </a:rPr>
              <a:t>.</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indent="0" algn="just" rtl="1">
              <a:lnSpc>
                <a:spcPct val="107000"/>
              </a:lnSpc>
              <a:spcAft>
                <a:spcPts val="0"/>
              </a:spcAft>
              <a:buNone/>
            </a:pPr>
            <a:r>
              <a:rPr lang="ku-Arab-IQ" dirty="0">
                <a:latin typeface="Calibri" panose="020F0502020204030204" pitchFamily="34" charset="0"/>
                <a:ea typeface="Calibri" panose="020F0502020204030204" pitchFamily="34" charset="0"/>
                <a:cs typeface="Times New Roman" panose="02020603050405020304" pitchFamily="18" charset="0"/>
              </a:rPr>
              <a:t>	- </a:t>
            </a:r>
            <a:r>
              <a:rPr lang="ku-Arab-IQ" b="1" dirty="0">
                <a:latin typeface="Calibri" panose="020F0502020204030204" pitchFamily="34" charset="0"/>
                <a:ea typeface="Calibri" panose="020F0502020204030204" pitchFamily="34" charset="0"/>
                <a:cs typeface="Times New Roman" panose="02020603050405020304" pitchFamily="18" charset="0"/>
              </a:rPr>
              <a:t>پەیوەندییەکان</a:t>
            </a:r>
            <a:r>
              <a:rPr lang="ar-IQ" b="1" dirty="0">
                <a:latin typeface="Calibri" panose="020F0502020204030204" pitchFamily="34" charset="0"/>
                <a:ea typeface="Calibri" panose="020F0502020204030204" pitchFamily="34" charset="0"/>
                <a:cs typeface="Times New Roman" panose="02020603050405020304" pitchFamily="18" charset="0"/>
              </a:rPr>
              <a:t>/ الاتصالات</a:t>
            </a:r>
            <a:r>
              <a:rPr lang="ku-Arab-IQ" dirty="0">
                <a:latin typeface="Calibri" panose="020F0502020204030204" pitchFamily="34" charset="0"/>
                <a:ea typeface="Calibri" panose="020F0502020204030204" pitchFamily="34" charset="0"/>
                <a:cs typeface="Times New Roman" panose="02020603050405020304" pitchFamily="18" charset="0"/>
              </a:rPr>
              <a:t>(تەلەفۆن، فاکس و ئینتەرنێت)</a:t>
            </a:r>
            <a:r>
              <a:rPr lang="ar-IQ" dirty="0">
                <a:latin typeface="Calibri" panose="020F0502020204030204" pitchFamily="34" charset="0"/>
                <a:ea typeface="Calibri" panose="020F0502020204030204" pitchFamily="34" charset="0"/>
                <a:cs typeface="Times New Roman" panose="02020603050405020304" pitchFamily="18" charset="0"/>
              </a:rPr>
              <a:t> </a:t>
            </a:r>
            <a:r>
              <a:rPr lang="en-US" b="1" dirty="0">
                <a:latin typeface="Times New Roman" panose="02020603050405020304" pitchFamily="18" charset="0"/>
                <a:ea typeface="Calibri" panose="020F0502020204030204" pitchFamily="34" charset="0"/>
                <a:cs typeface="Arial" panose="020B0604020202020204" pitchFamily="34" charset="0"/>
              </a:rPr>
              <a:t>Communication</a:t>
            </a:r>
            <a:r>
              <a:rPr lang="ku-Arab-IQ" dirty="0">
                <a:latin typeface="Calibri" panose="020F0502020204030204" pitchFamily="34" charset="0"/>
                <a:ea typeface="Calibri" panose="020F0502020204030204" pitchFamily="34" charset="0"/>
                <a:cs typeface="Times New Roman" panose="02020603050405020304" pitchFamily="18" charset="0"/>
              </a:rPr>
              <a:t>.</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indent="0" algn="just" rtl="1">
              <a:lnSpc>
                <a:spcPct val="107000"/>
              </a:lnSpc>
              <a:spcAft>
                <a:spcPts val="0"/>
              </a:spcAft>
              <a:buNone/>
            </a:pPr>
            <a:r>
              <a:rPr lang="ku-Arab-IQ" dirty="0">
                <a:latin typeface="Calibri" panose="020F0502020204030204" pitchFamily="34" charset="0"/>
                <a:ea typeface="Calibri" panose="020F0502020204030204" pitchFamily="34" charset="0"/>
                <a:cs typeface="Times New Roman" panose="02020603050405020304" pitchFamily="18" charset="0"/>
              </a:rPr>
              <a:t>	- </a:t>
            </a:r>
            <a:r>
              <a:rPr lang="ku-Arab-IQ" b="1" dirty="0">
                <a:latin typeface="Calibri" panose="020F0502020204030204" pitchFamily="34" charset="0"/>
                <a:ea typeface="Calibri" panose="020F0502020204030204" pitchFamily="34" charset="0"/>
                <a:cs typeface="Times New Roman" panose="02020603050405020304" pitchFamily="18" charset="0"/>
              </a:rPr>
              <a:t>خزمەتگوزاری پێشوازی</a:t>
            </a:r>
            <a:r>
              <a:rPr lang="ar-IQ" b="1" dirty="0">
                <a:latin typeface="Calibri" panose="020F0502020204030204" pitchFamily="34" charset="0"/>
                <a:ea typeface="Calibri" panose="020F0502020204030204" pitchFamily="34" charset="0"/>
                <a:cs typeface="Times New Roman" panose="02020603050405020304" pitchFamily="18" charset="0"/>
              </a:rPr>
              <a:t>/ خدمات الاستقبال</a:t>
            </a:r>
            <a:r>
              <a:rPr lang="en-US" b="1" dirty="0">
                <a:latin typeface="Times New Roman" panose="02020603050405020304" pitchFamily="18" charset="0"/>
                <a:ea typeface="Calibri" panose="020F0502020204030204" pitchFamily="34" charset="0"/>
                <a:cs typeface="Arial" panose="020B0604020202020204" pitchFamily="34" charset="0"/>
              </a:rPr>
              <a:t> Facility Reception </a:t>
            </a:r>
            <a:r>
              <a:rPr lang="ku-Arab-IQ" dirty="0">
                <a:latin typeface="Calibri" panose="020F0502020204030204" pitchFamily="34" charset="0"/>
                <a:ea typeface="Calibri" panose="020F0502020204030204" pitchFamily="34" charset="0"/>
                <a:cs typeface="Times New Roman" panose="02020603050405020304" pitchFamily="18" charset="0"/>
              </a:rPr>
              <a:t>.</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indent="0" algn="just" rtl="1">
              <a:lnSpc>
                <a:spcPct val="107000"/>
              </a:lnSpc>
              <a:spcAft>
                <a:spcPts val="0"/>
              </a:spcAft>
              <a:buNone/>
            </a:pPr>
            <a:r>
              <a:rPr lang="ku-Arab-IQ" dirty="0">
                <a:latin typeface="Calibri" panose="020F0502020204030204" pitchFamily="34" charset="0"/>
                <a:ea typeface="Calibri" panose="020F0502020204030204" pitchFamily="34" charset="0"/>
                <a:cs typeface="Times New Roman" panose="02020603050405020304" pitchFamily="18" charset="0"/>
              </a:rPr>
              <a:t>	- </a:t>
            </a:r>
            <a:r>
              <a:rPr lang="ku-Arab-IQ" b="1" dirty="0">
                <a:latin typeface="Calibri" panose="020F0502020204030204" pitchFamily="34" charset="0"/>
                <a:ea typeface="Calibri" panose="020F0502020204030204" pitchFamily="34" charset="0"/>
                <a:cs typeface="Times New Roman" panose="02020603050405020304" pitchFamily="18" charset="0"/>
              </a:rPr>
              <a:t>خەزنەدار</a:t>
            </a:r>
            <a:r>
              <a:rPr lang="ar-IQ" b="1" dirty="0">
                <a:latin typeface="Calibri" panose="020F0502020204030204" pitchFamily="34" charset="0"/>
                <a:ea typeface="Calibri" panose="020F0502020204030204" pitchFamily="34" charset="0"/>
                <a:cs typeface="Times New Roman" panose="02020603050405020304" pitchFamily="18" charset="0"/>
              </a:rPr>
              <a:t>ى </a:t>
            </a:r>
            <a:r>
              <a:rPr lang="ku-Arab-IQ" b="1" dirty="0">
                <a:latin typeface="Calibri" panose="020F0502020204030204" pitchFamily="34" charset="0"/>
                <a:ea typeface="Calibri" panose="020F0502020204030204" pitchFamily="34" charset="0"/>
                <a:cs typeface="Times New Roman" panose="02020603050405020304" pitchFamily="18" charset="0"/>
              </a:rPr>
              <a:t>شەوانە</a:t>
            </a:r>
            <a:r>
              <a:rPr lang="ar-IQ" b="1" dirty="0">
                <a:latin typeface="Calibri" panose="020F0502020204030204" pitchFamily="34" charset="0"/>
                <a:ea typeface="Calibri" panose="020F0502020204030204" pitchFamily="34" charset="0"/>
                <a:cs typeface="Times New Roman" panose="02020603050405020304" pitchFamily="18" charset="0"/>
              </a:rPr>
              <a:t>/ امين صندوق الليلي</a:t>
            </a:r>
            <a:r>
              <a:rPr lang="en-US" b="1" dirty="0">
                <a:latin typeface="Times New Roman" panose="02020603050405020304" pitchFamily="18" charset="0"/>
                <a:ea typeface="Calibri" panose="020F0502020204030204" pitchFamily="34" charset="0"/>
                <a:cs typeface="Arial" panose="020B0604020202020204" pitchFamily="34" charset="0"/>
              </a:rPr>
              <a:t>Night Treasure </a:t>
            </a:r>
            <a:r>
              <a:rPr lang="ku-Arab-IQ" dirty="0">
                <a:latin typeface="Calibri" panose="020F0502020204030204" pitchFamily="34" charset="0"/>
                <a:ea typeface="Calibri" panose="020F0502020204030204" pitchFamily="34" charset="0"/>
                <a:cs typeface="Times New Roman" panose="02020603050405020304" pitchFamily="18" charset="0"/>
              </a:rPr>
              <a:t>.</a:t>
            </a:r>
            <a:endParaRPr lang="en-US" sz="2000" dirty="0">
              <a:latin typeface="Calibri" panose="020F0502020204030204" pitchFamily="34" charset="0"/>
              <a:ea typeface="Calibri" panose="020F050202020403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3942673850"/>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up)">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additive="base">
                                        <p:cTn id="12"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 calcmode="lin" valueType="num">
                                      <p:cBhvr additive="base">
                                        <p:cTn id="18"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 calcmode="lin" valueType="num">
                                      <p:cBhvr additive="base">
                                        <p:cTn id="24"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 calcmode="lin" valueType="num">
                                      <p:cBhvr additive="base">
                                        <p:cTn id="30"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3">
                                            <p:txEl>
                                              <p:pRg st="6" end="6"/>
                                            </p:txEl>
                                          </p:spTgt>
                                        </p:tgtEl>
                                        <p:attrNameLst>
                                          <p:attrName>style.visibility</p:attrName>
                                        </p:attrNameLst>
                                      </p:cBhvr>
                                      <p:to>
                                        <p:strVal val="visible"/>
                                      </p:to>
                                    </p:set>
                                    <p:anim calcmode="lin" valueType="num">
                                      <p:cBhvr additive="base">
                                        <p:cTn id="36"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 calcmode="lin" valueType="num">
                                      <p:cBhvr additive="base">
                                        <p:cTn id="42"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6B38D-F8A5-46FD-BBAB-03078F753C8C}"/>
              </a:ext>
            </a:extLst>
          </p:cNvPr>
          <p:cNvSpPr>
            <a:spLocks noGrp="1"/>
          </p:cNvSpPr>
          <p:nvPr>
            <p:ph type="title"/>
          </p:nvPr>
        </p:nvSpPr>
        <p:spPr>
          <a:xfrm>
            <a:off x="289653" y="316761"/>
            <a:ext cx="11597258" cy="640169"/>
          </a:xfrm>
        </p:spPr>
        <p:txBody>
          <a:bodyPr>
            <a:normAutofit fontScale="90000"/>
          </a:bodyPr>
          <a:lstStyle/>
          <a:p>
            <a:pPr algn="just" rtl="1">
              <a:lnSpc>
                <a:spcPct val="107000"/>
              </a:lnSpc>
              <a:spcAft>
                <a:spcPts val="0"/>
              </a:spcAft>
            </a:pPr>
            <a:r>
              <a:rPr lang="ku-Arab-IQ" b="1" dirty="0">
                <a:latin typeface="Calibri" panose="020F0502020204030204" pitchFamily="34" charset="0"/>
                <a:ea typeface="Calibri" panose="020F0502020204030204" pitchFamily="34" charset="0"/>
              </a:rPr>
              <a:t>ستراکچەری رێکخراوی گەشتیاری</a:t>
            </a:r>
            <a:r>
              <a:rPr lang="ar-IQ" b="1" dirty="0">
                <a:latin typeface="Calibri" panose="020F0502020204030204" pitchFamily="34" charset="0"/>
                <a:ea typeface="Calibri" panose="020F0502020204030204" pitchFamily="34" charset="0"/>
              </a:rPr>
              <a:t>/ هيكل المنظمة السياحية</a:t>
            </a:r>
            <a:endParaRPr lang="en-US" sz="3600" dirty="0">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AF9E7738-789A-4182-A057-B6B4B2372B84}"/>
              </a:ext>
            </a:extLst>
          </p:cNvPr>
          <p:cNvSpPr>
            <a:spLocks noGrp="1"/>
          </p:cNvSpPr>
          <p:nvPr>
            <p:ph idx="1"/>
          </p:nvPr>
        </p:nvSpPr>
        <p:spPr>
          <a:xfrm>
            <a:off x="289652" y="1158949"/>
            <a:ext cx="11342367" cy="5528930"/>
          </a:xfrm>
        </p:spPr>
        <p:txBody>
          <a:bodyPr>
            <a:normAutofit/>
          </a:bodyPr>
          <a:lstStyle/>
          <a:p>
            <a:pPr marL="0" indent="0" algn="just" rtl="1">
              <a:lnSpc>
                <a:spcPct val="107000"/>
              </a:lnSpc>
              <a:spcAft>
                <a:spcPts val="0"/>
              </a:spcAft>
              <a:buNone/>
            </a:pPr>
            <a:r>
              <a:rPr lang="ku-Arab-IQ" dirty="0">
                <a:latin typeface="Calibri" panose="020F0502020204030204" pitchFamily="34" charset="0"/>
                <a:ea typeface="Calibri" panose="020F0502020204030204" pitchFamily="34" charset="0"/>
                <a:cs typeface="Times New Roman" panose="02020603050405020304" pitchFamily="18" charset="0"/>
              </a:rPr>
              <a:t>٢- </a:t>
            </a:r>
            <a:r>
              <a:rPr lang="ku-Arab-IQ" b="1" dirty="0">
                <a:latin typeface="Calibri" panose="020F0502020204030204" pitchFamily="34" charset="0"/>
                <a:ea typeface="Calibri" panose="020F0502020204030204" pitchFamily="34" charset="0"/>
                <a:cs typeface="Times New Roman" panose="02020603050405020304" pitchFamily="18" charset="0"/>
              </a:rPr>
              <a:t>بەشی ژوورەوانی و شوشتنکاری</a:t>
            </a:r>
            <a:r>
              <a:rPr lang="ar-IQ" b="1" dirty="0">
                <a:latin typeface="Calibri" panose="020F0502020204030204" pitchFamily="34" charset="0"/>
                <a:ea typeface="Calibri" panose="020F0502020204030204" pitchFamily="34" charset="0"/>
                <a:cs typeface="Times New Roman" panose="02020603050405020304" pitchFamily="18" charset="0"/>
              </a:rPr>
              <a:t>/ قسم الغرف والغسل</a:t>
            </a:r>
            <a:r>
              <a:rPr lang="en-US" b="1" dirty="0">
                <a:latin typeface="Times New Roman" panose="02020603050405020304" pitchFamily="18" charset="0"/>
                <a:ea typeface="Calibri" panose="020F0502020204030204" pitchFamily="34" charset="0"/>
                <a:cs typeface="Arial" panose="020B0604020202020204" pitchFamily="34" charset="0"/>
              </a:rPr>
              <a:t> Housekeeping and Washing </a:t>
            </a:r>
            <a:r>
              <a:rPr lang="ku-Arab-IQ" dirty="0">
                <a:latin typeface="Calibri" panose="020F0502020204030204" pitchFamily="34" charset="0"/>
                <a:ea typeface="Calibri" panose="020F0502020204030204" pitchFamily="34" charset="0"/>
                <a:cs typeface="Times New Roman" panose="02020603050405020304" pitchFamily="18" charset="0"/>
              </a:rPr>
              <a:t>.</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indent="0" algn="just" rtl="1">
              <a:lnSpc>
                <a:spcPct val="107000"/>
              </a:lnSpc>
              <a:spcAft>
                <a:spcPts val="0"/>
              </a:spcAft>
              <a:buNone/>
            </a:pPr>
            <a:r>
              <a:rPr lang="ku-Arab-IQ" dirty="0">
                <a:latin typeface="Calibri" panose="020F0502020204030204" pitchFamily="34" charset="0"/>
                <a:ea typeface="Calibri" panose="020F0502020204030204" pitchFamily="34" charset="0"/>
                <a:cs typeface="Times New Roman" panose="02020603050405020304" pitchFamily="18" charset="0"/>
              </a:rPr>
              <a:t>٣- </a:t>
            </a:r>
            <a:r>
              <a:rPr lang="ku-Arab-IQ" b="1" dirty="0">
                <a:latin typeface="Calibri" panose="020F0502020204030204" pitchFamily="34" charset="0"/>
                <a:ea typeface="Calibri" panose="020F0502020204030204" pitchFamily="34" charset="0"/>
                <a:cs typeface="Times New Roman" panose="02020603050405020304" pitchFamily="18" charset="0"/>
              </a:rPr>
              <a:t>بەشی خواردن و خواردنەوە</a:t>
            </a:r>
            <a:r>
              <a:rPr lang="ar-IQ" b="1" dirty="0">
                <a:latin typeface="Calibri" panose="020F0502020204030204" pitchFamily="34" charset="0"/>
                <a:ea typeface="Calibri" panose="020F0502020204030204" pitchFamily="34" charset="0"/>
                <a:cs typeface="Times New Roman" panose="02020603050405020304" pitchFamily="18" charset="0"/>
              </a:rPr>
              <a:t>/ قسم المأكل والمشرب</a:t>
            </a:r>
            <a:r>
              <a:rPr lang="en-US" b="1" dirty="0">
                <a:latin typeface="Times New Roman" panose="02020603050405020304" pitchFamily="18" charset="0"/>
                <a:ea typeface="Calibri" panose="020F0502020204030204" pitchFamily="34" charset="0"/>
                <a:cs typeface="Arial" panose="020B0604020202020204" pitchFamily="34" charset="0"/>
              </a:rPr>
              <a:t>Food &amp; Beverage </a:t>
            </a:r>
            <a:r>
              <a:rPr lang="ku-Arab-IQ" dirty="0">
                <a:latin typeface="Calibri" panose="020F0502020204030204" pitchFamily="34" charset="0"/>
                <a:ea typeface="Calibri" panose="020F0502020204030204" pitchFamily="34" charset="0"/>
                <a:cs typeface="Times New Roman" panose="02020603050405020304" pitchFamily="18" charset="0"/>
              </a:rPr>
              <a:t>.</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indent="0" algn="just" rtl="1">
              <a:lnSpc>
                <a:spcPct val="107000"/>
              </a:lnSpc>
              <a:spcAft>
                <a:spcPts val="0"/>
              </a:spcAft>
              <a:buNone/>
            </a:pPr>
            <a:r>
              <a:rPr lang="ku-Arab-IQ" dirty="0">
                <a:latin typeface="Calibri" panose="020F0502020204030204" pitchFamily="34" charset="0"/>
                <a:ea typeface="Calibri" panose="020F0502020204030204" pitchFamily="34" charset="0"/>
                <a:cs typeface="Times New Roman" panose="02020603050405020304" pitchFamily="18" charset="0"/>
              </a:rPr>
              <a:t>٤- </a:t>
            </a:r>
            <a:r>
              <a:rPr lang="ku-Arab-IQ" b="1" dirty="0">
                <a:latin typeface="Calibri" panose="020F0502020204030204" pitchFamily="34" charset="0"/>
                <a:ea typeface="Calibri" panose="020F0502020204030204" pitchFamily="34" charset="0"/>
                <a:cs typeface="Times New Roman" panose="02020603050405020304" pitchFamily="18" charset="0"/>
              </a:rPr>
              <a:t>بەبازارخستن و فرۆشتن</a:t>
            </a:r>
            <a:r>
              <a:rPr lang="ar-IQ" b="1" dirty="0">
                <a:latin typeface="Calibri" panose="020F0502020204030204" pitchFamily="34" charset="0"/>
                <a:ea typeface="Calibri" panose="020F0502020204030204" pitchFamily="34" charset="0"/>
                <a:cs typeface="Times New Roman" panose="02020603050405020304" pitchFamily="18" charset="0"/>
              </a:rPr>
              <a:t>/ التسويق والمبيعات</a:t>
            </a:r>
            <a:r>
              <a:rPr lang="en-US" b="1" dirty="0">
                <a:latin typeface="Times New Roman" panose="02020603050405020304" pitchFamily="18" charset="0"/>
                <a:ea typeface="Calibri" panose="020F0502020204030204" pitchFamily="34" charset="0"/>
                <a:cs typeface="Arial" panose="020B0604020202020204" pitchFamily="34" charset="0"/>
              </a:rPr>
              <a:t>Marketing &amp; Sales </a:t>
            </a:r>
            <a:r>
              <a:rPr lang="ku-Arab-IQ" dirty="0">
                <a:latin typeface="Calibri" panose="020F0502020204030204" pitchFamily="34" charset="0"/>
                <a:ea typeface="Calibri" panose="020F0502020204030204" pitchFamily="34" charset="0"/>
                <a:cs typeface="Times New Roman" panose="02020603050405020304" pitchFamily="18" charset="0"/>
              </a:rPr>
              <a:t>.</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indent="0" algn="just" rtl="1">
              <a:lnSpc>
                <a:spcPct val="107000"/>
              </a:lnSpc>
              <a:spcAft>
                <a:spcPts val="0"/>
              </a:spcAft>
              <a:buNone/>
            </a:pPr>
            <a:r>
              <a:rPr lang="ku-Arab-IQ" dirty="0">
                <a:latin typeface="Calibri" panose="020F0502020204030204" pitchFamily="34" charset="0"/>
                <a:ea typeface="Calibri" panose="020F0502020204030204" pitchFamily="34" charset="0"/>
                <a:cs typeface="Times New Roman" panose="02020603050405020304" pitchFamily="18" charset="0"/>
              </a:rPr>
              <a:t>٥- </a:t>
            </a:r>
            <a:r>
              <a:rPr lang="ku-Arab-IQ" b="1" dirty="0">
                <a:latin typeface="Calibri" panose="020F0502020204030204" pitchFamily="34" charset="0"/>
                <a:ea typeface="Calibri" panose="020F0502020204030204" pitchFamily="34" charset="0"/>
                <a:cs typeface="Times New Roman" panose="02020603050405020304" pitchFamily="18" charset="0"/>
              </a:rPr>
              <a:t>بەشی سەرچاوەی مرۆیی</a:t>
            </a:r>
            <a:r>
              <a:rPr lang="ar-IQ" b="1" dirty="0">
                <a:latin typeface="Calibri" panose="020F0502020204030204" pitchFamily="34" charset="0"/>
                <a:ea typeface="Calibri" panose="020F0502020204030204" pitchFamily="34" charset="0"/>
                <a:cs typeface="Times New Roman" panose="02020603050405020304" pitchFamily="18" charset="0"/>
              </a:rPr>
              <a:t>/ قسم الموارد المالية</a:t>
            </a:r>
            <a:r>
              <a:rPr lang="en-US" b="1" dirty="0">
                <a:latin typeface="Times New Roman" panose="02020603050405020304" pitchFamily="18" charset="0"/>
                <a:ea typeface="Calibri" panose="020F0502020204030204" pitchFamily="34" charset="0"/>
                <a:cs typeface="Arial" panose="020B0604020202020204" pitchFamily="34" charset="0"/>
              </a:rPr>
              <a:t>Human Resource </a:t>
            </a:r>
            <a:r>
              <a:rPr lang="ku-Arab-IQ" dirty="0">
                <a:latin typeface="Calibri" panose="020F0502020204030204" pitchFamily="34" charset="0"/>
                <a:ea typeface="Calibri" panose="020F0502020204030204" pitchFamily="34" charset="0"/>
                <a:cs typeface="Times New Roman" panose="02020603050405020304" pitchFamily="18" charset="0"/>
              </a:rPr>
              <a:t>.</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indent="0" algn="just" rtl="1">
              <a:lnSpc>
                <a:spcPct val="107000"/>
              </a:lnSpc>
              <a:spcAft>
                <a:spcPts val="0"/>
              </a:spcAft>
              <a:buNone/>
            </a:pPr>
            <a:r>
              <a:rPr lang="ku-Arab-IQ" dirty="0">
                <a:latin typeface="Calibri" panose="020F0502020204030204" pitchFamily="34" charset="0"/>
                <a:ea typeface="Calibri" panose="020F0502020204030204" pitchFamily="34" charset="0"/>
                <a:cs typeface="Times New Roman" panose="02020603050405020304" pitchFamily="18" charset="0"/>
              </a:rPr>
              <a:t>٦- </a:t>
            </a:r>
            <a:r>
              <a:rPr lang="ku-Arab-IQ" b="1" dirty="0">
                <a:latin typeface="Calibri" panose="020F0502020204030204" pitchFamily="34" charset="0"/>
                <a:ea typeface="Calibri" panose="020F0502020204030204" pitchFamily="34" charset="0"/>
                <a:cs typeface="Times New Roman" panose="02020603050405020304" pitchFamily="18" charset="0"/>
              </a:rPr>
              <a:t>سیکوریتی</a:t>
            </a:r>
            <a:r>
              <a:rPr lang="ar-IQ" b="1" dirty="0">
                <a:latin typeface="Calibri" panose="020F0502020204030204" pitchFamily="34" charset="0"/>
                <a:ea typeface="Calibri" panose="020F0502020204030204" pitchFamily="34" charset="0"/>
                <a:cs typeface="Times New Roman" panose="02020603050405020304" pitchFamily="18" charset="0"/>
              </a:rPr>
              <a:t>/ الامن</a:t>
            </a:r>
            <a:r>
              <a:rPr lang="en-US" b="1" dirty="0">
                <a:latin typeface="Times New Roman" panose="02020603050405020304" pitchFamily="18" charset="0"/>
                <a:ea typeface="Calibri" panose="020F0502020204030204" pitchFamily="34" charset="0"/>
                <a:cs typeface="Arial" panose="020B0604020202020204" pitchFamily="34" charset="0"/>
              </a:rPr>
              <a:t>Security </a:t>
            </a:r>
            <a:endParaRPr lang="en-US" sz="2000" b="1" dirty="0">
              <a:latin typeface="Calibri" panose="020F0502020204030204" pitchFamily="34" charset="0"/>
              <a:ea typeface="Calibri" panose="020F0502020204030204" pitchFamily="34" charset="0"/>
              <a:cs typeface="Arial" panose="020B0604020202020204" pitchFamily="34" charset="0"/>
            </a:endParaRPr>
          </a:p>
          <a:p>
            <a:pPr marL="0" indent="0" algn="just" rtl="1">
              <a:lnSpc>
                <a:spcPct val="107000"/>
              </a:lnSpc>
              <a:spcAft>
                <a:spcPts val="0"/>
              </a:spcAft>
              <a:buNone/>
            </a:pPr>
            <a:r>
              <a:rPr lang="ku-Arab-IQ" dirty="0">
                <a:latin typeface="Calibri" panose="020F0502020204030204" pitchFamily="34" charset="0"/>
                <a:ea typeface="Calibri" panose="020F0502020204030204" pitchFamily="34" charset="0"/>
                <a:cs typeface="Times New Roman" panose="02020603050405020304" pitchFamily="18" charset="0"/>
              </a:rPr>
              <a:t>٧- </a:t>
            </a:r>
            <a:r>
              <a:rPr lang="ku-Arab-IQ" b="1" dirty="0">
                <a:latin typeface="Calibri" panose="020F0502020204030204" pitchFamily="34" charset="0"/>
                <a:ea typeface="Calibri" panose="020F0502020204030204" pitchFamily="34" charset="0"/>
                <a:cs typeface="Times New Roman" panose="02020603050405020304" pitchFamily="18" charset="0"/>
              </a:rPr>
              <a:t>باشراگرتن</a:t>
            </a:r>
            <a:r>
              <a:rPr lang="ar-IQ" b="1" dirty="0">
                <a:latin typeface="Calibri" panose="020F0502020204030204" pitchFamily="34" charset="0"/>
                <a:ea typeface="Calibri" panose="020F0502020204030204" pitchFamily="34" charset="0"/>
                <a:cs typeface="Times New Roman" panose="02020603050405020304" pitchFamily="18" charset="0"/>
              </a:rPr>
              <a:t>/ الصيانة</a:t>
            </a:r>
            <a:r>
              <a:rPr lang="en-US" b="1" dirty="0">
                <a:latin typeface="Times New Roman" panose="02020603050405020304" pitchFamily="18" charset="0"/>
                <a:ea typeface="Calibri" panose="020F0502020204030204" pitchFamily="34" charset="0"/>
                <a:cs typeface="Arial" panose="020B0604020202020204" pitchFamily="34" charset="0"/>
              </a:rPr>
              <a:t>Maintenance </a:t>
            </a:r>
            <a:r>
              <a:rPr lang="ku-Arab-IQ" dirty="0">
                <a:latin typeface="Calibri" panose="020F0502020204030204" pitchFamily="34" charset="0"/>
                <a:ea typeface="Calibri" panose="020F0502020204030204" pitchFamily="34" charset="0"/>
                <a:cs typeface="Times New Roman" panose="02020603050405020304" pitchFamily="18" charset="0"/>
              </a:rPr>
              <a:t>.</a:t>
            </a:r>
            <a:endParaRPr lang="en-US" sz="2000" dirty="0">
              <a:latin typeface="Calibri" panose="020F0502020204030204" pitchFamily="34" charset="0"/>
              <a:ea typeface="Calibri" panose="020F050202020403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23453494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6B38D-F8A5-46FD-BBAB-03078F753C8C}"/>
              </a:ext>
            </a:extLst>
          </p:cNvPr>
          <p:cNvSpPr>
            <a:spLocks noGrp="1"/>
          </p:cNvSpPr>
          <p:nvPr>
            <p:ph type="title"/>
          </p:nvPr>
        </p:nvSpPr>
        <p:spPr>
          <a:xfrm>
            <a:off x="289653" y="316761"/>
            <a:ext cx="11597258" cy="640169"/>
          </a:xfrm>
        </p:spPr>
        <p:txBody>
          <a:bodyPr>
            <a:normAutofit fontScale="90000"/>
          </a:bodyPr>
          <a:lstStyle/>
          <a:p>
            <a:pPr algn="just" rtl="1">
              <a:lnSpc>
                <a:spcPct val="107000"/>
              </a:lnSpc>
              <a:spcAft>
                <a:spcPts val="0"/>
              </a:spcAft>
            </a:pPr>
            <a:r>
              <a:rPr lang="ku-Arab-IQ" b="1" dirty="0">
                <a:latin typeface="Calibri" panose="020F0502020204030204" pitchFamily="34" charset="0"/>
                <a:ea typeface="Calibri" panose="020F0502020204030204" pitchFamily="34" charset="0"/>
              </a:rPr>
              <a:t>ستراکچەری رێکخراوی گەشتیاری</a:t>
            </a:r>
            <a:r>
              <a:rPr lang="ar-IQ" b="1" dirty="0">
                <a:latin typeface="Calibri" panose="020F0502020204030204" pitchFamily="34" charset="0"/>
                <a:ea typeface="Calibri" panose="020F0502020204030204" pitchFamily="34" charset="0"/>
              </a:rPr>
              <a:t>/ هيكل المنظمة السياحية</a:t>
            </a:r>
            <a:endParaRPr lang="en-US" sz="3600" dirty="0">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AF9E7738-789A-4182-A057-B6B4B2372B84}"/>
              </a:ext>
            </a:extLst>
          </p:cNvPr>
          <p:cNvSpPr>
            <a:spLocks noGrp="1"/>
          </p:cNvSpPr>
          <p:nvPr>
            <p:ph idx="1"/>
          </p:nvPr>
        </p:nvSpPr>
        <p:spPr>
          <a:xfrm>
            <a:off x="289652" y="1158949"/>
            <a:ext cx="11342367" cy="5528930"/>
          </a:xfrm>
        </p:spPr>
        <p:txBody>
          <a:bodyPr>
            <a:normAutofit fontScale="85000" lnSpcReduction="20000"/>
          </a:bodyPr>
          <a:lstStyle/>
          <a:p>
            <a:pPr marL="0" indent="0" algn="just" rtl="1">
              <a:lnSpc>
                <a:spcPct val="107000"/>
              </a:lnSpc>
              <a:spcAft>
                <a:spcPts val="0"/>
              </a:spcAft>
              <a:buNone/>
            </a:pPr>
            <a:r>
              <a:rPr lang="ku-Arab-IQ" dirty="0">
                <a:latin typeface="Calibri" panose="020F0502020204030204" pitchFamily="34" charset="0"/>
                <a:ea typeface="Calibri" panose="020F0502020204030204" pitchFamily="34" charset="0"/>
                <a:cs typeface="Times New Roman" panose="02020603050405020304" pitchFamily="18" charset="0"/>
              </a:rPr>
              <a:t>٨- </a:t>
            </a:r>
            <a:r>
              <a:rPr lang="ku-Arab-IQ" b="1" dirty="0">
                <a:latin typeface="Calibri" panose="020F0502020204030204" pitchFamily="34" charset="0"/>
                <a:ea typeface="Calibri" panose="020F0502020204030204" pitchFamily="34" charset="0"/>
                <a:cs typeface="Times New Roman" panose="02020603050405020304" pitchFamily="18" charset="0"/>
              </a:rPr>
              <a:t>دارایی و ژمێریاری</a:t>
            </a:r>
            <a:r>
              <a:rPr lang="ar-IQ" b="1" dirty="0">
                <a:latin typeface="Calibri" panose="020F0502020204030204" pitchFamily="34" charset="0"/>
                <a:ea typeface="Calibri" panose="020F0502020204030204" pitchFamily="34" charset="0"/>
                <a:cs typeface="Times New Roman" panose="02020603050405020304" pitchFamily="18" charset="0"/>
              </a:rPr>
              <a:t>/ المالية والحسابات</a:t>
            </a:r>
            <a:r>
              <a:rPr lang="ku-Arab-IQ" b="1" dirty="0">
                <a:latin typeface="Calibri" panose="020F0502020204030204" pitchFamily="34" charset="0"/>
                <a:ea typeface="Calibri" panose="020F0502020204030204" pitchFamily="34" charset="0"/>
                <a:cs typeface="Times New Roman" panose="02020603050405020304" pitchFamily="18" charset="0"/>
              </a:rPr>
              <a:t> </a:t>
            </a:r>
            <a:r>
              <a:rPr lang="en-US" b="1" dirty="0">
                <a:latin typeface="Calibri" panose="020F0502020204030204" pitchFamily="34" charset="0"/>
                <a:ea typeface="Calibri" panose="020F0502020204030204" pitchFamily="34" charset="0"/>
                <a:cs typeface="Times New Roman" panose="02020603050405020304" pitchFamily="18" charset="0"/>
              </a:rPr>
              <a:t> </a:t>
            </a:r>
            <a:r>
              <a:rPr lang="en-US" b="1" dirty="0">
                <a:latin typeface="Times New Roman" panose="02020603050405020304" pitchFamily="18" charset="0"/>
                <a:ea typeface="Calibri" panose="020F0502020204030204" pitchFamily="34" charset="0"/>
                <a:cs typeface="Arial" panose="020B0604020202020204" pitchFamily="34" charset="0"/>
              </a:rPr>
              <a:t>Finance &amp; Accounting</a:t>
            </a:r>
            <a:r>
              <a:rPr lang="ku-Arab-IQ" dirty="0">
                <a:latin typeface="Calibri" panose="020F0502020204030204" pitchFamily="34" charset="0"/>
                <a:ea typeface="Calibri" panose="020F0502020204030204" pitchFamily="34" charset="0"/>
                <a:cs typeface="Times New Roman" panose="02020603050405020304" pitchFamily="18" charset="0"/>
              </a:rPr>
              <a:t> ئەویش لەم هۆبانەی خوارەوە پێک دێت:</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lvl="0" indent="0" algn="just" rtl="1">
              <a:lnSpc>
                <a:spcPct val="107000"/>
              </a:lnSpc>
              <a:spcAft>
                <a:spcPts val="0"/>
              </a:spcAft>
              <a:buNone/>
            </a:pPr>
            <a:r>
              <a:rPr lang="ku-Arab-IQ" b="1" dirty="0">
                <a:latin typeface="Calibri" panose="020F0502020204030204" pitchFamily="34" charset="0"/>
                <a:ea typeface="Calibri" panose="020F0502020204030204" pitchFamily="34" charset="0"/>
                <a:cs typeface="Times New Roman" panose="02020603050405020304" pitchFamily="18" charset="0"/>
              </a:rPr>
              <a:t>داهات</a:t>
            </a:r>
            <a:r>
              <a:rPr lang="ar-IQ" b="1" dirty="0">
                <a:latin typeface="Calibri" panose="020F0502020204030204" pitchFamily="34" charset="0"/>
                <a:ea typeface="Calibri" panose="020F0502020204030204" pitchFamily="34" charset="0"/>
                <a:cs typeface="Times New Roman" panose="02020603050405020304" pitchFamily="18" charset="0"/>
              </a:rPr>
              <a:t>/ الايراد</a:t>
            </a:r>
            <a:r>
              <a:rPr lang="ku-Arab-IQ" b="1" dirty="0">
                <a:latin typeface="Calibri" panose="020F0502020204030204" pitchFamily="34" charset="0"/>
                <a:ea typeface="Calibri" panose="020F0502020204030204" pitchFamily="34" charset="0"/>
                <a:cs typeface="Times New Roman" panose="02020603050405020304" pitchFamily="18" charset="0"/>
              </a:rPr>
              <a:t>: </a:t>
            </a:r>
            <a:r>
              <a:rPr lang="ku-Arab-IQ" dirty="0">
                <a:latin typeface="Calibri" panose="020F0502020204030204" pitchFamily="34" charset="0"/>
                <a:ea typeface="Calibri" panose="020F0502020204030204" pitchFamily="34" charset="0"/>
                <a:cs typeface="Times New Roman" panose="02020603050405020304" pitchFamily="18" charset="0"/>
              </a:rPr>
              <a:t>ئەرکی تۆمار و گواستنەوە و وردبینی داهاتەکانی هۆتێلە، دوایش بەرزکردنەوەی راپۆرتی بەردەوام و خولاوە(دوری) بۆ سەرووی خۆی</a:t>
            </a:r>
            <a:r>
              <a:rPr lang="ar-IQ" dirty="0">
                <a:latin typeface="Calibri" panose="020F0502020204030204" pitchFamily="34" charset="0"/>
                <a:ea typeface="Calibri" panose="020F0502020204030204" pitchFamily="34" charset="0"/>
                <a:cs typeface="Times New Roman" panose="02020603050405020304" pitchFamily="18" charset="0"/>
              </a:rPr>
              <a:t>/ </a:t>
            </a:r>
            <a:r>
              <a:rPr lang="ar-IQ" dirty="0">
                <a:solidFill>
                  <a:srgbClr val="00B0F0"/>
                </a:solidFill>
                <a:latin typeface="Calibri" panose="020F0502020204030204" pitchFamily="34" charset="0"/>
                <a:ea typeface="Calibri" panose="020F0502020204030204" pitchFamily="34" charset="0"/>
                <a:cs typeface="Times New Roman" panose="02020603050405020304" pitchFamily="18" charset="0"/>
              </a:rPr>
              <a:t>يقوم بتسجيل ونقل وتدقيق ايرادات الفندق، ومن ثم رفع التقارير المستمرة والدورية الى المستوى الاعلى منه</a:t>
            </a:r>
            <a:r>
              <a:rPr lang="ku-Arab-IQ" dirty="0">
                <a:solidFill>
                  <a:srgbClr val="00B0F0"/>
                </a:solidFill>
                <a:latin typeface="Calibri" panose="020F0502020204030204" pitchFamily="34" charset="0"/>
                <a:ea typeface="Calibri" panose="020F0502020204030204" pitchFamily="34" charset="0"/>
                <a:cs typeface="Times New Roman" panose="02020603050405020304" pitchFamily="18" charset="0"/>
              </a:rPr>
              <a:t>.</a:t>
            </a:r>
            <a:endParaRPr lang="en-US" sz="2000" dirty="0">
              <a:solidFill>
                <a:srgbClr val="00B0F0"/>
              </a:solidFill>
              <a:latin typeface="Calibri" panose="020F0502020204030204" pitchFamily="34" charset="0"/>
              <a:ea typeface="Calibri" panose="020F0502020204030204" pitchFamily="34" charset="0"/>
              <a:cs typeface="Arial" panose="020B0604020202020204" pitchFamily="34" charset="0"/>
            </a:endParaRPr>
          </a:p>
          <a:p>
            <a:pPr marL="0" lvl="0" indent="0" algn="just" rtl="1">
              <a:lnSpc>
                <a:spcPct val="107000"/>
              </a:lnSpc>
              <a:spcAft>
                <a:spcPts val="0"/>
              </a:spcAft>
              <a:buNone/>
            </a:pPr>
            <a:r>
              <a:rPr lang="ku-Arab-IQ" b="1" dirty="0">
                <a:latin typeface="Calibri" panose="020F0502020204030204" pitchFamily="34" charset="0"/>
                <a:ea typeface="Calibri" panose="020F0502020204030204" pitchFamily="34" charset="0"/>
                <a:cs typeface="Times New Roman" panose="02020603050405020304" pitchFamily="18" charset="0"/>
              </a:rPr>
              <a:t>- خەرجی</a:t>
            </a:r>
            <a:r>
              <a:rPr lang="ar-IQ" b="1" dirty="0">
                <a:latin typeface="Calibri" panose="020F0502020204030204" pitchFamily="34" charset="0"/>
                <a:ea typeface="Calibri" panose="020F0502020204030204" pitchFamily="34" charset="0"/>
                <a:cs typeface="Times New Roman" panose="02020603050405020304" pitchFamily="18" charset="0"/>
              </a:rPr>
              <a:t>/ المصاريف</a:t>
            </a:r>
            <a:r>
              <a:rPr lang="ku-Arab-IQ" b="1" dirty="0">
                <a:latin typeface="Calibri" panose="020F0502020204030204" pitchFamily="34" charset="0"/>
                <a:ea typeface="Calibri" panose="020F0502020204030204" pitchFamily="34" charset="0"/>
                <a:cs typeface="Times New Roman" panose="02020603050405020304" pitchFamily="18" charset="0"/>
              </a:rPr>
              <a:t>: </a:t>
            </a:r>
            <a:r>
              <a:rPr lang="ku-Arab-IQ" dirty="0">
                <a:latin typeface="Calibri" panose="020F0502020204030204" pitchFamily="34" charset="0"/>
                <a:ea typeface="Calibri" panose="020F0502020204030204" pitchFamily="34" charset="0"/>
                <a:cs typeface="Times New Roman" panose="02020603050405020304" pitchFamily="18" charset="0"/>
              </a:rPr>
              <a:t>تۆمار و گواستنەوە و وردبینی خەرجییەکانی هۆتێل، کە بۆ کرینی خواردن و خواردنەوە و شیرەمەنی و چاکرنەوە و پەراوگە و شتی تر تەرخان دەکرێت</a:t>
            </a:r>
            <a:r>
              <a:rPr lang="ar-IQ" dirty="0">
                <a:latin typeface="Calibri" panose="020F0502020204030204" pitchFamily="34" charset="0"/>
                <a:ea typeface="Calibri" panose="020F0502020204030204" pitchFamily="34" charset="0"/>
                <a:cs typeface="Times New Roman" panose="02020603050405020304" pitchFamily="18" charset="0"/>
              </a:rPr>
              <a:t>/ </a:t>
            </a:r>
            <a:r>
              <a:rPr lang="ar-IQ" dirty="0">
                <a:solidFill>
                  <a:srgbClr val="00B0F0"/>
                </a:solidFill>
                <a:latin typeface="Calibri" panose="020F0502020204030204" pitchFamily="34" charset="0"/>
                <a:ea typeface="Calibri" panose="020F0502020204030204" pitchFamily="34" charset="0"/>
                <a:cs typeface="Times New Roman" panose="02020603050405020304" pitchFamily="18" charset="0"/>
              </a:rPr>
              <a:t>تسجيل ونقل وتدقيق مصاريف النفدق، والتي تم تخصيصها لشراء المأكل والمشرب والحلويات والصيانة والقرطاسية واخرى</a:t>
            </a:r>
            <a:r>
              <a:rPr lang="ku-Arab-IQ" dirty="0">
                <a:solidFill>
                  <a:srgbClr val="00B0F0"/>
                </a:solidFill>
                <a:latin typeface="Calibri" panose="020F0502020204030204" pitchFamily="34" charset="0"/>
                <a:ea typeface="Calibri" panose="020F0502020204030204" pitchFamily="34" charset="0"/>
                <a:cs typeface="Times New Roman" panose="02020603050405020304" pitchFamily="18" charset="0"/>
              </a:rPr>
              <a:t>.</a:t>
            </a:r>
            <a:endParaRPr lang="en-US" sz="2000" dirty="0">
              <a:solidFill>
                <a:srgbClr val="00B0F0"/>
              </a:solidFill>
              <a:latin typeface="Calibri" panose="020F0502020204030204" pitchFamily="34" charset="0"/>
              <a:ea typeface="Calibri" panose="020F0502020204030204" pitchFamily="34" charset="0"/>
              <a:cs typeface="Arial" panose="020B0604020202020204" pitchFamily="34" charset="0"/>
            </a:endParaRPr>
          </a:p>
          <a:p>
            <a:pPr marL="0" lvl="0" indent="0" algn="just" rtl="1">
              <a:lnSpc>
                <a:spcPct val="107000"/>
              </a:lnSpc>
              <a:spcAft>
                <a:spcPts val="0"/>
              </a:spcAft>
              <a:buNone/>
            </a:pPr>
            <a:r>
              <a:rPr lang="ku-Arab-IQ" b="1" dirty="0">
                <a:latin typeface="Calibri" panose="020F0502020204030204" pitchFamily="34" charset="0"/>
                <a:ea typeface="Calibri" panose="020F0502020204030204" pitchFamily="34" charset="0"/>
                <a:cs typeface="Times New Roman" panose="02020603050405020304" pitchFamily="18" charset="0"/>
              </a:rPr>
              <a:t>- مووچە</a:t>
            </a:r>
            <a:r>
              <a:rPr lang="ar-IQ" b="1" dirty="0">
                <a:latin typeface="Calibri" panose="020F0502020204030204" pitchFamily="34" charset="0"/>
                <a:ea typeface="Calibri" panose="020F0502020204030204" pitchFamily="34" charset="0"/>
                <a:cs typeface="Times New Roman" panose="02020603050405020304" pitchFamily="18" charset="0"/>
              </a:rPr>
              <a:t>/ الرواتب</a:t>
            </a:r>
            <a:r>
              <a:rPr lang="ku-Arab-IQ" b="1" dirty="0">
                <a:latin typeface="Calibri" panose="020F0502020204030204" pitchFamily="34" charset="0"/>
                <a:ea typeface="Calibri" panose="020F0502020204030204" pitchFamily="34" charset="0"/>
                <a:cs typeface="Times New Roman" panose="02020603050405020304" pitchFamily="18" charset="0"/>
              </a:rPr>
              <a:t>: </a:t>
            </a:r>
            <a:r>
              <a:rPr lang="ku-Arab-IQ" dirty="0">
                <a:latin typeface="Calibri" panose="020F0502020204030204" pitchFamily="34" charset="0"/>
                <a:ea typeface="Calibri" panose="020F0502020204030204" pitchFamily="34" charset="0"/>
                <a:cs typeface="Times New Roman" panose="02020603050405020304" pitchFamily="18" charset="0"/>
              </a:rPr>
              <a:t>مووچە و سەرمووچە و پاداشت و کرێی زێدەکاری</a:t>
            </a:r>
            <a:r>
              <a:rPr lang="ar-IQ" dirty="0">
                <a:latin typeface="Calibri" panose="020F0502020204030204" pitchFamily="34" charset="0"/>
                <a:ea typeface="Calibri" panose="020F0502020204030204" pitchFamily="34" charset="0"/>
                <a:cs typeface="Times New Roman" panose="02020603050405020304" pitchFamily="18" charset="0"/>
              </a:rPr>
              <a:t>/ </a:t>
            </a:r>
            <a:r>
              <a:rPr lang="ar-IQ" dirty="0">
                <a:solidFill>
                  <a:srgbClr val="00B0F0"/>
                </a:solidFill>
                <a:latin typeface="Calibri" panose="020F0502020204030204" pitchFamily="34" charset="0"/>
                <a:ea typeface="Calibri" panose="020F0502020204030204" pitchFamily="34" charset="0"/>
                <a:cs typeface="Times New Roman" panose="02020603050405020304" pitchFamily="18" charset="0"/>
              </a:rPr>
              <a:t>الرواتب والعلاوات والمكافئات واجور اوقات العمل الاضافية</a:t>
            </a:r>
            <a:r>
              <a:rPr lang="ku-Arab-IQ" dirty="0">
                <a:solidFill>
                  <a:srgbClr val="00B0F0"/>
                </a:solidFill>
                <a:latin typeface="Calibri" panose="020F0502020204030204" pitchFamily="34" charset="0"/>
                <a:ea typeface="Calibri" panose="020F0502020204030204" pitchFamily="34" charset="0"/>
                <a:cs typeface="Times New Roman" panose="02020603050405020304" pitchFamily="18" charset="0"/>
              </a:rPr>
              <a:t>.</a:t>
            </a:r>
            <a:endParaRPr lang="en-US" sz="2000" dirty="0">
              <a:solidFill>
                <a:srgbClr val="00B0F0"/>
              </a:solidFill>
              <a:latin typeface="Calibri" panose="020F0502020204030204" pitchFamily="34" charset="0"/>
              <a:ea typeface="Calibri" panose="020F0502020204030204" pitchFamily="34" charset="0"/>
              <a:cs typeface="Arial" panose="020B0604020202020204" pitchFamily="34" charset="0"/>
            </a:endParaRPr>
          </a:p>
          <a:p>
            <a:pPr marL="0" lvl="0" indent="0" algn="just" rtl="1">
              <a:lnSpc>
                <a:spcPct val="107000"/>
              </a:lnSpc>
              <a:spcAft>
                <a:spcPts val="0"/>
              </a:spcAft>
              <a:buNone/>
            </a:pPr>
            <a:r>
              <a:rPr lang="ku-Arab-IQ" b="1" dirty="0">
                <a:latin typeface="Calibri" panose="020F0502020204030204" pitchFamily="34" charset="0"/>
                <a:ea typeface="Calibri" panose="020F0502020204030204" pitchFamily="34" charset="0"/>
                <a:cs typeface="Times New Roman" panose="02020603050405020304" pitchFamily="18" charset="0"/>
              </a:rPr>
              <a:t>- بووجە و ئامار</a:t>
            </a:r>
            <a:r>
              <a:rPr lang="ar-IQ" b="1" dirty="0">
                <a:latin typeface="Calibri" panose="020F0502020204030204" pitchFamily="34" charset="0"/>
                <a:ea typeface="Calibri" panose="020F0502020204030204" pitchFamily="34" charset="0"/>
                <a:cs typeface="Times New Roman" panose="02020603050405020304" pitchFamily="18" charset="0"/>
              </a:rPr>
              <a:t>/ الميزانية والاحصاء</a:t>
            </a:r>
            <a:r>
              <a:rPr lang="ku-Arab-IQ" b="1" dirty="0">
                <a:latin typeface="Calibri" panose="020F0502020204030204" pitchFamily="34" charset="0"/>
                <a:ea typeface="Calibri" panose="020F0502020204030204" pitchFamily="34" charset="0"/>
                <a:cs typeface="Times New Roman" panose="02020603050405020304" pitchFamily="18" charset="0"/>
              </a:rPr>
              <a:t>: </a:t>
            </a:r>
            <a:r>
              <a:rPr lang="ku-Arab-IQ" dirty="0">
                <a:latin typeface="Calibri" panose="020F0502020204030204" pitchFamily="34" charset="0"/>
                <a:ea typeface="Calibri" panose="020F0502020204030204" pitchFamily="34" charset="0"/>
                <a:cs typeface="Times New Roman" panose="02020603050405020304" pitchFamily="18" charset="0"/>
              </a:rPr>
              <a:t>لە رێگەی هەماهەنگی نێوانی بەشەکان لەگەل بەشی دارایی، ئاماری بووجەی سالانە لسەر ئاستی هۆتێل ئامادە دەکرێت</a:t>
            </a:r>
            <a:r>
              <a:rPr lang="ar-IQ" dirty="0">
                <a:latin typeface="Calibri" panose="020F0502020204030204" pitchFamily="34" charset="0"/>
                <a:ea typeface="Calibri" panose="020F0502020204030204" pitchFamily="34" charset="0"/>
                <a:cs typeface="Times New Roman" panose="02020603050405020304" pitchFamily="18" charset="0"/>
              </a:rPr>
              <a:t>/</a:t>
            </a:r>
            <a:r>
              <a:rPr lang="ar-IQ" dirty="0">
                <a:solidFill>
                  <a:srgbClr val="00B0F0"/>
                </a:solidFill>
                <a:latin typeface="Calibri" panose="020F0502020204030204" pitchFamily="34" charset="0"/>
                <a:ea typeface="Calibri" panose="020F0502020204030204" pitchFamily="34" charset="0"/>
                <a:cs typeface="Times New Roman" panose="02020603050405020304" pitchFamily="18" charset="0"/>
              </a:rPr>
              <a:t> تنظم الميزانية السنوية على مستوى الفندق بالتنسيق مع الاقسام وقسم المالية</a:t>
            </a:r>
            <a:r>
              <a:rPr lang="ku-Arab-IQ" dirty="0">
                <a:solidFill>
                  <a:srgbClr val="00B0F0"/>
                </a:solidFill>
                <a:latin typeface="Calibri" panose="020F0502020204030204" pitchFamily="34" charset="0"/>
                <a:ea typeface="Calibri" panose="020F0502020204030204" pitchFamily="34" charset="0"/>
                <a:cs typeface="Times New Roman" panose="02020603050405020304" pitchFamily="18" charset="0"/>
              </a:rPr>
              <a:t>.</a:t>
            </a:r>
          </a:p>
          <a:p>
            <a:pPr marL="0" lvl="0" indent="0" algn="just" rtl="1">
              <a:lnSpc>
                <a:spcPct val="107000"/>
              </a:lnSpc>
              <a:spcAft>
                <a:spcPts val="0"/>
              </a:spcAft>
              <a:buNone/>
            </a:pPr>
            <a:endParaRPr lang="en-US" sz="2000" dirty="0">
              <a:latin typeface="Calibri" panose="020F0502020204030204" pitchFamily="34" charset="0"/>
              <a:ea typeface="Calibri" panose="020F0502020204030204" pitchFamily="34" charset="0"/>
              <a:cs typeface="Arial" panose="020B0604020202020204" pitchFamily="34" charset="0"/>
            </a:endParaRPr>
          </a:p>
          <a:p>
            <a:pPr marL="0" indent="0" algn="just" rtl="1">
              <a:lnSpc>
                <a:spcPct val="107000"/>
              </a:lnSpc>
              <a:spcAft>
                <a:spcPts val="0"/>
              </a:spcAft>
              <a:buNone/>
            </a:pPr>
            <a:r>
              <a:rPr lang="ku-Arab-IQ" dirty="0">
                <a:latin typeface="Calibri" panose="020F0502020204030204" pitchFamily="34" charset="0"/>
                <a:ea typeface="Calibri" panose="020F0502020204030204" pitchFamily="34" charset="0"/>
                <a:cs typeface="Times New Roman" panose="02020603050405020304" pitchFamily="18" charset="0"/>
              </a:rPr>
              <a:t>٩- </a:t>
            </a:r>
            <a:r>
              <a:rPr lang="ku-Arab-IQ" b="1" dirty="0">
                <a:latin typeface="Calibri" panose="020F0502020204030204" pitchFamily="34" charset="0"/>
                <a:ea typeface="Calibri" panose="020F0502020204030204" pitchFamily="34" charset="0"/>
                <a:cs typeface="Times New Roman" panose="02020603050405020304" pitchFamily="18" charset="0"/>
              </a:rPr>
              <a:t>کرین و کۆگە</a:t>
            </a:r>
            <a:r>
              <a:rPr lang="ar-IQ" b="1" dirty="0">
                <a:latin typeface="Calibri" panose="020F0502020204030204" pitchFamily="34" charset="0"/>
                <a:ea typeface="Calibri" panose="020F0502020204030204" pitchFamily="34" charset="0"/>
                <a:cs typeface="Times New Roman" panose="02020603050405020304" pitchFamily="18" charset="0"/>
              </a:rPr>
              <a:t>/ الشراء والمخزن</a:t>
            </a:r>
            <a:r>
              <a:rPr lang="ku-Arab-IQ" b="1" dirty="0">
                <a:latin typeface="Calibri" panose="020F0502020204030204" pitchFamily="34" charset="0"/>
                <a:ea typeface="Calibri" panose="020F0502020204030204" pitchFamily="34" charset="0"/>
                <a:cs typeface="Times New Roman" panose="02020603050405020304" pitchFamily="18" charset="0"/>
              </a:rPr>
              <a:t> </a:t>
            </a:r>
            <a:r>
              <a:rPr lang="en-US" b="1" dirty="0">
                <a:latin typeface="Calibri" panose="020F0502020204030204" pitchFamily="34" charset="0"/>
                <a:ea typeface="Calibri" panose="020F0502020204030204" pitchFamily="34" charset="0"/>
                <a:cs typeface="Times New Roman" panose="02020603050405020304" pitchFamily="18" charset="0"/>
              </a:rPr>
              <a:t>Purchase &amp; Store</a:t>
            </a:r>
            <a:r>
              <a:rPr lang="ku-Arab-IQ" dirty="0">
                <a:latin typeface="Calibri" panose="020F0502020204030204" pitchFamily="34" charset="0"/>
                <a:ea typeface="Calibri" panose="020F0502020204030204" pitchFamily="34" charset="0"/>
                <a:cs typeface="Times New Roman" panose="02020603050405020304" pitchFamily="18" charset="0"/>
              </a:rPr>
              <a:t>.</a:t>
            </a:r>
            <a:endParaRPr lang="en-US" sz="2000" dirty="0">
              <a:latin typeface="Calibri" panose="020F0502020204030204" pitchFamily="34" charset="0"/>
              <a:ea typeface="Calibri" panose="020F0502020204030204" pitchFamily="34" charset="0"/>
              <a:cs typeface="Arial" panose="020B0604020202020204" pitchFamily="34" charset="0"/>
            </a:endParaRPr>
          </a:p>
        </p:txBody>
      </p:sp>
      <p:sp>
        <p:nvSpPr>
          <p:cNvPr id="4" name="TextBox 3">
            <a:extLst>
              <a:ext uri="{FF2B5EF4-FFF2-40B4-BE49-F238E27FC236}">
                <a16:creationId xmlns:a16="http://schemas.microsoft.com/office/drawing/2014/main" id="{938C2F3A-AD85-4074-8C1A-1A8E91246222}"/>
              </a:ext>
            </a:extLst>
          </p:cNvPr>
          <p:cNvSpPr txBox="1"/>
          <p:nvPr/>
        </p:nvSpPr>
        <p:spPr>
          <a:xfrm>
            <a:off x="359029" y="6390572"/>
            <a:ext cx="4861976" cy="400110"/>
          </a:xfrm>
          <a:prstGeom prst="rect">
            <a:avLst/>
          </a:prstGeom>
          <a:noFill/>
        </p:spPr>
        <p:txBody>
          <a:bodyPr wrap="square">
            <a:spAutoFit/>
          </a:bodyPr>
          <a:lstStyle/>
          <a:p>
            <a:pPr marL="0" marR="0" lvl="0" indent="0" algn="just" defTabSz="457200" rtl="1" eaLnBrk="1" fontAlgn="auto" latinLnBrk="0" hangingPunct="1">
              <a:lnSpc>
                <a:spcPct val="100000"/>
              </a:lnSpc>
              <a:spcBef>
                <a:spcPts val="0"/>
              </a:spcBef>
              <a:spcAft>
                <a:spcPts val="0"/>
              </a:spcAft>
              <a:buClrTx/>
              <a:buSzTx/>
              <a:buFontTx/>
              <a:buNone/>
              <a:tabLst/>
              <a:defRPr/>
            </a:pPr>
            <a:r>
              <a:rPr kumimoji="0" lang="ku-Arab-IQ" sz="2000" b="0" i="0" u="none" strike="noStrike" kern="1200" cap="none" spc="0" normalizeH="0" baseline="0" noProof="0" dirty="0">
                <a:ln>
                  <a:noFill/>
                </a:ln>
                <a:solidFill>
                  <a:srgbClr val="00B050"/>
                </a:solidFill>
                <a:effectLst/>
                <a:uLnTx/>
                <a:uFillTx/>
                <a:latin typeface="Calibri" panose="020F0502020204030204" pitchFamily="34" charset="0"/>
                <a:ea typeface="Calibri" panose="020F0502020204030204" pitchFamily="34" charset="0"/>
                <a:cs typeface="Times New Roman" panose="02020603050405020304" pitchFamily="18" charset="0"/>
              </a:rPr>
              <a:t>پ/ بووجە چییە؟ جۆرەکانی چین؟ چۆن ئامادە دەکرێت؟</a:t>
            </a:r>
          </a:p>
        </p:txBody>
      </p:sp>
    </p:spTree>
    <p:custDataLst>
      <p:tags r:id="rId1"/>
    </p:custDataLst>
    <p:extLst>
      <p:ext uri="{BB962C8B-B14F-4D97-AF65-F5344CB8AC3E}">
        <p14:creationId xmlns:p14="http://schemas.microsoft.com/office/powerpoint/2010/main" val="1684510869"/>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535D3211-6BEA-4A9B-A937-E79574AF6346}"/>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2" name="Picture 1">
            <a:extLst>
              <a:ext uri="{FF2B5EF4-FFF2-40B4-BE49-F238E27FC236}">
                <a16:creationId xmlns:a16="http://schemas.microsoft.com/office/drawing/2014/main" id="{6F24390F-5652-44F7-927F-FACB892D3396}"/>
              </a:ext>
            </a:extLst>
          </p:cNvPr>
          <p:cNvPicPr>
            <a:picLocks noChangeAspect="1"/>
          </p:cNvPicPr>
          <p:nvPr/>
        </p:nvPicPr>
        <p:blipFill>
          <a:blip r:embed="rId2"/>
          <a:stretch>
            <a:fillRect/>
          </a:stretch>
        </p:blipFill>
        <p:spPr>
          <a:xfrm>
            <a:off x="40758" y="372835"/>
            <a:ext cx="12110483" cy="6112329"/>
          </a:xfrm>
          <a:prstGeom prst="rect">
            <a:avLst/>
          </a:prstGeom>
        </p:spPr>
      </p:pic>
    </p:spTree>
    <p:extLst>
      <p:ext uri="{BB962C8B-B14F-4D97-AF65-F5344CB8AC3E}">
        <p14:creationId xmlns:p14="http://schemas.microsoft.com/office/powerpoint/2010/main" val="408267018"/>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ubtitle 7">
            <a:extLst>
              <a:ext uri="{FF2B5EF4-FFF2-40B4-BE49-F238E27FC236}">
                <a16:creationId xmlns:a16="http://schemas.microsoft.com/office/drawing/2014/main" id="{9D7E0C8D-182C-4144-976F-1D38D0F24589}"/>
              </a:ext>
            </a:extLst>
          </p:cNvPr>
          <p:cNvSpPr txBox="1">
            <a:spLocks/>
          </p:cNvSpPr>
          <p:nvPr/>
        </p:nvSpPr>
        <p:spPr>
          <a:xfrm>
            <a:off x="2457451" y="3509763"/>
            <a:ext cx="7248524" cy="947972"/>
          </a:xfrm>
          <a:prstGeom prst="rect">
            <a:avLst/>
          </a:prstGeom>
        </p:spPr>
        <p:txBody>
          <a:bodyPr vert="horz" lIns="91440" tIns="45720" rIns="91440" bIns="45720" rtlCol="0" anchor="t">
            <a:normAutofit/>
          </a:bodyPr>
          <a:lstStyle>
            <a:lvl1pPr marL="0" indent="0" algn="ctr" defTabSz="685800" rtl="0" eaLnBrk="1" latinLnBrk="0" hangingPunct="1">
              <a:lnSpc>
                <a:spcPct val="100000"/>
              </a:lnSpc>
              <a:spcBef>
                <a:spcPts val="700"/>
              </a:spcBef>
              <a:buClr>
                <a:schemeClr val="tx2"/>
              </a:buClr>
              <a:buFont typeface="Arial" panose="020B0604020202020204" pitchFamily="34" charset="0"/>
              <a:buNone/>
              <a:defRPr sz="1500" b="1" i="0" kern="1200" cap="all" spc="300" baseline="0">
                <a:solidFill>
                  <a:schemeClr val="tx2"/>
                </a:solidFill>
                <a:latin typeface="+mn-lt"/>
                <a:ea typeface="+mn-ea"/>
                <a:cs typeface="+mn-cs"/>
              </a:defRPr>
            </a:lvl1pPr>
            <a:lvl2pPr marL="342900" indent="0" algn="ctr" defTabSz="685800" rtl="0" eaLnBrk="1" latinLnBrk="0" hangingPunct="1">
              <a:lnSpc>
                <a:spcPct val="110000"/>
              </a:lnSpc>
              <a:spcBef>
                <a:spcPts val="700"/>
              </a:spcBef>
              <a:buClr>
                <a:schemeClr val="tx2"/>
              </a:buClr>
              <a:buFont typeface="Gill Sans MT" panose="020B0502020104020203" pitchFamily="34" charset="0"/>
              <a:buNone/>
              <a:defRPr sz="1500" kern="1200">
                <a:solidFill>
                  <a:schemeClr val="tx1">
                    <a:lumMod val="65000"/>
                    <a:lumOff val="35000"/>
                  </a:schemeClr>
                </a:solidFill>
                <a:latin typeface="+mn-lt"/>
                <a:ea typeface="+mn-ea"/>
                <a:cs typeface="+mn-cs"/>
              </a:defRPr>
            </a:lvl2pPr>
            <a:lvl3pPr marL="685800" indent="0" algn="ctr" defTabSz="685800" rtl="0" eaLnBrk="1" latinLnBrk="0" hangingPunct="1">
              <a:lnSpc>
                <a:spcPct val="110000"/>
              </a:lnSpc>
              <a:spcBef>
                <a:spcPts val="700"/>
              </a:spcBef>
              <a:buClr>
                <a:schemeClr val="tx2"/>
              </a:buClr>
              <a:buFont typeface="Arial" panose="020B0604020202020204" pitchFamily="34" charset="0"/>
              <a:buNone/>
              <a:defRPr sz="1350" kern="1200">
                <a:solidFill>
                  <a:schemeClr val="tx1">
                    <a:lumMod val="65000"/>
                    <a:lumOff val="35000"/>
                  </a:schemeClr>
                </a:solidFill>
                <a:latin typeface="+mn-lt"/>
                <a:ea typeface="+mn-ea"/>
                <a:cs typeface="+mn-cs"/>
              </a:defRPr>
            </a:lvl3pPr>
            <a:lvl4pPr marL="1028700" indent="0" algn="ctr" defTabSz="685800" rtl="0" eaLnBrk="1" latinLnBrk="0" hangingPunct="1">
              <a:lnSpc>
                <a:spcPct val="110000"/>
              </a:lnSpc>
              <a:spcBef>
                <a:spcPts val="700"/>
              </a:spcBef>
              <a:buClr>
                <a:schemeClr val="tx2"/>
              </a:buClr>
              <a:buFont typeface="Gill Sans MT" panose="020B0502020104020203" pitchFamily="34" charset="0"/>
              <a:buNone/>
              <a:defRPr sz="1200" kern="1200">
                <a:solidFill>
                  <a:schemeClr val="tx1">
                    <a:lumMod val="65000"/>
                    <a:lumOff val="35000"/>
                  </a:schemeClr>
                </a:solidFill>
                <a:latin typeface="+mn-lt"/>
                <a:ea typeface="+mn-ea"/>
                <a:cs typeface="+mn-cs"/>
              </a:defRPr>
            </a:lvl4pPr>
            <a:lvl5pPr marL="1371600" indent="0" algn="ctr" defTabSz="685800" rtl="0" eaLnBrk="1" latinLnBrk="0" hangingPunct="1">
              <a:lnSpc>
                <a:spcPct val="110000"/>
              </a:lnSpc>
              <a:spcBef>
                <a:spcPts val="700"/>
              </a:spcBef>
              <a:buClr>
                <a:schemeClr val="tx2"/>
              </a:buClr>
              <a:buFont typeface="Arial" panose="020B0604020202020204" pitchFamily="34" charset="0"/>
              <a:buNone/>
              <a:defRPr sz="1200" kern="1200">
                <a:solidFill>
                  <a:schemeClr val="tx1">
                    <a:lumMod val="65000"/>
                    <a:lumOff val="35000"/>
                  </a:schemeClr>
                </a:solidFill>
                <a:latin typeface="+mn-lt"/>
                <a:ea typeface="+mn-ea"/>
                <a:cs typeface="+mn-cs"/>
              </a:defRPr>
            </a:lvl5pPr>
            <a:lvl6pPr marL="1714500" indent="0" algn="ctr" defTabSz="685800" rtl="0" eaLnBrk="1" latinLnBrk="0" hangingPunct="1">
              <a:lnSpc>
                <a:spcPct val="110000"/>
              </a:lnSpc>
              <a:spcBef>
                <a:spcPts val="700"/>
              </a:spcBef>
              <a:buClr>
                <a:schemeClr val="tx2"/>
              </a:buClr>
              <a:buFont typeface="Gill Sans MT" panose="020B0502020104020203" pitchFamily="34" charset="0"/>
              <a:buNone/>
              <a:defRPr sz="1200" kern="1200">
                <a:solidFill>
                  <a:schemeClr val="tx1">
                    <a:lumMod val="65000"/>
                    <a:lumOff val="35000"/>
                  </a:schemeClr>
                </a:solidFill>
                <a:latin typeface="+mn-lt"/>
                <a:ea typeface="+mn-ea"/>
                <a:cs typeface="+mn-cs"/>
              </a:defRPr>
            </a:lvl6pPr>
            <a:lvl7pPr marL="2057400" indent="0" algn="ctr" defTabSz="685800" rtl="0" eaLnBrk="1" latinLnBrk="0" hangingPunct="1">
              <a:lnSpc>
                <a:spcPct val="110000"/>
              </a:lnSpc>
              <a:spcBef>
                <a:spcPts val="700"/>
              </a:spcBef>
              <a:buClr>
                <a:schemeClr val="tx2"/>
              </a:buClr>
              <a:buFont typeface="Arial" panose="020B0604020202020204" pitchFamily="34" charset="0"/>
              <a:buNone/>
              <a:defRPr sz="1200" kern="1200">
                <a:solidFill>
                  <a:schemeClr val="tx1">
                    <a:lumMod val="65000"/>
                    <a:lumOff val="35000"/>
                  </a:schemeClr>
                </a:solidFill>
                <a:latin typeface="+mn-lt"/>
                <a:ea typeface="+mn-ea"/>
                <a:cs typeface="+mn-cs"/>
              </a:defRPr>
            </a:lvl7pPr>
            <a:lvl8pPr marL="2400300" indent="0" algn="ctr" defTabSz="685800" rtl="0" eaLnBrk="1" latinLnBrk="0" hangingPunct="1">
              <a:lnSpc>
                <a:spcPct val="110000"/>
              </a:lnSpc>
              <a:spcBef>
                <a:spcPts val="700"/>
              </a:spcBef>
              <a:buClr>
                <a:schemeClr val="tx2"/>
              </a:buClr>
              <a:buFont typeface="Gill Sans MT" panose="020B0502020104020203" pitchFamily="34" charset="0"/>
              <a:buNone/>
              <a:defRPr sz="1200" kern="1200" baseline="0">
                <a:solidFill>
                  <a:schemeClr val="tx1">
                    <a:lumMod val="65000"/>
                    <a:lumOff val="35000"/>
                  </a:schemeClr>
                </a:solidFill>
                <a:latin typeface="+mn-lt"/>
                <a:ea typeface="+mn-ea"/>
                <a:cs typeface="+mn-cs"/>
              </a:defRPr>
            </a:lvl8pPr>
            <a:lvl9pPr marL="2743200" indent="0" algn="ctr" defTabSz="685800" rtl="0" eaLnBrk="1" latinLnBrk="0" hangingPunct="1">
              <a:lnSpc>
                <a:spcPct val="110000"/>
              </a:lnSpc>
              <a:spcBef>
                <a:spcPts val="700"/>
              </a:spcBef>
              <a:buClr>
                <a:schemeClr val="tx2"/>
              </a:buClr>
              <a:buFont typeface="Arial" panose="020B0604020202020204" pitchFamily="34" charset="0"/>
              <a:buNone/>
              <a:defRPr sz="1200" kern="1200" baseline="0">
                <a:solidFill>
                  <a:schemeClr val="tx1">
                    <a:lumMod val="65000"/>
                    <a:lumOff val="35000"/>
                  </a:schemeClr>
                </a:solidFill>
                <a:latin typeface="+mn-lt"/>
                <a:ea typeface="+mn-ea"/>
                <a:cs typeface="+mn-cs"/>
              </a:defRPr>
            </a:lvl9pPr>
          </a:lstStyle>
          <a:p>
            <a:pPr lvl="0">
              <a:buClr>
                <a:srgbClr val="2A1A00"/>
              </a:buClr>
              <a:defRPr/>
            </a:pPr>
            <a:r>
              <a:rPr lang="ku-Arab-IQ" sz="4800" dirty="0">
                <a:solidFill>
                  <a:prstClr val="black"/>
                </a:solidFill>
                <a:latin typeface="Times New Roman" panose="02020603050405020304" pitchFamily="18" charset="0"/>
                <a:cs typeface="Times New Roman" panose="02020603050405020304" pitchFamily="18" charset="0"/>
              </a:rPr>
              <a:t>ئەرکەکانی بەرێوەبەری دارایی</a:t>
            </a:r>
            <a:endParaRPr kumimoji="0" lang="en-US" sz="4800" b="1" i="0" u="none" strike="noStrike" kern="1200" cap="all" spc="30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248854333"/>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6B38D-F8A5-46FD-BBAB-03078F753C8C}"/>
              </a:ext>
            </a:extLst>
          </p:cNvPr>
          <p:cNvSpPr>
            <a:spLocks noGrp="1"/>
          </p:cNvSpPr>
          <p:nvPr>
            <p:ph type="title"/>
          </p:nvPr>
        </p:nvSpPr>
        <p:spPr>
          <a:xfrm>
            <a:off x="329863" y="1181922"/>
            <a:ext cx="11695813" cy="459415"/>
          </a:xfrm>
        </p:spPr>
        <p:txBody>
          <a:bodyPr>
            <a:normAutofit fontScale="90000"/>
          </a:bodyPr>
          <a:lstStyle/>
          <a:p>
            <a:pPr algn="just" rtl="1">
              <a:lnSpc>
                <a:spcPct val="107000"/>
              </a:lnSpc>
              <a:spcAft>
                <a:spcPts val="0"/>
              </a:spcAft>
            </a:pPr>
            <a:r>
              <a:rPr lang="ku-Arab-IQ" b="1" dirty="0">
                <a:latin typeface="Calibri" panose="020F0502020204030204" pitchFamily="34" charset="0"/>
                <a:ea typeface="Calibri" panose="020F0502020204030204" pitchFamily="34" charset="0"/>
              </a:rPr>
              <a:t>بەشی سەرچاوەی دارایی لە رێکخراو</a:t>
            </a:r>
            <a:r>
              <a:rPr lang="ar-IQ" b="1" dirty="0">
                <a:latin typeface="Calibri" panose="020F0502020204030204" pitchFamily="34" charset="0"/>
                <a:ea typeface="Calibri" panose="020F0502020204030204" pitchFamily="34" charset="0"/>
              </a:rPr>
              <a:t>/ قسم الموارد المالية في المنظمة</a:t>
            </a:r>
            <a:endParaRPr lang="en-US" sz="3600" dirty="0">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AF9E7738-789A-4182-A057-B6B4B2372B84}"/>
              </a:ext>
            </a:extLst>
          </p:cNvPr>
          <p:cNvSpPr>
            <a:spLocks noGrp="1"/>
          </p:cNvSpPr>
          <p:nvPr>
            <p:ph idx="1"/>
          </p:nvPr>
        </p:nvSpPr>
        <p:spPr>
          <a:xfrm>
            <a:off x="632552" y="2491739"/>
            <a:ext cx="11233383" cy="3347085"/>
          </a:xfrm>
        </p:spPr>
        <p:txBody>
          <a:bodyPr>
            <a:normAutofit/>
          </a:bodyPr>
          <a:lstStyle/>
          <a:p>
            <a:pPr indent="457200" algn="just" rtl="1">
              <a:lnSpc>
                <a:spcPct val="107000"/>
              </a:lnSpc>
              <a:spcAft>
                <a:spcPts val="0"/>
              </a:spcAft>
            </a:pPr>
            <a:r>
              <a:rPr lang="ku-Arab-IQ" dirty="0">
                <a:latin typeface="Calibri" panose="020F0502020204030204" pitchFamily="34" charset="0"/>
                <a:ea typeface="Calibri" panose="020F0502020204030204" pitchFamily="34" charset="0"/>
                <a:cs typeface="Times New Roman" panose="02020603050405020304" pitchFamily="18" charset="0"/>
              </a:rPr>
              <a:t>بەرێوەبەری دارایی لە کەرتی گەشتیاریدا پێویستی بەوەیە لە بەرپرسیارییەکەی بگات و خەملاندنی بۆ بکات و بتوانێت گریمان بۆ هەر </a:t>
            </a:r>
            <a:r>
              <a:rPr lang="ar-IQ" dirty="0">
                <a:latin typeface="Calibri" panose="020F0502020204030204" pitchFamily="34" charset="0"/>
                <a:ea typeface="Calibri" panose="020F0502020204030204" pitchFamily="34" charset="0"/>
                <a:cs typeface="Times New Roman" panose="02020603050405020304" pitchFamily="18" charset="0"/>
              </a:rPr>
              <a:t>ح</a:t>
            </a:r>
            <a:r>
              <a:rPr lang="ku-Arab-IQ" dirty="0">
                <a:latin typeface="Calibri" panose="020F0502020204030204" pitchFamily="34" charset="0"/>
                <a:ea typeface="Calibri" panose="020F0502020204030204" pitchFamily="34" charset="0"/>
                <a:cs typeface="Times New Roman" panose="02020603050405020304" pitchFamily="18" charset="0"/>
              </a:rPr>
              <a:t>الەتێک دابنێت</a:t>
            </a:r>
            <a:r>
              <a:rPr lang="ar-IQ" dirty="0">
                <a:latin typeface="Calibri" panose="020F0502020204030204" pitchFamily="34" charset="0"/>
                <a:ea typeface="Calibri" panose="020F0502020204030204" pitchFamily="34" charset="0"/>
                <a:cs typeface="Times New Roman" panose="02020603050405020304" pitchFamily="18" charset="0"/>
              </a:rPr>
              <a:t>/ </a:t>
            </a:r>
            <a:r>
              <a:rPr lang="ar-IQ" dirty="0">
                <a:solidFill>
                  <a:srgbClr val="00B0F0"/>
                </a:solidFill>
                <a:latin typeface="Calibri" panose="020F0502020204030204" pitchFamily="34" charset="0"/>
                <a:ea typeface="Calibri" panose="020F0502020204030204" pitchFamily="34" charset="0"/>
                <a:cs typeface="Times New Roman" panose="02020603050405020304" pitchFamily="18" charset="0"/>
              </a:rPr>
              <a:t>يحتاج المدير المالي في القطاع السياحي الى التعرف على مسؤولياته والتقدير لها وبامكانها ايجاد الفروض لكل حالة</a:t>
            </a:r>
            <a:r>
              <a:rPr lang="ku-Arab-IQ" dirty="0">
                <a:solidFill>
                  <a:srgbClr val="00B0F0"/>
                </a:solidFill>
                <a:latin typeface="Calibri" panose="020F0502020204030204" pitchFamily="34" charset="0"/>
                <a:ea typeface="Calibri" panose="020F0502020204030204" pitchFamily="34" charset="0"/>
                <a:cs typeface="Times New Roman" panose="02020603050405020304" pitchFamily="18" charset="0"/>
              </a:rPr>
              <a:t>. </a:t>
            </a:r>
          </a:p>
          <a:p>
            <a:pPr indent="457200" algn="just" rtl="1">
              <a:lnSpc>
                <a:spcPct val="107000"/>
              </a:lnSpc>
              <a:spcAft>
                <a:spcPts val="0"/>
              </a:spcAft>
            </a:pPr>
            <a:r>
              <a:rPr lang="ku-Arab-IQ" dirty="0">
                <a:latin typeface="Calibri" panose="020F0502020204030204" pitchFamily="34" charset="0"/>
                <a:ea typeface="Calibri" panose="020F0502020204030204" pitchFamily="34" charset="0"/>
                <a:cs typeface="Times New Roman" panose="02020603050405020304" pitchFamily="18" charset="0"/>
              </a:rPr>
              <a:t>هەروەها ئەرک و دەسەلات بە خەلکانی پسپۆر و گونجاو لە بەش و نووسینگەکانی خوارەوەی خۆی بدات</a:t>
            </a:r>
            <a:r>
              <a:rPr lang="ar-IQ" dirty="0">
                <a:latin typeface="Calibri" panose="020F0502020204030204" pitchFamily="34" charset="0"/>
                <a:ea typeface="Calibri" panose="020F0502020204030204" pitchFamily="34" charset="0"/>
                <a:cs typeface="Times New Roman" panose="02020603050405020304" pitchFamily="18" charset="0"/>
              </a:rPr>
              <a:t>/ </a:t>
            </a:r>
            <a:r>
              <a:rPr lang="ar-IQ" dirty="0">
                <a:solidFill>
                  <a:srgbClr val="00B0F0"/>
                </a:solidFill>
                <a:latin typeface="Calibri" panose="020F0502020204030204" pitchFamily="34" charset="0"/>
                <a:ea typeface="Calibri" panose="020F0502020204030204" pitchFamily="34" charset="0"/>
                <a:cs typeface="Times New Roman" panose="02020603050405020304" pitchFamily="18" charset="0"/>
              </a:rPr>
              <a:t>كما يخول الواجبات والسلطات الى العاملين من ذوي التخصصات والمناسبين في الاقسام والمكاتب في مستوى الادنى منه</a:t>
            </a:r>
            <a:r>
              <a:rPr lang="ku-Arab-IQ" dirty="0">
                <a:solidFill>
                  <a:srgbClr val="00B0F0"/>
                </a:solidFill>
                <a:latin typeface="Calibri" panose="020F0502020204030204" pitchFamily="34" charset="0"/>
                <a:ea typeface="Calibri" panose="020F0502020204030204" pitchFamily="34" charset="0"/>
                <a:cs typeface="Times New Roman" panose="02020603050405020304" pitchFamily="18" charset="0"/>
              </a:rPr>
              <a:t>.</a:t>
            </a:r>
            <a:endParaRPr lang="en-US" sz="2000" dirty="0">
              <a:solidFill>
                <a:srgbClr val="00B0F0"/>
              </a:solidFill>
              <a:latin typeface="Calibri" panose="020F0502020204030204" pitchFamily="34" charset="0"/>
              <a:ea typeface="Calibri" panose="020F050202020403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264213109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6B38D-F8A5-46FD-BBAB-03078F753C8C}"/>
              </a:ext>
            </a:extLst>
          </p:cNvPr>
          <p:cNvSpPr>
            <a:spLocks noGrp="1"/>
          </p:cNvSpPr>
          <p:nvPr>
            <p:ph type="title"/>
          </p:nvPr>
        </p:nvSpPr>
        <p:spPr>
          <a:xfrm>
            <a:off x="318977" y="327394"/>
            <a:ext cx="11695813" cy="459415"/>
          </a:xfrm>
        </p:spPr>
        <p:txBody>
          <a:bodyPr>
            <a:normAutofit fontScale="90000"/>
          </a:bodyPr>
          <a:lstStyle/>
          <a:p>
            <a:pPr algn="just" rtl="1">
              <a:lnSpc>
                <a:spcPct val="107000"/>
              </a:lnSpc>
              <a:spcAft>
                <a:spcPts val="0"/>
              </a:spcAft>
            </a:pPr>
            <a:r>
              <a:rPr lang="ku-Arab-IQ" b="1" dirty="0">
                <a:latin typeface="Calibri" panose="020F0502020204030204" pitchFamily="34" charset="0"/>
                <a:ea typeface="Calibri" panose="020F0502020204030204" pitchFamily="34" charset="0"/>
              </a:rPr>
              <a:t>بەشی سەرچاوەی دارایی لە رێکخراو</a:t>
            </a:r>
            <a:r>
              <a:rPr lang="ar-IQ" b="1" dirty="0">
                <a:latin typeface="Calibri" panose="020F0502020204030204" pitchFamily="34" charset="0"/>
                <a:ea typeface="Calibri" panose="020F0502020204030204" pitchFamily="34" charset="0"/>
              </a:rPr>
              <a:t>/ قسم الموارد المالية في المنظمة</a:t>
            </a:r>
            <a:endParaRPr lang="en-US" sz="3600" dirty="0">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AF9E7738-789A-4182-A057-B6B4B2372B84}"/>
              </a:ext>
            </a:extLst>
          </p:cNvPr>
          <p:cNvSpPr>
            <a:spLocks noGrp="1"/>
          </p:cNvSpPr>
          <p:nvPr>
            <p:ph idx="1"/>
          </p:nvPr>
        </p:nvSpPr>
        <p:spPr>
          <a:xfrm>
            <a:off x="318978" y="1127050"/>
            <a:ext cx="11546958" cy="5603359"/>
          </a:xfrm>
        </p:spPr>
        <p:txBody>
          <a:bodyPr>
            <a:normAutofit/>
          </a:bodyPr>
          <a:lstStyle/>
          <a:p>
            <a:pPr algn="just" rtl="1"/>
            <a:r>
              <a:rPr lang="ku-Arab-IQ" dirty="0"/>
              <a:t>ئەوانەی بەرپرسن لە باشکردنی رەوشی دارایی رێکخراو، پێیان دەگوترێت </a:t>
            </a:r>
            <a:r>
              <a:rPr lang="ku-Arab-IQ" u="sng" dirty="0"/>
              <a:t>بریاردەرانی دارایی </a:t>
            </a:r>
            <a:r>
              <a:rPr lang="en-US" u="sng" dirty="0"/>
              <a:t>financial decision maker</a:t>
            </a:r>
            <a:r>
              <a:rPr lang="ku-Arab-IQ" dirty="0"/>
              <a:t>.</a:t>
            </a:r>
            <a:r>
              <a:rPr lang="ar-IQ" dirty="0"/>
              <a:t>/ </a:t>
            </a:r>
            <a:r>
              <a:rPr lang="ar-IQ" dirty="0">
                <a:solidFill>
                  <a:srgbClr val="00B0F0"/>
                </a:solidFill>
              </a:rPr>
              <a:t>يسمى المسؤولين عن ظروف المالي للمنظمة متخذي القرارات المالية.</a:t>
            </a:r>
            <a:endParaRPr lang="ku-Arab-IQ" dirty="0">
              <a:solidFill>
                <a:srgbClr val="00B0F0"/>
              </a:solidFill>
            </a:endParaRPr>
          </a:p>
          <a:p>
            <a:pPr lvl="1" algn="just" rtl="1">
              <a:buFont typeface="Wingdings" panose="05000000000000000000" pitchFamily="2" charset="2"/>
              <a:buChar char="§"/>
            </a:pPr>
            <a:r>
              <a:rPr lang="ku-Arab-IQ" dirty="0"/>
              <a:t>ئەوانە سەرچاوەی دەسەلاتن و لە کۆتاییش دا بەرپرسن لە </a:t>
            </a:r>
            <a:r>
              <a:rPr lang="ku-Arab-IQ" u="sng" dirty="0"/>
              <a:t>لێکەوتە داراییەکانی </a:t>
            </a:r>
            <a:r>
              <a:rPr lang="ku-Arab-IQ" dirty="0"/>
              <a:t>بریارەکانیان</a:t>
            </a:r>
            <a:r>
              <a:rPr lang="ar-IQ" dirty="0"/>
              <a:t>/ </a:t>
            </a:r>
            <a:r>
              <a:rPr lang="ar-IQ" dirty="0">
                <a:solidFill>
                  <a:srgbClr val="0070C0"/>
                </a:solidFill>
              </a:rPr>
              <a:t>هم مصدر السلطة وفي النهاية يكون مسؤولون عن النتائج المالية لقراراتهم</a:t>
            </a:r>
            <a:r>
              <a:rPr lang="ku-Arab-IQ" dirty="0">
                <a:solidFill>
                  <a:srgbClr val="0070C0"/>
                </a:solidFill>
              </a:rPr>
              <a:t>. </a:t>
            </a:r>
          </a:p>
          <a:p>
            <a:pPr algn="just" rtl="1"/>
            <a:r>
              <a:rPr lang="ku-Arab-IQ" u="sng" dirty="0"/>
              <a:t>کارمەندانی کارگێری</a:t>
            </a:r>
            <a:r>
              <a:rPr lang="ku-Arab-IQ" dirty="0"/>
              <a:t> دارایی </a:t>
            </a:r>
            <a:r>
              <a:rPr lang="en-US" u="sng" dirty="0"/>
              <a:t>financial administrator</a:t>
            </a:r>
            <a:r>
              <a:rPr lang="ku-Arab-IQ" u="sng" dirty="0"/>
              <a:t> </a:t>
            </a:r>
            <a:r>
              <a:rPr lang="ku-Arab-IQ" dirty="0"/>
              <a:t>بەرپرسن لە جێبەجێکردنی سیاسەتە داراییەکانی رێکخراو و پەیرەوکردنی رێوشوێنەکانی بەرێوەبردنی دارایی، کە بۆیان دانراوە</a:t>
            </a:r>
            <a:r>
              <a:rPr lang="ar-IQ" dirty="0"/>
              <a:t>/ </a:t>
            </a:r>
            <a:r>
              <a:rPr lang="ar-IQ" dirty="0">
                <a:solidFill>
                  <a:srgbClr val="00B0F0"/>
                </a:solidFill>
              </a:rPr>
              <a:t>العاملين الاداريين، مسؤولون عن تنفيذ السياسة المالية للمنظمة واتباع اجراءات قسم المالية الموضعة لهم</a:t>
            </a:r>
            <a:r>
              <a:rPr lang="ku-Arab-IQ" dirty="0">
                <a:solidFill>
                  <a:srgbClr val="00B0F0"/>
                </a:solidFill>
              </a:rPr>
              <a:t>. </a:t>
            </a:r>
          </a:p>
          <a:p>
            <a:pPr lvl="1" algn="just" rtl="1">
              <a:buFont typeface="Wingdings" panose="05000000000000000000" pitchFamily="2" charset="2"/>
              <a:buChar char="§"/>
            </a:pPr>
            <a:r>
              <a:rPr lang="ku-Arab-IQ" dirty="0"/>
              <a:t>ئەوان(کارمەندانی کارگێری دارایی) چەند ئەرک و دەسەلاتێکیان بۆ دانراوە و لەسەریانە تەنها ئەو ئەرکانە رابپەرێنن و بەرپرس نین لە چۆنیەتی و لێکەوتەکانی ئەو ئەرکانەی پێیان دراوە</a:t>
            </a:r>
            <a:r>
              <a:rPr lang="ar-IQ" dirty="0"/>
              <a:t>/ </a:t>
            </a:r>
            <a:r>
              <a:rPr lang="ar-IQ" dirty="0">
                <a:solidFill>
                  <a:srgbClr val="0070C0"/>
                </a:solidFill>
              </a:rPr>
              <a:t>لدى العاملين الاداريين بعض من الواجبات والسلطات وعليه ادائها، لكن غير مسؤولون عن الكيفية والنتائج</a:t>
            </a:r>
            <a:r>
              <a:rPr lang="ku-Arab-IQ" dirty="0">
                <a:solidFill>
                  <a:srgbClr val="0070C0"/>
                </a:solidFill>
              </a:rPr>
              <a:t>.</a:t>
            </a:r>
            <a:endParaRPr lang="en-US" dirty="0">
              <a:solidFill>
                <a:srgbClr val="0070C0"/>
              </a:solidFill>
            </a:endParaRPr>
          </a:p>
        </p:txBody>
      </p:sp>
      <p:sp>
        <p:nvSpPr>
          <p:cNvPr id="4" name="TextBox 3">
            <a:extLst>
              <a:ext uri="{FF2B5EF4-FFF2-40B4-BE49-F238E27FC236}">
                <a16:creationId xmlns:a16="http://schemas.microsoft.com/office/drawing/2014/main" id="{F63F33C1-686B-4F93-86B8-E7180F0D5D66}"/>
              </a:ext>
            </a:extLst>
          </p:cNvPr>
          <p:cNvSpPr txBox="1"/>
          <p:nvPr/>
        </p:nvSpPr>
        <p:spPr>
          <a:xfrm>
            <a:off x="269485" y="5730950"/>
            <a:ext cx="8999701" cy="707886"/>
          </a:xfrm>
          <a:prstGeom prst="rect">
            <a:avLst/>
          </a:prstGeom>
          <a:noFill/>
        </p:spPr>
        <p:txBody>
          <a:bodyPr wrap="square">
            <a:spAutoFit/>
          </a:bodyPr>
          <a:lstStyle/>
          <a:p>
            <a:pPr marL="0" marR="0" lvl="0" indent="0" algn="just" defTabSz="457200" rtl="1" eaLnBrk="1" fontAlgn="auto" latinLnBrk="0" hangingPunct="1">
              <a:lnSpc>
                <a:spcPct val="100000"/>
              </a:lnSpc>
              <a:spcBef>
                <a:spcPts val="0"/>
              </a:spcBef>
              <a:spcAft>
                <a:spcPts val="0"/>
              </a:spcAft>
              <a:buClrTx/>
              <a:buSzTx/>
              <a:buFontTx/>
              <a:buNone/>
              <a:tabLst/>
              <a:defRPr/>
            </a:pPr>
            <a:r>
              <a:rPr kumimoji="0" lang="ku-Arab-IQ" sz="2000" b="0" i="0" u="none" strike="noStrike" kern="1200" cap="none" spc="0" normalizeH="0" baseline="0" noProof="0" dirty="0">
                <a:ln>
                  <a:noFill/>
                </a:ln>
                <a:solidFill>
                  <a:srgbClr val="00B050"/>
                </a:solidFill>
                <a:effectLst/>
                <a:uLnTx/>
                <a:uFillTx/>
                <a:latin typeface="Calibri" panose="020F0502020204030204" pitchFamily="34" charset="0"/>
                <a:ea typeface="Calibri" panose="020F0502020204030204" pitchFamily="34" charset="0"/>
                <a:cs typeface="Times New Roman" panose="02020603050405020304" pitchFamily="18" charset="0"/>
              </a:rPr>
              <a:t>پ/ بریاردان چییە؟</a:t>
            </a:r>
          </a:p>
          <a:p>
            <a:pPr marL="0" marR="0" lvl="0" indent="0" algn="just" defTabSz="457200" rtl="1" eaLnBrk="1" fontAlgn="auto" latinLnBrk="0" hangingPunct="1">
              <a:lnSpc>
                <a:spcPct val="100000"/>
              </a:lnSpc>
              <a:spcBef>
                <a:spcPts val="0"/>
              </a:spcBef>
              <a:spcAft>
                <a:spcPts val="0"/>
              </a:spcAft>
              <a:buClrTx/>
              <a:buSzTx/>
              <a:buFontTx/>
              <a:buNone/>
              <a:tabLst/>
              <a:defRPr/>
            </a:pPr>
            <a:r>
              <a:rPr lang="ku-Arab-IQ" sz="2000" dirty="0">
                <a:solidFill>
                  <a:srgbClr val="00B050"/>
                </a:solidFill>
                <a:latin typeface="Calibri" panose="020F0502020204030204" pitchFamily="34" charset="0"/>
                <a:cs typeface="Times New Roman" panose="02020603050405020304" pitchFamily="18" charset="0"/>
              </a:rPr>
              <a:t>پ/ بریاردانی دارایی چییە؟</a:t>
            </a:r>
            <a:endParaRPr kumimoji="0" lang="en-US" sz="2000" b="0" i="0" u="none" strike="noStrike" kern="1200" cap="none" spc="0" normalizeH="0" baseline="0" noProof="0" dirty="0">
              <a:ln>
                <a:noFill/>
              </a:ln>
              <a:solidFill>
                <a:srgbClr val="00B050"/>
              </a:solidFill>
              <a:effectLst/>
              <a:uLnTx/>
              <a:uFillTx/>
              <a:latin typeface="Calibri" panose="020F0502020204030204"/>
              <a:ea typeface="+mn-ea"/>
              <a:cs typeface="+mn-cs"/>
            </a:endParaRPr>
          </a:p>
        </p:txBody>
      </p:sp>
    </p:spTree>
    <p:custDataLst>
      <p:tags r:id="rId1"/>
    </p:custDataLst>
    <p:extLst>
      <p:ext uri="{BB962C8B-B14F-4D97-AF65-F5344CB8AC3E}">
        <p14:creationId xmlns:p14="http://schemas.microsoft.com/office/powerpoint/2010/main" val="361319900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1000"/>
                                        <p:tgtEl>
                                          <p:spTgt spid="3">
                                            <p:txEl>
                                              <p:pRg st="2" end="2"/>
                                            </p:txEl>
                                          </p:spTgt>
                                        </p:tgtEl>
                                      </p:cBhvr>
                                    </p:animEffect>
                                    <p:anim calcmode="lin" valueType="num">
                                      <p:cBhvr>
                                        <p:cTn id="1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6B38D-F8A5-46FD-BBAB-03078F753C8C}"/>
              </a:ext>
            </a:extLst>
          </p:cNvPr>
          <p:cNvSpPr>
            <a:spLocks noGrp="1"/>
          </p:cNvSpPr>
          <p:nvPr>
            <p:ph type="title"/>
          </p:nvPr>
        </p:nvSpPr>
        <p:spPr>
          <a:xfrm>
            <a:off x="322521" y="720798"/>
            <a:ext cx="11695813" cy="459415"/>
          </a:xfrm>
        </p:spPr>
        <p:txBody>
          <a:bodyPr>
            <a:normAutofit fontScale="90000"/>
          </a:bodyPr>
          <a:lstStyle/>
          <a:p>
            <a:pPr algn="just" rtl="1">
              <a:lnSpc>
                <a:spcPct val="107000"/>
              </a:lnSpc>
              <a:spcAft>
                <a:spcPts val="0"/>
              </a:spcAft>
            </a:pPr>
            <a:r>
              <a:rPr lang="ku-Arab-IQ" b="1" dirty="0">
                <a:latin typeface="Calibri" panose="020F0502020204030204" pitchFamily="34" charset="0"/>
                <a:ea typeface="Calibri" panose="020F0502020204030204" pitchFamily="34" charset="0"/>
              </a:rPr>
              <a:t>بەشی سەرچاوەی دارایی لە رێکخراو</a:t>
            </a:r>
            <a:r>
              <a:rPr lang="ar-IQ" b="1" dirty="0">
                <a:latin typeface="Calibri" panose="020F0502020204030204" pitchFamily="34" charset="0"/>
                <a:ea typeface="Calibri" panose="020F0502020204030204" pitchFamily="34" charset="0"/>
              </a:rPr>
              <a:t>/ قسم الموارد المالية في المنظمة</a:t>
            </a:r>
            <a:endParaRPr lang="en-US" sz="3600" dirty="0">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AF9E7738-789A-4182-A057-B6B4B2372B84}"/>
              </a:ext>
            </a:extLst>
          </p:cNvPr>
          <p:cNvSpPr>
            <a:spLocks noGrp="1"/>
          </p:cNvSpPr>
          <p:nvPr>
            <p:ph idx="1"/>
          </p:nvPr>
        </p:nvSpPr>
        <p:spPr>
          <a:xfrm>
            <a:off x="322521" y="1584251"/>
            <a:ext cx="11546958" cy="5103628"/>
          </a:xfrm>
        </p:spPr>
        <p:txBody>
          <a:bodyPr>
            <a:noAutofit/>
          </a:bodyPr>
          <a:lstStyle/>
          <a:p>
            <a:pPr lvl="0" algn="just" rtl="1"/>
            <a:r>
              <a:rPr lang="ku-Arab-IQ" sz="3200" dirty="0">
                <a:solidFill>
                  <a:prstClr val="black"/>
                </a:solidFill>
              </a:rPr>
              <a:t>لە ستراکچەری کارگێری و رێکخستن پێگەی بەش و تاکەکان بە باشی دیارە و ئەو ستراکچەرە شێوەی ستوونی دەبێت هەر وەک لە شێوەی (٢) روونکرابویەوە</a:t>
            </a:r>
            <a:r>
              <a:rPr lang="ar-IQ" sz="3200" dirty="0">
                <a:solidFill>
                  <a:prstClr val="black"/>
                </a:solidFill>
              </a:rPr>
              <a:t>/ </a:t>
            </a:r>
            <a:r>
              <a:rPr lang="ar-IQ" sz="3200" dirty="0">
                <a:solidFill>
                  <a:srgbClr val="00B0F0"/>
                </a:solidFill>
              </a:rPr>
              <a:t>موقع الاقسام والافراد في الهيكل الاداري والتنظيمي مبين يكون على شكل العمودي كما موضح في الشكل (2):</a:t>
            </a:r>
            <a:endParaRPr lang="ku-Arab-IQ" sz="3200" dirty="0">
              <a:solidFill>
                <a:srgbClr val="00B0F0"/>
              </a:solidFill>
            </a:endParaRPr>
          </a:p>
          <a:p>
            <a:pPr lvl="0" algn="just" rtl="1"/>
            <a:r>
              <a:rPr lang="ku-Arab-IQ" sz="3200" dirty="0">
                <a:solidFill>
                  <a:prstClr val="black"/>
                </a:solidFill>
              </a:rPr>
              <a:t>ئەوانەی لە بەشی سەرەوەی ستراکچەرەکەن، بریاربەدەست(بریاردەر)انی دارایین، ئەوانەشی لە خوارەوەی ستراکچەرەکەن، کارمەندانی کارگێرین</a:t>
            </a:r>
            <a:r>
              <a:rPr lang="ar-IQ" sz="3200" dirty="0">
                <a:solidFill>
                  <a:prstClr val="black"/>
                </a:solidFill>
              </a:rPr>
              <a:t>/ </a:t>
            </a:r>
            <a:r>
              <a:rPr lang="ar-IQ" sz="3200" dirty="0">
                <a:solidFill>
                  <a:srgbClr val="0070C0"/>
                </a:solidFill>
              </a:rPr>
              <a:t>العاملين في المستويات العليا للهيكل، هم متخذي القرارات المالية، والذين في المستويات الادنى للهيكل، هم العاملين الاداريين</a:t>
            </a:r>
            <a:r>
              <a:rPr lang="ku-Arab-IQ" sz="3200" dirty="0">
                <a:solidFill>
                  <a:srgbClr val="0070C0"/>
                </a:solidFill>
              </a:rPr>
              <a:t>.</a:t>
            </a:r>
            <a:endParaRPr lang="en-US" sz="3200" dirty="0">
              <a:solidFill>
                <a:srgbClr val="0070C0"/>
              </a:solidFill>
            </a:endParaRPr>
          </a:p>
        </p:txBody>
      </p:sp>
      <p:sp>
        <p:nvSpPr>
          <p:cNvPr id="4" name="TextBox 3">
            <a:extLst>
              <a:ext uri="{FF2B5EF4-FFF2-40B4-BE49-F238E27FC236}">
                <a16:creationId xmlns:a16="http://schemas.microsoft.com/office/drawing/2014/main" id="{572CDFE3-45AC-4129-8E44-E03C8F182240}"/>
              </a:ext>
            </a:extLst>
          </p:cNvPr>
          <p:cNvSpPr txBox="1"/>
          <p:nvPr/>
        </p:nvSpPr>
        <p:spPr>
          <a:xfrm>
            <a:off x="0" y="5559439"/>
            <a:ext cx="9281781" cy="400110"/>
          </a:xfrm>
          <a:prstGeom prst="rect">
            <a:avLst/>
          </a:prstGeom>
          <a:noFill/>
        </p:spPr>
        <p:txBody>
          <a:bodyPr wrap="square">
            <a:spAutoFit/>
          </a:bodyPr>
          <a:lstStyle/>
          <a:p>
            <a:pPr marL="0" marR="0" lvl="0" indent="0" algn="just" defTabSz="457200" rtl="1" eaLnBrk="1" fontAlgn="auto" latinLnBrk="0" hangingPunct="1">
              <a:lnSpc>
                <a:spcPct val="100000"/>
              </a:lnSpc>
              <a:spcBef>
                <a:spcPts val="0"/>
              </a:spcBef>
              <a:spcAft>
                <a:spcPts val="0"/>
              </a:spcAft>
              <a:buClrTx/>
              <a:buSzTx/>
              <a:buFontTx/>
              <a:buNone/>
              <a:tabLst/>
              <a:defRPr/>
            </a:pPr>
            <a:r>
              <a:rPr kumimoji="0" lang="ku-Arab-IQ" sz="2000" b="0" i="0" u="none" strike="noStrike" kern="1200" cap="none" spc="0" normalizeH="0" baseline="0" noProof="0" dirty="0">
                <a:ln>
                  <a:noFill/>
                </a:ln>
                <a:solidFill>
                  <a:srgbClr val="00B050"/>
                </a:solidFill>
                <a:effectLst/>
                <a:uLnTx/>
                <a:uFillTx/>
                <a:latin typeface="Calibri" panose="020F0502020204030204" pitchFamily="34" charset="0"/>
                <a:ea typeface="Calibri" panose="020F0502020204030204" pitchFamily="34" charset="0"/>
                <a:cs typeface="Times New Roman" panose="02020603050405020304" pitchFamily="18" charset="0"/>
              </a:rPr>
              <a:t>پ/ </a:t>
            </a:r>
            <a:r>
              <a:rPr lang="ku-Arab-IQ" sz="2000" dirty="0">
                <a:solidFill>
                  <a:srgbClr val="00B050"/>
                </a:solidFill>
                <a:latin typeface="Calibri" panose="020F0502020204030204" pitchFamily="34" charset="0"/>
                <a:ea typeface="Calibri" panose="020F0502020204030204" pitchFamily="34" charset="0"/>
                <a:cs typeface="Times New Roman" panose="02020603050405020304" pitchFamily="18" charset="0"/>
              </a:rPr>
              <a:t>چی لە بارەی ستراکچەرەوە دەزانی</a:t>
            </a:r>
            <a:r>
              <a:rPr kumimoji="0" lang="ku-Arab-IQ" sz="2000" b="0" i="0" u="none" strike="noStrike" kern="1200" cap="none" spc="0" normalizeH="0" baseline="0" noProof="0" dirty="0">
                <a:ln>
                  <a:noFill/>
                </a:ln>
                <a:solidFill>
                  <a:srgbClr val="00B050"/>
                </a:solidFill>
                <a:effectLst/>
                <a:uLnTx/>
                <a:uFillTx/>
                <a:latin typeface="Calibri" panose="020F0502020204030204" pitchFamily="34" charset="0"/>
                <a:ea typeface="Calibri" panose="020F0502020204030204" pitchFamily="34" charset="0"/>
                <a:cs typeface="Times New Roman" panose="02020603050405020304" pitchFamily="18" charset="0"/>
              </a:rPr>
              <a:t>؟</a:t>
            </a:r>
            <a:endParaRPr kumimoji="0" lang="en-US" sz="2000" b="0" i="0" u="none" strike="noStrike" kern="1200" cap="none" spc="0" normalizeH="0" baseline="0" noProof="0" dirty="0">
              <a:ln>
                <a:noFill/>
              </a:ln>
              <a:solidFill>
                <a:srgbClr val="00B050"/>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70D97257-7164-42CA-AAF4-884E2191682E}"/>
              </a:ext>
            </a:extLst>
          </p:cNvPr>
          <p:cNvSpPr txBox="1"/>
          <p:nvPr/>
        </p:nvSpPr>
        <p:spPr>
          <a:xfrm>
            <a:off x="-1" y="5959549"/>
            <a:ext cx="9281781" cy="400110"/>
          </a:xfrm>
          <a:prstGeom prst="rect">
            <a:avLst/>
          </a:prstGeom>
          <a:noFill/>
        </p:spPr>
        <p:txBody>
          <a:bodyPr wrap="square">
            <a:spAutoFit/>
          </a:bodyPr>
          <a:lstStyle/>
          <a:p>
            <a:pPr marL="0" marR="0" lvl="0" indent="0" algn="just" defTabSz="457200" rtl="1" eaLnBrk="1" fontAlgn="auto" latinLnBrk="0" hangingPunct="1">
              <a:lnSpc>
                <a:spcPct val="100000"/>
              </a:lnSpc>
              <a:spcBef>
                <a:spcPts val="0"/>
              </a:spcBef>
              <a:spcAft>
                <a:spcPts val="0"/>
              </a:spcAft>
              <a:buClrTx/>
              <a:buSzTx/>
              <a:buFontTx/>
              <a:buNone/>
              <a:tabLst/>
              <a:defRPr/>
            </a:pPr>
            <a:r>
              <a:rPr kumimoji="0" lang="ku-Arab-IQ" sz="2000" b="0" i="0" u="none" strike="noStrike" kern="1200" cap="none" spc="0" normalizeH="0" baseline="0" noProof="0" dirty="0">
                <a:ln>
                  <a:noFill/>
                </a:ln>
                <a:solidFill>
                  <a:srgbClr val="00B050"/>
                </a:solidFill>
                <a:effectLst/>
                <a:uLnTx/>
                <a:uFillTx/>
                <a:latin typeface="Calibri" panose="020F0502020204030204" pitchFamily="34" charset="0"/>
                <a:ea typeface="Calibri" panose="020F0502020204030204" pitchFamily="34" charset="0"/>
                <a:cs typeface="Times New Roman" panose="02020603050405020304" pitchFamily="18" charset="0"/>
              </a:rPr>
              <a:t>پ/ بەشی دارایی لە رێکخراوە گەشتیارییەکان چییە؟</a:t>
            </a:r>
            <a:endParaRPr kumimoji="0" lang="en-US" sz="2000" b="0" i="0" u="none" strike="noStrike" kern="1200" cap="none" spc="0" normalizeH="0" baseline="0" noProof="0" dirty="0">
              <a:ln>
                <a:noFill/>
              </a:ln>
              <a:solidFill>
                <a:srgbClr val="00B050"/>
              </a:solidFill>
              <a:effectLst/>
              <a:uLnTx/>
              <a:uFillTx/>
              <a:latin typeface="Calibri" panose="020F0502020204030204"/>
              <a:ea typeface="+mn-ea"/>
              <a:cs typeface="+mn-cs"/>
            </a:endParaRPr>
          </a:p>
        </p:txBody>
      </p:sp>
    </p:spTree>
    <p:custDataLst>
      <p:tags r:id="rId1"/>
    </p:custDataLst>
    <p:extLst>
      <p:ext uri="{BB962C8B-B14F-4D97-AF65-F5344CB8AC3E}">
        <p14:creationId xmlns:p14="http://schemas.microsoft.com/office/powerpoint/2010/main" val="2462683198"/>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6B38D-F8A5-46FD-BBAB-03078F753C8C}"/>
              </a:ext>
            </a:extLst>
          </p:cNvPr>
          <p:cNvSpPr>
            <a:spLocks noGrp="1"/>
          </p:cNvSpPr>
          <p:nvPr>
            <p:ph type="title"/>
          </p:nvPr>
        </p:nvSpPr>
        <p:spPr>
          <a:xfrm>
            <a:off x="1708877" y="209759"/>
            <a:ext cx="10178323" cy="630212"/>
          </a:xfrm>
        </p:spPr>
        <p:txBody>
          <a:bodyPr>
            <a:normAutofit fontScale="90000"/>
          </a:bodyPr>
          <a:lstStyle/>
          <a:p>
            <a:pPr algn="r" rtl="1"/>
            <a:r>
              <a:rPr lang="ku-Arab-IQ" b="1" dirty="0"/>
              <a:t>گەشتیاری وەک پیشەسازی</a:t>
            </a:r>
            <a:r>
              <a:rPr lang="ar-IQ" b="1" dirty="0"/>
              <a:t>/ السياحة كصناعة</a:t>
            </a:r>
            <a:endParaRPr lang="en-US" dirty="0"/>
          </a:p>
        </p:txBody>
      </p:sp>
      <p:sp>
        <p:nvSpPr>
          <p:cNvPr id="3" name="Content Placeholder 2">
            <a:extLst>
              <a:ext uri="{FF2B5EF4-FFF2-40B4-BE49-F238E27FC236}">
                <a16:creationId xmlns:a16="http://schemas.microsoft.com/office/drawing/2014/main" id="{AF9E7738-789A-4182-A057-B6B4B2372B84}"/>
              </a:ext>
            </a:extLst>
          </p:cNvPr>
          <p:cNvSpPr>
            <a:spLocks noGrp="1"/>
          </p:cNvSpPr>
          <p:nvPr>
            <p:ph idx="1"/>
          </p:nvPr>
        </p:nvSpPr>
        <p:spPr>
          <a:xfrm>
            <a:off x="203927" y="925033"/>
            <a:ext cx="11683273" cy="5592725"/>
          </a:xfrm>
        </p:spPr>
        <p:txBody>
          <a:bodyPr>
            <a:normAutofit/>
          </a:bodyPr>
          <a:lstStyle/>
          <a:p>
            <a:pPr algn="just" rtl="1">
              <a:lnSpc>
                <a:spcPct val="107000"/>
              </a:lnSpc>
              <a:spcAft>
                <a:spcPts val="0"/>
              </a:spcAft>
            </a:pPr>
            <a:r>
              <a:rPr lang="ku-Arab-IQ" sz="2800" dirty="0">
                <a:latin typeface="Calibri" panose="020F0502020204030204" pitchFamily="34" charset="0"/>
                <a:ea typeface="Calibri" panose="020F0502020204030204" pitchFamily="34" charset="0"/>
                <a:cs typeface="Times New Roman" panose="02020603050405020304" pitchFamily="18" charset="0"/>
              </a:rPr>
              <a:t>هەر پیشەسازی </a:t>
            </a:r>
            <a:r>
              <a:rPr lang="en-US" sz="2800" dirty="0">
                <a:latin typeface="Times New Roman" panose="02020603050405020304" pitchFamily="18" charset="0"/>
                <a:ea typeface="Calibri" panose="020F0502020204030204" pitchFamily="34" charset="0"/>
                <a:cs typeface="Arial" panose="020B0604020202020204" pitchFamily="34" charset="0"/>
              </a:rPr>
              <a:t>industry</a:t>
            </a:r>
            <a:r>
              <a:rPr lang="ku-Arab-IQ" sz="2800" dirty="0">
                <a:latin typeface="Calibri" panose="020F0502020204030204" pitchFamily="34" charset="0"/>
                <a:ea typeface="Calibri" panose="020F0502020204030204" pitchFamily="34" charset="0"/>
                <a:cs typeface="Times New Roman" panose="02020603050405020304" pitchFamily="18" charset="0"/>
              </a:rPr>
              <a:t> یەک بریتییە لە کۆمەلێک لە بزنس و بەکاربەر/کریار </a:t>
            </a:r>
            <a:r>
              <a:rPr lang="en-US" sz="2800" dirty="0">
                <a:latin typeface="Times New Roman" panose="02020603050405020304" pitchFamily="18" charset="0"/>
                <a:ea typeface="Calibri" panose="020F0502020204030204" pitchFamily="34" charset="0"/>
                <a:cs typeface="Arial" panose="020B0604020202020204" pitchFamily="34" charset="0"/>
              </a:rPr>
              <a:t>Consumer</a:t>
            </a:r>
            <a:r>
              <a:rPr lang="ku-Arab-IQ" sz="2800" dirty="0">
                <a:latin typeface="Calibri" panose="020F0502020204030204" pitchFamily="34" charset="0"/>
                <a:ea typeface="Calibri" panose="020F0502020204030204" pitchFamily="34" charset="0"/>
                <a:cs typeface="Times New Roman" panose="02020603050405020304" pitchFamily="18" charset="0"/>
              </a:rPr>
              <a:t>، کە هەمان بازار </a:t>
            </a:r>
            <a:r>
              <a:rPr lang="en-US" sz="2800" dirty="0">
                <a:latin typeface="Times New Roman" panose="02020603050405020304" pitchFamily="18" charset="0"/>
                <a:ea typeface="Calibri" panose="020F0502020204030204" pitchFamily="34" charset="0"/>
                <a:cs typeface="Arial" panose="020B0604020202020204" pitchFamily="34" charset="0"/>
              </a:rPr>
              <a:t>market</a:t>
            </a:r>
            <a:r>
              <a:rPr lang="ku-Arab-IQ" sz="2800" dirty="0">
                <a:latin typeface="Calibri" panose="020F0502020204030204" pitchFamily="34" charset="0"/>
                <a:ea typeface="Calibri" panose="020F0502020204030204" pitchFamily="34" charset="0"/>
                <a:cs typeface="Times New Roman" panose="02020603050405020304" pitchFamily="18" charset="0"/>
              </a:rPr>
              <a:t> و هەمان بەرهەم </a:t>
            </a:r>
            <a:r>
              <a:rPr lang="en-US" sz="2800" dirty="0">
                <a:latin typeface="Times New Roman" panose="02020603050405020304" pitchFamily="18" charset="0"/>
                <a:ea typeface="Calibri" panose="020F0502020204030204" pitchFamily="34" charset="0"/>
                <a:cs typeface="Arial" panose="020B0604020202020204" pitchFamily="34" charset="0"/>
              </a:rPr>
              <a:t>product</a:t>
            </a:r>
            <a:r>
              <a:rPr lang="ku-Arab-IQ" sz="2800" dirty="0">
                <a:latin typeface="Calibri" panose="020F0502020204030204" pitchFamily="34" charset="0"/>
                <a:ea typeface="Calibri" panose="020F0502020204030204" pitchFamily="34" charset="0"/>
                <a:cs typeface="Times New Roman" panose="02020603050405020304" pitchFamily="18" charset="0"/>
              </a:rPr>
              <a:t> یان هەیە لە چالاکییەکی ئابووری هاوشێوە دا کار دەکەن</a:t>
            </a:r>
            <a:r>
              <a:rPr lang="ar-IQ" sz="2800" dirty="0">
                <a:latin typeface="Calibri" panose="020F0502020204030204" pitchFamily="34" charset="0"/>
                <a:ea typeface="Calibri" panose="020F0502020204030204" pitchFamily="34" charset="0"/>
                <a:cs typeface="Times New Roman" panose="02020603050405020304" pitchFamily="18" charset="0"/>
              </a:rPr>
              <a:t>/ </a:t>
            </a:r>
            <a:r>
              <a:rPr lang="ar-IQ" sz="2800" dirty="0">
                <a:solidFill>
                  <a:srgbClr val="0070C0"/>
                </a:solidFill>
                <a:latin typeface="Calibri" panose="020F0502020204030204" pitchFamily="34" charset="0"/>
                <a:ea typeface="Calibri" panose="020F0502020204030204" pitchFamily="34" charset="0"/>
                <a:cs typeface="Times New Roman" panose="02020603050405020304" pitchFamily="18" charset="0"/>
              </a:rPr>
              <a:t>تعد الصناعة بمجموعة من الاعمال والمستهلكين/ الزبائن، والتي لديهم نفس السوق ونفس المنتوج ويعملون في نشاط اقتصادي متشابه</a:t>
            </a:r>
            <a:r>
              <a:rPr lang="ku-Arab-IQ" sz="2800" dirty="0">
                <a:latin typeface="Calibri" panose="020F0502020204030204" pitchFamily="34" charset="0"/>
                <a:ea typeface="Calibri" panose="020F0502020204030204" pitchFamily="34" charset="0"/>
                <a:cs typeface="Times New Roman" panose="02020603050405020304" pitchFamily="18" charset="0"/>
              </a:rPr>
              <a:t>. </a:t>
            </a:r>
          </a:p>
          <a:p>
            <a:pPr algn="just" rtl="1">
              <a:lnSpc>
                <a:spcPct val="107000"/>
              </a:lnSpc>
              <a:spcAft>
                <a:spcPts val="0"/>
              </a:spcAft>
            </a:pPr>
            <a:r>
              <a:rPr lang="ku-Arab-IQ" sz="2800" dirty="0">
                <a:latin typeface="Calibri" panose="020F0502020204030204" pitchFamily="34" charset="0"/>
                <a:ea typeface="Calibri" panose="020F0502020204030204" pitchFamily="34" charset="0"/>
                <a:cs typeface="Times New Roman" panose="02020603050405020304" pitchFamily="18" charset="0"/>
              </a:rPr>
              <a:t>رێکخراوەکان بۆ چەند چالاکییەک دابەش دەبن: (رێکخراوی خزمەتگوزاری، بازرگانی و بەرهەمهێنان)</a:t>
            </a:r>
            <a:r>
              <a:rPr lang="ar-IQ" sz="2800" dirty="0">
                <a:latin typeface="Calibri" panose="020F0502020204030204" pitchFamily="34" charset="0"/>
                <a:ea typeface="Calibri" panose="020F0502020204030204" pitchFamily="34" charset="0"/>
                <a:cs typeface="Times New Roman" panose="02020603050405020304" pitchFamily="18" charset="0"/>
              </a:rPr>
              <a:t>/ </a:t>
            </a:r>
            <a:r>
              <a:rPr lang="ar-IQ" sz="2800" dirty="0">
                <a:solidFill>
                  <a:srgbClr val="0070C0"/>
                </a:solidFill>
                <a:latin typeface="Calibri" panose="020F0502020204030204" pitchFamily="34" charset="0"/>
                <a:ea typeface="Calibri" panose="020F0502020204030204" pitchFamily="34" charset="0"/>
                <a:cs typeface="Times New Roman" panose="02020603050405020304" pitchFamily="18" charset="0"/>
              </a:rPr>
              <a:t>تنقسم المنظمات الى عدد من الانشطة (المنظمات الخدمية، التجارية والانتاجية)</a:t>
            </a:r>
            <a:r>
              <a:rPr lang="ar-IQ" sz="2800" dirty="0">
                <a:latin typeface="Calibri" panose="020F0502020204030204" pitchFamily="34" charset="0"/>
                <a:ea typeface="Calibri" panose="020F0502020204030204" pitchFamily="34" charset="0"/>
                <a:cs typeface="Times New Roman" panose="02020603050405020304" pitchFamily="18" charset="0"/>
              </a:rPr>
              <a:t>:</a:t>
            </a:r>
            <a:endParaRPr lang="ku-Arab-IQ" sz="2800" dirty="0">
              <a:latin typeface="Calibri" panose="020F0502020204030204" pitchFamily="34" charset="0"/>
              <a:ea typeface="Calibri" panose="020F0502020204030204" pitchFamily="34" charset="0"/>
              <a:cs typeface="Times New Roman" panose="02020603050405020304" pitchFamily="18" charset="0"/>
            </a:endParaRPr>
          </a:p>
          <a:p>
            <a:pPr lvl="1" algn="just" rtl="1">
              <a:lnSpc>
                <a:spcPct val="107000"/>
              </a:lnSpc>
            </a:pPr>
            <a:r>
              <a:rPr lang="ku-Arab-IQ" sz="2600" dirty="0">
                <a:latin typeface="Calibri" panose="020F0502020204030204" pitchFamily="34" charset="0"/>
                <a:ea typeface="Calibri" panose="020F0502020204030204" pitchFamily="34" charset="0"/>
                <a:cs typeface="Times New Roman" panose="02020603050405020304" pitchFamily="18" charset="0"/>
              </a:rPr>
              <a:t> لە نێوی خزمەتگوزاریش دا، (خزمەتی گەشتیاری، خزمەتی خوێندن، خزمەتی تەندروستی، خزمەتی راوێژکاری و .... تد) هەیە</a:t>
            </a:r>
            <a:r>
              <a:rPr lang="ar-IQ" sz="2600" dirty="0">
                <a:latin typeface="Calibri" panose="020F0502020204030204" pitchFamily="34" charset="0"/>
                <a:ea typeface="Calibri" panose="020F0502020204030204" pitchFamily="34" charset="0"/>
                <a:cs typeface="Times New Roman" panose="02020603050405020304" pitchFamily="18" charset="0"/>
              </a:rPr>
              <a:t>/ </a:t>
            </a:r>
            <a:r>
              <a:rPr lang="ar-IQ" sz="2600" dirty="0">
                <a:solidFill>
                  <a:srgbClr val="0070C0"/>
                </a:solidFill>
                <a:latin typeface="Calibri" panose="020F0502020204030204" pitchFamily="34" charset="0"/>
                <a:ea typeface="Calibri" panose="020F0502020204030204" pitchFamily="34" charset="0"/>
                <a:cs typeface="Times New Roman" panose="02020603050405020304" pitchFamily="18" charset="0"/>
              </a:rPr>
              <a:t>وتكون الخدمية من (خدمة سياحية، خدمة تعليمية، خدمة صحية، خدمة استشارية و .... الخ)</a:t>
            </a:r>
            <a:r>
              <a:rPr lang="ku-Arab-IQ" sz="2600" dirty="0">
                <a:latin typeface="Calibri" panose="020F0502020204030204" pitchFamily="34" charset="0"/>
                <a:ea typeface="Calibri" panose="020F0502020204030204" pitchFamily="34" charset="0"/>
                <a:cs typeface="Times New Roman" panose="02020603050405020304" pitchFamily="18" charset="0"/>
              </a:rPr>
              <a:t>. </a:t>
            </a:r>
          </a:p>
        </p:txBody>
      </p:sp>
      <p:sp>
        <p:nvSpPr>
          <p:cNvPr id="4" name="TextBox 3">
            <a:extLst>
              <a:ext uri="{FF2B5EF4-FFF2-40B4-BE49-F238E27FC236}">
                <a16:creationId xmlns:a16="http://schemas.microsoft.com/office/drawing/2014/main" id="{AD49C062-3F91-4302-B53E-CCE75B5A7C85}"/>
              </a:ext>
            </a:extLst>
          </p:cNvPr>
          <p:cNvSpPr txBox="1"/>
          <p:nvPr/>
        </p:nvSpPr>
        <p:spPr>
          <a:xfrm>
            <a:off x="4994408" y="6148128"/>
            <a:ext cx="6097772" cy="400110"/>
          </a:xfrm>
          <a:prstGeom prst="rect">
            <a:avLst/>
          </a:prstGeom>
          <a:noFill/>
        </p:spPr>
        <p:txBody>
          <a:bodyPr wrap="square">
            <a:spAutoFit/>
          </a:bodyPr>
          <a:lstStyle/>
          <a:p>
            <a:pPr algn="just" rtl="1"/>
            <a:r>
              <a:rPr lang="ku-Arab-IQ" sz="2000" dirty="0">
                <a:solidFill>
                  <a:srgbClr val="00B050"/>
                </a:solidFill>
                <a:latin typeface="Calibri" panose="020F0502020204030204" pitchFamily="34" charset="0"/>
                <a:ea typeface="Calibri" panose="020F0502020204030204" pitchFamily="34" charset="0"/>
                <a:cs typeface="Times New Roman" panose="02020603050405020304" pitchFamily="18" charset="0"/>
              </a:rPr>
              <a:t>پ/ چەند جۆرێکی جیاواز لە رێکخراەکان بوونیان هەیە، چین؟</a:t>
            </a:r>
            <a:endParaRPr lang="en-US" sz="2000" dirty="0">
              <a:solidFill>
                <a:srgbClr val="00B050"/>
              </a:solidFill>
            </a:endParaRPr>
          </a:p>
        </p:txBody>
      </p:sp>
    </p:spTree>
    <p:custDataLst>
      <p:tags r:id="rId1"/>
    </p:custDataLst>
    <p:extLst>
      <p:ext uri="{BB962C8B-B14F-4D97-AF65-F5344CB8AC3E}">
        <p14:creationId xmlns:p14="http://schemas.microsoft.com/office/powerpoint/2010/main" val="32156325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6B38D-F8A5-46FD-BBAB-03078F753C8C}"/>
              </a:ext>
            </a:extLst>
          </p:cNvPr>
          <p:cNvSpPr>
            <a:spLocks noGrp="1"/>
          </p:cNvSpPr>
          <p:nvPr>
            <p:ph type="title"/>
          </p:nvPr>
        </p:nvSpPr>
        <p:spPr>
          <a:xfrm>
            <a:off x="257176" y="582576"/>
            <a:ext cx="11619102" cy="885826"/>
          </a:xfrm>
        </p:spPr>
        <p:txBody>
          <a:bodyPr>
            <a:normAutofit fontScale="90000"/>
          </a:bodyPr>
          <a:lstStyle/>
          <a:p>
            <a:pPr algn="r" rtl="1">
              <a:lnSpc>
                <a:spcPct val="107000"/>
              </a:lnSpc>
              <a:spcAft>
                <a:spcPts val="0"/>
              </a:spcAft>
            </a:pPr>
            <a:r>
              <a:rPr lang="ku-Arab-IQ" b="1" dirty="0">
                <a:latin typeface="Calibri" panose="020F0502020204030204" pitchFamily="34" charset="0"/>
                <a:ea typeface="Calibri" panose="020F0502020204030204" pitchFamily="34" charset="0"/>
              </a:rPr>
              <a:t>ئەرکە سەرەکییەکانی بەرێوەبەری دارایی لە رێکخراو</a:t>
            </a:r>
            <a:r>
              <a:rPr lang="ar-IQ" b="1" dirty="0">
                <a:latin typeface="Calibri" panose="020F0502020204030204" pitchFamily="34" charset="0"/>
                <a:ea typeface="Calibri" panose="020F0502020204030204" pitchFamily="34" charset="0"/>
              </a:rPr>
              <a:t>/ </a:t>
            </a:r>
            <a:br>
              <a:rPr lang="ar-IQ" b="1" dirty="0">
                <a:latin typeface="Calibri" panose="020F0502020204030204" pitchFamily="34" charset="0"/>
                <a:ea typeface="Calibri" panose="020F0502020204030204" pitchFamily="34" charset="0"/>
              </a:rPr>
            </a:br>
            <a:r>
              <a:rPr lang="ar-IQ" b="1" dirty="0">
                <a:latin typeface="Calibri" panose="020F0502020204030204" pitchFamily="34" charset="0"/>
                <a:ea typeface="Calibri" panose="020F0502020204030204" pitchFamily="34" charset="0"/>
              </a:rPr>
              <a:t>الواجبات الاساسية للمدير المالي في المنظمة</a:t>
            </a:r>
            <a:endParaRPr lang="en-US" sz="3600" dirty="0">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AF9E7738-789A-4182-A057-B6B4B2372B84}"/>
              </a:ext>
            </a:extLst>
          </p:cNvPr>
          <p:cNvSpPr>
            <a:spLocks noGrp="1"/>
          </p:cNvSpPr>
          <p:nvPr>
            <p:ph idx="1"/>
          </p:nvPr>
        </p:nvSpPr>
        <p:spPr>
          <a:xfrm>
            <a:off x="286449" y="1956391"/>
            <a:ext cx="11619102" cy="4776233"/>
          </a:xfrm>
        </p:spPr>
        <p:txBody>
          <a:bodyPr>
            <a:normAutofit/>
          </a:bodyPr>
          <a:lstStyle/>
          <a:p>
            <a:pPr algn="just" rtl="1">
              <a:buFont typeface="Wingdings" panose="05000000000000000000" pitchFamily="2" charset="2"/>
              <a:buChar char="q"/>
            </a:pPr>
            <a:r>
              <a:rPr lang="ku-Arab-IQ" dirty="0">
                <a:ea typeface="Calibri" panose="020F0502020204030204" pitchFamily="34" charset="0"/>
                <a:cs typeface="Times New Roman" panose="02020603050405020304" pitchFamily="18" charset="0"/>
              </a:rPr>
              <a:t> </a:t>
            </a:r>
            <a:r>
              <a:rPr lang="ku-Arab-IQ" sz="3200" dirty="0">
                <a:ea typeface="Calibri" panose="020F0502020204030204" pitchFamily="34" charset="0"/>
                <a:cs typeface="Times New Roman" panose="02020603050405020304" pitchFamily="18" charset="0"/>
              </a:rPr>
              <a:t>بەرێوەبەرانی دارایی لە رێکخرای گەشتیاری دوو وەزیفەی دارایی بنەرەتییان هەیە، ئەوانیش: کۆنترۆلکردن و دەسکەوتن</a:t>
            </a:r>
            <a:r>
              <a:rPr lang="ar-IQ" sz="3200" dirty="0">
                <a:ea typeface="Calibri" panose="020F0502020204030204" pitchFamily="34" charset="0"/>
                <a:cs typeface="Times New Roman" panose="02020603050405020304" pitchFamily="18" charset="0"/>
              </a:rPr>
              <a:t>/ </a:t>
            </a:r>
            <a:r>
              <a:rPr lang="ar-IQ" sz="3200" dirty="0">
                <a:solidFill>
                  <a:srgbClr val="00B0F0"/>
                </a:solidFill>
                <a:ea typeface="Calibri" panose="020F0502020204030204" pitchFamily="34" charset="0"/>
                <a:cs typeface="Times New Roman" panose="02020603050405020304" pitchFamily="18" charset="0"/>
              </a:rPr>
              <a:t>للمدير المالي في المنظمة السياحية وظيفتي مالتين، هما: المراقبة والاكتساب</a:t>
            </a:r>
            <a:r>
              <a:rPr lang="ku-Arab-IQ" sz="3200" dirty="0">
                <a:solidFill>
                  <a:srgbClr val="00B0F0"/>
                </a:solidFill>
                <a:ea typeface="Calibri" panose="020F0502020204030204" pitchFamily="34" charset="0"/>
                <a:cs typeface="Times New Roman" panose="02020603050405020304" pitchFamily="18" charset="0"/>
              </a:rPr>
              <a:t>. </a:t>
            </a:r>
          </a:p>
          <a:p>
            <a:pPr marL="457200" lvl="1" indent="0" algn="just" rtl="1">
              <a:buNone/>
            </a:pPr>
            <a:r>
              <a:rPr lang="ar-IQ" sz="2800" b="1" dirty="0">
                <a:ea typeface="Calibri" panose="020F0502020204030204" pitchFamily="34" charset="0"/>
                <a:cs typeface="Times New Roman" panose="02020603050405020304" pitchFamily="18" charset="0"/>
              </a:rPr>
              <a:t>1- </a:t>
            </a:r>
            <a:r>
              <a:rPr lang="ku-Arab-IQ" sz="2800" b="1" dirty="0">
                <a:ea typeface="Calibri" panose="020F0502020204030204" pitchFamily="34" charset="0"/>
                <a:cs typeface="Times New Roman" panose="02020603050405020304" pitchFamily="18" charset="0"/>
              </a:rPr>
              <a:t>کۆنترۆلکردن/ چاودێری</a:t>
            </a:r>
            <a:r>
              <a:rPr lang="ar-IQ" sz="2800" b="1" dirty="0">
                <a:ea typeface="Calibri" panose="020F0502020204030204" pitchFamily="34" charset="0"/>
                <a:cs typeface="Times New Roman" panose="02020603050405020304" pitchFamily="18" charset="0"/>
              </a:rPr>
              <a:t>/ المراقبة</a:t>
            </a:r>
            <a:r>
              <a:rPr lang="ku-Arab-IQ" sz="2800" b="1" dirty="0">
                <a:ea typeface="Calibri" panose="020F0502020204030204" pitchFamily="34" charset="0"/>
                <a:cs typeface="Times New Roman" panose="02020603050405020304" pitchFamily="18" charset="0"/>
              </a:rPr>
              <a:t> </a:t>
            </a:r>
            <a:r>
              <a:rPr lang="en-US" sz="2800" b="1" dirty="0">
                <a:latin typeface="Times New Roman" panose="02020603050405020304" pitchFamily="18" charset="0"/>
                <a:ea typeface="Calibri" panose="020F0502020204030204" pitchFamily="34" charset="0"/>
              </a:rPr>
              <a:t>controlling</a:t>
            </a:r>
            <a:r>
              <a:rPr lang="ku-Arab-IQ" sz="2800" dirty="0">
                <a:ea typeface="Calibri" panose="020F0502020204030204" pitchFamily="34" charset="0"/>
                <a:cs typeface="Times New Roman" panose="02020603050405020304" pitchFamily="18" charset="0"/>
              </a:rPr>
              <a:t>: وەزیفەیەکە لە ناوخۆی رێکخراو، ئەرکی تۆمارکردن، چاودێری و بەرێوەبردنی دەرەنجامە داراییەکانی چالاکییەکانی رابردوو و ئێستایە</a:t>
            </a:r>
            <a:r>
              <a:rPr lang="ar-IQ" sz="2800" dirty="0">
                <a:ea typeface="Calibri" panose="020F0502020204030204" pitchFamily="34" charset="0"/>
                <a:cs typeface="Times New Roman" panose="02020603050405020304" pitchFamily="18" charset="0"/>
              </a:rPr>
              <a:t>/ </a:t>
            </a:r>
            <a:r>
              <a:rPr lang="ar-IQ" sz="2800" dirty="0">
                <a:solidFill>
                  <a:srgbClr val="00B0F0"/>
                </a:solidFill>
                <a:ea typeface="Calibri" panose="020F0502020204030204" pitchFamily="34" charset="0"/>
                <a:cs typeface="Times New Roman" panose="02020603050405020304" pitchFamily="18" charset="0"/>
              </a:rPr>
              <a:t>وظيفة داخل المنظمة، تقوم بتسجيل، الرقابة وادارة النتائج المالية للانشطة السابقة والحالية</a:t>
            </a:r>
            <a:r>
              <a:rPr lang="ku-Arab-IQ" sz="2800" dirty="0">
                <a:solidFill>
                  <a:srgbClr val="00B0F0"/>
                </a:solidFill>
                <a:ea typeface="Calibri" panose="020F0502020204030204" pitchFamily="34" charset="0"/>
                <a:cs typeface="Times New Roman" panose="02020603050405020304" pitchFamily="18" charset="0"/>
              </a:rPr>
              <a:t>.</a:t>
            </a:r>
          </a:p>
          <a:p>
            <a:pPr marL="457200" lvl="1" indent="0" algn="just" rtl="1">
              <a:buNone/>
            </a:pPr>
            <a:r>
              <a:rPr lang="ar-IQ" sz="2800" b="1" dirty="0">
                <a:ea typeface="Calibri" panose="020F0502020204030204" pitchFamily="34" charset="0"/>
                <a:cs typeface="Times New Roman" panose="02020603050405020304" pitchFamily="18" charset="0"/>
              </a:rPr>
              <a:t>2- </a:t>
            </a:r>
            <a:r>
              <a:rPr lang="ku-Arab-IQ" sz="2800" b="1" dirty="0">
                <a:ea typeface="Calibri" panose="020F0502020204030204" pitchFamily="34" charset="0"/>
                <a:cs typeface="Times New Roman" panose="02020603050405020304" pitchFamily="18" charset="0"/>
              </a:rPr>
              <a:t>خەزنەدار/ دەسکەوتن</a:t>
            </a:r>
            <a:r>
              <a:rPr lang="ar-IQ" sz="2800" b="1" dirty="0">
                <a:ea typeface="Calibri" panose="020F0502020204030204" pitchFamily="34" charset="0"/>
                <a:cs typeface="Times New Roman" panose="02020603050405020304" pitchFamily="18" charset="0"/>
              </a:rPr>
              <a:t>/ الاكتساب</a:t>
            </a:r>
            <a:r>
              <a:rPr lang="ku-Arab-IQ" sz="2800" b="1" dirty="0">
                <a:ea typeface="Calibri" panose="020F0502020204030204" pitchFamily="34" charset="0"/>
                <a:cs typeface="Times New Roman" panose="02020603050405020304" pitchFamily="18" charset="0"/>
              </a:rPr>
              <a:t> </a:t>
            </a:r>
            <a:r>
              <a:rPr lang="en-US" sz="2800" b="1" dirty="0">
                <a:ea typeface="Calibri" panose="020F0502020204030204" pitchFamily="34" charset="0"/>
                <a:cs typeface="Times New Roman" panose="02020603050405020304" pitchFamily="18" charset="0"/>
              </a:rPr>
              <a:t>treasurer/ a</a:t>
            </a:r>
            <a:r>
              <a:rPr lang="en-US" sz="2800" b="1" dirty="0">
                <a:latin typeface="Times New Roman" panose="02020603050405020304" pitchFamily="18" charset="0"/>
                <a:ea typeface="Calibri" panose="020F0502020204030204" pitchFamily="34" charset="0"/>
              </a:rPr>
              <a:t>cquiring</a:t>
            </a:r>
            <a:r>
              <a:rPr lang="ku-Arab-IQ" sz="2800" dirty="0">
                <a:ea typeface="Calibri" panose="020F0502020204030204" pitchFamily="34" charset="0"/>
                <a:cs typeface="Times New Roman" panose="02020603050405020304" pitchFamily="18" charset="0"/>
              </a:rPr>
              <a:t>: وەزیفەیەکی ئاراستەکراوی دەرەکییە، کار بۆ گەرەنتیکردنی سەرچاوەی دارایی خوازراو دەکات، ئەویش بۆ بەدەنگەوەچوونی پێداویستییە هەنووکەیی و ئایندەییەکان</a:t>
            </a:r>
            <a:r>
              <a:rPr lang="ar-IQ" sz="2800" dirty="0">
                <a:ea typeface="Calibri" panose="020F0502020204030204" pitchFamily="34" charset="0"/>
                <a:cs typeface="Times New Roman" panose="02020603050405020304" pitchFamily="18" charset="0"/>
              </a:rPr>
              <a:t>/ </a:t>
            </a:r>
            <a:r>
              <a:rPr lang="ar-IQ" sz="2800" dirty="0">
                <a:solidFill>
                  <a:srgbClr val="00B0F0"/>
                </a:solidFill>
                <a:ea typeface="Calibri" panose="020F0502020204030204" pitchFamily="34" charset="0"/>
                <a:cs typeface="Times New Roman" panose="02020603050405020304" pitchFamily="18" charset="0"/>
              </a:rPr>
              <a:t>وظيفة موجهة الى خارج المنظمة، وتعمل على ضمان المصادر المالية المطلوبة، وذلك لتلبية الاحتياجات الحالية والمستقبلية</a:t>
            </a:r>
            <a:r>
              <a:rPr lang="ku-Arab-IQ" sz="2800" dirty="0">
                <a:solidFill>
                  <a:srgbClr val="00B0F0"/>
                </a:solidFill>
                <a:ea typeface="Calibri" panose="020F0502020204030204" pitchFamily="34" charset="0"/>
                <a:cs typeface="Times New Roman" panose="02020603050405020304" pitchFamily="18" charset="0"/>
              </a:rPr>
              <a:t>. </a:t>
            </a:r>
          </a:p>
          <a:p>
            <a:pPr marL="0" indent="0" algn="just" rtl="1">
              <a:buNone/>
            </a:pPr>
            <a:endParaRPr lang="ku-Arab-IQ" dirty="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93B8433D-3B4C-4BA5-AB13-1DF44B57DF75}"/>
              </a:ext>
            </a:extLst>
          </p:cNvPr>
          <p:cNvSpPr txBox="1"/>
          <p:nvPr/>
        </p:nvSpPr>
        <p:spPr>
          <a:xfrm>
            <a:off x="130216" y="6150114"/>
            <a:ext cx="4817342" cy="400110"/>
          </a:xfrm>
          <a:prstGeom prst="rect">
            <a:avLst/>
          </a:prstGeom>
          <a:noFill/>
        </p:spPr>
        <p:txBody>
          <a:bodyPr wrap="square">
            <a:spAutoFit/>
          </a:bodyPr>
          <a:lstStyle/>
          <a:p>
            <a:pPr marL="0" marR="0" lvl="0" indent="0" algn="just" defTabSz="457200" rtl="1" eaLnBrk="1" fontAlgn="auto" latinLnBrk="0" hangingPunct="1">
              <a:lnSpc>
                <a:spcPct val="100000"/>
              </a:lnSpc>
              <a:spcBef>
                <a:spcPts val="0"/>
              </a:spcBef>
              <a:spcAft>
                <a:spcPts val="0"/>
              </a:spcAft>
              <a:buClrTx/>
              <a:buSzTx/>
              <a:buFontTx/>
              <a:buNone/>
              <a:tabLst/>
              <a:defRPr/>
            </a:pPr>
            <a:r>
              <a:rPr kumimoji="0" lang="ku-Arab-IQ" sz="2000" b="0" i="0" u="none" strike="noStrike" kern="1200" cap="none" spc="0" normalizeH="0" baseline="0" noProof="0" dirty="0">
                <a:ln>
                  <a:noFill/>
                </a:ln>
                <a:solidFill>
                  <a:srgbClr val="00B050"/>
                </a:solidFill>
                <a:effectLst/>
                <a:uLnTx/>
                <a:uFillTx/>
                <a:latin typeface="Calibri" panose="020F0502020204030204" pitchFamily="34" charset="0"/>
                <a:ea typeface="Calibri" panose="020F0502020204030204" pitchFamily="34" charset="0"/>
                <a:cs typeface="Times New Roman" panose="02020603050405020304" pitchFamily="18" charset="0"/>
              </a:rPr>
              <a:t>پ/ سەرچاوە داراییەکان چین؟ چۆنن؟</a:t>
            </a:r>
            <a:endParaRPr kumimoji="0" lang="en-US" sz="2000" b="0" i="0" u="none" strike="noStrike" kern="1200" cap="none" spc="0" normalizeH="0" baseline="0" noProof="0" dirty="0">
              <a:ln>
                <a:noFill/>
              </a:ln>
              <a:solidFill>
                <a:srgbClr val="00B050"/>
              </a:solidFill>
              <a:effectLst/>
              <a:uLnTx/>
              <a:uFillTx/>
              <a:latin typeface="Calibri" panose="020F0502020204030204"/>
              <a:ea typeface="+mn-ea"/>
              <a:cs typeface="+mn-cs"/>
            </a:endParaRPr>
          </a:p>
        </p:txBody>
      </p:sp>
    </p:spTree>
    <p:custDataLst>
      <p:tags r:id="rId1"/>
    </p:custDataLst>
    <p:extLst>
      <p:ext uri="{BB962C8B-B14F-4D97-AF65-F5344CB8AC3E}">
        <p14:creationId xmlns:p14="http://schemas.microsoft.com/office/powerpoint/2010/main" val="151212700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6B38D-F8A5-46FD-BBAB-03078F753C8C}"/>
              </a:ext>
            </a:extLst>
          </p:cNvPr>
          <p:cNvSpPr>
            <a:spLocks noGrp="1"/>
          </p:cNvSpPr>
          <p:nvPr>
            <p:ph type="title"/>
          </p:nvPr>
        </p:nvSpPr>
        <p:spPr>
          <a:xfrm>
            <a:off x="659585" y="500661"/>
            <a:ext cx="10872830" cy="288009"/>
          </a:xfrm>
        </p:spPr>
        <p:txBody>
          <a:bodyPr>
            <a:noAutofit/>
          </a:bodyPr>
          <a:lstStyle/>
          <a:p>
            <a:pPr algn="r" rtl="1">
              <a:lnSpc>
                <a:spcPct val="107000"/>
              </a:lnSpc>
              <a:spcAft>
                <a:spcPts val="0"/>
              </a:spcAft>
            </a:pPr>
            <a:r>
              <a:rPr lang="ar-IQ" sz="3200" b="1" dirty="0">
                <a:latin typeface="Calibri" panose="020F0502020204030204" pitchFamily="34" charset="0"/>
                <a:ea typeface="Calibri" panose="020F0502020204030204" pitchFamily="34" charset="0"/>
              </a:rPr>
              <a:t>ناو و </a:t>
            </a:r>
            <a:r>
              <a:rPr lang="ku-Arab-IQ" sz="3200" b="1" dirty="0">
                <a:latin typeface="Calibri" panose="020F0502020204030204" pitchFamily="34" charset="0"/>
                <a:ea typeface="Calibri" panose="020F0502020204030204" pitchFamily="34" charset="0"/>
              </a:rPr>
              <a:t>وەزیفەکان </a:t>
            </a:r>
            <a:r>
              <a:rPr lang="ar-IQ" sz="3200" b="1" dirty="0">
                <a:latin typeface="Calibri" panose="020F0502020204030204" pitchFamily="34" charset="0"/>
                <a:ea typeface="Calibri" panose="020F0502020204030204" pitchFamily="34" charset="0"/>
              </a:rPr>
              <a:t>له </a:t>
            </a:r>
            <a:r>
              <a:rPr lang="ku-Arab-IQ" sz="3200" b="1" dirty="0">
                <a:latin typeface="Calibri" panose="020F0502020204030204" pitchFamily="34" charset="0"/>
                <a:ea typeface="Calibri" panose="020F0502020204030204" pitchFamily="34" charset="0"/>
              </a:rPr>
              <a:t>بەشی دارایی</a:t>
            </a:r>
            <a:r>
              <a:rPr lang="ar-IQ" sz="3200" b="1" dirty="0">
                <a:latin typeface="Calibri" panose="020F0502020204030204" pitchFamily="34" charset="0"/>
                <a:ea typeface="Calibri" panose="020F0502020204030204" pitchFamily="34" charset="0"/>
              </a:rPr>
              <a:t>/</a:t>
            </a:r>
            <a:br>
              <a:rPr lang="ar-IQ" sz="3200" b="1" dirty="0">
                <a:latin typeface="Calibri" panose="020F0502020204030204" pitchFamily="34" charset="0"/>
                <a:ea typeface="Calibri" panose="020F0502020204030204" pitchFamily="34" charset="0"/>
              </a:rPr>
            </a:br>
            <a:r>
              <a:rPr lang="ar-IQ" sz="3200" b="1" dirty="0">
                <a:latin typeface="Calibri" panose="020F0502020204030204" pitchFamily="34" charset="0"/>
                <a:ea typeface="Calibri" panose="020F0502020204030204" pitchFamily="34" charset="0"/>
              </a:rPr>
              <a:t>التسميات والوظائف في قسم المالية</a:t>
            </a:r>
            <a:endParaRPr lang="en-US" sz="2400" dirty="0">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AF9E7738-789A-4182-A057-B6B4B2372B84}"/>
              </a:ext>
            </a:extLst>
          </p:cNvPr>
          <p:cNvSpPr>
            <a:spLocks noGrp="1"/>
          </p:cNvSpPr>
          <p:nvPr>
            <p:ph idx="1"/>
          </p:nvPr>
        </p:nvSpPr>
        <p:spPr>
          <a:xfrm>
            <a:off x="99060" y="1234439"/>
            <a:ext cx="11624854" cy="4194811"/>
          </a:xfrm>
        </p:spPr>
        <p:txBody>
          <a:bodyPr>
            <a:noAutofit/>
          </a:bodyPr>
          <a:lstStyle/>
          <a:p>
            <a:pPr marL="0" indent="0" algn="just" rtl="1">
              <a:lnSpc>
                <a:spcPct val="107000"/>
              </a:lnSpc>
              <a:spcAft>
                <a:spcPts val="0"/>
              </a:spcAft>
              <a:buNone/>
            </a:pPr>
            <a:r>
              <a:rPr lang="ar-IQ" b="1" dirty="0">
                <a:latin typeface="Calibri" panose="020F0502020204030204" pitchFamily="34" charset="0"/>
                <a:ea typeface="Calibri" panose="020F0502020204030204" pitchFamily="34" charset="0"/>
                <a:cs typeface="Times New Roman" panose="02020603050405020304" pitchFamily="18" charset="0"/>
              </a:rPr>
              <a:t>1- </a:t>
            </a:r>
            <a:r>
              <a:rPr lang="ku-Arab-IQ" b="1" dirty="0">
                <a:latin typeface="Calibri" panose="020F0502020204030204" pitchFamily="34" charset="0"/>
                <a:ea typeface="Calibri" panose="020F0502020204030204" pitchFamily="34" charset="0"/>
                <a:cs typeface="Times New Roman" panose="02020603050405020304" pitchFamily="18" charset="0"/>
              </a:rPr>
              <a:t>بەرێوەبەری دارایی</a:t>
            </a:r>
            <a:r>
              <a:rPr lang="ar-IQ" b="1" dirty="0">
                <a:latin typeface="Calibri" panose="020F0502020204030204" pitchFamily="34" charset="0"/>
                <a:ea typeface="Calibri" panose="020F0502020204030204" pitchFamily="34" charset="0"/>
                <a:cs typeface="Times New Roman" panose="02020603050405020304" pitchFamily="18" charset="0"/>
              </a:rPr>
              <a:t>/ المدير المالي</a:t>
            </a:r>
            <a:r>
              <a:rPr lang="ku-Arab-IQ" b="1" dirty="0">
                <a:latin typeface="Calibri" panose="020F0502020204030204" pitchFamily="34" charset="0"/>
                <a:ea typeface="Calibri" panose="020F0502020204030204" pitchFamily="34" charset="0"/>
                <a:cs typeface="Times New Roman" panose="02020603050405020304" pitchFamily="18" charset="0"/>
              </a:rPr>
              <a:t> </a:t>
            </a:r>
            <a:r>
              <a:rPr lang="en-US" b="1" dirty="0">
                <a:latin typeface="Times New Roman" panose="02020603050405020304" pitchFamily="18" charset="0"/>
                <a:ea typeface="Calibri" panose="020F0502020204030204" pitchFamily="34" charset="0"/>
                <a:cs typeface="Arial" panose="020B0604020202020204" pitchFamily="34" charset="0"/>
              </a:rPr>
              <a:t>Director of Finan</a:t>
            </a:r>
            <a:r>
              <a:rPr lang="en-US" dirty="0">
                <a:latin typeface="Times New Roman" panose="02020603050405020304" pitchFamily="18" charset="0"/>
                <a:ea typeface="Calibri" panose="020F0502020204030204" pitchFamily="34" charset="0"/>
                <a:cs typeface="Arial" panose="020B0604020202020204" pitchFamily="34" charset="0"/>
              </a:rPr>
              <a:t>ce</a:t>
            </a:r>
            <a:r>
              <a:rPr lang="ku-Arab-IQ" dirty="0">
                <a:latin typeface="Calibri" panose="020F0502020204030204" pitchFamily="34" charset="0"/>
                <a:ea typeface="Calibri" panose="020F0502020204030204" pitchFamily="34" charset="0"/>
                <a:cs typeface="Times New Roman" panose="02020603050405020304" pitchFamily="18" charset="0"/>
              </a:rPr>
              <a:t>: ئەرکی بەرێوەبەری دارایی خۆی لە سەرپەرشتی و هەماهەنگی چالاکییەکانی بەشی دارایی دەبینێتەوە</a:t>
            </a:r>
            <a:r>
              <a:rPr lang="ar-IQ" dirty="0">
                <a:latin typeface="Calibri" panose="020F0502020204030204" pitchFamily="34" charset="0"/>
                <a:ea typeface="Calibri" panose="020F0502020204030204" pitchFamily="34" charset="0"/>
                <a:cs typeface="Times New Roman" panose="02020603050405020304" pitchFamily="18" charset="0"/>
              </a:rPr>
              <a:t>/ </a:t>
            </a:r>
            <a:r>
              <a:rPr lang="ar-IQ" dirty="0">
                <a:solidFill>
                  <a:srgbClr val="00B0F0"/>
                </a:solidFill>
                <a:latin typeface="Calibri" panose="020F0502020204030204" pitchFamily="34" charset="0"/>
                <a:ea typeface="Calibri" panose="020F0502020204030204" pitchFamily="34" charset="0"/>
                <a:cs typeface="Times New Roman" panose="02020603050405020304" pitchFamily="18" charset="0"/>
              </a:rPr>
              <a:t>تمثل واجباته في اشراف وتنسيق انشطة قسم المالية</a:t>
            </a:r>
            <a:r>
              <a:rPr lang="ku-Arab-IQ" dirty="0">
                <a:solidFill>
                  <a:srgbClr val="00B0F0"/>
                </a:solidFill>
                <a:latin typeface="Calibri" panose="020F0502020204030204" pitchFamily="34" charset="0"/>
                <a:ea typeface="Calibri" panose="020F0502020204030204" pitchFamily="34" charset="0"/>
                <a:cs typeface="Times New Roman" panose="02020603050405020304" pitchFamily="18" charset="0"/>
              </a:rPr>
              <a:t>. </a:t>
            </a:r>
          </a:p>
          <a:p>
            <a:pPr lvl="1" algn="just" rtl="1">
              <a:lnSpc>
                <a:spcPct val="107000"/>
              </a:lnSpc>
              <a:buFont typeface="Wingdings" panose="05000000000000000000" pitchFamily="2" charset="2"/>
              <a:buChar char="§"/>
            </a:pPr>
            <a:r>
              <a:rPr lang="ku-Arab-IQ" sz="2800" dirty="0">
                <a:latin typeface="Calibri" panose="020F0502020204030204" pitchFamily="34" charset="0"/>
                <a:ea typeface="Calibri" panose="020F0502020204030204" pitchFamily="34" charset="0"/>
                <a:cs typeface="Times New Roman" panose="02020603050405020304" pitchFamily="18" charset="0"/>
              </a:rPr>
              <a:t>ئەم بەرێوەبەرە ئامۆژگاری و رێنمایی بۆ دەستەی بریاربەدەستانی رێکخراو دەنێرێت و زۆرجاریش وەک بەرێوەبەری جێبەجێکاری بووجە </a:t>
            </a:r>
            <a:r>
              <a:rPr lang="en-US" sz="2800" dirty="0">
                <a:latin typeface="Times New Roman" panose="02020603050405020304" pitchFamily="18" charset="0"/>
                <a:ea typeface="Calibri" panose="020F0502020204030204" pitchFamily="34" charset="0"/>
                <a:cs typeface="Arial" panose="020B0604020202020204" pitchFamily="34" charset="0"/>
              </a:rPr>
              <a:t>chief budget officer</a:t>
            </a:r>
            <a:r>
              <a:rPr lang="ku-Arab-IQ" sz="2800" dirty="0">
                <a:latin typeface="Calibri" panose="020F0502020204030204" pitchFamily="34" charset="0"/>
                <a:ea typeface="Calibri" panose="020F0502020204030204" pitchFamily="34" charset="0"/>
                <a:cs typeface="Times New Roman" panose="02020603050405020304" pitchFamily="18" charset="0"/>
              </a:rPr>
              <a:t> کار دەکات</a:t>
            </a:r>
            <a:r>
              <a:rPr lang="ar-IQ" sz="2800" dirty="0">
                <a:latin typeface="Calibri" panose="020F0502020204030204" pitchFamily="34" charset="0"/>
                <a:ea typeface="Calibri" panose="020F0502020204030204" pitchFamily="34" charset="0"/>
                <a:cs typeface="Times New Roman" panose="02020603050405020304" pitchFamily="18" charset="0"/>
              </a:rPr>
              <a:t>/ </a:t>
            </a:r>
            <a:r>
              <a:rPr lang="ar-IQ" sz="2800" dirty="0">
                <a:solidFill>
                  <a:srgbClr val="0070C0"/>
                </a:solidFill>
                <a:latin typeface="Calibri" panose="020F0502020204030204" pitchFamily="34" charset="0"/>
                <a:ea typeface="Calibri" panose="020F0502020204030204" pitchFamily="34" charset="0"/>
                <a:cs typeface="Times New Roman" panose="02020603050405020304" pitchFamily="18" charset="0"/>
              </a:rPr>
              <a:t>ترسل النصائح والتعليمات الى هيئة متخذي القرارات في المنظمة، ويعمل في كثير من الاحيان كـ</a:t>
            </a:r>
            <a:r>
              <a:rPr lang="ar-IQ" sz="2800" b="1" dirty="0">
                <a:solidFill>
                  <a:srgbClr val="0070C0"/>
                </a:solidFill>
                <a:latin typeface="Calibri" panose="020F0502020204030204" pitchFamily="34" charset="0"/>
                <a:ea typeface="Calibri" panose="020F0502020204030204" pitchFamily="34" charset="0"/>
                <a:cs typeface="Times New Roman" panose="02020603050405020304" pitchFamily="18" charset="0"/>
              </a:rPr>
              <a:t>مدير التنفيذي للميزانية</a:t>
            </a:r>
            <a:r>
              <a:rPr lang="ku-Arab-IQ" sz="2800" dirty="0">
                <a:solidFill>
                  <a:srgbClr val="0070C0"/>
                </a:solidFill>
                <a:latin typeface="Calibri" panose="020F0502020204030204" pitchFamily="34" charset="0"/>
                <a:ea typeface="Calibri" panose="020F0502020204030204" pitchFamily="34" charset="0"/>
                <a:cs typeface="Times New Roman" panose="02020603050405020304" pitchFamily="18" charset="0"/>
              </a:rPr>
              <a:t>.</a:t>
            </a:r>
            <a:endParaRPr lang="en-US" sz="2800" dirty="0">
              <a:solidFill>
                <a:srgbClr val="0070C0"/>
              </a:solidFill>
              <a:latin typeface="Calibri" panose="020F0502020204030204" pitchFamily="34" charset="0"/>
              <a:ea typeface="Calibri" panose="020F050202020403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3859403960"/>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6B38D-F8A5-46FD-BBAB-03078F753C8C}"/>
              </a:ext>
            </a:extLst>
          </p:cNvPr>
          <p:cNvSpPr>
            <a:spLocks noGrp="1"/>
          </p:cNvSpPr>
          <p:nvPr>
            <p:ph type="title"/>
          </p:nvPr>
        </p:nvSpPr>
        <p:spPr>
          <a:xfrm>
            <a:off x="910592" y="306351"/>
            <a:ext cx="10872830" cy="288009"/>
          </a:xfrm>
        </p:spPr>
        <p:txBody>
          <a:bodyPr>
            <a:noAutofit/>
          </a:bodyPr>
          <a:lstStyle/>
          <a:p>
            <a:pPr algn="r" rtl="1">
              <a:lnSpc>
                <a:spcPct val="107000"/>
              </a:lnSpc>
              <a:spcAft>
                <a:spcPts val="0"/>
              </a:spcAft>
            </a:pPr>
            <a:r>
              <a:rPr lang="ar-IQ" sz="3200" b="1" dirty="0">
                <a:latin typeface="Calibri" panose="020F0502020204030204" pitchFamily="34" charset="0"/>
                <a:ea typeface="Calibri" panose="020F0502020204030204" pitchFamily="34" charset="0"/>
              </a:rPr>
              <a:t>ناو و </a:t>
            </a:r>
            <a:r>
              <a:rPr lang="ku-Arab-IQ" sz="3200" b="1" dirty="0">
                <a:latin typeface="Calibri" panose="020F0502020204030204" pitchFamily="34" charset="0"/>
                <a:ea typeface="Calibri" panose="020F0502020204030204" pitchFamily="34" charset="0"/>
              </a:rPr>
              <a:t>وەزیفەکان </a:t>
            </a:r>
            <a:r>
              <a:rPr lang="ar-IQ" sz="3200" b="1" dirty="0">
                <a:latin typeface="Calibri" panose="020F0502020204030204" pitchFamily="34" charset="0"/>
                <a:ea typeface="Calibri" panose="020F0502020204030204" pitchFamily="34" charset="0"/>
              </a:rPr>
              <a:t>له </a:t>
            </a:r>
            <a:r>
              <a:rPr lang="ku-Arab-IQ" sz="3200" b="1" dirty="0">
                <a:latin typeface="Calibri" panose="020F0502020204030204" pitchFamily="34" charset="0"/>
                <a:ea typeface="Calibri" panose="020F0502020204030204" pitchFamily="34" charset="0"/>
              </a:rPr>
              <a:t>بەشی دارایی</a:t>
            </a:r>
            <a:r>
              <a:rPr lang="ar-IQ" sz="3200" b="1" dirty="0">
                <a:latin typeface="Calibri" panose="020F0502020204030204" pitchFamily="34" charset="0"/>
                <a:ea typeface="Calibri" panose="020F0502020204030204" pitchFamily="34" charset="0"/>
              </a:rPr>
              <a:t>/</a:t>
            </a:r>
            <a:br>
              <a:rPr lang="ar-IQ" sz="3200" b="1" dirty="0">
                <a:latin typeface="Calibri" panose="020F0502020204030204" pitchFamily="34" charset="0"/>
                <a:ea typeface="Calibri" panose="020F0502020204030204" pitchFamily="34" charset="0"/>
              </a:rPr>
            </a:br>
            <a:r>
              <a:rPr lang="ar-IQ" sz="3200" b="1" dirty="0">
                <a:latin typeface="Calibri" panose="020F0502020204030204" pitchFamily="34" charset="0"/>
                <a:ea typeface="Calibri" panose="020F0502020204030204" pitchFamily="34" charset="0"/>
              </a:rPr>
              <a:t>التسميات والوظائف في قسم المالية</a:t>
            </a:r>
            <a:endParaRPr lang="en-US" sz="2400" dirty="0">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AF9E7738-789A-4182-A057-B6B4B2372B84}"/>
              </a:ext>
            </a:extLst>
          </p:cNvPr>
          <p:cNvSpPr>
            <a:spLocks noGrp="1"/>
          </p:cNvSpPr>
          <p:nvPr>
            <p:ph idx="1"/>
          </p:nvPr>
        </p:nvSpPr>
        <p:spPr>
          <a:xfrm>
            <a:off x="99060" y="1177291"/>
            <a:ext cx="11494226" cy="5486400"/>
          </a:xfrm>
        </p:spPr>
        <p:txBody>
          <a:bodyPr>
            <a:noAutofit/>
          </a:bodyPr>
          <a:lstStyle/>
          <a:p>
            <a:pPr marL="0" indent="0" algn="just" rtl="1">
              <a:lnSpc>
                <a:spcPct val="107000"/>
              </a:lnSpc>
              <a:spcAft>
                <a:spcPts val="0"/>
              </a:spcAft>
              <a:buNone/>
            </a:pPr>
            <a:r>
              <a:rPr lang="ar-IQ" b="1" dirty="0">
                <a:latin typeface="Calibri" panose="020F0502020204030204" pitchFamily="34" charset="0"/>
                <a:ea typeface="Calibri" panose="020F0502020204030204" pitchFamily="34" charset="0"/>
                <a:cs typeface="Times New Roman" panose="02020603050405020304" pitchFamily="18" charset="0"/>
              </a:rPr>
              <a:t>2- </a:t>
            </a:r>
            <a:r>
              <a:rPr lang="ku-Arab-IQ" b="1" dirty="0">
                <a:latin typeface="Calibri" panose="020F0502020204030204" pitchFamily="34" charset="0"/>
                <a:ea typeface="Calibri" panose="020F0502020204030204" pitchFamily="34" charset="0"/>
                <a:cs typeface="Times New Roman" panose="02020603050405020304" pitchFamily="18" charset="0"/>
              </a:rPr>
              <a:t>چاودێر</a:t>
            </a:r>
            <a:r>
              <a:rPr lang="ar-IQ" b="1" dirty="0">
                <a:latin typeface="Calibri" panose="020F0502020204030204" pitchFamily="34" charset="0"/>
                <a:ea typeface="Calibri" panose="020F0502020204030204" pitchFamily="34" charset="0"/>
                <a:cs typeface="Times New Roman" panose="02020603050405020304" pitchFamily="18" charset="0"/>
              </a:rPr>
              <a:t>/ المراقب</a:t>
            </a:r>
            <a:r>
              <a:rPr lang="ku-Arab-IQ" b="1" dirty="0">
                <a:latin typeface="Calibri" panose="020F0502020204030204" pitchFamily="34" charset="0"/>
                <a:ea typeface="Calibri" panose="020F0502020204030204" pitchFamily="34" charset="0"/>
                <a:cs typeface="Times New Roman" panose="02020603050405020304" pitchFamily="18" charset="0"/>
              </a:rPr>
              <a:t> </a:t>
            </a:r>
            <a:r>
              <a:rPr lang="en-US" b="1" dirty="0">
                <a:latin typeface="Times New Roman" panose="02020603050405020304" pitchFamily="18" charset="0"/>
                <a:ea typeface="Calibri" panose="020F0502020204030204" pitchFamily="34" charset="0"/>
                <a:cs typeface="Arial" panose="020B0604020202020204" pitchFamily="34" charset="0"/>
              </a:rPr>
              <a:t>controller/ comptroller</a:t>
            </a:r>
            <a:r>
              <a:rPr lang="ku-Arab-IQ" dirty="0">
                <a:latin typeface="Calibri" panose="020F0502020204030204" pitchFamily="34" charset="0"/>
                <a:ea typeface="Calibri" panose="020F0502020204030204" pitchFamily="34" charset="0"/>
                <a:cs typeface="Times New Roman" panose="02020603050405020304" pitchFamily="18" charset="0"/>
              </a:rPr>
              <a:t>: ئەرکی ناساندن و شیکردنەوەی جمۆجۆلە داراییەکانە، کە لە چەند ماوەیەکی دیاریکراو دا روویان داوە</a:t>
            </a:r>
            <a:r>
              <a:rPr lang="ar-IQ" dirty="0">
                <a:latin typeface="Calibri" panose="020F0502020204030204" pitchFamily="34" charset="0"/>
                <a:ea typeface="Calibri" panose="020F0502020204030204" pitchFamily="34" charset="0"/>
                <a:cs typeface="Times New Roman" panose="02020603050405020304" pitchFamily="18" charset="0"/>
              </a:rPr>
              <a:t>/ </a:t>
            </a:r>
            <a:r>
              <a:rPr lang="ar-IQ" dirty="0">
                <a:solidFill>
                  <a:srgbClr val="00B0F0"/>
                </a:solidFill>
                <a:latin typeface="Calibri" panose="020F0502020204030204" pitchFamily="34" charset="0"/>
                <a:ea typeface="Calibri" panose="020F0502020204030204" pitchFamily="34" charset="0"/>
                <a:cs typeface="Times New Roman" panose="02020603050405020304" pitchFamily="18" charset="0"/>
              </a:rPr>
              <a:t>مسؤول عن تحليل الفعاليات المالية، التي تحدث في فترة معينة</a:t>
            </a:r>
            <a:r>
              <a:rPr lang="ku-Arab-IQ" dirty="0">
                <a:solidFill>
                  <a:srgbClr val="00B0F0"/>
                </a:solidFill>
                <a:latin typeface="Calibri" panose="020F0502020204030204" pitchFamily="34" charset="0"/>
                <a:ea typeface="Calibri" panose="020F0502020204030204" pitchFamily="34" charset="0"/>
                <a:cs typeface="Times New Roman" panose="02020603050405020304" pitchFamily="18" charset="0"/>
              </a:rPr>
              <a:t>. </a:t>
            </a:r>
          </a:p>
          <a:p>
            <a:pPr lvl="1" algn="just" rtl="1">
              <a:lnSpc>
                <a:spcPct val="107000"/>
              </a:lnSpc>
              <a:buFont typeface="Wingdings" panose="05000000000000000000" pitchFamily="2" charset="2"/>
              <a:buChar char="§"/>
            </a:pPr>
            <a:r>
              <a:rPr lang="ku-Arab-IQ" sz="2800" dirty="0">
                <a:latin typeface="Calibri" panose="020F0502020204030204" pitchFamily="34" charset="0"/>
                <a:ea typeface="Calibri" panose="020F0502020204030204" pitchFamily="34" charset="0"/>
                <a:cs typeface="Times New Roman" panose="02020603050405020304" pitchFamily="18" charset="0"/>
              </a:rPr>
              <a:t>ئەرکی ئەم چاودێرە بریتییە لە دەستەبەرکردنی سیستمی زانیاری کارگێری و پێشبینی دارایی ئامادە دەکات بۆ ئەوەی بریاربەدەستان کاری لەسەر بکەن</a:t>
            </a:r>
            <a:r>
              <a:rPr lang="ar-IQ" sz="2800" dirty="0">
                <a:latin typeface="Calibri" panose="020F0502020204030204" pitchFamily="34" charset="0"/>
                <a:ea typeface="Calibri" panose="020F0502020204030204" pitchFamily="34" charset="0"/>
                <a:cs typeface="Times New Roman" panose="02020603050405020304" pitchFamily="18" charset="0"/>
              </a:rPr>
              <a:t>/ </a:t>
            </a:r>
            <a:r>
              <a:rPr lang="ar-IQ" sz="2800" dirty="0">
                <a:solidFill>
                  <a:srgbClr val="0070C0"/>
                </a:solidFill>
                <a:latin typeface="Calibri" panose="020F0502020204030204" pitchFamily="34" charset="0"/>
                <a:ea typeface="Calibri" panose="020F0502020204030204" pitchFamily="34" charset="0"/>
                <a:cs typeface="Times New Roman" panose="02020603050405020304" pitchFamily="18" charset="0"/>
              </a:rPr>
              <a:t>وهو يقوم بتوفير نظام المعلومات الادارية واعداد التنبؤات المالية ليعمل عليها متخذي القرارات</a:t>
            </a:r>
            <a:r>
              <a:rPr lang="ku-Arab-IQ" sz="2800" dirty="0">
                <a:solidFill>
                  <a:srgbClr val="0070C0"/>
                </a:solidFill>
                <a:latin typeface="Calibri" panose="020F0502020204030204" pitchFamily="34" charset="0"/>
                <a:ea typeface="Calibri" panose="020F0502020204030204" pitchFamily="34" charset="0"/>
                <a:cs typeface="Times New Roman" panose="02020603050405020304" pitchFamily="18" charset="0"/>
              </a:rPr>
              <a:t>. </a:t>
            </a:r>
          </a:p>
          <a:p>
            <a:pPr lvl="1" algn="just" rtl="1">
              <a:lnSpc>
                <a:spcPct val="107000"/>
              </a:lnSpc>
              <a:buFont typeface="Wingdings" panose="05000000000000000000" pitchFamily="2" charset="2"/>
              <a:buChar char="§"/>
            </a:pPr>
            <a:r>
              <a:rPr lang="ku-Arab-IQ" sz="2800" dirty="0">
                <a:latin typeface="Calibri" panose="020F0502020204030204" pitchFamily="34" charset="0"/>
                <a:ea typeface="Calibri" panose="020F0502020204030204" pitchFamily="34" charset="0"/>
                <a:cs typeface="Times New Roman" panose="02020603050405020304" pitchFamily="18" charset="0"/>
              </a:rPr>
              <a:t>سەرەرای هەندێ وەزیفەی تر وەک: وردبینی پێشوەختەی ئۆردەری کرین، مامەلەکردن لەگەل پسوولەی پارەوەرگرتن </a:t>
            </a:r>
            <a:r>
              <a:rPr lang="en-US" sz="2800" dirty="0">
                <a:latin typeface="Times New Roman" panose="02020603050405020304" pitchFamily="18" charset="0"/>
                <a:ea typeface="Calibri" panose="020F0502020204030204" pitchFamily="34" charset="0"/>
                <a:cs typeface="Arial" panose="020B0604020202020204" pitchFamily="34" charset="0"/>
              </a:rPr>
              <a:t>receipt</a:t>
            </a:r>
            <a:r>
              <a:rPr lang="ku-Arab-IQ" sz="2800" dirty="0">
                <a:latin typeface="Calibri" panose="020F0502020204030204" pitchFamily="34" charset="0"/>
                <a:ea typeface="Calibri" panose="020F0502020204030204" pitchFamily="34" charset="0"/>
                <a:cs typeface="Times New Roman" panose="02020603050405020304" pitchFamily="18" charset="0"/>
              </a:rPr>
              <a:t> و پارەدان </a:t>
            </a:r>
            <a:r>
              <a:rPr lang="en-US" sz="2800" dirty="0">
                <a:latin typeface="Times New Roman" panose="02020603050405020304" pitchFamily="18" charset="0"/>
                <a:ea typeface="Calibri" panose="020F0502020204030204" pitchFamily="34" charset="0"/>
                <a:cs typeface="Arial" panose="020B0604020202020204" pitchFamily="34" charset="0"/>
              </a:rPr>
              <a:t>disbursement</a:t>
            </a:r>
            <a:r>
              <a:rPr lang="ku-Arab-IQ" sz="2800" dirty="0">
                <a:latin typeface="Calibri" panose="020F0502020204030204" pitchFamily="34" charset="0"/>
                <a:ea typeface="Calibri" panose="020F0502020204030204" pitchFamily="34" charset="0"/>
                <a:cs typeface="Times New Roman" panose="02020603050405020304" pitchFamily="18" charset="0"/>
              </a:rPr>
              <a:t>، دەرکردنی پسوولەی پارەدان و فاتۆرە. دەکرێ سەرپەرشتی تۆمارەکانی کۆگەکراو </a:t>
            </a:r>
            <a:r>
              <a:rPr lang="en-US" sz="2800" dirty="0">
                <a:latin typeface="Times New Roman" panose="02020603050405020304" pitchFamily="18" charset="0"/>
                <a:ea typeface="Calibri" panose="020F0502020204030204" pitchFamily="34" charset="0"/>
                <a:cs typeface="Arial" panose="020B0604020202020204" pitchFamily="34" charset="0"/>
              </a:rPr>
              <a:t>inventory</a:t>
            </a:r>
            <a:r>
              <a:rPr lang="ku-Arab-IQ" sz="2800" dirty="0">
                <a:latin typeface="Calibri" panose="020F0502020204030204" pitchFamily="34" charset="0"/>
                <a:ea typeface="Calibri" panose="020F0502020204030204" pitchFamily="34" charset="0"/>
                <a:cs typeface="Times New Roman" panose="02020603050405020304" pitchFamily="18" charset="0"/>
              </a:rPr>
              <a:t> یش بکات</a:t>
            </a:r>
            <a:r>
              <a:rPr lang="ar-IQ" sz="2800" dirty="0">
                <a:latin typeface="Calibri" panose="020F0502020204030204" pitchFamily="34" charset="0"/>
                <a:ea typeface="Calibri" panose="020F0502020204030204" pitchFamily="34" charset="0"/>
                <a:cs typeface="Times New Roman" panose="02020603050405020304" pitchFamily="18" charset="0"/>
              </a:rPr>
              <a:t>/ </a:t>
            </a:r>
            <a:r>
              <a:rPr lang="ar-IQ" sz="2800" dirty="0">
                <a:solidFill>
                  <a:srgbClr val="0070C0"/>
                </a:solidFill>
                <a:latin typeface="Calibri" panose="020F0502020204030204" pitchFamily="34" charset="0"/>
                <a:ea typeface="Calibri" panose="020F0502020204030204" pitchFamily="34" charset="0"/>
                <a:cs typeface="Times New Roman" panose="02020603050405020304" pitchFamily="18" charset="0"/>
              </a:rPr>
              <a:t>بالاضافة الى بعض من الوظائف كتدقيق تقدير طلبيات الشراء، التعامل مع وصولات المقبوضات والمدفوعات، اصدار المدفوعات والفواتفير. كما بامكانه الاشراف على سجلات المخزون ايضا</a:t>
            </a:r>
            <a:r>
              <a:rPr lang="ku-Arab-IQ" sz="2800" dirty="0">
                <a:solidFill>
                  <a:srgbClr val="0070C0"/>
                </a:solidFill>
                <a:latin typeface="Calibri" panose="020F0502020204030204" pitchFamily="34" charset="0"/>
                <a:ea typeface="Calibri" panose="020F0502020204030204" pitchFamily="34" charset="0"/>
                <a:cs typeface="Times New Roman" panose="02020603050405020304" pitchFamily="18" charset="0"/>
              </a:rPr>
              <a:t>.</a:t>
            </a:r>
            <a:endParaRPr lang="en-US" sz="2800" dirty="0">
              <a:solidFill>
                <a:srgbClr val="0070C0"/>
              </a:solidFill>
              <a:latin typeface="Calibri" panose="020F0502020204030204" pitchFamily="34" charset="0"/>
              <a:ea typeface="Calibri" panose="020F050202020403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764526716"/>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additive="base">
                                        <p:cTn id="18"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6B38D-F8A5-46FD-BBAB-03078F753C8C}"/>
              </a:ext>
            </a:extLst>
          </p:cNvPr>
          <p:cNvSpPr>
            <a:spLocks noGrp="1"/>
          </p:cNvSpPr>
          <p:nvPr>
            <p:ph type="title"/>
          </p:nvPr>
        </p:nvSpPr>
        <p:spPr>
          <a:xfrm>
            <a:off x="910592" y="306351"/>
            <a:ext cx="10872830" cy="512356"/>
          </a:xfrm>
        </p:spPr>
        <p:txBody>
          <a:bodyPr>
            <a:noAutofit/>
          </a:bodyPr>
          <a:lstStyle/>
          <a:p>
            <a:pPr algn="r" rtl="1">
              <a:lnSpc>
                <a:spcPct val="107000"/>
              </a:lnSpc>
              <a:spcAft>
                <a:spcPts val="0"/>
              </a:spcAft>
            </a:pPr>
            <a:r>
              <a:rPr lang="ar-IQ" sz="3600" b="1" dirty="0">
                <a:latin typeface="Calibri" panose="020F0502020204030204" pitchFamily="34" charset="0"/>
                <a:ea typeface="Calibri" panose="020F0502020204030204" pitchFamily="34" charset="0"/>
              </a:rPr>
              <a:t>ناو و </a:t>
            </a:r>
            <a:r>
              <a:rPr lang="ku-Arab-IQ" sz="3600" b="1" dirty="0">
                <a:latin typeface="Calibri" panose="020F0502020204030204" pitchFamily="34" charset="0"/>
                <a:ea typeface="Calibri" panose="020F0502020204030204" pitchFamily="34" charset="0"/>
              </a:rPr>
              <a:t>وەزیفەکان </a:t>
            </a:r>
            <a:r>
              <a:rPr lang="ar-IQ" sz="3600" b="1" dirty="0">
                <a:latin typeface="Calibri" panose="020F0502020204030204" pitchFamily="34" charset="0"/>
                <a:ea typeface="Calibri" panose="020F0502020204030204" pitchFamily="34" charset="0"/>
              </a:rPr>
              <a:t>له </a:t>
            </a:r>
            <a:r>
              <a:rPr lang="ku-Arab-IQ" sz="3600" b="1" dirty="0">
                <a:latin typeface="Calibri" panose="020F0502020204030204" pitchFamily="34" charset="0"/>
                <a:ea typeface="Calibri" panose="020F0502020204030204" pitchFamily="34" charset="0"/>
              </a:rPr>
              <a:t>بەشی دارایی</a:t>
            </a:r>
            <a:r>
              <a:rPr lang="ar-IQ" sz="3600" b="1" dirty="0">
                <a:latin typeface="Calibri" panose="020F0502020204030204" pitchFamily="34" charset="0"/>
                <a:ea typeface="Calibri" panose="020F0502020204030204" pitchFamily="34" charset="0"/>
              </a:rPr>
              <a:t>/</a:t>
            </a:r>
            <a:br>
              <a:rPr lang="ar-IQ" sz="3600" b="1" dirty="0">
                <a:latin typeface="Calibri" panose="020F0502020204030204" pitchFamily="34" charset="0"/>
                <a:ea typeface="Calibri" panose="020F0502020204030204" pitchFamily="34" charset="0"/>
              </a:rPr>
            </a:br>
            <a:r>
              <a:rPr lang="ar-IQ" sz="3600" b="1" dirty="0">
                <a:latin typeface="Calibri" panose="020F0502020204030204" pitchFamily="34" charset="0"/>
                <a:ea typeface="Calibri" panose="020F0502020204030204" pitchFamily="34" charset="0"/>
              </a:rPr>
              <a:t>التسميات والوظائف في قسم المالية</a:t>
            </a:r>
            <a:endParaRPr lang="en-US" sz="2800" dirty="0">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AF9E7738-789A-4182-A057-B6B4B2372B84}"/>
              </a:ext>
            </a:extLst>
          </p:cNvPr>
          <p:cNvSpPr>
            <a:spLocks noGrp="1"/>
          </p:cNvSpPr>
          <p:nvPr>
            <p:ph idx="1"/>
          </p:nvPr>
        </p:nvSpPr>
        <p:spPr>
          <a:xfrm>
            <a:off x="408578" y="1254642"/>
            <a:ext cx="11374844" cy="5528266"/>
          </a:xfrm>
        </p:spPr>
        <p:txBody>
          <a:bodyPr>
            <a:normAutofit/>
          </a:bodyPr>
          <a:lstStyle/>
          <a:p>
            <a:pPr marL="0" indent="0" algn="just" rtl="1">
              <a:lnSpc>
                <a:spcPct val="107000"/>
              </a:lnSpc>
              <a:spcAft>
                <a:spcPts val="0"/>
              </a:spcAft>
              <a:buNone/>
            </a:pPr>
            <a:r>
              <a:rPr lang="ar-IQ" sz="2900" b="1" dirty="0">
                <a:latin typeface="Calibri" panose="020F0502020204030204" pitchFamily="34" charset="0"/>
                <a:ea typeface="Calibri" panose="020F0502020204030204" pitchFamily="34" charset="0"/>
                <a:cs typeface="Times New Roman" panose="02020603050405020304" pitchFamily="18" charset="0"/>
              </a:rPr>
              <a:t>3- </a:t>
            </a:r>
            <a:r>
              <a:rPr lang="ku-Arab-IQ" sz="2900" b="1" dirty="0">
                <a:latin typeface="Calibri" panose="020F0502020204030204" pitchFamily="34" charset="0"/>
                <a:ea typeface="Calibri" panose="020F0502020204030204" pitchFamily="34" charset="0"/>
                <a:cs typeface="Times New Roman" panose="02020603050405020304" pitchFamily="18" charset="0"/>
              </a:rPr>
              <a:t>خەزنەدار/ گەنجینەوان</a:t>
            </a:r>
            <a:r>
              <a:rPr lang="ar-IQ" sz="2900" b="1" dirty="0">
                <a:latin typeface="Calibri" panose="020F0502020204030204" pitchFamily="34" charset="0"/>
                <a:ea typeface="Calibri" panose="020F0502020204030204" pitchFamily="34" charset="0"/>
                <a:cs typeface="Times New Roman" panose="02020603050405020304" pitchFamily="18" charset="0"/>
              </a:rPr>
              <a:t>/ المكتسب </a:t>
            </a:r>
            <a:r>
              <a:rPr lang="en-US" sz="2900" b="1" dirty="0">
                <a:latin typeface="Times New Roman" panose="02020603050405020304" pitchFamily="18" charset="0"/>
                <a:ea typeface="Calibri" panose="020F0502020204030204" pitchFamily="34" charset="0"/>
                <a:cs typeface="Arial" panose="020B0604020202020204" pitchFamily="34" charset="0"/>
              </a:rPr>
              <a:t>treasurer</a:t>
            </a:r>
            <a:r>
              <a:rPr lang="ku-Arab-IQ" sz="2900" dirty="0">
                <a:latin typeface="Calibri" panose="020F0502020204030204" pitchFamily="34" charset="0"/>
                <a:ea typeface="Calibri" panose="020F0502020204030204" pitchFamily="34" charset="0"/>
                <a:cs typeface="Times New Roman" panose="02020603050405020304" pitchFamily="18" charset="0"/>
              </a:rPr>
              <a:t>: ئەرکی بریتییە لە فۆکەس خستنەسەر دەسکەوتنی پارەی پێویست بۆ پرۆسەکان</a:t>
            </a:r>
            <a:r>
              <a:rPr lang="ar-IQ" sz="2900" dirty="0">
                <a:latin typeface="Calibri" panose="020F0502020204030204" pitchFamily="34" charset="0"/>
                <a:ea typeface="Calibri" panose="020F0502020204030204" pitchFamily="34" charset="0"/>
                <a:cs typeface="Times New Roman" panose="02020603050405020304" pitchFamily="18" charset="0"/>
              </a:rPr>
              <a:t>/ </a:t>
            </a:r>
            <a:r>
              <a:rPr lang="ar-IQ" sz="2900" dirty="0">
                <a:solidFill>
                  <a:srgbClr val="00B0F0"/>
                </a:solidFill>
                <a:latin typeface="Calibri" panose="020F0502020204030204" pitchFamily="34" charset="0"/>
                <a:ea typeface="Calibri" panose="020F0502020204030204" pitchFamily="34" charset="0"/>
                <a:cs typeface="Times New Roman" panose="02020603050405020304" pitchFamily="18" charset="0"/>
              </a:rPr>
              <a:t>مسؤول عن التركيز على اكتساب الاموال الضرورية للعمليات</a:t>
            </a:r>
            <a:r>
              <a:rPr lang="ku-Arab-IQ" sz="2900" dirty="0">
                <a:solidFill>
                  <a:srgbClr val="00B0F0"/>
                </a:solidFill>
                <a:latin typeface="Calibri" panose="020F0502020204030204" pitchFamily="34" charset="0"/>
                <a:ea typeface="Calibri" panose="020F0502020204030204" pitchFamily="34" charset="0"/>
                <a:cs typeface="Times New Roman" panose="02020603050405020304" pitchFamily="18" charset="0"/>
              </a:rPr>
              <a:t>. </a:t>
            </a:r>
          </a:p>
          <a:p>
            <a:pPr lvl="1" algn="just" rtl="1">
              <a:lnSpc>
                <a:spcPct val="107000"/>
              </a:lnSpc>
              <a:buFont typeface="Wingdings" panose="05000000000000000000" pitchFamily="2" charset="2"/>
              <a:buChar char="§"/>
            </a:pPr>
            <a:r>
              <a:rPr lang="ku-Arab-IQ" sz="2900" dirty="0">
                <a:latin typeface="Calibri" panose="020F0502020204030204" pitchFamily="34" charset="0"/>
                <a:ea typeface="Calibri" panose="020F0502020204030204" pitchFamily="34" charset="0"/>
                <a:cs typeface="Times New Roman" panose="02020603050405020304" pitchFamily="18" charset="0"/>
              </a:rPr>
              <a:t>پارە رەنگە لە چەندین سەرچاوەوە بێت، بۆیە ئەرکی خەزنەدارە لە کەرتی تایبەت دا کار بۆ دروستکردنی پەیوەندی بکات لەگەل</a:t>
            </a:r>
            <a:r>
              <a:rPr lang="ar-IQ" sz="2900" dirty="0">
                <a:latin typeface="Calibri" panose="020F0502020204030204" pitchFamily="34" charset="0"/>
                <a:ea typeface="Calibri" panose="020F0502020204030204" pitchFamily="34" charset="0"/>
                <a:cs typeface="Times New Roman" panose="02020603050405020304" pitchFamily="18" charset="0"/>
              </a:rPr>
              <a:t>/ </a:t>
            </a:r>
            <a:r>
              <a:rPr lang="ar-IQ" sz="2900" dirty="0">
                <a:solidFill>
                  <a:srgbClr val="0070C0"/>
                </a:solidFill>
                <a:latin typeface="Calibri" panose="020F0502020204030204" pitchFamily="34" charset="0"/>
                <a:ea typeface="Calibri" panose="020F0502020204030204" pitchFamily="34" charset="0"/>
                <a:cs typeface="Times New Roman" panose="02020603050405020304" pitchFamily="18" charset="0"/>
              </a:rPr>
              <a:t>يمكن اكتساب الاموال في مصادر متعددة، لذلك على امين الصندوق العمل على بناء العلاقات مع</a:t>
            </a:r>
            <a:r>
              <a:rPr lang="ku-Arab-IQ" sz="2900" dirty="0">
                <a:solidFill>
                  <a:srgbClr val="0070C0"/>
                </a:solidFill>
                <a:latin typeface="Calibri" panose="020F0502020204030204" pitchFamily="34" charset="0"/>
                <a:ea typeface="Calibri" panose="020F0502020204030204" pitchFamily="34" charset="0"/>
                <a:cs typeface="Times New Roman" panose="02020603050405020304" pitchFamily="18" charset="0"/>
              </a:rPr>
              <a:t>:</a:t>
            </a:r>
          </a:p>
          <a:p>
            <a:pPr lvl="2" algn="just" rtl="1">
              <a:lnSpc>
                <a:spcPct val="107000"/>
              </a:lnSpc>
              <a:buFont typeface="Wingdings" panose="05000000000000000000" pitchFamily="2" charset="2"/>
              <a:buChar char="ü"/>
            </a:pPr>
            <a:r>
              <a:rPr lang="ku-Arab-IQ" sz="2900" dirty="0">
                <a:latin typeface="Calibri" panose="020F0502020204030204" pitchFamily="34" charset="0"/>
                <a:ea typeface="Calibri" panose="020F0502020204030204" pitchFamily="34" charset="0"/>
                <a:cs typeface="Times New Roman" panose="02020603050405020304" pitchFamily="18" charset="0"/>
              </a:rPr>
              <a:t>قەرزپێدەران</a:t>
            </a:r>
            <a:r>
              <a:rPr lang="ar-IQ" sz="2900" dirty="0">
                <a:latin typeface="Calibri" panose="020F0502020204030204" pitchFamily="34" charset="0"/>
                <a:ea typeface="Calibri" panose="020F0502020204030204" pitchFamily="34" charset="0"/>
                <a:cs typeface="Times New Roman" panose="02020603050405020304" pitchFamily="18" charset="0"/>
              </a:rPr>
              <a:t>/ المقرضين</a:t>
            </a:r>
            <a:r>
              <a:rPr lang="ku-Arab-IQ" sz="2900" dirty="0">
                <a:latin typeface="Calibri" panose="020F0502020204030204" pitchFamily="34" charset="0"/>
                <a:ea typeface="Calibri" panose="020F0502020204030204" pitchFamily="34" charset="0"/>
                <a:cs typeface="Times New Roman" panose="02020603050405020304" pitchFamily="18" charset="0"/>
              </a:rPr>
              <a:t> </a:t>
            </a:r>
            <a:r>
              <a:rPr lang="en-US" sz="2900" dirty="0">
                <a:latin typeface="Times New Roman" panose="02020603050405020304" pitchFamily="18" charset="0"/>
                <a:ea typeface="Calibri" panose="020F0502020204030204" pitchFamily="34" charset="0"/>
                <a:cs typeface="Arial" panose="020B0604020202020204" pitchFamily="34" charset="0"/>
              </a:rPr>
              <a:t>lenders</a:t>
            </a:r>
            <a:endParaRPr lang="ku-Arab-IQ" sz="2900" dirty="0">
              <a:latin typeface="Calibri" panose="020F0502020204030204" pitchFamily="34" charset="0"/>
              <a:ea typeface="Calibri" panose="020F0502020204030204" pitchFamily="34" charset="0"/>
              <a:cs typeface="Times New Roman" panose="02020603050405020304" pitchFamily="18" charset="0"/>
            </a:endParaRPr>
          </a:p>
          <a:p>
            <a:pPr lvl="2" algn="just" rtl="1">
              <a:lnSpc>
                <a:spcPct val="107000"/>
              </a:lnSpc>
              <a:buFont typeface="Wingdings" panose="05000000000000000000" pitchFamily="2" charset="2"/>
              <a:buChar char="ü"/>
            </a:pPr>
            <a:r>
              <a:rPr lang="ku-Arab-IQ" sz="2900" dirty="0">
                <a:latin typeface="Calibri" panose="020F0502020204030204" pitchFamily="34" charset="0"/>
                <a:ea typeface="Calibri" panose="020F0502020204030204" pitchFamily="34" charset="0"/>
                <a:cs typeface="Times New Roman" panose="02020603050405020304" pitchFamily="18" charset="0"/>
              </a:rPr>
              <a:t> خاوەن پشکەکان</a:t>
            </a:r>
            <a:r>
              <a:rPr lang="ar-IQ" sz="2900" dirty="0">
                <a:latin typeface="Calibri" panose="020F0502020204030204" pitchFamily="34" charset="0"/>
                <a:ea typeface="Calibri" panose="020F0502020204030204" pitchFamily="34" charset="0"/>
                <a:cs typeface="Times New Roman" panose="02020603050405020304" pitchFamily="18" charset="0"/>
              </a:rPr>
              <a:t>/ حملة الاسهم</a:t>
            </a:r>
            <a:r>
              <a:rPr lang="ku-Arab-IQ" sz="2900" dirty="0">
                <a:latin typeface="Calibri" panose="020F0502020204030204" pitchFamily="34" charset="0"/>
                <a:ea typeface="Calibri" panose="020F0502020204030204" pitchFamily="34" charset="0"/>
                <a:cs typeface="Times New Roman" panose="02020603050405020304" pitchFamily="18" charset="0"/>
              </a:rPr>
              <a:t> </a:t>
            </a:r>
            <a:r>
              <a:rPr lang="en-US" sz="2900" dirty="0">
                <a:latin typeface="Times New Roman" panose="02020603050405020304" pitchFamily="18" charset="0"/>
                <a:ea typeface="Calibri" panose="020F0502020204030204" pitchFamily="34" charset="0"/>
                <a:cs typeface="Arial" panose="020B0604020202020204" pitchFamily="34" charset="0"/>
              </a:rPr>
              <a:t>stockholders</a:t>
            </a:r>
            <a:r>
              <a:rPr lang="ku-Arab-IQ" sz="2900" dirty="0">
                <a:latin typeface="Calibri" panose="020F0502020204030204" pitchFamily="34" charset="0"/>
                <a:ea typeface="Calibri" panose="020F0502020204030204" pitchFamily="34" charset="0"/>
                <a:cs typeface="Times New Roman" panose="02020603050405020304" pitchFamily="18" charset="0"/>
              </a:rPr>
              <a:t>، </a:t>
            </a:r>
          </a:p>
          <a:p>
            <a:pPr lvl="2" algn="just" rtl="1">
              <a:lnSpc>
                <a:spcPct val="107000"/>
              </a:lnSpc>
              <a:buFont typeface="Wingdings" panose="05000000000000000000" pitchFamily="2" charset="2"/>
              <a:buChar char="ü"/>
            </a:pPr>
            <a:r>
              <a:rPr lang="ku-Arab-IQ" sz="2900" dirty="0">
                <a:latin typeface="Calibri" panose="020F0502020204030204" pitchFamily="34" charset="0"/>
                <a:ea typeface="Calibri" panose="020F0502020204030204" pitchFamily="34" charset="0"/>
                <a:cs typeface="Times New Roman" panose="02020603050405020304" pitchFamily="18" charset="0"/>
              </a:rPr>
              <a:t>بازار و وەکیلەکان</a:t>
            </a:r>
            <a:r>
              <a:rPr lang="ar-IQ" sz="2900" dirty="0">
                <a:latin typeface="Calibri" panose="020F0502020204030204" pitchFamily="34" charset="0"/>
                <a:ea typeface="Calibri" panose="020F0502020204030204" pitchFamily="34" charset="0"/>
                <a:cs typeface="Times New Roman" panose="02020603050405020304" pitchFamily="18" charset="0"/>
              </a:rPr>
              <a:t>/ السوق والوكلاء</a:t>
            </a:r>
            <a:r>
              <a:rPr lang="ku-Arab-IQ" sz="2900" dirty="0">
                <a:latin typeface="Calibri" panose="020F0502020204030204" pitchFamily="34" charset="0"/>
                <a:ea typeface="Calibri" panose="020F0502020204030204" pitchFamily="34" charset="0"/>
                <a:cs typeface="Times New Roman" panose="02020603050405020304" pitchFamily="18" charset="0"/>
              </a:rPr>
              <a:t>.</a:t>
            </a:r>
          </a:p>
        </p:txBody>
      </p:sp>
    </p:spTree>
    <p:custDataLst>
      <p:tags r:id="rId1"/>
    </p:custDataLst>
    <p:extLst>
      <p:ext uri="{BB962C8B-B14F-4D97-AF65-F5344CB8AC3E}">
        <p14:creationId xmlns:p14="http://schemas.microsoft.com/office/powerpoint/2010/main" val="772927142"/>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barn(inVertical)">
                                      <p:cBhvr>
                                        <p:cTn id="18" dur="500"/>
                                        <p:tgtEl>
                                          <p:spTgt spid="3">
                                            <p:txEl>
                                              <p:pRg st="2" end="2"/>
                                            </p:txEl>
                                          </p:spTgt>
                                        </p:tgtEl>
                                      </p:cBhvr>
                                    </p:animEffect>
                                  </p:childTnLst>
                                </p:cTn>
                              </p:par>
                              <p:par>
                                <p:cTn id="19" presetID="16" presetClass="entr" presetSubtype="21"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barn(inVertical)">
                                      <p:cBhvr>
                                        <p:cTn id="21" dur="500"/>
                                        <p:tgtEl>
                                          <p:spTgt spid="3">
                                            <p:txEl>
                                              <p:pRg st="3" end="3"/>
                                            </p:txEl>
                                          </p:spTgt>
                                        </p:tgtEl>
                                      </p:cBhvr>
                                    </p:animEffect>
                                  </p:childTnLst>
                                </p:cTn>
                              </p:par>
                              <p:par>
                                <p:cTn id="22" presetID="16" presetClass="entr" presetSubtype="21" fill="hold"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barn(inVertical)">
                                      <p:cBhvr>
                                        <p:cTn id="24"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6B38D-F8A5-46FD-BBAB-03078F753C8C}"/>
              </a:ext>
            </a:extLst>
          </p:cNvPr>
          <p:cNvSpPr>
            <a:spLocks noGrp="1"/>
          </p:cNvSpPr>
          <p:nvPr>
            <p:ph type="title"/>
          </p:nvPr>
        </p:nvSpPr>
        <p:spPr>
          <a:xfrm>
            <a:off x="910592" y="306351"/>
            <a:ext cx="10872830" cy="512356"/>
          </a:xfrm>
        </p:spPr>
        <p:txBody>
          <a:bodyPr>
            <a:noAutofit/>
          </a:bodyPr>
          <a:lstStyle/>
          <a:p>
            <a:pPr algn="r" rtl="1">
              <a:lnSpc>
                <a:spcPct val="107000"/>
              </a:lnSpc>
              <a:spcAft>
                <a:spcPts val="0"/>
              </a:spcAft>
            </a:pPr>
            <a:r>
              <a:rPr lang="ar-IQ" sz="3600" b="1" dirty="0">
                <a:latin typeface="Calibri" panose="020F0502020204030204" pitchFamily="34" charset="0"/>
                <a:ea typeface="Calibri" panose="020F0502020204030204" pitchFamily="34" charset="0"/>
              </a:rPr>
              <a:t>ناو و </a:t>
            </a:r>
            <a:r>
              <a:rPr lang="ku-Arab-IQ" sz="3600" b="1" dirty="0">
                <a:latin typeface="Calibri" panose="020F0502020204030204" pitchFamily="34" charset="0"/>
                <a:ea typeface="Calibri" panose="020F0502020204030204" pitchFamily="34" charset="0"/>
              </a:rPr>
              <a:t>وەزیفەکان </a:t>
            </a:r>
            <a:r>
              <a:rPr lang="ar-IQ" sz="3600" b="1" dirty="0">
                <a:latin typeface="Calibri" panose="020F0502020204030204" pitchFamily="34" charset="0"/>
                <a:ea typeface="Calibri" panose="020F0502020204030204" pitchFamily="34" charset="0"/>
              </a:rPr>
              <a:t>له </a:t>
            </a:r>
            <a:r>
              <a:rPr lang="ku-Arab-IQ" sz="3600" b="1" dirty="0">
                <a:latin typeface="Calibri" panose="020F0502020204030204" pitchFamily="34" charset="0"/>
                <a:ea typeface="Calibri" panose="020F0502020204030204" pitchFamily="34" charset="0"/>
              </a:rPr>
              <a:t>بەشی دارایی</a:t>
            </a:r>
            <a:r>
              <a:rPr lang="ar-IQ" sz="3600" b="1" dirty="0">
                <a:latin typeface="Calibri" panose="020F0502020204030204" pitchFamily="34" charset="0"/>
                <a:ea typeface="Calibri" panose="020F0502020204030204" pitchFamily="34" charset="0"/>
              </a:rPr>
              <a:t>/</a:t>
            </a:r>
            <a:br>
              <a:rPr lang="ar-IQ" sz="3600" b="1" dirty="0">
                <a:latin typeface="Calibri" panose="020F0502020204030204" pitchFamily="34" charset="0"/>
                <a:ea typeface="Calibri" panose="020F0502020204030204" pitchFamily="34" charset="0"/>
              </a:rPr>
            </a:br>
            <a:r>
              <a:rPr lang="ar-IQ" sz="3600" b="1" dirty="0">
                <a:latin typeface="Calibri" panose="020F0502020204030204" pitchFamily="34" charset="0"/>
                <a:ea typeface="Calibri" panose="020F0502020204030204" pitchFamily="34" charset="0"/>
              </a:rPr>
              <a:t>التسميات والوظائف في قسم المالية</a:t>
            </a:r>
            <a:endParaRPr lang="en-US" sz="2800" dirty="0">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AF9E7738-789A-4182-A057-B6B4B2372B84}"/>
              </a:ext>
            </a:extLst>
          </p:cNvPr>
          <p:cNvSpPr>
            <a:spLocks noGrp="1"/>
          </p:cNvSpPr>
          <p:nvPr>
            <p:ph idx="1"/>
          </p:nvPr>
        </p:nvSpPr>
        <p:spPr>
          <a:xfrm>
            <a:off x="408578" y="1254642"/>
            <a:ext cx="11374844" cy="5528266"/>
          </a:xfrm>
        </p:spPr>
        <p:txBody>
          <a:bodyPr>
            <a:normAutofit/>
          </a:bodyPr>
          <a:lstStyle/>
          <a:p>
            <a:pPr marL="0" indent="0" algn="just" rtl="1">
              <a:lnSpc>
                <a:spcPct val="107000"/>
              </a:lnSpc>
              <a:buNone/>
            </a:pPr>
            <a:r>
              <a:rPr lang="ar-IQ" b="1" dirty="0">
                <a:solidFill>
                  <a:prstClr val="black"/>
                </a:solidFill>
                <a:latin typeface="Calibri" panose="020F0502020204030204" pitchFamily="34" charset="0"/>
                <a:ea typeface="Calibri" panose="020F0502020204030204" pitchFamily="34" charset="0"/>
                <a:cs typeface="Times New Roman" panose="02020603050405020304" pitchFamily="18" charset="0"/>
              </a:rPr>
              <a:t>4- </a:t>
            </a:r>
            <a:r>
              <a:rPr lang="ku-Arab-IQ" b="1" dirty="0">
                <a:solidFill>
                  <a:prstClr val="black"/>
                </a:solidFill>
                <a:latin typeface="Calibri" panose="020F0502020204030204" pitchFamily="34" charset="0"/>
                <a:ea typeface="Calibri" panose="020F0502020204030204" pitchFamily="34" charset="0"/>
                <a:cs typeface="Times New Roman" panose="02020603050405020304" pitchFamily="18" charset="0"/>
              </a:rPr>
              <a:t>خەملێنەر</a:t>
            </a:r>
            <a:r>
              <a:rPr lang="ar-IQ" b="1" dirty="0">
                <a:solidFill>
                  <a:prstClr val="black"/>
                </a:solidFill>
                <a:latin typeface="Calibri" panose="020F0502020204030204" pitchFamily="34" charset="0"/>
                <a:ea typeface="Calibri" panose="020F0502020204030204" pitchFamily="34" charset="0"/>
                <a:cs typeface="Times New Roman" panose="02020603050405020304" pitchFamily="18" charset="0"/>
              </a:rPr>
              <a:t>/ المقدر</a:t>
            </a:r>
            <a:r>
              <a:rPr lang="ku-Arab-IQ" b="1" dirty="0">
                <a:solidFill>
                  <a:prstClr val="black"/>
                </a:solidFill>
                <a:latin typeface="Calibri" panose="020F0502020204030204" pitchFamily="34" charset="0"/>
                <a:ea typeface="Calibri" panose="020F0502020204030204" pitchFamily="34" charset="0"/>
                <a:cs typeface="Times New Roman" panose="02020603050405020304" pitchFamily="18" charset="0"/>
              </a:rPr>
              <a:t> </a:t>
            </a:r>
            <a:r>
              <a:rPr lang="en-US" b="1" dirty="0">
                <a:solidFill>
                  <a:prstClr val="black"/>
                </a:solidFill>
                <a:latin typeface="Times New Roman" panose="02020603050405020304" pitchFamily="18" charset="0"/>
                <a:ea typeface="Calibri" panose="020F0502020204030204" pitchFamily="34" charset="0"/>
                <a:cs typeface="Arial" panose="020B0604020202020204" pitchFamily="34" charset="0"/>
              </a:rPr>
              <a:t>Assessor</a:t>
            </a:r>
            <a:r>
              <a:rPr lang="ku-Arab-IQ" dirty="0">
                <a:solidFill>
                  <a:prstClr val="black"/>
                </a:solidFill>
                <a:latin typeface="Calibri" panose="020F0502020204030204" pitchFamily="34" charset="0"/>
                <a:ea typeface="Calibri" panose="020F0502020204030204" pitchFamily="34" charset="0"/>
                <a:cs typeface="Times New Roman" panose="02020603050405020304" pitchFamily="18" charset="0"/>
              </a:rPr>
              <a:t>: رێکخراوەکانی </a:t>
            </a:r>
            <a:r>
              <a:rPr lang="ku-Arab-IQ" b="1" dirty="0">
                <a:solidFill>
                  <a:prstClr val="black"/>
                </a:solidFill>
                <a:latin typeface="Calibri" panose="020F0502020204030204" pitchFamily="34" charset="0"/>
                <a:ea typeface="Calibri" panose="020F0502020204030204" pitchFamily="34" charset="0"/>
                <a:cs typeface="Times New Roman" panose="02020603050405020304" pitchFamily="18" charset="0"/>
              </a:rPr>
              <a:t>کەرتی گشتی </a:t>
            </a:r>
            <a:r>
              <a:rPr lang="ku-Arab-IQ" dirty="0">
                <a:solidFill>
                  <a:prstClr val="black"/>
                </a:solidFill>
                <a:latin typeface="Calibri" panose="020F0502020204030204" pitchFamily="34" charset="0"/>
                <a:ea typeface="Calibri" panose="020F0502020204030204" pitchFamily="34" charset="0"/>
                <a:cs typeface="Times New Roman" panose="02020603050405020304" pitchFamily="18" charset="0"/>
              </a:rPr>
              <a:t>زۆربەی داهاتەکەی لە باج وەرگرتن دەست دەکەوێت. دانانی باجیش بە پێی ئەو خەملاندنە دەبێت، کە بۆ مولک و سامانی بەردەست کراوە. لە </a:t>
            </a:r>
            <a:r>
              <a:rPr lang="ku-Arab-IQ" b="1" dirty="0">
                <a:solidFill>
                  <a:prstClr val="black"/>
                </a:solidFill>
                <a:latin typeface="Calibri" panose="020F0502020204030204" pitchFamily="34" charset="0"/>
                <a:ea typeface="Calibri" panose="020F0502020204030204" pitchFamily="34" charset="0"/>
                <a:cs typeface="Times New Roman" panose="02020603050405020304" pitchFamily="18" charset="0"/>
              </a:rPr>
              <a:t>کەرتی تایبەتیش</a:t>
            </a:r>
            <a:r>
              <a:rPr lang="ku-Arab-IQ" dirty="0">
                <a:solidFill>
                  <a:prstClr val="black"/>
                </a:solidFill>
                <a:latin typeface="Calibri" panose="020F0502020204030204" pitchFamily="34" charset="0"/>
                <a:ea typeface="Calibri" panose="020F0502020204030204" pitchFamily="34" charset="0"/>
                <a:cs typeface="Times New Roman" panose="02020603050405020304" pitchFamily="18" charset="0"/>
              </a:rPr>
              <a:t>، بەرپرسە لە </a:t>
            </a:r>
            <a:r>
              <a:rPr lang="ku-Arab-IQ" dirty="0">
                <a:solidFill>
                  <a:srgbClr val="00B050"/>
                </a:solidFill>
                <a:latin typeface="Calibri" panose="020F0502020204030204" pitchFamily="34" charset="0"/>
                <a:ea typeface="Calibri" panose="020F0502020204030204" pitchFamily="34" charset="0"/>
                <a:cs typeface="Times New Roman" panose="02020603050405020304" pitchFamily="18" charset="0"/>
              </a:rPr>
              <a:t>خەملاندنی نرخی </a:t>
            </a:r>
            <a:r>
              <a:rPr lang="ku-Arab-IQ" dirty="0">
                <a:solidFill>
                  <a:prstClr val="black"/>
                </a:solidFill>
                <a:latin typeface="Calibri" panose="020F0502020204030204" pitchFamily="34" charset="0"/>
                <a:ea typeface="Calibri" panose="020F0502020204030204" pitchFamily="34" charset="0"/>
                <a:cs typeface="Times New Roman" panose="02020603050405020304" pitchFamily="18" charset="0"/>
              </a:rPr>
              <a:t>ئەو خزمەتەی رێکخراو پێشکەشی دەکات، کە لەگەل بەهای خزمەتەکە و قازانجی پێویست هاوسەنگی دروست بکات</a:t>
            </a:r>
            <a:r>
              <a:rPr lang="ar-IQ" dirty="0">
                <a:solidFill>
                  <a:prstClr val="black"/>
                </a:solidFill>
                <a:latin typeface="Calibri" panose="020F0502020204030204" pitchFamily="34" charset="0"/>
                <a:ea typeface="Calibri" panose="020F0502020204030204" pitchFamily="34" charset="0"/>
                <a:cs typeface="Times New Roman" panose="02020603050405020304" pitchFamily="18" charset="0"/>
              </a:rPr>
              <a:t>/ </a:t>
            </a:r>
            <a:r>
              <a:rPr lang="ar-IQ" dirty="0">
                <a:solidFill>
                  <a:srgbClr val="00B0F0"/>
                </a:solidFill>
                <a:latin typeface="Calibri" panose="020F0502020204030204" pitchFamily="34" charset="0"/>
                <a:ea typeface="Calibri" panose="020F0502020204030204" pitchFamily="34" charset="0"/>
                <a:cs typeface="Times New Roman" panose="02020603050405020304" pitchFamily="18" charset="0"/>
              </a:rPr>
              <a:t>تحصل المنظمات في القطاع العام ايراداتها من الضرائب، ويكون فرض الضريبة على اساس تقدير للاموال والثروات التي حسب على المنظمة، أما في القطاع الخاص، مسؤول عن تقدير المتوازن بين سعر الخدمة التي تقدمها المنظمة مع قيمة الخدمة والربح المتوقع.</a:t>
            </a:r>
            <a:endParaRPr lang="ku-Arab-IQ"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lvl="1" algn="just" rtl="1">
              <a:lnSpc>
                <a:spcPct val="107000"/>
              </a:lnSpc>
              <a:buFont typeface="Wingdings" panose="05000000000000000000" pitchFamily="2" charset="2"/>
              <a:buChar char="§"/>
            </a:pPr>
            <a:r>
              <a:rPr lang="ku-Arab-IQ"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هەروەها لە نزیکەوە لەگەل خەزنەدار کار دەکات و دەبێ شارەزایی تەواوی هەبێت لەسەر بەها و نرخی گونجاوی خزمەت بەراوردکردنی لەگەل نرخە رکابەرەکان یا جێگرەوەکان/ </a:t>
            </a:r>
            <a:r>
              <a:rPr lang="ar-IQ" sz="2800" dirty="0">
                <a:solidFill>
                  <a:srgbClr val="0070C0"/>
                </a:solidFill>
                <a:latin typeface="Calibri" panose="020F0502020204030204" pitchFamily="34" charset="0"/>
                <a:ea typeface="Calibri" panose="020F0502020204030204" pitchFamily="34" charset="0"/>
                <a:cs typeface="Times New Roman" panose="02020603050405020304" pitchFamily="18" charset="0"/>
              </a:rPr>
              <a:t>وعليها ان يعمل مع المكتسب ويكون خبيرا في قيمة الخدمة وسعر المناسب لها ومقارنتها مع اسعار المنافسة او البديلة</a:t>
            </a:r>
            <a:r>
              <a:rPr lang="ku-Arab-IQ" sz="2800" dirty="0">
                <a:solidFill>
                  <a:srgbClr val="0070C0"/>
                </a:solidFill>
                <a:latin typeface="Calibri" panose="020F0502020204030204" pitchFamily="34" charset="0"/>
                <a:ea typeface="Calibri" panose="020F0502020204030204" pitchFamily="34" charset="0"/>
                <a:cs typeface="Times New Roman" panose="02020603050405020304" pitchFamily="18" charset="0"/>
              </a:rPr>
              <a:t>.</a:t>
            </a:r>
          </a:p>
          <a:p>
            <a:pPr lvl="1" algn="just" rtl="1">
              <a:lnSpc>
                <a:spcPct val="107000"/>
              </a:lnSpc>
              <a:buFont typeface="Wingdings" panose="05000000000000000000" pitchFamily="2" charset="2"/>
              <a:buChar char="§"/>
            </a:pPr>
            <a:endParaRPr lang="ku-Arab-IQ" sz="2800" dirty="0">
              <a:solidFill>
                <a:srgbClr val="0070C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91ED99D0-ED8F-4E2C-9EC2-778DFC1CBF81}"/>
              </a:ext>
            </a:extLst>
          </p:cNvPr>
          <p:cNvSpPr txBox="1"/>
          <p:nvPr/>
        </p:nvSpPr>
        <p:spPr>
          <a:xfrm>
            <a:off x="149743" y="6298179"/>
            <a:ext cx="4879458" cy="400110"/>
          </a:xfrm>
          <a:prstGeom prst="rect">
            <a:avLst/>
          </a:prstGeom>
          <a:noFill/>
        </p:spPr>
        <p:txBody>
          <a:bodyPr wrap="square">
            <a:spAutoFit/>
          </a:bodyPr>
          <a:lstStyle/>
          <a:p>
            <a:pPr marL="0" marR="0" lvl="0" indent="0" algn="just" defTabSz="457200" rtl="1" eaLnBrk="1" fontAlgn="auto" latinLnBrk="0" hangingPunct="1">
              <a:lnSpc>
                <a:spcPct val="100000"/>
              </a:lnSpc>
              <a:spcBef>
                <a:spcPts val="0"/>
              </a:spcBef>
              <a:spcAft>
                <a:spcPts val="0"/>
              </a:spcAft>
              <a:buClrTx/>
              <a:buSzTx/>
              <a:buFontTx/>
              <a:buNone/>
              <a:tabLst/>
              <a:defRPr/>
            </a:pPr>
            <a:r>
              <a:rPr kumimoji="0" lang="ku-Arab-IQ" sz="2000" b="0" i="0" u="none" strike="noStrike" kern="1200" cap="none" spc="0" normalizeH="0" baseline="0" noProof="0" dirty="0">
                <a:ln>
                  <a:noFill/>
                </a:ln>
                <a:solidFill>
                  <a:srgbClr val="00B050"/>
                </a:solidFill>
                <a:effectLst/>
                <a:uLnTx/>
                <a:uFillTx/>
                <a:latin typeface="Calibri" panose="020F0502020204030204" pitchFamily="34" charset="0"/>
                <a:ea typeface="Calibri" panose="020F0502020204030204" pitchFamily="34" charset="0"/>
                <a:cs typeface="Times New Roman" panose="02020603050405020304" pitchFamily="18" charset="0"/>
              </a:rPr>
              <a:t>پ/ خەملاندنی نرخ چییە و چۆن دەبێت</a:t>
            </a:r>
            <a:endParaRPr kumimoji="0" lang="en-US" sz="2000" b="0" i="0" u="none" strike="noStrike" kern="1200" cap="none" spc="0" normalizeH="0" baseline="0" noProof="0" dirty="0">
              <a:ln>
                <a:noFill/>
              </a:ln>
              <a:solidFill>
                <a:srgbClr val="00B050"/>
              </a:solidFill>
              <a:effectLst/>
              <a:uLnTx/>
              <a:uFillTx/>
              <a:latin typeface="Calibri" panose="020F0502020204030204"/>
              <a:ea typeface="+mn-ea"/>
              <a:cs typeface="+mn-cs"/>
            </a:endParaRPr>
          </a:p>
        </p:txBody>
      </p:sp>
    </p:spTree>
    <p:custDataLst>
      <p:tags r:id="rId1"/>
    </p:custDataLst>
    <p:extLst>
      <p:ext uri="{BB962C8B-B14F-4D97-AF65-F5344CB8AC3E}">
        <p14:creationId xmlns:p14="http://schemas.microsoft.com/office/powerpoint/2010/main" val="379068943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6B38D-F8A5-46FD-BBAB-03078F753C8C}"/>
              </a:ext>
            </a:extLst>
          </p:cNvPr>
          <p:cNvSpPr>
            <a:spLocks noGrp="1"/>
          </p:cNvSpPr>
          <p:nvPr>
            <p:ph type="title"/>
          </p:nvPr>
        </p:nvSpPr>
        <p:spPr>
          <a:xfrm>
            <a:off x="910592" y="306351"/>
            <a:ext cx="10872830" cy="512356"/>
          </a:xfrm>
        </p:spPr>
        <p:txBody>
          <a:bodyPr>
            <a:noAutofit/>
          </a:bodyPr>
          <a:lstStyle/>
          <a:p>
            <a:pPr algn="r" rtl="1">
              <a:lnSpc>
                <a:spcPct val="107000"/>
              </a:lnSpc>
              <a:spcAft>
                <a:spcPts val="0"/>
              </a:spcAft>
            </a:pPr>
            <a:r>
              <a:rPr lang="ar-IQ" sz="3600" b="1" dirty="0">
                <a:latin typeface="Calibri" panose="020F0502020204030204" pitchFamily="34" charset="0"/>
                <a:ea typeface="Calibri" panose="020F0502020204030204" pitchFamily="34" charset="0"/>
              </a:rPr>
              <a:t>ناو و </a:t>
            </a:r>
            <a:r>
              <a:rPr lang="ku-Arab-IQ" sz="3600" b="1" dirty="0">
                <a:latin typeface="Calibri" panose="020F0502020204030204" pitchFamily="34" charset="0"/>
                <a:ea typeface="Calibri" panose="020F0502020204030204" pitchFamily="34" charset="0"/>
              </a:rPr>
              <a:t>وەزیفەکان </a:t>
            </a:r>
            <a:r>
              <a:rPr lang="ar-IQ" sz="3600" b="1" dirty="0">
                <a:latin typeface="Calibri" panose="020F0502020204030204" pitchFamily="34" charset="0"/>
                <a:ea typeface="Calibri" panose="020F0502020204030204" pitchFamily="34" charset="0"/>
              </a:rPr>
              <a:t>له </a:t>
            </a:r>
            <a:r>
              <a:rPr lang="ku-Arab-IQ" sz="3600" b="1" dirty="0">
                <a:latin typeface="Calibri" panose="020F0502020204030204" pitchFamily="34" charset="0"/>
                <a:ea typeface="Calibri" panose="020F0502020204030204" pitchFamily="34" charset="0"/>
              </a:rPr>
              <a:t>بەشی دارایی</a:t>
            </a:r>
            <a:r>
              <a:rPr lang="ar-IQ" sz="3600" b="1" dirty="0">
                <a:latin typeface="Calibri" panose="020F0502020204030204" pitchFamily="34" charset="0"/>
                <a:ea typeface="Calibri" panose="020F0502020204030204" pitchFamily="34" charset="0"/>
              </a:rPr>
              <a:t>/</a:t>
            </a:r>
            <a:br>
              <a:rPr lang="ar-IQ" sz="3600" b="1" dirty="0">
                <a:latin typeface="Calibri" panose="020F0502020204030204" pitchFamily="34" charset="0"/>
                <a:ea typeface="Calibri" panose="020F0502020204030204" pitchFamily="34" charset="0"/>
              </a:rPr>
            </a:br>
            <a:r>
              <a:rPr lang="ar-IQ" sz="3600" b="1" dirty="0">
                <a:latin typeface="Calibri" panose="020F0502020204030204" pitchFamily="34" charset="0"/>
                <a:ea typeface="Calibri" panose="020F0502020204030204" pitchFamily="34" charset="0"/>
              </a:rPr>
              <a:t>التسميات والوظائف في قسم المالية</a:t>
            </a:r>
            <a:endParaRPr lang="en-US" sz="2800" dirty="0">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AF9E7738-789A-4182-A057-B6B4B2372B84}"/>
              </a:ext>
            </a:extLst>
          </p:cNvPr>
          <p:cNvSpPr>
            <a:spLocks noGrp="1"/>
          </p:cNvSpPr>
          <p:nvPr>
            <p:ph idx="1"/>
          </p:nvPr>
        </p:nvSpPr>
        <p:spPr>
          <a:xfrm>
            <a:off x="408578" y="1254642"/>
            <a:ext cx="11374844" cy="5528266"/>
          </a:xfrm>
        </p:spPr>
        <p:txBody>
          <a:bodyPr>
            <a:normAutofit/>
          </a:bodyPr>
          <a:lstStyle/>
          <a:p>
            <a:pPr marL="0" lvl="0" indent="0" algn="just" rtl="1">
              <a:lnSpc>
                <a:spcPct val="107000"/>
              </a:lnSpc>
              <a:buNone/>
            </a:pPr>
            <a:r>
              <a:rPr lang="ar-IQ" b="1" dirty="0">
                <a:solidFill>
                  <a:prstClr val="black"/>
                </a:solidFill>
                <a:latin typeface="Calibri" panose="020F0502020204030204" pitchFamily="34" charset="0"/>
                <a:ea typeface="Calibri" panose="020F0502020204030204" pitchFamily="34" charset="0"/>
                <a:cs typeface="Times New Roman" panose="02020603050405020304" pitchFamily="18" charset="0"/>
              </a:rPr>
              <a:t>5- </a:t>
            </a:r>
            <a:r>
              <a:rPr lang="ku-Arab-IQ" sz="3200" b="1" dirty="0">
                <a:solidFill>
                  <a:prstClr val="black"/>
                </a:solidFill>
                <a:latin typeface="Calibri" panose="020F0502020204030204" pitchFamily="34" charset="0"/>
                <a:ea typeface="Calibri" panose="020F0502020204030204" pitchFamily="34" charset="0"/>
                <a:cs typeface="Times New Roman" panose="02020603050405020304" pitchFamily="18" charset="0"/>
              </a:rPr>
              <a:t>کارمەندی کرین</a:t>
            </a:r>
            <a:r>
              <a:rPr lang="ar-IQ" sz="3200" b="1" dirty="0">
                <a:solidFill>
                  <a:prstClr val="black"/>
                </a:solidFill>
                <a:latin typeface="Calibri" panose="020F0502020204030204" pitchFamily="34" charset="0"/>
                <a:ea typeface="Calibri" panose="020F0502020204030204" pitchFamily="34" charset="0"/>
                <a:cs typeface="Times New Roman" panose="02020603050405020304" pitchFamily="18" charset="0"/>
              </a:rPr>
              <a:t>/ موظف الشراء</a:t>
            </a:r>
            <a:r>
              <a:rPr lang="ku-Arab-IQ" sz="3200" b="1" dirty="0">
                <a:solidFill>
                  <a:prstClr val="black"/>
                </a:solidFill>
                <a:latin typeface="Calibri" panose="020F0502020204030204" pitchFamily="34" charset="0"/>
                <a:ea typeface="Calibri" panose="020F0502020204030204" pitchFamily="34" charset="0"/>
                <a:cs typeface="Times New Roman" panose="02020603050405020304" pitchFamily="18" charset="0"/>
              </a:rPr>
              <a:t> </a:t>
            </a:r>
            <a:r>
              <a:rPr lang="en-US" sz="3200" b="1" dirty="0">
                <a:solidFill>
                  <a:prstClr val="black"/>
                </a:solidFill>
                <a:latin typeface="Times New Roman" panose="02020603050405020304" pitchFamily="18" charset="0"/>
                <a:ea typeface="Calibri" panose="020F0502020204030204" pitchFamily="34" charset="0"/>
                <a:cs typeface="Arial" panose="020B0604020202020204" pitchFamily="34" charset="0"/>
              </a:rPr>
              <a:t>purchasing agent</a:t>
            </a:r>
            <a:r>
              <a:rPr lang="ku-Arab-IQ" sz="3200" dirty="0">
                <a:solidFill>
                  <a:prstClr val="black"/>
                </a:solidFill>
                <a:latin typeface="Calibri" panose="020F0502020204030204" pitchFamily="34" charset="0"/>
                <a:ea typeface="Calibri" panose="020F0502020204030204" pitchFamily="34" charset="0"/>
                <a:cs typeface="Times New Roman" panose="02020603050405020304" pitchFamily="18" charset="0"/>
              </a:rPr>
              <a:t>: ئەرکی کارمەندی کرین بریتییە لە بەدواداچوونی ئۆردەری کەرەستە </a:t>
            </a:r>
            <a:r>
              <a:rPr lang="en-US" sz="3200" dirty="0">
                <a:solidFill>
                  <a:prstClr val="black"/>
                </a:solidFill>
                <a:latin typeface="Times New Roman" panose="02020603050405020304" pitchFamily="18" charset="0"/>
                <a:ea typeface="Calibri" panose="020F0502020204030204" pitchFamily="34" charset="0"/>
                <a:cs typeface="Arial" panose="020B0604020202020204" pitchFamily="34" charset="0"/>
              </a:rPr>
              <a:t>material orders</a:t>
            </a:r>
            <a:r>
              <a:rPr lang="ku-Arab-IQ" sz="3200" dirty="0">
                <a:solidFill>
                  <a:prstClr val="black"/>
                </a:solidFill>
                <a:latin typeface="Calibri" panose="020F0502020204030204" pitchFamily="34" charset="0"/>
                <a:ea typeface="Calibri" panose="020F0502020204030204" pitchFamily="34" charset="0"/>
                <a:cs typeface="Times New Roman" panose="02020603050405020304" pitchFamily="18" charset="0"/>
              </a:rPr>
              <a:t> و دابینکردنی</a:t>
            </a:r>
            <a:r>
              <a:rPr lang="en-US" sz="3200" dirty="0">
                <a:solidFill>
                  <a:prstClr val="black"/>
                </a:solidFill>
                <a:latin typeface="Times New Roman" panose="02020603050405020304" pitchFamily="18" charset="0"/>
                <a:ea typeface="Calibri" panose="020F0502020204030204" pitchFamily="34" charset="0"/>
                <a:cs typeface="Arial" panose="020B0604020202020204" pitchFamily="34" charset="0"/>
              </a:rPr>
              <a:t>supplies </a:t>
            </a:r>
            <a:r>
              <a:rPr lang="ku-Arab-IQ" sz="3200" dirty="0">
                <a:solidFill>
                  <a:prstClr val="black"/>
                </a:solidFill>
                <a:latin typeface="Times New Roman" panose="02020603050405020304" pitchFamily="18" charset="0"/>
                <a:ea typeface="Calibri" panose="020F0502020204030204" pitchFamily="34" charset="0"/>
              </a:rPr>
              <a:t> </a:t>
            </a:r>
            <a:r>
              <a:rPr lang="ku-Arab-IQ" sz="3200" dirty="0">
                <a:solidFill>
                  <a:prstClr val="black"/>
                </a:solidFill>
                <a:latin typeface="Calibri" panose="020F0502020204030204" pitchFamily="34" charset="0"/>
                <a:ea typeface="Calibri" panose="020F0502020204030204" pitchFamily="34" charset="0"/>
                <a:cs typeface="Times New Roman" panose="02020603050405020304" pitchFamily="18" charset="0"/>
              </a:rPr>
              <a:t>پێداویستییەکان</a:t>
            </a:r>
            <a:r>
              <a:rPr lang="ar-IQ" sz="3200" dirty="0">
                <a:solidFill>
                  <a:prstClr val="black"/>
                </a:solidFill>
                <a:latin typeface="Calibri" panose="020F0502020204030204" pitchFamily="34" charset="0"/>
                <a:ea typeface="Calibri" panose="020F0502020204030204" pitchFamily="34" charset="0"/>
                <a:cs typeface="Times New Roman" panose="02020603050405020304" pitchFamily="18" charset="0"/>
              </a:rPr>
              <a:t>، </a:t>
            </a:r>
            <a:r>
              <a:rPr lang="ar-IQ" sz="3200" dirty="0">
                <a:solidFill>
                  <a:srgbClr val="00B0F0"/>
                </a:solidFill>
                <a:latin typeface="Calibri" panose="020F0502020204030204" pitchFamily="34" charset="0"/>
                <a:ea typeface="Calibri" panose="020F0502020204030204" pitchFamily="34" charset="0"/>
                <a:cs typeface="Times New Roman" panose="02020603050405020304" pitchFamily="18" charset="0"/>
              </a:rPr>
              <a:t>مسؤول عن متابعة طلبيات المواد وتجهيز الاحتياجات</a:t>
            </a:r>
            <a:r>
              <a:rPr lang="ku-Arab-IQ" sz="3200" dirty="0">
                <a:solidFill>
                  <a:srgbClr val="00B0F0"/>
                </a:solidFill>
                <a:latin typeface="Calibri" panose="020F0502020204030204" pitchFamily="34" charset="0"/>
                <a:ea typeface="Calibri" panose="020F0502020204030204" pitchFamily="34" charset="0"/>
                <a:cs typeface="Times New Roman" panose="02020603050405020304" pitchFamily="18" charset="0"/>
              </a:rPr>
              <a:t>. </a:t>
            </a:r>
            <a:endParaRPr lang="en-US" sz="3200" dirty="0">
              <a:solidFill>
                <a:srgbClr val="00B0F0"/>
              </a:solidFill>
              <a:latin typeface="Calibri" panose="020F0502020204030204" pitchFamily="34" charset="0"/>
              <a:ea typeface="Calibri" panose="020F0502020204030204" pitchFamily="34" charset="0"/>
              <a:cs typeface="Times New Roman" panose="02020603050405020304" pitchFamily="18" charset="0"/>
            </a:endParaRPr>
          </a:p>
          <a:p>
            <a:pPr lvl="1" algn="just" rtl="1">
              <a:lnSpc>
                <a:spcPct val="107000"/>
              </a:lnSpc>
              <a:buFont typeface="Wingdings" panose="05000000000000000000" pitchFamily="2" charset="2"/>
              <a:buChar char="§"/>
            </a:pPr>
            <a:r>
              <a:rPr lang="ku-Arab-IQ"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ئەو کارمەندە ستاندەر دادەنێت بۆ ئایتم </a:t>
            </a:r>
            <a:r>
              <a:rPr lang="en-US" sz="2800" dirty="0">
                <a:solidFill>
                  <a:prstClr val="black"/>
                </a:solidFill>
                <a:latin typeface="Times New Roman" panose="02020603050405020304" pitchFamily="18" charset="0"/>
                <a:ea typeface="Calibri" panose="020F0502020204030204" pitchFamily="34" charset="0"/>
                <a:cs typeface="Arial" panose="020B0604020202020204" pitchFamily="34" charset="0"/>
              </a:rPr>
              <a:t>item</a:t>
            </a:r>
            <a:r>
              <a:rPr lang="ku-Arab-IQ"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ی کراو و دیاریکردنی ئەدگار/ تایبەتمەندی </a:t>
            </a:r>
            <a:r>
              <a:rPr lang="en-US" sz="2800" dirty="0">
                <a:solidFill>
                  <a:prstClr val="black"/>
                </a:solidFill>
                <a:latin typeface="Times New Roman" panose="02020603050405020304" pitchFamily="18" charset="0"/>
                <a:ea typeface="Calibri" panose="020F0502020204030204" pitchFamily="34" charset="0"/>
                <a:cs typeface="Arial" panose="020B0604020202020204" pitchFamily="34" charset="0"/>
              </a:rPr>
              <a:t>specification</a:t>
            </a:r>
            <a:r>
              <a:rPr lang="ku-Arab-IQ"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 ی هەر ئایتمێکی کراو</a:t>
            </a:r>
            <a:r>
              <a:rPr lang="ar-IQ"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 </a:t>
            </a:r>
            <a:r>
              <a:rPr lang="ar-IQ" sz="2800" dirty="0">
                <a:solidFill>
                  <a:srgbClr val="0070C0"/>
                </a:solidFill>
                <a:latin typeface="Calibri" panose="020F0502020204030204" pitchFamily="34" charset="0"/>
                <a:ea typeface="Calibri" panose="020F0502020204030204" pitchFamily="34" charset="0"/>
                <a:cs typeface="Times New Roman" panose="02020603050405020304" pitchFamily="18" charset="0"/>
              </a:rPr>
              <a:t>يوضع هذا الموظف المقيات للاصناف المشتراه وتحديد المواصفات لكل صنف</a:t>
            </a:r>
            <a:r>
              <a:rPr lang="ku-Arab-IQ" sz="2800" dirty="0">
                <a:solidFill>
                  <a:srgbClr val="0070C0"/>
                </a:solidFill>
                <a:latin typeface="Calibri" panose="020F0502020204030204" pitchFamily="34" charset="0"/>
                <a:ea typeface="Calibri" panose="020F0502020204030204" pitchFamily="34" charset="0"/>
                <a:cs typeface="Times New Roman" panose="02020603050405020304" pitchFamily="18" charset="0"/>
              </a:rPr>
              <a:t>.</a:t>
            </a:r>
            <a:endParaRPr lang="en-US" sz="1800" dirty="0">
              <a:solidFill>
                <a:srgbClr val="0070C0"/>
              </a:solidFill>
              <a:latin typeface="Calibri" panose="020F0502020204030204" pitchFamily="34" charset="0"/>
              <a:ea typeface="Calibri" panose="020F050202020403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3869643253"/>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6B38D-F8A5-46FD-BBAB-03078F753C8C}"/>
              </a:ext>
            </a:extLst>
          </p:cNvPr>
          <p:cNvSpPr>
            <a:spLocks noGrp="1"/>
          </p:cNvSpPr>
          <p:nvPr>
            <p:ph type="title"/>
          </p:nvPr>
        </p:nvSpPr>
        <p:spPr>
          <a:xfrm>
            <a:off x="910592" y="306351"/>
            <a:ext cx="10872830" cy="512356"/>
          </a:xfrm>
        </p:spPr>
        <p:txBody>
          <a:bodyPr>
            <a:noAutofit/>
          </a:bodyPr>
          <a:lstStyle/>
          <a:p>
            <a:pPr algn="r" rtl="1">
              <a:lnSpc>
                <a:spcPct val="107000"/>
              </a:lnSpc>
              <a:spcAft>
                <a:spcPts val="0"/>
              </a:spcAft>
            </a:pPr>
            <a:r>
              <a:rPr lang="ar-IQ" sz="3600" b="1" dirty="0">
                <a:latin typeface="Calibri" panose="020F0502020204030204" pitchFamily="34" charset="0"/>
                <a:ea typeface="Calibri" panose="020F0502020204030204" pitchFamily="34" charset="0"/>
              </a:rPr>
              <a:t>ناو و </a:t>
            </a:r>
            <a:r>
              <a:rPr lang="ku-Arab-IQ" sz="3600" b="1" dirty="0">
                <a:latin typeface="Calibri" panose="020F0502020204030204" pitchFamily="34" charset="0"/>
                <a:ea typeface="Calibri" panose="020F0502020204030204" pitchFamily="34" charset="0"/>
              </a:rPr>
              <a:t>وەزیفەکان </a:t>
            </a:r>
            <a:r>
              <a:rPr lang="ar-IQ" sz="3600" b="1" dirty="0">
                <a:latin typeface="Calibri" panose="020F0502020204030204" pitchFamily="34" charset="0"/>
                <a:ea typeface="Calibri" panose="020F0502020204030204" pitchFamily="34" charset="0"/>
              </a:rPr>
              <a:t>له </a:t>
            </a:r>
            <a:r>
              <a:rPr lang="ku-Arab-IQ" sz="3600" b="1" dirty="0">
                <a:latin typeface="Calibri" panose="020F0502020204030204" pitchFamily="34" charset="0"/>
                <a:ea typeface="Calibri" panose="020F0502020204030204" pitchFamily="34" charset="0"/>
              </a:rPr>
              <a:t>بەشی دارایی</a:t>
            </a:r>
            <a:r>
              <a:rPr lang="ar-IQ" sz="3600" b="1" dirty="0">
                <a:latin typeface="Calibri" panose="020F0502020204030204" pitchFamily="34" charset="0"/>
                <a:ea typeface="Calibri" panose="020F0502020204030204" pitchFamily="34" charset="0"/>
              </a:rPr>
              <a:t>/</a:t>
            </a:r>
            <a:br>
              <a:rPr lang="ar-IQ" sz="3600" b="1" dirty="0">
                <a:latin typeface="Calibri" panose="020F0502020204030204" pitchFamily="34" charset="0"/>
                <a:ea typeface="Calibri" panose="020F0502020204030204" pitchFamily="34" charset="0"/>
              </a:rPr>
            </a:br>
            <a:r>
              <a:rPr lang="ar-IQ" sz="3600" b="1" dirty="0">
                <a:latin typeface="Calibri" panose="020F0502020204030204" pitchFamily="34" charset="0"/>
                <a:ea typeface="Calibri" panose="020F0502020204030204" pitchFamily="34" charset="0"/>
              </a:rPr>
              <a:t>التسميات والوظائف في قسم المالية</a:t>
            </a:r>
            <a:endParaRPr lang="en-US" sz="2800" dirty="0">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AF9E7738-789A-4182-A057-B6B4B2372B84}"/>
              </a:ext>
            </a:extLst>
          </p:cNvPr>
          <p:cNvSpPr>
            <a:spLocks noGrp="1"/>
          </p:cNvSpPr>
          <p:nvPr>
            <p:ph idx="1"/>
          </p:nvPr>
        </p:nvSpPr>
        <p:spPr>
          <a:xfrm>
            <a:off x="408578" y="1254642"/>
            <a:ext cx="11374844" cy="5528266"/>
          </a:xfrm>
        </p:spPr>
        <p:txBody>
          <a:bodyPr>
            <a:normAutofit/>
          </a:bodyPr>
          <a:lstStyle/>
          <a:p>
            <a:pPr marL="0" lvl="0" indent="0" algn="just" rtl="1">
              <a:lnSpc>
                <a:spcPct val="107000"/>
              </a:lnSpc>
              <a:buNone/>
            </a:pPr>
            <a:r>
              <a:rPr lang="ar-IQ" sz="3200" b="1" dirty="0">
                <a:solidFill>
                  <a:prstClr val="black"/>
                </a:solidFill>
                <a:latin typeface="Calibri" panose="020F0502020204030204" pitchFamily="34" charset="0"/>
                <a:ea typeface="Calibri" panose="020F0502020204030204" pitchFamily="34" charset="0"/>
                <a:cs typeface="Times New Roman" panose="02020603050405020304" pitchFamily="18" charset="0"/>
              </a:rPr>
              <a:t>6- </a:t>
            </a:r>
            <a:r>
              <a:rPr lang="ku-Arab-IQ" sz="3200" b="1" dirty="0">
                <a:solidFill>
                  <a:prstClr val="black"/>
                </a:solidFill>
                <a:latin typeface="Calibri" panose="020F0502020204030204" pitchFamily="34" charset="0"/>
                <a:ea typeface="Calibri" panose="020F0502020204030204" pitchFamily="34" charset="0"/>
                <a:cs typeface="Times New Roman" panose="02020603050405020304" pitchFamily="18" charset="0"/>
              </a:rPr>
              <a:t>وردبین </a:t>
            </a:r>
            <a:r>
              <a:rPr lang="en-US" sz="3200" b="1" dirty="0">
                <a:solidFill>
                  <a:prstClr val="black"/>
                </a:solidFill>
                <a:latin typeface="Times New Roman" panose="02020603050405020304" pitchFamily="18" charset="0"/>
                <a:ea typeface="Calibri" panose="020F0502020204030204" pitchFamily="34" charset="0"/>
                <a:cs typeface="Arial" panose="020B0604020202020204" pitchFamily="34" charset="0"/>
              </a:rPr>
              <a:t>auditor</a:t>
            </a:r>
            <a:r>
              <a:rPr lang="ku-Arab-IQ" sz="3200" dirty="0">
                <a:solidFill>
                  <a:prstClr val="black"/>
                </a:solidFill>
                <a:latin typeface="Calibri" panose="020F0502020204030204" pitchFamily="34" charset="0"/>
                <a:ea typeface="Calibri" panose="020F0502020204030204" pitchFamily="34" charset="0"/>
                <a:cs typeface="Times New Roman" panose="02020603050405020304" pitchFamily="18" charset="0"/>
              </a:rPr>
              <a:t>: </a:t>
            </a:r>
            <a:r>
              <a:rPr lang="ku-Arab-IQ" dirty="0">
                <a:solidFill>
                  <a:prstClr val="black"/>
                </a:solidFill>
                <a:latin typeface="Calibri" panose="020F0502020204030204" pitchFamily="34" charset="0"/>
                <a:ea typeface="Calibri" panose="020F0502020204030204" pitchFamily="34" charset="0"/>
                <a:cs typeface="Times New Roman" panose="02020603050405020304" pitchFamily="18" charset="0"/>
              </a:rPr>
              <a:t>لە بەشی دارایی، وردبین پێگەیەکی گرنگی هەیە بۆ باشکردنی رەوشی دارایی رێکخراو</a:t>
            </a:r>
            <a:r>
              <a:rPr lang="ar-IQ" dirty="0">
                <a:solidFill>
                  <a:prstClr val="black"/>
                </a:solidFill>
                <a:latin typeface="Calibri" panose="020F0502020204030204" pitchFamily="34" charset="0"/>
                <a:ea typeface="Calibri" panose="020F0502020204030204" pitchFamily="34" charset="0"/>
                <a:cs typeface="Times New Roman" panose="02020603050405020304" pitchFamily="18" charset="0"/>
              </a:rPr>
              <a:t>/ </a:t>
            </a:r>
            <a:r>
              <a:rPr lang="ar-IQ" dirty="0">
                <a:solidFill>
                  <a:srgbClr val="00B0F0"/>
                </a:solidFill>
                <a:latin typeface="Calibri" panose="020F0502020204030204" pitchFamily="34" charset="0"/>
                <a:ea typeface="Calibri" panose="020F0502020204030204" pitchFamily="34" charset="0"/>
                <a:cs typeface="Times New Roman" panose="02020603050405020304" pitchFamily="18" charset="0"/>
              </a:rPr>
              <a:t>لدى المدقق في قسم المالية مكانة مهمة لتحسين الوضع المالي للمنظمة</a:t>
            </a:r>
            <a:r>
              <a:rPr lang="ku-Arab-IQ" dirty="0">
                <a:solidFill>
                  <a:srgbClr val="00B0F0"/>
                </a:solidFill>
                <a:latin typeface="Calibri" panose="020F0502020204030204" pitchFamily="34" charset="0"/>
                <a:ea typeface="Calibri" panose="020F0502020204030204" pitchFamily="34" charset="0"/>
                <a:cs typeface="Times New Roman" panose="02020603050405020304" pitchFamily="18" charset="0"/>
              </a:rPr>
              <a:t>. </a:t>
            </a:r>
            <a:endParaRPr lang="en-US" dirty="0">
              <a:solidFill>
                <a:srgbClr val="00B0F0"/>
              </a:solidFill>
              <a:latin typeface="Calibri" panose="020F0502020204030204" pitchFamily="34" charset="0"/>
              <a:ea typeface="Calibri" panose="020F0502020204030204" pitchFamily="34" charset="0"/>
              <a:cs typeface="Times New Roman" panose="02020603050405020304" pitchFamily="18" charset="0"/>
            </a:endParaRPr>
          </a:p>
          <a:p>
            <a:pPr lvl="1" algn="just" rtl="1">
              <a:lnSpc>
                <a:spcPct val="107000"/>
              </a:lnSpc>
              <a:buFont typeface="Wingdings" panose="05000000000000000000" pitchFamily="2" charset="2"/>
              <a:buChar char="§"/>
            </a:pPr>
            <a:r>
              <a:rPr lang="ku-Arab-IQ"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ئەرکی وردبین بە شێوەی خولاو </a:t>
            </a:r>
            <a:r>
              <a:rPr lang="en-US" sz="2800" dirty="0">
                <a:solidFill>
                  <a:prstClr val="black"/>
                </a:solidFill>
                <a:latin typeface="Times New Roman" panose="02020603050405020304" pitchFamily="18" charset="0"/>
                <a:ea typeface="Calibri" panose="020F0502020204030204" pitchFamily="34" charset="0"/>
                <a:cs typeface="Arial" panose="020B0604020202020204" pitchFamily="34" charset="0"/>
              </a:rPr>
              <a:t>periodically </a:t>
            </a:r>
            <a:r>
              <a:rPr lang="ku-Arab-IQ"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 هەلسەنگاندن بۆ سیستمی کارگێری دارایی و چالاکییەکان دەکات</a:t>
            </a:r>
            <a:r>
              <a:rPr lang="ar-IQ"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 </a:t>
            </a:r>
            <a:r>
              <a:rPr lang="ar-IQ" sz="2800" dirty="0">
                <a:solidFill>
                  <a:srgbClr val="0070C0"/>
                </a:solidFill>
                <a:latin typeface="Calibri" panose="020F0502020204030204" pitchFamily="34" charset="0"/>
                <a:ea typeface="Calibri" panose="020F0502020204030204" pitchFamily="34" charset="0"/>
                <a:cs typeface="Times New Roman" panose="02020603050405020304" pitchFamily="18" charset="0"/>
              </a:rPr>
              <a:t>المدقق مسؤول عن التقييم الدوري لنظام الادارة والمالية والانشطة الاخرى</a:t>
            </a:r>
            <a:r>
              <a:rPr lang="ku-Arab-IQ"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a:t>
            </a:r>
            <a:endParaRPr lang="en-US" sz="28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lvl="1" algn="just" rtl="1">
              <a:lnSpc>
                <a:spcPct val="107000"/>
              </a:lnSpc>
              <a:buFont typeface="Wingdings" panose="05000000000000000000" pitchFamily="2" charset="2"/>
              <a:buChar char="§"/>
            </a:pPr>
            <a:r>
              <a:rPr lang="ku-Arab-IQ"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وردبینی سەربەخۆ کار دەکات لەسەر بەدواداچوونی کار و چالاکییەکان، بۆ زانینی ئەوەی ئەگەر هەلەیەک هەبێت، ئایا بە ئەنقەست نەکراوە؟ یا سەرپێچی لە ئارا دا نییە</a:t>
            </a:r>
            <a:r>
              <a:rPr lang="ar-IQ"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 </a:t>
            </a:r>
            <a:r>
              <a:rPr lang="ar-IQ" sz="2800" dirty="0">
                <a:solidFill>
                  <a:srgbClr val="0070C0"/>
                </a:solidFill>
                <a:latin typeface="Calibri" panose="020F0502020204030204" pitchFamily="34" charset="0"/>
                <a:ea typeface="Calibri" panose="020F0502020204030204" pitchFamily="34" charset="0"/>
                <a:cs typeface="Times New Roman" panose="02020603050405020304" pitchFamily="18" charset="0"/>
              </a:rPr>
              <a:t>يعمل المدقق على متابعة الانشطة والفعاليات بشكل مستقل، لمعرفة وجود الاخطاء، هل انشئ بالسهو</a:t>
            </a:r>
            <a:r>
              <a:rPr lang="ku-Arab-IQ" sz="2800" dirty="0">
                <a:solidFill>
                  <a:srgbClr val="0070C0"/>
                </a:solidFill>
                <a:latin typeface="Calibri" panose="020F0502020204030204" pitchFamily="34" charset="0"/>
                <a:ea typeface="Calibri" panose="020F0502020204030204" pitchFamily="34" charset="0"/>
                <a:cs typeface="Times New Roman" panose="02020603050405020304" pitchFamily="18" charset="0"/>
              </a:rPr>
              <a:t>؟</a:t>
            </a:r>
            <a:endParaRPr lang="en-US" sz="1800" dirty="0">
              <a:solidFill>
                <a:srgbClr val="0070C0"/>
              </a:solidFill>
              <a:latin typeface="Calibri" panose="020F0502020204030204" pitchFamily="34" charset="0"/>
              <a:ea typeface="Calibri" panose="020F050202020403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3658410344"/>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additive="base">
                                        <p:cTn id="18"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ubtitle 7">
            <a:extLst>
              <a:ext uri="{FF2B5EF4-FFF2-40B4-BE49-F238E27FC236}">
                <a16:creationId xmlns:a16="http://schemas.microsoft.com/office/drawing/2014/main" id="{9D7E0C8D-182C-4144-976F-1D38D0F24589}"/>
              </a:ext>
            </a:extLst>
          </p:cNvPr>
          <p:cNvSpPr txBox="1">
            <a:spLocks/>
          </p:cNvSpPr>
          <p:nvPr/>
        </p:nvSpPr>
        <p:spPr>
          <a:xfrm>
            <a:off x="1192028" y="2955014"/>
            <a:ext cx="9535854" cy="947972"/>
          </a:xfrm>
          <a:prstGeom prst="rect">
            <a:avLst/>
          </a:prstGeom>
        </p:spPr>
        <p:txBody>
          <a:bodyPr vert="horz" lIns="91440" tIns="45720" rIns="91440" bIns="45720" rtlCol="0" anchor="t">
            <a:normAutofit/>
          </a:bodyPr>
          <a:lstStyle>
            <a:lvl1pPr marL="0" indent="0" algn="ctr" defTabSz="685800" rtl="0" eaLnBrk="1" latinLnBrk="0" hangingPunct="1">
              <a:lnSpc>
                <a:spcPct val="100000"/>
              </a:lnSpc>
              <a:spcBef>
                <a:spcPts val="700"/>
              </a:spcBef>
              <a:buClr>
                <a:schemeClr val="tx2"/>
              </a:buClr>
              <a:buFont typeface="Arial" panose="020B0604020202020204" pitchFamily="34" charset="0"/>
              <a:buNone/>
              <a:defRPr sz="1500" b="1" i="0" kern="1200" cap="all" spc="300" baseline="0">
                <a:solidFill>
                  <a:schemeClr val="tx2"/>
                </a:solidFill>
                <a:latin typeface="+mn-lt"/>
                <a:ea typeface="+mn-ea"/>
                <a:cs typeface="+mn-cs"/>
              </a:defRPr>
            </a:lvl1pPr>
            <a:lvl2pPr marL="342900" indent="0" algn="ctr" defTabSz="685800" rtl="0" eaLnBrk="1" latinLnBrk="0" hangingPunct="1">
              <a:lnSpc>
                <a:spcPct val="110000"/>
              </a:lnSpc>
              <a:spcBef>
                <a:spcPts val="700"/>
              </a:spcBef>
              <a:buClr>
                <a:schemeClr val="tx2"/>
              </a:buClr>
              <a:buFont typeface="Gill Sans MT" panose="020B0502020104020203" pitchFamily="34" charset="0"/>
              <a:buNone/>
              <a:defRPr sz="1500" kern="1200">
                <a:solidFill>
                  <a:schemeClr val="tx1">
                    <a:lumMod val="65000"/>
                    <a:lumOff val="35000"/>
                  </a:schemeClr>
                </a:solidFill>
                <a:latin typeface="+mn-lt"/>
                <a:ea typeface="+mn-ea"/>
                <a:cs typeface="+mn-cs"/>
              </a:defRPr>
            </a:lvl2pPr>
            <a:lvl3pPr marL="685800" indent="0" algn="ctr" defTabSz="685800" rtl="0" eaLnBrk="1" latinLnBrk="0" hangingPunct="1">
              <a:lnSpc>
                <a:spcPct val="110000"/>
              </a:lnSpc>
              <a:spcBef>
                <a:spcPts val="700"/>
              </a:spcBef>
              <a:buClr>
                <a:schemeClr val="tx2"/>
              </a:buClr>
              <a:buFont typeface="Arial" panose="020B0604020202020204" pitchFamily="34" charset="0"/>
              <a:buNone/>
              <a:defRPr sz="1350" kern="1200">
                <a:solidFill>
                  <a:schemeClr val="tx1">
                    <a:lumMod val="65000"/>
                    <a:lumOff val="35000"/>
                  </a:schemeClr>
                </a:solidFill>
                <a:latin typeface="+mn-lt"/>
                <a:ea typeface="+mn-ea"/>
                <a:cs typeface="+mn-cs"/>
              </a:defRPr>
            </a:lvl3pPr>
            <a:lvl4pPr marL="1028700" indent="0" algn="ctr" defTabSz="685800" rtl="0" eaLnBrk="1" latinLnBrk="0" hangingPunct="1">
              <a:lnSpc>
                <a:spcPct val="110000"/>
              </a:lnSpc>
              <a:spcBef>
                <a:spcPts val="700"/>
              </a:spcBef>
              <a:buClr>
                <a:schemeClr val="tx2"/>
              </a:buClr>
              <a:buFont typeface="Gill Sans MT" panose="020B0502020104020203" pitchFamily="34" charset="0"/>
              <a:buNone/>
              <a:defRPr sz="1200" kern="1200">
                <a:solidFill>
                  <a:schemeClr val="tx1">
                    <a:lumMod val="65000"/>
                    <a:lumOff val="35000"/>
                  </a:schemeClr>
                </a:solidFill>
                <a:latin typeface="+mn-lt"/>
                <a:ea typeface="+mn-ea"/>
                <a:cs typeface="+mn-cs"/>
              </a:defRPr>
            </a:lvl4pPr>
            <a:lvl5pPr marL="1371600" indent="0" algn="ctr" defTabSz="685800" rtl="0" eaLnBrk="1" latinLnBrk="0" hangingPunct="1">
              <a:lnSpc>
                <a:spcPct val="110000"/>
              </a:lnSpc>
              <a:spcBef>
                <a:spcPts val="700"/>
              </a:spcBef>
              <a:buClr>
                <a:schemeClr val="tx2"/>
              </a:buClr>
              <a:buFont typeface="Arial" panose="020B0604020202020204" pitchFamily="34" charset="0"/>
              <a:buNone/>
              <a:defRPr sz="1200" kern="1200">
                <a:solidFill>
                  <a:schemeClr val="tx1">
                    <a:lumMod val="65000"/>
                    <a:lumOff val="35000"/>
                  </a:schemeClr>
                </a:solidFill>
                <a:latin typeface="+mn-lt"/>
                <a:ea typeface="+mn-ea"/>
                <a:cs typeface="+mn-cs"/>
              </a:defRPr>
            </a:lvl5pPr>
            <a:lvl6pPr marL="1714500" indent="0" algn="ctr" defTabSz="685800" rtl="0" eaLnBrk="1" latinLnBrk="0" hangingPunct="1">
              <a:lnSpc>
                <a:spcPct val="110000"/>
              </a:lnSpc>
              <a:spcBef>
                <a:spcPts val="700"/>
              </a:spcBef>
              <a:buClr>
                <a:schemeClr val="tx2"/>
              </a:buClr>
              <a:buFont typeface="Gill Sans MT" panose="020B0502020104020203" pitchFamily="34" charset="0"/>
              <a:buNone/>
              <a:defRPr sz="1200" kern="1200">
                <a:solidFill>
                  <a:schemeClr val="tx1">
                    <a:lumMod val="65000"/>
                    <a:lumOff val="35000"/>
                  </a:schemeClr>
                </a:solidFill>
                <a:latin typeface="+mn-lt"/>
                <a:ea typeface="+mn-ea"/>
                <a:cs typeface="+mn-cs"/>
              </a:defRPr>
            </a:lvl6pPr>
            <a:lvl7pPr marL="2057400" indent="0" algn="ctr" defTabSz="685800" rtl="0" eaLnBrk="1" latinLnBrk="0" hangingPunct="1">
              <a:lnSpc>
                <a:spcPct val="110000"/>
              </a:lnSpc>
              <a:spcBef>
                <a:spcPts val="700"/>
              </a:spcBef>
              <a:buClr>
                <a:schemeClr val="tx2"/>
              </a:buClr>
              <a:buFont typeface="Arial" panose="020B0604020202020204" pitchFamily="34" charset="0"/>
              <a:buNone/>
              <a:defRPr sz="1200" kern="1200">
                <a:solidFill>
                  <a:schemeClr val="tx1">
                    <a:lumMod val="65000"/>
                    <a:lumOff val="35000"/>
                  </a:schemeClr>
                </a:solidFill>
                <a:latin typeface="+mn-lt"/>
                <a:ea typeface="+mn-ea"/>
                <a:cs typeface="+mn-cs"/>
              </a:defRPr>
            </a:lvl7pPr>
            <a:lvl8pPr marL="2400300" indent="0" algn="ctr" defTabSz="685800" rtl="0" eaLnBrk="1" latinLnBrk="0" hangingPunct="1">
              <a:lnSpc>
                <a:spcPct val="110000"/>
              </a:lnSpc>
              <a:spcBef>
                <a:spcPts val="700"/>
              </a:spcBef>
              <a:buClr>
                <a:schemeClr val="tx2"/>
              </a:buClr>
              <a:buFont typeface="Gill Sans MT" panose="020B0502020104020203" pitchFamily="34" charset="0"/>
              <a:buNone/>
              <a:defRPr sz="1200" kern="1200" baseline="0">
                <a:solidFill>
                  <a:schemeClr val="tx1">
                    <a:lumMod val="65000"/>
                    <a:lumOff val="35000"/>
                  </a:schemeClr>
                </a:solidFill>
                <a:latin typeface="+mn-lt"/>
                <a:ea typeface="+mn-ea"/>
                <a:cs typeface="+mn-cs"/>
              </a:defRPr>
            </a:lvl8pPr>
            <a:lvl9pPr marL="2743200" indent="0" algn="ctr" defTabSz="685800" rtl="0" eaLnBrk="1" latinLnBrk="0" hangingPunct="1">
              <a:lnSpc>
                <a:spcPct val="110000"/>
              </a:lnSpc>
              <a:spcBef>
                <a:spcPts val="700"/>
              </a:spcBef>
              <a:buClr>
                <a:schemeClr val="tx2"/>
              </a:buClr>
              <a:buFont typeface="Arial" panose="020B0604020202020204" pitchFamily="34" charset="0"/>
              <a:buNone/>
              <a:defRPr sz="1200" kern="1200" baseline="0">
                <a:solidFill>
                  <a:schemeClr val="tx1">
                    <a:lumMod val="65000"/>
                    <a:lumOff val="35000"/>
                  </a:schemeClr>
                </a:solidFill>
                <a:latin typeface="+mn-lt"/>
                <a:ea typeface="+mn-ea"/>
                <a:cs typeface="+mn-cs"/>
              </a:defRPr>
            </a:lvl9pPr>
          </a:lstStyle>
          <a:p>
            <a:pPr marL="0" marR="0" lvl="0" indent="0" algn="ctr" defTabSz="685800" rtl="0" eaLnBrk="1" fontAlgn="auto" latinLnBrk="0" hangingPunct="1">
              <a:lnSpc>
                <a:spcPct val="100000"/>
              </a:lnSpc>
              <a:spcBef>
                <a:spcPts val="700"/>
              </a:spcBef>
              <a:spcAft>
                <a:spcPts val="0"/>
              </a:spcAft>
              <a:buClr>
                <a:srgbClr val="2A1A00"/>
              </a:buClr>
              <a:buSzTx/>
              <a:buFont typeface="Arial" panose="020B0604020202020204" pitchFamily="34" charset="0"/>
              <a:buNone/>
              <a:tabLst/>
              <a:defRPr/>
            </a:pPr>
            <a:r>
              <a:rPr kumimoji="0" lang="ku-Arab-IQ" sz="4000" b="1" i="0" u="none" strike="noStrike" kern="1200" cap="all" spc="30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ئاستەنگییە داراییەکانی میوانداری و داهات</a:t>
            </a:r>
            <a:endParaRPr kumimoji="0" lang="en-US" sz="4000" b="1" i="0" u="none" strike="noStrike" kern="1200" cap="all" spc="30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3893639024"/>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6B38D-F8A5-46FD-BBAB-03078F753C8C}"/>
              </a:ext>
            </a:extLst>
          </p:cNvPr>
          <p:cNvSpPr>
            <a:spLocks noGrp="1"/>
          </p:cNvSpPr>
          <p:nvPr>
            <p:ph type="title"/>
          </p:nvPr>
        </p:nvSpPr>
        <p:spPr>
          <a:xfrm>
            <a:off x="1678099" y="471174"/>
            <a:ext cx="10178323" cy="530741"/>
          </a:xfrm>
        </p:spPr>
        <p:txBody>
          <a:bodyPr>
            <a:normAutofit fontScale="90000"/>
          </a:bodyPr>
          <a:lstStyle/>
          <a:p>
            <a:pPr algn="r" rtl="1">
              <a:lnSpc>
                <a:spcPct val="107000"/>
              </a:lnSpc>
              <a:spcAft>
                <a:spcPts val="0"/>
              </a:spcAft>
            </a:pPr>
            <a:r>
              <a:rPr lang="ku-Arab-IQ" b="1" dirty="0">
                <a:latin typeface="Calibri" panose="020F0502020204030204" pitchFamily="34" charset="0"/>
                <a:ea typeface="Calibri" panose="020F0502020204030204" pitchFamily="34" charset="0"/>
              </a:rPr>
              <a:t>ئاستەنگەکانی دارایی لە پیشەسازی میوانداری</a:t>
            </a:r>
            <a:br>
              <a:rPr lang="ar-IQ" b="1" dirty="0">
                <a:latin typeface="Calibri" panose="020F0502020204030204" pitchFamily="34" charset="0"/>
                <a:ea typeface="Calibri" panose="020F0502020204030204" pitchFamily="34" charset="0"/>
              </a:rPr>
            </a:br>
            <a:r>
              <a:rPr lang="ar-IQ" b="1" dirty="0">
                <a:latin typeface="Calibri" panose="020F0502020204030204" pitchFamily="34" charset="0"/>
                <a:ea typeface="Calibri" panose="020F0502020204030204" pitchFamily="34" charset="0"/>
              </a:rPr>
              <a:t>التحديات المالية في صناعة الضيافة</a:t>
            </a:r>
            <a:endParaRPr lang="en-US" sz="3600" dirty="0">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AF9E7738-789A-4182-A057-B6B4B2372B84}"/>
              </a:ext>
            </a:extLst>
          </p:cNvPr>
          <p:cNvSpPr>
            <a:spLocks noGrp="1"/>
          </p:cNvSpPr>
          <p:nvPr>
            <p:ph idx="1"/>
          </p:nvPr>
        </p:nvSpPr>
        <p:spPr>
          <a:xfrm>
            <a:off x="342900" y="1265339"/>
            <a:ext cx="11618438" cy="5324031"/>
          </a:xfrm>
        </p:spPr>
        <p:txBody>
          <a:bodyPr>
            <a:noAutofit/>
          </a:bodyPr>
          <a:lstStyle/>
          <a:p>
            <a:pPr algn="just" rtl="1">
              <a:lnSpc>
                <a:spcPct val="107000"/>
              </a:lnSpc>
              <a:spcAft>
                <a:spcPts val="0"/>
              </a:spcAft>
            </a:pPr>
            <a:r>
              <a:rPr lang="ku-Arab-IQ" dirty="0">
                <a:latin typeface="Calibri" panose="020F0502020204030204" pitchFamily="34" charset="0"/>
                <a:ea typeface="Calibri" panose="020F0502020204030204" pitchFamily="34" charset="0"/>
                <a:cs typeface="Times New Roman" panose="02020603050405020304" pitchFamily="18" charset="0"/>
              </a:rPr>
              <a:t>میوانداری پیشەسازییەکی </a:t>
            </a:r>
            <a:r>
              <a:rPr lang="ku-Arab-IQ" u="sng" dirty="0">
                <a:latin typeface="Calibri" panose="020F0502020204030204" pitchFamily="34" charset="0"/>
                <a:ea typeface="Calibri" panose="020F0502020204030204" pitchFamily="34" charset="0"/>
                <a:cs typeface="Times New Roman" panose="02020603050405020304" pitchFamily="18" charset="0"/>
              </a:rPr>
              <a:t>هەستیارە</a:t>
            </a:r>
            <a:r>
              <a:rPr lang="ku-Arab-IQ" dirty="0">
                <a:latin typeface="Calibri" panose="020F0502020204030204" pitchFamily="34" charset="0"/>
                <a:ea typeface="Calibri" panose="020F0502020204030204" pitchFamily="34" charset="0"/>
                <a:cs typeface="Times New Roman" panose="02020603050405020304" pitchFamily="18" charset="0"/>
              </a:rPr>
              <a:t> و چەندین روو و لایەنی هەیە و </a:t>
            </a:r>
            <a:r>
              <a:rPr lang="ku-Arab-IQ" u="sng" dirty="0">
                <a:latin typeface="Calibri" panose="020F0502020204030204" pitchFamily="34" charset="0"/>
                <a:ea typeface="Calibri" panose="020F0502020204030204" pitchFamily="34" charset="0"/>
                <a:cs typeface="Times New Roman" panose="02020603050405020304" pitchFamily="18" charset="0"/>
              </a:rPr>
              <a:t>وەزیفەی زۆری لێ بەدەست دێت</a:t>
            </a:r>
            <a:r>
              <a:rPr lang="ku-Arab-IQ" dirty="0">
                <a:latin typeface="Calibri" panose="020F0502020204030204" pitchFamily="34" charset="0"/>
                <a:ea typeface="Calibri" panose="020F0502020204030204" pitchFamily="34" charset="0"/>
                <a:cs typeface="Times New Roman" panose="02020603050405020304" pitchFamily="18" charset="0"/>
              </a:rPr>
              <a:t>، بۆ ئەوانەی لەو بوارەدا پسپۆری وەردەگرن لە وەزیفەی هۆتێل، رێستۆرانت، هێلی ئاسمانی، کەشتیوانی و شاری یاری</a:t>
            </a:r>
            <a:r>
              <a:rPr lang="ar-IQ" dirty="0">
                <a:latin typeface="Calibri" panose="020F0502020204030204" pitchFamily="34" charset="0"/>
                <a:ea typeface="Calibri" panose="020F0502020204030204" pitchFamily="34" charset="0"/>
                <a:cs typeface="Times New Roman" panose="02020603050405020304" pitchFamily="18" charset="0"/>
              </a:rPr>
              <a:t>/ </a:t>
            </a:r>
            <a:r>
              <a:rPr lang="ar-IQ" dirty="0">
                <a:solidFill>
                  <a:srgbClr val="00B0F0"/>
                </a:solidFill>
                <a:latin typeface="Calibri" panose="020F0502020204030204" pitchFamily="34" charset="0"/>
                <a:ea typeface="Calibri" panose="020F0502020204030204" pitchFamily="34" charset="0"/>
                <a:cs typeface="Times New Roman" panose="02020603050405020304" pitchFamily="18" charset="0"/>
              </a:rPr>
              <a:t>إن صناعة الضيافة لها حساسية وعدد من الجوانب وتجد فيها فرص متعددة للعمل، على سبيل المثال: وظائف الفندقية، المطاعم، خطوط جوية، خطوط بحرية والالعاب. </a:t>
            </a:r>
            <a:endParaRPr lang="en-US" sz="2000" dirty="0">
              <a:solidFill>
                <a:srgbClr val="00B0F0"/>
              </a:solidFill>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0"/>
              </a:spcAft>
            </a:pPr>
            <a:r>
              <a:rPr lang="ku-Arab-IQ" dirty="0">
                <a:latin typeface="Calibri" panose="020F0502020204030204" pitchFamily="34" charset="0"/>
                <a:ea typeface="Calibri" panose="020F0502020204030204" pitchFamily="34" charset="0"/>
                <a:cs typeface="Times New Roman" panose="02020603050405020304" pitchFamily="18" charset="0"/>
              </a:rPr>
              <a:t>لەگەل ئەوەشدا ئەم بوار و کارە </a:t>
            </a:r>
            <a:r>
              <a:rPr lang="ku-Arab-IQ" u="sng" dirty="0">
                <a:latin typeface="Calibri" panose="020F0502020204030204" pitchFamily="34" charset="0"/>
                <a:ea typeface="Calibri" panose="020F0502020204030204" pitchFamily="34" charset="0"/>
                <a:cs typeface="Times New Roman" panose="02020603050405020304" pitchFamily="18" charset="0"/>
              </a:rPr>
              <a:t>بێ کێشە و ئاستەنگ نییە</a:t>
            </a:r>
            <a:r>
              <a:rPr lang="ku-Arab-IQ" dirty="0">
                <a:latin typeface="Calibri" panose="020F0502020204030204" pitchFamily="34" charset="0"/>
                <a:ea typeface="Calibri" panose="020F0502020204030204" pitchFamily="34" charset="0"/>
                <a:cs typeface="Times New Roman" panose="02020603050405020304" pitchFamily="18" charset="0"/>
              </a:rPr>
              <a:t>، بۆ </a:t>
            </a:r>
            <a:r>
              <a:rPr lang="ku-Arab-IQ" b="1" dirty="0">
                <a:latin typeface="Calibri" panose="020F0502020204030204" pitchFamily="34" charset="0"/>
                <a:ea typeface="Calibri" panose="020F0502020204030204" pitchFamily="34" charset="0"/>
                <a:cs typeface="Times New Roman" panose="02020603050405020304" pitchFamily="18" charset="0"/>
              </a:rPr>
              <a:t>نموونە</a:t>
            </a:r>
            <a:r>
              <a:rPr lang="ku-Arab-IQ" dirty="0">
                <a:latin typeface="Calibri" panose="020F0502020204030204" pitchFamily="34" charset="0"/>
                <a:ea typeface="Calibri" panose="020F0502020204030204" pitchFamily="34" charset="0"/>
                <a:cs typeface="Times New Roman" panose="02020603050405020304" pitchFamily="18" charset="0"/>
              </a:rPr>
              <a:t>: کۆمپانیاکانی میوانداری لەگەل کەمبوونەوەی </a:t>
            </a:r>
            <a:r>
              <a:rPr lang="ku-Arab-IQ" dirty="0">
                <a:solidFill>
                  <a:srgbClr val="00B050"/>
                </a:solidFill>
                <a:latin typeface="Calibri" panose="020F0502020204030204" pitchFamily="34" charset="0"/>
                <a:ea typeface="Calibri" panose="020F0502020204030204" pitchFamily="34" charset="0"/>
                <a:cs typeface="Times New Roman" panose="02020603050405020304" pitchFamily="18" charset="0"/>
              </a:rPr>
              <a:t>قەبارەی فرۆش </a:t>
            </a:r>
            <a:r>
              <a:rPr lang="en-US" dirty="0">
                <a:solidFill>
                  <a:srgbClr val="00B050"/>
                </a:solidFill>
                <a:latin typeface="Times New Roman" panose="02020603050405020304" pitchFamily="18" charset="0"/>
                <a:ea typeface="Calibri" panose="020F0502020204030204" pitchFamily="34" charset="0"/>
                <a:cs typeface="Arial" panose="020B0604020202020204" pitchFamily="34" charset="0"/>
              </a:rPr>
              <a:t>Sales</a:t>
            </a:r>
            <a:r>
              <a:rPr lang="ku-Arab-IQ" dirty="0">
                <a:latin typeface="Calibri" panose="020F0502020204030204" pitchFamily="34" charset="0"/>
                <a:ea typeface="Calibri" panose="020F0502020204030204" pitchFamily="34" charset="0"/>
                <a:cs typeface="Times New Roman" panose="02020603050405020304" pitchFamily="18" charset="0"/>
              </a:rPr>
              <a:t>، </a:t>
            </a:r>
            <a:r>
              <a:rPr lang="ku-Arab-IQ" dirty="0">
                <a:solidFill>
                  <a:srgbClr val="00B050"/>
                </a:solidFill>
                <a:latin typeface="Calibri" panose="020F0502020204030204" pitchFamily="34" charset="0"/>
                <a:ea typeface="Calibri" panose="020F0502020204030204" pitchFamily="34" charset="0"/>
                <a:cs typeface="Times New Roman" panose="02020603050405020304" pitchFamily="18" charset="0"/>
              </a:rPr>
              <a:t>پەراوێزی قازانج </a:t>
            </a:r>
            <a:r>
              <a:rPr lang="en-US" dirty="0">
                <a:solidFill>
                  <a:srgbClr val="00B050"/>
                </a:solidFill>
                <a:latin typeface="Times New Roman" panose="02020603050405020304" pitchFamily="18" charset="0"/>
                <a:ea typeface="Calibri" panose="020F0502020204030204" pitchFamily="34" charset="0"/>
                <a:cs typeface="Arial" panose="020B0604020202020204" pitchFamily="34" charset="0"/>
              </a:rPr>
              <a:t>profit margin</a:t>
            </a:r>
            <a:r>
              <a:rPr lang="ku-Arab-IQ" dirty="0">
                <a:latin typeface="Calibri" panose="020F0502020204030204" pitchFamily="34" charset="0"/>
                <a:ea typeface="Calibri" panose="020F0502020204030204" pitchFamily="34" charset="0"/>
                <a:cs typeface="Times New Roman" panose="02020603050405020304" pitchFamily="18" charset="0"/>
              </a:rPr>
              <a:t> یان کەم دەبێتەوە</a:t>
            </a:r>
            <a:r>
              <a:rPr lang="ar-IQ" dirty="0">
                <a:latin typeface="Calibri" panose="020F0502020204030204" pitchFamily="34" charset="0"/>
                <a:ea typeface="Calibri" panose="020F0502020204030204" pitchFamily="34" charset="0"/>
                <a:cs typeface="Times New Roman" panose="02020603050405020304" pitchFamily="18" charset="0"/>
              </a:rPr>
              <a:t>/ </a:t>
            </a:r>
            <a:r>
              <a:rPr lang="ar-IQ" dirty="0">
                <a:solidFill>
                  <a:srgbClr val="00B0F0"/>
                </a:solidFill>
                <a:latin typeface="Calibri" panose="020F0502020204030204" pitchFamily="34" charset="0"/>
                <a:ea typeface="Calibri" panose="020F0502020204030204" pitchFamily="34" charset="0"/>
                <a:cs typeface="Times New Roman" panose="02020603050405020304" pitchFamily="18" charset="0"/>
              </a:rPr>
              <a:t>وهذا المجال ليس بعيدا عن المشاكل والتحديات</a:t>
            </a:r>
            <a:r>
              <a:rPr lang="ku-Arab-IQ" dirty="0">
                <a:solidFill>
                  <a:srgbClr val="00B0F0"/>
                </a:solidFill>
                <a:latin typeface="Calibri" panose="020F0502020204030204" pitchFamily="34" charset="0"/>
                <a:ea typeface="Calibri" panose="020F0502020204030204" pitchFamily="34" charset="0"/>
                <a:cs typeface="Times New Roman" panose="02020603050405020304" pitchFamily="18" charset="0"/>
              </a:rPr>
              <a:t>، </a:t>
            </a:r>
            <a:r>
              <a:rPr lang="ar-IQ" dirty="0">
                <a:solidFill>
                  <a:srgbClr val="00B0F0"/>
                </a:solidFill>
                <a:latin typeface="Calibri" panose="020F0502020204030204" pitchFamily="34" charset="0"/>
                <a:ea typeface="Calibri" panose="020F0502020204030204" pitchFamily="34" charset="0"/>
                <a:cs typeface="Times New Roman" panose="02020603050405020304" pitchFamily="18" charset="0"/>
              </a:rPr>
              <a:t>على سبيل المثال: تقلل هامش الربح للشركات الضيافة مع تقليل حجم المبيعات</a:t>
            </a:r>
            <a:r>
              <a:rPr lang="ku-Arab-IQ" dirty="0">
                <a:solidFill>
                  <a:srgbClr val="00B0F0"/>
                </a:solidFill>
                <a:latin typeface="Calibri" panose="020F0502020204030204" pitchFamily="34" charset="0"/>
                <a:ea typeface="Calibri" panose="020F0502020204030204" pitchFamily="34" charset="0"/>
                <a:cs typeface="Times New Roman" panose="02020603050405020304" pitchFamily="18" charset="0"/>
              </a:rPr>
              <a:t>. </a:t>
            </a:r>
          </a:p>
          <a:p>
            <a:pPr algn="just" rtl="1">
              <a:lnSpc>
                <a:spcPct val="107000"/>
              </a:lnSpc>
              <a:spcAft>
                <a:spcPts val="0"/>
              </a:spcAft>
            </a:pPr>
            <a:r>
              <a:rPr lang="ku-Arab-IQ" dirty="0">
                <a:latin typeface="Calibri" panose="020F0502020204030204" pitchFamily="34" charset="0"/>
                <a:ea typeface="Calibri" panose="020F0502020204030204" pitchFamily="34" charset="0"/>
                <a:cs typeface="Times New Roman" panose="02020603050405020304" pitchFamily="18" charset="0"/>
              </a:rPr>
              <a:t>دیارترینی ئاستەنگەکانیش لەمانەی خوارەوە پوخت دەکەینەوە/ </a:t>
            </a:r>
            <a:r>
              <a:rPr lang="ar-IQ" dirty="0">
                <a:latin typeface="Calibri" panose="020F0502020204030204" pitchFamily="34" charset="0"/>
                <a:ea typeface="Calibri" panose="020F0502020204030204" pitchFamily="34" charset="0"/>
                <a:cs typeface="Times New Roman" panose="02020603050405020304" pitchFamily="18" charset="0"/>
              </a:rPr>
              <a:t>نوجز ابرز التحديات في الآتي</a:t>
            </a:r>
            <a:r>
              <a:rPr lang="ku-Arab-IQ" dirty="0">
                <a:latin typeface="Calibri" panose="020F0502020204030204" pitchFamily="34" charset="0"/>
                <a:ea typeface="Calibri" panose="020F0502020204030204" pitchFamily="34" charset="0"/>
                <a:cs typeface="Times New Roman" panose="02020603050405020304" pitchFamily="18" charset="0"/>
              </a:rPr>
              <a:t>:</a:t>
            </a:r>
            <a:endParaRPr lang="en-US" sz="2000" dirty="0">
              <a:latin typeface="Calibri" panose="020F0502020204030204" pitchFamily="34" charset="0"/>
              <a:ea typeface="Calibri" panose="020F0502020204030204" pitchFamily="34" charset="0"/>
              <a:cs typeface="Arial" panose="020B0604020202020204" pitchFamily="34" charset="0"/>
            </a:endParaRPr>
          </a:p>
        </p:txBody>
      </p:sp>
      <p:sp>
        <p:nvSpPr>
          <p:cNvPr id="5" name="TextBox 4">
            <a:extLst>
              <a:ext uri="{FF2B5EF4-FFF2-40B4-BE49-F238E27FC236}">
                <a16:creationId xmlns:a16="http://schemas.microsoft.com/office/drawing/2014/main" id="{268A1296-AC28-47E7-9CE8-F38EF91322F7}"/>
              </a:ext>
            </a:extLst>
          </p:cNvPr>
          <p:cNvSpPr txBox="1"/>
          <p:nvPr/>
        </p:nvSpPr>
        <p:spPr>
          <a:xfrm>
            <a:off x="-425687" y="5775576"/>
            <a:ext cx="6097772" cy="1077218"/>
          </a:xfrm>
          <a:prstGeom prst="rect">
            <a:avLst/>
          </a:prstGeom>
          <a:noFill/>
        </p:spPr>
        <p:txBody>
          <a:bodyPr wrap="square">
            <a:spAutoFit/>
          </a:bodyPr>
          <a:lstStyle/>
          <a:p>
            <a:pPr algn="r" rtl="1"/>
            <a:r>
              <a:rPr lang="ku-Arab-IQ" sz="1600" dirty="0">
                <a:solidFill>
                  <a:srgbClr val="00B050"/>
                </a:solidFill>
                <a:latin typeface="Calibri" panose="020F0502020204030204" pitchFamily="34" charset="0"/>
                <a:ea typeface="Calibri" panose="020F0502020204030204" pitchFamily="34" charset="0"/>
                <a:cs typeface="Times New Roman" panose="02020603050405020304" pitchFamily="18" charset="0"/>
              </a:rPr>
              <a:t>پ/ قەبارەی فرۆش چییە و چۆن دەزانرێت؟</a:t>
            </a:r>
          </a:p>
          <a:p>
            <a:pPr algn="r" rtl="1"/>
            <a:r>
              <a:rPr lang="ku-Arab-IQ" sz="1600" dirty="0">
                <a:solidFill>
                  <a:srgbClr val="00B050"/>
                </a:solidFill>
                <a:latin typeface="Calibri" panose="020F0502020204030204" pitchFamily="34" charset="0"/>
                <a:ea typeface="Calibri" panose="020F0502020204030204" pitchFamily="34" charset="0"/>
                <a:cs typeface="Times New Roman" panose="02020603050405020304" pitchFamily="18" charset="0"/>
              </a:rPr>
              <a:t>پەراوێزی قازانج چییە و چۆن زیاد و کەم دەکات؟</a:t>
            </a:r>
          </a:p>
          <a:p>
            <a:pPr algn="r" rtl="1"/>
            <a:r>
              <a:rPr lang="ku-Arab-IQ" sz="1600" dirty="0">
                <a:solidFill>
                  <a:srgbClr val="00B050"/>
                </a:solidFill>
                <a:latin typeface="Calibri" panose="020F0502020204030204" pitchFamily="34" charset="0"/>
                <a:ea typeface="Calibri" panose="020F0502020204030204" pitchFamily="34" charset="0"/>
                <a:cs typeface="Times New Roman" panose="02020603050405020304" pitchFamily="18" charset="0"/>
              </a:rPr>
              <a:t>پ/ ئاستەنگییەکانی دارایی لە پیشەسازی میوانداری/ گەشتیاری چین؟</a:t>
            </a:r>
          </a:p>
          <a:p>
            <a:pPr algn="r" rtl="1"/>
            <a:r>
              <a:rPr lang="ku-Arab-IQ" sz="1600" dirty="0">
                <a:solidFill>
                  <a:srgbClr val="00B050"/>
                </a:solidFill>
              </a:rPr>
              <a:t>پ/ پیشەسازی میوانداری بێ کێشە و ئاستەنگ نییە، ئەمە روون بکەوە؟</a:t>
            </a:r>
            <a:endParaRPr lang="en-US" sz="1600" dirty="0">
              <a:solidFill>
                <a:srgbClr val="00B050"/>
              </a:solidFill>
            </a:endParaRPr>
          </a:p>
        </p:txBody>
      </p:sp>
    </p:spTree>
    <p:custDataLst>
      <p:tags r:id="rId1"/>
    </p:custDataLst>
    <p:extLst>
      <p:ext uri="{BB962C8B-B14F-4D97-AF65-F5344CB8AC3E}">
        <p14:creationId xmlns:p14="http://schemas.microsoft.com/office/powerpoint/2010/main" val="2313188899"/>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6B38D-F8A5-46FD-BBAB-03078F753C8C}"/>
              </a:ext>
            </a:extLst>
          </p:cNvPr>
          <p:cNvSpPr>
            <a:spLocks noGrp="1"/>
          </p:cNvSpPr>
          <p:nvPr>
            <p:ph type="title"/>
          </p:nvPr>
        </p:nvSpPr>
        <p:spPr>
          <a:xfrm>
            <a:off x="1670777" y="936552"/>
            <a:ext cx="10178323" cy="530741"/>
          </a:xfrm>
        </p:spPr>
        <p:txBody>
          <a:bodyPr>
            <a:normAutofit fontScale="90000"/>
          </a:bodyPr>
          <a:lstStyle/>
          <a:p>
            <a:pPr algn="r" rtl="1">
              <a:lnSpc>
                <a:spcPct val="107000"/>
              </a:lnSpc>
              <a:spcAft>
                <a:spcPts val="0"/>
              </a:spcAft>
            </a:pPr>
            <a:r>
              <a:rPr lang="ku-Arab-IQ" b="1" dirty="0">
                <a:latin typeface="Calibri" panose="020F0502020204030204" pitchFamily="34" charset="0"/>
                <a:ea typeface="Calibri" panose="020F0502020204030204" pitchFamily="34" charset="0"/>
              </a:rPr>
              <a:t>ئاستەنگەکانی دارایی لە پیشەسازی میوانداری</a:t>
            </a:r>
            <a:br>
              <a:rPr lang="ar-IQ" b="1" dirty="0">
                <a:latin typeface="Calibri" panose="020F0502020204030204" pitchFamily="34" charset="0"/>
                <a:ea typeface="Calibri" panose="020F0502020204030204" pitchFamily="34" charset="0"/>
              </a:rPr>
            </a:br>
            <a:r>
              <a:rPr lang="ar-IQ" b="1" dirty="0">
                <a:latin typeface="Calibri" panose="020F0502020204030204" pitchFamily="34" charset="0"/>
                <a:ea typeface="Calibri" panose="020F0502020204030204" pitchFamily="34" charset="0"/>
              </a:rPr>
              <a:t>التحديات المالية في صناعة الضيافة</a:t>
            </a:r>
            <a:endParaRPr lang="en-US" sz="3600" dirty="0">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AF9E7738-789A-4182-A057-B6B4B2372B84}"/>
              </a:ext>
            </a:extLst>
          </p:cNvPr>
          <p:cNvSpPr>
            <a:spLocks noGrp="1"/>
          </p:cNvSpPr>
          <p:nvPr>
            <p:ph idx="1"/>
          </p:nvPr>
        </p:nvSpPr>
        <p:spPr>
          <a:xfrm>
            <a:off x="342900" y="1467293"/>
            <a:ext cx="11618438" cy="5324031"/>
          </a:xfrm>
        </p:spPr>
        <p:txBody>
          <a:bodyPr>
            <a:noAutofit/>
          </a:bodyPr>
          <a:lstStyle/>
          <a:p>
            <a:pPr algn="just" rtl="1">
              <a:lnSpc>
                <a:spcPct val="107000"/>
              </a:lnSpc>
              <a:spcAft>
                <a:spcPts val="0"/>
              </a:spcAft>
            </a:pPr>
            <a:endParaRPr lang="en-US" sz="2000" dirty="0">
              <a:latin typeface="Calibri" panose="020F0502020204030204" pitchFamily="34" charset="0"/>
              <a:ea typeface="Calibri" panose="020F0502020204030204" pitchFamily="34" charset="0"/>
              <a:cs typeface="Arial" panose="020B0604020202020204" pitchFamily="34" charset="0"/>
            </a:endParaRPr>
          </a:p>
          <a:p>
            <a:pPr marL="0" indent="0" algn="just" rtl="1">
              <a:lnSpc>
                <a:spcPct val="107000"/>
              </a:lnSpc>
              <a:spcAft>
                <a:spcPts val="0"/>
              </a:spcAft>
              <a:buNone/>
            </a:pPr>
            <a:r>
              <a:rPr lang="ar-IQ" u="sng" dirty="0">
                <a:latin typeface="Calibri" panose="020F0502020204030204" pitchFamily="34" charset="0"/>
                <a:ea typeface="Calibri" panose="020F0502020204030204" pitchFamily="34" charset="0"/>
                <a:cs typeface="Times New Roman" panose="02020603050405020304" pitchFamily="18" charset="0"/>
              </a:rPr>
              <a:t>1-</a:t>
            </a:r>
            <a:r>
              <a:rPr lang="ku-Arab-IQ" u="sng" dirty="0">
                <a:latin typeface="Calibri" panose="020F0502020204030204" pitchFamily="34" charset="0"/>
                <a:ea typeface="Calibri" panose="020F0502020204030204" pitchFamily="34" charset="0"/>
                <a:cs typeface="Times New Roman" panose="02020603050405020304" pitchFamily="18" charset="0"/>
              </a:rPr>
              <a:t>توانای پێشبینی </a:t>
            </a:r>
            <a:r>
              <a:rPr lang="en-US" dirty="0">
                <a:latin typeface="Times New Roman" panose="02020603050405020304" pitchFamily="18" charset="0"/>
                <a:ea typeface="Calibri" panose="020F0502020204030204" pitchFamily="34" charset="0"/>
                <a:cs typeface="Arial" panose="020B0604020202020204" pitchFamily="34" charset="0"/>
              </a:rPr>
              <a:t>forecast</a:t>
            </a:r>
            <a:r>
              <a:rPr lang="ku-Arab-IQ" dirty="0">
                <a:latin typeface="Calibri" panose="020F0502020204030204" pitchFamily="34" charset="0"/>
                <a:ea typeface="Calibri" panose="020F0502020204030204" pitchFamily="34" charset="0"/>
                <a:cs typeface="Times New Roman" panose="02020603050405020304" pitchFamily="18" charset="0"/>
              </a:rPr>
              <a:t> ی </a:t>
            </a:r>
            <a:r>
              <a:rPr lang="ku-Arab-IQ" u="sng" dirty="0">
                <a:latin typeface="Calibri" panose="020F0502020204030204" pitchFamily="34" charset="0"/>
                <a:ea typeface="Calibri" panose="020F0502020204030204" pitchFamily="34" charset="0"/>
                <a:cs typeface="Times New Roman" panose="02020603050405020304" pitchFamily="18" charset="0"/>
              </a:rPr>
              <a:t>داهات</a:t>
            </a:r>
            <a:r>
              <a:rPr lang="ku-Arab-IQ" dirty="0">
                <a:latin typeface="Calibri" panose="020F0502020204030204" pitchFamily="34" charset="0"/>
                <a:ea typeface="Calibri" panose="020F0502020204030204" pitchFamily="34" charset="0"/>
                <a:cs typeface="Times New Roman" panose="02020603050405020304" pitchFamily="18" charset="0"/>
              </a:rPr>
              <a:t> </a:t>
            </a:r>
            <a:r>
              <a:rPr lang="en-US" dirty="0">
                <a:latin typeface="Times New Roman" panose="02020603050405020304" pitchFamily="18" charset="0"/>
                <a:ea typeface="Calibri" panose="020F0502020204030204" pitchFamily="34" charset="0"/>
                <a:cs typeface="Arial" panose="020B0604020202020204" pitchFamily="34" charset="0"/>
              </a:rPr>
              <a:t>revenue</a:t>
            </a:r>
            <a:r>
              <a:rPr lang="ku-Arab-IQ" dirty="0">
                <a:latin typeface="Calibri" panose="020F0502020204030204" pitchFamily="34" charset="0"/>
                <a:ea typeface="Calibri" panose="020F0502020204030204" pitchFamily="34" charset="0"/>
                <a:cs typeface="Times New Roman" panose="02020603050405020304" pitchFamily="18" charset="0"/>
              </a:rPr>
              <a:t> و </a:t>
            </a:r>
            <a:r>
              <a:rPr lang="ku-Arab-IQ" u="sng" dirty="0">
                <a:latin typeface="Calibri" panose="020F0502020204030204" pitchFamily="34" charset="0"/>
                <a:ea typeface="Calibri" panose="020F0502020204030204" pitchFamily="34" charset="0"/>
                <a:cs typeface="Times New Roman" panose="02020603050405020304" pitchFamily="18" charset="0"/>
              </a:rPr>
              <a:t>کۆنترۆلکردنی خەرجی </a:t>
            </a:r>
            <a:r>
              <a:rPr lang="ku-Arab-IQ" dirty="0">
                <a:latin typeface="Calibri" panose="020F0502020204030204" pitchFamily="34" charset="0"/>
                <a:ea typeface="Calibri" panose="020F0502020204030204" pitchFamily="34" charset="0"/>
                <a:cs typeface="Times New Roman" panose="02020603050405020304" pitchFamily="18" charset="0"/>
              </a:rPr>
              <a:t>گرنگە بۆ </a:t>
            </a:r>
            <a:r>
              <a:rPr lang="ku-Arab-IQ" u="sng" dirty="0">
                <a:latin typeface="Calibri" panose="020F0502020204030204" pitchFamily="34" charset="0"/>
                <a:ea typeface="Calibri" panose="020F0502020204030204" pitchFamily="34" charset="0"/>
                <a:cs typeface="Times New Roman" panose="02020603050405020304" pitchFamily="18" charset="0"/>
              </a:rPr>
              <a:t>دەسکەوتنی قازانجی دانراو </a:t>
            </a:r>
            <a:r>
              <a:rPr lang="ku-Arab-IQ" dirty="0">
                <a:latin typeface="Calibri" panose="020F0502020204030204" pitchFamily="34" charset="0"/>
                <a:ea typeface="Calibri" panose="020F0502020204030204" pitchFamily="34" charset="0"/>
                <a:cs typeface="Times New Roman" panose="02020603050405020304" pitchFamily="18" charset="0"/>
              </a:rPr>
              <a:t>لە بووجە </a:t>
            </a:r>
            <a:r>
              <a:rPr lang="en-US" dirty="0">
                <a:latin typeface="Times New Roman" panose="02020603050405020304" pitchFamily="18" charset="0"/>
                <a:ea typeface="Calibri" panose="020F0502020204030204" pitchFamily="34" charset="0"/>
                <a:cs typeface="Arial" panose="020B0604020202020204" pitchFamily="34" charset="0"/>
              </a:rPr>
              <a:t>budget</a:t>
            </a:r>
            <a:r>
              <a:rPr lang="ku-Arab-IQ" dirty="0">
                <a:latin typeface="Calibri" panose="020F0502020204030204" pitchFamily="34" charset="0"/>
                <a:ea typeface="Calibri" panose="020F0502020204030204" pitchFamily="34" charset="0"/>
                <a:cs typeface="Times New Roman" panose="02020603050405020304" pitchFamily="18" charset="0"/>
              </a:rPr>
              <a:t> و </a:t>
            </a:r>
            <a:r>
              <a:rPr lang="ku-Arab-IQ" u="sng" dirty="0">
                <a:latin typeface="Calibri" panose="020F0502020204030204" pitchFamily="34" charset="0"/>
                <a:ea typeface="Calibri" panose="020F0502020204030204" pitchFamily="34" charset="0"/>
                <a:cs typeface="Times New Roman" panose="02020603050405020304" pitchFamily="18" charset="0"/>
              </a:rPr>
              <a:t>گەراوەی وەبەرهێنان </a:t>
            </a:r>
            <a:r>
              <a:rPr lang="en-US" dirty="0">
                <a:latin typeface="Times New Roman" panose="02020603050405020304" pitchFamily="18" charset="0"/>
                <a:ea typeface="Calibri" panose="020F0502020204030204" pitchFamily="34" charset="0"/>
                <a:cs typeface="Arial" panose="020B0604020202020204" pitchFamily="34" charset="0"/>
              </a:rPr>
              <a:t>return on investment</a:t>
            </a:r>
            <a:r>
              <a:rPr lang="ku-Arab-IQ" dirty="0">
                <a:latin typeface="Calibri" panose="020F0502020204030204" pitchFamily="34" charset="0"/>
                <a:ea typeface="Calibri" panose="020F0502020204030204" pitchFamily="34" charset="0"/>
                <a:cs typeface="Times New Roman" panose="02020603050405020304" pitchFamily="18" charset="0"/>
              </a:rPr>
              <a:t> بۆ خاوەنانی کۆمپانیاکە</a:t>
            </a:r>
            <a:r>
              <a:rPr lang="ar-IQ" dirty="0">
                <a:latin typeface="Calibri" panose="020F0502020204030204" pitchFamily="34" charset="0"/>
                <a:ea typeface="Calibri" panose="020F0502020204030204" pitchFamily="34" charset="0"/>
                <a:cs typeface="Times New Roman" panose="02020603050405020304" pitchFamily="18" charset="0"/>
              </a:rPr>
              <a:t>/ </a:t>
            </a:r>
            <a:r>
              <a:rPr lang="ar-IQ" dirty="0">
                <a:solidFill>
                  <a:srgbClr val="00B0F0"/>
                </a:solidFill>
                <a:latin typeface="Calibri" panose="020F0502020204030204" pitchFamily="34" charset="0"/>
                <a:ea typeface="Calibri" panose="020F0502020204030204" pitchFamily="34" charset="0"/>
                <a:cs typeface="Times New Roman" panose="02020603050405020304" pitchFamily="18" charset="0"/>
              </a:rPr>
              <a:t>التنبؤ بالايرادات والسيطرة على المصاريف، مهم للتحصيل على الارباح المتوقعة في الميزانية والعائد على الاستثمار لاصحاب الشركة</a:t>
            </a:r>
            <a:r>
              <a:rPr lang="ku-Arab-IQ" dirty="0">
                <a:solidFill>
                  <a:srgbClr val="00B0F0"/>
                </a:solidFill>
                <a:latin typeface="Calibri" panose="020F0502020204030204" pitchFamily="34" charset="0"/>
                <a:ea typeface="Calibri" panose="020F0502020204030204" pitchFamily="34" charset="0"/>
                <a:cs typeface="Times New Roman" panose="02020603050405020304" pitchFamily="18" charset="0"/>
              </a:rPr>
              <a:t>.</a:t>
            </a:r>
            <a:endParaRPr lang="en-US" sz="2000" dirty="0">
              <a:solidFill>
                <a:srgbClr val="00B0F0"/>
              </a:solidFill>
              <a:latin typeface="Calibri" panose="020F0502020204030204" pitchFamily="34" charset="0"/>
              <a:ea typeface="Calibri" panose="020F0502020204030204" pitchFamily="34" charset="0"/>
              <a:cs typeface="Arial" panose="020B0604020202020204" pitchFamily="34" charset="0"/>
            </a:endParaRPr>
          </a:p>
          <a:p>
            <a:pPr marL="0" indent="0" algn="just" rtl="1">
              <a:lnSpc>
                <a:spcPct val="107000"/>
              </a:lnSpc>
              <a:spcAft>
                <a:spcPts val="0"/>
              </a:spcAft>
              <a:buNone/>
            </a:pPr>
            <a:r>
              <a:rPr lang="ar-IQ" dirty="0">
                <a:latin typeface="Calibri" panose="020F0502020204030204" pitchFamily="34" charset="0"/>
                <a:ea typeface="Calibri" panose="020F0502020204030204" pitchFamily="34" charset="0"/>
                <a:cs typeface="Times New Roman" panose="02020603050405020304" pitchFamily="18" charset="0"/>
              </a:rPr>
              <a:t>2-</a:t>
            </a:r>
            <a:r>
              <a:rPr lang="ku-Arab-IQ" dirty="0">
                <a:latin typeface="Calibri" panose="020F0502020204030204" pitchFamily="34" charset="0"/>
                <a:ea typeface="Calibri" panose="020F0502020204030204" pitchFamily="34" charset="0"/>
                <a:cs typeface="Times New Roman" panose="02020603050405020304" pitchFamily="18" charset="0"/>
              </a:rPr>
              <a:t> لەبەر ئەوەی </a:t>
            </a:r>
            <a:r>
              <a:rPr lang="ku-Arab-IQ" u="sng" dirty="0">
                <a:latin typeface="Calibri" panose="020F0502020204030204" pitchFamily="34" charset="0"/>
                <a:ea typeface="Calibri" panose="020F0502020204030204" pitchFamily="34" charset="0"/>
                <a:cs typeface="Times New Roman" panose="02020603050405020304" pitchFamily="18" charset="0"/>
              </a:rPr>
              <a:t>دەستی کار </a:t>
            </a:r>
            <a:r>
              <a:rPr lang="en-US" dirty="0">
                <a:latin typeface="Calibri" panose="020F0502020204030204" pitchFamily="34" charset="0"/>
                <a:ea typeface="Calibri" panose="020F0502020204030204" pitchFamily="34" charset="0"/>
                <a:cs typeface="Times New Roman" panose="02020603050405020304" pitchFamily="18" charset="0"/>
              </a:rPr>
              <a:t>Labor</a:t>
            </a:r>
            <a:r>
              <a:rPr lang="ku-Arab-IQ" dirty="0">
                <a:latin typeface="Calibri" panose="020F0502020204030204" pitchFamily="34" charset="0"/>
                <a:ea typeface="Calibri" panose="020F0502020204030204" pitchFamily="34" charset="0"/>
                <a:cs typeface="Times New Roman" panose="02020603050405020304" pitchFamily="18" charset="0"/>
              </a:rPr>
              <a:t> لە بواری میوانداری دا زۆرە، دەبێ </a:t>
            </a:r>
            <a:r>
              <a:rPr lang="ku-Arab-IQ" u="sng" dirty="0">
                <a:latin typeface="Calibri" panose="020F0502020204030204" pitchFamily="34" charset="0"/>
                <a:ea typeface="Calibri" panose="020F0502020204030204" pitchFamily="34" charset="0"/>
                <a:cs typeface="Times New Roman" panose="02020603050405020304" pitchFamily="18" charset="0"/>
              </a:rPr>
              <a:t>خشتەبەند</a:t>
            </a:r>
            <a:r>
              <a:rPr lang="ku-Arab-IQ" dirty="0">
                <a:latin typeface="Calibri" panose="020F0502020204030204" pitchFamily="34" charset="0"/>
                <a:ea typeface="Calibri" panose="020F0502020204030204" pitchFamily="34" charset="0"/>
                <a:cs typeface="Times New Roman" panose="02020603050405020304" pitchFamily="18" charset="0"/>
              </a:rPr>
              <a:t> </a:t>
            </a:r>
            <a:r>
              <a:rPr lang="en-US" dirty="0">
                <a:latin typeface="Times New Roman" panose="02020603050405020304" pitchFamily="18" charset="0"/>
                <a:ea typeface="Calibri" panose="020F0502020204030204" pitchFamily="34" charset="0"/>
                <a:cs typeface="Arial" panose="020B0604020202020204" pitchFamily="34" charset="0"/>
              </a:rPr>
              <a:t>scheduling </a:t>
            </a:r>
            <a:r>
              <a:rPr lang="ku-Arab-IQ" dirty="0">
                <a:latin typeface="Calibri" panose="020F0502020204030204" pitchFamily="34" charset="0"/>
                <a:ea typeface="Calibri" panose="020F0502020204030204" pitchFamily="34" charset="0"/>
                <a:cs typeface="Times New Roman" panose="02020603050405020304" pitchFamily="18" charset="0"/>
              </a:rPr>
              <a:t> ی کاتژمێرەکانی کارمەندان هەماهەنگ بێت لەگەل ئەو </a:t>
            </a:r>
            <a:r>
              <a:rPr lang="ku-Arab-IQ" u="sng" dirty="0">
                <a:latin typeface="Calibri" panose="020F0502020204030204" pitchFamily="34" charset="0"/>
                <a:ea typeface="Calibri" panose="020F0502020204030204" pitchFamily="34" charset="0"/>
                <a:cs typeface="Times New Roman" panose="02020603050405020304" pitchFamily="18" charset="0"/>
              </a:rPr>
              <a:t>بری داهات</a:t>
            </a:r>
            <a:r>
              <a:rPr lang="ku-Arab-IQ" dirty="0">
                <a:latin typeface="Calibri" panose="020F0502020204030204" pitchFamily="34" charset="0"/>
                <a:ea typeface="Calibri" panose="020F0502020204030204" pitchFamily="34" charset="0"/>
                <a:cs typeface="Times New Roman" panose="02020603050405020304" pitchFamily="18" charset="0"/>
              </a:rPr>
              <a:t>ەی چاوەروان دەکرێت بەدەست بێت لەگەل </a:t>
            </a:r>
            <a:r>
              <a:rPr lang="ku-Arab-IQ" u="sng" dirty="0">
                <a:latin typeface="Calibri" panose="020F0502020204030204" pitchFamily="34" charset="0"/>
                <a:ea typeface="Calibri" panose="020F0502020204030204" pitchFamily="34" charset="0"/>
                <a:cs typeface="Times New Roman" panose="02020603050405020304" pitchFamily="18" charset="0"/>
              </a:rPr>
              <a:t>دەرخستەی مووچە </a:t>
            </a:r>
            <a:r>
              <a:rPr lang="en-US" dirty="0">
                <a:latin typeface="Calibri" panose="020F0502020204030204" pitchFamily="34" charset="0"/>
                <a:ea typeface="Calibri" panose="020F0502020204030204" pitchFamily="34" charset="0"/>
                <a:cs typeface="Times New Roman" panose="02020603050405020304" pitchFamily="18" charset="0"/>
              </a:rPr>
              <a:t>Payroll</a:t>
            </a:r>
            <a:r>
              <a:rPr lang="ku-Arab-IQ" dirty="0">
                <a:latin typeface="Calibri" panose="020F0502020204030204" pitchFamily="34" charset="0"/>
                <a:ea typeface="Calibri" panose="020F0502020204030204" pitchFamily="34" charset="0"/>
                <a:cs typeface="Times New Roman" panose="02020603050405020304" pitchFamily="18" charset="0"/>
              </a:rPr>
              <a:t> ی رۆژانە</a:t>
            </a:r>
            <a:r>
              <a:rPr lang="ar-IQ" dirty="0">
                <a:latin typeface="Calibri" panose="020F0502020204030204" pitchFamily="34" charset="0"/>
                <a:ea typeface="Calibri" panose="020F0502020204030204" pitchFamily="34" charset="0"/>
                <a:cs typeface="Times New Roman" panose="02020603050405020304" pitchFamily="18" charset="0"/>
              </a:rPr>
              <a:t>/ </a:t>
            </a:r>
            <a:r>
              <a:rPr lang="ar-IQ" dirty="0">
                <a:solidFill>
                  <a:srgbClr val="00B0F0"/>
                </a:solidFill>
                <a:latin typeface="Calibri" panose="020F0502020204030204" pitchFamily="34" charset="0"/>
                <a:ea typeface="Calibri" panose="020F0502020204030204" pitchFamily="34" charset="0"/>
                <a:cs typeface="Times New Roman" panose="02020603050405020304" pitchFamily="18" charset="0"/>
              </a:rPr>
              <a:t>بسبب توفر ايدي العاملة في مجال الضيافة، يجب القيام بجدولة اوقات العمل للعاملين وتنسيق مقدار الايراد المتوقع مع قائمة الرواتب اليومية</a:t>
            </a:r>
            <a:r>
              <a:rPr lang="ku-Arab-IQ" dirty="0">
                <a:solidFill>
                  <a:srgbClr val="00B0F0"/>
                </a:solidFill>
                <a:latin typeface="Calibri" panose="020F0502020204030204" pitchFamily="34" charset="0"/>
                <a:ea typeface="Calibri" panose="020F0502020204030204" pitchFamily="34" charset="0"/>
                <a:cs typeface="Times New Roman" panose="02020603050405020304" pitchFamily="18" charset="0"/>
              </a:rPr>
              <a:t>.</a:t>
            </a:r>
            <a:endParaRPr lang="en-US" sz="2000" dirty="0">
              <a:solidFill>
                <a:srgbClr val="00B0F0"/>
              </a:solidFill>
              <a:latin typeface="Calibri" panose="020F0502020204030204" pitchFamily="34" charset="0"/>
              <a:ea typeface="Calibri" panose="020F0502020204030204" pitchFamily="34" charset="0"/>
              <a:cs typeface="Arial" panose="020B0604020202020204" pitchFamily="34" charset="0"/>
            </a:endParaRPr>
          </a:p>
        </p:txBody>
      </p:sp>
      <p:sp>
        <p:nvSpPr>
          <p:cNvPr id="4" name="TextBox 3">
            <a:extLst>
              <a:ext uri="{FF2B5EF4-FFF2-40B4-BE49-F238E27FC236}">
                <a16:creationId xmlns:a16="http://schemas.microsoft.com/office/drawing/2014/main" id="{AD89985F-17B6-4373-B306-DC44C10E1B47}"/>
              </a:ext>
            </a:extLst>
          </p:cNvPr>
          <p:cNvSpPr txBox="1"/>
          <p:nvPr/>
        </p:nvSpPr>
        <p:spPr>
          <a:xfrm>
            <a:off x="1135026" y="5842337"/>
            <a:ext cx="6097772" cy="1015663"/>
          </a:xfrm>
          <a:prstGeom prst="rect">
            <a:avLst/>
          </a:prstGeom>
          <a:noFill/>
        </p:spPr>
        <p:txBody>
          <a:bodyPr wrap="square">
            <a:spAutoFit/>
          </a:bodyPr>
          <a:lstStyle/>
          <a:p>
            <a:pPr algn="just" rtl="1"/>
            <a:r>
              <a:rPr lang="ku-Arab-IQ" sz="2000" dirty="0">
                <a:solidFill>
                  <a:srgbClr val="00B050"/>
                </a:solidFill>
                <a:latin typeface="Calibri" panose="020F0502020204030204" pitchFamily="34" charset="0"/>
                <a:ea typeface="Calibri" panose="020F0502020204030204" pitchFamily="34" charset="0"/>
                <a:cs typeface="Times New Roman" panose="02020603050405020304" pitchFamily="18" charset="0"/>
              </a:rPr>
              <a:t>پ/ لە پیشەسازی میوانداری بۆ بەرێوەبردنێکی دروستی دارایی، پێوسیتە رەچاوی خشتەبەندی کاتژمێرەکانی کاری کارمەندان بکرێت، ئەمە روون بکەوە؟</a:t>
            </a:r>
            <a:endParaRPr lang="en-US" sz="2000" dirty="0">
              <a:solidFill>
                <a:srgbClr val="00B050"/>
              </a:solidFill>
            </a:endParaRPr>
          </a:p>
        </p:txBody>
      </p:sp>
    </p:spTree>
    <p:custDataLst>
      <p:tags r:id="rId1"/>
    </p:custDataLst>
    <p:extLst>
      <p:ext uri="{BB962C8B-B14F-4D97-AF65-F5344CB8AC3E}">
        <p14:creationId xmlns:p14="http://schemas.microsoft.com/office/powerpoint/2010/main" val="1777511143"/>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535D3211-6BEA-4A9B-A937-E79574AF6346}"/>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6" name="Diagram 5">
            <a:extLst>
              <a:ext uri="{FF2B5EF4-FFF2-40B4-BE49-F238E27FC236}">
                <a16:creationId xmlns:a16="http://schemas.microsoft.com/office/drawing/2014/main" id="{29C0DDB0-D29D-4969-994E-F3A0ADB1637A}"/>
              </a:ext>
            </a:extLst>
          </p:cNvPr>
          <p:cNvGraphicFramePr/>
          <p:nvPr>
            <p:extLst>
              <p:ext uri="{D42A27DB-BD31-4B8C-83A1-F6EECF244321}">
                <p14:modId xmlns:p14="http://schemas.microsoft.com/office/powerpoint/2010/main" val="4032952326"/>
              </p:ext>
            </p:extLst>
          </p:nvPr>
        </p:nvGraphicFramePr>
        <p:xfrm>
          <a:off x="1522729" y="2724150"/>
          <a:ext cx="8801099" cy="30861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Rectangle 3">
            <a:extLst>
              <a:ext uri="{FF2B5EF4-FFF2-40B4-BE49-F238E27FC236}">
                <a16:creationId xmlns:a16="http://schemas.microsoft.com/office/drawing/2014/main" id="{47F4C2D8-A338-4BDD-841A-C3B493A9AB1B}"/>
              </a:ext>
            </a:extLst>
          </p:cNvPr>
          <p:cNvSpPr>
            <a:spLocks noChangeArrowheads="1"/>
          </p:cNvSpPr>
          <p:nvPr/>
        </p:nvSpPr>
        <p:spPr bwMode="auto">
          <a:xfrm>
            <a:off x="-172722" y="6064907"/>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ar-SA" altLang="en-US" sz="14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شێوەی (١)</a:t>
            </a:r>
            <a:endParaRPr kumimoji="0" lang="en-US" altLang="en-US" sz="800" b="0" i="0" u="none" strike="noStrike" cap="none" normalizeH="0" baseline="0" dirty="0">
              <a:ln>
                <a:noFill/>
              </a:ln>
              <a:solidFill>
                <a:schemeClr val="tx1"/>
              </a:solidFill>
              <a:effectLst/>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SA" altLang="en-US" sz="14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ستراکچەری رێکخراو</a:t>
            </a:r>
            <a:endParaRPr kumimoji="0" lang="ar-SA"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B755C5EB-75ED-BDF3-6500-28A77365349E}"/>
              </a:ext>
            </a:extLst>
          </p:cNvPr>
          <p:cNvSpPr txBox="1"/>
          <p:nvPr/>
        </p:nvSpPr>
        <p:spPr>
          <a:xfrm>
            <a:off x="640080" y="457200"/>
            <a:ext cx="11206480" cy="1783693"/>
          </a:xfrm>
          <a:prstGeom prst="rect">
            <a:avLst/>
          </a:prstGeom>
          <a:noFill/>
        </p:spPr>
        <p:txBody>
          <a:bodyPr wrap="square">
            <a:spAutoFit/>
          </a:bodyPr>
          <a:lstStyle/>
          <a:p>
            <a:pPr marL="685800" marR="0" lvl="1" indent="-228600" algn="just" defTabSz="914400" rtl="1" eaLnBrk="1" fontAlgn="auto" latinLnBrk="0" hangingPunct="1">
              <a:lnSpc>
                <a:spcPct val="107000"/>
              </a:lnSpc>
              <a:spcBef>
                <a:spcPts val="500"/>
              </a:spcBef>
              <a:spcAft>
                <a:spcPts val="0"/>
              </a:spcAft>
              <a:buClrTx/>
              <a:buSzTx/>
              <a:buFont typeface="Arial" panose="020B0604020202020204" pitchFamily="34" charset="0"/>
              <a:buChar char="•"/>
              <a:tabLst/>
              <a:defRPr/>
            </a:pPr>
            <a:r>
              <a:rPr kumimoji="0" lang="ku-Arab-IQ" sz="2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بە ستاندەر زۆربەی رێکخراوەکان، ستراکچەری رێکخستنیان لە بەشەکانی (کارگێری سەرچاوەی مرۆیی، کارگێڕی بەرهەمهێنان، کارگێری بەبازارخستن و کارگێری سەرچاوەی دارایی) پێک دێت، وەک لە شێوەی ژمارە (١)ش دیارە</a:t>
            </a:r>
            <a:r>
              <a:rPr kumimoji="0" lang="ar-IQ" sz="2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t>
            </a:r>
            <a:r>
              <a:rPr kumimoji="0" lang="ar-IQ" sz="2600" b="0" i="0" u="none" strike="noStrike" kern="1200" cap="none" spc="0" normalizeH="0" baseline="0" noProof="0" dirty="0">
                <a:ln>
                  <a:noFill/>
                </a:ln>
                <a:solidFill>
                  <a:srgbClr val="0070C0"/>
                </a:solidFill>
                <a:effectLst/>
                <a:uLnTx/>
                <a:uFillTx/>
                <a:latin typeface="Calibri" panose="020F0502020204030204" pitchFamily="34" charset="0"/>
                <a:ea typeface="Calibri" panose="020F0502020204030204" pitchFamily="34" charset="0"/>
                <a:cs typeface="Times New Roman" panose="02020603050405020304" pitchFamily="18" charset="0"/>
              </a:rPr>
              <a:t>يتكون هياكل تنظيمية من قسم (ادارة الموارد البشرية، ادارة الانتاج والعمليات، ادارة التسويق وادارة الموارد المالية)</a:t>
            </a:r>
            <a:r>
              <a:rPr kumimoji="0" lang="ku-Arab-IQ" sz="2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t>
            </a:r>
            <a:endPar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67952066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6B38D-F8A5-46FD-BBAB-03078F753C8C}"/>
              </a:ext>
            </a:extLst>
          </p:cNvPr>
          <p:cNvSpPr>
            <a:spLocks noGrp="1"/>
          </p:cNvSpPr>
          <p:nvPr>
            <p:ph type="title"/>
          </p:nvPr>
        </p:nvSpPr>
        <p:spPr>
          <a:xfrm>
            <a:off x="1783015" y="404924"/>
            <a:ext cx="10178323" cy="530741"/>
          </a:xfrm>
        </p:spPr>
        <p:txBody>
          <a:bodyPr>
            <a:normAutofit fontScale="90000"/>
          </a:bodyPr>
          <a:lstStyle/>
          <a:p>
            <a:pPr algn="r" rtl="1">
              <a:lnSpc>
                <a:spcPct val="107000"/>
              </a:lnSpc>
              <a:spcAft>
                <a:spcPts val="0"/>
              </a:spcAft>
            </a:pPr>
            <a:r>
              <a:rPr lang="ku-Arab-IQ" b="1" dirty="0">
                <a:latin typeface="Calibri" panose="020F0502020204030204" pitchFamily="34" charset="0"/>
                <a:ea typeface="Calibri" panose="020F0502020204030204" pitchFamily="34" charset="0"/>
              </a:rPr>
              <a:t>ئاستەنگەکانی دارایی لە پیشەسازی میوانداری</a:t>
            </a:r>
            <a:br>
              <a:rPr lang="ar-IQ" b="1" dirty="0">
                <a:latin typeface="Calibri" panose="020F0502020204030204" pitchFamily="34" charset="0"/>
                <a:ea typeface="Calibri" panose="020F0502020204030204" pitchFamily="34" charset="0"/>
              </a:rPr>
            </a:br>
            <a:r>
              <a:rPr lang="ar-IQ" b="1" dirty="0">
                <a:latin typeface="Calibri" panose="020F0502020204030204" pitchFamily="34" charset="0"/>
                <a:ea typeface="Calibri" panose="020F0502020204030204" pitchFamily="34" charset="0"/>
              </a:rPr>
              <a:t>التحديات المالية في صناعة الضيافة</a:t>
            </a:r>
            <a:endParaRPr lang="en-US" sz="3600" dirty="0">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AF9E7738-789A-4182-A057-B6B4B2372B84}"/>
              </a:ext>
            </a:extLst>
          </p:cNvPr>
          <p:cNvSpPr>
            <a:spLocks noGrp="1"/>
          </p:cNvSpPr>
          <p:nvPr>
            <p:ph idx="1"/>
          </p:nvPr>
        </p:nvSpPr>
        <p:spPr>
          <a:xfrm>
            <a:off x="342900" y="1467293"/>
            <a:ext cx="11443323" cy="5324031"/>
          </a:xfrm>
        </p:spPr>
        <p:txBody>
          <a:bodyPr>
            <a:noAutofit/>
          </a:bodyPr>
          <a:lstStyle/>
          <a:p>
            <a:pPr marL="0" indent="0" algn="just" rtl="1">
              <a:lnSpc>
                <a:spcPct val="107000"/>
              </a:lnSpc>
              <a:spcAft>
                <a:spcPts val="0"/>
              </a:spcAft>
              <a:buNone/>
            </a:pPr>
            <a:r>
              <a:rPr lang="ar-IQ" dirty="0">
                <a:latin typeface="Calibri" panose="020F0502020204030204" pitchFamily="34" charset="0"/>
                <a:ea typeface="Calibri" panose="020F0502020204030204" pitchFamily="34" charset="0"/>
                <a:cs typeface="Times New Roman" panose="02020603050405020304" pitchFamily="18" charset="0"/>
              </a:rPr>
              <a:t>3-</a:t>
            </a:r>
            <a:r>
              <a:rPr lang="ku-Arab-IQ" dirty="0">
                <a:latin typeface="Calibri" panose="020F0502020204030204" pitchFamily="34" charset="0"/>
                <a:ea typeface="Calibri" panose="020F0502020204030204" pitchFamily="34" charset="0"/>
                <a:cs typeface="Times New Roman" panose="02020603050405020304" pitchFamily="18" charset="0"/>
              </a:rPr>
              <a:t>میوانداری پێویستی بە رێژەیەکی کەمی </a:t>
            </a:r>
            <a:r>
              <a:rPr lang="ku-Arab-IQ" u="sng" dirty="0">
                <a:latin typeface="Calibri" panose="020F0502020204030204" pitchFamily="34" charset="0"/>
                <a:ea typeface="Calibri" panose="020F0502020204030204" pitchFamily="34" charset="0"/>
                <a:cs typeface="Times New Roman" panose="02020603050405020304" pitchFamily="18" charset="0"/>
              </a:rPr>
              <a:t>کۆگەکراو</a:t>
            </a:r>
            <a:r>
              <a:rPr lang="ku-Arab-IQ" dirty="0">
                <a:latin typeface="Calibri" panose="020F0502020204030204" pitchFamily="34" charset="0"/>
                <a:ea typeface="Calibri" panose="020F0502020204030204" pitchFamily="34" charset="0"/>
                <a:cs typeface="Times New Roman" panose="02020603050405020304" pitchFamily="18" charset="0"/>
              </a:rPr>
              <a:t> </a:t>
            </a:r>
            <a:r>
              <a:rPr lang="en-US" dirty="0">
                <a:latin typeface="Times New Roman" panose="02020603050405020304" pitchFamily="18" charset="0"/>
                <a:ea typeface="Calibri" panose="020F0502020204030204" pitchFamily="34" charset="0"/>
                <a:cs typeface="Arial" panose="020B0604020202020204" pitchFamily="34" charset="0"/>
              </a:rPr>
              <a:t>inventory </a:t>
            </a:r>
            <a:r>
              <a:rPr lang="ku-Arab-IQ" dirty="0">
                <a:latin typeface="Calibri" panose="020F0502020204030204" pitchFamily="34" charset="0"/>
                <a:ea typeface="Calibri" panose="020F0502020204030204" pitchFamily="34" charset="0"/>
                <a:cs typeface="Times New Roman" panose="02020603050405020304" pitchFamily="18" charset="0"/>
              </a:rPr>
              <a:t> هەیە، بەلام برێکی زۆر </a:t>
            </a:r>
            <a:r>
              <a:rPr lang="ku-Arab-IQ" u="sng" dirty="0">
                <a:latin typeface="Calibri" panose="020F0502020204030204" pitchFamily="34" charset="0"/>
                <a:ea typeface="Calibri" panose="020F0502020204030204" pitchFamily="34" charset="0"/>
                <a:cs typeface="Times New Roman" panose="02020603050405020304" pitchFamily="18" charset="0"/>
              </a:rPr>
              <a:t>سەرمایەی</a:t>
            </a:r>
            <a:r>
              <a:rPr lang="ku-Arab-IQ" dirty="0">
                <a:latin typeface="Calibri" panose="020F0502020204030204" pitchFamily="34" charset="0"/>
                <a:ea typeface="Calibri" panose="020F0502020204030204" pitchFamily="34" charset="0"/>
                <a:cs typeface="Times New Roman" panose="02020603050405020304" pitchFamily="18" charset="0"/>
              </a:rPr>
              <a:t> پێویستە بۆ </a:t>
            </a:r>
            <a:r>
              <a:rPr lang="ku-Arab-IQ" u="sng" dirty="0">
                <a:latin typeface="Calibri" panose="020F0502020204030204" pitchFamily="34" charset="0"/>
                <a:ea typeface="Calibri" panose="020F0502020204030204" pitchFamily="34" charset="0"/>
                <a:cs typeface="Times New Roman" panose="02020603050405020304" pitchFamily="18" charset="0"/>
              </a:rPr>
              <a:t>بواری خانووبەرە </a:t>
            </a:r>
            <a:r>
              <a:rPr lang="en-US" dirty="0">
                <a:latin typeface="Times New Roman" panose="02020603050405020304" pitchFamily="18" charset="0"/>
                <a:ea typeface="Calibri" panose="020F0502020204030204" pitchFamily="34" charset="0"/>
                <a:cs typeface="Arial" panose="020B0604020202020204" pitchFamily="34" charset="0"/>
              </a:rPr>
              <a:t>real estate</a:t>
            </a:r>
            <a:r>
              <a:rPr lang="ku-Arab-IQ" dirty="0">
                <a:latin typeface="Calibri" panose="020F0502020204030204" pitchFamily="34" charset="0"/>
                <a:ea typeface="Calibri" panose="020F0502020204030204" pitchFamily="34" charset="0"/>
                <a:cs typeface="Times New Roman" panose="02020603050405020304" pitchFamily="18" charset="0"/>
              </a:rPr>
              <a:t>، </a:t>
            </a:r>
            <a:r>
              <a:rPr lang="ku-Arab-IQ" u="sng" dirty="0">
                <a:latin typeface="Calibri" panose="020F0502020204030204" pitchFamily="34" charset="0"/>
                <a:ea typeface="Calibri" panose="020F0502020204030204" pitchFamily="34" charset="0"/>
                <a:cs typeface="Times New Roman" panose="02020603050405020304" pitchFamily="18" charset="0"/>
              </a:rPr>
              <a:t>سیستمی بەگەرخستن </a:t>
            </a:r>
            <a:r>
              <a:rPr lang="en-US" dirty="0">
                <a:latin typeface="Times New Roman" panose="02020603050405020304" pitchFamily="18" charset="0"/>
                <a:ea typeface="Calibri" panose="020F0502020204030204" pitchFamily="34" charset="0"/>
                <a:cs typeface="Arial" panose="020B0604020202020204" pitchFamily="34" charset="0"/>
              </a:rPr>
              <a:t>operating systems</a:t>
            </a:r>
            <a:r>
              <a:rPr lang="ku-Arab-IQ" dirty="0">
                <a:latin typeface="Calibri" panose="020F0502020204030204" pitchFamily="34" charset="0"/>
                <a:ea typeface="Calibri" panose="020F0502020204030204" pitchFamily="34" charset="0"/>
                <a:cs typeface="Times New Roman" panose="02020603050405020304" pitchFamily="18" charset="0"/>
              </a:rPr>
              <a:t>، </a:t>
            </a:r>
            <a:r>
              <a:rPr lang="ku-Arab-IQ" u="sng" dirty="0">
                <a:latin typeface="Calibri" panose="020F0502020204030204" pitchFamily="34" charset="0"/>
                <a:ea typeface="Calibri" panose="020F0502020204030204" pitchFamily="34" charset="0"/>
                <a:cs typeface="Times New Roman" panose="02020603050405020304" pitchFamily="18" charset="0"/>
              </a:rPr>
              <a:t>کەل و پەلی ژووری میوان </a:t>
            </a:r>
            <a:r>
              <a:rPr lang="en-US" dirty="0">
                <a:latin typeface="Times New Roman" panose="02020603050405020304" pitchFamily="18" charset="0"/>
                <a:ea typeface="Calibri" panose="020F0502020204030204" pitchFamily="34" charset="0"/>
                <a:cs typeface="Arial" panose="020B0604020202020204" pitchFamily="34" charset="0"/>
              </a:rPr>
              <a:t>guest room furniture</a:t>
            </a:r>
            <a:r>
              <a:rPr lang="ku-Arab-IQ" dirty="0">
                <a:latin typeface="Calibri" panose="020F0502020204030204" pitchFamily="34" charset="0"/>
                <a:ea typeface="Calibri" panose="020F0502020204030204" pitchFamily="34" charset="0"/>
                <a:cs typeface="Times New Roman" panose="02020603050405020304" pitchFamily="18" charset="0"/>
              </a:rPr>
              <a:t> و </a:t>
            </a:r>
            <a:r>
              <a:rPr lang="ku-Arab-IQ" u="sng" dirty="0">
                <a:latin typeface="Calibri" panose="020F0502020204030204" pitchFamily="34" charset="0"/>
                <a:ea typeface="Calibri" panose="020F0502020204030204" pitchFamily="34" charset="0"/>
                <a:cs typeface="Times New Roman" panose="02020603050405020304" pitchFamily="18" charset="0"/>
              </a:rPr>
              <a:t>پێداویستی رێستۆرانت </a:t>
            </a:r>
            <a:r>
              <a:rPr lang="en-US" dirty="0">
                <a:latin typeface="Times New Roman" panose="02020603050405020304" pitchFamily="18" charset="0"/>
                <a:ea typeface="Calibri" panose="020F0502020204030204" pitchFamily="34" charset="0"/>
                <a:cs typeface="Arial" panose="020B0604020202020204" pitchFamily="34" charset="0"/>
              </a:rPr>
              <a:t>restaurant equipment</a:t>
            </a:r>
            <a:r>
              <a:rPr lang="ar-IQ" dirty="0">
                <a:latin typeface="Calibri" panose="020F0502020204030204" pitchFamily="34" charset="0"/>
                <a:ea typeface="Calibri" panose="020F0502020204030204" pitchFamily="34" charset="0"/>
                <a:cs typeface="Times New Roman" panose="02020603050405020304" pitchFamily="18" charset="0"/>
              </a:rPr>
              <a:t>. </a:t>
            </a:r>
            <a:r>
              <a:rPr lang="ku-Arab-IQ" dirty="0">
                <a:latin typeface="Calibri" panose="020F0502020204030204" pitchFamily="34" charset="0"/>
                <a:ea typeface="Calibri" panose="020F0502020204030204" pitchFamily="34" charset="0"/>
                <a:cs typeface="Times New Roman" panose="02020603050405020304" pitchFamily="18" charset="0"/>
              </a:rPr>
              <a:t> ئەمانە هەمووی بە </a:t>
            </a:r>
            <a:r>
              <a:rPr lang="ku-Arab-IQ" b="1" u="sng" dirty="0">
                <a:latin typeface="Calibri" panose="020F0502020204030204" pitchFamily="34" charset="0"/>
                <a:ea typeface="Calibri" panose="020F0502020204030204" pitchFamily="34" charset="0"/>
                <a:cs typeface="Times New Roman" panose="02020603050405020304" pitchFamily="18" charset="0"/>
              </a:rPr>
              <a:t>هەبوو </a:t>
            </a:r>
            <a:r>
              <a:rPr lang="en-US" b="1" u="sng" dirty="0">
                <a:latin typeface="Times New Roman" panose="02020603050405020304" pitchFamily="18" charset="0"/>
                <a:ea typeface="Calibri" panose="020F0502020204030204" pitchFamily="34" charset="0"/>
                <a:cs typeface="Arial" panose="020B0604020202020204" pitchFamily="34" charset="0"/>
              </a:rPr>
              <a:t>asset</a:t>
            </a:r>
            <a:r>
              <a:rPr lang="ku-Arab-IQ" dirty="0">
                <a:latin typeface="Calibri" panose="020F0502020204030204" pitchFamily="34" charset="0"/>
                <a:ea typeface="Calibri" panose="020F0502020204030204" pitchFamily="34" charset="0"/>
                <a:cs typeface="Times New Roman" panose="02020603050405020304" pitchFamily="18" charset="0"/>
              </a:rPr>
              <a:t> ی کۆمپانیا دادەنریت و ئاستەنگن بۆ کارگێری</a:t>
            </a:r>
            <a:r>
              <a:rPr lang="ar-IQ" dirty="0">
                <a:latin typeface="Calibri" panose="020F0502020204030204" pitchFamily="34" charset="0"/>
                <a:ea typeface="Calibri" panose="020F0502020204030204" pitchFamily="34" charset="0"/>
                <a:cs typeface="Times New Roman" panose="02020603050405020304" pitchFamily="18" charset="0"/>
              </a:rPr>
              <a:t>/ </a:t>
            </a:r>
            <a:r>
              <a:rPr lang="ar-IQ" dirty="0">
                <a:solidFill>
                  <a:srgbClr val="00B0F0"/>
                </a:solidFill>
                <a:latin typeface="Calibri" panose="020F0502020204030204" pitchFamily="34" charset="0"/>
                <a:ea typeface="Calibri" panose="020F0502020204030204" pitchFamily="34" charset="0"/>
                <a:cs typeface="Times New Roman" panose="02020603050405020304" pitchFamily="18" charset="0"/>
              </a:rPr>
              <a:t>تحتاج الضيافة الى نسبة قليلة من المخزون، لكن مقدار كبير من راس المال في مجال العقار، نظام التشغيل، أثاث غرف الضيافة واحتياجات المطعم. تعد كل ذلك بـ </a:t>
            </a:r>
            <a:r>
              <a:rPr lang="ar-IQ" b="1" dirty="0">
                <a:solidFill>
                  <a:srgbClr val="00B0F0"/>
                </a:solidFill>
                <a:latin typeface="Calibri" panose="020F0502020204030204" pitchFamily="34" charset="0"/>
                <a:ea typeface="Calibri" panose="020F0502020204030204" pitchFamily="34" charset="0"/>
                <a:cs typeface="Times New Roman" panose="02020603050405020304" pitchFamily="18" charset="0"/>
              </a:rPr>
              <a:t>موجودات الشركة </a:t>
            </a:r>
            <a:r>
              <a:rPr lang="ar-IQ" dirty="0">
                <a:solidFill>
                  <a:srgbClr val="00B0F0"/>
                </a:solidFill>
                <a:latin typeface="Calibri" panose="020F0502020204030204" pitchFamily="34" charset="0"/>
                <a:ea typeface="Calibri" panose="020F0502020204030204" pitchFamily="34" charset="0"/>
                <a:cs typeface="Times New Roman" panose="02020603050405020304" pitchFamily="18" charset="0"/>
              </a:rPr>
              <a:t>وتحديا للادارة.</a:t>
            </a:r>
            <a:endParaRPr lang="en-US" sz="2000" dirty="0">
              <a:solidFill>
                <a:srgbClr val="00B0F0"/>
              </a:solidFill>
              <a:latin typeface="Calibri" panose="020F0502020204030204" pitchFamily="34" charset="0"/>
              <a:ea typeface="Calibri" panose="020F0502020204030204" pitchFamily="34" charset="0"/>
              <a:cs typeface="Arial" panose="020B0604020202020204" pitchFamily="34" charset="0"/>
            </a:endParaRPr>
          </a:p>
          <a:p>
            <a:pPr marL="0" indent="0" algn="just" rtl="1">
              <a:lnSpc>
                <a:spcPct val="107000"/>
              </a:lnSpc>
              <a:spcAft>
                <a:spcPts val="0"/>
              </a:spcAft>
              <a:buNone/>
            </a:pPr>
            <a:r>
              <a:rPr lang="ku-Arab-IQ" dirty="0">
                <a:latin typeface="Calibri" panose="020F0502020204030204" pitchFamily="34" charset="0"/>
                <a:ea typeface="Calibri" panose="020F0502020204030204" pitchFamily="34" charset="0"/>
                <a:cs typeface="Times New Roman" panose="02020603050405020304" pitchFamily="18" charset="0"/>
              </a:rPr>
              <a:t>	</a:t>
            </a:r>
            <a:endParaRPr lang="en-US" sz="2000" dirty="0">
              <a:latin typeface="Calibri" panose="020F0502020204030204" pitchFamily="34" charset="0"/>
              <a:ea typeface="Calibri" panose="020F0502020204030204" pitchFamily="34" charset="0"/>
              <a:cs typeface="Arial" panose="020B0604020202020204" pitchFamily="34" charset="0"/>
            </a:endParaRPr>
          </a:p>
        </p:txBody>
      </p:sp>
      <p:sp>
        <p:nvSpPr>
          <p:cNvPr id="4" name="TextBox 3">
            <a:extLst>
              <a:ext uri="{FF2B5EF4-FFF2-40B4-BE49-F238E27FC236}">
                <a16:creationId xmlns:a16="http://schemas.microsoft.com/office/drawing/2014/main" id="{48CCEBDC-F326-4B89-B8DE-FDFAF1A8C73E}"/>
              </a:ext>
            </a:extLst>
          </p:cNvPr>
          <p:cNvSpPr txBox="1"/>
          <p:nvPr/>
        </p:nvSpPr>
        <p:spPr>
          <a:xfrm>
            <a:off x="4984012" y="5785515"/>
            <a:ext cx="6097772" cy="707886"/>
          </a:xfrm>
          <a:prstGeom prst="rect">
            <a:avLst/>
          </a:prstGeom>
          <a:noFill/>
        </p:spPr>
        <p:txBody>
          <a:bodyPr wrap="square">
            <a:spAutoFit/>
          </a:bodyPr>
          <a:lstStyle/>
          <a:p>
            <a:pPr algn="just" rtl="1"/>
            <a:r>
              <a:rPr lang="ku-Arab-IQ" sz="2000" dirty="0">
                <a:solidFill>
                  <a:srgbClr val="00B050"/>
                </a:solidFill>
                <a:latin typeface="Calibri" panose="020F0502020204030204" pitchFamily="34" charset="0"/>
                <a:ea typeface="Calibri" panose="020F0502020204030204" pitchFamily="34" charset="0"/>
                <a:cs typeface="Times New Roman" panose="02020603050405020304" pitchFamily="18" charset="0"/>
              </a:rPr>
              <a:t>پ/ پەیوەندی نێوان بواری خانووبەرە و میوانداری چییە؟</a:t>
            </a:r>
          </a:p>
          <a:p>
            <a:pPr algn="just" rtl="1"/>
            <a:r>
              <a:rPr lang="ku-Arab-IQ" sz="2000">
                <a:solidFill>
                  <a:srgbClr val="00B050"/>
                </a:solidFill>
                <a:latin typeface="Calibri" panose="020F0502020204030204" pitchFamily="34" charset="0"/>
                <a:cs typeface="Times New Roman" panose="02020603050405020304" pitchFamily="18" charset="0"/>
              </a:rPr>
              <a:t>پ/ هەبووەکانی بواری میوانداری خۆی لە چی دا دەبینێتەوە؟</a:t>
            </a:r>
            <a:endParaRPr lang="en-US" sz="2000" dirty="0">
              <a:solidFill>
                <a:srgbClr val="00B050"/>
              </a:solidFill>
            </a:endParaRPr>
          </a:p>
        </p:txBody>
      </p:sp>
    </p:spTree>
    <p:custDataLst>
      <p:tags r:id="rId1"/>
    </p:custDataLst>
    <p:extLst>
      <p:ext uri="{BB962C8B-B14F-4D97-AF65-F5344CB8AC3E}">
        <p14:creationId xmlns:p14="http://schemas.microsoft.com/office/powerpoint/2010/main" val="390145639"/>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6B38D-F8A5-46FD-BBAB-03078F753C8C}"/>
              </a:ext>
            </a:extLst>
          </p:cNvPr>
          <p:cNvSpPr>
            <a:spLocks noGrp="1"/>
          </p:cNvSpPr>
          <p:nvPr>
            <p:ph type="title"/>
          </p:nvPr>
        </p:nvSpPr>
        <p:spPr>
          <a:xfrm>
            <a:off x="1783015" y="404924"/>
            <a:ext cx="10178323" cy="530741"/>
          </a:xfrm>
        </p:spPr>
        <p:txBody>
          <a:bodyPr>
            <a:normAutofit fontScale="90000"/>
          </a:bodyPr>
          <a:lstStyle/>
          <a:p>
            <a:pPr algn="r" rtl="1">
              <a:lnSpc>
                <a:spcPct val="107000"/>
              </a:lnSpc>
              <a:spcAft>
                <a:spcPts val="0"/>
              </a:spcAft>
            </a:pPr>
            <a:r>
              <a:rPr lang="ku-Arab-IQ" b="1" dirty="0">
                <a:latin typeface="Calibri" panose="020F0502020204030204" pitchFamily="34" charset="0"/>
                <a:ea typeface="Calibri" panose="020F0502020204030204" pitchFamily="34" charset="0"/>
              </a:rPr>
              <a:t>ئاستەنگەکانی دارایی لە پیشەسازی میوانداری</a:t>
            </a:r>
            <a:br>
              <a:rPr lang="ar-IQ" b="1" dirty="0">
                <a:latin typeface="Calibri" panose="020F0502020204030204" pitchFamily="34" charset="0"/>
                <a:ea typeface="Calibri" panose="020F0502020204030204" pitchFamily="34" charset="0"/>
              </a:rPr>
            </a:br>
            <a:r>
              <a:rPr lang="ar-IQ" b="1" dirty="0">
                <a:latin typeface="Calibri" panose="020F0502020204030204" pitchFamily="34" charset="0"/>
                <a:ea typeface="Calibri" panose="020F0502020204030204" pitchFamily="34" charset="0"/>
              </a:rPr>
              <a:t>التحديات المالية في صناعة الضيافة</a:t>
            </a:r>
            <a:endParaRPr lang="en-US" sz="3600" dirty="0">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AF9E7738-789A-4182-A057-B6B4B2372B84}"/>
              </a:ext>
            </a:extLst>
          </p:cNvPr>
          <p:cNvSpPr>
            <a:spLocks noGrp="1"/>
          </p:cNvSpPr>
          <p:nvPr>
            <p:ph idx="1"/>
          </p:nvPr>
        </p:nvSpPr>
        <p:spPr>
          <a:xfrm>
            <a:off x="342900" y="1467293"/>
            <a:ext cx="11618438" cy="5324031"/>
          </a:xfrm>
        </p:spPr>
        <p:txBody>
          <a:bodyPr>
            <a:noAutofit/>
          </a:bodyPr>
          <a:lstStyle/>
          <a:p>
            <a:pPr marL="0" indent="0" algn="just" rtl="1">
              <a:lnSpc>
                <a:spcPct val="107000"/>
              </a:lnSpc>
              <a:spcAft>
                <a:spcPts val="0"/>
              </a:spcAft>
              <a:buNone/>
            </a:pPr>
            <a:r>
              <a:rPr lang="ar-IQ" sz="3200" dirty="0">
                <a:latin typeface="Calibri" panose="020F0502020204030204" pitchFamily="34" charset="0"/>
                <a:ea typeface="Calibri" panose="020F0502020204030204" pitchFamily="34" charset="0"/>
                <a:cs typeface="Times New Roman" panose="02020603050405020304" pitchFamily="18" charset="0"/>
              </a:rPr>
              <a:t>4- </a:t>
            </a:r>
            <a:r>
              <a:rPr lang="ku-Arab-IQ" sz="3200" dirty="0">
                <a:latin typeface="Calibri" panose="020F0502020204030204" pitchFamily="34" charset="0"/>
                <a:ea typeface="Calibri" panose="020F0502020204030204" pitchFamily="34" charset="0"/>
                <a:cs typeface="Times New Roman" panose="02020603050405020304" pitchFamily="18" charset="0"/>
              </a:rPr>
              <a:t>بزنسی میوانداری زۆر پشت بە د</a:t>
            </a:r>
            <a:r>
              <a:rPr lang="ku-Arab-IQ" sz="3200" u="sng" dirty="0">
                <a:latin typeface="Calibri" panose="020F0502020204030204" pitchFamily="34" charset="0"/>
                <a:ea typeface="Calibri" panose="020F0502020204030204" pitchFamily="34" charset="0"/>
                <a:cs typeface="Times New Roman" panose="02020603050405020304" pitchFamily="18" charset="0"/>
              </a:rPr>
              <a:t>ەسهات </a:t>
            </a:r>
            <a:r>
              <a:rPr lang="en-US" sz="3200" dirty="0">
                <a:latin typeface="Times New Roman" panose="02020603050405020304" pitchFamily="18" charset="0"/>
                <a:ea typeface="Calibri" panose="020F0502020204030204" pitchFamily="34" charset="0"/>
                <a:cs typeface="Arial" panose="020B0604020202020204" pitchFamily="34" charset="0"/>
              </a:rPr>
              <a:t>income</a:t>
            </a:r>
            <a:r>
              <a:rPr lang="ku-Arab-IQ" sz="3200" dirty="0">
                <a:latin typeface="Calibri" panose="020F0502020204030204" pitchFamily="34" charset="0"/>
                <a:ea typeface="Calibri" panose="020F0502020204030204" pitchFamily="34" charset="0"/>
                <a:cs typeface="Times New Roman" panose="02020603050405020304" pitchFamily="18" charset="0"/>
              </a:rPr>
              <a:t>ی کریارانی دەبەستێت. </a:t>
            </a:r>
            <a:r>
              <a:rPr lang="ku-Arab-IQ" sz="3200" u="sng" dirty="0">
                <a:latin typeface="Calibri" panose="020F0502020204030204" pitchFamily="34" charset="0"/>
                <a:ea typeface="Calibri" panose="020F0502020204030204" pitchFamily="34" charset="0"/>
                <a:cs typeface="Times New Roman" panose="02020603050405020304" pitchFamily="18" charset="0"/>
              </a:rPr>
              <a:t>ئەگەر ئابووری لاواز </a:t>
            </a:r>
            <a:r>
              <a:rPr lang="ku-Arab-IQ" sz="3200" dirty="0">
                <a:latin typeface="Calibri" panose="020F0502020204030204" pitchFamily="34" charset="0"/>
                <a:ea typeface="Calibri" panose="020F0502020204030204" pitchFamily="34" charset="0"/>
                <a:cs typeface="Times New Roman" panose="02020603050405020304" pitchFamily="18" charset="0"/>
              </a:rPr>
              <a:t>بێت و دەسهاتی خێزان/خانەوادەکان کەم ببێتەوە، ئەوا </a:t>
            </a:r>
            <a:r>
              <a:rPr lang="ku-Arab-IQ" sz="3200" u="sng" dirty="0">
                <a:latin typeface="Calibri" panose="020F0502020204030204" pitchFamily="34" charset="0"/>
                <a:ea typeface="Calibri" panose="020F0502020204030204" pitchFamily="34" charset="0"/>
                <a:cs typeface="Times New Roman" panose="02020603050405020304" pitchFamily="18" charset="0"/>
              </a:rPr>
              <a:t>کاریگەری ئابووریی </a:t>
            </a:r>
            <a:r>
              <a:rPr lang="ku-Arab-IQ" sz="3200" dirty="0">
                <a:latin typeface="Calibri" panose="020F0502020204030204" pitchFamily="34" charset="0"/>
                <a:ea typeface="Calibri" panose="020F0502020204030204" pitchFamily="34" charset="0"/>
                <a:cs typeface="Times New Roman" panose="02020603050405020304" pitchFamily="18" charset="0"/>
              </a:rPr>
              <a:t>زۆر زیاتری بەسەر ئەو کەرتە دیارە، بەلام لە کۆتایی دا سەرجەمی کەرتەکە تووشی </a:t>
            </a:r>
            <a:r>
              <a:rPr lang="ku-Arab-IQ" sz="3200" u="sng" dirty="0">
                <a:latin typeface="Calibri" panose="020F0502020204030204" pitchFamily="34" charset="0"/>
                <a:ea typeface="Calibri" panose="020F0502020204030204" pitchFamily="34" charset="0"/>
                <a:cs typeface="Times New Roman" panose="02020603050405020304" pitchFamily="18" charset="0"/>
              </a:rPr>
              <a:t>ئازاری دارایی</a:t>
            </a:r>
            <a:r>
              <a:rPr lang="ku-Arab-IQ" sz="3200" dirty="0">
                <a:latin typeface="Calibri" panose="020F0502020204030204" pitchFamily="34"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Arial" panose="020B0604020202020204" pitchFamily="34" charset="0"/>
              </a:rPr>
              <a:t>finance pain </a:t>
            </a:r>
            <a:r>
              <a:rPr lang="ku-Arab-IQ" sz="3200" dirty="0">
                <a:latin typeface="Times New Roman" panose="02020603050405020304" pitchFamily="18" charset="0"/>
                <a:ea typeface="Calibri" panose="020F0502020204030204" pitchFamily="34" charset="0"/>
              </a:rPr>
              <a:t> دەبێت. رەنگە زۆر بە زوویی و خێرایی کەرتەکە </a:t>
            </a:r>
            <a:r>
              <a:rPr lang="ku-Arab-IQ" sz="3200" u="sng" dirty="0">
                <a:latin typeface="Times New Roman" panose="02020603050405020304" pitchFamily="18" charset="0"/>
                <a:ea typeface="Calibri" panose="020F0502020204030204" pitchFamily="34" charset="0"/>
              </a:rPr>
              <a:t>ببوژێتەوە</a:t>
            </a:r>
            <a:r>
              <a:rPr lang="ku-Arab-IQ" sz="3200" dirty="0">
                <a:latin typeface="Times New Roman" panose="02020603050405020304" pitchFamily="18" charset="0"/>
                <a:ea typeface="Calibri" panose="020F0502020204030204" pitchFamily="34" charset="0"/>
              </a:rPr>
              <a:t>، بۆیە پێشبینی و وریایی لە </a:t>
            </a:r>
            <a:r>
              <a:rPr lang="ku-Arab-IQ" sz="3200" u="sng" dirty="0">
                <a:latin typeface="Times New Roman" panose="02020603050405020304" pitchFamily="18" charset="0"/>
                <a:ea typeface="Calibri" panose="020F0502020204030204" pitchFamily="34" charset="0"/>
              </a:rPr>
              <a:t>هەلبەز و دابەزی </a:t>
            </a:r>
            <a:r>
              <a:rPr lang="ku-Arab-IQ" sz="3200" dirty="0">
                <a:latin typeface="Times New Roman" panose="02020603050405020304" pitchFamily="18" charset="0"/>
                <a:ea typeface="Calibri" panose="020F0502020204030204" pitchFamily="34" charset="0"/>
              </a:rPr>
              <a:t>ئابووری وا دەکات سوودمەند بێت</a:t>
            </a:r>
            <a:r>
              <a:rPr lang="ar-IQ" sz="3200" dirty="0">
                <a:latin typeface="Times New Roman" panose="02020603050405020304" pitchFamily="18" charset="0"/>
                <a:ea typeface="Calibri" panose="020F0502020204030204" pitchFamily="34" charset="0"/>
              </a:rPr>
              <a:t>/ </a:t>
            </a:r>
            <a:r>
              <a:rPr lang="ar-IQ" sz="3200" dirty="0">
                <a:solidFill>
                  <a:srgbClr val="00B0F0"/>
                </a:solidFill>
                <a:latin typeface="Times New Roman" panose="02020603050405020304" pitchFamily="18" charset="0"/>
                <a:ea typeface="Calibri" panose="020F0502020204030204" pitchFamily="34" charset="0"/>
              </a:rPr>
              <a:t>اخيرا، تعتمد اعمال الضيافة على الدخل من الزبائن. اذا كانت الاقتصاد ضعيفا وقلت دخل الاسر، تؤثر تاثيرا كبيرا على هذا القطاع، وفي النهاية يواجه القطاع الى الوجع المالي. يمكن ان ينعش القطاع بسرعة، لذلك يمكن الاستفادة من التنبؤ والحذر في التحولات الاقتصادية  </a:t>
            </a:r>
            <a:r>
              <a:rPr lang="ku-Arab-IQ" sz="3200" dirty="0">
                <a:latin typeface="Times New Roman" panose="02020603050405020304" pitchFamily="18" charset="0"/>
                <a:ea typeface="Calibri" panose="020F0502020204030204" pitchFamily="34" charset="0"/>
              </a:rPr>
              <a:t>.</a:t>
            </a:r>
            <a:endParaRPr lang="en-US" sz="2400" dirty="0">
              <a:latin typeface="Calibri" panose="020F0502020204030204" pitchFamily="34" charset="0"/>
              <a:ea typeface="Calibri" panose="020F0502020204030204" pitchFamily="34" charset="0"/>
              <a:cs typeface="Arial" panose="020B0604020202020204" pitchFamily="34" charset="0"/>
            </a:endParaRPr>
          </a:p>
        </p:txBody>
      </p:sp>
      <p:sp>
        <p:nvSpPr>
          <p:cNvPr id="4" name="TextBox 3">
            <a:extLst>
              <a:ext uri="{FF2B5EF4-FFF2-40B4-BE49-F238E27FC236}">
                <a16:creationId xmlns:a16="http://schemas.microsoft.com/office/drawing/2014/main" id="{CFE41863-D874-40B6-8B3A-6424C393157F}"/>
              </a:ext>
            </a:extLst>
          </p:cNvPr>
          <p:cNvSpPr txBox="1"/>
          <p:nvPr/>
        </p:nvSpPr>
        <p:spPr>
          <a:xfrm>
            <a:off x="-542260" y="6253021"/>
            <a:ext cx="9281781" cy="400110"/>
          </a:xfrm>
          <a:prstGeom prst="rect">
            <a:avLst/>
          </a:prstGeom>
          <a:noFill/>
        </p:spPr>
        <p:txBody>
          <a:bodyPr wrap="square">
            <a:spAutoFit/>
          </a:bodyPr>
          <a:lstStyle/>
          <a:p>
            <a:pPr marL="0" marR="0" lvl="0" indent="0" algn="just" defTabSz="457200" rtl="1" eaLnBrk="1" fontAlgn="auto" latinLnBrk="0" hangingPunct="1">
              <a:lnSpc>
                <a:spcPct val="100000"/>
              </a:lnSpc>
              <a:spcBef>
                <a:spcPts val="0"/>
              </a:spcBef>
              <a:spcAft>
                <a:spcPts val="0"/>
              </a:spcAft>
              <a:buClrTx/>
              <a:buSzTx/>
              <a:buFontTx/>
              <a:buNone/>
              <a:tabLst/>
              <a:defRPr/>
            </a:pPr>
            <a:r>
              <a:rPr kumimoji="0" lang="ku-Arab-IQ" sz="2000" b="0" i="0" u="none" strike="noStrike" kern="1200" cap="none" spc="0" normalizeH="0" baseline="0" noProof="0" dirty="0">
                <a:ln>
                  <a:noFill/>
                </a:ln>
                <a:solidFill>
                  <a:srgbClr val="00B050"/>
                </a:solidFill>
                <a:effectLst/>
                <a:uLnTx/>
                <a:uFillTx/>
                <a:latin typeface="Calibri" panose="020F0502020204030204" pitchFamily="34" charset="0"/>
                <a:ea typeface="Calibri" panose="020F0502020204030204" pitchFamily="34" charset="0"/>
                <a:cs typeface="Times New Roman" panose="02020603050405020304" pitchFamily="18" charset="0"/>
              </a:rPr>
              <a:t>پ/ پەیوەندی لە نێوانی دەسهاتی خێزان و هەستیاری کەرتی گەشتیاری چییە؟</a:t>
            </a:r>
            <a:endParaRPr kumimoji="0" lang="en-US" sz="2000" b="0" i="0" u="none" strike="noStrike" kern="1200" cap="none" spc="0" normalizeH="0" baseline="0" noProof="0" dirty="0">
              <a:ln>
                <a:noFill/>
              </a:ln>
              <a:solidFill>
                <a:srgbClr val="00B050"/>
              </a:solidFill>
              <a:effectLst/>
              <a:uLnTx/>
              <a:uFillTx/>
              <a:latin typeface="Calibri" panose="020F0502020204030204"/>
              <a:ea typeface="+mn-ea"/>
              <a:cs typeface="+mn-cs"/>
            </a:endParaRPr>
          </a:p>
        </p:txBody>
      </p:sp>
    </p:spTree>
    <p:custDataLst>
      <p:tags r:id="rId1"/>
    </p:custDataLst>
    <p:extLst>
      <p:ext uri="{BB962C8B-B14F-4D97-AF65-F5344CB8AC3E}">
        <p14:creationId xmlns:p14="http://schemas.microsoft.com/office/powerpoint/2010/main" val="1084586174"/>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ubtitle 7">
            <a:extLst>
              <a:ext uri="{FF2B5EF4-FFF2-40B4-BE49-F238E27FC236}">
                <a16:creationId xmlns:a16="http://schemas.microsoft.com/office/drawing/2014/main" id="{9D7E0C8D-182C-4144-976F-1D38D0F24589}"/>
              </a:ext>
            </a:extLst>
          </p:cNvPr>
          <p:cNvSpPr txBox="1">
            <a:spLocks/>
          </p:cNvSpPr>
          <p:nvPr/>
        </p:nvSpPr>
        <p:spPr>
          <a:xfrm>
            <a:off x="1192028" y="2955014"/>
            <a:ext cx="9535854" cy="947972"/>
          </a:xfrm>
          <a:prstGeom prst="rect">
            <a:avLst/>
          </a:prstGeom>
        </p:spPr>
        <p:txBody>
          <a:bodyPr vert="horz" lIns="91440" tIns="45720" rIns="91440" bIns="45720" rtlCol="0" anchor="t">
            <a:normAutofit/>
          </a:bodyPr>
          <a:lstStyle>
            <a:lvl1pPr marL="0" indent="0" algn="ctr" defTabSz="685800" rtl="0" eaLnBrk="1" latinLnBrk="0" hangingPunct="1">
              <a:lnSpc>
                <a:spcPct val="100000"/>
              </a:lnSpc>
              <a:spcBef>
                <a:spcPts val="700"/>
              </a:spcBef>
              <a:buClr>
                <a:schemeClr val="tx2"/>
              </a:buClr>
              <a:buFont typeface="Arial" panose="020B0604020202020204" pitchFamily="34" charset="0"/>
              <a:buNone/>
              <a:defRPr sz="1500" b="1" i="0" kern="1200" cap="all" spc="300" baseline="0">
                <a:solidFill>
                  <a:schemeClr val="tx2"/>
                </a:solidFill>
                <a:latin typeface="+mn-lt"/>
                <a:ea typeface="+mn-ea"/>
                <a:cs typeface="+mn-cs"/>
              </a:defRPr>
            </a:lvl1pPr>
            <a:lvl2pPr marL="342900" indent="0" algn="ctr" defTabSz="685800" rtl="0" eaLnBrk="1" latinLnBrk="0" hangingPunct="1">
              <a:lnSpc>
                <a:spcPct val="110000"/>
              </a:lnSpc>
              <a:spcBef>
                <a:spcPts val="700"/>
              </a:spcBef>
              <a:buClr>
                <a:schemeClr val="tx2"/>
              </a:buClr>
              <a:buFont typeface="Gill Sans MT" panose="020B0502020104020203" pitchFamily="34" charset="0"/>
              <a:buNone/>
              <a:defRPr sz="1500" kern="1200">
                <a:solidFill>
                  <a:schemeClr val="tx1">
                    <a:lumMod val="65000"/>
                    <a:lumOff val="35000"/>
                  </a:schemeClr>
                </a:solidFill>
                <a:latin typeface="+mn-lt"/>
                <a:ea typeface="+mn-ea"/>
                <a:cs typeface="+mn-cs"/>
              </a:defRPr>
            </a:lvl2pPr>
            <a:lvl3pPr marL="685800" indent="0" algn="ctr" defTabSz="685800" rtl="0" eaLnBrk="1" latinLnBrk="0" hangingPunct="1">
              <a:lnSpc>
                <a:spcPct val="110000"/>
              </a:lnSpc>
              <a:spcBef>
                <a:spcPts val="700"/>
              </a:spcBef>
              <a:buClr>
                <a:schemeClr val="tx2"/>
              </a:buClr>
              <a:buFont typeface="Arial" panose="020B0604020202020204" pitchFamily="34" charset="0"/>
              <a:buNone/>
              <a:defRPr sz="1350" kern="1200">
                <a:solidFill>
                  <a:schemeClr val="tx1">
                    <a:lumMod val="65000"/>
                    <a:lumOff val="35000"/>
                  </a:schemeClr>
                </a:solidFill>
                <a:latin typeface="+mn-lt"/>
                <a:ea typeface="+mn-ea"/>
                <a:cs typeface="+mn-cs"/>
              </a:defRPr>
            </a:lvl3pPr>
            <a:lvl4pPr marL="1028700" indent="0" algn="ctr" defTabSz="685800" rtl="0" eaLnBrk="1" latinLnBrk="0" hangingPunct="1">
              <a:lnSpc>
                <a:spcPct val="110000"/>
              </a:lnSpc>
              <a:spcBef>
                <a:spcPts val="700"/>
              </a:spcBef>
              <a:buClr>
                <a:schemeClr val="tx2"/>
              </a:buClr>
              <a:buFont typeface="Gill Sans MT" panose="020B0502020104020203" pitchFamily="34" charset="0"/>
              <a:buNone/>
              <a:defRPr sz="1200" kern="1200">
                <a:solidFill>
                  <a:schemeClr val="tx1">
                    <a:lumMod val="65000"/>
                    <a:lumOff val="35000"/>
                  </a:schemeClr>
                </a:solidFill>
                <a:latin typeface="+mn-lt"/>
                <a:ea typeface="+mn-ea"/>
                <a:cs typeface="+mn-cs"/>
              </a:defRPr>
            </a:lvl4pPr>
            <a:lvl5pPr marL="1371600" indent="0" algn="ctr" defTabSz="685800" rtl="0" eaLnBrk="1" latinLnBrk="0" hangingPunct="1">
              <a:lnSpc>
                <a:spcPct val="110000"/>
              </a:lnSpc>
              <a:spcBef>
                <a:spcPts val="700"/>
              </a:spcBef>
              <a:buClr>
                <a:schemeClr val="tx2"/>
              </a:buClr>
              <a:buFont typeface="Arial" panose="020B0604020202020204" pitchFamily="34" charset="0"/>
              <a:buNone/>
              <a:defRPr sz="1200" kern="1200">
                <a:solidFill>
                  <a:schemeClr val="tx1">
                    <a:lumMod val="65000"/>
                    <a:lumOff val="35000"/>
                  </a:schemeClr>
                </a:solidFill>
                <a:latin typeface="+mn-lt"/>
                <a:ea typeface="+mn-ea"/>
                <a:cs typeface="+mn-cs"/>
              </a:defRPr>
            </a:lvl5pPr>
            <a:lvl6pPr marL="1714500" indent="0" algn="ctr" defTabSz="685800" rtl="0" eaLnBrk="1" latinLnBrk="0" hangingPunct="1">
              <a:lnSpc>
                <a:spcPct val="110000"/>
              </a:lnSpc>
              <a:spcBef>
                <a:spcPts val="700"/>
              </a:spcBef>
              <a:buClr>
                <a:schemeClr val="tx2"/>
              </a:buClr>
              <a:buFont typeface="Gill Sans MT" panose="020B0502020104020203" pitchFamily="34" charset="0"/>
              <a:buNone/>
              <a:defRPr sz="1200" kern="1200">
                <a:solidFill>
                  <a:schemeClr val="tx1">
                    <a:lumMod val="65000"/>
                    <a:lumOff val="35000"/>
                  </a:schemeClr>
                </a:solidFill>
                <a:latin typeface="+mn-lt"/>
                <a:ea typeface="+mn-ea"/>
                <a:cs typeface="+mn-cs"/>
              </a:defRPr>
            </a:lvl6pPr>
            <a:lvl7pPr marL="2057400" indent="0" algn="ctr" defTabSz="685800" rtl="0" eaLnBrk="1" latinLnBrk="0" hangingPunct="1">
              <a:lnSpc>
                <a:spcPct val="110000"/>
              </a:lnSpc>
              <a:spcBef>
                <a:spcPts val="700"/>
              </a:spcBef>
              <a:buClr>
                <a:schemeClr val="tx2"/>
              </a:buClr>
              <a:buFont typeface="Arial" panose="020B0604020202020204" pitchFamily="34" charset="0"/>
              <a:buNone/>
              <a:defRPr sz="1200" kern="1200">
                <a:solidFill>
                  <a:schemeClr val="tx1">
                    <a:lumMod val="65000"/>
                    <a:lumOff val="35000"/>
                  </a:schemeClr>
                </a:solidFill>
                <a:latin typeface="+mn-lt"/>
                <a:ea typeface="+mn-ea"/>
                <a:cs typeface="+mn-cs"/>
              </a:defRPr>
            </a:lvl7pPr>
            <a:lvl8pPr marL="2400300" indent="0" algn="ctr" defTabSz="685800" rtl="0" eaLnBrk="1" latinLnBrk="0" hangingPunct="1">
              <a:lnSpc>
                <a:spcPct val="110000"/>
              </a:lnSpc>
              <a:spcBef>
                <a:spcPts val="700"/>
              </a:spcBef>
              <a:buClr>
                <a:schemeClr val="tx2"/>
              </a:buClr>
              <a:buFont typeface="Gill Sans MT" panose="020B0502020104020203" pitchFamily="34" charset="0"/>
              <a:buNone/>
              <a:defRPr sz="1200" kern="1200" baseline="0">
                <a:solidFill>
                  <a:schemeClr val="tx1">
                    <a:lumMod val="65000"/>
                    <a:lumOff val="35000"/>
                  </a:schemeClr>
                </a:solidFill>
                <a:latin typeface="+mn-lt"/>
                <a:ea typeface="+mn-ea"/>
                <a:cs typeface="+mn-cs"/>
              </a:defRPr>
            </a:lvl8pPr>
            <a:lvl9pPr marL="2743200" indent="0" algn="ctr" defTabSz="685800" rtl="0" eaLnBrk="1" latinLnBrk="0" hangingPunct="1">
              <a:lnSpc>
                <a:spcPct val="110000"/>
              </a:lnSpc>
              <a:spcBef>
                <a:spcPts val="700"/>
              </a:spcBef>
              <a:buClr>
                <a:schemeClr val="tx2"/>
              </a:buClr>
              <a:buFont typeface="Arial" panose="020B0604020202020204" pitchFamily="34" charset="0"/>
              <a:buNone/>
              <a:defRPr sz="1200" kern="1200" baseline="0">
                <a:solidFill>
                  <a:schemeClr val="tx1">
                    <a:lumMod val="65000"/>
                    <a:lumOff val="35000"/>
                  </a:schemeClr>
                </a:solidFill>
                <a:latin typeface="+mn-lt"/>
                <a:ea typeface="+mn-ea"/>
                <a:cs typeface="+mn-cs"/>
              </a:defRPr>
            </a:lvl9pPr>
          </a:lstStyle>
          <a:p>
            <a:pPr marL="0" marR="0" lvl="0" indent="0" algn="ctr" defTabSz="685800" rtl="0" eaLnBrk="1" fontAlgn="auto" latinLnBrk="0" hangingPunct="1">
              <a:lnSpc>
                <a:spcPct val="100000"/>
              </a:lnSpc>
              <a:spcBef>
                <a:spcPts val="700"/>
              </a:spcBef>
              <a:spcAft>
                <a:spcPts val="0"/>
              </a:spcAft>
              <a:buClr>
                <a:srgbClr val="2A1A00"/>
              </a:buClr>
              <a:buSzTx/>
              <a:buFont typeface="Arial" panose="020B0604020202020204" pitchFamily="34" charset="0"/>
              <a:buNone/>
              <a:tabLst/>
              <a:defRPr/>
            </a:pPr>
            <a:r>
              <a:rPr lang="ku-Arab-IQ" sz="4000" dirty="0">
                <a:solidFill>
                  <a:prstClr val="black"/>
                </a:solidFill>
                <a:latin typeface="Times New Roman" panose="02020603050405020304" pitchFamily="18" charset="0"/>
                <a:cs typeface="Times New Roman" panose="02020603050405020304" pitchFamily="18" charset="0"/>
              </a:rPr>
              <a:t>بەرێوەبردنی داهات</a:t>
            </a:r>
            <a:endParaRPr kumimoji="0" lang="en-US" sz="4000" b="1" i="0" u="none" strike="noStrike" kern="1200" cap="all" spc="30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657130110"/>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6B38D-F8A5-46FD-BBAB-03078F753C8C}"/>
              </a:ext>
            </a:extLst>
          </p:cNvPr>
          <p:cNvSpPr>
            <a:spLocks noGrp="1"/>
          </p:cNvSpPr>
          <p:nvPr>
            <p:ph type="title"/>
          </p:nvPr>
        </p:nvSpPr>
        <p:spPr>
          <a:xfrm>
            <a:off x="520995" y="276226"/>
            <a:ext cx="11397813" cy="648807"/>
          </a:xfrm>
        </p:spPr>
        <p:txBody>
          <a:bodyPr>
            <a:normAutofit fontScale="90000"/>
          </a:bodyPr>
          <a:lstStyle/>
          <a:p>
            <a:pPr algn="just" rtl="1">
              <a:lnSpc>
                <a:spcPct val="107000"/>
              </a:lnSpc>
              <a:spcAft>
                <a:spcPts val="0"/>
              </a:spcAft>
            </a:pPr>
            <a:r>
              <a:rPr lang="ku-Arab-IQ" b="1" dirty="0">
                <a:latin typeface="Calibri" panose="020F0502020204030204" pitchFamily="34" charset="0"/>
                <a:ea typeface="Calibri" panose="020F0502020204030204" pitchFamily="34" charset="0"/>
              </a:rPr>
              <a:t>بەرێوەبردنی داهات</a:t>
            </a:r>
            <a:r>
              <a:rPr lang="ar-IQ" b="1" dirty="0">
                <a:latin typeface="Calibri" panose="020F0502020204030204" pitchFamily="34" charset="0"/>
                <a:ea typeface="Calibri" panose="020F0502020204030204" pitchFamily="34" charset="0"/>
              </a:rPr>
              <a:t>/ ادارة الايرادات</a:t>
            </a:r>
            <a:r>
              <a:rPr lang="ku-Arab-IQ" b="1" dirty="0">
                <a:latin typeface="Calibri" panose="020F0502020204030204" pitchFamily="34" charset="0"/>
                <a:ea typeface="Calibri" panose="020F0502020204030204" pitchFamily="34" charset="0"/>
              </a:rPr>
              <a:t> </a:t>
            </a:r>
            <a:r>
              <a:rPr lang="en-US" b="1" dirty="0">
                <a:latin typeface="Times New Roman" panose="02020603050405020304" pitchFamily="18" charset="0"/>
                <a:ea typeface="Calibri" panose="020F0502020204030204" pitchFamily="34" charset="0"/>
                <a:cs typeface="Arial" panose="020B0604020202020204" pitchFamily="34" charset="0"/>
              </a:rPr>
              <a:t>Revenue Management</a:t>
            </a:r>
            <a:endParaRPr lang="en-US" sz="3600" dirty="0">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AF9E7738-789A-4182-A057-B6B4B2372B84}"/>
              </a:ext>
            </a:extLst>
          </p:cNvPr>
          <p:cNvSpPr>
            <a:spLocks noGrp="1"/>
          </p:cNvSpPr>
          <p:nvPr>
            <p:ph idx="1"/>
          </p:nvPr>
        </p:nvSpPr>
        <p:spPr>
          <a:xfrm>
            <a:off x="342899" y="1158949"/>
            <a:ext cx="11397813" cy="5422825"/>
          </a:xfrm>
        </p:spPr>
        <p:txBody>
          <a:bodyPr>
            <a:noAutofit/>
          </a:bodyPr>
          <a:lstStyle/>
          <a:p>
            <a:pPr marL="0" indent="0" algn="just" rtl="1">
              <a:lnSpc>
                <a:spcPct val="107000"/>
              </a:lnSpc>
              <a:buNone/>
            </a:pPr>
            <a:r>
              <a:rPr lang="ku-Arab-IQ" b="1" dirty="0">
                <a:latin typeface="Calibri" panose="020F0502020204030204" pitchFamily="34" charset="0"/>
                <a:ea typeface="Calibri" panose="020F0502020204030204" pitchFamily="34" charset="0"/>
                <a:cs typeface="+mj-cs"/>
              </a:rPr>
              <a:t>سەرچاوەی داهات</a:t>
            </a:r>
            <a:r>
              <a:rPr lang="ku-Arab-IQ" dirty="0">
                <a:latin typeface="Calibri" panose="020F0502020204030204" pitchFamily="34" charset="0"/>
                <a:ea typeface="Calibri" panose="020F0502020204030204" pitchFamily="34" charset="0"/>
                <a:cs typeface="+mj-cs"/>
              </a:rPr>
              <a:t>: </a:t>
            </a:r>
          </a:p>
          <a:p>
            <a:pPr algn="just" rtl="1">
              <a:lnSpc>
                <a:spcPct val="107000"/>
              </a:lnSpc>
              <a:buFont typeface="Wingdings" panose="05000000000000000000" pitchFamily="2" charset="2"/>
              <a:buChar char="q"/>
            </a:pPr>
            <a:r>
              <a:rPr lang="ku-Arab-IQ" dirty="0">
                <a:latin typeface="Calibri" panose="020F0502020204030204" pitchFamily="34" charset="0"/>
                <a:ea typeface="Calibri" panose="020F0502020204030204" pitchFamily="34" charset="0"/>
                <a:cs typeface="+mj-cs"/>
              </a:rPr>
              <a:t>دەسهات </a:t>
            </a:r>
            <a:r>
              <a:rPr lang="en-US" dirty="0">
                <a:latin typeface="Times New Roman" panose="02020603050405020304" pitchFamily="18" charset="0"/>
                <a:ea typeface="Calibri" panose="020F0502020204030204" pitchFamily="34" charset="0"/>
                <a:cs typeface="+mj-cs"/>
              </a:rPr>
              <a:t>income</a:t>
            </a:r>
            <a:r>
              <a:rPr lang="ku-Arab-IQ" dirty="0">
                <a:latin typeface="Calibri" panose="020F0502020204030204" pitchFamily="34" charset="0"/>
                <a:ea typeface="Calibri" panose="020F0502020204030204" pitchFamily="34" charset="0"/>
                <a:cs typeface="+mj-cs"/>
              </a:rPr>
              <a:t> بابەتێکی بنچینەییە لە بواری گەشتیاری، بێ دەسهات بەردەوامی نابێت، رێکخراوی گەشتیاری پێویستییان بە سەرچاوەی جیاجیا هەیە بۆ ئەوەی خۆیان پارەدار بکەن</a:t>
            </a:r>
            <a:r>
              <a:rPr lang="ar-IQ" dirty="0">
                <a:latin typeface="Calibri" panose="020F0502020204030204" pitchFamily="34" charset="0"/>
                <a:ea typeface="Calibri" panose="020F0502020204030204" pitchFamily="34" charset="0"/>
                <a:cs typeface="+mj-cs"/>
              </a:rPr>
              <a:t>/ </a:t>
            </a:r>
            <a:r>
              <a:rPr lang="ar-IQ" dirty="0">
                <a:solidFill>
                  <a:srgbClr val="00B0F0"/>
                </a:solidFill>
                <a:latin typeface="Calibri" panose="020F0502020204030204" pitchFamily="34" charset="0"/>
                <a:ea typeface="Calibri" panose="020F0502020204030204" pitchFamily="34" charset="0"/>
                <a:cs typeface="+mj-cs"/>
              </a:rPr>
              <a:t>مصدر الايراد: ان الدخل موضوع اساسي في المجال السياحي، ومن دونه، لايمكن الدوام. فتحتاج المنظمات السياحية الى مصادر متعددة للتمويل</a:t>
            </a:r>
            <a:r>
              <a:rPr lang="ku-Arab-IQ" dirty="0">
                <a:solidFill>
                  <a:srgbClr val="00B0F0"/>
                </a:solidFill>
                <a:latin typeface="Calibri" panose="020F0502020204030204" pitchFamily="34" charset="0"/>
                <a:ea typeface="Calibri" panose="020F0502020204030204" pitchFamily="34" charset="0"/>
                <a:cs typeface="+mj-cs"/>
              </a:rPr>
              <a:t>.</a:t>
            </a:r>
          </a:p>
          <a:p>
            <a:pPr algn="just" rtl="1">
              <a:lnSpc>
                <a:spcPct val="107000"/>
              </a:lnSpc>
              <a:buFont typeface="Wingdings" panose="05000000000000000000" pitchFamily="2" charset="2"/>
              <a:buChar char="q"/>
            </a:pPr>
            <a:r>
              <a:rPr lang="ku-Arab-IQ" dirty="0">
                <a:latin typeface="Calibri" panose="020F0502020204030204" pitchFamily="34" charset="0"/>
                <a:ea typeface="Calibri" panose="020F0502020204030204" pitchFamily="34" charset="0"/>
                <a:cs typeface="+mj-cs"/>
              </a:rPr>
              <a:t> 	ئەو دەسهاتانە لە بواری گەشتیاری دا، بە چەند رێگەیەکی جیاواز دەست دەکەون. ئەمانەی خوارەوەش چەند رێگەیەکی سەرەکین لە دەسهاتەکان</a:t>
            </a:r>
            <a:r>
              <a:rPr lang="ar-IQ" dirty="0">
                <a:latin typeface="Calibri" panose="020F0502020204030204" pitchFamily="34" charset="0"/>
                <a:ea typeface="Calibri" panose="020F0502020204030204" pitchFamily="34" charset="0"/>
                <a:cs typeface="+mj-cs"/>
              </a:rPr>
              <a:t>/ </a:t>
            </a:r>
            <a:r>
              <a:rPr lang="ar-IQ" dirty="0">
                <a:solidFill>
                  <a:srgbClr val="00B0F0"/>
                </a:solidFill>
                <a:latin typeface="Calibri" panose="020F0502020204030204" pitchFamily="34" charset="0"/>
                <a:ea typeface="Calibri" panose="020F0502020204030204" pitchFamily="34" charset="0"/>
                <a:cs typeface="+mj-cs"/>
              </a:rPr>
              <a:t>يمكن الحصول على الدخل في مجال الساحة بطرائق مختلفة، وابرز الطرائق الرئيسية هي الآتي</a:t>
            </a:r>
            <a:r>
              <a:rPr lang="ku-Arab-IQ" dirty="0">
                <a:solidFill>
                  <a:srgbClr val="00B0F0"/>
                </a:solidFill>
                <a:latin typeface="Calibri" panose="020F0502020204030204" pitchFamily="34" charset="0"/>
                <a:ea typeface="Calibri" panose="020F0502020204030204" pitchFamily="34" charset="0"/>
                <a:cs typeface="+mj-cs"/>
              </a:rPr>
              <a:t>:</a:t>
            </a:r>
            <a:endParaRPr lang="en-US" sz="2000" dirty="0">
              <a:solidFill>
                <a:srgbClr val="00B0F0"/>
              </a:solidFill>
              <a:latin typeface="Calibri" panose="020F0502020204030204" pitchFamily="34" charset="0"/>
              <a:ea typeface="Calibri" panose="020F0502020204030204" pitchFamily="34" charset="0"/>
              <a:cs typeface="Arial" panose="020B0604020202020204" pitchFamily="34" charset="0"/>
            </a:endParaRPr>
          </a:p>
        </p:txBody>
      </p:sp>
      <p:sp>
        <p:nvSpPr>
          <p:cNvPr id="4" name="TextBox 3">
            <a:extLst>
              <a:ext uri="{FF2B5EF4-FFF2-40B4-BE49-F238E27FC236}">
                <a16:creationId xmlns:a16="http://schemas.microsoft.com/office/drawing/2014/main" id="{88D3DB23-CD09-4F89-A257-A4008BC93B5E}"/>
              </a:ext>
            </a:extLst>
          </p:cNvPr>
          <p:cNvSpPr txBox="1"/>
          <p:nvPr/>
        </p:nvSpPr>
        <p:spPr>
          <a:xfrm>
            <a:off x="-191386" y="5835885"/>
            <a:ext cx="9281781" cy="400110"/>
          </a:xfrm>
          <a:prstGeom prst="rect">
            <a:avLst/>
          </a:prstGeom>
          <a:noFill/>
        </p:spPr>
        <p:txBody>
          <a:bodyPr wrap="square">
            <a:spAutoFit/>
          </a:bodyPr>
          <a:lstStyle/>
          <a:p>
            <a:pPr marL="0" marR="0" lvl="0" indent="0" algn="just" defTabSz="457200" rtl="1" eaLnBrk="1" fontAlgn="auto" latinLnBrk="0" hangingPunct="1">
              <a:lnSpc>
                <a:spcPct val="100000"/>
              </a:lnSpc>
              <a:spcBef>
                <a:spcPts val="0"/>
              </a:spcBef>
              <a:spcAft>
                <a:spcPts val="0"/>
              </a:spcAft>
              <a:buClrTx/>
              <a:buSzTx/>
              <a:buFontTx/>
              <a:buNone/>
              <a:tabLst/>
              <a:defRPr/>
            </a:pPr>
            <a:r>
              <a:rPr kumimoji="0" lang="ku-Arab-IQ" sz="2000" b="0" i="0" u="none" strike="noStrike" kern="1200" cap="none" spc="0" normalizeH="0" baseline="0" noProof="0" dirty="0">
                <a:ln>
                  <a:noFill/>
                </a:ln>
                <a:solidFill>
                  <a:srgbClr val="00B050"/>
                </a:solidFill>
                <a:effectLst/>
                <a:uLnTx/>
                <a:uFillTx/>
                <a:latin typeface="Calibri" panose="020F0502020204030204" pitchFamily="34" charset="0"/>
                <a:ea typeface="Calibri" panose="020F0502020204030204" pitchFamily="34" charset="0"/>
                <a:cs typeface="Times New Roman" panose="02020603050405020304" pitchFamily="18" charset="0"/>
              </a:rPr>
              <a:t>پ/ باسی دەسهات بکە جۆرەکانیشی باس بکە؟</a:t>
            </a:r>
            <a:endParaRPr kumimoji="0" lang="en-US" sz="2000" b="0" i="0" u="none" strike="noStrike" kern="1200" cap="none" spc="0" normalizeH="0" baseline="0" noProof="0" dirty="0">
              <a:ln>
                <a:noFill/>
              </a:ln>
              <a:solidFill>
                <a:srgbClr val="00B050"/>
              </a:solidFill>
              <a:effectLst/>
              <a:uLnTx/>
              <a:uFillTx/>
              <a:latin typeface="Calibri" panose="020F0502020204030204"/>
              <a:ea typeface="+mn-ea"/>
              <a:cs typeface="+mn-cs"/>
            </a:endParaRPr>
          </a:p>
        </p:txBody>
      </p:sp>
    </p:spTree>
    <p:custDataLst>
      <p:tags r:id="rId1"/>
    </p:custDataLst>
    <p:extLst>
      <p:ext uri="{BB962C8B-B14F-4D97-AF65-F5344CB8AC3E}">
        <p14:creationId xmlns:p14="http://schemas.microsoft.com/office/powerpoint/2010/main" val="1182878700"/>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6B38D-F8A5-46FD-BBAB-03078F753C8C}"/>
              </a:ext>
            </a:extLst>
          </p:cNvPr>
          <p:cNvSpPr>
            <a:spLocks noGrp="1"/>
          </p:cNvSpPr>
          <p:nvPr>
            <p:ph type="title"/>
          </p:nvPr>
        </p:nvSpPr>
        <p:spPr>
          <a:xfrm>
            <a:off x="481465" y="618686"/>
            <a:ext cx="11397813" cy="648807"/>
          </a:xfrm>
        </p:spPr>
        <p:txBody>
          <a:bodyPr>
            <a:normAutofit fontScale="90000"/>
          </a:bodyPr>
          <a:lstStyle/>
          <a:p>
            <a:pPr algn="just" rtl="1">
              <a:lnSpc>
                <a:spcPct val="107000"/>
              </a:lnSpc>
              <a:spcAft>
                <a:spcPts val="0"/>
              </a:spcAft>
            </a:pPr>
            <a:r>
              <a:rPr lang="ku-Arab-IQ" b="1" dirty="0">
                <a:latin typeface="Calibri" panose="020F0502020204030204" pitchFamily="34" charset="0"/>
                <a:ea typeface="Calibri" panose="020F0502020204030204" pitchFamily="34" charset="0"/>
              </a:rPr>
              <a:t>بەرێوەبردنی داهات</a:t>
            </a:r>
            <a:r>
              <a:rPr lang="ar-IQ" b="1" dirty="0">
                <a:latin typeface="Calibri" panose="020F0502020204030204" pitchFamily="34" charset="0"/>
                <a:ea typeface="Calibri" panose="020F0502020204030204" pitchFamily="34" charset="0"/>
              </a:rPr>
              <a:t>/ ادارة الايرادات</a:t>
            </a:r>
            <a:r>
              <a:rPr lang="ku-Arab-IQ" b="1" dirty="0">
                <a:latin typeface="Calibri" panose="020F0502020204030204" pitchFamily="34" charset="0"/>
                <a:ea typeface="Calibri" panose="020F0502020204030204" pitchFamily="34" charset="0"/>
              </a:rPr>
              <a:t> </a:t>
            </a:r>
            <a:r>
              <a:rPr lang="en-US" b="1" dirty="0">
                <a:latin typeface="Times New Roman" panose="02020603050405020304" pitchFamily="18" charset="0"/>
                <a:ea typeface="Calibri" panose="020F0502020204030204" pitchFamily="34" charset="0"/>
                <a:cs typeface="Arial" panose="020B0604020202020204" pitchFamily="34" charset="0"/>
              </a:rPr>
              <a:t>Revenue Management</a:t>
            </a:r>
            <a:endParaRPr lang="en-US" sz="3600" dirty="0">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AF9E7738-789A-4182-A057-B6B4B2372B84}"/>
              </a:ext>
            </a:extLst>
          </p:cNvPr>
          <p:cNvSpPr>
            <a:spLocks noGrp="1"/>
          </p:cNvSpPr>
          <p:nvPr>
            <p:ph idx="1"/>
          </p:nvPr>
        </p:nvSpPr>
        <p:spPr>
          <a:xfrm>
            <a:off x="397093" y="1414130"/>
            <a:ext cx="11397813" cy="5273970"/>
          </a:xfrm>
        </p:spPr>
        <p:txBody>
          <a:bodyPr>
            <a:noAutofit/>
          </a:bodyPr>
          <a:lstStyle/>
          <a:p>
            <a:pPr marL="0" indent="0" algn="just" rtl="1">
              <a:lnSpc>
                <a:spcPct val="107000"/>
              </a:lnSpc>
              <a:spcAft>
                <a:spcPts val="0"/>
              </a:spcAft>
              <a:buNone/>
            </a:pPr>
            <a:r>
              <a:rPr lang="ar-IQ" b="1" dirty="0">
                <a:latin typeface="Calibri" panose="020F0502020204030204" pitchFamily="34" charset="0"/>
                <a:ea typeface="Calibri" panose="020F0502020204030204" pitchFamily="34" charset="0"/>
                <a:cs typeface="Times New Roman" panose="02020603050405020304" pitchFamily="18" charset="0"/>
              </a:rPr>
              <a:t>1- </a:t>
            </a:r>
            <a:r>
              <a:rPr lang="ku-Arab-IQ" b="1" dirty="0">
                <a:latin typeface="Calibri" panose="020F0502020204030204" pitchFamily="34" charset="0"/>
                <a:ea typeface="Calibri" panose="020F0502020204030204" pitchFamily="34" charset="0"/>
                <a:cs typeface="Times New Roman" panose="02020603050405020304" pitchFamily="18" charset="0"/>
              </a:rPr>
              <a:t>دەسهاتی کۆکراوە</a:t>
            </a:r>
            <a:r>
              <a:rPr lang="ar-IQ" b="1" dirty="0">
                <a:latin typeface="Calibri" panose="020F0502020204030204" pitchFamily="34" charset="0"/>
                <a:ea typeface="Calibri" panose="020F0502020204030204" pitchFamily="34" charset="0"/>
                <a:cs typeface="Times New Roman" panose="02020603050405020304" pitchFamily="18" charset="0"/>
              </a:rPr>
              <a:t>/ </a:t>
            </a:r>
            <a:r>
              <a:rPr lang="ku-Arab-IQ" b="1" dirty="0">
                <a:latin typeface="Calibri" panose="020F0502020204030204" pitchFamily="34" charset="0"/>
                <a:ea typeface="Calibri" panose="020F0502020204030204" pitchFamily="34" charset="0"/>
                <a:cs typeface="Times New Roman" panose="02020603050405020304" pitchFamily="18" charset="0"/>
              </a:rPr>
              <a:t>دەسکەوتوو/ </a:t>
            </a:r>
            <a:r>
              <a:rPr lang="ar-IQ" b="1" dirty="0">
                <a:latin typeface="Calibri" panose="020F0502020204030204" pitchFamily="34" charset="0"/>
                <a:ea typeface="Calibri" panose="020F0502020204030204" pitchFamily="34" charset="0"/>
                <a:cs typeface="Times New Roman" panose="02020603050405020304" pitchFamily="18" charset="0"/>
              </a:rPr>
              <a:t>الدخل المكتسب/ </a:t>
            </a:r>
            <a:r>
              <a:rPr lang="en-US" b="1" dirty="0">
                <a:latin typeface="Times New Roman" panose="02020603050405020304" pitchFamily="18" charset="0"/>
                <a:ea typeface="Calibri" panose="020F0502020204030204" pitchFamily="34" charset="0"/>
                <a:cs typeface="Arial" panose="020B0604020202020204" pitchFamily="34" charset="0"/>
              </a:rPr>
              <a:t>Earned Income</a:t>
            </a:r>
            <a:r>
              <a:rPr lang="ku-Arab-IQ" dirty="0">
                <a:latin typeface="Calibri" panose="020F0502020204030204" pitchFamily="34" charset="0"/>
                <a:ea typeface="Calibri" panose="020F0502020204030204" pitchFamily="34" charset="0"/>
                <a:cs typeface="Times New Roman" panose="02020603050405020304" pitchFamily="18" charset="0"/>
              </a:rPr>
              <a:t>: کرێ</a:t>
            </a:r>
            <a:r>
              <a:rPr lang="ar-IQ" dirty="0">
                <a:latin typeface="Calibri" panose="020F0502020204030204" pitchFamily="34" charset="0"/>
                <a:ea typeface="Calibri" panose="020F0502020204030204" pitchFamily="34" charset="0"/>
                <a:cs typeface="Times New Roman" panose="02020603050405020304" pitchFamily="18" charset="0"/>
              </a:rPr>
              <a:t>/ </a:t>
            </a:r>
            <a:r>
              <a:rPr lang="en-US" dirty="0">
                <a:latin typeface="Times New Roman" panose="02020603050405020304" pitchFamily="18" charset="0"/>
                <a:ea typeface="Calibri" panose="020F0502020204030204" pitchFamily="34" charset="0"/>
                <a:cs typeface="Arial" panose="020B0604020202020204" pitchFamily="34" charset="0"/>
              </a:rPr>
              <a:t>Fees</a:t>
            </a:r>
            <a:r>
              <a:rPr lang="ku-Arab-IQ" dirty="0">
                <a:latin typeface="Calibri" panose="020F0502020204030204" pitchFamily="34" charset="0"/>
                <a:ea typeface="Calibri" panose="020F0502020204030204" pitchFamily="34" charset="0"/>
                <a:cs typeface="Times New Roman" panose="02020603050405020304" pitchFamily="18" charset="0"/>
              </a:rPr>
              <a:t>، پرکردنەوە </a:t>
            </a:r>
            <a:r>
              <a:rPr lang="en-US" dirty="0">
                <a:latin typeface="Times New Roman" panose="02020603050405020304" pitchFamily="18" charset="0"/>
                <a:ea typeface="Calibri" panose="020F0502020204030204" pitchFamily="34" charset="0"/>
                <a:cs typeface="Arial" panose="020B0604020202020204" pitchFamily="34" charset="0"/>
              </a:rPr>
              <a:t>Charge</a:t>
            </a:r>
            <a:r>
              <a:rPr lang="ku-Arab-IQ" dirty="0">
                <a:latin typeface="Calibri" panose="020F0502020204030204" pitchFamily="34" charset="0"/>
                <a:ea typeface="Calibri" panose="020F0502020204030204" pitchFamily="34" charset="0"/>
                <a:cs typeface="Times New Roman" panose="02020603050405020304" pitchFamily="18" charset="0"/>
              </a:rPr>
              <a:t>، کە بۆ کرێی بەکارهێنانی کەل و پەل و شوێن و ئاسانکارییەکان، فرۆشتن، دوکانی دیاری، کرێی دوکانی بەکرێدراو و کرێی چوونەژوورەوە، بە بنەچەی سەرچاوەی دەسهاتی گەشتیاری دادەنرێن</a:t>
            </a:r>
            <a:r>
              <a:rPr lang="ar-IQ" dirty="0">
                <a:latin typeface="Calibri" panose="020F0502020204030204" pitchFamily="34" charset="0"/>
                <a:ea typeface="Calibri" panose="020F0502020204030204" pitchFamily="34" charset="0"/>
                <a:cs typeface="Times New Roman" panose="02020603050405020304" pitchFamily="18" charset="0"/>
              </a:rPr>
              <a:t>/ </a:t>
            </a:r>
            <a:r>
              <a:rPr lang="ar-IQ" dirty="0">
                <a:solidFill>
                  <a:srgbClr val="00B0F0"/>
                </a:solidFill>
                <a:latin typeface="Calibri" panose="020F0502020204030204" pitchFamily="34" charset="0"/>
                <a:ea typeface="Calibri" panose="020F0502020204030204" pitchFamily="34" charset="0"/>
                <a:cs typeface="Times New Roman" panose="02020603050405020304" pitchFamily="18" charset="0"/>
              </a:rPr>
              <a:t>اجور، ادخال، رسم، تستخدم مقابل اجور استخدام الادوات والمكان والتسهيلات وبيع ومحلات الهدية واجور المحلات الماجورة والدخولية، وتعد ذلك بمصدر اساسي للدخل السياحي </a:t>
            </a:r>
            <a:r>
              <a:rPr lang="ku-Arab-IQ" dirty="0">
                <a:solidFill>
                  <a:srgbClr val="00B0F0"/>
                </a:solidFill>
                <a:latin typeface="Calibri" panose="020F0502020204030204" pitchFamily="34" charset="0"/>
                <a:ea typeface="Calibri" panose="020F0502020204030204" pitchFamily="34" charset="0"/>
                <a:cs typeface="Times New Roman" panose="02020603050405020304" pitchFamily="18" charset="0"/>
              </a:rPr>
              <a:t>. </a:t>
            </a:r>
            <a:endParaRPr lang="en-US" dirty="0">
              <a:solidFill>
                <a:srgbClr val="00B0F0"/>
              </a:solidFill>
              <a:latin typeface="Calibri" panose="020F0502020204030204" pitchFamily="34" charset="0"/>
              <a:ea typeface="Calibri" panose="020F050202020403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1809891753"/>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6B38D-F8A5-46FD-BBAB-03078F753C8C}"/>
              </a:ext>
            </a:extLst>
          </p:cNvPr>
          <p:cNvSpPr>
            <a:spLocks noGrp="1"/>
          </p:cNvSpPr>
          <p:nvPr>
            <p:ph type="title"/>
          </p:nvPr>
        </p:nvSpPr>
        <p:spPr>
          <a:xfrm>
            <a:off x="627320" y="169900"/>
            <a:ext cx="11397813" cy="648807"/>
          </a:xfrm>
        </p:spPr>
        <p:txBody>
          <a:bodyPr>
            <a:normAutofit fontScale="90000"/>
          </a:bodyPr>
          <a:lstStyle/>
          <a:p>
            <a:pPr algn="just" rtl="1">
              <a:lnSpc>
                <a:spcPct val="107000"/>
              </a:lnSpc>
              <a:spcAft>
                <a:spcPts val="0"/>
              </a:spcAft>
            </a:pPr>
            <a:r>
              <a:rPr lang="ku-Arab-IQ" b="1" dirty="0">
                <a:latin typeface="Calibri" panose="020F0502020204030204" pitchFamily="34" charset="0"/>
                <a:ea typeface="Calibri" panose="020F0502020204030204" pitchFamily="34" charset="0"/>
              </a:rPr>
              <a:t>بەرێوەبردنی داهات</a:t>
            </a:r>
            <a:r>
              <a:rPr lang="ar-IQ" b="1" dirty="0">
                <a:latin typeface="Calibri" panose="020F0502020204030204" pitchFamily="34" charset="0"/>
                <a:ea typeface="Calibri" panose="020F0502020204030204" pitchFamily="34" charset="0"/>
              </a:rPr>
              <a:t>/ ادارة الايرادات</a:t>
            </a:r>
            <a:r>
              <a:rPr lang="ku-Arab-IQ" b="1" dirty="0">
                <a:latin typeface="Calibri" panose="020F0502020204030204" pitchFamily="34" charset="0"/>
                <a:ea typeface="Calibri" panose="020F0502020204030204" pitchFamily="34" charset="0"/>
              </a:rPr>
              <a:t> </a:t>
            </a:r>
            <a:r>
              <a:rPr lang="en-US" b="1" dirty="0">
                <a:latin typeface="Times New Roman" panose="02020603050405020304" pitchFamily="18" charset="0"/>
                <a:ea typeface="Calibri" panose="020F0502020204030204" pitchFamily="34" charset="0"/>
                <a:cs typeface="Arial" panose="020B0604020202020204" pitchFamily="34" charset="0"/>
              </a:rPr>
              <a:t>Revenue Management</a:t>
            </a:r>
            <a:endParaRPr lang="en-US" sz="3600" dirty="0">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AF9E7738-789A-4182-A057-B6B4B2372B84}"/>
              </a:ext>
            </a:extLst>
          </p:cNvPr>
          <p:cNvSpPr>
            <a:spLocks noGrp="1"/>
          </p:cNvSpPr>
          <p:nvPr>
            <p:ph idx="1"/>
          </p:nvPr>
        </p:nvSpPr>
        <p:spPr>
          <a:xfrm>
            <a:off x="180753" y="914400"/>
            <a:ext cx="11919098" cy="5773700"/>
          </a:xfrm>
        </p:spPr>
        <p:txBody>
          <a:bodyPr>
            <a:noAutofit/>
          </a:bodyPr>
          <a:lstStyle/>
          <a:p>
            <a:pPr algn="just" rtl="1">
              <a:lnSpc>
                <a:spcPct val="107000"/>
              </a:lnSpc>
              <a:buFont typeface="Wingdings" panose="05000000000000000000" pitchFamily="2" charset="2"/>
              <a:buChar char="§"/>
            </a:pPr>
            <a:r>
              <a:rPr lang="ku-Arab-IQ" sz="2400" dirty="0">
                <a:latin typeface="Calibri" panose="020F0502020204030204" pitchFamily="34" charset="0"/>
                <a:ea typeface="Calibri" panose="020F0502020204030204" pitchFamily="34" charset="0"/>
                <a:cs typeface="Times New Roman" panose="02020603050405020304" pitchFamily="18" charset="0"/>
              </a:rPr>
              <a:t>دەسکەوتن و ناوهێنانی ئەمانە لە هەر رێکخراوێک دا جیایە، بۆ نموونە </a:t>
            </a:r>
            <a:r>
              <a:rPr lang="ku-Arab-IQ" sz="2400" b="1" dirty="0">
                <a:latin typeface="Calibri" panose="020F0502020204030204" pitchFamily="34" charset="0"/>
                <a:ea typeface="Calibri" panose="020F0502020204030204" pitchFamily="34" charset="0"/>
                <a:cs typeface="Times New Roman" panose="02020603050405020304" pitchFamily="18" charset="0"/>
              </a:rPr>
              <a:t>هۆتێلێک</a:t>
            </a:r>
            <a:r>
              <a:rPr lang="ku-Arab-IQ" sz="2400" dirty="0">
                <a:latin typeface="Calibri" panose="020F0502020204030204" pitchFamily="34" charset="0"/>
                <a:ea typeface="Calibri" panose="020F0502020204030204" pitchFamily="34" charset="0"/>
                <a:cs typeface="Times New Roman" panose="02020603050405020304" pitchFamily="18" charset="0"/>
              </a:rPr>
              <a:t> وەربگرین، سەرچاوەی دەسهاتیان بریتییە لە: مانەوە، خواردن و خواردنەوە، مەلەوانگە و بەکرێدانی شوێن</a:t>
            </a:r>
            <a:r>
              <a:rPr lang="ar-IQ" sz="2400" dirty="0">
                <a:latin typeface="Calibri" panose="020F0502020204030204" pitchFamily="34" charset="0"/>
                <a:ea typeface="Calibri" panose="020F0502020204030204" pitchFamily="34" charset="0"/>
                <a:cs typeface="Times New Roman" panose="02020603050405020304" pitchFamily="18" charset="0"/>
              </a:rPr>
              <a:t>/ </a:t>
            </a:r>
            <a:r>
              <a:rPr lang="ar-IQ" sz="2400" dirty="0">
                <a:solidFill>
                  <a:srgbClr val="00B0F0"/>
                </a:solidFill>
                <a:latin typeface="Calibri" panose="020F0502020204030204" pitchFamily="34" charset="0"/>
                <a:ea typeface="Calibri" panose="020F0502020204030204" pitchFamily="34" charset="0"/>
                <a:cs typeface="Times New Roman" panose="02020603050405020304" pitchFamily="18" charset="0"/>
              </a:rPr>
              <a:t>تختلف تسمياتها وحصولها من منظمة الى اخرى، على سبيل المثال: لو اخذنا فندق ما</a:t>
            </a:r>
            <a:r>
              <a:rPr lang="ku-Arab-IQ" sz="2400" dirty="0">
                <a:solidFill>
                  <a:srgbClr val="00B0F0"/>
                </a:solidFill>
                <a:latin typeface="Calibri" panose="020F0502020204030204" pitchFamily="34" charset="0"/>
                <a:ea typeface="Calibri" panose="020F0502020204030204" pitchFamily="34" charset="0"/>
                <a:cs typeface="Times New Roman" panose="02020603050405020304" pitchFamily="18" charset="0"/>
              </a:rPr>
              <a:t>، </a:t>
            </a:r>
            <a:r>
              <a:rPr lang="ar-IQ" sz="2400" dirty="0">
                <a:solidFill>
                  <a:srgbClr val="00B0F0"/>
                </a:solidFill>
                <a:latin typeface="Calibri" panose="020F0502020204030204" pitchFamily="34" charset="0"/>
                <a:ea typeface="Calibri" panose="020F0502020204030204" pitchFamily="34" charset="0"/>
                <a:cs typeface="Times New Roman" panose="02020603050405020304" pitchFamily="18" charset="0"/>
              </a:rPr>
              <a:t>يكون مصدر دخلها: البقاء، المأكل والمشرب، السباحة وتاجير المكان</a:t>
            </a:r>
            <a:r>
              <a:rPr lang="ku-Arab-IQ" sz="2400" dirty="0">
                <a:solidFill>
                  <a:srgbClr val="00B0F0"/>
                </a:solidFill>
                <a:latin typeface="Calibri" panose="020F0502020204030204" pitchFamily="34" charset="0"/>
                <a:ea typeface="Calibri" panose="020F0502020204030204" pitchFamily="34" charset="0"/>
                <a:cs typeface="Times New Roman" panose="02020603050405020304" pitchFamily="18" charset="0"/>
              </a:rPr>
              <a:t>.</a:t>
            </a:r>
          </a:p>
          <a:p>
            <a:pPr algn="just" rtl="1">
              <a:lnSpc>
                <a:spcPct val="107000"/>
              </a:lnSpc>
              <a:buFont typeface="Wingdings" panose="05000000000000000000" pitchFamily="2" charset="2"/>
              <a:buChar char="§"/>
            </a:pPr>
            <a:r>
              <a:rPr lang="ku-Arab-IQ" sz="2400" dirty="0">
                <a:latin typeface="Calibri" panose="020F0502020204030204" pitchFamily="34" charset="0"/>
                <a:ea typeface="Calibri" panose="020F0502020204030204" pitchFamily="34" charset="0"/>
                <a:cs typeface="Times New Roman" panose="02020603050405020304" pitchFamily="18" charset="0"/>
              </a:rPr>
              <a:t>بەلام ئەگەر </a:t>
            </a:r>
            <a:r>
              <a:rPr lang="ku-Arab-IQ" sz="2400" b="1" dirty="0">
                <a:latin typeface="Calibri" panose="020F0502020204030204" pitchFamily="34" charset="0"/>
                <a:ea typeface="Calibri" panose="020F0502020204030204" pitchFamily="34" charset="0"/>
                <a:cs typeface="Times New Roman" panose="02020603050405020304" pitchFamily="18" charset="0"/>
              </a:rPr>
              <a:t>دەستەی گشتی گەشت و گوزەر</a:t>
            </a:r>
            <a:r>
              <a:rPr lang="ku-Arab-IQ" sz="2400" dirty="0">
                <a:latin typeface="Calibri" panose="020F0502020204030204" pitchFamily="34" charset="0"/>
                <a:ea typeface="Calibri" panose="020F0502020204030204" pitchFamily="34" charset="0"/>
                <a:cs typeface="Times New Roman" panose="02020603050405020304" pitchFamily="18" charset="0"/>
              </a:rPr>
              <a:t> وەربگرین، کە رێکخراوی کەرتی گشتییە، سەرچاوەی دەسهاتەکانی ئەمانەی خوارەوەن/ </a:t>
            </a:r>
            <a:r>
              <a:rPr lang="ar-IQ" sz="2400" dirty="0">
                <a:solidFill>
                  <a:srgbClr val="00B0F0"/>
                </a:solidFill>
                <a:latin typeface="Calibri" panose="020F0502020204030204" pitchFamily="34" charset="0"/>
                <a:ea typeface="Calibri" panose="020F0502020204030204" pitchFamily="34" charset="0"/>
                <a:cs typeface="Times New Roman" panose="02020603050405020304" pitchFamily="18" charset="0"/>
              </a:rPr>
              <a:t>اما اذا نأخذ الهيئة العامة للسياحة، وهي منظمة حكومية (قطاع العام)، مصدر دخلها هي</a:t>
            </a:r>
            <a:r>
              <a:rPr lang="ku-Arab-IQ" sz="2400" dirty="0">
                <a:solidFill>
                  <a:srgbClr val="00B0F0"/>
                </a:solidFill>
                <a:latin typeface="Calibri" panose="020F0502020204030204" pitchFamily="34" charset="0"/>
                <a:ea typeface="Calibri" panose="020F0502020204030204" pitchFamily="34" charset="0"/>
                <a:cs typeface="Times New Roman" panose="02020603050405020304" pitchFamily="18" charset="0"/>
              </a:rPr>
              <a:t>:</a:t>
            </a:r>
            <a:endParaRPr lang="en-US" sz="2400" dirty="0">
              <a:solidFill>
                <a:srgbClr val="00B0F0"/>
              </a:solidFill>
              <a:latin typeface="Calibri" panose="020F0502020204030204" pitchFamily="34" charset="0"/>
              <a:ea typeface="Calibri" panose="020F0502020204030204" pitchFamily="34" charset="0"/>
              <a:cs typeface="Arial" panose="020B0604020202020204" pitchFamily="34" charset="0"/>
            </a:endParaRPr>
          </a:p>
          <a:p>
            <a:pPr lvl="1" algn="just" rtl="1">
              <a:lnSpc>
                <a:spcPct val="107000"/>
              </a:lnSpc>
              <a:buFont typeface="Wingdings" panose="05000000000000000000" pitchFamily="2" charset="2"/>
              <a:buChar char="ü"/>
            </a:pPr>
            <a:r>
              <a:rPr lang="ku-Arab-IQ" dirty="0">
                <a:latin typeface="Calibri" panose="020F0502020204030204" pitchFamily="34" charset="0"/>
                <a:ea typeface="Calibri" panose="020F0502020204030204" pitchFamily="34" charset="0"/>
                <a:cs typeface="Times New Roman" panose="02020603050405020304" pitchFamily="18" charset="0"/>
              </a:rPr>
              <a:t>گەراوەی وەبەرهێنان و قازانجی چالاکییەکان و وێنەی مۆلەت پێدانی شوێنە گەشتیارییەکان و نوێکردنەوەی مۆلەت و مۆلەتی فرۆشتنی خواردنەوەی کهولی</a:t>
            </a:r>
            <a:r>
              <a:rPr lang="ar-IQ" dirty="0">
                <a:latin typeface="Calibri" panose="020F0502020204030204" pitchFamily="34" charset="0"/>
                <a:ea typeface="Calibri" panose="020F0502020204030204" pitchFamily="34" charset="0"/>
                <a:cs typeface="Times New Roman" panose="02020603050405020304" pitchFamily="18" charset="0"/>
              </a:rPr>
              <a:t>/ </a:t>
            </a:r>
            <a:r>
              <a:rPr lang="ar-IQ" dirty="0">
                <a:solidFill>
                  <a:srgbClr val="00B0F0"/>
                </a:solidFill>
                <a:latin typeface="Calibri" panose="020F0502020204030204" pitchFamily="34" charset="0"/>
                <a:ea typeface="Calibri" panose="020F0502020204030204" pitchFamily="34" charset="0"/>
                <a:cs typeface="Times New Roman" panose="02020603050405020304" pitchFamily="18" charset="0"/>
              </a:rPr>
              <a:t>عائد على الاستثمار، ربح الانشطة، رسومات منح الاجازة للمواقع السياحية، تجديد الاجازة واجازة بيع المشروبات الكحولية</a:t>
            </a:r>
            <a:r>
              <a:rPr lang="ku-Arab-IQ" dirty="0">
                <a:solidFill>
                  <a:srgbClr val="00B0F0"/>
                </a:solidFill>
                <a:latin typeface="Calibri" panose="020F0502020204030204" pitchFamily="34" charset="0"/>
                <a:ea typeface="Calibri" panose="020F0502020204030204" pitchFamily="34" charset="0"/>
                <a:cs typeface="Times New Roman" panose="02020603050405020304" pitchFamily="18" charset="0"/>
              </a:rPr>
              <a:t>.</a:t>
            </a:r>
            <a:endParaRPr lang="en-US" dirty="0">
              <a:solidFill>
                <a:srgbClr val="00B0F0"/>
              </a:solidFill>
              <a:latin typeface="Calibri" panose="020F0502020204030204" pitchFamily="34" charset="0"/>
              <a:ea typeface="Calibri" panose="020F0502020204030204" pitchFamily="34" charset="0"/>
              <a:cs typeface="Arial" panose="020B0604020202020204" pitchFamily="34" charset="0"/>
            </a:endParaRPr>
          </a:p>
          <a:p>
            <a:pPr lvl="1" algn="just" rtl="1">
              <a:lnSpc>
                <a:spcPct val="107000"/>
              </a:lnSpc>
              <a:buFont typeface="Wingdings" panose="05000000000000000000" pitchFamily="2" charset="2"/>
              <a:buChar char="ü"/>
            </a:pPr>
            <a:r>
              <a:rPr lang="ku-Arab-IQ" dirty="0">
                <a:latin typeface="Calibri" panose="020F0502020204030204" pitchFamily="34" charset="0"/>
                <a:ea typeface="Calibri" panose="020F0502020204030204" pitchFamily="34" charset="0"/>
                <a:cs typeface="Times New Roman" panose="02020603050405020304" pitchFamily="18" charset="0"/>
              </a:rPr>
              <a:t>ئەو برە پارەی لە رێگەی ڤیزا پێدان وەردەگیرێت، بۆ هاتنە ناوەوەی هاولاتییانی بیانی</a:t>
            </a:r>
            <a:r>
              <a:rPr lang="ar-IQ" dirty="0">
                <a:latin typeface="Calibri" panose="020F0502020204030204" pitchFamily="34" charset="0"/>
                <a:ea typeface="Calibri" panose="020F0502020204030204" pitchFamily="34" charset="0"/>
                <a:cs typeface="Times New Roman" panose="02020603050405020304" pitchFamily="18" charset="0"/>
              </a:rPr>
              <a:t>/ </a:t>
            </a:r>
            <a:r>
              <a:rPr lang="ar-IQ" dirty="0">
                <a:solidFill>
                  <a:srgbClr val="00B0F0"/>
                </a:solidFill>
                <a:latin typeface="Calibri" panose="020F0502020204030204" pitchFamily="34" charset="0"/>
                <a:ea typeface="Calibri" panose="020F0502020204030204" pitchFamily="34" charset="0"/>
                <a:cs typeface="Times New Roman" panose="02020603050405020304" pitchFamily="18" charset="0"/>
              </a:rPr>
              <a:t>رسومات اعطاء التأشيرة الدخولية للوافدين</a:t>
            </a:r>
            <a:r>
              <a:rPr lang="ku-Arab-IQ" dirty="0">
                <a:solidFill>
                  <a:srgbClr val="00B0F0"/>
                </a:solidFill>
                <a:latin typeface="Calibri" panose="020F0502020204030204" pitchFamily="34" charset="0"/>
                <a:ea typeface="Calibri" panose="020F0502020204030204" pitchFamily="34" charset="0"/>
                <a:cs typeface="Times New Roman" panose="02020603050405020304" pitchFamily="18" charset="0"/>
              </a:rPr>
              <a:t>.</a:t>
            </a:r>
            <a:endParaRPr lang="en-US" dirty="0">
              <a:solidFill>
                <a:srgbClr val="00B0F0"/>
              </a:solidFill>
              <a:latin typeface="Calibri" panose="020F0502020204030204" pitchFamily="34" charset="0"/>
              <a:ea typeface="Calibri" panose="020F0502020204030204" pitchFamily="34" charset="0"/>
              <a:cs typeface="Arial" panose="020B0604020202020204" pitchFamily="34" charset="0"/>
            </a:endParaRPr>
          </a:p>
          <a:p>
            <a:pPr lvl="1" algn="just" rtl="1">
              <a:lnSpc>
                <a:spcPct val="107000"/>
              </a:lnSpc>
              <a:buFont typeface="Wingdings" panose="05000000000000000000" pitchFamily="2" charset="2"/>
              <a:buChar char="ü"/>
            </a:pPr>
            <a:r>
              <a:rPr lang="ku-Arab-IQ" dirty="0">
                <a:latin typeface="Calibri" panose="020F0502020204030204" pitchFamily="34" charset="0"/>
                <a:ea typeface="Calibri" panose="020F0502020204030204" pitchFamily="34" charset="0"/>
                <a:cs typeface="Times New Roman" panose="02020603050405020304" pitchFamily="18" charset="0"/>
              </a:rPr>
              <a:t>سزای سەرپێچییەکان</a:t>
            </a:r>
            <a:r>
              <a:rPr lang="ar-IQ" dirty="0">
                <a:latin typeface="Calibri" panose="020F0502020204030204" pitchFamily="34" charset="0"/>
                <a:ea typeface="Calibri" panose="020F0502020204030204" pitchFamily="34" charset="0"/>
                <a:cs typeface="Times New Roman" panose="02020603050405020304" pitchFamily="18" charset="0"/>
              </a:rPr>
              <a:t>/ تغريم المخالفات</a:t>
            </a:r>
            <a:r>
              <a:rPr lang="ku-Arab-IQ" dirty="0">
                <a:latin typeface="Calibri" panose="020F0502020204030204" pitchFamily="34" charset="0"/>
                <a:ea typeface="Calibri" panose="020F0502020204030204" pitchFamily="34" charset="0"/>
                <a:cs typeface="Times New Roman" panose="02020603050405020304" pitchFamily="18" charset="0"/>
              </a:rPr>
              <a:t>.</a:t>
            </a:r>
            <a:endParaRPr lang="en-US" dirty="0">
              <a:latin typeface="Calibri" panose="020F0502020204030204" pitchFamily="34" charset="0"/>
              <a:ea typeface="Calibri" panose="020F0502020204030204" pitchFamily="34" charset="0"/>
              <a:cs typeface="Arial" panose="020B0604020202020204" pitchFamily="34" charset="0"/>
            </a:endParaRPr>
          </a:p>
          <a:p>
            <a:pPr lvl="1" algn="just" rtl="1">
              <a:lnSpc>
                <a:spcPct val="107000"/>
              </a:lnSpc>
              <a:buFont typeface="Wingdings" panose="05000000000000000000" pitchFamily="2" charset="2"/>
              <a:buChar char="ü"/>
            </a:pPr>
            <a:r>
              <a:rPr lang="ku-Arab-IQ" dirty="0">
                <a:latin typeface="Calibri" panose="020F0502020204030204" pitchFamily="34" charset="0"/>
                <a:ea typeface="Calibri" panose="020F0502020204030204" pitchFamily="34" charset="0"/>
                <a:cs typeface="Times New Roman" panose="02020603050405020304" pitchFamily="18" charset="0"/>
              </a:rPr>
              <a:t>بەشە پشکی دەستەی گشتی گەشت و گوزەر لە پرۆژەیەکی گەشتیاری</a:t>
            </a:r>
            <a:r>
              <a:rPr lang="ar-IQ" dirty="0">
                <a:latin typeface="Calibri" panose="020F0502020204030204" pitchFamily="34" charset="0"/>
                <a:ea typeface="Calibri" panose="020F0502020204030204" pitchFamily="34" charset="0"/>
                <a:cs typeface="Times New Roman" panose="02020603050405020304" pitchFamily="18" charset="0"/>
              </a:rPr>
              <a:t>/ </a:t>
            </a:r>
            <a:r>
              <a:rPr lang="ar-IQ" dirty="0">
                <a:solidFill>
                  <a:srgbClr val="00B0F0"/>
                </a:solidFill>
                <a:latin typeface="Calibri" panose="020F0502020204030204" pitchFamily="34" charset="0"/>
                <a:ea typeface="Calibri" panose="020F0502020204030204" pitchFamily="34" charset="0"/>
                <a:cs typeface="Times New Roman" panose="02020603050405020304" pitchFamily="18" charset="0"/>
              </a:rPr>
              <a:t>حصة الهيئة في شراكة المشروع السياحي</a:t>
            </a:r>
            <a:r>
              <a:rPr lang="ku-Arab-IQ" dirty="0">
                <a:solidFill>
                  <a:srgbClr val="00B0F0"/>
                </a:solidFill>
                <a:latin typeface="Calibri" panose="020F0502020204030204" pitchFamily="34" charset="0"/>
                <a:ea typeface="Calibri" panose="020F0502020204030204" pitchFamily="34" charset="0"/>
                <a:cs typeface="Times New Roman" panose="02020603050405020304" pitchFamily="18" charset="0"/>
              </a:rPr>
              <a:t>.</a:t>
            </a:r>
            <a:endParaRPr lang="en-US" dirty="0">
              <a:solidFill>
                <a:srgbClr val="00B0F0"/>
              </a:solidFill>
              <a:latin typeface="Calibri" panose="020F0502020204030204" pitchFamily="34" charset="0"/>
              <a:ea typeface="Calibri" panose="020F050202020403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2882578849"/>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6B38D-F8A5-46FD-BBAB-03078F753C8C}"/>
              </a:ext>
            </a:extLst>
          </p:cNvPr>
          <p:cNvSpPr>
            <a:spLocks noGrp="1"/>
          </p:cNvSpPr>
          <p:nvPr>
            <p:ph type="title"/>
          </p:nvPr>
        </p:nvSpPr>
        <p:spPr>
          <a:xfrm>
            <a:off x="627320" y="169900"/>
            <a:ext cx="11397813" cy="648807"/>
          </a:xfrm>
        </p:spPr>
        <p:txBody>
          <a:bodyPr>
            <a:normAutofit fontScale="90000"/>
          </a:bodyPr>
          <a:lstStyle/>
          <a:p>
            <a:pPr algn="just" rtl="1">
              <a:lnSpc>
                <a:spcPct val="107000"/>
              </a:lnSpc>
              <a:spcAft>
                <a:spcPts val="0"/>
              </a:spcAft>
            </a:pPr>
            <a:r>
              <a:rPr lang="ku-Arab-IQ" b="1" dirty="0">
                <a:latin typeface="Calibri" panose="020F0502020204030204" pitchFamily="34" charset="0"/>
                <a:ea typeface="Calibri" panose="020F0502020204030204" pitchFamily="34" charset="0"/>
              </a:rPr>
              <a:t>بەرێوەبردنی داهات</a:t>
            </a:r>
            <a:r>
              <a:rPr lang="ar-IQ" b="1" dirty="0">
                <a:latin typeface="Calibri" panose="020F0502020204030204" pitchFamily="34" charset="0"/>
                <a:ea typeface="Calibri" panose="020F0502020204030204" pitchFamily="34" charset="0"/>
              </a:rPr>
              <a:t>/ ادارة الايرادات</a:t>
            </a:r>
            <a:r>
              <a:rPr lang="ku-Arab-IQ" b="1" dirty="0">
                <a:latin typeface="Calibri" panose="020F0502020204030204" pitchFamily="34" charset="0"/>
                <a:ea typeface="Calibri" panose="020F0502020204030204" pitchFamily="34" charset="0"/>
              </a:rPr>
              <a:t> </a:t>
            </a:r>
            <a:r>
              <a:rPr lang="en-US" b="1" dirty="0">
                <a:latin typeface="Times New Roman" panose="02020603050405020304" pitchFamily="18" charset="0"/>
                <a:ea typeface="Calibri" panose="020F0502020204030204" pitchFamily="34" charset="0"/>
                <a:cs typeface="Arial" panose="020B0604020202020204" pitchFamily="34" charset="0"/>
              </a:rPr>
              <a:t>Revenue Management</a:t>
            </a:r>
            <a:endParaRPr lang="en-US" sz="3600" dirty="0">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AF9E7738-789A-4182-A057-B6B4B2372B84}"/>
              </a:ext>
            </a:extLst>
          </p:cNvPr>
          <p:cNvSpPr>
            <a:spLocks noGrp="1"/>
          </p:cNvSpPr>
          <p:nvPr>
            <p:ph idx="1"/>
          </p:nvPr>
        </p:nvSpPr>
        <p:spPr>
          <a:xfrm>
            <a:off x="180753" y="914400"/>
            <a:ext cx="11919098" cy="5773700"/>
          </a:xfrm>
        </p:spPr>
        <p:txBody>
          <a:bodyPr>
            <a:noAutofit/>
          </a:bodyPr>
          <a:lstStyle/>
          <a:p>
            <a:pPr marL="0" indent="0" algn="just" rtl="1">
              <a:lnSpc>
                <a:spcPct val="107000"/>
              </a:lnSpc>
              <a:spcAft>
                <a:spcPts val="0"/>
              </a:spcAft>
              <a:buNone/>
            </a:pPr>
            <a:r>
              <a:rPr lang="ku-Arab-IQ" b="1" dirty="0">
                <a:latin typeface="Calibri" panose="020F0502020204030204" pitchFamily="34" charset="0"/>
                <a:ea typeface="Calibri" panose="020F0502020204030204" pitchFamily="34" charset="0"/>
              </a:rPr>
              <a:t>٢- دەسهاتی وەبەرهێنان/ </a:t>
            </a:r>
            <a:r>
              <a:rPr lang="ar-IQ" b="1" dirty="0">
                <a:latin typeface="Calibri" panose="020F0502020204030204" pitchFamily="34" charset="0"/>
                <a:ea typeface="Calibri" panose="020F0502020204030204" pitchFamily="34" charset="0"/>
              </a:rPr>
              <a:t>دخل الاستثمار/</a:t>
            </a:r>
            <a:r>
              <a:rPr lang="ku-Arab-IQ" b="1" dirty="0">
                <a:latin typeface="Calibri" panose="020F0502020204030204" pitchFamily="34" charset="0"/>
                <a:ea typeface="Calibri" panose="020F0502020204030204" pitchFamily="34" charset="0"/>
              </a:rPr>
              <a:t> </a:t>
            </a:r>
            <a:r>
              <a:rPr lang="en-US" b="1" dirty="0">
                <a:latin typeface="Times New Roman" panose="02020603050405020304" pitchFamily="18" charset="0"/>
                <a:ea typeface="Calibri" panose="020F0502020204030204" pitchFamily="34" charset="0"/>
              </a:rPr>
              <a:t>Investment Income</a:t>
            </a:r>
            <a:r>
              <a:rPr lang="ku-Arab-IQ" b="1" dirty="0">
                <a:latin typeface="Calibri" panose="020F0502020204030204" pitchFamily="34" charset="0"/>
                <a:ea typeface="Calibri" panose="020F0502020204030204" pitchFamily="34" charset="0"/>
              </a:rPr>
              <a:t>: </a:t>
            </a:r>
            <a:r>
              <a:rPr lang="ku-Arab-IQ" dirty="0">
                <a:latin typeface="Calibri" panose="020F0502020204030204" pitchFamily="34" charset="0"/>
                <a:ea typeface="Calibri" panose="020F0502020204030204" pitchFamily="34" charset="0"/>
              </a:rPr>
              <a:t>بریتییە لەو برە پارەی، کە لە وەبەرهێنانی سەرچاوەی دارایی بەردەست، دەست دەکەوێت/ </a:t>
            </a:r>
            <a:r>
              <a:rPr lang="ar-IQ" dirty="0">
                <a:solidFill>
                  <a:srgbClr val="00B0F0"/>
                </a:solidFill>
                <a:latin typeface="Calibri" panose="020F0502020204030204" pitchFamily="34" charset="0"/>
                <a:ea typeface="Calibri" panose="020F0502020204030204" pitchFamily="34" charset="0"/>
              </a:rPr>
              <a:t>عبارة عن مبلغ الذي يحصل من استثمار المورد المالي المتاح </a:t>
            </a:r>
            <a:r>
              <a:rPr lang="ku-Arab-IQ" dirty="0">
                <a:solidFill>
                  <a:srgbClr val="00B0F0"/>
                </a:solidFill>
                <a:latin typeface="Calibri" panose="020F0502020204030204" pitchFamily="34" charset="0"/>
                <a:ea typeface="Calibri" panose="020F0502020204030204" pitchFamily="34" charset="0"/>
              </a:rPr>
              <a:t>. </a:t>
            </a:r>
          </a:p>
          <a:p>
            <a:pPr algn="just" rtl="1">
              <a:lnSpc>
                <a:spcPct val="107000"/>
              </a:lnSpc>
              <a:spcAft>
                <a:spcPts val="0"/>
              </a:spcAft>
              <a:buFont typeface="Wingdings" panose="05000000000000000000" pitchFamily="2" charset="2"/>
              <a:buChar char="§"/>
            </a:pPr>
            <a:r>
              <a:rPr lang="ku-Arab-IQ" dirty="0">
                <a:latin typeface="Calibri" panose="020F0502020204030204" pitchFamily="34" charset="0"/>
                <a:ea typeface="Calibri" panose="020F0502020204030204" pitchFamily="34" charset="0"/>
              </a:rPr>
              <a:t>هەر رێکخراوێکی گەشتیاری لە هەموو کەرتەکاندا دەتوانێ کۆی پارەی هەبووی یا بەشێکی پارەکە بخاتە بواری وەبەرهێنان، ئەویش لە چوارچێوەی ستراتیژی خستنەگەری دارایی</a:t>
            </a:r>
            <a:r>
              <a:rPr lang="ar-IQ" dirty="0">
                <a:latin typeface="Calibri" panose="020F0502020204030204" pitchFamily="34" charset="0"/>
                <a:ea typeface="Calibri" panose="020F0502020204030204" pitchFamily="34" charset="0"/>
              </a:rPr>
              <a:t>/ </a:t>
            </a:r>
            <a:r>
              <a:rPr lang="ar-IQ" dirty="0">
                <a:solidFill>
                  <a:srgbClr val="00B0F0"/>
                </a:solidFill>
                <a:latin typeface="Calibri" panose="020F0502020204030204" pitchFamily="34" charset="0"/>
                <a:ea typeface="Calibri" panose="020F0502020204030204" pitchFamily="34" charset="0"/>
              </a:rPr>
              <a:t>يمكن لكل منظمة سياحية وفي كل القطاعات ان تستثمر كل اموالها المتاحة او جزءا منها من بالاستناد على استراتيجية تشغيل الاموال</a:t>
            </a:r>
            <a:r>
              <a:rPr lang="ku-Arab-IQ" dirty="0">
                <a:solidFill>
                  <a:srgbClr val="00B0F0"/>
                </a:solidFill>
                <a:latin typeface="Calibri" panose="020F0502020204030204" pitchFamily="34" charset="0"/>
                <a:ea typeface="Calibri" panose="020F0502020204030204" pitchFamily="34" charset="0"/>
              </a:rPr>
              <a:t>. </a:t>
            </a:r>
          </a:p>
          <a:p>
            <a:pPr algn="just" rtl="1">
              <a:lnSpc>
                <a:spcPct val="107000"/>
              </a:lnSpc>
              <a:buFont typeface="Wingdings" panose="05000000000000000000" pitchFamily="2" charset="2"/>
              <a:buChar char="§"/>
            </a:pPr>
            <a:r>
              <a:rPr lang="ku-Arab-IQ" dirty="0">
                <a:latin typeface="Calibri" panose="020F0502020204030204" pitchFamily="34" charset="0"/>
                <a:ea typeface="Calibri" panose="020F0502020204030204" pitchFamily="34" charset="0"/>
              </a:rPr>
              <a:t>باشترین وەبەرهێنان ئەوەیە</a:t>
            </a:r>
            <a:r>
              <a:rPr lang="ar-IQ" dirty="0">
                <a:latin typeface="Calibri" panose="020F0502020204030204" pitchFamily="34" charset="0"/>
                <a:ea typeface="Calibri" panose="020F0502020204030204" pitchFamily="34" charset="0"/>
              </a:rPr>
              <a:t>/ </a:t>
            </a:r>
            <a:r>
              <a:rPr lang="ar-IQ" dirty="0">
                <a:solidFill>
                  <a:srgbClr val="00B0F0"/>
                </a:solidFill>
                <a:latin typeface="Calibri" panose="020F0502020204030204" pitchFamily="34" charset="0"/>
                <a:ea typeface="Calibri" panose="020F0502020204030204" pitchFamily="34" charset="0"/>
              </a:rPr>
              <a:t>وافضل الاستثمار هو ان يكون</a:t>
            </a:r>
            <a:r>
              <a:rPr lang="ku-Arab-IQ" dirty="0">
                <a:solidFill>
                  <a:srgbClr val="00B0F0"/>
                </a:solidFill>
                <a:latin typeface="Calibri" panose="020F0502020204030204" pitchFamily="34" charset="0"/>
                <a:ea typeface="Calibri" panose="020F0502020204030204" pitchFamily="34" charset="0"/>
              </a:rPr>
              <a:t>:</a:t>
            </a:r>
          </a:p>
          <a:p>
            <a:pPr lvl="1" algn="just" rtl="1">
              <a:lnSpc>
                <a:spcPct val="107000"/>
              </a:lnSpc>
              <a:buFontTx/>
              <a:buChar char="-"/>
            </a:pPr>
            <a:r>
              <a:rPr lang="ku-Arab-IQ" dirty="0">
                <a:latin typeface="Calibri" panose="020F0502020204030204" pitchFamily="34" charset="0"/>
                <a:ea typeface="Calibri" panose="020F0502020204030204" pitchFamily="34" charset="0"/>
              </a:rPr>
              <a:t>کورتخایەن بێت (شەش مانگ یا سالێک)، کە رێکخراو دەتوانێ لە بواری دیکەدا وەبەرهێنان بە پارەکە بکاتەوە</a:t>
            </a:r>
            <a:r>
              <a:rPr lang="ar-IQ" dirty="0">
                <a:latin typeface="Calibri" panose="020F0502020204030204" pitchFamily="34" charset="0"/>
                <a:ea typeface="Calibri" panose="020F0502020204030204" pitchFamily="34" charset="0"/>
              </a:rPr>
              <a:t>/ </a:t>
            </a:r>
            <a:r>
              <a:rPr lang="ar-IQ" dirty="0">
                <a:solidFill>
                  <a:srgbClr val="00B0F0"/>
                </a:solidFill>
                <a:latin typeface="Calibri" panose="020F0502020204030204" pitchFamily="34" charset="0"/>
                <a:ea typeface="Calibri" panose="020F0502020204030204" pitchFamily="34" charset="0"/>
              </a:rPr>
              <a:t>قصير الامد (ستة اشهر او سنة واحدة)، وخلالها يمكن المنظمة ان تستمرها في مجالات اخرى</a:t>
            </a:r>
            <a:r>
              <a:rPr lang="ku-Arab-IQ" dirty="0">
                <a:solidFill>
                  <a:srgbClr val="00B0F0"/>
                </a:solidFill>
                <a:latin typeface="Calibri" panose="020F0502020204030204" pitchFamily="34" charset="0"/>
                <a:ea typeface="Calibri" panose="020F0502020204030204" pitchFamily="34" charset="0"/>
              </a:rPr>
              <a:t>.</a:t>
            </a:r>
          </a:p>
          <a:p>
            <a:pPr lvl="1" algn="just" rtl="1">
              <a:lnSpc>
                <a:spcPct val="107000"/>
              </a:lnSpc>
              <a:buFontTx/>
              <a:buChar char="-"/>
            </a:pPr>
            <a:r>
              <a:rPr lang="ku-Arab-IQ" dirty="0">
                <a:latin typeface="Calibri" panose="020F0502020204030204" pitchFamily="34" charset="0"/>
                <a:ea typeface="Calibri" panose="020F0502020204030204" pitchFamily="34" charset="0"/>
              </a:rPr>
              <a:t>لەو بوارانە بکرێت، کە سەلامەتن، لە بازاردا هەلبەز و دابەزی زۆر نییە</a:t>
            </a:r>
            <a:r>
              <a:rPr lang="ar-IQ" dirty="0">
                <a:latin typeface="Calibri" panose="020F0502020204030204" pitchFamily="34" charset="0"/>
                <a:ea typeface="Calibri" panose="020F0502020204030204" pitchFamily="34" charset="0"/>
              </a:rPr>
              <a:t>/ في مجالات واسواق مستقرة</a:t>
            </a:r>
            <a:r>
              <a:rPr lang="ku-Arab-IQ" dirty="0">
                <a:latin typeface="Calibri" panose="020F0502020204030204" pitchFamily="34" charset="0"/>
                <a:ea typeface="Calibri" panose="020F0502020204030204" pitchFamily="34" charset="0"/>
              </a:rPr>
              <a:t>. </a:t>
            </a:r>
          </a:p>
        </p:txBody>
      </p:sp>
    </p:spTree>
    <p:custDataLst>
      <p:tags r:id="rId1"/>
    </p:custDataLst>
    <p:extLst>
      <p:ext uri="{BB962C8B-B14F-4D97-AF65-F5344CB8AC3E}">
        <p14:creationId xmlns:p14="http://schemas.microsoft.com/office/powerpoint/2010/main" val="172212319"/>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par>
                                <p:cTn id="18" presetID="16" presetClass="entr" presetSubtype="21" fill="hold" grpId="0"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barn(inVertical)">
                                      <p:cBhvr>
                                        <p:cTn id="20" dur="500"/>
                                        <p:tgtEl>
                                          <p:spTgt spid="3">
                                            <p:txEl>
                                              <p:pRg st="3" end="3"/>
                                            </p:txEl>
                                          </p:spTgt>
                                        </p:tgtEl>
                                      </p:cBhvr>
                                    </p:animEffect>
                                  </p:childTnLst>
                                </p:cTn>
                              </p:par>
                              <p:par>
                                <p:cTn id="21" presetID="16" presetClass="entr" presetSubtype="21"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barn(inVertical)">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6B38D-F8A5-46FD-BBAB-03078F753C8C}"/>
              </a:ext>
            </a:extLst>
          </p:cNvPr>
          <p:cNvSpPr>
            <a:spLocks noGrp="1"/>
          </p:cNvSpPr>
          <p:nvPr>
            <p:ph type="title"/>
          </p:nvPr>
        </p:nvSpPr>
        <p:spPr>
          <a:xfrm>
            <a:off x="627320" y="169900"/>
            <a:ext cx="11397813" cy="648807"/>
          </a:xfrm>
        </p:spPr>
        <p:txBody>
          <a:bodyPr>
            <a:normAutofit fontScale="90000"/>
          </a:bodyPr>
          <a:lstStyle/>
          <a:p>
            <a:pPr algn="just" rtl="1">
              <a:lnSpc>
                <a:spcPct val="107000"/>
              </a:lnSpc>
              <a:spcAft>
                <a:spcPts val="0"/>
              </a:spcAft>
            </a:pPr>
            <a:r>
              <a:rPr lang="ku-Arab-IQ" b="1" dirty="0">
                <a:latin typeface="Calibri" panose="020F0502020204030204" pitchFamily="34" charset="0"/>
                <a:ea typeface="Calibri" panose="020F0502020204030204" pitchFamily="34" charset="0"/>
              </a:rPr>
              <a:t>بەرێوەبردنی داهات</a:t>
            </a:r>
            <a:r>
              <a:rPr lang="ar-IQ" b="1" dirty="0">
                <a:latin typeface="Calibri" panose="020F0502020204030204" pitchFamily="34" charset="0"/>
                <a:ea typeface="Calibri" panose="020F0502020204030204" pitchFamily="34" charset="0"/>
              </a:rPr>
              <a:t>/ ادارة الايرادات</a:t>
            </a:r>
            <a:r>
              <a:rPr lang="ku-Arab-IQ" b="1" dirty="0">
                <a:latin typeface="Calibri" panose="020F0502020204030204" pitchFamily="34" charset="0"/>
                <a:ea typeface="Calibri" panose="020F0502020204030204" pitchFamily="34" charset="0"/>
              </a:rPr>
              <a:t> </a:t>
            </a:r>
            <a:r>
              <a:rPr lang="en-US" b="1" dirty="0">
                <a:latin typeface="Times New Roman" panose="02020603050405020304" pitchFamily="18" charset="0"/>
                <a:ea typeface="Calibri" panose="020F0502020204030204" pitchFamily="34" charset="0"/>
                <a:cs typeface="Arial" panose="020B0604020202020204" pitchFamily="34" charset="0"/>
              </a:rPr>
              <a:t>Revenue Management</a:t>
            </a:r>
            <a:endParaRPr lang="en-US" sz="3600" dirty="0">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AF9E7738-789A-4182-A057-B6B4B2372B84}"/>
              </a:ext>
            </a:extLst>
          </p:cNvPr>
          <p:cNvSpPr>
            <a:spLocks noGrp="1"/>
          </p:cNvSpPr>
          <p:nvPr>
            <p:ph idx="1"/>
          </p:nvPr>
        </p:nvSpPr>
        <p:spPr>
          <a:xfrm>
            <a:off x="180753" y="1531088"/>
            <a:ext cx="11919098" cy="5157012"/>
          </a:xfrm>
        </p:spPr>
        <p:txBody>
          <a:bodyPr>
            <a:noAutofit/>
          </a:bodyPr>
          <a:lstStyle/>
          <a:p>
            <a:pPr marL="0" lvl="0" indent="0" algn="just" rtl="1">
              <a:lnSpc>
                <a:spcPct val="107000"/>
              </a:lnSpc>
              <a:buNone/>
            </a:pPr>
            <a:r>
              <a:rPr lang="ar-IQ" b="1" dirty="0">
                <a:solidFill>
                  <a:prstClr val="black"/>
                </a:solidFill>
                <a:latin typeface="Calibri" panose="020F0502020204030204" pitchFamily="34" charset="0"/>
                <a:ea typeface="Calibri" panose="020F0502020204030204" pitchFamily="34" charset="0"/>
                <a:cs typeface="Times New Roman" panose="02020603050405020304" pitchFamily="18" charset="0"/>
              </a:rPr>
              <a:t>3- </a:t>
            </a:r>
            <a:r>
              <a:rPr lang="ku-Arab-IQ" b="1" dirty="0">
                <a:solidFill>
                  <a:prstClr val="black"/>
                </a:solidFill>
                <a:latin typeface="Calibri" panose="020F0502020204030204" pitchFamily="34" charset="0"/>
                <a:ea typeface="Calibri" panose="020F0502020204030204" pitchFamily="34" charset="0"/>
                <a:cs typeface="Times New Roman" panose="02020603050405020304" pitchFamily="18" charset="0"/>
              </a:rPr>
              <a:t>دەسهاتی گرێبەست</a:t>
            </a:r>
            <a:r>
              <a:rPr lang="ar-IQ" b="1" dirty="0">
                <a:solidFill>
                  <a:prstClr val="black"/>
                </a:solidFill>
                <a:latin typeface="Calibri" panose="020F0502020204030204" pitchFamily="34" charset="0"/>
                <a:ea typeface="Calibri" panose="020F0502020204030204" pitchFamily="34" charset="0"/>
                <a:cs typeface="Times New Roman" panose="02020603050405020304" pitchFamily="18" charset="0"/>
              </a:rPr>
              <a:t>/ دخل العقود/</a:t>
            </a:r>
            <a:r>
              <a:rPr lang="ku-Arab-IQ" b="1" dirty="0">
                <a:solidFill>
                  <a:prstClr val="black"/>
                </a:solidFill>
                <a:latin typeface="Calibri" panose="020F0502020204030204" pitchFamily="34" charset="0"/>
                <a:ea typeface="Calibri" panose="020F0502020204030204" pitchFamily="34" charset="0"/>
                <a:cs typeface="Times New Roman" panose="02020603050405020304" pitchFamily="18" charset="0"/>
              </a:rPr>
              <a:t> </a:t>
            </a:r>
            <a:r>
              <a:rPr lang="en-US" b="1" dirty="0">
                <a:solidFill>
                  <a:prstClr val="black"/>
                </a:solidFill>
                <a:latin typeface="Times New Roman" panose="02020603050405020304" pitchFamily="18" charset="0"/>
                <a:ea typeface="Calibri" panose="020F0502020204030204" pitchFamily="34" charset="0"/>
                <a:cs typeface="Arial" panose="020B0604020202020204" pitchFamily="34" charset="0"/>
              </a:rPr>
              <a:t>Contractual Receipts</a:t>
            </a:r>
            <a:r>
              <a:rPr lang="ku-Arab-IQ" dirty="0">
                <a:solidFill>
                  <a:prstClr val="black"/>
                </a:solidFill>
                <a:latin typeface="Calibri" panose="020F0502020204030204" pitchFamily="34" charset="0"/>
                <a:ea typeface="Calibri" panose="020F0502020204030204" pitchFamily="34" charset="0"/>
                <a:cs typeface="Times New Roman" panose="02020603050405020304" pitchFamily="18" charset="0"/>
              </a:rPr>
              <a:t>: گرێبەست، کە شێوەیەکی یاسایی رێکەوتنی نێوان دوو رێکخراوە، بە مەبەستێکی دیاریکراو</a:t>
            </a:r>
            <a:r>
              <a:rPr lang="ar-IQ" dirty="0">
                <a:solidFill>
                  <a:prstClr val="black"/>
                </a:solidFill>
                <a:latin typeface="Calibri" panose="020F0502020204030204" pitchFamily="34" charset="0"/>
                <a:ea typeface="Calibri" panose="020F0502020204030204" pitchFamily="34" charset="0"/>
                <a:cs typeface="Times New Roman" panose="02020603050405020304" pitchFamily="18" charset="0"/>
              </a:rPr>
              <a:t>/</a:t>
            </a:r>
            <a:r>
              <a:rPr lang="ku-Arab-IQ" dirty="0">
                <a:solidFill>
                  <a:prstClr val="black"/>
                </a:solidFill>
                <a:latin typeface="Calibri" panose="020F0502020204030204" pitchFamily="34" charset="0"/>
                <a:ea typeface="Calibri" panose="020F0502020204030204" pitchFamily="34" charset="0"/>
                <a:cs typeface="Times New Roman" panose="02020603050405020304" pitchFamily="18" charset="0"/>
              </a:rPr>
              <a:t> </a:t>
            </a:r>
            <a:r>
              <a:rPr lang="ar-IQ" dirty="0">
                <a:solidFill>
                  <a:srgbClr val="00B0F0"/>
                </a:solidFill>
                <a:latin typeface="Calibri" panose="020F0502020204030204" pitchFamily="34" charset="0"/>
                <a:ea typeface="Calibri" panose="020F0502020204030204" pitchFamily="34" charset="0"/>
                <a:cs typeface="Times New Roman" panose="02020603050405020304" pitchFamily="18" charset="0"/>
              </a:rPr>
              <a:t>العقد، هو شكل لاتفاق بين المنظمتين وبغرض محدد</a:t>
            </a:r>
            <a:r>
              <a:rPr lang="ku-Arab-IQ" dirty="0">
                <a:solidFill>
                  <a:srgbClr val="00B0F0"/>
                </a:solidFill>
                <a:latin typeface="Calibri" panose="020F0502020204030204" pitchFamily="34" charset="0"/>
                <a:ea typeface="Calibri" panose="020F0502020204030204" pitchFamily="34" charset="0"/>
                <a:cs typeface="Times New Roman" panose="02020603050405020304" pitchFamily="18" charset="0"/>
              </a:rPr>
              <a:t>.</a:t>
            </a:r>
          </a:p>
          <a:p>
            <a:pPr lvl="1" algn="just" rtl="1">
              <a:lnSpc>
                <a:spcPct val="107000"/>
              </a:lnSpc>
              <a:buFont typeface="Wingdings" panose="05000000000000000000" pitchFamily="2" charset="2"/>
              <a:buChar char="§"/>
            </a:pPr>
            <a:r>
              <a:rPr lang="ku-Arab-IQ"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بۆ نموونە: بەرێوەبردنی سەرچاوەکان، بەکرێدانی ئاسانکارییەکان، بەکرێدانی پێویستییەکان</a:t>
            </a:r>
            <a:r>
              <a:rPr lang="ar-IQ"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a:t>
            </a:r>
            <a:r>
              <a:rPr lang="ku-Arab-IQ"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 پێدانی بەشێک لە پرۆسەکان وەک سیکوریتی یا هۆلی وەرزش یا ریستۆرانت یا باخچەی ئاژەلان و یاریگە</a:t>
            </a:r>
            <a:r>
              <a:rPr lang="ar-IQ"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 </a:t>
            </a:r>
            <a:r>
              <a:rPr lang="ar-IQ" sz="2800" dirty="0">
                <a:solidFill>
                  <a:srgbClr val="00B0F0"/>
                </a:solidFill>
                <a:latin typeface="Calibri" panose="020F0502020204030204" pitchFamily="34" charset="0"/>
                <a:ea typeface="Calibri" panose="020F0502020204030204" pitchFamily="34" charset="0"/>
                <a:cs typeface="Times New Roman" panose="02020603050405020304" pitchFamily="18" charset="0"/>
              </a:rPr>
              <a:t>للمثال، ادارة الموارد، تاجير التسهيلات، تاجير الاحتياجات، تاجير جزءا من العمليات كـ الامن او قاعة الرياضة او المطعم او حديقة الحيوانات او الملعب</a:t>
            </a:r>
            <a:r>
              <a:rPr lang="ku-Arab-IQ" sz="2800" dirty="0">
                <a:solidFill>
                  <a:srgbClr val="00B0F0"/>
                </a:solidFill>
                <a:latin typeface="Calibri" panose="020F0502020204030204" pitchFamily="34" charset="0"/>
                <a:ea typeface="Calibri" panose="020F0502020204030204" pitchFamily="34" charset="0"/>
                <a:cs typeface="Times New Roman" panose="02020603050405020304" pitchFamily="18" charset="0"/>
              </a:rPr>
              <a:t>.</a:t>
            </a:r>
            <a:endParaRPr lang="en-US" sz="2800" dirty="0">
              <a:solidFill>
                <a:srgbClr val="00B0F0"/>
              </a:solidFill>
              <a:latin typeface="Calibri" panose="020F0502020204030204" pitchFamily="34" charset="0"/>
              <a:ea typeface="Calibri" panose="020F050202020403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2668990312"/>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arn(inVertical)">
                                      <p:cBhvr>
                                        <p:cTn id="1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6B38D-F8A5-46FD-BBAB-03078F753C8C}"/>
              </a:ext>
            </a:extLst>
          </p:cNvPr>
          <p:cNvSpPr>
            <a:spLocks noGrp="1"/>
          </p:cNvSpPr>
          <p:nvPr>
            <p:ph type="title"/>
          </p:nvPr>
        </p:nvSpPr>
        <p:spPr>
          <a:xfrm>
            <a:off x="627320" y="169900"/>
            <a:ext cx="11397813" cy="648807"/>
          </a:xfrm>
        </p:spPr>
        <p:txBody>
          <a:bodyPr>
            <a:normAutofit fontScale="90000"/>
          </a:bodyPr>
          <a:lstStyle/>
          <a:p>
            <a:pPr algn="just" rtl="1">
              <a:lnSpc>
                <a:spcPct val="107000"/>
              </a:lnSpc>
              <a:spcAft>
                <a:spcPts val="0"/>
              </a:spcAft>
            </a:pPr>
            <a:r>
              <a:rPr lang="ku-Arab-IQ" b="1" dirty="0">
                <a:latin typeface="Calibri" panose="020F0502020204030204" pitchFamily="34" charset="0"/>
                <a:ea typeface="Calibri" panose="020F0502020204030204" pitchFamily="34" charset="0"/>
              </a:rPr>
              <a:t>بەرێوەبردنی داهات</a:t>
            </a:r>
            <a:r>
              <a:rPr lang="ar-IQ" b="1" dirty="0">
                <a:latin typeface="Calibri" panose="020F0502020204030204" pitchFamily="34" charset="0"/>
                <a:ea typeface="Calibri" panose="020F0502020204030204" pitchFamily="34" charset="0"/>
              </a:rPr>
              <a:t>/ ادارة الايرادات</a:t>
            </a:r>
            <a:r>
              <a:rPr lang="ku-Arab-IQ" b="1" dirty="0">
                <a:latin typeface="Calibri" panose="020F0502020204030204" pitchFamily="34" charset="0"/>
                <a:ea typeface="Calibri" panose="020F0502020204030204" pitchFamily="34" charset="0"/>
              </a:rPr>
              <a:t> </a:t>
            </a:r>
            <a:r>
              <a:rPr lang="en-US" b="1" dirty="0">
                <a:latin typeface="Times New Roman" panose="02020603050405020304" pitchFamily="18" charset="0"/>
                <a:ea typeface="Calibri" panose="020F0502020204030204" pitchFamily="34" charset="0"/>
                <a:cs typeface="Arial" panose="020B0604020202020204" pitchFamily="34" charset="0"/>
              </a:rPr>
              <a:t>Revenue Management</a:t>
            </a:r>
            <a:endParaRPr lang="en-US" sz="3600" dirty="0">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AF9E7738-789A-4182-A057-B6B4B2372B84}"/>
              </a:ext>
            </a:extLst>
          </p:cNvPr>
          <p:cNvSpPr>
            <a:spLocks noGrp="1"/>
          </p:cNvSpPr>
          <p:nvPr>
            <p:ph idx="1"/>
          </p:nvPr>
        </p:nvSpPr>
        <p:spPr>
          <a:xfrm>
            <a:off x="180753" y="914400"/>
            <a:ext cx="11919098" cy="5773700"/>
          </a:xfrm>
        </p:spPr>
        <p:txBody>
          <a:bodyPr>
            <a:noAutofit/>
          </a:bodyPr>
          <a:lstStyle/>
          <a:p>
            <a:pPr marL="0" lvl="0" indent="0" algn="just" rtl="1">
              <a:lnSpc>
                <a:spcPct val="107000"/>
              </a:lnSpc>
              <a:buNone/>
            </a:pPr>
            <a:r>
              <a:rPr lang="ar-IQ" sz="2400" b="1" dirty="0">
                <a:solidFill>
                  <a:prstClr val="black"/>
                </a:solidFill>
                <a:latin typeface="Calibri" panose="020F0502020204030204" pitchFamily="34" charset="0"/>
                <a:ea typeface="Calibri" panose="020F0502020204030204" pitchFamily="34" charset="0"/>
                <a:cs typeface="Times New Roman" panose="02020603050405020304" pitchFamily="18" charset="0"/>
              </a:rPr>
              <a:t>4- </a:t>
            </a:r>
            <a:r>
              <a:rPr lang="ku-Arab-IQ" sz="2400" b="1" dirty="0">
                <a:solidFill>
                  <a:prstClr val="black"/>
                </a:solidFill>
                <a:latin typeface="Calibri" panose="020F0502020204030204" pitchFamily="34" charset="0"/>
                <a:ea typeface="Calibri" panose="020F0502020204030204" pitchFamily="34" charset="0"/>
                <a:cs typeface="Times New Roman" panose="02020603050405020304" pitchFamily="18" charset="0"/>
              </a:rPr>
              <a:t>دەسهاتی هاوبەشێتی و هاریکاری</a:t>
            </a:r>
            <a:r>
              <a:rPr lang="ar-IQ" sz="2400" b="1" dirty="0">
                <a:solidFill>
                  <a:prstClr val="black"/>
                </a:solidFill>
                <a:latin typeface="Calibri" panose="020F0502020204030204" pitchFamily="34" charset="0"/>
                <a:ea typeface="Calibri" panose="020F0502020204030204" pitchFamily="34" charset="0"/>
                <a:cs typeface="Times New Roman" panose="02020603050405020304" pitchFamily="18" charset="0"/>
              </a:rPr>
              <a:t>/ دخل الشراكة والتعاون</a:t>
            </a:r>
            <a:r>
              <a:rPr lang="ku-Arab-IQ" sz="2400" b="1" dirty="0">
                <a:solidFill>
                  <a:prstClr val="black"/>
                </a:solidFill>
                <a:latin typeface="Calibri" panose="020F0502020204030204" pitchFamily="34" charset="0"/>
                <a:ea typeface="Calibri" panose="020F0502020204030204" pitchFamily="34" charset="0"/>
                <a:cs typeface="Times New Roman" panose="02020603050405020304" pitchFamily="18" charset="0"/>
              </a:rPr>
              <a:t> </a:t>
            </a:r>
            <a:r>
              <a:rPr lang="en-US" sz="2400" b="1" dirty="0">
                <a:solidFill>
                  <a:prstClr val="black"/>
                </a:solidFill>
                <a:latin typeface="Times New Roman" panose="02020603050405020304" pitchFamily="18" charset="0"/>
                <a:ea typeface="Calibri" panose="020F0502020204030204" pitchFamily="34" charset="0"/>
                <a:cs typeface="Arial" panose="020B0604020202020204" pitchFamily="34" charset="0"/>
              </a:rPr>
              <a:t>Partnership and Collaborations</a:t>
            </a:r>
            <a:endParaRPr lang="en-US" sz="2400" dirty="0">
              <a:solidFill>
                <a:prstClr val="black"/>
              </a:solidFill>
              <a:latin typeface="Calibri" panose="020F0502020204030204" pitchFamily="34" charset="0"/>
              <a:ea typeface="Calibri" panose="020F0502020204030204" pitchFamily="34" charset="0"/>
              <a:cs typeface="Arial" panose="020B0604020202020204" pitchFamily="34" charset="0"/>
            </a:endParaRPr>
          </a:p>
          <a:p>
            <a:pPr marL="0" lvl="0" indent="0" algn="just" rtl="1">
              <a:lnSpc>
                <a:spcPct val="107000"/>
              </a:lnSpc>
              <a:buNone/>
            </a:pPr>
            <a:r>
              <a:rPr lang="ku-Arab-IQ" sz="2400" b="1" dirty="0">
                <a:solidFill>
                  <a:prstClr val="black"/>
                </a:solidFill>
                <a:latin typeface="Calibri" panose="020F0502020204030204" pitchFamily="34" charset="0"/>
                <a:ea typeface="Calibri" panose="020F0502020204030204" pitchFamily="34" charset="0"/>
                <a:cs typeface="Times New Roman" panose="02020603050405020304" pitchFamily="18" charset="0"/>
              </a:rPr>
              <a:t>	</a:t>
            </a:r>
            <a:r>
              <a:rPr lang="ku-Arab-IQ" sz="2400" dirty="0">
                <a:solidFill>
                  <a:prstClr val="black"/>
                </a:solidFill>
                <a:latin typeface="Calibri" panose="020F0502020204030204" pitchFamily="34" charset="0"/>
                <a:ea typeface="Calibri" panose="020F0502020204030204" pitchFamily="34" charset="0"/>
                <a:cs typeface="Times New Roman" panose="02020603050405020304" pitchFamily="18" charset="0"/>
              </a:rPr>
              <a:t>ئەم دوو زاراوەیە زۆر باون لە ئێستادا بۆ دەسهات، زۆر جاریش بۆ هەمان مانا بەکار دێن</a:t>
            </a:r>
            <a:r>
              <a:rPr lang="ar-IQ" sz="2400" dirty="0">
                <a:solidFill>
                  <a:prstClr val="black"/>
                </a:solidFill>
                <a:latin typeface="Calibri" panose="020F0502020204030204" pitchFamily="34" charset="0"/>
                <a:ea typeface="Calibri" panose="020F0502020204030204" pitchFamily="34" charset="0"/>
                <a:cs typeface="Times New Roman" panose="02020603050405020304" pitchFamily="18" charset="0"/>
              </a:rPr>
              <a:t>/ </a:t>
            </a:r>
            <a:r>
              <a:rPr lang="ar-IQ" sz="2400" dirty="0">
                <a:solidFill>
                  <a:srgbClr val="00B0F0"/>
                </a:solidFill>
                <a:latin typeface="Calibri" panose="020F0502020204030204" pitchFamily="34" charset="0"/>
                <a:ea typeface="Calibri" panose="020F0502020204030204" pitchFamily="34" charset="0"/>
                <a:cs typeface="Times New Roman" panose="02020603050405020304" pitchFamily="18" charset="0"/>
              </a:rPr>
              <a:t>هذين الكلمتين شائعة في وقت الحالي، وفي كثير من الاحيان تستخدمان كمرادفان:</a:t>
            </a:r>
            <a:r>
              <a:rPr lang="ku-Arab-IQ" sz="2400" dirty="0">
                <a:solidFill>
                  <a:srgbClr val="00B0F0"/>
                </a:solidFill>
                <a:latin typeface="Calibri" panose="020F0502020204030204" pitchFamily="34" charset="0"/>
                <a:ea typeface="Calibri" panose="020F0502020204030204" pitchFamily="34" charset="0"/>
                <a:cs typeface="Times New Roman" panose="02020603050405020304" pitchFamily="18" charset="0"/>
              </a:rPr>
              <a:t> </a:t>
            </a:r>
          </a:p>
          <a:p>
            <a:pPr lvl="1" algn="just" rtl="1">
              <a:lnSpc>
                <a:spcPct val="107000"/>
              </a:lnSpc>
              <a:buFont typeface="Wingdings" panose="05000000000000000000" pitchFamily="2" charset="2"/>
              <a:buChar char="§"/>
            </a:pPr>
            <a:r>
              <a:rPr lang="ku-Arab-IQ" b="1" u="sng" dirty="0">
                <a:solidFill>
                  <a:prstClr val="black"/>
                </a:solidFill>
                <a:latin typeface="Calibri" panose="020F0502020204030204" pitchFamily="34" charset="0"/>
                <a:ea typeface="Calibri" panose="020F0502020204030204" pitchFamily="34" charset="0"/>
                <a:cs typeface="Times New Roman" panose="02020603050405020304" pitchFamily="18" charset="0"/>
              </a:rPr>
              <a:t>هاوبەشێتی/ </a:t>
            </a:r>
            <a:r>
              <a:rPr lang="ar-IQ" b="1" u="sng" dirty="0">
                <a:solidFill>
                  <a:prstClr val="black"/>
                </a:solidFill>
                <a:latin typeface="Calibri" panose="020F0502020204030204" pitchFamily="34" charset="0"/>
                <a:ea typeface="Calibri" panose="020F0502020204030204" pitchFamily="34" charset="0"/>
                <a:cs typeface="Times New Roman" panose="02020603050405020304" pitchFamily="18" charset="0"/>
              </a:rPr>
              <a:t>الشراكة/</a:t>
            </a:r>
            <a:r>
              <a:rPr lang="ku-Arab-IQ" b="1" u="sng" dirty="0">
                <a:solidFill>
                  <a:prstClr val="black"/>
                </a:solidFill>
                <a:latin typeface="Calibri" panose="020F0502020204030204" pitchFamily="34" charset="0"/>
                <a:ea typeface="Calibri" panose="020F0502020204030204" pitchFamily="34" charset="0"/>
                <a:cs typeface="Times New Roman" panose="02020603050405020304" pitchFamily="18" charset="0"/>
              </a:rPr>
              <a:t> </a:t>
            </a:r>
            <a:r>
              <a:rPr lang="en-US" b="1" u="sng" dirty="0">
                <a:solidFill>
                  <a:prstClr val="black"/>
                </a:solidFill>
                <a:latin typeface="Times New Roman" panose="02020603050405020304" pitchFamily="18" charset="0"/>
                <a:ea typeface="Calibri" panose="020F0502020204030204" pitchFamily="34" charset="0"/>
                <a:cs typeface="Arial" panose="020B0604020202020204" pitchFamily="34" charset="0"/>
              </a:rPr>
              <a:t>Partnership </a:t>
            </a:r>
            <a:r>
              <a:rPr lang="ku-Arab-IQ" b="1" u="sng" dirty="0">
                <a:solidFill>
                  <a:prstClr val="black"/>
                </a:solidFill>
                <a:latin typeface="Times New Roman" panose="02020603050405020304" pitchFamily="18" charset="0"/>
                <a:ea typeface="Calibri" panose="020F0502020204030204" pitchFamily="34" charset="0"/>
              </a:rPr>
              <a:t> </a:t>
            </a:r>
            <a:r>
              <a:rPr lang="ku-Arab-IQ" dirty="0">
                <a:solidFill>
                  <a:prstClr val="black"/>
                </a:solidFill>
                <a:latin typeface="Times New Roman" panose="02020603050405020304" pitchFamily="18" charset="0"/>
                <a:ea typeface="Calibri" panose="020F0502020204030204" pitchFamily="34" charset="0"/>
              </a:rPr>
              <a:t>کە لە شێوەی گرێبەست لە نێوان دوو لایەن یا زیاتر ئەنجام دەدرێت، کە هەمان مەبەستیان هەیە، زۆر جار جێگرەوەن بۆ یەکتر. سەرکەوتنی پرۆسەکە بەندە بەوەی سەرجەم لایەنەکان پێویستی خۆیان بزانن و تێی بگەن/ </a:t>
            </a:r>
            <a:r>
              <a:rPr lang="ar-IQ" dirty="0">
                <a:solidFill>
                  <a:srgbClr val="00B0F0"/>
                </a:solidFill>
                <a:latin typeface="Times New Roman" panose="02020603050405020304" pitchFamily="18" charset="0"/>
                <a:ea typeface="Calibri" panose="020F0502020204030204" pitchFamily="34" charset="0"/>
              </a:rPr>
              <a:t>تحدث على شكل عقد بين الطرفين، والذان لديهما نفس الغرض، وفي كثير من الاحيان يكونان بديلان لبعضهما. يوقف نجاح العملية على معرفة كل طرف لاحتياجاتها</a:t>
            </a:r>
            <a:r>
              <a:rPr lang="ku-Arab-IQ" dirty="0">
                <a:solidFill>
                  <a:srgbClr val="00B0F0"/>
                </a:solidFill>
                <a:latin typeface="Times New Roman" panose="02020603050405020304" pitchFamily="18" charset="0"/>
                <a:ea typeface="Calibri" panose="020F0502020204030204" pitchFamily="34" charset="0"/>
              </a:rPr>
              <a:t>. </a:t>
            </a:r>
          </a:p>
          <a:p>
            <a:pPr lvl="1" algn="just" rtl="1">
              <a:lnSpc>
                <a:spcPct val="107000"/>
              </a:lnSpc>
              <a:buFont typeface="Wingdings" panose="05000000000000000000" pitchFamily="2" charset="2"/>
              <a:buChar char="§"/>
            </a:pPr>
            <a:r>
              <a:rPr lang="ku-Arab-IQ" b="1" u="sng" dirty="0">
                <a:solidFill>
                  <a:prstClr val="black"/>
                </a:solidFill>
                <a:latin typeface="Times New Roman" panose="02020603050405020304" pitchFamily="18" charset="0"/>
                <a:ea typeface="Calibri" panose="020F0502020204030204" pitchFamily="34" charset="0"/>
              </a:rPr>
              <a:t>هاریکاری</a:t>
            </a:r>
            <a:r>
              <a:rPr lang="ar-IQ" b="1" u="sng" dirty="0">
                <a:solidFill>
                  <a:prstClr val="black"/>
                </a:solidFill>
                <a:latin typeface="Times New Roman" panose="02020603050405020304" pitchFamily="18" charset="0"/>
                <a:ea typeface="Calibri" panose="020F0502020204030204" pitchFamily="34" charset="0"/>
              </a:rPr>
              <a:t>/ التعاون</a:t>
            </a:r>
            <a:r>
              <a:rPr lang="ku-Arab-IQ" b="1" u="sng" dirty="0">
                <a:solidFill>
                  <a:prstClr val="black"/>
                </a:solidFill>
                <a:latin typeface="Times New Roman" panose="02020603050405020304" pitchFamily="18" charset="0"/>
                <a:ea typeface="Calibri" panose="020F0502020204030204" pitchFamily="34" charset="0"/>
              </a:rPr>
              <a:t> </a:t>
            </a:r>
            <a:r>
              <a:rPr lang="en-US" b="1" u="sng" dirty="0">
                <a:solidFill>
                  <a:prstClr val="black"/>
                </a:solidFill>
                <a:latin typeface="Times New Roman" panose="02020603050405020304" pitchFamily="18" charset="0"/>
                <a:ea typeface="Calibri" panose="020F0502020204030204" pitchFamily="34" charset="0"/>
                <a:cs typeface="Arial" panose="020B0604020202020204" pitchFamily="34" charset="0"/>
              </a:rPr>
              <a:t>Collaborative Arrangement</a:t>
            </a:r>
            <a:r>
              <a:rPr lang="ku-Arab-IQ" b="1" u="sng" dirty="0">
                <a:solidFill>
                  <a:prstClr val="black"/>
                </a:solidFill>
                <a:latin typeface="Calibri" panose="020F0502020204030204" pitchFamily="34" charset="0"/>
                <a:ea typeface="Calibri" panose="020F0502020204030204" pitchFamily="34" charset="0"/>
                <a:cs typeface="Times New Roman" panose="02020603050405020304" pitchFamily="18" charset="0"/>
              </a:rPr>
              <a:t>: </a:t>
            </a:r>
            <a:r>
              <a:rPr lang="ku-Arab-IQ" dirty="0">
                <a:solidFill>
                  <a:prstClr val="black"/>
                </a:solidFill>
                <a:latin typeface="Calibri" panose="020F0502020204030204" pitchFamily="34" charset="0"/>
                <a:ea typeface="Calibri" panose="020F0502020204030204" pitchFamily="34" charset="0"/>
                <a:cs typeface="Times New Roman" panose="02020603050405020304" pitchFamily="18" charset="0"/>
              </a:rPr>
              <a:t>چەند رێکخراوێکی جیاواز پێکەوە کار دەکەن بۆ ئامانجێکی هاوبەش، بەلام دەکرێ هەریەکەیان لە رووی دید و سەرچاوەی داهات و قەیران جیاواز بن، بەلام هیچ کامیان بێ ئەوەی تر ناتوانێت بە ئامانجەکەی بگات، بۆیە پەنا بۆ ئەم پرۆسەیە دەبەن</a:t>
            </a:r>
            <a:r>
              <a:rPr lang="ar-IQ" dirty="0">
                <a:solidFill>
                  <a:prstClr val="black"/>
                </a:solidFill>
                <a:latin typeface="Calibri" panose="020F0502020204030204" pitchFamily="34" charset="0"/>
                <a:ea typeface="Calibri" panose="020F0502020204030204" pitchFamily="34" charset="0"/>
                <a:cs typeface="Times New Roman" panose="02020603050405020304" pitchFamily="18" charset="0"/>
              </a:rPr>
              <a:t>/ </a:t>
            </a:r>
            <a:r>
              <a:rPr lang="ar-IQ" dirty="0">
                <a:solidFill>
                  <a:srgbClr val="00B0F0"/>
                </a:solidFill>
                <a:latin typeface="Calibri" panose="020F0502020204030204" pitchFamily="34" charset="0"/>
                <a:ea typeface="Calibri" panose="020F0502020204030204" pitchFamily="34" charset="0"/>
                <a:cs typeface="Times New Roman" panose="02020603050405020304" pitchFamily="18" charset="0"/>
              </a:rPr>
              <a:t>تعمل عدد مختلف من المنظمات معا لهدف مشترك، لكن يختلفان من حيث الرؤية ومصدر الايراد والازمات، ولايمكن اي واحد منهم انجاز اهدافها بوحدها.</a:t>
            </a:r>
            <a:endParaRPr lang="en-US" dirty="0">
              <a:solidFill>
                <a:srgbClr val="00B0F0"/>
              </a:solidFill>
              <a:latin typeface="Calibri" panose="020F0502020204030204" pitchFamily="34" charset="0"/>
              <a:ea typeface="Calibri" panose="020F050202020403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324848165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arn(inVertical)">
                                      <p:cBhvr>
                                        <p:cTn id="15" dur="500"/>
                                        <p:tgtEl>
                                          <p:spTgt spid="3">
                                            <p:txEl>
                                              <p:pRg st="2" end="2"/>
                                            </p:txEl>
                                          </p:spTgt>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barn(inVertical)">
                                      <p:cBhvr>
                                        <p:cTn id="18"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6B38D-F8A5-46FD-BBAB-03078F753C8C}"/>
              </a:ext>
            </a:extLst>
          </p:cNvPr>
          <p:cNvSpPr>
            <a:spLocks noGrp="1"/>
          </p:cNvSpPr>
          <p:nvPr>
            <p:ph type="title"/>
          </p:nvPr>
        </p:nvSpPr>
        <p:spPr>
          <a:xfrm>
            <a:off x="1251677" y="1187955"/>
            <a:ext cx="10178323" cy="885826"/>
          </a:xfrm>
        </p:spPr>
        <p:txBody>
          <a:bodyPr/>
          <a:lstStyle/>
          <a:p>
            <a:pPr algn="r" rtl="1"/>
            <a:r>
              <a:rPr lang="ku-Arab-IQ" b="1" dirty="0"/>
              <a:t>گەشتیاری وەک پیشەسازی</a:t>
            </a:r>
            <a:r>
              <a:rPr lang="ar-IQ" b="1" dirty="0"/>
              <a:t>/ السياحة كصناعة</a:t>
            </a:r>
            <a:endParaRPr lang="en-US" dirty="0"/>
          </a:p>
        </p:txBody>
      </p:sp>
      <p:sp>
        <p:nvSpPr>
          <p:cNvPr id="3" name="Content Placeholder 2">
            <a:extLst>
              <a:ext uri="{FF2B5EF4-FFF2-40B4-BE49-F238E27FC236}">
                <a16:creationId xmlns:a16="http://schemas.microsoft.com/office/drawing/2014/main" id="{AF9E7738-789A-4182-A057-B6B4B2372B84}"/>
              </a:ext>
            </a:extLst>
          </p:cNvPr>
          <p:cNvSpPr>
            <a:spLocks noGrp="1"/>
          </p:cNvSpPr>
          <p:nvPr>
            <p:ph idx="1"/>
          </p:nvPr>
        </p:nvSpPr>
        <p:spPr>
          <a:xfrm>
            <a:off x="1251677" y="2007106"/>
            <a:ext cx="10178323" cy="4260344"/>
          </a:xfrm>
        </p:spPr>
        <p:txBody>
          <a:bodyPr>
            <a:normAutofit/>
          </a:bodyPr>
          <a:lstStyle/>
          <a:p>
            <a:pPr indent="457200" algn="just" rtl="1">
              <a:lnSpc>
                <a:spcPct val="107000"/>
              </a:lnSpc>
              <a:spcAft>
                <a:spcPts val="0"/>
              </a:spcAft>
            </a:pPr>
            <a:r>
              <a:rPr lang="ku-Arab-IQ" sz="2800" dirty="0">
                <a:latin typeface="Calibri" panose="020F0502020204030204" pitchFamily="34" charset="0"/>
                <a:ea typeface="Calibri" panose="020F0502020204030204" pitchFamily="34" charset="0"/>
                <a:cs typeface="Times New Roman" panose="02020603050405020304" pitchFamily="18" charset="0"/>
              </a:rPr>
              <a:t>لەگەل ئەوەش دا، تا رادەیەک جیاوازی لە ناوهێنانی ئەو بەشانە هەیە، بە تایبەت لە رێکخراوە گەشتیارییەکان، بە جیاوازی چالاکییەکانیان، هەندێ تایبەتمەندی جیاوازیان هەیە، وەک لە برگەکانی داهاتوو زیاتری لەبارەوە دەخرێتەروو.</a:t>
            </a:r>
            <a:endParaRPr lang="ar-IQ" sz="2800" dirty="0">
              <a:latin typeface="Calibri" panose="020F0502020204030204" pitchFamily="34" charset="0"/>
              <a:ea typeface="Calibri" panose="020F0502020204030204" pitchFamily="34" charset="0"/>
              <a:cs typeface="Times New Roman" panose="02020603050405020304" pitchFamily="18" charset="0"/>
            </a:endParaRPr>
          </a:p>
          <a:p>
            <a:pPr indent="457200" algn="just" rtl="1">
              <a:lnSpc>
                <a:spcPct val="107000"/>
              </a:lnSpc>
              <a:spcAft>
                <a:spcPts val="0"/>
              </a:spcAft>
            </a:pPr>
            <a:r>
              <a:rPr lang="ar-IQ" dirty="0">
                <a:solidFill>
                  <a:srgbClr val="0070C0"/>
                </a:solidFill>
                <a:latin typeface="Calibri" panose="020F0502020204030204" pitchFamily="34" charset="0"/>
                <a:ea typeface="Calibri" panose="020F0502020204030204" pitchFamily="34" charset="0"/>
                <a:cs typeface="Times New Roman" panose="02020603050405020304" pitchFamily="18" charset="0"/>
              </a:rPr>
              <a:t>مع ذلك هناك الى حد ما الاختلاف في تسمية هذه الاقسام وبالاخص في المنظمات السياحية، وذلك لاختلاف الخصائص المتميزة لها، وكما نتحدث عنها في الفقرات التالية.</a:t>
            </a:r>
            <a:endParaRPr lang="en-US" dirty="0">
              <a:solidFill>
                <a:srgbClr val="0070C0"/>
              </a:solidFill>
              <a:latin typeface="Calibri" panose="020F0502020204030204" pitchFamily="34" charset="0"/>
              <a:ea typeface="Calibri" panose="020F0502020204030204" pitchFamily="34" charset="0"/>
              <a:cs typeface="Arial" panose="020B0604020202020204" pitchFamily="34" charset="0"/>
            </a:endParaRPr>
          </a:p>
        </p:txBody>
      </p:sp>
      <p:sp>
        <p:nvSpPr>
          <p:cNvPr id="4" name="TextBox 3">
            <a:extLst>
              <a:ext uri="{FF2B5EF4-FFF2-40B4-BE49-F238E27FC236}">
                <a16:creationId xmlns:a16="http://schemas.microsoft.com/office/drawing/2014/main" id="{3308E063-34F8-47DD-BA13-312E78CB0467}"/>
              </a:ext>
            </a:extLst>
          </p:cNvPr>
          <p:cNvSpPr txBox="1"/>
          <p:nvPr/>
        </p:nvSpPr>
        <p:spPr>
          <a:xfrm>
            <a:off x="4984012" y="5785515"/>
            <a:ext cx="6097772" cy="400110"/>
          </a:xfrm>
          <a:prstGeom prst="rect">
            <a:avLst/>
          </a:prstGeom>
          <a:noFill/>
        </p:spPr>
        <p:txBody>
          <a:bodyPr wrap="square">
            <a:spAutoFit/>
          </a:bodyPr>
          <a:lstStyle/>
          <a:p>
            <a:pPr algn="just" rtl="1"/>
            <a:r>
              <a:rPr lang="ku-Arab-IQ" sz="2000" dirty="0">
                <a:solidFill>
                  <a:srgbClr val="00B050"/>
                </a:solidFill>
                <a:latin typeface="Calibri" panose="020F0502020204030204" pitchFamily="34" charset="0"/>
                <a:ea typeface="Calibri" panose="020F0502020204030204" pitchFamily="34" charset="0"/>
                <a:cs typeface="Times New Roman" panose="02020603050405020304" pitchFamily="18" charset="0"/>
              </a:rPr>
              <a:t>پ/ پیشەسازی واتا چی؟</a:t>
            </a:r>
            <a:endParaRPr lang="en-US" sz="2000" dirty="0">
              <a:solidFill>
                <a:srgbClr val="00B050"/>
              </a:solidFill>
            </a:endParaRPr>
          </a:p>
        </p:txBody>
      </p:sp>
    </p:spTree>
    <p:custDataLst>
      <p:tags r:id="rId1"/>
    </p:custDataLst>
    <p:extLst>
      <p:ext uri="{BB962C8B-B14F-4D97-AF65-F5344CB8AC3E}">
        <p14:creationId xmlns:p14="http://schemas.microsoft.com/office/powerpoint/2010/main" val="17785711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6B38D-F8A5-46FD-BBAB-03078F753C8C}"/>
              </a:ext>
            </a:extLst>
          </p:cNvPr>
          <p:cNvSpPr>
            <a:spLocks noGrp="1"/>
          </p:cNvSpPr>
          <p:nvPr>
            <p:ph type="title"/>
          </p:nvPr>
        </p:nvSpPr>
        <p:spPr>
          <a:xfrm>
            <a:off x="1560021" y="482114"/>
            <a:ext cx="10178323" cy="502622"/>
          </a:xfrm>
        </p:spPr>
        <p:txBody>
          <a:bodyPr>
            <a:normAutofit fontScale="90000"/>
          </a:bodyPr>
          <a:lstStyle/>
          <a:p>
            <a:pPr algn="just" rtl="1">
              <a:lnSpc>
                <a:spcPct val="107000"/>
              </a:lnSpc>
              <a:spcAft>
                <a:spcPts val="0"/>
              </a:spcAft>
            </a:pPr>
            <a:r>
              <a:rPr lang="ku-Arab-IQ" b="1" dirty="0">
                <a:latin typeface="Calibri" panose="020F0502020204030204" pitchFamily="34" charset="0"/>
                <a:ea typeface="Calibri" panose="020F0502020204030204" pitchFamily="34" charset="0"/>
              </a:rPr>
              <a:t>چەمک و پێناسەی بەرێوەبردنی دارایی لە میوانداری</a:t>
            </a:r>
            <a:br>
              <a:rPr lang="ar-IQ" b="1" dirty="0">
                <a:latin typeface="Calibri" panose="020F0502020204030204" pitchFamily="34" charset="0"/>
                <a:ea typeface="Calibri" panose="020F0502020204030204" pitchFamily="34" charset="0"/>
              </a:rPr>
            </a:br>
            <a:r>
              <a:rPr lang="ar-IQ" b="1" dirty="0">
                <a:latin typeface="Calibri" panose="020F0502020204030204" pitchFamily="34" charset="0"/>
                <a:ea typeface="Calibri" panose="020F0502020204030204" pitchFamily="34" charset="0"/>
              </a:rPr>
              <a:t>مفهوم وتعريف الادارة المالية في الضيافة</a:t>
            </a:r>
            <a:endParaRPr lang="en-US" dirty="0">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AF9E7738-789A-4182-A057-B6B4B2372B84}"/>
              </a:ext>
            </a:extLst>
          </p:cNvPr>
          <p:cNvSpPr>
            <a:spLocks noGrp="1"/>
          </p:cNvSpPr>
          <p:nvPr>
            <p:ph idx="1"/>
          </p:nvPr>
        </p:nvSpPr>
        <p:spPr>
          <a:xfrm>
            <a:off x="170121" y="1449561"/>
            <a:ext cx="11651136" cy="5238318"/>
          </a:xfrm>
        </p:spPr>
        <p:txBody>
          <a:bodyPr>
            <a:normAutofit fontScale="92500" lnSpcReduction="10000"/>
          </a:bodyPr>
          <a:lstStyle/>
          <a:p>
            <a:pPr algn="just" rtl="1">
              <a:lnSpc>
                <a:spcPct val="107000"/>
              </a:lnSpc>
              <a:spcAft>
                <a:spcPts val="0"/>
              </a:spcAft>
            </a:pPr>
            <a:r>
              <a:rPr lang="ku-Arab-IQ" sz="2800" dirty="0">
                <a:latin typeface="Calibri" panose="020F0502020204030204" pitchFamily="34" charset="0"/>
                <a:ea typeface="Calibri" panose="020F0502020204030204" pitchFamily="34" charset="0"/>
                <a:cs typeface="Times New Roman" panose="02020603050405020304" pitchFamily="18" charset="0"/>
              </a:rPr>
              <a:t>لە کەرتی گەشتیاریدا، چەندین رێکخراو کار دەکەن، مەبەست و ئامانجی تایبەت بە خۆیان هەیە</a:t>
            </a:r>
            <a:r>
              <a:rPr lang="ar-IQ" sz="2800" dirty="0">
                <a:latin typeface="Calibri" panose="020F0502020204030204" pitchFamily="34" charset="0"/>
                <a:ea typeface="Calibri" panose="020F0502020204030204" pitchFamily="34" charset="0"/>
                <a:cs typeface="Times New Roman" panose="02020603050405020304" pitchFamily="18" charset="0"/>
              </a:rPr>
              <a:t>/ </a:t>
            </a:r>
            <a:r>
              <a:rPr lang="ar-IQ" sz="2800" dirty="0">
                <a:solidFill>
                  <a:srgbClr val="0070C0"/>
                </a:solidFill>
                <a:latin typeface="Calibri" panose="020F0502020204030204" pitchFamily="34" charset="0"/>
                <a:ea typeface="Calibri" panose="020F0502020204030204" pitchFamily="34" charset="0"/>
                <a:cs typeface="Times New Roman" panose="02020603050405020304" pitchFamily="18" charset="0"/>
              </a:rPr>
              <a:t>هناك منظمات مختلفة العاملة في القطاع السياحي، وكل منها لديها الهدف الخاص بها</a:t>
            </a:r>
            <a:r>
              <a:rPr lang="ku-Arab-IQ" sz="2800" dirty="0">
                <a:latin typeface="Calibri" panose="020F0502020204030204" pitchFamily="34" charset="0"/>
                <a:ea typeface="Calibri" panose="020F0502020204030204" pitchFamily="34" charset="0"/>
                <a:cs typeface="Times New Roman" panose="02020603050405020304" pitchFamily="18" charset="0"/>
              </a:rPr>
              <a:t>. </a:t>
            </a:r>
          </a:p>
          <a:p>
            <a:pPr algn="just" rtl="1">
              <a:lnSpc>
                <a:spcPct val="107000"/>
              </a:lnSpc>
              <a:spcAft>
                <a:spcPts val="0"/>
              </a:spcAft>
            </a:pPr>
            <a:r>
              <a:rPr lang="ku-Arab-IQ" sz="2800" dirty="0">
                <a:latin typeface="Calibri" panose="020F0502020204030204" pitchFamily="34" charset="0"/>
                <a:ea typeface="Calibri" panose="020F0502020204030204" pitchFamily="34" charset="0"/>
                <a:cs typeface="Times New Roman" panose="02020603050405020304" pitchFamily="18" charset="0"/>
              </a:rPr>
              <a:t>کارگێرییەکی کارا لە بواری رێکخراوە گەشتیارییەکان پێویستی بە چەندین کارامەیی جۆراوجۆر هەیە، وێرای زانین و تێگەیشتن لە سەرجەم ئەو سەرچاوانەی بەرێوەی دەبەن</a:t>
            </a:r>
            <a:r>
              <a:rPr lang="ar-IQ" sz="2800" dirty="0">
                <a:latin typeface="Calibri" panose="020F0502020204030204" pitchFamily="34" charset="0"/>
                <a:ea typeface="Calibri" panose="020F0502020204030204" pitchFamily="34" charset="0"/>
                <a:cs typeface="Times New Roman" panose="02020603050405020304" pitchFamily="18" charset="0"/>
              </a:rPr>
              <a:t>/ </a:t>
            </a:r>
            <a:r>
              <a:rPr lang="ar-IQ" sz="2800" dirty="0">
                <a:solidFill>
                  <a:srgbClr val="0070C0"/>
                </a:solidFill>
                <a:latin typeface="Calibri" panose="020F0502020204030204" pitchFamily="34" charset="0"/>
                <a:ea typeface="Calibri" panose="020F0502020204030204" pitchFamily="34" charset="0"/>
                <a:cs typeface="Times New Roman" panose="02020603050405020304" pitchFamily="18" charset="0"/>
              </a:rPr>
              <a:t>تحتاح</a:t>
            </a:r>
            <a:r>
              <a:rPr lang="ar-IQ" sz="2800" dirty="0">
                <a:latin typeface="Calibri" panose="020F0502020204030204" pitchFamily="34" charset="0"/>
                <a:ea typeface="Calibri" panose="020F0502020204030204" pitchFamily="34" charset="0"/>
                <a:cs typeface="Times New Roman" panose="02020603050405020304" pitchFamily="18" charset="0"/>
              </a:rPr>
              <a:t> </a:t>
            </a:r>
            <a:r>
              <a:rPr lang="ar-IQ" sz="2800" dirty="0">
                <a:solidFill>
                  <a:srgbClr val="0070C0"/>
                </a:solidFill>
                <a:latin typeface="Calibri" panose="020F0502020204030204" pitchFamily="34" charset="0"/>
                <a:ea typeface="Calibri" panose="020F0502020204030204" pitchFamily="34" charset="0"/>
                <a:cs typeface="Times New Roman" panose="02020603050405020304" pitchFamily="18" charset="0"/>
              </a:rPr>
              <a:t>ادارة فعالة في مجال المنظمات السياحية الى عديد من المهارات، بالاضافة الى المعرفة والتفهم على جميع المصادر التي يديرونها</a:t>
            </a:r>
            <a:r>
              <a:rPr lang="ku-Arab-IQ" sz="2800" dirty="0">
                <a:latin typeface="Calibri" panose="020F0502020204030204" pitchFamily="34" charset="0"/>
                <a:ea typeface="Calibri" panose="020F0502020204030204" pitchFamily="34" charset="0"/>
                <a:cs typeface="Times New Roman" panose="02020603050405020304" pitchFamily="18" charset="0"/>
              </a:rPr>
              <a:t>. </a:t>
            </a:r>
          </a:p>
          <a:p>
            <a:pPr lvl="1" algn="just" rtl="1">
              <a:lnSpc>
                <a:spcPct val="107000"/>
              </a:lnSpc>
            </a:pPr>
            <a:r>
              <a:rPr lang="ku-Arab-IQ" sz="2600" dirty="0">
                <a:latin typeface="Calibri" panose="020F0502020204030204" pitchFamily="34" charset="0"/>
                <a:ea typeface="Calibri" panose="020F0502020204030204" pitchFamily="34" charset="0"/>
                <a:cs typeface="Times New Roman" panose="02020603050405020304" pitchFamily="18" charset="0"/>
              </a:rPr>
              <a:t>ئەمەش پێویستی بەوەیە، جگە لە توانای کەسیی بەرێوەبەر لە چۆنیەتی بەرێوەبردنی ئەو سەرچاوانە، پێویستیان بەوەشە، بزانن چۆن ئاسانکارییە مادییەکان بەرێوەببەن</a:t>
            </a:r>
            <a:r>
              <a:rPr lang="ar-IQ" sz="2600" dirty="0">
                <a:latin typeface="Calibri" panose="020F0502020204030204" pitchFamily="34" charset="0"/>
                <a:ea typeface="Calibri" panose="020F0502020204030204" pitchFamily="34" charset="0"/>
                <a:cs typeface="Times New Roman" panose="02020603050405020304" pitchFamily="18" charset="0"/>
              </a:rPr>
              <a:t>/ </a:t>
            </a:r>
            <a:r>
              <a:rPr lang="ar-IQ" sz="2600" dirty="0">
                <a:solidFill>
                  <a:srgbClr val="0070C0"/>
                </a:solidFill>
                <a:latin typeface="Calibri" panose="020F0502020204030204" pitchFamily="34" charset="0"/>
                <a:ea typeface="Calibri" panose="020F0502020204030204" pitchFamily="34" charset="0"/>
                <a:cs typeface="Times New Roman" panose="02020603050405020304" pitchFamily="18" charset="0"/>
              </a:rPr>
              <a:t>ويحتاج ذلك المقدرات الشخصية للمدير في كيفية ادارة هذه المصادر بالاضافة الى كيفية ادارة التسهيلات المادية</a:t>
            </a:r>
            <a:r>
              <a:rPr lang="ku-Arab-IQ" sz="2600" dirty="0">
                <a:latin typeface="Calibri" panose="020F0502020204030204" pitchFamily="34" charset="0"/>
                <a:ea typeface="Calibri" panose="020F0502020204030204" pitchFamily="34" charset="0"/>
                <a:cs typeface="Times New Roman" panose="02020603050405020304" pitchFamily="18" charset="0"/>
              </a:rPr>
              <a:t>. </a:t>
            </a:r>
          </a:p>
          <a:p>
            <a:pPr lvl="1" algn="just" rtl="1">
              <a:lnSpc>
                <a:spcPct val="107000"/>
              </a:lnSpc>
            </a:pPr>
            <a:r>
              <a:rPr lang="ku-Arab-IQ" sz="2600" dirty="0">
                <a:latin typeface="Calibri" panose="020F0502020204030204" pitchFamily="34" charset="0"/>
                <a:ea typeface="Calibri" panose="020F0502020204030204" pitchFamily="34" charset="0"/>
                <a:cs typeface="Times New Roman" panose="02020603050405020304" pitchFamily="18" charset="0"/>
              </a:rPr>
              <a:t>هەروەها پێویستە لەسەریان بە توانا و گورج بن لە بەرێوەبردنی کات، کە دەرامەتێکە نوێ نابێتەوە</a:t>
            </a:r>
            <a:r>
              <a:rPr lang="ar-IQ" sz="2600" dirty="0">
                <a:latin typeface="Calibri" panose="020F0502020204030204" pitchFamily="34" charset="0"/>
                <a:ea typeface="Calibri" panose="020F0502020204030204" pitchFamily="34" charset="0"/>
                <a:cs typeface="Times New Roman" panose="02020603050405020304" pitchFamily="18" charset="0"/>
              </a:rPr>
              <a:t>/ </a:t>
            </a:r>
            <a:r>
              <a:rPr lang="ar-IQ" sz="2600" dirty="0">
                <a:solidFill>
                  <a:srgbClr val="0070C0"/>
                </a:solidFill>
                <a:latin typeface="Calibri" panose="020F0502020204030204" pitchFamily="34" charset="0"/>
                <a:ea typeface="Calibri" panose="020F0502020204030204" pitchFamily="34" charset="0"/>
                <a:cs typeface="Times New Roman" panose="02020603050405020304" pitchFamily="18" charset="0"/>
              </a:rPr>
              <a:t>ويحتاجون المقدرات والكفاءة في ادارة الوقت المورد الذي لايتجدد</a:t>
            </a:r>
            <a:r>
              <a:rPr lang="ku-Arab-IQ" sz="2600" dirty="0">
                <a:solidFill>
                  <a:srgbClr val="0070C0"/>
                </a:solidFill>
                <a:latin typeface="Calibri" panose="020F0502020204030204" pitchFamily="34" charset="0"/>
                <a:ea typeface="Calibri" panose="020F0502020204030204" pitchFamily="34" charset="0"/>
                <a:cs typeface="Times New Roman" panose="02020603050405020304" pitchFamily="18" charset="0"/>
              </a:rPr>
              <a:t>. </a:t>
            </a:r>
          </a:p>
          <a:p>
            <a:pPr lvl="1" algn="just" rtl="1">
              <a:lnSpc>
                <a:spcPct val="107000"/>
              </a:lnSpc>
            </a:pPr>
            <a:r>
              <a:rPr lang="ku-Arab-IQ" sz="2600" dirty="0">
                <a:latin typeface="Calibri" panose="020F0502020204030204" pitchFamily="34" charset="0"/>
                <a:ea typeface="Calibri" panose="020F0502020204030204" pitchFamily="34" charset="0"/>
                <a:cs typeface="Times New Roman" panose="02020603050405020304" pitchFamily="18" charset="0"/>
              </a:rPr>
              <a:t>بەرێوەبەری باش، پێویستیان بەوەیە، بزانن چۆن بە شێوەیەکی باش سەرچاوەی داراییش بەکاربهێنن و بەرێوەی ببەن</a:t>
            </a:r>
            <a:r>
              <a:rPr lang="ar-IQ" sz="2600" dirty="0">
                <a:latin typeface="Calibri" panose="020F0502020204030204" pitchFamily="34" charset="0"/>
                <a:ea typeface="Calibri" panose="020F0502020204030204" pitchFamily="34" charset="0"/>
                <a:cs typeface="Times New Roman" panose="02020603050405020304" pitchFamily="18" charset="0"/>
              </a:rPr>
              <a:t>/ </a:t>
            </a:r>
            <a:r>
              <a:rPr lang="ar-IQ" sz="2600" dirty="0">
                <a:solidFill>
                  <a:srgbClr val="0070C0"/>
                </a:solidFill>
                <a:latin typeface="Calibri" panose="020F0502020204030204" pitchFamily="34" charset="0"/>
                <a:ea typeface="Calibri" panose="020F0502020204030204" pitchFamily="34" charset="0"/>
                <a:cs typeface="Times New Roman" panose="02020603050405020304" pitchFamily="18" charset="0"/>
              </a:rPr>
              <a:t>مدير جيد بحاجة الى معرفة كيفية ادارة الموارد المالية بشكل جيد</a:t>
            </a:r>
            <a:r>
              <a:rPr lang="ku-Arab-IQ" sz="2600" dirty="0">
                <a:latin typeface="Calibri" panose="020F0502020204030204" pitchFamily="34" charset="0"/>
                <a:ea typeface="Calibri" panose="020F0502020204030204" pitchFamily="34" charset="0"/>
                <a:cs typeface="Times New Roman" panose="02020603050405020304" pitchFamily="18" charset="0"/>
              </a:rPr>
              <a:t>.</a:t>
            </a:r>
            <a:endParaRPr lang="en-US" dirty="0">
              <a:latin typeface="Calibri" panose="020F0502020204030204" pitchFamily="34" charset="0"/>
              <a:ea typeface="Calibri" panose="020F0502020204030204" pitchFamily="34" charset="0"/>
              <a:cs typeface="Arial" panose="020B0604020202020204" pitchFamily="34" charset="0"/>
            </a:endParaRPr>
          </a:p>
        </p:txBody>
      </p:sp>
      <p:sp>
        <p:nvSpPr>
          <p:cNvPr id="4" name="TextBox 3">
            <a:extLst>
              <a:ext uri="{FF2B5EF4-FFF2-40B4-BE49-F238E27FC236}">
                <a16:creationId xmlns:a16="http://schemas.microsoft.com/office/drawing/2014/main" id="{088C7ABD-FF76-407C-94FE-7AC4B7D30B67}"/>
              </a:ext>
            </a:extLst>
          </p:cNvPr>
          <p:cNvSpPr txBox="1"/>
          <p:nvPr/>
        </p:nvSpPr>
        <p:spPr>
          <a:xfrm>
            <a:off x="265813" y="6175831"/>
            <a:ext cx="5592727" cy="400110"/>
          </a:xfrm>
          <a:prstGeom prst="rect">
            <a:avLst/>
          </a:prstGeom>
          <a:noFill/>
        </p:spPr>
        <p:txBody>
          <a:bodyPr wrap="square">
            <a:spAutoFit/>
          </a:bodyPr>
          <a:lstStyle/>
          <a:p>
            <a:pPr algn="just" rtl="1"/>
            <a:r>
              <a:rPr lang="ku-Arab-IQ" sz="2000" dirty="0">
                <a:solidFill>
                  <a:srgbClr val="00B050"/>
                </a:solidFill>
                <a:latin typeface="Calibri" panose="020F0502020204030204" pitchFamily="34" charset="0"/>
                <a:ea typeface="Calibri" panose="020F0502020204030204" pitchFamily="34" charset="0"/>
                <a:cs typeface="Times New Roman" panose="02020603050405020304" pitchFamily="18" charset="0"/>
              </a:rPr>
              <a:t>پ/ چ پەیوەندییەک لە دەرامەتی نێوان کات و دارایی دا دەبینی؟</a:t>
            </a:r>
            <a:endParaRPr lang="en-US" sz="2000" dirty="0">
              <a:solidFill>
                <a:srgbClr val="00B050"/>
              </a:solidFill>
            </a:endParaRPr>
          </a:p>
        </p:txBody>
      </p:sp>
    </p:spTree>
    <p:custDataLst>
      <p:tags r:id="rId1"/>
    </p:custDataLst>
    <p:extLst>
      <p:ext uri="{BB962C8B-B14F-4D97-AF65-F5344CB8AC3E}">
        <p14:creationId xmlns:p14="http://schemas.microsoft.com/office/powerpoint/2010/main" val="35271469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6B38D-F8A5-46FD-BBAB-03078F753C8C}"/>
              </a:ext>
            </a:extLst>
          </p:cNvPr>
          <p:cNvSpPr>
            <a:spLocks noGrp="1"/>
          </p:cNvSpPr>
          <p:nvPr>
            <p:ph type="title"/>
          </p:nvPr>
        </p:nvSpPr>
        <p:spPr>
          <a:xfrm>
            <a:off x="1636812" y="440463"/>
            <a:ext cx="10178323" cy="628540"/>
          </a:xfrm>
        </p:spPr>
        <p:txBody>
          <a:bodyPr>
            <a:normAutofit fontScale="90000"/>
          </a:bodyPr>
          <a:lstStyle/>
          <a:p>
            <a:pPr algn="r" rtl="1">
              <a:lnSpc>
                <a:spcPct val="107000"/>
              </a:lnSpc>
              <a:spcAft>
                <a:spcPts val="0"/>
              </a:spcAft>
            </a:pPr>
            <a:r>
              <a:rPr lang="ku-Arab-IQ" b="1" dirty="0">
                <a:latin typeface="Calibri" panose="020F0502020204030204" pitchFamily="34" charset="0"/>
                <a:ea typeface="Calibri" panose="020F0502020204030204" pitchFamily="34" charset="0"/>
              </a:rPr>
              <a:t>پێناسەی بەرێوەبردنی دارایی لە میوانداری</a:t>
            </a:r>
            <a:br>
              <a:rPr lang="ku-Arab-IQ" b="1" dirty="0">
                <a:latin typeface="Calibri" panose="020F0502020204030204" pitchFamily="34" charset="0"/>
                <a:ea typeface="Calibri" panose="020F0502020204030204" pitchFamily="34" charset="0"/>
              </a:rPr>
            </a:br>
            <a:r>
              <a:rPr lang="ar-IQ" b="1" dirty="0">
                <a:latin typeface="Calibri" panose="020F0502020204030204" pitchFamily="34" charset="0"/>
                <a:ea typeface="Calibri" panose="020F0502020204030204" pitchFamily="34" charset="0"/>
              </a:rPr>
              <a:t>تعريف الادارة المالية في الضيافة</a:t>
            </a:r>
            <a:endParaRPr lang="en-US" dirty="0">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AF9E7738-789A-4182-A057-B6B4B2372B84}"/>
              </a:ext>
            </a:extLst>
          </p:cNvPr>
          <p:cNvSpPr>
            <a:spLocks noGrp="1"/>
          </p:cNvSpPr>
          <p:nvPr>
            <p:ph idx="1"/>
          </p:nvPr>
        </p:nvSpPr>
        <p:spPr>
          <a:xfrm>
            <a:off x="223521" y="1371600"/>
            <a:ext cx="11775440" cy="5378110"/>
          </a:xfrm>
        </p:spPr>
        <p:txBody>
          <a:bodyPr>
            <a:noAutofit/>
          </a:bodyPr>
          <a:lstStyle/>
          <a:p>
            <a:pPr algn="just" rtl="1">
              <a:lnSpc>
                <a:spcPct val="107000"/>
              </a:lnSpc>
              <a:spcAft>
                <a:spcPts val="0"/>
              </a:spcAft>
            </a:pPr>
            <a:r>
              <a:rPr lang="ku-Arab-IQ" dirty="0">
                <a:latin typeface="Calibri" panose="020F0502020204030204" pitchFamily="34" charset="0"/>
                <a:ea typeface="Calibri" panose="020F0502020204030204" pitchFamily="34" charset="0"/>
                <a:cs typeface="Times New Roman" panose="02020603050405020304" pitchFamily="18" charset="0"/>
              </a:rPr>
              <a:t>	دەتوانین بەرێوەبردنی دارایی میوانداری پێناسە بکەین بەوەی "کارگێرییەکە، چالاکی دارایی جۆراوجۆر هەلدەسورێنێ بە جێبەجێکردنی وەزیفە هونەرییەکانی تایبەت بە دارایی وەک </a:t>
            </a:r>
            <a:r>
              <a:rPr lang="ku-Arab-IQ" dirty="0">
                <a:solidFill>
                  <a:srgbClr val="C09200"/>
                </a:solidFill>
                <a:latin typeface="Calibri" panose="020F0502020204030204" pitchFamily="34" charset="0"/>
                <a:ea typeface="Calibri" panose="020F0502020204030204" pitchFamily="34" charset="0"/>
                <a:cs typeface="Times New Roman" panose="02020603050405020304" pitchFamily="18" charset="0"/>
              </a:rPr>
              <a:t>ئامادەکردنی</a:t>
            </a:r>
            <a:r>
              <a:rPr lang="ku-Arab-IQ" dirty="0">
                <a:solidFill>
                  <a:srgbClr val="FFC000"/>
                </a:solidFill>
                <a:latin typeface="Calibri" panose="020F0502020204030204" pitchFamily="34" charset="0"/>
                <a:ea typeface="Calibri" panose="020F0502020204030204" pitchFamily="34" charset="0"/>
                <a:cs typeface="Times New Roman" panose="02020603050405020304" pitchFamily="18" charset="0"/>
              </a:rPr>
              <a:t> </a:t>
            </a:r>
            <a:r>
              <a:rPr lang="ku-Arab-IQ" dirty="0">
                <a:solidFill>
                  <a:srgbClr val="C09200"/>
                </a:solidFill>
                <a:latin typeface="Calibri" panose="020F0502020204030204" pitchFamily="34" charset="0"/>
                <a:ea typeface="Calibri" panose="020F0502020204030204" pitchFamily="34" charset="0"/>
                <a:cs typeface="Times New Roman" panose="02020603050405020304" pitchFamily="18" charset="0"/>
              </a:rPr>
              <a:t>راپۆرتی دارایی </a:t>
            </a:r>
            <a:r>
              <a:rPr lang="ku-Arab-IQ" dirty="0">
                <a:latin typeface="Calibri" panose="020F0502020204030204" pitchFamily="34" charset="0"/>
                <a:ea typeface="Calibri" panose="020F0502020204030204" pitchFamily="34" charset="0"/>
                <a:cs typeface="Times New Roman" panose="02020603050405020304" pitchFamily="18" charset="0"/>
              </a:rPr>
              <a:t>و </a:t>
            </a:r>
            <a:r>
              <a:rPr lang="ku-Arab-IQ" dirty="0">
                <a:solidFill>
                  <a:srgbClr val="C09200"/>
                </a:solidFill>
                <a:latin typeface="Calibri" panose="020F0502020204030204" pitchFamily="34" charset="0"/>
                <a:ea typeface="Calibri" panose="020F0502020204030204" pitchFamily="34" charset="0"/>
                <a:cs typeface="Times New Roman" panose="02020603050405020304" pitchFamily="18" charset="0"/>
              </a:rPr>
              <a:t>شیکاری دارایی </a:t>
            </a:r>
            <a:r>
              <a:rPr lang="ku-Arab-IQ" dirty="0">
                <a:latin typeface="Calibri" panose="020F0502020204030204" pitchFamily="34" charset="0"/>
                <a:ea typeface="Calibri" panose="020F0502020204030204" pitchFamily="34" charset="0"/>
                <a:cs typeface="Times New Roman" panose="02020603050405020304" pitchFamily="18" charset="0"/>
              </a:rPr>
              <a:t>و </a:t>
            </a:r>
            <a:r>
              <a:rPr lang="ku-Arab-IQ" dirty="0">
                <a:solidFill>
                  <a:srgbClr val="C09200"/>
                </a:solidFill>
                <a:latin typeface="Calibri" panose="020F0502020204030204" pitchFamily="34" charset="0"/>
                <a:ea typeface="Calibri" panose="020F0502020204030204" pitchFamily="34" charset="0"/>
                <a:cs typeface="Times New Roman" panose="02020603050405020304" pitchFamily="18" charset="0"/>
              </a:rPr>
              <a:t>هەلسەنگاندن</a:t>
            </a:r>
            <a:r>
              <a:rPr lang="ku-Arab-IQ" dirty="0">
                <a:solidFill>
                  <a:srgbClr val="FFC000"/>
                </a:solidFill>
                <a:latin typeface="Calibri" panose="020F0502020204030204" pitchFamily="34" charset="0"/>
                <a:ea typeface="Calibri" panose="020F0502020204030204" pitchFamily="34" charset="0"/>
                <a:cs typeface="Times New Roman" panose="02020603050405020304" pitchFamily="18" charset="0"/>
              </a:rPr>
              <a:t> </a:t>
            </a:r>
            <a:r>
              <a:rPr lang="ku-Arab-IQ" dirty="0">
                <a:latin typeface="Calibri" panose="020F0502020204030204" pitchFamily="34" charset="0"/>
                <a:ea typeface="Calibri" panose="020F0502020204030204" pitchFamily="34" charset="0"/>
                <a:cs typeface="Times New Roman" panose="02020603050405020304" pitchFamily="18" charset="0"/>
              </a:rPr>
              <a:t>و </a:t>
            </a:r>
            <a:r>
              <a:rPr lang="ku-Arab-IQ" dirty="0">
                <a:solidFill>
                  <a:srgbClr val="C09200"/>
                </a:solidFill>
                <a:latin typeface="Calibri" panose="020F0502020204030204" pitchFamily="34" charset="0"/>
                <a:ea typeface="Calibri" panose="020F0502020204030204" pitchFamily="34" charset="0"/>
                <a:cs typeface="Times New Roman" panose="02020603050405020304" pitchFamily="18" charset="0"/>
              </a:rPr>
              <a:t>لێکدانەوەی</a:t>
            </a:r>
            <a:r>
              <a:rPr lang="ku-Arab-IQ" dirty="0">
                <a:solidFill>
                  <a:srgbClr val="FFC000"/>
                </a:solidFill>
                <a:latin typeface="Calibri" panose="020F0502020204030204" pitchFamily="34" charset="0"/>
                <a:ea typeface="Calibri" panose="020F0502020204030204" pitchFamily="34" charset="0"/>
                <a:cs typeface="Times New Roman" panose="02020603050405020304" pitchFamily="18" charset="0"/>
              </a:rPr>
              <a:t> </a:t>
            </a:r>
            <a:r>
              <a:rPr lang="ku-Arab-IQ" dirty="0">
                <a:solidFill>
                  <a:srgbClr val="C09200"/>
                </a:solidFill>
                <a:latin typeface="Calibri" panose="020F0502020204030204" pitchFamily="34" charset="0"/>
                <a:ea typeface="Calibri" panose="020F0502020204030204" pitchFamily="34" charset="0"/>
                <a:cs typeface="Times New Roman" panose="02020603050405020304" pitchFamily="18" charset="0"/>
              </a:rPr>
              <a:t>راپۆرتەکان</a:t>
            </a:r>
            <a:r>
              <a:rPr lang="ku-Arab-IQ" dirty="0">
                <a:solidFill>
                  <a:srgbClr val="FFC000"/>
                </a:solidFill>
                <a:latin typeface="Calibri" panose="020F0502020204030204" pitchFamily="34" charset="0"/>
                <a:ea typeface="Calibri" panose="020F0502020204030204" pitchFamily="34" charset="0"/>
                <a:cs typeface="Times New Roman" panose="02020603050405020304" pitchFamily="18" charset="0"/>
              </a:rPr>
              <a:t> </a:t>
            </a:r>
            <a:r>
              <a:rPr lang="ku-Arab-IQ" dirty="0">
                <a:latin typeface="Calibri" panose="020F0502020204030204" pitchFamily="34" charset="0"/>
                <a:ea typeface="Calibri" panose="020F0502020204030204" pitchFamily="34" charset="0"/>
                <a:cs typeface="Times New Roman" panose="02020603050405020304" pitchFamily="18" charset="0"/>
              </a:rPr>
              <a:t>و ئامادەکاری بۆ </a:t>
            </a:r>
            <a:r>
              <a:rPr lang="ku-Arab-IQ" dirty="0">
                <a:solidFill>
                  <a:srgbClr val="C09200"/>
                </a:solidFill>
                <a:latin typeface="Calibri" panose="020F0502020204030204" pitchFamily="34" charset="0"/>
                <a:ea typeface="Calibri" panose="020F0502020204030204" pitchFamily="34" charset="0"/>
                <a:cs typeface="Times New Roman" panose="02020603050405020304" pitchFamily="18" charset="0"/>
              </a:rPr>
              <a:t>گەشەی دارایی </a:t>
            </a:r>
            <a:r>
              <a:rPr lang="ku-Arab-IQ" dirty="0">
                <a:latin typeface="Calibri" panose="020F0502020204030204" pitchFamily="34" charset="0"/>
                <a:ea typeface="Calibri" panose="020F0502020204030204" pitchFamily="34" charset="0"/>
                <a:cs typeface="Times New Roman" panose="02020603050405020304" pitchFamily="18" charset="0"/>
              </a:rPr>
              <a:t>میوانداری و دانانی </a:t>
            </a:r>
            <a:r>
              <a:rPr lang="ku-Arab-IQ" dirty="0">
                <a:solidFill>
                  <a:srgbClr val="C09200"/>
                </a:solidFill>
                <a:latin typeface="Calibri" panose="020F0502020204030204" pitchFamily="34" charset="0"/>
                <a:ea typeface="Calibri" panose="020F0502020204030204" pitchFamily="34" charset="0"/>
                <a:cs typeface="Times New Roman" panose="02020603050405020304" pitchFamily="18" charset="0"/>
              </a:rPr>
              <a:t>ستراتیژی</a:t>
            </a:r>
            <a:r>
              <a:rPr lang="ku-Arab-IQ" dirty="0">
                <a:latin typeface="Calibri" panose="020F0502020204030204" pitchFamily="34" charset="0"/>
                <a:ea typeface="Calibri" panose="020F0502020204030204" pitchFamily="34" charset="0"/>
                <a:cs typeface="Times New Roman" panose="02020603050405020304" pitchFamily="18" charset="0"/>
              </a:rPr>
              <a:t> پێویست بۆ گەشەی رێکخراو، وێرای ئامادەکاری بۆ </a:t>
            </a:r>
            <a:r>
              <a:rPr lang="ku-Arab-IQ" dirty="0">
                <a:solidFill>
                  <a:srgbClr val="C09200"/>
                </a:solidFill>
                <a:latin typeface="Calibri" panose="020F0502020204030204" pitchFamily="34" charset="0"/>
                <a:ea typeface="Calibri" panose="020F0502020204030204" pitchFamily="34" charset="0"/>
                <a:cs typeface="Times New Roman" panose="02020603050405020304" pitchFamily="18" charset="0"/>
              </a:rPr>
              <a:t>بوجەی ساڵانە </a:t>
            </a:r>
            <a:r>
              <a:rPr lang="ku-Arab-IQ" dirty="0">
                <a:latin typeface="Calibri" panose="020F0502020204030204" pitchFamily="34" charset="0"/>
                <a:ea typeface="Calibri" panose="020F0502020204030204" pitchFamily="34" charset="0"/>
                <a:cs typeface="Times New Roman" panose="02020603050405020304" pitchFamily="18" charset="0"/>
              </a:rPr>
              <a:t>و </a:t>
            </a:r>
            <a:r>
              <a:rPr lang="ku-Arab-IQ" dirty="0">
                <a:solidFill>
                  <a:srgbClr val="C09200"/>
                </a:solidFill>
                <a:latin typeface="Calibri" panose="020F0502020204030204" pitchFamily="34" charset="0"/>
                <a:ea typeface="Calibri" panose="020F0502020204030204" pitchFamily="34" charset="0"/>
                <a:cs typeface="Times New Roman" panose="02020603050405020304" pitchFamily="18" charset="0"/>
              </a:rPr>
              <a:t>رێکخستنەوەی دارایی</a:t>
            </a:r>
            <a:r>
              <a:rPr lang="ku-Arab-IQ" dirty="0">
                <a:latin typeface="Calibri" panose="020F0502020204030204" pitchFamily="34" charset="0"/>
                <a:ea typeface="Calibri" panose="020F0502020204030204" pitchFamily="34" charset="0"/>
                <a:cs typeface="Times New Roman" panose="02020603050405020304" pitchFamily="18" charset="0"/>
              </a:rPr>
              <a:t>، ئەویش بە جێبەجێکردنی وەزیفە کارگێرییەکان (پلاندانان، رێکخستن، ئاراستەکردن و چاودێری) بە کەفائەیەکی بەرز بۆ گەیشتن بە ئامانجەکانی رێکخراوەکە.</a:t>
            </a:r>
            <a:endParaRPr lang="ar-IQ" dirty="0">
              <a:latin typeface="Calibri" panose="020F0502020204030204" pitchFamily="34" charset="0"/>
              <a:ea typeface="Calibri" panose="020F0502020204030204" pitchFamily="34" charset="0"/>
              <a:cs typeface="Times New Roman" panose="02020603050405020304" pitchFamily="18" charset="0"/>
            </a:endParaRPr>
          </a:p>
          <a:p>
            <a:pPr algn="just" rtl="1">
              <a:lnSpc>
                <a:spcPct val="107000"/>
              </a:lnSpc>
              <a:spcAft>
                <a:spcPts val="0"/>
              </a:spcAft>
            </a:pPr>
            <a:r>
              <a:rPr lang="ar-IQ" dirty="0">
                <a:solidFill>
                  <a:srgbClr val="0070C0"/>
                </a:solidFill>
                <a:latin typeface="Calibri" panose="020F0502020204030204" pitchFamily="34" charset="0"/>
                <a:ea typeface="Calibri" panose="020F0502020204030204" pitchFamily="34" charset="0"/>
                <a:cs typeface="Times New Roman" panose="02020603050405020304" pitchFamily="18" charset="0"/>
              </a:rPr>
              <a:t>يمكن تعريف ادارة المالية في مجال الضيافة بانها "ادارة مسؤول تنفيذ والظائف الفنية الخاصة بالمالية، مثل اعداد التقارير المالية والتحليل المالي والتقويم وتفسير التقارير والاعداد لتطوير المالي في الضيافة وصياغة الاستراتيجيات الضرورية لتطوير المنظمة، بالاضافة الى اعداد ميزانية سنوية واعادة تنظيم الاموال، وذلك بتنفيذ الوظائف الادارية (التخطيط، التنظيمي، التوجيه والرقابة) بكفاءة عالية وللوصول الى اهداف المنظمة.</a:t>
            </a:r>
            <a:endParaRPr lang="en-US" sz="2000" dirty="0">
              <a:solidFill>
                <a:srgbClr val="0070C0"/>
              </a:solidFill>
              <a:latin typeface="Calibri" panose="020F0502020204030204" pitchFamily="34" charset="0"/>
              <a:ea typeface="Calibri" panose="020F0502020204030204" pitchFamily="34" charset="0"/>
              <a:cs typeface="Arial" panose="020B0604020202020204" pitchFamily="34" charset="0"/>
            </a:endParaRPr>
          </a:p>
        </p:txBody>
      </p:sp>
      <p:sp>
        <p:nvSpPr>
          <p:cNvPr id="4" name="TextBox 3">
            <a:extLst>
              <a:ext uri="{FF2B5EF4-FFF2-40B4-BE49-F238E27FC236}">
                <a16:creationId xmlns:a16="http://schemas.microsoft.com/office/drawing/2014/main" id="{C3A1F5CA-FE65-4B28-8D8C-28121C2675B4}"/>
              </a:ext>
            </a:extLst>
          </p:cNvPr>
          <p:cNvSpPr txBox="1"/>
          <p:nvPr/>
        </p:nvSpPr>
        <p:spPr>
          <a:xfrm>
            <a:off x="542260" y="6349600"/>
            <a:ext cx="4468333" cy="400110"/>
          </a:xfrm>
          <a:prstGeom prst="rect">
            <a:avLst/>
          </a:prstGeom>
          <a:noFill/>
        </p:spPr>
        <p:txBody>
          <a:bodyPr wrap="square">
            <a:spAutoFit/>
          </a:bodyPr>
          <a:lstStyle/>
          <a:p>
            <a:pPr algn="just" rtl="1"/>
            <a:r>
              <a:rPr lang="ku-Arab-IQ" sz="2000" dirty="0">
                <a:solidFill>
                  <a:srgbClr val="00B050"/>
                </a:solidFill>
                <a:latin typeface="Calibri" panose="020F0502020204030204" pitchFamily="34" charset="0"/>
                <a:ea typeface="Calibri" panose="020F0502020204030204" pitchFamily="34" charset="0"/>
                <a:cs typeface="Times New Roman" panose="02020603050405020304" pitchFamily="18" charset="0"/>
              </a:rPr>
              <a:t>پ/ بەرێوەبردنی دارایی پێناسە بکە؟</a:t>
            </a:r>
            <a:endParaRPr lang="en-US" sz="2000" dirty="0">
              <a:solidFill>
                <a:srgbClr val="00B050"/>
              </a:solidFill>
            </a:endParaRPr>
          </a:p>
        </p:txBody>
      </p:sp>
    </p:spTree>
    <p:custDataLst>
      <p:tags r:id="rId1"/>
    </p:custDataLst>
    <p:extLst>
      <p:ext uri="{BB962C8B-B14F-4D97-AF65-F5344CB8AC3E}">
        <p14:creationId xmlns:p14="http://schemas.microsoft.com/office/powerpoint/2010/main" val="20440828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6B38D-F8A5-46FD-BBAB-03078F753C8C}"/>
              </a:ext>
            </a:extLst>
          </p:cNvPr>
          <p:cNvSpPr>
            <a:spLocks noGrp="1"/>
          </p:cNvSpPr>
          <p:nvPr>
            <p:ph type="title"/>
          </p:nvPr>
        </p:nvSpPr>
        <p:spPr>
          <a:xfrm>
            <a:off x="489098" y="191386"/>
            <a:ext cx="11525693" cy="885826"/>
          </a:xfrm>
        </p:spPr>
        <p:txBody>
          <a:bodyPr>
            <a:normAutofit fontScale="90000"/>
          </a:bodyPr>
          <a:lstStyle/>
          <a:p>
            <a:pPr algn="r" rtl="1">
              <a:lnSpc>
                <a:spcPct val="107000"/>
              </a:lnSpc>
            </a:pPr>
            <a:r>
              <a:rPr lang="ku-Arab-IQ" b="1" dirty="0">
                <a:latin typeface="Calibri" panose="020F0502020204030204" pitchFamily="34" charset="0"/>
                <a:ea typeface="Calibri" panose="020F0502020204030204" pitchFamily="34" charset="0"/>
              </a:rPr>
              <a:t>پۆلێنی رێکخراوە گەشتیارییەکان</a:t>
            </a:r>
            <a:r>
              <a:rPr lang="ar-IQ" b="1" dirty="0">
                <a:latin typeface="Calibri" panose="020F0502020204030204" pitchFamily="34" charset="0"/>
                <a:ea typeface="Calibri" panose="020F0502020204030204" pitchFamily="34" charset="0"/>
              </a:rPr>
              <a:t>/ تصنيف المنظمات السياحيى</a:t>
            </a:r>
            <a:br>
              <a:rPr lang="ku-Arab-IQ" b="1" dirty="0">
                <a:latin typeface="Calibri" panose="020F0502020204030204" pitchFamily="34" charset="0"/>
                <a:ea typeface="Calibri" panose="020F0502020204030204" pitchFamily="34" charset="0"/>
              </a:rPr>
            </a:br>
            <a:r>
              <a:rPr lang="ku-Arab-IQ" b="1" dirty="0">
                <a:latin typeface="Calibri" panose="020F0502020204030204" pitchFamily="34" charset="0"/>
                <a:ea typeface="Calibri" panose="020F0502020204030204" pitchFamily="34" charset="0"/>
              </a:rPr>
              <a:t>پرۆژەی گشتی/ کەرتی گشتی</a:t>
            </a:r>
            <a:r>
              <a:rPr lang="ar-IQ" b="1" dirty="0">
                <a:latin typeface="Calibri" panose="020F0502020204030204" pitchFamily="34" charset="0"/>
                <a:ea typeface="Calibri" panose="020F0502020204030204" pitchFamily="34" charset="0"/>
              </a:rPr>
              <a:t>/ القطاع العام</a:t>
            </a:r>
            <a:endParaRPr lang="en-US" dirty="0">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AF9E7738-789A-4182-A057-B6B4B2372B84}"/>
              </a:ext>
            </a:extLst>
          </p:cNvPr>
          <p:cNvSpPr>
            <a:spLocks noGrp="1"/>
          </p:cNvSpPr>
          <p:nvPr>
            <p:ph idx="1"/>
          </p:nvPr>
        </p:nvSpPr>
        <p:spPr>
          <a:xfrm>
            <a:off x="156302" y="1286540"/>
            <a:ext cx="11858489" cy="5497032"/>
          </a:xfrm>
        </p:spPr>
        <p:txBody>
          <a:bodyPr>
            <a:normAutofit/>
          </a:bodyPr>
          <a:lstStyle/>
          <a:p>
            <a:pPr algn="just" rtl="1">
              <a:lnSpc>
                <a:spcPct val="107000"/>
              </a:lnSpc>
              <a:spcAft>
                <a:spcPts val="0"/>
              </a:spcAft>
            </a:pPr>
            <a:r>
              <a:rPr lang="ku-Arab-IQ" sz="2400" dirty="0">
                <a:latin typeface="Calibri" panose="020F0502020204030204" pitchFamily="34" charset="0"/>
                <a:ea typeface="Calibri" panose="020F0502020204030204" pitchFamily="34" charset="0"/>
                <a:cs typeface="Times New Roman" panose="02020603050405020304" pitchFamily="18" charset="0"/>
              </a:rPr>
              <a:t>رێکخراوی گەشتیاری کەرتی گشتی فەرمانی باڵایە و فراوانە لە خزمەت گەیاندن و بە شێوەی راستەوخۆ لە خزمەتی کۆمەلگە دایە</a:t>
            </a:r>
            <a:r>
              <a:rPr lang="ar-IQ" sz="2400" dirty="0">
                <a:latin typeface="Calibri" panose="020F0502020204030204" pitchFamily="34" charset="0"/>
                <a:ea typeface="Calibri" panose="020F0502020204030204" pitchFamily="34" charset="0"/>
                <a:cs typeface="Times New Roman" panose="02020603050405020304" pitchFamily="18" charset="0"/>
              </a:rPr>
              <a:t>/ </a:t>
            </a:r>
            <a:r>
              <a:rPr lang="ar-IQ" sz="2400" dirty="0">
                <a:solidFill>
                  <a:srgbClr val="0070C0"/>
                </a:solidFill>
                <a:latin typeface="Calibri" panose="020F0502020204030204" pitchFamily="34" charset="0"/>
                <a:ea typeface="Calibri" panose="020F0502020204030204" pitchFamily="34" charset="0"/>
                <a:cs typeface="Times New Roman" panose="02020603050405020304" pitchFamily="18" charset="0"/>
              </a:rPr>
              <a:t>لدى المنظمات السياحية في القطاع السياحي الصلاحية في خدمة المجتمع بشكل مباشر</a:t>
            </a:r>
            <a:r>
              <a:rPr lang="ku-Arab-IQ" sz="2400" dirty="0">
                <a:latin typeface="Calibri" panose="020F0502020204030204" pitchFamily="34" charset="0"/>
                <a:ea typeface="Calibri" panose="020F0502020204030204" pitchFamily="34" charset="0"/>
                <a:cs typeface="Times New Roman" panose="02020603050405020304" pitchFamily="18" charset="0"/>
              </a:rPr>
              <a:t>. </a:t>
            </a:r>
          </a:p>
          <a:p>
            <a:pPr algn="just" rtl="1">
              <a:lnSpc>
                <a:spcPct val="107000"/>
              </a:lnSpc>
              <a:spcAft>
                <a:spcPts val="0"/>
              </a:spcAft>
            </a:pPr>
            <a:r>
              <a:rPr lang="ku-Arab-IQ" sz="2400" dirty="0">
                <a:latin typeface="Calibri" panose="020F0502020204030204" pitchFamily="34" charset="0"/>
                <a:ea typeface="Calibri" panose="020F0502020204030204" pitchFamily="34" charset="0"/>
                <a:cs typeface="Times New Roman" panose="02020603050405020304" pitchFamily="18" charset="0"/>
              </a:rPr>
              <a:t>ئەو رێکخراوانە وەک بالی </a:t>
            </a:r>
            <a:r>
              <a:rPr lang="ar-IQ" sz="2400" dirty="0">
                <a:latin typeface="Calibri" panose="020F0502020204030204" pitchFamily="34" charset="0"/>
                <a:ea typeface="Calibri" panose="020F0502020204030204" pitchFamily="34" charset="0"/>
                <a:cs typeface="Times New Roman" panose="02020603050405020304" pitchFamily="18" charset="0"/>
              </a:rPr>
              <a:t>ح</a:t>
            </a:r>
            <a:r>
              <a:rPr lang="ku-Arab-IQ" sz="2400" dirty="0">
                <a:latin typeface="Calibri" panose="020F0502020204030204" pitchFamily="34" charset="0"/>
                <a:ea typeface="Calibri" panose="020F0502020204030204" pitchFamily="34" charset="0"/>
                <a:cs typeface="Times New Roman" panose="02020603050405020304" pitchFamily="18" charset="0"/>
              </a:rPr>
              <a:t>کومەت وان، بۆ نموونە وەزارەتی شارەوانی، دەستەی گشتی گەشت و گوزەر، وەزارەتی پەروەردە، فەرمانگەی نشینگە، ئەمانە لە خزمەت باشکردنی کوالێتی ژیانی هاولاتییان دان بە پێشکەشکردنی خزمەت و بنبرکردنی کێشەکان</a:t>
            </a:r>
            <a:r>
              <a:rPr lang="ar-IQ" sz="2400" dirty="0">
                <a:latin typeface="Calibri" panose="020F0502020204030204" pitchFamily="34" charset="0"/>
                <a:ea typeface="Calibri" panose="020F0502020204030204" pitchFamily="34" charset="0"/>
                <a:cs typeface="Times New Roman" panose="02020603050405020304" pitchFamily="18" charset="0"/>
              </a:rPr>
              <a:t>/ </a:t>
            </a:r>
            <a:r>
              <a:rPr lang="ar-IQ" sz="2400" dirty="0">
                <a:solidFill>
                  <a:srgbClr val="0070C0"/>
                </a:solidFill>
                <a:latin typeface="Calibri" panose="020F0502020204030204" pitchFamily="34" charset="0"/>
                <a:ea typeface="Calibri" panose="020F0502020204030204" pitchFamily="34" charset="0"/>
                <a:cs typeface="Times New Roman" panose="02020603050405020304" pitchFamily="18" charset="0"/>
              </a:rPr>
              <a:t>تعد هذه المنظمات بيد الحكومة، مثل: وزارة البلديات، الهيئة العامة للسياحة، وزارة التربية، دائرة الاقامة، تعمل كل هذه الجهات الى تحسين نوعية حياة المواطنين وذلك بتقديم الخدمات ومعالجة المشاكل</a:t>
            </a:r>
            <a:r>
              <a:rPr lang="ku-Arab-IQ" sz="2400" dirty="0">
                <a:latin typeface="Calibri" panose="020F0502020204030204" pitchFamily="34"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0"/>
              </a:spcAft>
            </a:pPr>
            <a:r>
              <a:rPr lang="ku-Arab-IQ" sz="2400" dirty="0">
                <a:latin typeface="Calibri" panose="020F0502020204030204" pitchFamily="34" charset="0"/>
                <a:ea typeface="Calibri" panose="020F0502020204030204" pitchFamily="34" charset="0"/>
                <a:cs typeface="Times New Roman" panose="02020603050405020304" pitchFamily="18" charset="0"/>
              </a:rPr>
              <a:t>ئەو رێکخراوە گشتییانە خزمەتەکانیان بێ جیاوازی پێشکەش دەکەن، هەر لە رێگەیەوە بە شێوەی وێنە و باج پارە کۆ دەکەنەوە، جگە لەوەی لە سەرچاوەی تایبەتیش دەتوانن داهات بەدەست بهێنن</a:t>
            </a:r>
            <a:r>
              <a:rPr lang="ar-IQ" sz="2400" dirty="0">
                <a:latin typeface="Calibri" panose="020F0502020204030204" pitchFamily="34" charset="0"/>
                <a:ea typeface="Calibri" panose="020F0502020204030204" pitchFamily="34" charset="0"/>
                <a:cs typeface="Times New Roman" panose="02020603050405020304" pitchFamily="18" charset="0"/>
              </a:rPr>
              <a:t>/ </a:t>
            </a:r>
            <a:r>
              <a:rPr lang="ar-IQ" sz="2400" dirty="0">
                <a:solidFill>
                  <a:srgbClr val="0070C0"/>
                </a:solidFill>
                <a:latin typeface="Calibri" panose="020F0502020204030204" pitchFamily="34" charset="0"/>
                <a:ea typeface="Calibri" panose="020F0502020204030204" pitchFamily="34" charset="0"/>
                <a:cs typeface="Times New Roman" panose="02020603050405020304" pitchFamily="18" charset="0"/>
              </a:rPr>
              <a:t>تقدم هذه المنظمات خدماتها بالتساوي، ويمكن ان تحصل على الرسومات والضرائب، بالاضافة الى المصادر الخاصة بايرادات اخرى</a:t>
            </a:r>
            <a:r>
              <a:rPr lang="ku-Arab-IQ" sz="2400" dirty="0">
                <a:latin typeface="Calibri" panose="020F0502020204030204" pitchFamily="34" charset="0"/>
                <a:ea typeface="Calibri" panose="020F0502020204030204" pitchFamily="34" charset="0"/>
                <a:cs typeface="Times New Roman" panose="02020603050405020304" pitchFamily="18" charset="0"/>
              </a:rPr>
              <a:t>. </a:t>
            </a:r>
          </a:p>
          <a:p>
            <a:pPr algn="just" rtl="1">
              <a:lnSpc>
                <a:spcPct val="107000"/>
              </a:lnSpc>
              <a:spcAft>
                <a:spcPts val="0"/>
              </a:spcAft>
            </a:pPr>
            <a:r>
              <a:rPr lang="ku-Arab-IQ" sz="2400" dirty="0">
                <a:latin typeface="Calibri" panose="020F0502020204030204" pitchFamily="34" charset="0"/>
                <a:ea typeface="Calibri" panose="020F0502020204030204" pitchFamily="34" charset="0"/>
                <a:cs typeface="Times New Roman" panose="02020603050405020304" pitchFamily="18" charset="0"/>
              </a:rPr>
              <a:t>لەگەل ئەوەشدا سەرچ</a:t>
            </a:r>
            <a:r>
              <a:rPr lang="ar-IQ" sz="2400" dirty="0">
                <a:latin typeface="Calibri" panose="020F0502020204030204" pitchFamily="34" charset="0"/>
                <a:ea typeface="Calibri" panose="020F0502020204030204" pitchFamily="34" charset="0"/>
                <a:cs typeface="Times New Roman" panose="02020603050405020304" pitchFamily="18" charset="0"/>
              </a:rPr>
              <a:t>ا</a:t>
            </a:r>
            <a:r>
              <a:rPr lang="ku-Arab-IQ" sz="2400" dirty="0">
                <a:latin typeface="Calibri" panose="020F0502020204030204" pitchFamily="34" charset="0"/>
                <a:ea typeface="Calibri" panose="020F0502020204030204" pitchFamily="34" charset="0"/>
                <a:cs typeface="Times New Roman" panose="02020603050405020304" pitchFamily="18" charset="0"/>
              </a:rPr>
              <a:t>وەی بنەرەتی داهاتیان بریتییە لە توانا داراییەکانی </a:t>
            </a:r>
            <a:r>
              <a:rPr lang="ar-IQ" sz="2400" dirty="0">
                <a:latin typeface="Calibri" panose="020F0502020204030204" pitchFamily="34" charset="0"/>
                <a:ea typeface="Calibri" panose="020F0502020204030204" pitchFamily="34" charset="0"/>
                <a:cs typeface="Times New Roman" panose="02020603050405020304" pitchFamily="18" charset="0"/>
              </a:rPr>
              <a:t>ح</a:t>
            </a:r>
            <a:r>
              <a:rPr lang="ku-Arab-IQ" sz="2400" dirty="0">
                <a:latin typeface="Calibri" panose="020F0502020204030204" pitchFamily="34" charset="0"/>
                <a:ea typeface="Calibri" panose="020F0502020204030204" pitchFamily="34" charset="0"/>
                <a:cs typeface="Times New Roman" panose="02020603050405020304" pitchFamily="18" charset="0"/>
              </a:rPr>
              <a:t>کومەت لە بەدەنگەوەچوونی ئامانجەکان ئەویش بە سەپاندنی باج</a:t>
            </a:r>
            <a:r>
              <a:rPr lang="ar-IQ" sz="2400" dirty="0">
                <a:latin typeface="Calibri" panose="020F0502020204030204" pitchFamily="34" charset="0"/>
                <a:ea typeface="Calibri" panose="020F0502020204030204" pitchFamily="34" charset="0"/>
                <a:cs typeface="Times New Roman" panose="02020603050405020304" pitchFamily="18" charset="0"/>
              </a:rPr>
              <a:t>/ </a:t>
            </a:r>
            <a:r>
              <a:rPr lang="ar-IQ" sz="2400" dirty="0">
                <a:solidFill>
                  <a:srgbClr val="0070C0"/>
                </a:solidFill>
                <a:latin typeface="Calibri" panose="020F0502020204030204" pitchFamily="34" charset="0"/>
                <a:ea typeface="Calibri" panose="020F0502020204030204" pitchFamily="34" charset="0"/>
                <a:cs typeface="Times New Roman" panose="02020603050405020304" pitchFamily="18" charset="0"/>
              </a:rPr>
              <a:t>مع ذلك، تعد الامكانيات المالية للحكومة بالمصدر الاساسي خلال فرض الضرائب</a:t>
            </a:r>
            <a:r>
              <a:rPr lang="ku-Arab-IQ" sz="2400" dirty="0">
                <a:latin typeface="Calibri" panose="020F0502020204030204" pitchFamily="34"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Arial" panose="020B0604020202020204" pitchFamily="34" charset="0"/>
            </a:endParaRPr>
          </a:p>
        </p:txBody>
      </p:sp>
      <p:sp>
        <p:nvSpPr>
          <p:cNvPr id="4" name="TextBox 3">
            <a:extLst>
              <a:ext uri="{FF2B5EF4-FFF2-40B4-BE49-F238E27FC236}">
                <a16:creationId xmlns:a16="http://schemas.microsoft.com/office/drawing/2014/main" id="{74E370D5-50AB-4E50-BC64-B4204B3BA753}"/>
              </a:ext>
            </a:extLst>
          </p:cNvPr>
          <p:cNvSpPr txBox="1"/>
          <p:nvPr/>
        </p:nvSpPr>
        <p:spPr>
          <a:xfrm>
            <a:off x="177209" y="6075686"/>
            <a:ext cx="7006857" cy="707886"/>
          </a:xfrm>
          <a:prstGeom prst="rect">
            <a:avLst/>
          </a:prstGeom>
          <a:noFill/>
        </p:spPr>
        <p:txBody>
          <a:bodyPr wrap="square">
            <a:spAutoFit/>
          </a:bodyPr>
          <a:lstStyle/>
          <a:p>
            <a:pPr algn="just" rtl="1"/>
            <a:r>
              <a:rPr lang="ku-Arab-IQ" sz="2000" dirty="0">
                <a:solidFill>
                  <a:srgbClr val="00B050"/>
                </a:solidFill>
                <a:latin typeface="Calibri" panose="020F0502020204030204" pitchFamily="34" charset="0"/>
                <a:ea typeface="Calibri" panose="020F0502020204030204" pitchFamily="34" charset="0"/>
                <a:cs typeface="Times New Roman" panose="02020603050405020304" pitchFamily="18" charset="0"/>
              </a:rPr>
              <a:t>پ/ چۆن پۆلێنی رێکخراوە گەشتیارییەکان دەکرێت؟</a:t>
            </a:r>
          </a:p>
          <a:p>
            <a:pPr algn="just" rtl="1"/>
            <a:r>
              <a:rPr lang="ku-Arab-IQ" sz="2000" dirty="0">
                <a:solidFill>
                  <a:srgbClr val="00B050"/>
                </a:solidFill>
                <a:latin typeface="Calibri" panose="020F0502020204030204" pitchFamily="34" charset="0"/>
                <a:cs typeface="Times New Roman" panose="02020603050405020304" pitchFamily="18" charset="0"/>
              </a:rPr>
              <a:t>پ/ رێکخراوە گشتییەکان لە کەرتی گەشتیاری چۆن داهات دەست دەخەن؟</a:t>
            </a:r>
            <a:endParaRPr lang="en-US" sz="2000" dirty="0">
              <a:solidFill>
                <a:srgbClr val="00B050"/>
              </a:solidFill>
            </a:endParaRPr>
          </a:p>
        </p:txBody>
      </p:sp>
    </p:spTree>
    <p:custDataLst>
      <p:tags r:id="rId1"/>
    </p:custDataLst>
    <p:extLst>
      <p:ext uri="{BB962C8B-B14F-4D97-AF65-F5344CB8AC3E}">
        <p14:creationId xmlns:p14="http://schemas.microsoft.com/office/powerpoint/2010/main" val="37830293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6B38D-F8A5-46FD-BBAB-03078F753C8C}"/>
              </a:ext>
            </a:extLst>
          </p:cNvPr>
          <p:cNvSpPr>
            <a:spLocks noGrp="1"/>
          </p:cNvSpPr>
          <p:nvPr>
            <p:ph type="title"/>
          </p:nvPr>
        </p:nvSpPr>
        <p:spPr>
          <a:xfrm>
            <a:off x="363416" y="261937"/>
            <a:ext cx="11651375" cy="885826"/>
          </a:xfrm>
        </p:spPr>
        <p:txBody>
          <a:bodyPr>
            <a:normAutofit fontScale="90000"/>
          </a:bodyPr>
          <a:lstStyle/>
          <a:p>
            <a:pPr algn="r" rtl="1">
              <a:lnSpc>
                <a:spcPct val="107000"/>
              </a:lnSpc>
            </a:pPr>
            <a:r>
              <a:rPr lang="ku-Arab-IQ" b="1" dirty="0">
                <a:latin typeface="Calibri" panose="020F0502020204030204" pitchFamily="34" charset="0"/>
                <a:ea typeface="Calibri" panose="020F0502020204030204" pitchFamily="34" charset="0"/>
              </a:rPr>
              <a:t>پۆلێنی رێکخراوە گەشتیارییەکان</a:t>
            </a:r>
            <a:r>
              <a:rPr lang="ar-IQ" b="1" dirty="0">
                <a:latin typeface="Calibri" panose="020F0502020204030204" pitchFamily="34" charset="0"/>
                <a:ea typeface="Calibri" panose="020F0502020204030204" pitchFamily="34" charset="0"/>
              </a:rPr>
              <a:t>/ تصنيف المنظمات السياحيى</a:t>
            </a:r>
            <a:br>
              <a:rPr lang="ku-Arab-IQ" b="1" dirty="0">
                <a:latin typeface="Calibri" panose="020F0502020204030204" pitchFamily="34" charset="0"/>
                <a:ea typeface="Calibri" panose="020F0502020204030204" pitchFamily="34" charset="0"/>
              </a:rPr>
            </a:br>
            <a:r>
              <a:rPr lang="ku-Arab-IQ" b="1" dirty="0">
                <a:latin typeface="Calibri" panose="020F0502020204030204" pitchFamily="34" charset="0"/>
                <a:ea typeface="Calibri" panose="020F0502020204030204" pitchFamily="34" charset="0"/>
              </a:rPr>
              <a:t>پرۆژەی گشتی/ کەرتی گشتی</a:t>
            </a:r>
            <a:r>
              <a:rPr lang="ar-IQ" b="1" dirty="0">
                <a:latin typeface="Calibri" panose="020F0502020204030204" pitchFamily="34" charset="0"/>
                <a:ea typeface="Calibri" panose="020F0502020204030204" pitchFamily="34" charset="0"/>
              </a:rPr>
              <a:t>/ القطاع العام</a:t>
            </a:r>
            <a:endParaRPr lang="en-US" dirty="0">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AF9E7738-789A-4182-A057-B6B4B2372B84}"/>
              </a:ext>
            </a:extLst>
          </p:cNvPr>
          <p:cNvSpPr>
            <a:spLocks noGrp="1"/>
          </p:cNvSpPr>
          <p:nvPr>
            <p:ph idx="1"/>
          </p:nvPr>
        </p:nvSpPr>
        <p:spPr>
          <a:xfrm>
            <a:off x="106326" y="1499402"/>
            <a:ext cx="11834037" cy="5252272"/>
          </a:xfrm>
        </p:spPr>
        <p:txBody>
          <a:bodyPr>
            <a:normAutofit lnSpcReduction="10000"/>
          </a:bodyPr>
          <a:lstStyle/>
          <a:p>
            <a:pPr lvl="0" algn="just" rtl="1">
              <a:lnSpc>
                <a:spcPct val="107000"/>
              </a:lnSpc>
              <a:buClr>
                <a:srgbClr val="B71E42"/>
              </a:buClr>
            </a:pPr>
            <a:r>
              <a:rPr lang="ku-Arab-IQ"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سەرکەوتنی بەرێوەبەری دارایی لە کەرتی گشتی بە رادەی گەیشتنی بە ئامانجەکان بەراور</a:t>
            </a:r>
            <a:r>
              <a:rPr lang="ar-IQ"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د</a:t>
            </a:r>
            <a:r>
              <a:rPr lang="ku-Arab-IQ"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 دەکرێت</a:t>
            </a:r>
            <a:r>
              <a:rPr lang="ar-IQ"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 </a:t>
            </a:r>
            <a:r>
              <a:rPr lang="ar-IQ" sz="2800" dirty="0">
                <a:solidFill>
                  <a:srgbClr val="0070C0"/>
                </a:solidFill>
                <a:latin typeface="Calibri" panose="020F0502020204030204" pitchFamily="34" charset="0"/>
                <a:ea typeface="Calibri" panose="020F0502020204030204" pitchFamily="34" charset="0"/>
                <a:cs typeface="Times New Roman" panose="02020603050405020304" pitchFamily="18" charset="0"/>
              </a:rPr>
              <a:t>تقارن نجاح المدير المالي في القطاع العام بدرجة وصوله الى الاهداف</a:t>
            </a:r>
            <a:r>
              <a:rPr lang="ku-Arab-IQ"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 </a:t>
            </a:r>
          </a:p>
          <a:p>
            <a:pPr lvl="0" algn="just" rtl="1">
              <a:lnSpc>
                <a:spcPct val="107000"/>
              </a:lnSpc>
              <a:buClr>
                <a:srgbClr val="B71E42"/>
              </a:buClr>
            </a:pPr>
            <a:r>
              <a:rPr lang="ku-Arab-IQ"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هەلبەت لە رێکخراوە تایبەتە قازانج نەویست و پرۆژە بازرگانییەکانیش بە هەمان شێوەیە، بەلام بزنزەکان (پرۆژەی بازرگانی یا رێکخرای تایبەت) قازانج ویستن، زۆر وردتر کار لەسەر گەراوەی دارایی وەبەرهێنان دەکەن</a:t>
            </a:r>
            <a:r>
              <a:rPr lang="ar-IQ"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a:t>
            </a:r>
            <a:r>
              <a:rPr lang="ar-IQ" dirty="0">
                <a:solidFill>
                  <a:srgbClr val="0070C0"/>
                </a:solidFill>
                <a:latin typeface="Calibri" panose="020F0502020204030204" pitchFamily="34" charset="0"/>
                <a:ea typeface="Calibri" panose="020F0502020204030204" pitchFamily="34" charset="0"/>
                <a:cs typeface="Times New Roman" panose="02020603050405020304" pitchFamily="18" charset="0"/>
              </a:rPr>
              <a:t> ان المنظمات غير الهادفة للربح والمشاريع التجارية لديها نفس الهدف، لكن المشاريع التجارية والمنظمات في القطاع الخاص هم الهادفين للربح، وتعملون بدقة اكثر على العائد المالي للاستثمار</a:t>
            </a:r>
            <a:r>
              <a:rPr lang="ku-Arab-IQ"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a:t>
            </a:r>
            <a:endParaRPr lang="en-US" sz="1800" dirty="0">
              <a:solidFill>
                <a:prstClr val="black"/>
              </a:solidFill>
              <a:latin typeface="Calibri" panose="020F0502020204030204" pitchFamily="34" charset="0"/>
              <a:ea typeface="Calibri" panose="020F0502020204030204" pitchFamily="34" charset="0"/>
              <a:cs typeface="Arial" panose="020B0604020202020204" pitchFamily="34" charset="0"/>
            </a:endParaRPr>
          </a:p>
          <a:p>
            <a:pPr lvl="0" algn="just" rtl="1">
              <a:lnSpc>
                <a:spcPct val="107000"/>
              </a:lnSpc>
              <a:buClr>
                <a:srgbClr val="B71E42"/>
              </a:buClr>
            </a:pPr>
            <a:r>
              <a:rPr lang="ku-Arab-IQ"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بەرێوەبەری دارایی لە کەرتی گشتی، فۆکەسی لەسەر ئاستی خەرجی و داهاتی بەدەستهاتوووە لەگەل ئەو سوودە ئابووری و کۆمەلایەتییەی لە خەرجییەکان دەست دەکەوێت</a:t>
            </a:r>
            <a:r>
              <a:rPr lang="ar-IQ"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 </a:t>
            </a:r>
            <a:r>
              <a:rPr lang="ar-IQ" dirty="0">
                <a:solidFill>
                  <a:srgbClr val="0070C0"/>
                </a:solidFill>
                <a:latin typeface="Calibri" panose="020F0502020204030204" pitchFamily="34" charset="0"/>
                <a:ea typeface="Calibri" panose="020F0502020204030204" pitchFamily="34" charset="0"/>
                <a:cs typeface="Times New Roman" panose="02020603050405020304" pitchFamily="18" charset="0"/>
              </a:rPr>
              <a:t>يركز المدير المالي في القطاع العام على مستوى المصاريف والايرادات التي تم حصول عليها مع الفائدة الاقتصادية والاجتماعية تحصل نتيجة المصاريف</a:t>
            </a:r>
            <a:r>
              <a:rPr lang="ku-Arab-IQ"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a:t>
            </a:r>
            <a:endParaRPr lang="en-US" sz="1800" dirty="0">
              <a:solidFill>
                <a:prstClr val="black"/>
              </a:solidFill>
              <a:latin typeface="Calibri" panose="020F0502020204030204" pitchFamily="34" charset="0"/>
              <a:ea typeface="Calibri" panose="020F0502020204030204" pitchFamily="34" charset="0"/>
              <a:cs typeface="Arial" panose="020B0604020202020204" pitchFamily="34" charset="0"/>
            </a:endParaRPr>
          </a:p>
        </p:txBody>
      </p:sp>
      <p:sp>
        <p:nvSpPr>
          <p:cNvPr id="4" name="TextBox 3">
            <a:extLst>
              <a:ext uri="{FF2B5EF4-FFF2-40B4-BE49-F238E27FC236}">
                <a16:creationId xmlns:a16="http://schemas.microsoft.com/office/drawing/2014/main" id="{A61EF3C6-51FA-4F69-BA2F-455B1A927435}"/>
              </a:ext>
            </a:extLst>
          </p:cNvPr>
          <p:cNvSpPr txBox="1"/>
          <p:nvPr/>
        </p:nvSpPr>
        <p:spPr>
          <a:xfrm>
            <a:off x="251637" y="6043788"/>
            <a:ext cx="7378996" cy="707886"/>
          </a:xfrm>
          <a:prstGeom prst="rect">
            <a:avLst/>
          </a:prstGeom>
          <a:noFill/>
        </p:spPr>
        <p:txBody>
          <a:bodyPr wrap="square">
            <a:spAutoFit/>
          </a:bodyPr>
          <a:lstStyle/>
          <a:p>
            <a:pPr algn="just" rtl="1"/>
            <a:r>
              <a:rPr lang="ku-Arab-IQ" sz="2000" dirty="0">
                <a:solidFill>
                  <a:srgbClr val="00B050"/>
                </a:solidFill>
                <a:latin typeface="Calibri" panose="020F0502020204030204" pitchFamily="34" charset="0"/>
                <a:ea typeface="Calibri" panose="020F0502020204030204" pitchFamily="34" charset="0"/>
                <a:cs typeface="Times New Roman" panose="02020603050405020304" pitchFamily="18" charset="0"/>
              </a:rPr>
              <a:t>پ/ سەرکەوتنی بەرێوەبەری دارایی لە کەرتی گشتی بە چییەوە بەندە؟</a:t>
            </a:r>
          </a:p>
          <a:p>
            <a:pPr algn="just" rtl="1"/>
            <a:r>
              <a:rPr lang="ku-Arab-IQ" sz="2000" dirty="0">
                <a:solidFill>
                  <a:srgbClr val="00B050"/>
                </a:solidFill>
                <a:latin typeface="Calibri" panose="020F0502020204030204" pitchFamily="34" charset="0"/>
                <a:cs typeface="Times New Roman" panose="02020603050405020304" pitchFamily="18" charset="0"/>
              </a:rPr>
              <a:t>پ/ گەراوەی وەبەرهێنان چییە؟</a:t>
            </a:r>
            <a:endParaRPr lang="en-US" sz="2000" dirty="0">
              <a:solidFill>
                <a:srgbClr val="00B050"/>
              </a:solidFill>
            </a:endParaRPr>
          </a:p>
        </p:txBody>
      </p:sp>
    </p:spTree>
    <p:custDataLst>
      <p:tags r:id="rId1"/>
    </p:custDataLst>
    <p:extLst>
      <p:ext uri="{BB962C8B-B14F-4D97-AF65-F5344CB8AC3E}">
        <p14:creationId xmlns:p14="http://schemas.microsoft.com/office/powerpoint/2010/main" val="22152511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5.8|80.9|54|18"/>
</p:tagLst>
</file>

<file path=ppt/tags/tag10.xml><?xml version="1.0" encoding="utf-8"?>
<p:tagLst xmlns:a="http://schemas.openxmlformats.org/drawingml/2006/main" xmlns:r="http://schemas.openxmlformats.org/officeDocument/2006/relationships" xmlns:p="http://schemas.openxmlformats.org/presentationml/2006/main">
  <p:tag name="TIMING" val="|57.7|59.3|27.6|60.3"/>
</p:tagLst>
</file>

<file path=ppt/tags/tag11.xml><?xml version="1.0" encoding="utf-8"?>
<p:tagLst xmlns:a="http://schemas.openxmlformats.org/drawingml/2006/main" xmlns:r="http://schemas.openxmlformats.org/officeDocument/2006/relationships" xmlns:p="http://schemas.openxmlformats.org/presentationml/2006/main">
  <p:tag name="TIMING" val="|57.7|59.3|27.6|60.3"/>
</p:tagLst>
</file>

<file path=ppt/tags/tag12.xml><?xml version="1.0" encoding="utf-8"?>
<p:tagLst xmlns:a="http://schemas.openxmlformats.org/drawingml/2006/main" xmlns:r="http://schemas.openxmlformats.org/officeDocument/2006/relationships" xmlns:p="http://schemas.openxmlformats.org/presentationml/2006/main">
  <p:tag name="TIMING" val="|68.7|24.9|115.4|53.3"/>
</p:tagLst>
</file>

<file path=ppt/tags/tag13.xml><?xml version="1.0" encoding="utf-8"?>
<p:tagLst xmlns:a="http://schemas.openxmlformats.org/drawingml/2006/main" xmlns:r="http://schemas.openxmlformats.org/officeDocument/2006/relationships" xmlns:p="http://schemas.openxmlformats.org/presentationml/2006/main">
  <p:tag name="TIMING" val="|68.7|24.9|115.4|53.3"/>
</p:tagLst>
</file>

<file path=ppt/tags/tag14.xml><?xml version="1.0" encoding="utf-8"?>
<p:tagLst xmlns:a="http://schemas.openxmlformats.org/drawingml/2006/main" xmlns:r="http://schemas.openxmlformats.org/officeDocument/2006/relationships" xmlns:p="http://schemas.openxmlformats.org/presentationml/2006/main">
  <p:tag name="TIMING" val="|68.7|24.9|115.4|53.3"/>
</p:tagLst>
</file>

<file path=ppt/tags/tag15.xml><?xml version="1.0" encoding="utf-8"?>
<p:tagLst xmlns:a="http://schemas.openxmlformats.org/drawingml/2006/main" xmlns:r="http://schemas.openxmlformats.org/officeDocument/2006/relationships" xmlns:p="http://schemas.openxmlformats.org/presentationml/2006/main">
  <p:tag name="TIMING" val="|12.8|41.6|38.9|68.2"/>
</p:tagLst>
</file>

<file path=ppt/tags/tag16.xml><?xml version="1.0" encoding="utf-8"?>
<p:tagLst xmlns:a="http://schemas.openxmlformats.org/drawingml/2006/main" xmlns:r="http://schemas.openxmlformats.org/officeDocument/2006/relationships" xmlns:p="http://schemas.openxmlformats.org/presentationml/2006/main">
  <p:tag name="TIMING" val="|12.8|41.6|38.9|68.2"/>
</p:tagLst>
</file>

<file path=ppt/tags/tag17.xml><?xml version="1.0" encoding="utf-8"?>
<p:tagLst xmlns:a="http://schemas.openxmlformats.org/drawingml/2006/main" xmlns:r="http://schemas.openxmlformats.org/officeDocument/2006/relationships" xmlns:p="http://schemas.openxmlformats.org/presentationml/2006/main">
  <p:tag name="TIMING" val="|5|2.6|133.6"/>
</p:tagLst>
</file>

<file path=ppt/tags/tag18.xml><?xml version="1.0" encoding="utf-8"?>
<p:tagLst xmlns:a="http://schemas.openxmlformats.org/drawingml/2006/main" xmlns:r="http://schemas.openxmlformats.org/officeDocument/2006/relationships" xmlns:p="http://schemas.openxmlformats.org/presentationml/2006/main">
  <p:tag name="TIMING" val="|5|2.6|133.6"/>
</p:tagLst>
</file>

<file path=ppt/tags/tag19.xml><?xml version="1.0" encoding="utf-8"?>
<p:tagLst xmlns:a="http://schemas.openxmlformats.org/drawingml/2006/main" xmlns:r="http://schemas.openxmlformats.org/officeDocument/2006/relationships" xmlns:p="http://schemas.openxmlformats.org/presentationml/2006/main">
  <p:tag name="TIMING" val="|5|2.6|133.6"/>
</p:tagLst>
</file>

<file path=ppt/tags/tag2.xml><?xml version="1.0" encoding="utf-8"?>
<p:tagLst xmlns:a="http://schemas.openxmlformats.org/drawingml/2006/main" xmlns:r="http://schemas.openxmlformats.org/officeDocument/2006/relationships" xmlns:p="http://schemas.openxmlformats.org/presentationml/2006/main">
  <p:tag name="TIMING" val="|0.9"/>
</p:tagLst>
</file>

<file path=ppt/tags/tag20.xml><?xml version="1.0" encoding="utf-8"?>
<p:tagLst xmlns:a="http://schemas.openxmlformats.org/drawingml/2006/main" xmlns:r="http://schemas.openxmlformats.org/officeDocument/2006/relationships" xmlns:p="http://schemas.openxmlformats.org/presentationml/2006/main">
  <p:tag name="TIMING" val="|5|2.6|133.6"/>
</p:tagLst>
</file>

<file path=ppt/tags/tag21.xml><?xml version="1.0" encoding="utf-8"?>
<p:tagLst xmlns:a="http://schemas.openxmlformats.org/drawingml/2006/main" xmlns:r="http://schemas.openxmlformats.org/officeDocument/2006/relationships" xmlns:p="http://schemas.openxmlformats.org/presentationml/2006/main">
  <p:tag name="TIMING" val="|5|2.6|133.6"/>
</p:tagLst>
</file>

<file path=ppt/tags/tag22.xml><?xml version="1.0" encoding="utf-8"?>
<p:tagLst xmlns:a="http://schemas.openxmlformats.org/drawingml/2006/main" xmlns:r="http://schemas.openxmlformats.org/officeDocument/2006/relationships" xmlns:p="http://schemas.openxmlformats.org/presentationml/2006/main">
  <p:tag name="TIMING" val="|5|2.6|133.6"/>
</p:tagLst>
</file>

<file path=ppt/tags/tag23.xml><?xml version="1.0" encoding="utf-8"?>
<p:tagLst xmlns:a="http://schemas.openxmlformats.org/drawingml/2006/main" xmlns:r="http://schemas.openxmlformats.org/officeDocument/2006/relationships" xmlns:p="http://schemas.openxmlformats.org/presentationml/2006/main">
  <p:tag name="TIMING" val="|3.5|2.6|59.1"/>
</p:tagLst>
</file>

<file path=ppt/tags/tag24.xml><?xml version="1.0" encoding="utf-8"?>
<p:tagLst xmlns:a="http://schemas.openxmlformats.org/drawingml/2006/main" xmlns:r="http://schemas.openxmlformats.org/officeDocument/2006/relationships" xmlns:p="http://schemas.openxmlformats.org/presentationml/2006/main">
  <p:tag name="TIMING" val="|1.2|98.7|407.5"/>
</p:tagLst>
</file>

<file path=ppt/tags/tag25.xml><?xml version="1.0" encoding="utf-8"?>
<p:tagLst xmlns:a="http://schemas.openxmlformats.org/drawingml/2006/main" xmlns:r="http://schemas.openxmlformats.org/officeDocument/2006/relationships" xmlns:p="http://schemas.openxmlformats.org/presentationml/2006/main">
  <p:tag name="TIMING" val="|1.2|98.7|407.5"/>
</p:tagLst>
</file>

<file path=ppt/tags/tag26.xml><?xml version="1.0" encoding="utf-8"?>
<p:tagLst xmlns:a="http://schemas.openxmlformats.org/drawingml/2006/main" xmlns:r="http://schemas.openxmlformats.org/officeDocument/2006/relationships" xmlns:p="http://schemas.openxmlformats.org/presentationml/2006/main">
  <p:tag name="TIMING" val="|1.2|98.7|407.5"/>
</p:tagLst>
</file>

<file path=ppt/tags/tag27.xml><?xml version="1.0" encoding="utf-8"?>
<p:tagLst xmlns:a="http://schemas.openxmlformats.org/drawingml/2006/main" xmlns:r="http://schemas.openxmlformats.org/officeDocument/2006/relationships" xmlns:p="http://schemas.openxmlformats.org/presentationml/2006/main">
  <p:tag name="TIMING" val="|1.2|98.7|407.5"/>
</p:tagLst>
</file>

<file path=ppt/tags/tag28.xml><?xml version="1.0" encoding="utf-8"?>
<p:tagLst xmlns:a="http://schemas.openxmlformats.org/drawingml/2006/main" xmlns:r="http://schemas.openxmlformats.org/officeDocument/2006/relationships" xmlns:p="http://schemas.openxmlformats.org/presentationml/2006/main">
  <p:tag name="TIMING" val="|1.2|98.7|407.5"/>
</p:tagLst>
</file>

<file path=ppt/tags/tag29.xml><?xml version="1.0" encoding="utf-8"?>
<p:tagLst xmlns:a="http://schemas.openxmlformats.org/drawingml/2006/main" xmlns:r="http://schemas.openxmlformats.org/officeDocument/2006/relationships" xmlns:p="http://schemas.openxmlformats.org/presentationml/2006/main">
  <p:tag name="TIMING" val="|1.2|98.7|407.5"/>
</p:tagLst>
</file>

<file path=ppt/tags/tag3.xml><?xml version="1.0" encoding="utf-8"?>
<p:tagLst xmlns:a="http://schemas.openxmlformats.org/drawingml/2006/main" xmlns:r="http://schemas.openxmlformats.org/officeDocument/2006/relationships" xmlns:p="http://schemas.openxmlformats.org/presentationml/2006/main">
  <p:tag name="TIMING" val="|0.7|28.8|125.1|31.1|29.3"/>
</p:tagLst>
</file>

<file path=ppt/tags/tag30.xml><?xml version="1.0" encoding="utf-8"?>
<p:tagLst xmlns:a="http://schemas.openxmlformats.org/drawingml/2006/main" xmlns:r="http://schemas.openxmlformats.org/officeDocument/2006/relationships" xmlns:p="http://schemas.openxmlformats.org/presentationml/2006/main">
  <p:tag name="TIMING" val="|5.7|40.7|53.6|56.9"/>
</p:tagLst>
</file>

<file path=ppt/tags/tag31.xml><?xml version="1.0" encoding="utf-8"?>
<p:tagLst xmlns:a="http://schemas.openxmlformats.org/drawingml/2006/main" xmlns:r="http://schemas.openxmlformats.org/officeDocument/2006/relationships" xmlns:p="http://schemas.openxmlformats.org/presentationml/2006/main">
  <p:tag name="TIMING" val="|5.7|40.7|53.6|56.9"/>
</p:tagLst>
</file>

<file path=ppt/tags/tag32.xml><?xml version="1.0" encoding="utf-8"?>
<p:tagLst xmlns:a="http://schemas.openxmlformats.org/drawingml/2006/main" xmlns:r="http://schemas.openxmlformats.org/officeDocument/2006/relationships" xmlns:p="http://schemas.openxmlformats.org/presentationml/2006/main">
  <p:tag name="TIMING" val="|5.7|40.7|53.6|56.9"/>
</p:tagLst>
</file>

<file path=ppt/tags/tag33.xml><?xml version="1.0" encoding="utf-8"?>
<p:tagLst xmlns:a="http://schemas.openxmlformats.org/drawingml/2006/main" xmlns:r="http://schemas.openxmlformats.org/officeDocument/2006/relationships" xmlns:p="http://schemas.openxmlformats.org/presentationml/2006/main">
  <p:tag name="TIMING" val="|5.7|40.7|53.6|56.9"/>
</p:tagLst>
</file>

<file path=ppt/tags/tag34.xml><?xml version="1.0" encoding="utf-8"?>
<p:tagLst xmlns:a="http://schemas.openxmlformats.org/drawingml/2006/main" xmlns:r="http://schemas.openxmlformats.org/officeDocument/2006/relationships" xmlns:p="http://schemas.openxmlformats.org/presentationml/2006/main">
  <p:tag name="TIMING" val="|17.3|25.5"/>
</p:tagLst>
</file>

<file path=ppt/tags/tag35.xml><?xml version="1.0" encoding="utf-8"?>
<p:tagLst xmlns:a="http://schemas.openxmlformats.org/drawingml/2006/main" xmlns:r="http://schemas.openxmlformats.org/officeDocument/2006/relationships" xmlns:p="http://schemas.openxmlformats.org/presentationml/2006/main">
  <p:tag name="TIMING" val="|17.3|25.5"/>
</p:tagLst>
</file>

<file path=ppt/tags/tag36.xml><?xml version="1.0" encoding="utf-8"?>
<p:tagLst xmlns:a="http://schemas.openxmlformats.org/drawingml/2006/main" xmlns:r="http://schemas.openxmlformats.org/officeDocument/2006/relationships" xmlns:p="http://schemas.openxmlformats.org/presentationml/2006/main">
  <p:tag name="TIMING" val="|17.3|25.5"/>
</p:tagLst>
</file>

<file path=ppt/tags/tag37.xml><?xml version="1.0" encoding="utf-8"?>
<p:tagLst xmlns:a="http://schemas.openxmlformats.org/drawingml/2006/main" xmlns:r="http://schemas.openxmlformats.org/officeDocument/2006/relationships" xmlns:p="http://schemas.openxmlformats.org/presentationml/2006/main">
  <p:tag name="TIMING" val="|17.3|25.5"/>
</p:tagLst>
</file>

<file path=ppt/tags/tag38.xml><?xml version="1.0" encoding="utf-8"?>
<p:tagLst xmlns:a="http://schemas.openxmlformats.org/drawingml/2006/main" xmlns:r="http://schemas.openxmlformats.org/officeDocument/2006/relationships" xmlns:p="http://schemas.openxmlformats.org/presentationml/2006/main">
  <p:tag name="TIMING" val="|17.3|25.5"/>
</p:tagLst>
</file>

<file path=ppt/tags/tag39.xml><?xml version="1.0" encoding="utf-8"?>
<p:tagLst xmlns:a="http://schemas.openxmlformats.org/drawingml/2006/main" xmlns:r="http://schemas.openxmlformats.org/officeDocument/2006/relationships" xmlns:p="http://schemas.openxmlformats.org/presentationml/2006/main">
  <p:tag name="TIMING" val="|17.3|25.5"/>
</p:tagLst>
</file>

<file path=ppt/tags/tag4.xml><?xml version="1.0" encoding="utf-8"?>
<p:tagLst xmlns:a="http://schemas.openxmlformats.org/drawingml/2006/main" xmlns:r="http://schemas.openxmlformats.org/officeDocument/2006/relationships" xmlns:p="http://schemas.openxmlformats.org/presentationml/2006/main">
  <p:tag name="TIMING" val="|5.1"/>
</p:tagLst>
</file>

<file path=ppt/tags/tag5.xml><?xml version="1.0" encoding="utf-8"?>
<p:tagLst xmlns:a="http://schemas.openxmlformats.org/drawingml/2006/main" xmlns:r="http://schemas.openxmlformats.org/officeDocument/2006/relationships" xmlns:p="http://schemas.openxmlformats.org/presentationml/2006/main">
  <p:tag name="TIMING" val="|17.6|18.6|23.6|37.3"/>
</p:tagLst>
</file>

<file path=ppt/tags/tag6.xml><?xml version="1.0" encoding="utf-8"?>
<p:tagLst xmlns:a="http://schemas.openxmlformats.org/drawingml/2006/main" xmlns:r="http://schemas.openxmlformats.org/officeDocument/2006/relationships" xmlns:p="http://schemas.openxmlformats.org/presentationml/2006/main">
  <p:tag name="TIMING" val="|0.9|12|34.9"/>
</p:tagLst>
</file>

<file path=ppt/tags/tag7.xml><?xml version="1.0" encoding="utf-8"?>
<p:tagLst xmlns:a="http://schemas.openxmlformats.org/drawingml/2006/main" xmlns:r="http://schemas.openxmlformats.org/officeDocument/2006/relationships" xmlns:p="http://schemas.openxmlformats.org/presentationml/2006/main">
  <p:tag name="TIMING" val="|1.5|51.6"/>
</p:tagLst>
</file>

<file path=ppt/tags/tag8.xml><?xml version="1.0" encoding="utf-8"?>
<p:tagLst xmlns:a="http://schemas.openxmlformats.org/drawingml/2006/main" xmlns:r="http://schemas.openxmlformats.org/officeDocument/2006/relationships" xmlns:p="http://schemas.openxmlformats.org/presentationml/2006/main">
  <p:tag name="TIMING" val="|3.8|42.7"/>
</p:tagLst>
</file>

<file path=ppt/tags/tag9.xml><?xml version="1.0" encoding="utf-8"?>
<p:tagLst xmlns:a="http://schemas.openxmlformats.org/drawingml/2006/main" xmlns:r="http://schemas.openxmlformats.org/officeDocument/2006/relationships" xmlns:p="http://schemas.openxmlformats.org/presentationml/2006/main">
  <p:tag name="TIMING" val="|57.7|59.3|27.6|60.3"/>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1193</TotalTime>
  <Words>5830</Words>
  <Application>Microsoft Office PowerPoint</Application>
  <PresentationFormat>Widescreen</PresentationFormat>
  <Paragraphs>226</Paragraphs>
  <Slides>48</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48</vt:i4>
      </vt:variant>
    </vt:vector>
  </HeadingPairs>
  <TitlesOfParts>
    <vt:vector size="57" baseType="lpstr">
      <vt:lpstr>Ali_K_Samik</vt:lpstr>
      <vt:lpstr>Arial</vt:lpstr>
      <vt:lpstr>Calibri</vt:lpstr>
      <vt:lpstr>Calibri Light</vt:lpstr>
      <vt:lpstr>Century Gothic</vt:lpstr>
      <vt:lpstr>Gill Sans MT</vt:lpstr>
      <vt:lpstr>Times New Roman</vt:lpstr>
      <vt:lpstr>Wingdings</vt:lpstr>
      <vt:lpstr>Office Theme</vt:lpstr>
      <vt:lpstr>PowerPoint Presentation</vt:lpstr>
      <vt:lpstr>PowerPoint Presentation</vt:lpstr>
      <vt:lpstr>گەشتیاری وەک پیشەسازی/ السياحة كصناعة</vt:lpstr>
      <vt:lpstr>PowerPoint Presentation</vt:lpstr>
      <vt:lpstr>گەشتیاری وەک پیشەسازی/ السياحة كصناعة</vt:lpstr>
      <vt:lpstr>چەمک و پێناسەی بەرێوەبردنی دارایی لە میوانداری مفهوم وتعريف الادارة المالية في الضيافة</vt:lpstr>
      <vt:lpstr>پێناسەی بەرێوەبردنی دارایی لە میوانداری تعريف الادارة المالية في الضيافة</vt:lpstr>
      <vt:lpstr>پۆلێنی رێکخراوە گەشتیارییەکان/ تصنيف المنظمات السياحيى پرۆژەی گشتی/ کەرتی گشتی/ القطاع العام</vt:lpstr>
      <vt:lpstr>پۆلێنی رێکخراوە گەشتیارییەکان/ تصنيف المنظمات السياحيى پرۆژەی گشتی/ کەرتی گشتی/ القطاع العام</vt:lpstr>
      <vt:lpstr>پۆلێنی رێکخراوە گەشتیارییەکان/ تصنيف المنظمات السياحية رێکخراوی کەرتی تایبەتی قازانج نەویست/ منظمة قطاع الخاص غير هادفة للربح </vt:lpstr>
      <vt:lpstr>پۆلێنی رێکخراوە گەشتیارییەکان/ تصنيف المنظمات السياحية رێکخراوی کەرتی تایبەت/ منظمة قطاع الخاص</vt:lpstr>
      <vt:lpstr>PowerPoint Presentation</vt:lpstr>
      <vt:lpstr>ئامانجەکانی بەرێوەبردنی دارایی/ اهداف ادارة المالية 1- ئامانجە داراییەکان/ الاهداف المالية</vt:lpstr>
      <vt:lpstr>ئامانجەکانی بەرێوەبردنی دارایی/ اهداف ادارة المالية 1- ئامانجە داراییەکان/ الاهداف المالية</vt:lpstr>
      <vt:lpstr>ئامانجەکانی بەرێوەبردنی دارایی/ اهداف ادارة المالية 1- ئامانجە داراییەکان/ الاهداف المالية</vt:lpstr>
      <vt:lpstr>ئامانجەکانی بەرێوەبردنی دارایی/ اهداف ادارة المالية 2- بەرێوەبردنی قەرز و کۆگەکراو/ ادارة الدين والمخزون</vt:lpstr>
      <vt:lpstr>ئامانجەکانی بەرێوەبردنی دارایی/ اهداف ادارة المالية 2- بەرێوەبردنی قەرز و کۆگەکراو/ ادارة الدين والمخزون</vt:lpstr>
      <vt:lpstr>ئامانجەکانی بەرێوەبردنی دارایی/ اهداف ادارة المالية 2- بەرێوەبردنی قەرز و کۆگەکراو/ ادارة الدين والمخزون</vt:lpstr>
      <vt:lpstr>ئامانجەکانی بەرێوەبردنی دارایی/ اهداف ادارة المالية 3- بەرێوەبردنی ژمێرکاری/ ادارة الحسابات </vt:lpstr>
      <vt:lpstr>ئامانجەکانی بەرێوەبردنی دارایی/ اهداف ادارة المالية 3- بەرێوەبردنی ژمێرکاری/ ادارة الحسابات </vt:lpstr>
      <vt:lpstr>PowerPoint Presentation</vt:lpstr>
      <vt:lpstr>ستراکچەری رێکخراوی گەشتیاری/ هيكل المنظمة السياحية</vt:lpstr>
      <vt:lpstr>ستراکچەری رێکخراوی گەشتیاری/ هيكل المنظمة السياحية</vt:lpstr>
      <vt:lpstr>ستراکچەری رێکخراوی گەشتیاری/ هيكل المنظمة السياحية</vt:lpstr>
      <vt:lpstr>PowerPoint Presentation</vt:lpstr>
      <vt:lpstr>PowerPoint Presentation</vt:lpstr>
      <vt:lpstr>بەشی سەرچاوەی دارایی لە رێکخراو/ قسم الموارد المالية في المنظمة</vt:lpstr>
      <vt:lpstr>بەشی سەرچاوەی دارایی لە رێکخراو/ قسم الموارد المالية في المنظمة</vt:lpstr>
      <vt:lpstr>بەشی سەرچاوەی دارایی لە رێکخراو/ قسم الموارد المالية في المنظمة</vt:lpstr>
      <vt:lpstr>ئەرکە سەرەکییەکانی بەرێوەبەری دارایی لە رێکخراو/  الواجبات الاساسية للمدير المالي في المنظمة</vt:lpstr>
      <vt:lpstr>ناو و وەزیفەکان له بەشی دارایی/ التسميات والوظائف في قسم المالية</vt:lpstr>
      <vt:lpstr>ناو و وەزیفەکان له بەشی دارایی/ التسميات والوظائف في قسم المالية</vt:lpstr>
      <vt:lpstr>ناو و وەزیفەکان له بەشی دارایی/ التسميات والوظائف في قسم المالية</vt:lpstr>
      <vt:lpstr>ناو و وەزیفەکان له بەشی دارایی/ التسميات والوظائف في قسم المالية</vt:lpstr>
      <vt:lpstr>ناو و وەزیفەکان له بەشی دارایی/ التسميات والوظائف في قسم المالية</vt:lpstr>
      <vt:lpstr>ناو و وەزیفەکان له بەشی دارایی/ التسميات والوظائف في قسم المالية</vt:lpstr>
      <vt:lpstr>PowerPoint Presentation</vt:lpstr>
      <vt:lpstr>ئاستەنگەکانی دارایی لە پیشەسازی میوانداری التحديات المالية في صناعة الضيافة</vt:lpstr>
      <vt:lpstr>ئاستەنگەکانی دارایی لە پیشەسازی میوانداری التحديات المالية في صناعة الضيافة</vt:lpstr>
      <vt:lpstr>ئاستەنگەکانی دارایی لە پیشەسازی میوانداری التحديات المالية في صناعة الضيافة</vt:lpstr>
      <vt:lpstr>ئاستەنگەکانی دارایی لە پیشەسازی میوانداری التحديات المالية في صناعة الضيافة</vt:lpstr>
      <vt:lpstr>PowerPoint Presentation</vt:lpstr>
      <vt:lpstr>بەرێوەبردنی داهات/ ادارة الايرادات Revenue Management</vt:lpstr>
      <vt:lpstr>بەرێوەبردنی داهات/ ادارة الايرادات Revenue Management</vt:lpstr>
      <vt:lpstr>بەرێوەبردنی داهات/ ادارة الايرادات Revenue Management</vt:lpstr>
      <vt:lpstr>بەرێوەبردنی داهات/ ادارة الايرادات Revenue Management</vt:lpstr>
      <vt:lpstr>بەرێوەبردنی داهات/ ادارة الايرادات Revenue Management</vt:lpstr>
      <vt:lpstr>بەرێوەبردنی داهات/ ادارة الايرادات Revenue Management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Ebabekir Kosret</dc:creator>
  <cp:lastModifiedBy>tech store</cp:lastModifiedBy>
  <cp:revision>42</cp:revision>
  <dcterms:created xsi:type="dcterms:W3CDTF">2020-10-06T06:07:28Z</dcterms:created>
  <dcterms:modified xsi:type="dcterms:W3CDTF">2024-01-23T07:02:03Z</dcterms:modified>
</cp:coreProperties>
</file>