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301" r:id="rId3"/>
    <p:sldId id="302" r:id="rId4"/>
    <p:sldId id="303" r:id="rId5"/>
    <p:sldId id="304" r:id="rId6"/>
    <p:sldId id="305" r:id="rId7"/>
    <p:sldId id="30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EEB05-A0A4-487A-B972-B9C6FD7415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38D79C-D5B9-422B-827C-1E38005FF0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5D1182-3CEB-48C0-A18B-D5206F9E6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0E5D-BEB7-45AB-B28F-4A3070CC7ED5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36CBC-4A2E-4BE6-A54E-E9927DC5B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68A10-1421-4826-A4FE-4420D4F89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CB63-F778-4F2B-B1F6-BCB239E16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068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562E3-E9C9-4F95-A28C-1DE4582C7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3A0ACD-87EA-4F58-ACFF-806A5D46E5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CE54C-F77E-45B9-ADC7-D2AF9300E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0E5D-BEB7-45AB-B28F-4A3070CC7ED5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4DD6BC-09CF-46CE-B4E0-4EBF44D9A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88D49-602C-445B-A5EB-A00274413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CB63-F778-4F2B-B1F6-BCB239E16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208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4A87F4-92EC-44FF-B873-AB32D7A99B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2520F6-3425-49E5-85C3-E3D6B7BA84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9D567-3772-4B47-AE21-F858712B6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0E5D-BEB7-45AB-B28F-4A3070CC7ED5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444E35-5D68-439B-9062-93182415C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A30C8-2958-4D27-9250-916641DD9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CB63-F778-4F2B-B1F6-BCB239E16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954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2C730-B73F-4170-BB40-DF1A832C4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7037A-AA04-4010-B897-4BD6A42A2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81551-A49C-4B45-B310-C661477C5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0E5D-BEB7-45AB-B28F-4A3070CC7ED5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7FE2AF-2195-482F-B5E9-926AC9D16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263B8-219C-4162-A4EF-7CCF26ADF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CB63-F778-4F2B-B1F6-BCB239E16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139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2C4CF-1FCF-4A64-9890-68DFF4406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D845E5-23D7-4FD7-A211-9367BC026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787ECF-38D6-46CD-A8E6-4F922D046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0E5D-BEB7-45AB-B28F-4A3070CC7ED5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DE3A29-43ED-43DA-997C-711908533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C2AA8-A212-4484-8B52-E14604090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CB63-F778-4F2B-B1F6-BCB239E16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072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7AEC4-B0BF-477B-B002-99638CC63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694F1-5B76-4003-9A80-67CE8B619C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C98073-E8BA-4E07-9498-6F16514889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A6882A-398E-443E-8D5E-84F1B9CE3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0E5D-BEB7-45AB-B28F-4A3070CC7ED5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9B1845-F592-40EF-8AF0-47B63E49B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D45D5E-CD47-4BCE-AA38-93167BFFC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CB63-F778-4F2B-B1F6-BCB239E16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540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124E2-AFA1-4AC0-B3F6-6B17841ED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B3643E-817B-4220-AB36-9E89D760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BCD84A-CFD0-4BE8-BA54-783B026476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5B9950-F156-4613-8ADF-9B852DCC60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0D4B7F-38B1-457F-8F70-BA294781BD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9C6FE6-0124-4ECF-A2F4-88478DA60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0E5D-BEB7-45AB-B28F-4A3070CC7ED5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3A59B1-4A9C-4C3E-A225-1D28AC8D8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251B29-2B50-4D21-A90F-F40B7C652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CB63-F778-4F2B-B1F6-BCB239E16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80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C2CD-B5CC-44A3-8857-BB92BB14E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672D83-81E5-42A4-BCE3-F7CD581CD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0E5D-BEB7-45AB-B28F-4A3070CC7ED5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41A29F-C1F3-4851-8498-E2332E024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C9A090-FF87-446F-B5E4-D6984625D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CB63-F778-4F2B-B1F6-BCB239E16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355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B0A8F0-D702-4F95-B9F9-357A6F554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0E5D-BEB7-45AB-B28F-4A3070CC7ED5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CB1568-D65C-47A9-806C-B8C53653A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43CD04-252D-4E88-AAD3-0EE530894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CB63-F778-4F2B-B1F6-BCB239E16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43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4B1CF-D858-41FA-AC35-F321D8DFA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EAC30-8A40-47F3-B2F6-34CA8083F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E4117A-9900-42D5-96AC-90F6763067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BAB0F1-31DB-42A6-9E3D-250797761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0E5D-BEB7-45AB-B28F-4A3070CC7ED5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9232DF-3B3A-4232-BFEE-0C00DAC80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432E85-5618-459B-A870-89FCAB753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CB63-F778-4F2B-B1F6-BCB239E16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062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DDB7A-B902-4048-8593-B49862BFC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7ECDD1-7B9A-4801-84C3-B4CA55AC93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2F9B5C-6CF2-4229-B670-E57866D3FB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A1C67-BED3-47C4-AC7E-E0AB44D93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0E5D-BEB7-45AB-B28F-4A3070CC7ED5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8D537B-0F02-4B4D-BEB3-664D16F77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FE797B-2DB2-4591-94A9-E153F4747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1CB63-F778-4F2B-B1F6-BCB239E16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65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E24791-C2EB-44C9-87F6-2DB24B566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1F9688-0EBD-4E9B-8479-B9B96A1BB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754C9-100C-4259-94E7-D7D3372267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E0E5D-BEB7-45AB-B28F-4A3070CC7ED5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10131-2860-4562-A3C0-B18030AA72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7BB18-4761-4A22-953A-2C67285778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1CB63-F778-4F2B-B1F6-BCB239E16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03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5D13886C-5079-499F-9C22-68D6167732FE}"/>
              </a:ext>
            </a:extLst>
          </p:cNvPr>
          <p:cNvSpPr txBox="1">
            <a:spLocks/>
          </p:cNvSpPr>
          <p:nvPr/>
        </p:nvSpPr>
        <p:spPr>
          <a:xfrm>
            <a:off x="7566737" y="793954"/>
            <a:ext cx="4272835" cy="1126283"/>
          </a:xfrm>
          <a:prstGeom prst="rect">
            <a:avLst/>
          </a:prstGeom>
        </p:spPr>
        <p:txBody>
          <a:bodyPr vert="horz" lIns="68580" tIns="34290" rIns="68580" bIns="34290" rtlCol="0" anchor="b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Gill Sans MT" panose="020B0502020104020203"/>
                <a:ea typeface="+mj-ea"/>
                <a:cs typeface="Ali_K_Samik" pitchFamily="2" charset="-78"/>
              </a:rPr>
              <a:t>زانكؤى سةلاحةدين – هةوليَر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Gill Sans MT" panose="020B0502020104020203"/>
                <a:ea typeface="+mj-ea"/>
                <a:cs typeface="Ali_K_Samik" pitchFamily="2" charset="-78"/>
              </a:rPr>
              <a:t>كؤليَذى بةرِيَوةبردن و ئابوورى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Gill Sans MT" panose="020B0502020104020203"/>
                <a:ea typeface="+mj-ea"/>
                <a:cs typeface="Ali_K_Samik" pitchFamily="2" charset="-78"/>
              </a:rPr>
              <a:t>بةشى كارطيَرِى ريَكخراوة طةشتيارييةكان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Gill Sans MT" panose="020B0502020104020203"/>
              <a:ea typeface="+mj-ea"/>
              <a:cs typeface="Ali_K_Samik" pitchFamily="2" charset="-78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76751E0-A4AD-4BAF-B7DD-6B08D615B645}"/>
              </a:ext>
            </a:extLst>
          </p:cNvPr>
          <p:cNvSpPr txBox="1">
            <a:spLocks/>
          </p:cNvSpPr>
          <p:nvPr/>
        </p:nvSpPr>
        <p:spPr>
          <a:xfrm>
            <a:off x="4876798" y="5052778"/>
            <a:ext cx="2689939" cy="947972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4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Ali_K_Samik" pitchFamily="2" charset="-78"/>
              </a:rPr>
              <a:t>مامؤستاى بابةت</a:t>
            </a:r>
          </a:p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Ali_K_Samik" pitchFamily="2" charset="-78"/>
              </a:rPr>
              <a:t>كؤسرةت م</a:t>
            </a:r>
            <a:r>
              <a:rPr kumimoji="0" lang="ku-Arab-IQ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Ali_K_Samik" pitchFamily="2" charset="-78"/>
              </a:rPr>
              <a:t>حمد</a:t>
            </a:r>
            <a:r>
              <a:rPr kumimoji="0" lang="ar-IQ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Ali_K_Samik" pitchFamily="2" charset="-78"/>
              </a:rPr>
              <a:t> ابابــكر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entury Gothic" panose="020B0502020202020204"/>
              <a:ea typeface="+mj-ea"/>
              <a:cs typeface="Ali_K_Samik" pitchFamily="2" charset="-78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75CE7DB-8A81-47CE-89A9-20FB2C9FB822}"/>
              </a:ext>
            </a:extLst>
          </p:cNvPr>
          <p:cNvSpPr txBox="1">
            <a:spLocks/>
          </p:cNvSpPr>
          <p:nvPr/>
        </p:nvSpPr>
        <p:spPr>
          <a:xfrm>
            <a:off x="3724275" y="1995323"/>
            <a:ext cx="4743450" cy="1351436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400" b="0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Ali_K_Samik" pitchFamily="2" charset="-78"/>
              </a:rPr>
              <a:t>بابةت</a:t>
            </a:r>
          </a:p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u-Arab-IQ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بەرێوەبردنی دارایی میوانداری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u-Arab-IQ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قۆناخی سێیەم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" name="Subtitle 7">
            <a:extLst>
              <a:ext uri="{FF2B5EF4-FFF2-40B4-BE49-F238E27FC236}">
                <a16:creationId xmlns:a16="http://schemas.microsoft.com/office/drawing/2014/main" id="{9D7E0C8D-182C-4144-976F-1D38D0F24589}"/>
              </a:ext>
            </a:extLst>
          </p:cNvPr>
          <p:cNvSpPr txBox="1">
            <a:spLocks/>
          </p:cNvSpPr>
          <p:nvPr/>
        </p:nvSpPr>
        <p:spPr>
          <a:xfrm>
            <a:off x="2454630" y="3791630"/>
            <a:ext cx="7248524" cy="11860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6858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500" b="1" i="0" kern="1200" cap="all" spc="3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5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35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2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2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2A1A0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IQ" sz="2600" b="1" i="0" u="sng" strike="noStrike" kern="1200" cap="all" spc="30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Ali_K_Samik" pitchFamily="2" charset="-78"/>
              </a:rPr>
              <a:t>بابةتى هةفتة</a:t>
            </a:r>
          </a:p>
          <a:p>
            <a:pPr>
              <a:buClr>
                <a:srgbClr val="2A1A00"/>
              </a:buClr>
              <a:defRPr/>
            </a:pPr>
            <a:r>
              <a:rPr lang="ku-Arab-IQ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راهێنان و پرسیار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2A1A00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1" i="0" u="none" strike="noStrike" kern="1200" cap="all" spc="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0CFD38-E4CA-4302-97AE-225978C20635}"/>
              </a:ext>
            </a:extLst>
          </p:cNvPr>
          <p:cNvSpPr txBox="1"/>
          <p:nvPr/>
        </p:nvSpPr>
        <p:spPr>
          <a:xfrm>
            <a:off x="4876798" y="6285351"/>
            <a:ext cx="3067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kosret.ebabekir@su.edu.krd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2951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14828">
        <p14:warp dir="in"/>
      </p:transition>
    </mc:Choice>
    <mc:Fallback xmlns="">
      <p:transition spd="slow" advTm="14828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6B38D-F8A5-46FD-BBAB-03078F753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838" y="266700"/>
            <a:ext cx="10178323" cy="885826"/>
          </a:xfrm>
        </p:spPr>
        <p:txBody>
          <a:bodyPr>
            <a:normAutofit/>
          </a:bodyPr>
          <a:lstStyle/>
          <a:p>
            <a:pPr algn="r" rtl="1"/>
            <a:r>
              <a:rPr lang="ar-SA" sz="4400" dirty="0">
                <a:latin typeface="Calibri" panose="020F0502020204030204" pitchFamily="34" charset="0"/>
                <a:ea typeface="Calibri" panose="020F0502020204030204" pitchFamily="34" charset="0"/>
              </a:rPr>
              <a:t>راهێنان و پرسیار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E7738-789A-4182-A057-B6B4B2372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050" y="1219201"/>
            <a:ext cx="10023111" cy="5372099"/>
          </a:xfrm>
        </p:spPr>
        <p:txBody>
          <a:bodyPr>
            <a:noAutofit/>
          </a:bodyPr>
          <a:lstStyle/>
          <a:p>
            <a:pPr marL="0" indent="0" algn="just" rtl="1">
              <a:lnSpc>
                <a:spcPct val="107000"/>
              </a:lnSpc>
              <a:spcAft>
                <a:spcPts val="0"/>
              </a:spcAft>
              <a:buNone/>
            </a:pP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</a:rPr>
              <a:t>١- سێ برگەکەی لیستی لێشاوی نەخت روون بکەوە، لەگەل دیاریکردنی یەک نموونە لە لێشاوی نەختی هاتوو و دەرچووی هەریەک لەم سێیانە.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r" rtl="1"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٢- Gabi’s Grill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</a:rPr>
              <a:t> ئامێرێکی </a:t>
            </a:r>
            <a:r>
              <a:rPr lang="ku-Arab-IQ" sz="2400" dirty="0">
                <a:latin typeface="Calibri" panose="020F0502020204030204" pitchFamily="34" charset="0"/>
                <a:ea typeface="Calibri" panose="020F0502020204030204" pitchFamily="34" charset="0"/>
              </a:rPr>
              <a:t>فریزەر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</a:rPr>
              <a:t>ی کری لە مانگی سێ دا، ئایا لە لیستی لێشاوی نەختی ئەو کۆمپانیایە و لەو مانگە دا، ئەو پرۆسەیە لێشاوی نەختی هاتووە یا دەرچوو؟ لە چ برگەیەکی لیستەکە دادەنرێت.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776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60805">
        <p14:warp dir="in"/>
      </p:transition>
    </mc:Choice>
    <mc:Fallback xmlns="">
      <p:transition spd="slow" advTm="60805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6B38D-F8A5-46FD-BBAB-03078F753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838" y="266700"/>
            <a:ext cx="10178323" cy="885826"/>
          </a:xfrm>
        </p:spPr>
        <p:txBody>
          <a:bodyPr>
            <a:normAutofit/>
          </a:bodyPr>
          <a:lstStyle/>
          <a:p>
            <a:pPr algn="r" rtl="1"/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خالە سەرەکییەکان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E7738-789A-4182-A057-B6B4B2372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050" y="1219201"/>
            <a:ext cx="9248775" cy="5372099"/>
          </a:xfrm>
        </p:spPr>
        <p:txBody>
          <a:bodyPr>
            <a:noAutofit/>
          </a:bodyPr>
          <a:lstStyle/>
          <a:p>
            <a:pPr marL="342900" lvl="0" indent="-342900" algn="just" rtl="1">
              <a:lnSpc>
                <a:spcPct val="107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ar-SA" sz="2400" dirty="0">
                <a:solidFill>
                  <a:srgbClr val="000000"/>
                </a:solidFill>
                <a:latin typeface="Courier New" panose="02070309020205020404" pitchFamily="49" charset="0"/>
                <a:ea typeface="Courier New" panose="02070309020205020404" pitchFamily="49" charset="0"/>
                <a:cs typeface="+mj-cs"/>
              </a:rPr>
              <a:t>لیستی دارایی هەر بزنسێک، ئەوەمان بۆ پوخت دەکاتەوە، کە لە ماوەیەکی دیاریکراو دا بزنسەکە چۆن هەلسوراوە.</a:t>
            </a:r>
            <a:endParaRPr lang="en-US" sz="1800" dirty="0">
              <a:latin typeface="Courier New" panose="02070309020205020404" pitchFamily="49" charset="0"/>
              <a:ea typeface="Courier New" panose="02070309020205020404" pitchFamily="49" charset="0"/>
              <a:cs typeface="+mj-cs"/>
            </a:endParaRPr>
          </a:p>
          <a:p>
            <a:pPr marL="342900" lvl="0" indent="-342900" algn="just" rtl="1">
              <a:lnSpc>
                <a:spcPct val="107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ar-SA" sz="2400" dirty="0">
                <a:solidFill>
                  <a:srgbClr val="000000"/>
                </a:solidFill>
                <a:latin typeface="Courier New" panose="02070309020205020404" pitchFamily="49" charset="0"/>
                <a:ea typeface="Courier New" panose="02070309020205020404" pitchFamily="49" charset="0"/>
                <a:cs typeface="+mj-cs"/>
              </a:rPr>
              <a:t>ئەو سێ راپۆرتە داراییەی، کە دەبێ لەسەری رابێی، بریتین لە: لیستی دەسهات، بەلانس شیت و لیستی لێشاوی نەخت.</a:t>
            </a:r>
            <a:endParaRPr lang="en-US" sz="1800" dirty="0">
              <a:latin typeface="Courier New" panose="02070309020205020404" pitchFamily="49" charset="0"/>
              <a:ea typeface="Courier New" panose="02070309020205020404" pitchFamily="49" charset="0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149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33657">
        <p14:warp dir="in"/>
      </p:transition>
    </mc:Choice>
    <mc:Fallback xmlns="">
      <p:transition spd="slow" advTm="33657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6B38D-F8A5-46FD-BBAB-03078F753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838" y="266700"/>
            <a:ext cx="10178323" cy="885826"/>
          </a:xfrm>
        </p:spPr>
        <p:txBody>
          <a:bodyPr>
            <a:normAutofit/>
          </a:bodyPr>
          <a:lstStyle/>
          <a:p>
            <a:pPr algn="r" rtl="1"/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خالە سەرەکییەکان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E7738-789A-4182-A057-B6B4B2372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050" y="1219201"/>
            <a:ext cx="9248775" cy="5372099"/>
          </a:xfrm>
        </p:spPr>
        <p:txBody>
          <a:bodyPr>
            <a:noAutofit/>
          </a:bodyPr>
          <a:lstStyle/>
          <a:p>
            <a:pPr marL="342900" lvl="0" indent="-342900" algn="just" rtl="1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ar-SA" sz="2400" dirty="0">
                <a:solidFill>
                  <a:srgbClr val="000000"/>
                </a:solidFill>
                <a:latin typeface="Courier New" panose="02070309020205020404" pitchFamily="49" charset="0"/>
                <a:ea typeface="Courier New" panose="02070309020205020404" pitchFamily="49" charset="0"/>
                <a:cs typeface="+mj-cs"/>
              </a:rPr>
              <a:t>لیستی دەسهات، کە بە لیستی قازانج و زیان ناودەبرێت، ئەنجامی بەگەرخراویی کۆمپانیایەک لە ماوەیەکی دیاریکراو دا پیشان دەدات، کە بە زۆری بۆ ماوەی: مانگێک، چارەکە سالێک(وەرزێک) یا سالێک. ئەنجامەکانیش مانگ و سالی بۆ دادەنرێت و لەگەل بووجە یا سالی رابردوو بەراورد دەکرێت.</a:t>
            </a:r>
            <a:endParaRPr lang="en-US" sz="2400" dirty="0">
              <a:solidFill>
                <a:prstClr val="black"/>
              </a:solidFill>
              <a:latin typeface="Courier New" panose="02070309020205020404" pitchFamily="49" charset="0"/>
              <a:ea typeface="Courier New" panose="02070309020205020404" pitchFamily="49" charset="0"/>
              <a:cs typeface="+mj-cs"/>
            </a:endParaRPr>
          </a:p>
          <a:p>
            <a:pPr marL="342900" lvl="0" indent="-342900" algn="just" rtl="1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ar-SA" sz="2400" dirty="0">
                <a:solidFill>
                  <a:srgbClr val="000000"/>
                </a:solidFill>
                <a:latin typeface="Courier New" panose="02070309020205020404" pitchFamily="49" charset="0"/>
                <a:ea typeface="Courier New" panose="02070309020205020404" pitchFamily="49" charset="0"/>
                <a:cs typeface="+mj-cs"/>
              </a:rPr>
              <a:t>بەلانس شیت، کە زۆرجار لیستی رەوشی داراییشی پێ دەگوترێت، هێزی دارایی کۆمپانیایەک لە مێژویەکی دیاریکراو دا وێنا دەکات.</a:t>
            </a:r>
            <a:endParaRPr lang="en-US" sz="2400" dirty="0">
              <a:solidFill>
                <a:prstClr val="black"/>
              </a:solidFill>
              <a:latin typeface="Courier New" panose="02070309020205020404" pitchFamily="49" charset="0"/>
              <a:ea typeface="Courier New" panose="02070309020205020404" pitchFamily="49" charset="0"/>
              <a:cs typeface="+mj-cs"/>
            </a:endParaRPr>
          </a:p>
          <a:p>
            <a:pPr marL="342900" lvl="0" indent="-342900" algn="just" rtl="1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ar-SA" sz="2400" dirty="0">
                <a:solidFill>
                  <a:srgbClr val="000000"/>
                </a:solidFill>
                <a:latin typeface="Courier New" panose="02070309020205020404" pitchFamily="49" charset="0"/>
                <a:ea typeface="Courier New" panose="02070309020205020404" pitchFamily="49" charset="0"/>
                <a:cs typeface="+mj-cs"/>
              </a:rPr>
              <a:t>لیستی لێشاوی نەخت، هەریەک لە لیستی دەسهات و بەلانس شیت بەیەکەوە دەبەستێتەوە و پوختەی لێشاوی نەختی هاتوو و دەرچووی پرۆژەیەکی بەگەرخراو لە بەگەرخستن، چالاکی وەبەرهێنان و پارەدارکردنی چالاکییەکان پوخت دەکاتەوە.</a:t>
            </a:r>
            <a:endParaRPr lang="en-US" sz="2400" dirty="0">
              <a:solidFill>
                <a:prstClr val="black"/>
              </a:solidFill>
              <a:latin typeface="Courier New" panose="02070309020205020404" pitchFamily="49" charset="0"/>
              <a:ea typeface="Courier New" panose="02070309020205020404" pitchFamily="49" charset="0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9219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46914">
        <p14:warp dir="in"/>
      </p:transition>
    </mc:Choice>
    <mc:Fallback xmlns="">
      <p:transition spd="slow" advTm="46914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6B38D-F8A5-46FD-BBAB-03078F753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838" y="266700"/>
            <a:ext cx="10178323" cy="885826"/>
          </a:xfrm>
        </p:spPr>
        <p:txBody>
          <a:bodyPr>
            <a:normAutofit/>
          </a:bodyPr>
          <a:lstStyle/>
          <a:p>
            <a:pPr algn="r" rtl="1"/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زاراوە سەرەکییەکانی بەشی دووەم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E7738-789A-4182-A057-B6B4B2372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050" y="1219201"/>
            <a:ext cx="9248775" cy="5372099"/>
          </a:xfrm>
        </p:spPr>
        <p:txBody>
          <a:bodyPr>
            <a:no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لیستی دەسهات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Income Statement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: دەرخستەیەکە داهات و خەرجی بەگەرخستنی پرۆژەیەک لە ماوەیەکی دیاریکراو دا پوختە دەکات.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خەرجی بەش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Department Expenses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: تێچویەکە، کە راستەوخۆ دەکەوێتە سەر بەشێک لە بەشەکانی کۆمپانیا. واتا دەبێتە خەرجییەک لەسەر ئاستی بەش، نەک لەسەر ئاستی کۆمپانیا بە گشتی.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خەرجی گشتی (نەبەستراو بە بەش)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Unallocated Expenses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: خەرجییەکە بۆ دوو بەش یا زیاتر دەگەرێتەوە و نابێ لەسەر یەک بەش هەژمار بکرێت.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4092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53070">
        <p14:warp dir="in"/>
      </p:transition>
    </mc:Choice>
    <mc:Fallback xmlns="">
      <p:transition spd="slow" advTm="5307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6B38D-F8A5-46FD-BBAB-03078F753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838" y="266700"/>
            <a:ext cx="10178323" cy="885826"/>
          </a:xfrm>
        </p:spPr>
        <p:txBody>
          <a:bodyPr>
            <a:normAutofit/>
          </a:bodyPr>
          <a:lstStyle/>
          <a:p>
            <a:pPr algn="r" rtl="1"/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زاراوە سەرەکییەکانی بەشی دووەم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E7738-789A-4182-A057-B6B4B2372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050" y="1219201"/>
            <a:ext cx="9248775" cy="5372099"/>
          </a:xfrm>
        </p:spPr>
        <p:txBody>
          <a:bodyPr>
            <a:no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خەرجی سەرمایە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Capital Expenses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: تێچووی نەگۆرە، وەک خەرجی بانکی (سوو)، باجی دەرامەت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property taxes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، بیمە و خەرجی بەهاوەرین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depreciation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Bottom line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: پوختەی دەسهات، قازانج یا زیان.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بەلانس شیت(تەرازوونامە)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Balance Sheet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: لیستێکی داراییە، کە رەوشی دارایی پرۆژەیەک وێنا دەکات، لە رووی هەبوو و پابەندی و مولکایەتی.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هەبووەکان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Assets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: شتە بەهادارەکانی کۆمپانیان، واتا کۆمپانیا خاوەنیەتی.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هەبووی ئالوگۆرکراو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Current Assets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: ئەو هەبووانەن، کە ژیانی کارکردنیان لە نێوانی سالێک یا کەمتر دیاری دەکرێت.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6023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66414">
        <p14:warp dir="in"/>
      </p:transition>
    </mc:Choice>
    <mc:Fallback xmlns="">
      <p:transition spd="slow" advTm="66414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6B38D-F8A5-46FD-BBAB-03078F753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838" y="266700"/>
            <a:ext cx="10178323" cy="885826"/>
          </a:xfrm>
        </p:spPr>
        <p:txBody>
          <a:bodyPr>
            <a:normAutofit/>
          </a:bodyPr>
          <a:lstStyle/>
          <a:p>
            <a:pPr algn="r" rtl="1"/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زاراوە سەرەکییەکانی بەشی دووەم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E7738-789A-4182-A057-B6B4B2372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050" y="1219201"/>
            <a:ext cx="9248775" cy="5372099"/>
          </a:xfrm>
        </p:spPr>
        <p:txBody>
          <a:bodyPr>
            <a:noAutofit/>
          </a:bodyPr>
          <a:lstStyle/>
          <a:p>
            <a:pPr algn="just" rtl="1">
              <a:lnSpc>
                <a:spcPct val="107000"/>
              </a:lnSpc>
              <a:spcAft>
                <a:spcPts val="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هەبووی نەگۆر 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Fixed Asset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: ئەو هەبووانەن، کە ژیانی کارکردنیان چآوەرێی سالێک زیاتریان لێ دەکرێت.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پابەندییەکان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Liabilities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: پابەندییەکانی کۆمپانیان.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0"/>
              </a:spcAft>
            </a:pP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پارەی نووستوو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Liquidity</a:t>
            </a:r>
            <a:r>
              <a:rPr lang="ar-SA" dirty="0">
                <a:latin typeface="Calibri" panose="020F0502020204030204" pitchFamily="34" charset="0"/>
                <a:ea typeface="Calibri" panose="020F0502020204030204" pitchFamily="34" charset="0"/>
              </a:rPr>
              <a:t>: خێرایی هەبوویەکە لە بوونی بە نەخت.</a:t>
            </a:r>
            <a:endParaRPr lang="ku-Arab-IQ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0"/>
              </a:spcAft>
            </a:pP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</a:rPr>
              <a:t>مولکایەتی 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</a:rPr>
              <a:t>Equity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</a:rPr>
              <a:t>: بری سەرمایەی وەبەرهێنراوە لە بزنسێک کۆ قازانجی گلدراو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Retained Earnings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0"/>
              </a:spcAft>
            </a:pP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</a:rPr>
              <a:t>لیستی لێشاوی نەخت 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</a:rPr>
              <a:t>Cash flow statement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</a:rPr>
              <a:t>: لیستێکی داراییە، کە لێشاوی نەخت دەکاتە سێ برگە: (بەگەرخستن، وەبەرهێنان و چالاکی دارایی). لەگەل پیشاندانی چۆنیەتی نەختی هاتوو و دەرچووی ئەم سێ برگەیە لە کۆمپانیایەکی دیاریکراو و بۆ ماوەیەکی دیاریکراو.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9054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100187">
        <p14:warp dir="in"/>
      </p:transition>
    </mc:Choice>
    <mc:Fallback xmlns="">
      <p:transition spd="slow" advTm="100187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9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9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9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9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9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9.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520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Courier New</vt:lpstr>
      <vt:lpstr>Gill Sans MT</vt:lpstr>
      <vt:lpstr>Times New Roman</vt:lpstr>
      <vt:lpstr>Office Theme</vt:lpstr>
      <vt:lpstr>PowerPoint Presentation</vt:lpstr>
      <vt:lpstr>راهێنان و پرسیار</vt:lpstr>
      <vt:lpstr>خالە سەرەکییەکان</vt:lpstr>
      <vt:lpstr>خالە سەرەکییەکان</vt:lpstr>
      <vt:lpstr>زاراوە سەرەکییەکانی بەشی دووەم</vt:lpstr>
      <vt:lpstr>زاراوە سەرەکییەکانی بەشی دووەم</vt:lpstr>
      <vt:lpstr>زاراوە سەرەکییەکانی بەشی دووەم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Ebabekir Kosret</dc:creator>
  <cp:lastModifiedBy>Kosret Ebabekir</cp:lastModifiedBy>
  <cp:revision>26</cp:revision>
  <dcterms:created xsi:type="dcterms:W3CDTF">2020-11-13T17:01:11Z</dcterms:created>
  <dcterms:modified xsi:type="dcterms:W3CDTF">2022-05-08T14:14:43Z</dcterms:modified>
</cp:coreProperties>
</file>