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3"/>
  </p:notesMasterIdLst>
  <p:sldIdLst>
    <p:sldId id="256" r:id="rId2"/>
    <p:sldId id="257" r:id="rId3"/>
    <p:sldId id="301" r:id="rId4"/>
    <p:sldId id="305" r:id="rId5"/>
    <p:sldId id="306" r:id="rId6"/>
    <p:sldId id="307" r:id="rId7"/>
    <p:sldId id="302" r:id="rId8"/>
    <p:sldId id="260" r:id="rId9"/>
    <p:sldId id="303" r:id="rId10"/>
    <p:sldId id="304" r:id="rId11"/>
    <p:sldId id="294" r:id="rId12"/>
    <p:sldId id="295" r:id="rId13"/>
    <p:sldId id="299" r:id="rId14"/>
    <p:sldId id="300" r:id="rId15"/>
    <p:sldId id="311" r:id="rId16"/>
    <p:sldId id="312" r:id="rId17"/>
    <p:sldId id="310" r:id="rId18"/>
    <p:sldId id="308" r:id="rId19"/>
    <p:sldId id="309" r:id="rId20"/>
    <p:sldId id="313" r:id="rId21"/>
    <p:sldId id="31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726" y="-102"/>
      </p:cViewPr>
      <p:guideLst>
        <p:guide orient="horz" pos="2160"/>
        <p:guide pos="2880"/>
      </p:guideLst>
    </p:cSldViewPr>
  </p:slideViewPr>
  <p:notesTextViewPr>
    <p:cViewPr>
      <p:scale>
        <a:sx n="100" d="100"/>
        <a:sy n="100" d="100"/>
      </p:scale>
      <p:origin x="0" y="0"/>
    </p:cViewPr>
  </p:notesTextViewPr>
  <p:gridSpacing cx="1872691200" cy="1872691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AA757-A871-49E4-8B96-FC3D5109F7E2}" type="datetimeFigureOut">
              <a:rPr lang="en-US" smtClean="0"/>
              <a:pPr/>
              <a:t>5/23/2022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DA4804-CD0B-46AA-973A-A22B11A2FF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vmlDrawing" Target="../drawings/vmlDrawing5.vml"/><Relationship Id="rId4" Type="http://schemas.openxmlformats.org/officeDocument/2006/relationships/oleObject" Target="../embeddings/oleObject8.bin"/></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vmlDrawing" Target="../drawings/vmlDrawing9.vml"/><Relationship Id="rId4" Type="http://schemas.openxmlformats.org/officeDocument/2006/relationships/oleObject" Target="../embeddings/oleObject12.bin"/></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16197A7-CB57-41B1-BBBA-630CE3E697A1}" type="slidenum">
              <a:rPr lang="en-US" altLang="ko-KR"/>
              <a:pPr/>
              <a:t>3</a:t>
            </a:fld>
            <a:endParaRPr lang="en-US" altLang="ko-K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7"/>
          <p:cNvSpPr>
            <a:spLocks noGrp="1" noChangeArrowheads="1"/>
          </p:cNvSpPr>
          <p:nvPr>
            <p:ph type="sldNum" sz="quarter" idx="5"/>
          </p:nvPr>
        </p:nvSpPr>
        <p:spPr>
          <a:noFill/>
        </p:spPr>
        <p:txBody>
          <a:bodyPr/>
          <a:lstStyle/>
          <a:p>
            <a:fld id="{3397DD5C-623F-4FF6-ABD4-774DC692F3B5}" type="slidenum">
              <a:rPr lang="en-US" smtClean="0"/>
              <a:pPr/>
              <a:t>4</a:t>
            </a:fld>
            <a:endParaRPr lang="en-US" smtClean="0"/>
          </a:p>
        </p:txBody>
      </p:sp>
      <p:sp>
        <p:nvSpPr>
          <p:cNvPr id="13317" name="Rectangle 2"/>
          <p:cNvSpPr>
            <a:spLocks noGrp="1" noRot="1" noChangeAspect="1" noChangeArrowheads="1" noTextEdit="1"/>
          </p:cNvSpPr>
          <p:nvPr>
            <p:ph type="sldImg"/>
          </p:nvPr>
        </p:nvSpPr>
        <p:spPr>
          <a:xfrm>
            <a:off x="1143000" y="685562"/>
            <a:ext cx="4572000" cy="3427810"/>
          </a:xfrm>
          <a:ln/>
        </p:spPr>
      </p:sp>
      <p:sp>
        <p:nvSpPr>
          <p:cNvPr id="13318" name="Rectangle 3"/>
          <p:cNvSpPr>
            <a:spLocks noGrp="1" noChangeArrowheads="1"/>
          </p:cNvSpPr>
          <p:nvPr>
            <p:ph type="body" idx="1"/>
          </p:nvPr>
        </p:nvSpPr>
        <p:spPr>
          <a:xfrm>
            <a:off x="457200" y="4341892"/>
            <a:ext cx="5943600" cy="4113372"/>
          </a:xfrm>
          <a:noFill/>
          <a:ln/>
        </p:spPr>
        <p:txBody>
          <a:bodyPr/>
          <a:lstStyle/>
          <a:p>
            <a:pPr algn="just"/>
            <a:r>
              <a:rPr lang="en-US" smtClean="0"/>
              <a:t>A characteristic feature of a dilute polymer solution is that its viscosity is considerably higher than that of either the pure solvent or similar dilute solutions of small molecules. This arises due to the large difference in size between polymer and solvent molecules, and the magnitude of the viscosity increase is related to the dimensions of the polymer molecules in solution. Therefore, measurements of the viscosities of dilute polymer solutions can be used to provide information are polymer structures, molecular shapes, D.P. and polymer solvent interactions. However, it is mainly used to determine molecular weight.</a:t>
            </a:r>
          </a:p>
          <a:p>
            <a:pPr algn="just"/>
            <a:r>
              <a:rPr lang="en-US" smtClean="0"/>
              <a:t>For a dilute polymer solution, the ratio between flow time of a polymer solution (</a:t>
            </a:r>
            <a:r>
              <a:rPr lang="en-US" i="1" smtClean="0"/>
              <a:t>t</a:t>
            </a:r>
            <a:r>
              <a:rPr lang="en-US" smtClean="0"/>
              <a:t>) to that of the pure solvent (</a:t>
            </a:r>
            <a:r>
              <a:rPr lang="en-US" i="1" smtClean="0"/>
              <a:t>t</a:t>
            </a:r>
            <a:r>
              <a:rPr lang="en-US" i="1" baseline="-25000" smtClean="0"/>
              <a:t>o</a:t>
            </a:r>
            <a:r>
              <a:rPr lang="en-US" smtClean="0"/>
              <a:t>) is effectively equal to the ratio of  their viscosities - or “</a:t>
            </a:r>
            <a:r>
              <a:rPr lang="en-US" i="1" smtClean="0"/>
              <a:t>relative viscosity</a:t>
            </a:r>
            <a:r>
              <a:rPr lang="en-US" smtClean="0"/>
              <a:t>”.</a:t>
            </a:r>
          </a:p>
          <a:p>
            <a:pPr algn="just"/>
            <a:endParaRPr lang="en-US" smtClean="0"/>
          </a:p>
          <a:p>
            <a:pPr algn="just"/>
            <a:endParaRPr lang="en-US" smtClean="0"/>
          </a:p>
          <a:p>
            <a:pPr algn="just"/>
            <a:r>
              <a:rPr lang="en-US" smtClean="0"/>
              <a:t>As this has a limiting value of unity, i.e.</a:t>
            </a:r>
            <a:r>
              <a:rPr lang="en-US" i="1" smtClean="0"/>
              <a:t> </a:t>
            </a:r>
            <a:r>
              <a:rPr lang="en-US" i="1" smtClean="0">
                <a:sym typeface="Symbol" pitchFamily="18" charset="2"/>
              </a:rPr>
              <a:t> = </a:t>
            </a:r>
            <a:r>
              <a:rPr lang="en-US" i="1" baseline="-25000" smtClean="0">
                <a:sym typeface="Symbol" pitchFamily="18" charset="2"/>
              </a:rPr>
              <a:t>o</a:t>
            </a:r>
            <a:r>
              <a:rPr lang="en-US" smtClean="0">
                <a:sym typeface="Symbol" pitchFamily="18" charset="2"/>
              </a:rPr>
              <a:t> , a more useful quantity is specific viscosity (</a:t>
            </a:r>
            <a:r>
              <a:rPr lang="en-US" i="1" smtClean="0">
                <a:sym typeface="Symbol" pitchFamily="18" charset="2"/>
              </a:rPr>
              <a:t></a:t>
            </a:r>
            <a:r>
              <a:rPr lang="en-US" i="1" baseline="-25000" smtClean="0">
                <a:sym typeface="Symbol" pitchFamily="18" charset="2"/>
              </a:rPr>
              <a:t>sp</a:t>
            </a:r>
            <a:r>
              <a:rPr lang="en-US" smtClean="0">
                <a:sym typeface="Symbol" pitchFamily="18" charset="2"/>
              </a:rPr>
              <a:t> ) such that </a:t>
            </a:r>
          </a:p>
        </p:txBody>
      </p:sp>
      <p:graphicFrame>
        <p:nvGraphicFramePr>
          <p:cNvPr id="13314" name="Object 4"/>
          <p:cNvGraphicFramePr>
            <a:graphicFrameLocks noChangeAspect="1"/>
          </p:cNvGraphicFramePr>
          <p:nvPr/>
        </p:nvGraphicFramePr>
        <p:xfrm>
          <a:off x="2514600" y="7338052"/>
          <a:ext cx="1600200" cy="522107"/>
        </p:xfrm>
        <a:graphic>
          <a:graphicData uri="http://schemas.openxmlformats.org/presentationml/2006/ole">
            <p:oleObj spid="_x0000_s27650" name="Equation" r:id="rId4" imgW="1320480" imgH="431640" progId="Equation.3">
              <p:embed/>
            </p:oleObj>
          </a:graphicData>
        </a:graphic>
      </p:graphicFrame>
      <p:graphicFrame>
        <p:nvGraphicFramePr>
          <p:cNvPr id="13315" name="Object 5"/>
          <p:cNvGraphicFramePr>
            <a:graphicFrameLocks noChangeAspect="1"/>
          </p:cNvGraphicFramePr>
          <p:nvPr/>
        </p:nvGraphicFramePr>
        <p:xfrm>
          <a:off x="2819400" y="6246232"/>
          <a:ext cx="990600" cy="498302"/>
        </p:xfrm>
        <a:graphic>
          <a:graphicData uri="http://schemas.openxmlformats.org/presentationml/2006/ole">
            <p:oleObj spid="_x0000_s27651" name="Equation" r:id="rId5" imgW="850680" imgH="431640" progId="Equation.3">
              <p:embed/>
            </p:oleObj>
          </a:graphicData>
        </a:graphic>
      </p:graphicFrame>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7"/>
          <p:cNvSpPr>
            <a:spLocks noGrp="1" noChangeArrowheads="1"/>
          </p:cNvSpPr>
          <p:nvPr>
            <p:ph type="sldNum" sz="quarter" idx="5"/>
          </p:nvPr>
        </p:nvSpPr>
        <p:spPr>
          <a:noFill/>
        </p:spPr>
        <p:txBody>
          <a:bodyPr/>
          <a:lstStyle/>
          <a:p>
            <a:fld id="{DC39B061-CC58-49FB-B806-6EAE43578DFC}" type="slidenum">
              <a:rPr lang="en-US" smtClean="0"/>
              <a:pPr/>
              <a:t>5</a:t>
            </a:fld>
            <a:endParaRPr lang="en-US" smtClean="0"/>
          </a:p>
        </p:txBody>
      </p:sp>
      <p:sp>
        <p:nvSpPr>
          <p:cNvPr id="15365" name="Rectangle 2"/>
          <p:cNvSpPr>
            <a:spLocks noGrp="1" noRot="1" noChangeAspect="1" noChangeArrowheads="1" noTextEdit="1"/>
          </p:cNvSpPr>
          <p:nvPr>
            <p:ph type="sldImg"/>
          </p:nvPr>
        </p:nvSpPr>
        <p:spPr>
          <a:xfrm>
            <a:off x="1144588" y="685800"/>
            <a:ext cx="4568825" cy="3427413"/>
          </a:xfrm>
          <a:ln/>
        </p:spPr>
      </p:sp>
      <p:sp>
        <p:nvSpPr>
          <p:cNvPr id="15366" name="Rectangle 3"/>
          <p:cNvSpPr>
            <a:spLocks noGrp="1" noChangeArrowheads="1"/>
          </p:cNvSpPr>
          <p:nvPr>
            <p:ph type="body" idx="1"/>
          </p:nvPr>
        </p:nvSpPr>
        <p:spPr>
          <a:xfrm>
            <a:off x="457200" y="4341892"/>
            <a:ext cx="5943600" cy="4113372"/>
          </a:xfrm>
          <a:noFill/>
          <a:ln/>
        </p:spPr>
        <p:txBody>
          <a:bodyPr/>
          <a:lstStyle/>
          <a:p>
            <a:pPr algn="just"/>
            <a:r>
              <a:rPr lang="en-US" smtClean="0"/>
              <a:t>A characteristic feature of a dilute polymer solution is that its viscosity is considerably higher than that of either the pure solvent or similar dilute solutions of small molecules. This arises due to the large difference in size between polymer and solvent molecules, and the magnitude of the viscosity increase is related to the dimensions of the polymer molecules in solution. Therefore, measurements of the viscosities of dilute polymer solutions can be used to provide information are polymer structures, molecular shapes, D.P. and polymer solvent interactions. However, it is mainly used to determine molecular weight.</a:t>
            </a:r>
          </a:p>
          <a:p>
            <a:pPr algn="just"/>
            <a:r>
              <a:rPr lang="en-US" smtClean="0"/>
              <a:t>For a dilute polymer solution, the ratio between flow time of a polymer solution (</a:t>
            </a:r>
            <a:r>
              <a:rPr lang="en-US" i="1" smtClean="0"/>
              <a:t>t</a:t>
            </a:r>
            <a:r>
              <a:rPr lang="en-US" smtClean="0"/>
              <a:t>) to that of the pure solvent (</a:t>
            </a:r>
            <a:r>
              <a:rPr lang="en-US" i="1" smtClean="0"/>
              <a:t>t</a:t>
            </a:r>
            <a:r>
              <a:rPr lang="en-US" i="1" baseline="-25000" smtClean="0"/>
              <a:t>o</a:t>
            </a:r>
            <a:r>
              <a:rPr lang="en-US" smtClean="0"/>
              <a:t>) is effectively equal to the ratio of  their viscosities - or “</a:t>
            </a:r>
            <a:r>
              <a:rPr lang="en-US" i="1" smtClean="0"/>
              <a:t>relative viscosity</a:t>
            </a:r>
            <a:r>
              <a:rPr lang="en-US" smtClean="0"/>
              <a:t>”.</a:t>
            </a:r>
          </a:p>
          <a:p>
            <a:pPr algn="just"/>
            <a:endParaRPr lang="en-US" smtClean="0"/>
          </a:p>
          <a:p>
            <a:pPr algn="just"/>
            <a:endParaRPr lang="en-US" smtClean="0"/>
          </a:p>
          <a:p>
            <a:pPr algn="just"/>
            <a:r>
              <a:rPr lang="en-US" smtClean="0"/>
              <a:t>As this has a limiting value of unity, i.e.</a:t>
            </a:r>
            <a:r>
              <a:rPr lang="en-US" i="1" smtClean="0"/>
              <a:t> </a:t>
            </a:r>
            <a:r>
              <a:rPr lang="en-US" i="1" smtClean="0">
                <a:sym typeface="Symbol" pitchFamily="18" charset="2"/>
              </a:rPr>
              <a:t> = </a:t>
            </a:r>
            <a:r>
              <a:rPr lang="en-US" i="1" baseline="-25000" smtClean="0">
                <a:sym typeface="Symbol" pitchFamily="18" charset="2"/>
              </a:rPr>
              <a:t>o</a:t>
            </a:r>
            <a:r>
              <a:rPr lang="en-US" smtClean="0">
                <a:sym typeface="Symbol" pitchFamily="18" charset="2"/>
              </a:rPr>
              <a:t> , a more useful quantity is specific viscosity (</a:t>
            </a:r>
            <a:r>
              <a:rPr lang="en-US" i="1" smtClean="0">
                <a:sym typeface="Symbol" pitchFamily="18" charset="2"/>
              </a:rPr>
              <a:t></a:t>
            </a:r>
            <a:r>
              <a:rPr lang="en-US" i="1" baseline="-25000" smtClean="0">
                <a:sym typeface="Symbol" pitchFamily="18" charset="2"/>
              </a:rPr>
              <a:t>sp</a:t>
            </a:r>
            <a:r>
              <a:rPr lang="en-US" smtClean="0">
                <a:sym typeface="Symbol" pitchFamily="18" charset="2"/>
              </a:rPr>
              <a:t> ) such that </a:t>
            </a:r>
          </a:p>
        </p:txBody>
      </p:sp>
      <p:graphicFrame>
        <p:nvGraphicFramePr>
          <p:cNvPr id="15362" name="Object 4"/>
          <p:cNvGraphicFramePr>
            <a:graphicFrameLocks noChangeAspect="1"/>
          </p:cNvGraphicFramePr>
          <p:nvPr/>
        </p:nvGraphicFramePr>
        <p:xfrm>
          <a:off x="2514600" y="7338052"/>
          <a:ext cx="1600200" cy="522107"/>
        </p:xfrm>
        <a:graphic>
          <a:graphicData uri="http://schemas.openxmlformats.org/presentationml/2006/ole">
            <p:oleObj spid="_x0000_s29698" name="Equation" r:id="rId4" imgW="1320480" imgH="431640" progId="Equation.3">
              <p:embed/>
            </p:oleObj>
          </a:graphicData>
        </a:graphic>
      </p:graphicFrame>
      <p:graphicFrame>
        <p:nvGraphicFramePr>
          <p:cNvPr id="15363" name="Object 5"/>
          <p:cNvGraphicFramePr>
            <a:graphicFrameLocks noChangeAspect="1"/>
          </p:cNvGraphicFramePr>
          <p:nvPr/>
        </p:nvGraphicFramePr>
        <p:xfrm>
          <a:off x="2819400" y="6246232"/>
          <a:ext cx="990600" cy="498302"/>
        </p:xfrm>
        <a:graphic>
          <a:graphicData uri="http://schemas.openxmlformats.org/presentationml/2006/ole">
            <p:oleObj spid="_x0000_s29699" name="Equation" r:id="rId5" imgW="850680" imgH="431640" progId="Equation.3">
              <p:embed/>
            </p:oleObj>
          </a:graphicData>
        </a:graphic>
      </p:graphicFrame>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7"/>
          <p:cNvSpPr>
            <a:spLocks noGrp="1" noChangeArrowheads="1"/>
          </p:cNvSpPr>
          <p:nvPr>
            <p:ph type="sldNum" sz="quarter" idx="5"/>
          </p:nvPr>
        </p:nvSpPr>
        <p:spPr>
          <a:noFill/>
        </p:spPr>
        <p:txBody>
          <a:bodyPr/>
          <a:lstStyle/>
          <a:p>
            <a:fld id="{8CC5F2ED-71F5-4BE5-8986-62AE20C07E05}" type="slidenum">
              <a:rPr lang="en-US" smtClean="0"/>
              <a:pPr/>
              <a:t>6</a:t>
            </a:fld>
            <a:endParaRPr lang="en-US" smtClean="0"/>
          </a:p>
        </p:txBody>
      </p:sp>
      <p:sp>
        <p:nvSpPr>
          <p:cNvPr id="17412" name="Rectangle 2"/>
          <p:cNvSpPr>
            <a:spLocks noGrp="1" noRot="1" noChangeAspect="1" noChangeArrowheads="1" noTextEdit="1"/>
          </p:cNvSpPr>
          <p:nvPr>
            <p:ph type="sldImg"/>
          </p:nvPr>
        </p:nvSpPr>
        <p:spPr>
          <a:xfrm>
            <a:off x="1144588" y="685800"/>
            <a:ext cx="4568825" cy="3427413"/>
          </a:xfrm>
          <a:ln/>
        </p:spPr>
      </p:sp>
      <p:sp>
        <p:nvSpPr>
          <p:cNvPr id="17413" name="Rectangle 3"/>
          <p:cNvSpPr>
            <a:spLocks noGrp="1" noChangeArrowheads="1"/>
          </p:cNvSpPr>
          <p:nvPr>
            <p:ph type="body" idx="1"/>
          </p:nvPr>
        </p:nvSpPr>
        <p:spPr>
          <a:xfrm>
            <a:off x="457200" y="4341892"/>
            <a:ext cx="5943600" cy="4113372"/>
          </a:xfrm>
          <a:noFill/>
          <a:ln/>
        </p:spPr>
        <p:txBody>
          <a:bodyPr/>
          <a:lstStyle/>
          <a:p>
            <a:pPr algn="just"/>
            <a:r>
              <a:rPr lang="en-US" smtClean="0"/>
              <a:t>To eliminate concentration effects (although minimal if existent in dilute solution), the specific viscosity is divided by concentration and extrapolation to zero concentration to yield </a:t>
            </a:r>
            <a:r>
              <a:rPr lang="en-US" b="1" i="1" smtClean="0"/>
              <a:t>Intrinsic viscosity </a:t>
            </a:r>
            <a:r>
              <a:rPr lang="en-US" b="1" smtClean="0"/>
              <a:t>[</a:t>
            </a:r>
            <a:r>
              <a:rPr lang="en-US" b="1" i="1" smtClean="0">
                <a:sym typeface="Symbol" pitchFamily="18" charset="2"/>
              </a:rPr>
              <a:t> </a:t>
            </a:r>
            <a:r>
              <a:rPr lang="en-US" b="1" smtClean="0">
                <a:sym typeface="Symbol" pitchFamily="18" charset="2"/>
              </a:rPr>
              <a:t>]</a:t>
            </a:r>
            <a:r>
              <a:rPr lang="en-US" smtClean="0">
                <a:sym typeface="Symbol" pitchFamily="18" charset="2"/>
              </a:rPr>
              <a:t>. </a:t>
            </a:r>
          </a:p>
          <a:p>
            <a:pPr algn="just"/>
            <a:endParaRPr lang="en-US" smtClean="0">
              <a:sym typeface="Symbol" pitchFamily="18" charset="2"/>
            </a:endParaRPr>
          </a:p>
          <a:p>
            <a:pPr algn="just"/>
            <a:endParaRPr lang="en-US" smtClean="0">
              <a:sym typeface="Symbol" pitchFamily="18" charset="2"/>
            </a:endParaRPr>
          </a:p>
          <a:p>
            <a:pPr algn="just"/>
            <a:endParaRPr lang="en-US" smtClean="0">
              <a:sym typeface="Symbol" pitchFamily="18" charset="2"/>
            </a:endParaRPr>
          </a:p>
          <a:p>
            <a:pPr algn="just"/>
            <a:r>
              <a:rPr lang="en-US" smtClean="0">
                <a:sym typeface="Symbol" pitchFamily="18" charset="2"/>
              </a:rPr>
              <a:t>Thus plotting solution viscosity (</a:t>
            </a:r>
            <a:r>
              <a:rPr lang="en-US" i="1" smtClean="0">
                <a:sym typeface="Symbol" pitchFamily="18" charset="2"/>
              </a:rPr>
              <a:t></a:t>
            </a:r>
            <a:r>
              <a:rPr lang="en-US" smtClean="0">
                <a:sym typeface="Symbol" pitchFamily="18" charset="2"/>
              </a:rPr>
              <a:t>) minus the solvent viscosity (</a:t>
            </a:r>
            <a:r>
              <a:rPr lang="en-US" i="1" smtClean="0">
                <a:sym typeface="Symbol" pitchFamily="18" charset="2"/>
              </a:rPr>
              <a:t></a:t>
            </a:r>
            <a:r>
              <a:rPr lang="en-US" i="1" baseline="-25000" smtClean="0">
                <a:sym typeface="Symbol" pitchFamily="18" charset="2"/>
              </a:rPr>
              <a:t>o</a:t>
            </a:r>
            <a:r>
              <a:rPr lang="en-US" smtClean="0">
                <a:sym typeface="Symbol" pitchFamily="18" charset="2"/>
              </a:rPr>
              <a:t>) divided by the solvent viscosity (</a:t>
            </a:r>
            <a:r>
              <a:rPr lang="en-US" i="1" smtClean="0">
                <a:sym typeface="Symbol" pitchFamily="18" charset="2"/>
              </a:rPr>
              <a:t></a:t>
            </a:r>
            <a:r>
              <a:rPr lang="en-US" i="1" baseline="-25000" smtClean="0">
                <a:sym typeface="Symbol" pitchFamily="18" charset="2"/>
              </a:rPr>
              <a:t>o</a:t>
            </a:r>
            <a:r>
              <a:rPr lang="en-US" smtClean="0">
                <a:sym typeface="Symbol" pitchFamily="18" charset="2"/>
              </a:rPr>
              <a:t>) multiplied by polymer concentration will provide </a:t>
            </a:r>
            <a:r>
              <a:rPr lang="en-US" b="1" i="1" smtClean="0"/>
              <a:t>Intrinsic viscosity </a:t>
            </a:r>
            <a:r>
              <a:rPr lang="en-US" b="1" smtClean="0"/>
              <a:t>[</a:t>
            </a:r>
            <a:r>
              <a:rPr lang="en-US" b="1" i="1" smtClean="0">
                <a:sym typeface="Symbol" pitchFamily="18" charset="2"/>
              </a:rPr>
              <a:t> </a:t>
            </a:r>
            <a:r>
              <a:rPr lang="en-US" b="1" smtClean="0">
                <a:sym typeface="Symbol" pitchFamily="18" charset="2"/>
              </a:rPr>
              <a:t>]</a:t>
            </a:r>
            <a:r>
              <a:rPr lang="en-US" smtClean="0">
                <a:sym typeface="Symbol" pitchFamily="18" charset="2"/>
              </a:rPr>
              <a:t> (y-intercept) and K</a:t>
            </a:r>
            <a:r>
              <a:rPr lang="en-US" baseline="-25000" smtClean="0">
                <a:sym typeface="Symbol" pitchFamily="18" charset="2"/>
              </a:rPr>
              <a:t>H</a:t>
            </a:r>
            <a:r>
              <a:rPr lang="en-US" smtClean="0">
                <a:sym typeface="Symbol" pitchFamily="18" charset="2"/>
              </a:rPr>
              <a:t> (Huggins constant) from the slope.</a:t>
            </a:r>
          </a:p>
          <a:p>
            <a:pPr algn="just"/>
            <a:r>
              <a:rPr lang="en-US" smtClean="0">
                <a:sym typeface="Symbol" pitchFamily="18" charset="2"/>
              </a:rPr>
              <a:t>The following example demonstrates this.</a:t>
            </a:r>
          </a:p>
          <a:p>
            <a:pPr algn="just"/>
            <a:endParaRPr lang="en-US" smtClean="0"/>
          </a:p>
        </p:txBody>
      </p:sp>
      <p:graphicFrame>
        <p:nvGraphicFramePr>
          <p:cNvPr id="17410" name="Object 4"/>
          <p:cNvGraphicFramePr>
            <a:graphicFrameLocks noChangeAspect="1"/>
          </p:cNvGraphicFramePr>
          <p:nvPr/>
        </p:nvGraphicFramePr>
        <p:xfrm>
          <a:off x="2133600" y="4951281"/>
          <a:ext cx="2514600" cy="618910"/>
        </p:xfrm>
        <a:graphic>
          <a:graphicData uri="http://schemas.openxmlformats.org/presentationml/2006/ole">
            <p:oleObj spid="_x0000_s31746" name="Equation" r:id="rId4" imgW="1803240" imgH="444240" progId="Equation.3">
              <p:embed/>
            </p:oleObj>
          </a:graphicData>
        </a:graphic>
      </p:graphicFrame>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47C244E-D5F1-4515-866A-14EA88633DF9}" type="slidenum">
              <a:rPr lang="en-US" smtClean="0"/>
              <a:pPr/>
              <a:t>9</a:t>
            </a:fld>
            <a:endParaRPr lang="en-US" smtClean="0"/>
          </a:p>
        </p:txBody>
      </p:sp>
      <p:sp>
        <p:nvSpPr>
          <p:cNvPr id="72707" name="Rectangle 2"/>
          <p:cNvSpPr>
            <a:spLocks noGrp="1" noRot="1" noChangeAspect="1" noChangeArrowheads="1" noTextEdit="1"/>
          </p:cNvSpPr>
          <p:nvPr>
            <p:ph type="sldImg"/>
          </p:nvPr>
        </p:nvSpPr>
        <p:spPr>
          <a:xfrm>
            <a:off x="1146175" y="685800"/>
            <a:ext cx="4568825" cy="3427413"/>
          </a:xfrm>
          <a:ln/>
        </p:spPr>
      </p:sp>
      <p:sp>
        <p:nvSpPr>
          <p:cNvPr id="72708" name="Rectangle 3"/>
          <p:cNvSpPr>
            <a:spLocks noGrp="1" noChangeArrowheads="1"/>
          </p:cNvSpPr>
          <p:nvPr>
            <p:ph type="body" idx="1"/>
          </p:nvPr>
        </p:nvSpPr>
        <p:spPr>
          <a:xfrm>
            <a:off x="457200" y="4341892"/>
            <a:ext cx="5943600" cy="4113372"/>
          </a:xfrm>
          <a:noFill/>
          <a:ln/>
        </p:spPr>
        <p:txBody>
          <a:bodyPr/>
          <a:lstStyle/>
          <a:p>
            <a:pPr algn="just"/>
            <a:r>
              <a:rPr lang="en-US" smtClean="0"/>
              <a:t>From the flow times in a capillary viscometer for a dilute polymer-solvent system, the intrinsic viscosity [</a:t>
            </a:r>
            <a:r>
              <a:rPr lang="en-US" smtClean="0">
                <a:sym typeface="Symbol" pitchFamily="18" charset="2"/>
              </a:rPr>
              <a:t>] and Huggins constant K</a:t>
            </a:r>
            <a:r>
              <a:rPr lang="en-US" baseline="-25000" smtClean="0">
                <a:sym typeface="Symbol" pitchFamily="18" charset="2"/>
              </a:rPr>
              <a:t>H</a:t>
            </a:r>
            <a:r>
              <a:rPr lang="en-US" smtClean="0">
                <a:sym typeface="Symbol" pitchFamily="18" charset="2"/>
              </a:rPr>
              <a:t> can be determined.</a:t>
            </a:r>
          </a:p>
          <a:p>
            <a:pPr algn="just"/>
            <a:r>
              <a:rPr lang="en-US" smtClean="0">
                <a:sym typeface="Symbol" pitchFamily="18" charset="2"/>
              </a:rPr>
              <a:t>The y-intercept (2.18) is the corresponding intrinsic viscosity </a:t>
            </a:r>
            <a:r>
              <a:rPr lang="en-US" smtClean="0"/>
              <a:t>[</a:t>
            </a:r>
            <a:r>
              <a:rPr lang="en-US" smtClean="0">
                <a:sym typeface="Symbol" pitchFamily="18" charset="2"/>
              </a:rPr>
              <a:t>],  thus enabling the determination of the Huggins constant by dividing the slope by the square of the intrinsic viscosity (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7"/>
          <p:cNvSpPr>
            <a:spLocks noGrp="1" noChangeArrowheads="1"/>
          </p:cNvSpPr>
          <p:nvPr>
            <p:ph type="sldNum" sz="quarter" idx="5"/>
          </p:nvPr>
        </p:nvSpPr>
        <p:spPr>
          <a:noFill/>
        </p:spPr>
        <p:txBody>
          <a:bodyPr/>
          <a:lstStyle/>
          <a:p>
            <a:fld id="{11F892B4-9BFE-42CA-8F66-B57302347257}" type="slidenum">
              <a:rPr lang="en-US" smtClean="0"/>
              <a:pPr/>
              <a:t>10</a:t>
            </a:fld>
            <a:endParaRPr lang="en-US" smtClean="0"/>
          </a:p>
        </p:txBody>
      </p:sp>
      <p:sp>
        <p:nvSpPr>
          <p:cNvPr id="20484" name="Rectangle 2"/>
          <p:cNvSpPr>
            <a:spLocks noGrp="1" noRot="1" noChangeAspect="1" noChangeArrowheads="1" noTextEdit="1"/>
          </p:cNvSpPr>
          <p:nvPr>
            <p:ph type="sldImg"/>
          </p:nvPr>
        </p:nvSpPr>
        <p:spPr>
          <a:xfrm>
            <a:off x="1144588" y="685800"/>
            <a:ext cx="4568825" cy="3427413"/>
          </a:xfrm>
          <a:ln/>
        </p:spPr>
      </p:sp>
      <p:sp>
        <p:nvSpPr>
          <p:cNvPr id="20485" name="Rectangle 3"/>
          <p:cNvSpPr>
            <a:spLocks noGrp="1" noChangeArrowheads="1"/>
          </p:cNvSpPr>
          <p:nvPr>
            <p:ph type="body" idx="1"/>
          </p:nvPr>
        </p:nvSpPr>
        <p:spPr>
          <a:xfrm>
            <a:off x="457200" y="4341892"/>
            <a:ext cx="5943600" cy="4113372"/>
          </a:xfrm>
          <a:noFill/>
          <a:ln/>
        </p:spPr>
        <p:txBody>
          <a:bodyPr/>
          <a:lstStyle/>
          <a:p>
            <a:r>
              <a:rPr lang="en-US" smtClean="0"/>
              <a:t>Intrinsic Viscosity [</a:t>
            </a:r>
            <a:r>
              <a:rPr lang="en-US" smtClean="0">
                <a:sym typeface="Symbol" pitchFamily="18" charset="2"/>
              </a:rPr>
              <a:t>] is the most useful of the various viscosity designations because it can be related to molecular weight by the </a:t>
            </a:r>
            <a:r>
              <a:rPr lang="en-US" b="1" i="1" smtClean="0">
                <a:sym typeface="Symbol" pitchFamily="18" charset="2"/>
              </a:rPr>
              <a:t>Mark-Houwink-Sakarada</a:t>
            </a:r>
            <a:r>
              <a:rPr lang="en-US" smtClean="0">
                <a:sym typeface="Symbol" pitchFamily="18" charset="2"/>
              </a:rPr>
              <a:t> equation</a:t>
            </a:r>
          </a:p>
          <a:p>
            <a:endParaRPr lang="en-US" smtClean="0">
              <a:sym typeface="Symbol" pitchFamily="18" charset="2"/>
            </a:endParaRPr>
          </a:p>
          <a:p>
            <a:endParaRPr lang="en-US" smtClean="0">
              <a:sym typeface="Symbol" pitchFamily="18" charset="2"/>
            </a:endParaRPr>
          </a:p>
          <a:p>
            <a:r>
              <a:rPr lang="en-US" smtClean="0">
                <a:sym typeface="Symbol" pitchFamily="18" charset="2"/>
              </a:rPr>
              <a:t>where </a:t>
            </a:r>
            <a:r>
              <a:rPr lang="en-US" i="1" smtClean="0">
                <a:sym typeface="Symbol" pitchFamily="18" charset="2"/>
              </a:rPr>
              <a:t>M</a:t>
            </a:r>
            <a:r>
              <a:rPr lang="en-US" i="1" baseline="-25000" smtClean="0">
                <a:sym typeface="Symbol" pitchFamily="18" charset="2"/>
              </a:rPr>
              <a:t>v</a:t>
            </a:r>
            <a:r>
              <a:rPr lang="en-US" i="1" smtClean="0">
                <a:sym typeface="Symbol" pitchFamily="18" charset="2"/>
              </a:rPr>
              <a:t> </a:t>
            </a:r>
            <a:r>
              <a:rPr lang="en-US" smtClean="0">
                <a:sym typeface="Symbol" pitchFamily="18" charset="2"/>
              </a:rPr>
              <a:t>is the </a:t>
            </a:r>
            <a:r>
              <a:rPr lang="en-US" i="1" smtClean="0">
                <a:sym typeface="Symbol" pitchFamily="18" charset="2"/>
              </a:rPr>
              <a:t>viscosity average molecular weight</a:t>
            </a:r>
            <a:r>
              <a:rPr lang="en-US" smtClean="0">
                <a:sym typeface="Symbol" pitchFamily="18" charset="2"/>
              </a:rPr>
              <a:t>. The constants K and </a:t>
            </a:r>
            <a:r>
              <a:rPr lang="en-US" i="1" smtClean="0">
                <a:sym typeface="Symbol" pitchFamily="18" charset="2"/>
              </a:rPr>
              <a:t>a</a:t>
            </a:r>
            <a:r>
              <a:rPr lang="en-US" smtClean="0">
                <a:sym typeface="Symbol" pitchFamily="18" charset="2"/>
              </a:rPr>
              <a:t> are the intercept and slope respectively, of a plot of log </a:t>
            </a:r>
            <a:r>
              <a:rPr lang="en-US" smtClean="0"/>
              <a:t>[</a:t>
            </a:r>
            <a:r>
              <a:rPr lang="en-US" smtClean="0">
                <a:sym typeface="Symbol" pitchFamily="18" charset="2"/>
              </a:rPr>
              <a:t>] versus log </a:t>
            </a:r>
            <a:r>
              <a:rPr lang="en-US" i="1" smtClean="0">
                <a:sym typeface="Symbol" pitchFamily="18" charset="2"/>
              </a:rPr>
              <a:t>M</a:t>
            </a:r>
            <a:r>
              <a:rPr lang="en-US" i="1" baseline="-25000" smtClean="0">
                <a:sym typeface="Symbol" pitchFamily="18" charset="2"/>
              </a:rPr>
              <a:t>w</a:t>
            </a:r>
            <a:r>
              <a:rPr lang="en-US" i="1" smtClean="0">
                <a:sym typeface="Symbol" pitchFamily="18" charset="2"/>
              </a:rPr>
              <a:t> </a:t>
            </a:r>
            <a:r>
              <a:rPr lang="en-US" smtClean="0">
                <a:sym typeface="Symbol" pitchFamily="18" charset="2"/>
              </a:rPr>
              <a:t>or </a:t>
            </a:r>
            <a:r>
              <a:rPr lang="en-US" i="1" smtClean="0">
                <a:sym typeface="Symbol" pitchFamily="18" charset="2"/>
              </a:rPr>
              <a:t>M</a:t>
            </a:r>
            <a:r>
              <a:rPr lang="en-US" i="1" baseline="-25000" smtClean="0">
                <a:sym typeface="Symbol" pitchFamily="18" charset="2"/>
              </a:rPr>
              <a:t>n</a:t>
            </a:r>
            <a:r>
              <a:rPr lang="en-US" smtClean="0">
                <a:sym typeface="Symbol" pitchFamily="18" charset="2"/>
              </a:rPr>
              <a:t> of a series of fractionated polymer samples. Such plots are linear (except at low molecular weight) for </a:t>
            </a:r>
            <a:r>
              <a:rPr lang="en-US" b="1" smtClean="0">
                <a:sym typeface="Symbol" pitchFamily="18" charset="2"/>
              </a:rPr>
              <a:t>linear polymers</a:t>
            </a:r>
            <a:r>
              <a:rPr lang="en-US" smtClean="0">
                <a:sym typeface="Symbol" pitchFamily="18" charset="2"/>
              </a:rPr>
              <a:t>.</a:t>
            </a:r>
          </a:p>
          <a:p>
            <a:endParaRPr lang="en-US" smtClean="0">
              <a:sym typeface="Symbol" pitchFamily="18" charset="2"/>
            </a:endParaRPr>
          </a:p>
          <a:p>
            <a:r>
              <a:rPr lang="en-US" smtClean="0">
                <a:sym typeface="Symbol" pitchFamily="18" charset="2"/>
              </a:rPr>
              <a:t>As a result, a wide range of constants K and </a:t>
            </a:r>
            <a:r>
              <a:rPr lang="en-US" i="1" smtClean="0">
                <a:sym typeface="Symbol" pitchFamily="18" charset="2"/>
              </a:rPr>
              <a:t>a</a:t>
            </a:r>
            <a:r>
              <a:rPr lang="en-US" smtClean="0">
                <a:sym typeface="Symbol" pitchFamily="18" charset="2"/>
              </a:rPr>
              <a:t> have been published.</a:t>
            </a:r>
          </a:p>
        </p:txBody>
      </p:sp>
      <p:graphicFrame>
        <p:nvGraphicFramePr>
          <p:cNvPr id="20482" name="Object 4"/>
          <p:cNvGraphicFramePr>
            <a:graphicFrameLocks noChangeAspect="1"/>
          </p:cNvGraphicFramePr>
          <p:nvPr/>
        </p:nvGraphicFramePr>
        <p:xfrm>
          <a:off x="2819400" y="4875107"/>
          <a:ext cx="838200" cy="285651"/>
        </p:xfrm>
        <a:graphic>
          <a:graphicData uri="http://schemas.openxmlformats.org/presentationml/2006/ole">
            <p:oleObj spid="_x0000_s4098" name="Equation" r:id="rId4" imgW="672840" imgH="228600" progId="Equation.3">
              <p:embed/>
            </p:oleObj>
          </a:graphicData>
        </a:graphic>
      </p:graphicFrame>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D43C726-22C3-4507-977E-7EC905109A68}" type="datetime1">
              <a:rPr lang="en-US" smtClean="0"/>
              <a:pPr/>
              <a:t>5/23/2022</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14C141-8A3B-4FAC-B035-AA0D4F23AFD5}" type="datetime1">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3545D2-5229-44AE-9A73-7A852B09B4BE}" type="datetime1">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5114298-80E7-4BA5-AEEE-E6522DA73CD4}" type="datetime1">
              <a:rPr lang="en-US" smtClean="0"/>
              <a:pPr/>
              <a:t>5/23/2022</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A797BFF-8C01-4B92-BA08-BB210B6388B7}" type="datetime1">
              <a:rPr lang="en-US" smtClean="0"/>
              <a:pPr/>
              <a:t>5/23/2022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55543FA1-F496-4487-898D-40962C59A446}"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CF43F17-02AD-4736-A764-630CAFF11DC5}" type="datetime1">
              <a:rPr lang="en-US" smtClean="0"/>
              <a:pPr/>
              <a:t>5/23/2022</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EDB76D3-2FF4-4098-862B-E4EF1C0E0018}" type="datetime1">
              <a:rPr lang="en-US" smtClean="0"/>
              <a:pPr/>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55543FA1-F496-4487-898D-40962C59A446}"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trips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A28F7C0-40D9-476E-9AEF-5B410691772D}" type="datetime1">
              <a:rPr lang="en-US" smtClean="0"/>
              <a:pPr/>
              <a:t>5/23/2022</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9DE3FA-4B70-4CC3-84BF-1535973DE37D}" type="datetime1">
              <a:rPr lang="en-US" smtClean="0"/>
              <a:pPr/>
              <a:t>5/23/2022</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A5E007-4C16-4C50-AE67-90727F592DC0}" type="datetime1">
              <a:rPr lang="en-US" smtClean="0"/>
              <a:pPr/>
              <a:t>5/23/2022</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543FA1-F496-4487-898D-40962C59A446}" type="slidenum">
              <a:rPr lang="en-US" smtClean="0"/>
              <a:pPr/>
              <a:t>‹#›</a:t>
            </a:fld>
            <a:endParaRPr lang="en-US" dirty="0"/>
          </a:p>
        </p:txBody>
      </p:sp>
    </p:spTree>
  </p:cSld>
  <p:clrMapOvr>
    <a:masterClrMapping/>
  </p:clrMapOvr>
  <p:transition>
    <p:strips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5939690-EDAC-4684-ABB1-DF77017BEF18}" type="datetime1">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55543FA1-F496-4487-898D-40962C59A446}"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strips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62FEF71-C204-4AB1-999A-284F248BB42F}" type="datetime1">
              <a:rPr lang="en-US" smtClean="0"/>
              <a:pPr/>
              <a:t>5/23/2022</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43FA1-F496-4487-898D-40962C59A446}"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strips dir="ru"/>
  </p:transition>
  <p:timing>
    <p:tnLst>
      <p:par>
        <p:cTn id="1" dur="indefinite" restart="never" nodeType="tmRoot"/>
      </p:par>
    </p:tnLst>
  </p:timing>
  <p:hf hdr="0" ft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mrita.vlab.co.in/?sub=2&amp;brch=190&amp;sim=603&amp;cnt=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hlinkClick r:id="rId2"/>
              </a:rPr>
              <a:t>Determination </a:t>
            </a:r>
            <a:r>
              <a:rPr lang="en-US" sz="3200" b="1" dirty="0">
                <a:hlinkClick r:id="rId2"/>
              </a:rPr>
              <a:t>of Viscosity Average Molecular Weight of Polymer </a:t>
            </a:r>
            <a:endParaRPr lang="en-US" sz="3200" dirty="0"/>
          </a:p>
        </p:txBody>
      </p:sp>
      <p:sp>
        <p:nvSpPr>
          <p:cNvPr id="3" name="Subtitle 2"/>
          <p:cNvSpPr>
            <a:spLocks noGrp="1"/>
          </p:cNvSpPr>
          <p:nvPr>
            <p:ph type="subTitle" idx="1"/>
          </p:nvPr>
        </p:nvSpPr>
        <p:spPr/>
        <p:txBody>
          <a:bodyPr/>
          <a:lstStyle/>
          <a:p>
            <a:r>
              <a:rPr lang="en-US" b="1" dirty="0" smtClean="0"/>
              <a:t>Experiment 1:</a:t>
            </a:r>
            <a:endParaRPr lang="en-US" dirty="0"/>
          </a:p>
        </p:txBody>
      </p:sp>
    </p:spTree>
  </p:cSld>
  <p:clrMapOvr>
    <a:masterClrMapping/>
  </p:clrMapOvr>
  <p:transition>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body" idx="1"/>
          </p:nvPr>
        </p:nvSpPr>
        <p:spPr>
          <a:xfrm>
            <a:off x="304800" y="1143000"/>
            <a:ext cx="8534400" cy="1447800"/>
          </a:xfrm>
        </p:spPr>
        <p:txBody>
          <a:bodyPr/>
          <a:lstStyle/>
          <a:p>
            <a:pPr marL="0" indent="0">
              <a:buFontTx/>
              <a:buNone/>
              <a:defRPr/>
            </a:pPr>
            <a:r>
              <a:rPr lang="en-US" sz="2800"/>
              <a:t>Intrinsic viscosity [</a:t>
            </a:r>
            <a:r>
              <a:rPr lang="en-US" sz="2800" i="1">
                <a:latin typeface="Symbol" pitchFamily="18" charset="2"/>
              </a:rPr>
              <a:t>h</a:t>
            </a:r>
            <a:r>
              <a:rPr lang="en-US" sz="2800"/>
              <a:t>] can be related to molecular weight by the </a:t>
            </a:r>
            <a:r>
              <a:rPr lang="en-US" sz="2800" b="1">
                <a:solidFill>
                  <a:schemeClr val="accent2"/>
                </a:solidFill>
                <a:effectLst>
                  <a:outerShdw blurRad="38100" dist="38100" dir="2700000" algn="tl">
                    <a:srgbClr val="C0C0C0"/>
                  </a:outerShdw>
                </a:effectLst>
              </a:rPr>
              <a:t>Mark-Houwink-Sakurada Equation </a:t>
            </a:r>
          </a:p>
          <a:p>
            <a:pPr marL="0" indent="0">
              <a:buFontTx/>
              <a:buNone/>
              <a:defRPr/>
            </a:pPr>
            <a:r>
              <a:rPr lang="en-US" sz="2000"/>
              <a:t>Applicable for</a:t>
            </a:r>
            <a:r>
              <a:rPr lang="en-US" sz="2000">
                <a:solidFill>
                  <a:schemeClr val="accent2"/>
                </a:solidFill>
              </a:rPr>
              <a:t> </a:t>
            </a:r>
            <a:r>
              <a:rPr lang="en-US" sz="2000"/>
              <a:t>a given polymer-solvent system at a given temperature </a:t>
            </a:r>
          </a:p>
          <a:p>
            <a:pPr marL="0" indent="0">
              <a:buFontTx/>
              <a:buNone/>
              <a:defRPr/>
            </a:pPr>
            <a:endParaRPr lang="en-US" sz="2800" b="1">
              <a:solidFill>
                <a:schemeClr val="accent2"/>
              </a:solidFill>
              <a:effectLst>
                <a:outerShdw blurRad="38100" dist="38100" dir="2700000" algn="tl">
                  <a:srgbClr val="C0C0C0"/>
                </a:outerShdw>
              </a:effectLst>
            </a:endParaRPr>
          </a:p>
        </p:txBody>
      </p:sp>
      <p:graphicFrame>
        <p:nvGraphicFramePr>
          <p:cNvPr id="19458" name="Object 3"/>
          <p:cNvGraphicFramePr>
            <a:graphicFrameLocks noChangeAspect="1"/>
          </p:cNvGraphicFramePr>
          <p:nvPr/>
        </p:nvGraphicFramePr>
        <p:xfrm>
          <a:off x="3276600" y="2719388"/>
          <a:ext cx="2057400" cy="701675"/>
        </p:xfrm>
        <a:graphic>
          <a:graphicData uri="http://schemas.openxmlformats.org/presentationml/2006/ole">
            <p:oleObj spid="_x0000_s3074" name="Equation" r:id="rId4" imgW="672840" imgH="228600" progId="Equation.3">
              <p:embed/>
            </p:oleObj>
          </a:graphicData>
        </a:graphic>
      </p:graphicFrame>
      <p:sp>
        <p:nvSpPr>
          <p:cNvPr id="365572" name="Rectangle 4"/>
          <p:cNvSpPr>
            <a:spLocks noChangeArrowheads="1"/>
          </p:cNvSpPr>
          <p:nvPr/>
        </p:nvSpPr>
        <p:spPr bwMode="auto">
          <a:xfrm>
            <a:off x="381000" y="381000"/>
            <a:ext cx="8382000" cy="685800"/>
          </a:xfrm>
          <a:prstGeom prst="rect">
            <a:avLst/>
          </a:prstGeom>
          <a:noFill/>
          <a:ln w="9525">
            <a:noFill/>
            <a:miter lim="800000"/>
            <a:headEnd/>
            <a:tailEnd/>
          </a:ln>
          <a:effectLst/>
        </p:spPr>
        <p:txBody>
          <a:bodyPr/>
          <a:lstStyle/>
          <a:p>
            <a:pPr eaLnBrk="0" hangingPunct="0">
              <a:spcBef>
                <a:spcPct val="20000"/>
              </a:spcBef>
              <a:defRPr/>
            </a:pPr>
            <a:r>
              <a:rPr lang="en-US" sz="3600">
                <a:solidFill>
                  <a:schemeClr val="tx1"/>
                </a:solidFill>
                <a:effectLst>
                  <a:outerShdw blurRad="38100" dist="38100" dir="2700000" algn="tl">
                    <a:srgbClr val="C0C0C0"/>
                  </a:outerShdw>
                </a:effectLst>
                <a:cs typeface="+mn-cs"/>
              </a:rPr>
              <a:t>Viscosity-Molecular Weight Relations</a:t>
            </a:r>
          </a:p>
        </p:txBody>
      </p:sp>
      <p:sp>
        <p:nvSpPr>
          <p:cNvPr id="365573" name="Rectangle 5"/>
          <p:cNvSpPr>
            <a:spLocks noChangeArrowheads="1"/>
          </p:cNvSpPr>
          <p:nvPr/>
        </p:nvSpPr>
        <p:spPr bwMode="auto">
          <a:xfrm>
            <a:off x="381000" y="3581400"/>
            <a:ext cx="8382000" cy="2895600"/>
          </a:xfrm>
          <a:prstGeom prst="rect">
            <a:avLst/>
          </a:prstGeom>
          <a:noFill/>
          <a:ln w="9525">
            <a:noFill/>
            <a:miter lim="800000"/>
            <a:headEnd/>
            <a:tailEnd/>
          </a:ln>
          <a:effectLst/>
        </p:spPr>
        <p:txBody>
          <a:bodyPr/>
          <a:lstStyle/>
          <a:p>
            <a:pPr eaLnBrk="0" hangingPunct="0">
              <a:lnSpc>
                <a:spcPct val="115000"/>
              </a:lnSpc>
              <a:spcBef>
                <a:spcPct val="20000"/>
              </a:spcBef>
              <a:tabLst>
                <a:tab pos="2401888" algn="l"/>
              </a:tabLst>
              <a:defRPr/>
            </a:pPr>
            <a:r>
              <a:rPr lang="en-US" sz="2800" b="0">
                <a:solidFill>
                  <a:schemeClr val="tx1"/>
                </a:solidFill>
                <a:cs typeface="+mn-cs"/>
              </a:rPr>
              <a:t>Log [</a:t>
            </a:r>
            <a:r>
              <a:rPr lang="en-US" sz="2800" b="0" i="1">
                <a:solidFill>
                  <a:schemeClr val="tx1"/>
                </a:solidFill>
                <a:latin typeface="Symbol" pitchFamily="18" charset="2"/>
                <a:cs typeface="+mn-cs"/>
              </a:rPr>
              <a:t>h</a:t>
            </a:r>
            <a:r>
              <a:rPr lang="en-US" sz="2800" b="0">
                <a:solidFill>
                  <a:schemeClr val="tx1"/>
                </a:solidFill>
                <a:cs typeface="+mn-cs"/>
              </a:rPr>
              <a:t>] </a:t>
            </a:r>
            <a:r>
              <a:rPr lang="en-US" sz="2800" b="0" i="1">
                <a:solidFill>
                  <a:schemeClr val="tx1"/>
                </a:solidFill>
                <a:cs typeface="+mn-cs"/>
              </a:rPr>
              <a:t>vs</a:t>
            </a:r>
            <a:r>
              <a:rPr lang="en-US" sz="2800" b="0">
                <a:solidFill>
                  <a:schemeClr val="tx1"/>
                </a:solidFill>
                <a:cs typeface="+mn-cs"/>
              </a:rPr>
              <a:t> log </a:t>
            </a:r>
            <a:r>
              <a:rPr lang="en-US" sz="2800" b="0" i="1">
                <a:solidFill>
                  <a:schemeClr val="tx1"/>
                </a:solidFill>
                <a:cs typeface="+mn-cs"/>
              </a:rPr>
              <a:t>M</a:t>
            </a:r>
            <a:r>
              <a:rPr lang="en-US" sz="2800" b="0">
                <a:solidFill>
                  <a:schemeClr val="tx1"/>
                </a:solidFill>
                <a:cs typeface="+mn-cs"/>
              </a:rPr>
              <a:t> (</a:t>
            </a:r>
            <a:r>
              <a:rPr lang="en-US" sz="3200" b="0" i="1">
                <a:solidFill>
                  <a:schemeClr val="tx1"/>
                </a:solidFill>
                <a:cs typeface="+mn-cs"/>
                <a:sym typeface="Times New Roman Special G2" pitchFamily="18" charset="2"/>
              </a:rPr>
              <a:t></a:t>
            </a:r>
            <a:r>
              <a:rPr lang="en-US" sz="2800" b="0" i="1" baseline="-25000">
                <a:solidFill>
                  <a:schemeClr val="tx1"/>
                </a:solidFill>
                <a:cs typeface="+mn-cs"/>
              </a:rPr>
              <a:t>w</a:t>
            </a:r>
            <a:r>
              <a:rPr lang="en-US" sz="2800" b="0">
                <a:solidFill>
                  <a:schemeClr val="tx1"/>
                </a:solidFill>
                <a:cs typeface="+mn-cs"/>
              </a:rPr>
              <a:t> or </a:t>
            </a:r>
            <a:r>
              <a:rPr lang="en-US" sz="3200" b="0" i="1">
                <a:solidFill>
                  <a:schemeClr val="tx1"/>
                </a:solidFill>
                <a:cs typeface="+mn-cs"/>
                <a:sym typeface="Times New Roman Special G2" pitchFamily="18" charset="2"/>
              </a:rPr>
              <a:t></a:t>
            </a:r>
            <a:r>
              <a:rPr lang="en-US" sz="2800" b="0" i="1" baseline="-25000">
                <a:solidFill>
                  <a:schemeClr val="tx1"/>
                </a:solidFill>
                <a:cs typeface="+mn-cs"/>
              </a:rPr>
              <a:t>n</a:t>
            </a:r>
            <a:r>
              <a:rPr lang="en-US" sz="2800" b="0">
                <a:solidFill>
                  <a:schemeClr val="tx1"/>
                </a:solidFill>
                <a:cs typeface="+mn-cs"/>
              </a:rPr>
              <a:t>) for a series of fractionated polymers produces </a:t>
            </a:r>
            <a:r>
              <a:rPr lang="en-US" sz="2800">
                <a:solidFill>
                  <a:schemeClr val="tx1"/>
                </a:solidFill>
                <a:effectLst>
                  <a:outerShdw blurRad="38100" dist="38100" dir="2700000" algn="tl">
                    <a:srgbClr val="C0C0C0"/>
                  </a:outerShdw>
                </a:effectLst>
                <a:cs typeface="+mn-cs"/>
              </a:rPr>
              <a:t>log </a:t>
            </a:r>
            <a:r>
              <a:rPr lang="en-US" sz="2800" i="1">
                <a:solidFill>
                  <a:schemeClr val="tx1"/>
                </a:solidFill>
                <a:effectLst>
                  <a:outerShdw blurRad="38100" dist="38100" dir="2700000" algn="tl">
                    <a:srgbClr val="C0C0C0"/>
                  </a:outerShdw>
                </a:effectLst>
                <a:cs typeface="+mn-cs"/>
              </a:rPr>
              <a:t>K</a:t>
            </a:r>
            <a:r>
              <a:rPr lang="en-US" sz="2800">
                <a:solidFill>
                  <a:schemeClr val="tx1"/>
                </a:solidFill>
                <a:cs typeface="+mn-cs"/>
              </a:rPr>
              <a:t> </a:t>
            </a:r>
            <a:r>
              <a:rPr lang="en-US" sz="2800" b="0">
                <a:solidFill>
                  <a:schemeClr val="tx1"/>
                </a:solidFill>
                <a:cs typeface="+mn-cs"/>
              </a:rPr>
              <a:t>(intercept) and </a:t>
            </a:r>
            <a:r>
              <a:rPr lang="en-US" sz="2800" i="1">
                <a:solidFill>
                  <a:schemeClr val="tx1"/>
                </a:solidFill>
                <a:effectLst>
                  <a:outerShdw blurRad="38100" dist="38100" dir="2700000" algn="tl">
                    <a:srgbClr val="C0C0C0"/>
                  </a:outerShdw>
                </a:effectLst>
                <a:cs typeface="+mn-cs"/>
              </a:rPr>
              <a:t>a</a:t>
            </a:r>
            <a:r>
              <a:rPr lang="en-US" sz="2800">
                <a:solidFill>
                  <a:schemeClr val="tx1"/>
                </a:solidFill>
                <a:effectLst>
                  <a:outerShdw blurRad="38100" dist="38100" dir="2700000" algn="tl">
                    <a:srgbClr val="C0C0C0"/>
                  </a:outerShdw>
                </a:effectLst>
                <a:cs typeface="+mn-cs"/>
              </a:rPr>
              <a:t> </a:t>
            </a:r>
            <a:r>
              <a:rPr lang="en-US" sz="2800" b="0">
                <a:solidFill>
                  <a:schemeClr val="tx1"/>
                </a:solidFill>
                <a:cs typeface="+mn-cs"/>
              </a:rPr>
              <a:t>(slope) </a:t>
            </a:r>
          </a:p>
          <a:p>
            <a:pPr eaLnBrk="0" hangingPunct="0">
              <a:spcBef>
                <a:spcPct val="20000"/>
              </a:spcBef>
              <a:tabLst>
                <a:tab pos="2401888" algn="l"/>
              </a:tabLst>
              <a:defRPr/>
            </a:pPr>
            <a:r>
              <a:rPr lang="en-US" sz="2800" b="0">
                <a:solidFill>
                  <a:schemeClr val="tx1"/>
                </a:solidFill>
                <a:cs typeface="+mn-cs"/>
              </a:rPr>
              <a:t>A wide range of values have been published</a:t>
            </a:r>
          </a:p>
          <a:p>
            <a:pPr marL="742950" lvl="1" indent="-285750" eaLnBrk="0" hangingPunct="0">
              <a:spcBef>
                <a:spcPct val="20000"/>
              </a:spcBef>
              <a:buFontTx/>
              <a:buChar char="–"/>
              <a:tabLst>
                <a:tab pos="2401888" algn="l"/>
              </a:tabLst>
              <a:defRPr/>
            </a:pPr>
            <a:r>
              <a:rPr lang="en-US" i="1">
                <a:solidFill>
                  <a:schemeClr val="tx1"/>
                </a:solidFill>
                <a:effectLst>
                  <a:outerShdw blurRad="38100" dist="38100" dir="2700000" algn="tl">
                    <a:srgbClr val="C0C0C0"/>
                  </a:outerShdw>
                </a:effectLst>
                <a:cs typeface="+mn-cs"/>
              </a:rPr>
              <a:t>a</a:t>
            </a:r>
            <a:r>
              <a:rPr lang="en-US">
                <a:solidFill>
                  <a:schemeClr val="tx1"/>
                </a:solidFill>
                <a:effectLst>
                  <a:outerShdw blurRad="38100" dist="38100" dir="2700000" algn="tl">
                    <a:srgbClr val="C0C0C0"/>
                  </a:outerShdw>
                </a:effectLst>
                <a:cs typeface="+mn-cs"/>
              </a:rPr>
              <a:t>  </a:t>
            </a:r>
            <a:r>
              <a:rPr lang="en-US" b="0">
                <a:solidFill>
                  <a:schemeClr val="tx1"/>
                </a:solidFill>
                <a:cs typeface="+mn-cs"/>
              </a:rPr>
              <a:t>~ 0.5 (randomly coiled polymers)</a:t>
            </a:r>
          </a:p>
          <a:p>
            <a:pPr marL="742950" lvl="1" indent="-285750" eaLnBrk="0" hangingPunct="0">
              <a:spcBef>
                <a:spcPct val="20000"/>
              </a:spcBef>
              <a:tabLst>
                <a:tab pos="2401888" algn="l"/>
              </a:tabLst>
              <a:defRPr/>
            </a:pPr>
            <a:r>
              <a:rPr lang="en-US" b="0">
                <a:solidFill>
                  <a:schemeClr val="tx1"/>
                </a:solidFill>
                <a:cs typeface="+mn-cs"/>
              </a:rPr>
              <a:t>	    ~ 0.8 (rod-like, extended chain polymers)</a:t>
            </a:r>
          </a:p>
          <a:p>
            <a:pPr marL="742950" lvl="1" indent="-285750" eaLnBrk="0" hangingPunct="0">
              <a:spcBef>
                <a:spcPct val="20000"/>
              </a:spcBef>
              <a:buFontTx/>
              <a:buChar char="–"/>
              <a:tabLst>
                <a:tab pos="2401888" algn="l"/>
              </a:tabLst>
              <a:defRPr/>
            </a:pPr>
            <a:r>
              <a:rPr lang="en-US" i="1">
                <a:solidFill>
                  <a:schemeClr val="tx1"/>
                </a:solidFill>
                <a:effectLst>
                  <a:outerShdw blurRad="38100" dist="38100" dir="2700000" algn="tl">
                    <a:srgbClr val="C0C0C0"/>
                  </a:outerShdw>
                </a:effectLst>
                <a:cs typeface="+mn-cs"/>
              </a:rPr>
              <a:t>K    </a:t>
            </a:r>
            <a:r>
              <a:rPr lang="en-US" b="0">
                <a:solidFill>
                  <a:schemeClr val="tx1"/>
                </a:solidFill>
                <a:cs typeface="+mn-cs"/>
              </a:rPr>
              <a:t>between 10</a:t>
            </a:r>
            <a:r>
              <a:rPr lang="en-US" b="0" baseline="30000">
                <a:solidFill>
                  <a:schemeClr val="tx1"/>
                </a:solidFill>
                <a:cs typeface="+mn-cs"/>
              </a:rPr>
              <a:t>-3</a:t>
            </a:r>
            <a:r>
              <a:rPr lang="en-US" b="0">
                <a:solidFill>
                  <a:schemeClr val="tx1"/>
                </a:solidFill>
                <a:cs typeface="+mn-cs"/>
              </a:rPr>
              <a:t> and 0.5</a:t>
            </a:r>
          </a:p>
        </p:txBody>
      </p:sp>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914400" y="123111"/>
            <a:ext cx="7315201"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endPar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Low" fontAlgn="base">
              <a:spcBef>
                <a:spcPct val="0"/>
              </a:spcBef>
              <a:spcAft>
                <a:spcPct val="0"/>
              </a:spcAft>
            </a:pPr>
            <a:endParaRPr lang="en-US" sz="3200" b="1" dirty="0" smtClean="0">
              <a:latin typeface="Times New Roman" pitchFamily="18" charset="0"/>
              <a:ea typeface="Calibri" pitchFamily="34" charset="0"/>
              <a:cs typeface="Times New Roman" pitchFamily="18" charset="0"/>
            </a:endParaRPr>
          </a:p>
          <a:p>
            <a:pPr lvl="0" algn="justLow" fontAlgn="base">
              <a:spcBef>
                <a:spcPct val="0"/>
              </a:spcBef>
              <a:spcAft>
                <a:spcPct val="0"/>
              </a:spcAf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Experiment 6: Determination of capacity of Resin (Ion Exchange)</a:t>
            </a:r>
            <a:r>
              <a:rPr lang="en-US" sz="3200" b="1" dirty="0" smtClean="0"/>
              <a:t> </a:t>
            </a:r>
          </a:p>
          <a:p>
            <a:pPr lvl="0" algn="justLow" fontAlgn="base">
              <a:spcBef>
                <a:spcPct val="0"/>
              </a:spcBef>
              <a:spcAft>
                <a:spcPct val="0"/>
              </a:spcAft>
            </a:pPr>
            <a:endParaRPr lang="en-US" sz="3200" b="1" dirty="0" smtClean="0"/>
          </a:p>
          <a:p>
            <a:pPr lvl="0" algn="just" fontAlgn="base">
              <a:spcBef>
                <a:spcPct val="0"/>
              </a:spcBef>
              <a:spcAft>
                <a:spcPct val="0"/>
              </a:spcAft>
            </a:pPr>
            <a:r>
              <a:rPr lang="en-US" sz="2400" b="1" dirty="0" smtClean="0">
                <a:latin typeface="Times New Roman" pitchFamily="18" charset="0"/>
                <a:cs typeface="Times New Roman" pitchFamily="18" charset="0"/>
              </a:rPr>
              <a:t>Chemistry &amp; Background</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Attached to the carbon skeleton of the resin are the active groups that bind the exchangeable ions. Initially, the cation exchange resin used in this experiment is in the hydrogen ion form, in which H</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ions are bound to the active sites.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D22659FC-35F2-4183-A144-B5A497478CB2}" type="datetime1">
              <a:rPr lang="en-US" smtClean="0"/>
              <a:pPr/>
              <a:t>5/23/2022</a:t>
            </a:fld>
            <a:endParaRPr lang="en-US" dirty="0"/>
          </a:p>
        </p:txBody>
      </p:sp>
      <p:sp>
        <p:nvSpPr>
          <p:cNvPr id="4" name="Slide Number Placeholder 3"/>
          <p:cNvSpPr>
            <a:spLocks noGrp="1"/>
          </p:cNvSpPr>
          <p:nvPr>
            <p:ph type="sldNum" sz="quarter" idx="12"/>
          </p:nvPr>
        </p:nvSpPr>
        <p:spPr/>
        <p:txBody>
          <a:bodyPr/>
          <a:lstStyle/>
          <a:p>
            <a:fld id="{55543FA1-F496-4487-898D-40962C59A446}" type="slidenum">
              <a:rPr lang="en-US" smtClean="0"/>
              <a:pPr/>
              <a:t>11</a:t>
            </a:fld>
            <a:endParaRPr lang="en-US" dirty="0"/>
          </a:p>
        </p:txBody>
      </p:sp>
    </p:spTree>
  </p:cSld>
  <p:clrMapOvr>
    <a:masterClrMapping/>
  </p:clrMapOvr>
  <p:transition>
    <p:strips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914400" y="1600200"/>
            <a:ext cx="6583680" cy="493776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98C0106B-70C6-4E6E-8245-CC60B014C4BC}" type="datetime1">
              <a:rPr lang="en-US" smtClean="0"/>
              <a:pPr/>
              <a:t>5/23/2022</a:t>
            </a:fld>
            <a:endParaRPr lang="en-US" dirty="0"/>
          </a:p>
        </p:txBody>
      </p:sp>
      <p:sp>
        <p:nvSpPr>
          <p:cNvPr id="4" name="Slide Number Placeholder 3"/>
          <p:cNvSpPr>
            <a:spLocks noGrp="1"/>
          </p:cNvSpPr>
          <p:nvPr>
            <p:ph type="sldNum" sz="quarter" idx="12"/>
          </p:nvPr>
        </p:nvSpPr>
        <p:spPr/>
        <p:txBody>
          <a:bodyPr/>
          <a:lstStyle/>
          <a:p>
            <a:fld id="{55543FA1-F496-4487-898D-40962C59A446}" type="slidenum">
              <a:rPr lang="en-US" smtClean="0"/>
              <a:pPr/>
              <a:t>12</a:t>
            </a:fld>
            <a:endParaRPr lang="en-US" dirty="0"/>
          </a:p>
        </p:txBody>
      </p:sp>
    </p:spTree>
  </p:cSld>
  <p:clrMapOvr>
    <a:masterClrMapping/>
  </p:clrMapOvr>
  <p:transition>
    <p:strips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600200"/>
            <a:ext cx="7315200" cy="2585323"/>
          </a:xfrm>
          <a:prstGeom prst="rect">
            <a:avLst/>
          </a:prstGeom>
        </p:spPr>
        <p:txBody>
          <a:bodyPr wrap="square">
            <a:spAutoFit/>
          </a:bodyPr>
          <a:lstStyle/>
          <a:p>
            <a:pPr algn="just" rtl="1"/>
            <a:r>
              <a:rPr lang="en-US" sz="2400" dirty="0" smtClean="0">
                <a:latin typeface="Times New Roman" pitchFamily="18" charset="0"/>
                <a:cs typeface="Times New Roman" pitchFamily="18" charset="0"/>
              </a:rPr>
              <a:t>If a salt solution is passed through the ion exchanger, however,  hydrogen ions can be easily lost into the solution in exchange for cations from the dissolved salt. When the exchange occurs, the electrical neutrality of the resin is maintained. This exchange process is shown in the following equation:</a:t>
            </a:r>
            <a:r>
              <a:rPr lang="en-US" dirty="0" smtClean="0"/>
              <a:t/>
            </a:r>
            <a:br>
              <a:rPr lang="en-US" dirty="0" smtClean="0"/>
            </a:br>
            <a:endParaRPr lang="en-US" dirty="0"/>
          </a:p>
        </p:txBody>
      </p:sp>
      <p:pic>
        <p:nvPicPr>
          <p:cNvPr id="6" name="Picture 5" descr="Na+ ion exchange"/>
          <p:cNvPicPr/>
          <p:nvPr/>
        </p:nvPicPr>
        <p:blipFill>
          <a:blip r:embed="rId2" cstate="print"/>
          <a:srcRect/>
          <a:stretch>
            <a:fillRect/>
          </a:stretch>
        </p:blipFill>
        <p:spPr bwMode="auto">
          <a:xfrm>
            <a:off x="914400" y="5257800"/>
            <a:ext cx="7315200" cy="160020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9C89CE0-63EA-440E-9708-39ADFC5AAA73}" type="datetime1">
              <a:rPr lang="en-US" smtClean="0"/>
              <a:pPr/>
              <a:t>5/23/2022</a:t>
            </a:fld>
            <a:endParaRPr lang="en-US" dirty="0"/>
          </a:p>
        </p:txBody>
      </p:sp>
      <p:sp>
        <p:nvSpPr>
          <p:cNvPr id="8" name="Slide Number Placeholder 7"/>
          <p:cNvSpPr>
            <a:spLocks noGrp="1"/>
          </p:cNvSpPr>
          <p:nvPr>
            <p:ph type="sldNum" sz="quarter" idx="12"/>
          </p:nvPr>
        </p:nvSpPr>
        <p:spPr/>
        <p:txBody>
          <a:bodyPr/>
          <a:lstStyle/>
          <a:p>
            <a:fld id="{55543FA1-F496-4487-898D-40962C59A446}" type="slidenum">
              <a:rPr lang="en-US" smtClean="0"/>
              <a:pPr/>
              <a:t>13</a:t>
            </a:fld>
            <a:endParaRPr lang="en-US" dirty="0"/>
          </a:p>
        </p:txBody>
      </p:sp>
    </p:spTree>
  </p:cSld>
  <p:clrMapOvr>
    <a:masterClrMapping/>
  </p:clrMapOvr>
  <p:transition>
    <p:strips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400" y="0"/>
            <a:ext cx="7315200" cy="6370975"/>
          </a:xfrm>
          <a:prstGeom prst="rect">
            <a:avLst/>
          </a:prstGeom>
        </p:spPr>
        <p:txBody>
          <a:bodyPr wrap="square">
            <a:spAutoFit/>
          </a:bodyPr>
          <a:lstStyle/>
          <a:p>
            <a:pPr rtl="1"/>
            <a:endParaRPr lang="en-US" sz="2400" dirty="0" smtClean="0">
              <a:latin typeface="Times New Roman" pitchFamily="18" charset="0"/>
              <a:cs typeface="Times New Roman" pitchFamily="18" charset="0"/>
            </a:endParaRPr>
          </a:p>
          <a:p>
            <a:pPr rtl="1"/>
            <a:endParaRPr lang="en-US" sz="2400" dirty="0" smtClean="0">
              <a:latin typeface="Times New Roman" pitchFamily="18" charset="0"/>
              <a:cs typeface="Times New Roman" pitchFamily="18" charset="0"/>
            </a:endParaRPr>
          </a:p>
          <a:p>
            <a:pPr rtl="1"/>
            <a:endParaRPr lang="en-US" sz="2400" dirty="0" smtClean="0">
              <a:latin typeface="Times New Roman" pitchFamily="18" charset="0"/>
              <a:cs typeface="Times New Roman" pitchFamily="18" charset="0"/>
            </a:endParaRPr>
          </a:p>
          <a:p>
            <a:pPr rtl="1"/>
            <a:r>
              <a:rPr lang="en-US" sz="2400" dirty="0" smtClean="0">
                <a:latin typeface="Times New Roman" pitchFamily="18" charset="0"/>
                <a:cs typeface="Times New Roman" pitchFamily="18" charset="0"/>
              </a:rPr>
              <a:t>A convenient notation for representing the stoichiometry of ion exchange processes uses the notation RSO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H to represent a single active group, with R to representing the inert resin it is attached to thus, the previous process </a:t>
            </a:r>
          </a:p>
          <a:p>
            <a:pPr rtl="1"/>
            <a:r>
              <a:rPr lang="en-US" sz="2400" dirty="0" smtClean="0">
                <a:latin typeface="Times New Roman" pitchFamily="18" charset="0"/>
                <a:cs typeface="Times New Roman" pitchFamily="18" charset="0"/>
              </a:rPr>
              <a:t>becomes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p>
          <a:p>
            <a:pPr rtl="1"/>
            <a:r>
              <a:rPr lang="en-US" sz="2400" dirty="0" smtClean="0">
                <a:latin typeface="Times New Roman" pitchFamily="18" charset="0"/>
                <a:cs typeface="Times New Roman" pitchFamily="18" charset="0"/>
              </a:rPr>
              <a:t>RSO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H + Na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sym typeface="Wingdings" pitchFamily="2" charset="2"/>
              </a:rPr>
              <a:t></a:t>
            </a:r>
            <a:r>
              <a:rPr lang="en-US" sz="2400" dirty="0" smtClean="0">
                <a:latin typeface="Times New Roman" pitchFamily="18" charset="0"/>
                <a:cs typeface="Times New Roman" pitchFamily="18" charset="0"/>
              </a:rPr>
              <a:t> (RSO</a:t>
            </a:r>
            <a:r>
              <a:rPr lang="en-US" sz="2400" baseline="-25000" dirty="0" smtClean="0">
                <a:latin typeface="Times New Roman" pitchFamily="18" charset="0"/>
                <a:cs typeface="Times New Roman" pitchFamily="18" charset="0"/>
              </a:rPr>
              <a:t>3</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)(Na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H</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O</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p>
          <a:p>
            <a:pPr rtl="1"/>
            <a:r>
              <a:rPr lang="en-US" sz="2400" dirty="0" smtClean="0">
                <a:latin typeface="Times New Roman" pitchFamily="18" charset="0"/>
                <a:cs typeface="Times New Roman" pitchFamily="18" charset="0"/>
              </a:rPr>
              <a:t>If the absorbed cation has a +2 charge, two hydrogen ions are displaced. For a </a:t>
            </a:r>
            <a:r>
              <a:rPr lang="en-US" sz="2400" dirty="0" err="1" smtClean="0">
                <a:latin typeface="Times New Roman" pitchFamily="18" charset="0"/>
                <a:cs typeface="Times New Roman" pitchFamily="18" charset="0"/>
              </a:rPr>
              <a:t>dipositive</a:t>
            </a:r>
            <a:r>
              <a:rPr lang="en-US" sz="2400" dirty="0" smtClean="0">
                <a:latin typeface="Times New Roman" pitchFamily="18" charset="0"/>
                <a:cs typeface="Times New Roman" pitchFamily="18" charset="0"/>
              </a:rPr>
              <a:t> cation (such as Mg</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we write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p>
          <a:p>
            <a:pPr rtl="1"/>
            <a:r>
              <a:rPr lang="en-US" sz="2400" dirty="0" smtClean="0">
                <a:latin typeface="Times New Roman" pitchFamily="18" charset="0"/>
                <a:cs typeface="Times New Roman" pitchFamily="18" charset="0"/>
              </a:rPr>
              <a:t>2 RSO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H + Mg</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+ 2 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sym typeface="Wingdings" pitchFamily="2" charset="2"/>
              </a:rPr>
              <a:t></a:t>
            </a:r>
            <a:r>
              <a:rPr lang="en-US" sz="2400" dirty="0" smtClean="0">
                <a:latin typeface="Times New Roman" pitchFamily="18" charset="0"/>
                <a:cs typeface="Times New Roman" pitchFamily="18" charset="0"/>
              </a:rPr>
              <a:t> (RSO</a:t>
            </a:r>
            <a:r>
              <a:rPr lang="en-US" sz="2400" baseline="-25000" dirty="0" smtClean="0">
                <a:latin typeface="Times New Roman" pitchFamily="18" charset="0"/>
                <a:cs typeface="Times New Roman" pitchFamily="18" charset="0"/>
              </a:rPr>
              <a:t>3</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(Mg</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+ 2 H</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O</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8" name="Date Placeholder 7"/>
          <p:cNvSpPr>
            <a:spLocks noGrp="1"/>
          </p:cNvSpPr>
          <p:nvPr>
            <p:ph type="dt" sz="half" idx="10"/>
          </p:nvPr>
        </p:nvSpPr>
        <p:spPr/>
        <p:txBody>
          <a:bodyPr/>
          <a:lstStyle/>
          <a:p>
            <a:fld id="{ADBF4F3E-CC56-4F2A-A694-FC7AD104B7B7}" type="datetime1">
              <a:rPr lang="en-US" smtClean="0"/>
              <a:pPr/>
              <a:t>5/23/2022</a:t>
            </a:fld>
            <a:endParaRPr lang="en-US" dirty="0"/>
          </a:p>
        </p:txBody>
      </p:sp>
      <p:sp>
        <p:nvSpPr>
          <p:cNvPr id="9" name="Slide Number Placeholder 8"/>
          <p:cNvSpPr>
            <a:spLocks noGrp="1"/>
          </p:cNvSpPr>
          <p:nvPr>
            <p:ph type="sldNum" sz="quarter" idx="12"/>
          </p:nvPr>
        </p:nvSpPr>
        <p:spPr/>
        <p:txBody>
          <a:bodyPr/>
          <a:lstStyle/>
          <a:p>
            <a:fld id="{55543FA1-F496-4487-898D-40962C59A446}" type="slidenum">
              <a:rPr lang="en-US" smtClean="0"/>
              <a:pPr/>
              <a:t>14</a:t>
            </a:fld>
            <a:endParaRPr lang="en-US" dirty="0"/>
          </a:p>
        </p:txBody>
      </p:sp>
    </p:spTree>
  </p:cSld>
  <p:clrMapOvr>
    <a:masterClrMapping/>
  </p:clrMapOvr>
  <p:transition>
    <p:strips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DE3FA-4B70-4CC3-84BF-1535973DE37D}" type="datetime1">
              <a:rPr lang="en-US" smtClean="0"/>
              <a:pPr/>
              <a:t>5/23/2022</a:t>
            </a:fld>
            <a:endParaRPr lang="en-US" dirty="0"/>
          </a:p>
        </p:txBody>
      </p:sp>
      <p:sp>
        <p:nvSpPr>
          <p:cNvPr id="3" name="Slide Number Placeholder 2"/>
          <p:cNvSpPr>
            <a:spLocks noGrp="1"/>
          </p:cNvSpPr>
          <p:nvPr>
            <p:ph type="sldNum" sz="quarter" idx="12"/>
          </p:nvPr>
        </p:nvSpPr>
        <p:spPr/>
        <p:txBody>
          <a:bodyPr/>
          <a:lstStyle/>
          <a:p>
            <a:fld id="{55543FA1-F496-4487-898D-40962C59A446}" type="slidenum">
              <a:rPr lang="en-US" smtClean="0"/>
              <a:pPr/>
              <a:t>15</a:t>
            </a:fld>
            <a:endParaRPr lang="en-US" dirty="0"/>
          </a:p>
        </p:txBody>
      </p:sp>
      <p:sp>
        <p:nvSpPr>
          <p:cNvPr id="39937" name="Rectangle 1"/>
          <p:cNvSpPr>
            <a:spLocks noChangeArrowheads="1"/>
          </p:cNvSpPr>
          <p:nvPr/>
        </p:nvSpPr>
        <p:spPr bwMode="auto">
          <a:xfrm>
            <a:off x="914400" y="0"/>
            <a:ext cx="73152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lang="en-US" sz="2000" b="1" dirty="0" smtClean="0">
              <a:latin typeface="Times New Roman" pitchFamily="18" charset="0"/>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3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Procedure:</a:t>
            </a:r>
            <a:endParaRPr kumimoji="0" lang="en-US" sz="32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Regenerate the column with 0.1 M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HCl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(rinse 2 times)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Rinse the column with reagent grade water (test for chloride or protons)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Quantitatively transfer a known amount of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NaCl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a known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NaCl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solution to the column. Collecting column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eluent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Rinse the column three times with water also collecting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eluent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Titrate the H+ 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eluent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solution obtained in step three with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NaOH</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You may use a pH or conductivity probe to follow the titration.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Repeat this procedure three times.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strips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DE3FA-4B70-4CC3-84BF-1535973DE37D}" type="datetime1">
              <a:rPr lang="en-US" smtClean="0"/>
              <a:pPr/>
              <a:t>5/23/2022</a:t>
            </a:fld>
            <a:endParaRPr lang="en-US" dirty="0"/>
          </a:p>
        </p:txBody>
      </p:sp>
      <p:sp>
        <p:nvSpPr>
          <p:cNvPr id="3" name="Slide Number Placeholder 2"/>
          <p:cNvSpPr>
            <a:spLocks noGrp="1"/>
          </p:cNvSpPr>
          <p:nvPr>
            <p:ph type="sldNum" sz="quarter" idx="12"/>
          </p:nvPr>
        </p:nvSpPr>
        <p:spPr/>
        <p:txBody>
          <a:bodyPr/>
          <a:lstStyle/>
          <a:p>
            <a:fld id="{55543FA1-F496-4487-898D-40962C59A446}" type="slidenum">
              <a:rPr lang="en-US" smtClean="0"/>
              <a:pPr/>
              <a:t>16</a:t>
            </a:fld>
            <a:endParaRPr lang="en-US" dirty="0"/>
          </a:p>
        </p:txBody>
      </p:sp>
      <p:sp>
        <p:nvSpPr>
          <p:cNvPr id="43009" name="Rectangle 1"/>
          <p:cNvSpPr>
            <a:spLocks noChangeArrowheads="1"/>
          </p:cNvSpPr>
          <p:nvPr/>
        </p:nvSpPr>
        <p:spPr bwMode="auto">
          <a:xfrm>
            <a:off x="914400" y="1600200"/>
            <a:ext cx="5486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Ml </a:t>
            </a:r>
            <a:r>
              <a:rPr kumimoji="0" lang="en-US" sz="20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NaOH</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t>
            </a:r>
            <a:r>
              <a:rPr kumimoji="0" lang="en-US" sz="20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NaOH</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A.wt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Na</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Capacity   =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mass</a:t>
            </a:r>
            <a:r>
              <a:rPr kumimoji="0" lang="en-US" sz="20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resin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strips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DE3FA-4B70-4CC3-84BF-1535973DE37D}" type="datetime1">
              <a:rPr lang="en-US" smtClean="0"/>
              <a:pPr/>
              <a:t>5/23/2022</a:t>
            </a:fld>
            <a:endParaRPr lang="en-US" dirty="0"/>
          </a:p>
        </p:txBody>
      </p:sp>
      <p:sp>
        <p:nvSpPr>
          <p:cNvPr id="3" name="Slide Number Placeholder 2"/>
          <p:cNvSpPr>
            <a:spLocks noGrp="1"/>
          </p:cNvSpPr>
          <p:nvPr>
            <p:ph type="sldNum" sz="quarter" idx="12"/>
          </p:nvPr>
        </p:nvSpPr>
        <p:spPr/>
        <p:txBody>
          <a:bodyPr/>
          <a:lstStyle/>
          <a:p>
            <a:fld id="{55543FA1-F496-4487-898D-40962C59A446}" type="slidenum">
              <a:rPr lang="en-US" smtClean="0"/>
              <a:pPr/>
              <a:t>17</a:t>
            </a:fld>
            <a:endParaRPr lang="en-US" dirty="0"/>
          </a:p>
        </p:txBody>
      </p:sp>
      <p:sp>
        <p:nvSpPr>
          <p:cNvPr id="4" name="Rectangle 3"/>
          <p:cNvSpPr/>
          <p:nvPr/>
        </p:nvSpPr>
        <p:spPr>
          <a:xfrm>
            <a:off x="914400" y="0"/>
            <a:ext cx="7315200" cy="5940088"/>
          </a:xfrm>
          <a:prstGeom prst="rect">
            <a:avLst/>
          </a:prstGeom>
        </p:spPr>
        <p:txBody>
          <a:bodyPr wrap="square">
            <a:spAutoFit/>
          </a:bodyPr>
          <a:lstStyle/>
          <a:p>
            <a:pPr algn="just"/>
            <a:endParaRPr lang="en-US" sz="3200" b="1" dirty="0" smtClean="0">
              <a:latin typeface="Times New Roman" pitchFamily="18" charset="0"/>
              <a:cs typeface="Times New Roman" pitchFamily="18" charset="0"/>
            </a:endParaRPr>
          </a:p>
          <a:p>
            <a:pPr algn="just"/>
            <a:endParaRPr lang="en-US" sz="3200" b="1" dirty="0" smtClean="0">
              <a:latin typeface="Times New Roman" pitchFamily="18" charset="0"/>
              <a:cs typeface="Times New Roman" pitchFamily="18" charset="0"/>
            </a:endParaRPr>
          </a:p>
          <a:p>
            <a:pPr algn="just"/>
            <a:r>
              <a:rPr lang="en-US" sz="3200" b="1" dirty="0" smtClean="0">
                <a:latin typeface="Times New Roman" pitchFamily="18" charset="0"/>
                <a:cs typeface="Times New Roman" pitchFamily="18" charset="0"/>
              </a:rPr>
              <a:t>Experiments: Determination of specific volume of polymer by refractive index method</a:t>
            </a:r>
          </a:p>
          <a:p>
            <a:pPr algn="just"/>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dirty="0" smtClean="0">
                <a:solidFill>
                  <a:schemeClr val="accent3">
                    <a:lumMod val="75000"/>
                  </a:schemeClr>
                </a:solidFill>
                <a:latin typeface="Times New Roman" pitchFamily="18" charset="0"/>
                <a:cs typeface="Times New Roman" pitchFamily="18" charset="0"/>
              </a:rPr>
              <a:t>Specific volume is a property of materials, defined as the number of cubic meters occupied by one kilogram of a particular substance. The standard unit is the meter cubed per kilogram (m</a:t>
            </a:r>
            <a:r>
              <a:rPr lang="en-US" sz="2000" baseline="30000" dirty="0" smtClean="0">
                <a:solidFill>
                  <a:schemeClr val="accent3">
                    <a:lumMod val="75000"/>
                  </a:schemeClr>
                </a:solidFill>
                <a:latin typeface="Times New Roman" pitchFamily="18" charset="0"/>
                <a:cs typeface="Times New Roman" pitchFamily="18" charset="0"/>
              </a:rPr>
              <a:t>3</a:t>
            </a:r>
            <a:r>
              <a:rPr lang="en-US" sz="2000" dirty="0" smtClean="0">
                <a:solidFill>
                  <a:schemeClr val="accent3">
                    <a:lumMod val="75000"/>
                  </a:schemeClr>
                </a:solidFill>
                <a:latin typeface="Times New Roman" pitchFamily="18" charset="0"/>
                <a:cs typeface="Times New Roman" pitchFamily="18" charset="0"/>
              </a:rPr>
              <a:t>/kg or m</a:t>
            </a:r>
            <a:r>
              <a:rPr lang="en-US" sz="2000" baseline="30000" dirty="0" smtClean="0">
                <a:solidFill>
                  <a:schemeClr val="accent3">
                    <a:lumMod val="75000"/>
                  </a:schemeClr>
                </a:solidFill>
                <a:latin typeface="Times New Roman" pitchFamily="18" charset="0"/>
                <a:cs typeface="Times New Roman" pitchFamily="18" charset="0"/>
              </a:rPr>
              <a:t>3</a:t>
            </a:r>
            <a:r>
              <a:rPr lang="en-US" sz="2000" dirty="0" smtClean="0">
                <a:solidFill>
                  <a:schemeClr val="accent3">
                    <a:lumMod val="75000"/>
                  </a:schemeClr>
                </a:solidFill>
                <a:latin typeface="Times New Roman" pitchFamily="18" charset="0"/>
                <a:cs typeface="Times New Roman" pitchFamily="18" charset="0"/>
              </a:rPr>
              <a:t>·kg</a:t>
            </a:r>
            <a:r>
              <a:rPr lang="en-US" sz="2000" baseline="30000" dirty="0" smtClean="0">
                <a:solidFill>
                  <a:schemeClr val="accent3">
                    <a:lumMod val="75000"/>
                  </a:schemeClr>
                </a:solidFill>
                <a:latin typeface="Times New Roman" pitchFamily="18" charset="0"/>
                <a:cs typeface="Times New Roman" pitchFamily="18" charset="0"/>
              </a:rPr>
              <a:t>−1</a:t>
            </a:r>
            <a:r>
              <a:rPr lang="en-US" sz="2000" dirty="0" smtClean="0">
                <a:solidFill>
                  <a:schemeClr val="accent3">
                    <a:lumMod val="75000"/>
                  </a:schemeClr>
                </a:solidFill>
                <a:latin typeface="Times New Roman" pitchFamily="18" charset="0"/>
                <a:cs typeface="Times New Roman" pitchFamily="18" charset="0"/>
              </a:rPr>
              <a:t>).</a:t>
            </a:r>
            <a:r>
              <a:rPr lang="en-US" sz="2000" dirty="0" smtClean="0"/>
              <a:t> </a:t>
            </a:r>
          </a:p>
          <a:p>
            <a:pPr algn="just"/>
            <a:endParaRPr lang="en-US" sz="2000" dirty="0" smtClean="0"/>
          </a:p>
          <a:p>
            <a:pPr algn="just"/>
            <a:r>
              <a:rPr lang="en-US" sz="2000" u="sng" dirty="0" smtClean="0">
                <a:solidFill>
                  <a:srgbClr val="C00000"/>
                </a:solidFill>
              </a:rPr>
              <a:t>Specific volume is </a:t>
            </a:r>
            <a:r>
              <a:rPr lang="en-US" sz="2000" u="sng" dirty="0" smtClean="0">
                <a:solidFill>
                  <a:schemeClr val="accent2"/>
                </a:solidFill>
              </a:rPr>
              <a:t>inversely proportional</a:t>
            </a:r>
            <a:r>
              <a:rPr lang="en-US" sz="2000" u="sng" dirty="0" smtClean="0">
                <a:solidFill>
                  <a:srgbClr val="C00000"/>
                </a:solidFill>
              </a:rPr>
              <a:t> to </a:t>
            </a:r>
            <a:r>
              <a:rPr lang="en-US" sz="2000" u="sng" dirty="0" smtClean="0">
                <a:solidFill>
                  <a:schemeClr val="accent3"/>
                </a:solidFill>
              </a:rPr>
              <a:t>density</a:t>
            </a:r>
            <a:r>
              <a:rPr lang="en-US" sz="2000" dirty="0" smtClean="0">
                <a:solidFill>
                  <a:srgbClr val="C00000"/>
                </a:solidFill>
              </a:rPr>
              <a:t>. If the density of a substance doubles, its specific volume, as expressed in the same base units, is cut in half. If the density drops to 1/10 its former value, the specific volume, as expressed in the same base units, increases by a factor of 10.</a:t>
            </a:r>
          </a:p>
          <a:p>
            <a:pPr algn="just"/>
            <a:endParaRPr lang="en-US" sz="2000" dirty="0">
              <a:solidFill>
                <a:schemeClr val="accent3">
                  <a:lumMod val="75000"/>
                </a:schemeClr>
              </a:solidFill>
              <a:latin typeface="Times New Roman" pitchFamily="18" charset="0"/>
              <a:cs typeface="Times New Roman" pitchFamily="18" charset="0"/>
            </a:endParaRPr>
          </a:p>
        </p:txBody>
      </p:sp>
    </p:spTree>
  </p:cSld>
  <p:clrMapOvr>
    <a:masterClrMapping/>
  </p:clrMapOvr>
  <p:transition>
    <p:strips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pPr>
              <a:buNone/>
            </a:pPr>
            <a:r>
              <a:rPr lang="en-US" dirty="0" smtClean="0"/>
              <a:t>   The specific volume of the polymer is calculated using the following equation:</a:t>
            </a:r>
          </a:p>
          <a:p>
            <a:r>
              <a:rPr lang="en-US" dirty="0" smtClean="0"/>
              <a:t>n</a:t>
            </a:r>
            <a:r>
              <a:rPr lang="en-US" baseline="-25000" dirty="0" smtClean="0"/>
              <a:t>1 =  </a:t>
            </a:r>
            <a:r>
              <a:rPr lang="en-US" dirty="0" smtClean="0"/>
              <a:t>n</a:t>
            </a:r>
            <a:r>
              <a:rPr lang="en-US" baseline="-25000" dirty="0" smtClean="0"/>
              <a:t>2 </a:t>
            </a:r>
            <a:r>
              <a:rPr lang="en-US" dirty="0" smtClean="0"/>
              <a:t>–(1/V</a:t>
            </a:r>
            <a:r>
              <a:rPr lang="en-US" baseline="-25000" dirty="0" smtClean="0"/>
              <a:t>2</a:t>
            </a:r>
            <a:r>
              <a:rPr lang="en-US" dirty="0" smtClean="0"/>
              <a:t>). (</a:t>
            </a:r>
            <a:r>
              <a:rPr lang="en-US" dirty="0" err="1" smtClean="0"/>
              <a:t>dn</a:t>
            </a:r>
            <a:r>
              <a:rPr lang="en-US" dirty="0" smtClean="0"/>
              <a:t>/dc)</a:t>
            </a:r>
          </a:p>
          <a:p>
            <a:r>
              <a:rPr lang="en-US" dirty="0" smtClean="0"/>
              <a:t>The slope of the curve =  (1/V</a:t>
            </a:r>
            <a:r>
              <a:rPr lang="en-US" baseline="-25000" dirty="0" smtClean="0"/>
              <a:t>2</a:t>
            </a:r>
            <a:r>
              <a:rPr lang="en-US" dirty="0" smtClean="0"/>
              <a:t>)</a:t>
            </a:r>
          </a:p>
          <a:p>
            <a:r>
              <a:rPr lang="en-US" dirty="0" smtClean="0"/>
              <a:t>V</a:t>
            </a:r>
            <a:r>
              <a:rPr lang="en-US" baseline="-25000" dirty="0" smtClean="0"/>
              <a:t>2</a:t>
            </a:r>
            <a:r>
              <a:rPr lang="en-US" dirty="0" smtClean="0"/>
              <a:t>  = 1/slope</a:t>
            </a:r>
            <a:endParaRPr lang="en-US" dirty="0"/>
          </a:p>
        </p:txBody>
      </p:sp>
      <p:sp>
        <p:nvSpPr>
          <p:cNvPr id="4" name="Date Placeholder 3"/>
          <p:cNvSpPr>
            <a:spLocks noGrp="1"/>
          </p:cNvSpPr>
          <p:nvPr>
            <p:ph type="dt" sz="half" idx="10"/>
          </p:nvPr>
        </p:nvSpPr>
        <p:spPr/>
        <p:txBody>
          <a:bodyPr/>
          <a:lstStyle/>
          <a:p>
            <a:fld id="{55114298-80E7-4BA5-AEEE-E6522DA73CD4}" type="datetime1">
              <a:rPr lang="en-US" smtClean="0"/>
              <a:pPr/>
              <a:t>5/23/2022</a:t>
            </a:fld>
            <a:endParaRPr lang="en-US" dirty="0"/>
          </a:p>
        </p:txBody>
      </p:sp>
      <p:sp>
        <p:nvSpPr>
          <p:cNvPr id="5" name="Slide Number Placeholder 4"/>
          <p:cNvSpPr>
            <a:spLocks noGrp="1"/>
          </p:cNvSpPr>
          <p:nvPr>
            <p:ph type="sldNum" sz="quarter" idx="12"/>
          </p:nvPr>
        </p:nvSpPr>
        <p:spPr/>
        <p:txBody>
          <a:bodyPr/>
          <a:lstStyle/>
          <a:p>
            <a:fld id="{55543FA1-F496-4487-898D-40962C59A446}" type="slidenum">
              <a:rPr lang="en-US" smtClean="0"/>
              <a:pPr/>
              <a:t>18</a:t>
            </a:fld>
            <a:endParaRPr lang="en-US" dirty="0"/>
          </a:p>
        </p:txBody>
      </p:sp>
    </p:spTree>
  </p:cSld>
  <p:clrMapOvr>
    <a:masterClrMapping/>
  </p:clrMapOvr>
  <p:transition>
    <p:strips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DE3FA-4B70-4CC3-84BF-1535973DE37D}" type="datetime1">
              <a:rPr lang="en-US" smtClean="0"/>
              <a:pPr/>
              <a:t>5/23/2022</a:t>
            </a:fld>
            <a:endParaRPr lang="en-US" dirty="0"/>
          </a:p>
        </p:txBody>
      </p:sp>
      <p:sp>
        <p:nvSpPr>
          <p:cNvPr id="3" name="Slide Number Placeholder 2"/>
          <p:cNvSpPr>
            <a:spLocks noGrp="1"/>
          </p:cNvSpPr>
          <p:nvPr>
            <p:ph type="sldNum" sz="quarter" idx="12"/>
          </p:nvPr>
        </p:nvSpPr>
        <p:spPr/>
        <p:txBody>
          <a:bodyPr/>
          <a:lstStyle/>
          <a:p>
            <a:fld id="{55543FA1-F496-4487-898D-40962C59A446}" type="slidenum">
              <a:rPr lang="en-US" smtClean="0"/>
              <a:pPr/>
              <a:t>19</a:t>
            </a:fld>
            <a:endParaRPr lang="en-US" dirty="0"/>
          </a:p>
        </p:txBody>
      </p:sp>
      <p:graphicFrame>
        <p:nvGraphicFramePr>
          <p:cNvPr id="4" name="Table 3"/>
          <p:cNvGraphicFramePr>
            <a:graphicFrameLocks noGrp="1"/>
          </p:cNvGraphicFramePr>
          <p:nvPr/>
        </p:nvGraphicFramePr>
        <p:xfrm>
          <a:off x="914400" y="1397000"/>
          <a:ext cx="6705600" cy="1854200"/>
        </p:xfrm>
        <a:graphic>
          <a:graphicData uri="http://schemas.openxmlformats.org/drawingml/2006/table">
            <a:tbl>
              <a:tblPr firstRow="1" bandRow="1">
                <a:tableStyleId>{5C22544A-7EE6-4342-B048-85BDC9FD1C3A}</a:tableStyleId>
              </a:tblPr>
              <a:tblGrid>
                <a:gridCol w="1828800"/>
                <a:gridCol w="853440"/>
                <a:gridCol w="1341120"/>
                <a:gridCol w="1341120"/>
                <a:gridCol w="1341120"/>
              </a:tblGrid>
              <a:tr h="370840">
                <a:tc>
                  <a:txBody>
                    <a:bodyPr/>
                    <a:lstStyle/>
                    <a:p>
                      <a:pPr algn="ctr"/>
                      <a:r>
                        <a:rPr lang="en-US" dirty="0" smtClean="0"/>
                        <a:t>Concentration</a:t>
                      </a:r>
                      <a:endParaRPr lang="en-US" dirty="0"/>
                    </a:p>
                  </a:txBody>
                  <a:tcPr/>
                </a:tc>
                <a:tc>
                  <a:txBody>
                    <a:bodyPr/>
                    <a:lstStyle/>
                    <a:p>
                      <a:pPr algn="ctr"/>
                      <a:r>
                        <a:rPr lang="en-US" dirty="0" smtClean="0"/>
                        <a:t>nº</a:t>
                      </a:r>
                      <a:endParaRPr lang="en-US" dirty="0"/>
                    </a:p>
                  </a:txBody>
                  <a:tcPr/>
                </a:tc>
                <a:tc>
                  <a:txBody>
                    <a:bodyPr/>
                    <a:lstStyle/>
                    <a:p>
                      <a:pPr algn="ctr"/>
                      <a:r>
                        <a:rPr lang="en-US" dirty="0" smtClean="0"/>
                        <a:t>n1</a:t>
                      </a:r>
                      <a:endParaRPr lang="en-US" dirty="0"/>
                    </a:p>
                  </a:txBody>
                  <a:tcPr/>
                </a:tc>
                <a:tc>
                  <a:txBody>
                    <a:bodyPr/>
                    <a:lstStyle/>
                    <a:p>
                      <a:pPr algn="ctr"/>
                      <a:r>
                        <a:rPr lang="en-US" dirty="0" err="1" smtClean="0"/>
                        <a:t>dn</a:t>
                      </a:r>
                      <a:endParaRPr lang="en-US" dirty="0"/>
                    </a:p>
                  </a:txBody>
                  <a:tcPr/>
                </a:tc>
                <a:tc>
                  <a:txBody>
                    <a:bodyPr/>
                    <a:lstStyle/>
                    <a:p>
                      <a:pPr algn="ctr"/>
                      <a:r>
                        <a:rPr lang="en-US" dirty="0" err="1" smtClean="0"/>
                        <a:t>dn</a:t>
                      </a:r>
                      <a:r>
                        <a:rPr lang="en-US" dirty="0" smtClean="0"/>
                        <a:t>/dc</a:t>
                      </a:r>
                      <a:endParaRPr lang="en-US" dirty="0"/>
                    </a:p>
                  </a:txBody>
                  <a:tcPr/>
                </a:tc>
              </a:tr>
              <a:tr h="370840">
                <a:tc>
                  <a:txBody>
                    <a:bodyPr/>
                    <a:lstStyle/>
                    <a:p>
                      <a:pPr algn="ctr"/>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%6</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r>
                        <a:rPr lang="en-US" dirty="0" smtClean="0"/>
                        <a:t>%1.5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569422"/>
            <a:ext cx="73152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Objective: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justLow"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en-US" sz="2400" b="0" i="0" u="none" strike="noStrike" cap="none" normalizeH="0" baseline="0" dirty="0" smtClean="0">
                <a:ln>
                  <a:noFill/>
                </a:ln>
                <a:solidFill>
                  <a:schemeClr val="accent6">
                    <a:lumMod val="75000"/>
                  </a:schemeClr>
                </a:solidFill>
                <a:effectLst/>
                <a:latin typeface="Times New Roman" pitchFamily="18" charset="0"/>
                <a:ea typeface="Times New Roman" pitchFamily="18" charset="0"/>
                <a:cs typeface="Times New Roman" pitchFamily="18" charset="0"/>
              </a:rPr>
              <a:t>Determine the absolute viscosity of Polymer solutions of different concentrations</a:t>
            </a:r>
            <a:endParaRPr kumimoji="0" lang="en-US" sz="24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457200" marR="0" lvl="0" indent="-457200" algn="justLow"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Determine the viscosity average molecular weight of a polymer.</a:t>
            </a:r>
            <a:endParaRPr kumimoji="0" lang="en-US" sz="2400" b="0" i="0" u="none" strike="noStrike" cap="none" normalizeH="0" baseline="0" dirty="0" smtClean="0">
              <a:ln>
                <a:noFill/>
              </a:ln>
              <a:solidFill>
                <a:srgbClr val="00B050"/>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6689C3C1-B189-4828-94F0-5A19F81BE075}" type="datetime1">
              <a:rPr lang="en-US" smtClean="0"/>
              <a:pPr/>
              <a:t>5/23/2022</a:t>
            </a:fld>
            <a:endParaRPr lang="en-US" dirty="0"/>
          </a:p>
        </p:txBody>
      </p:sp>
      <p:sp>
        <p:nvSpPr>
          <p:cNvPr id="4" name="Slide Number Placeholder 3"/>
          <p:cNvSpPr>
            <a:spLocks noGrp="1"/>
          </p:cNvSpPr>
          <p:nvPr>
            <p:ph type="sldNum" sz="quarter" idx="12"/>
          </p:nvPr>
        </p:nvSpPr>
        <p:spPr/>
        <p:txBody>
          <a:bodyPr/>
          <a:lstStyle/>
          <a:p>
            <a:fld id="{55543FA1-F496-4487-898D-40962C59A446}" type="slidenum">
              <a:rPr lang="en-US" smtClean="0"/>
              <a:pPr/>
              <a:t>2</a:t>
            </a:fld>
            <a:endParaRPr lang="en-US" dirty="0"/>
          </a:p>
        </p:txBody>
      </p:sp>
    </p:spTree>
  </p:cSld>
  <p:clrMapOvr>
    <a:masterClrMapping/>
  </p:clrMapOvr>
  <p:transition spd="med">
    <p:strips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Preparation of polyether-</a:t>
            </a:r>
            <a:r>
              <a:rPr lang="en-US" b="1" dirty="0" err="1" smtClean="0"/>
              <a:t>sulfone</a:t>
            </a:r>
            <a:r>
              <a:rPr lang="en-US" b="1" dirty="0" smtClean="0"/>
              <a:t> by Interfacial polymerization by using PTC.</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    The </a:t>
            </a:r>
            <a:r>
              <a:rPr lang="en-US" sz="2800" dirty="0" err="1" smtClean="0">
                <a:latin typeface="Times New Roman" pitchFamily="18" charset="0"/>
                <a:cs typeface="Times New Roman" pitchFamily="18" charset="0"/>
              </a:rPr>
              <a:t>nucleophilic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polycondensation</a:t>
            </a:r>
            <a:r>
              <a:rPr lang="en-US" sz="2800" dirty="0" smtClean="0">
                <a:latin typeface="Times New Roman" pitchFamily="18" charset="0"/>
                <a:cs typeface="Times New Roman" pitchFamily="18" charset="0"/>
              </a:rPr>
              <a:t> has the advantage that the chemical structure and thus the properties of the poly(ether </a:t>
            </a:r>
            <a:r>
              <a:rPr lang="en-US" sz="2800" dirty="0" err="1" smtClean="0">
                <a:latin typeface="Times New Roman" pitchFamily="18" charset="0"/>
                <a:cs typeface="Times New Roman" pitchFamily="18" charset="0"/>
              </a:rPr>
              <a:t>sulfone</a:t>
            </a:r>
            <a:r>
              <a:rPr lang="en-US" sz="2800" dirty="0" smtClean="0">
                <a:latin typeface="Times New Roman" pitchFamily="18" charset="0"/>
                <a:cs typeface="Times New Roman" pitchFamily="18" charset="0"/>
              </a:rPr>
              <a:t>)s can be varied in a relatively simple way through the selection of the </a:t>
            </a:r>
            <a:r>
              <a:rPr lang="en-US" sz="2800" dirty="0" err="1" smtClean="0">
                <a:latin typeface="Times New Roman" pitchFamily="18" charset="0"/>
                <a:cs typeface="Times New Roman" pitchFamily="18" charset="0"/>
              </a:rPr>
              <a:t>bisphenol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components.The</a:t>
            </a:r>
            <a:r>
              <a:rPr lang="en-US" sz="2800" dirty="0" smtClean="0">
                <a:latin typeface="Times New Roman" pitchFamily="18" charset="0"/>
                <a:cs typeface="Times New Roman" pitchFamily="18" charset="0"/>
              </a:rPr>
              <a:t> technically most important poly(</a:t>
            </a:r>
            <a:r>
              <a:rPr lang="en-US" sz="2800" dirty="0" err="1" smtClean="0">
                <a:latin typeface="Times New Roman" pitchFamily="18" charset="0"/>
                <a:cs typeface="Times New Roman" pitchFamily="18" charset="0"/>
              </a:rPr>
              <a:t>arylene</a:t>
            </a:r>
            <a:r>
              <a:rPr lang="en-US" sz="2800" dirty="0" smtClean="0">
                <a:latin typeface="Times New Roman" pitchFamily="18" charset="0"/>
                <a:cs typeface="Times New Roman" pitchFamily="18" charset="0"/>
              </a:rPr>
              <a:t> ether </a:t>
            </a:r>
            <a:r>
              <a:rPr lang="en-US" sz="2800" dirty="0" err="1" smtClean="0">
                <a:latin typeface="Times New Roman" pitchFamily="18" charset="0"/>
                <a:cs typeface="Times New Roman" pitchFamily="18" charset="0"/>
              </a:rPr>
              <a:t>sulfone</a:t>
            </a:r>
            <a:r>
              <a:rPr lang="en-US" sz="2800" dirty="0" smtClean="0">
                <a:latin typeface="Times New Roman" pitchFamily="18" charset="0"/>
                <a:cs typeface="Times New Roman" pitchFamily="18" charset="0"/>
              </a:rPr>
              <a:t>) is obtained from </a:t>
            </a:r>
            <a:r>
              <a:rPr lang="en-US" sz="2800" dirty="0" err="1" smtClean="0">
                <a:latin typeface="Times New Roman" pitchFamily="18" charset="0"/>
                <a:cs typeface="Times New Roman" pitchFamily="18" charset="0"/>
              </a:rPr>
              <a:t>bisphenol</a:t>
            </a:r>
            <a:r>
              <a:rPr lang="en-US" sz="2800" dirty="0" smtClean="0">
                <a:latin typeface="Times New Roman" pitchFamily="18" charset="0"/>
                <a:cs typeface="Times New Roman" pitchFamily="18" charset="0"/>
              </a:rPr>
              <a:t> A and 4,4'-dichlorodiphenyl </a:t>
            </a:r>
            <a:r>
              <a:rPr lang="en-US" sz="2800" dirty="0" err="1" smtClean="0">
                <a:latin typeface="Times New Roman" pitchFamily="18" charset="0"/>
                <a:cs typeface="Times New Roman" pitchFamily="18" charset="0"/>
              </a:rPr>
              <a:t>sulfone</a:t>
            </a:r>
            <a:r>
              <a:rPr lang="en-US" sz="2800" dirty="0" smtClean="0">
                <a:latin typeface="Times New Roman" pitchFamily="18" charset="0"/>
                <a:cs typeface="Times New Roman" pitchFamily="18" charset="0"/>
              </a:rPr>
              <a:t> by </a:t>
            </a:r>
            <a:r>
              <a:rPr lang="en-US" sz="2800" dirty="0" err="1" smtClean="0">
                <a:latin typeface="Times New Roman" pitchFamily="18" charset="0"/>
                <a:cs typeface="Times New Roman" pitchFamily="18" charset="0"/>
              </a:rPr>
              <a:t>nucleophilic</a:t>
            </a:r>
            <a:r>
              <a:rPr lang="en-US" sz="2800" dirty="0" smtClean="0">
                <a:latin typeface="Times New Roman" pitchFamily="18" charset="0"/>
                <a:cs typeface="Times New Roman" pitchFamily="18" charset="0"/>
              </a:rPr>
              <a:t> aromatic</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polysubstitution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5114298-80E7-4BA5-AEEE-E6522DA73CD4}" type="datetime1">
              <a:rPr lang="en-US" smtClean="0"/>
              <a:pPr/>
              <a:t>5/23/2022</a:t>
            </a:fld>
            <a:endParaRPr lang="en-US" dirty="0"/>
          </a:p>
        </p:txBody>
      </p:sp>
      <p:sp>
        <p:nvSpPr>
          <p:cNvPr id="5" name="Slide Number Placeholder 4"/>
          <p:cNvSpPr>
            <a:spLocks noGrp="1"/>
          </p:cNvSpPr>
          <p:nvPr>
            <p:ph type="sldNum" sz="quarter" idx="12"/>
          </p:nvPr>
        </p:nvSpPr>
        <p:spPr/>
        <p:txBody>
          <a:bodyPr/>
          <a:lstStyle/>
          <a:p>
            <a:fld id="{55543FA1-F496-4487-898D-40962C59A446}" type="slidenum">
              <a:rPr lang="en-US" smtClean="0"/>
              <a:pPr/>
              <a:t>20</a:t>
            </a:fld>
            <a:endParaRPr lang="en-US" dirty="0"/>
          </a:p>
        </p:txBody>
      </p:sp>
    </p:spTree>
  </p:cSld>
  <p:clrMapOvr>
    <a:masterClrMapping/>
  </p:clrMapOvr>
  <p:transition>
    <p:strips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DE3FA-4B70-4CC3-84BF-1535973DE37D}" type="datetime1">
              <a:rPr lang="en-US" smtClean="0"/>
              <a:pPr/>
              <a:t>5/23/2022</a:t>
            </a:fld>
            <a:endParaRPr lang="en-US" dirty="0"/>
          </a:p>
        </p:txBody>
      </p:sp>
      <p:sp>
        <p:nvSpPr>
          <p:cNvPr id="3" name="Slide Number Placeholder 2"/>
          <p:cNvSpPr>
            <a:spLocks noGrp="1"/>
          </p:cNvSpPr>
          <p:nvPr>
            <p:ph type="sldNum" sz="quarter" idx="12"/>
          </p:nvPr>
        </p:nvSpPr>
        <p:spPr/>
        <p:txBody>
          <a:bodyPr/>
          <a:lstStyle/>
          <a:p>
            <a:fld id="{55543FA1-F496-4487-898D-40962C59A446}" type="slidenum">
              <a:rPr lang="en-US" smtClean="0"/>
              <a:pPr/>
              <a:t>21</a:t>
            </a:fld>
            <a:endParaRPr lang="en-US" dirty="0"/>
          </a:p>
        </p:txBody>
      </p:sp>
      <p:pic>
        <p:nvPicPr>
          <p:cNvPr id="53250" name="Picture 2"/>
          <p:cNvPicPr>
            <a:picLocks noChangeAspect="1" noChangeArrowheads="1"/>
          </p:cNvPicPr>
          <p:nvPr/>
        </p:nvPicPr>
        <p:blipFill>
          <a:blip r:embed="rId2"/>
          <a:srcRect/>
          <a:stretch>
            <a:fillRect/>
          </a:stretch>
        </p:blipFill>
        <p:spPr bwMode="auto">
          <a:xfrm>
            <a:off x="914400" y="1600200"/>
            <a:ext cx="7314062" cy="2347912"/>
          </a:xfrm>
          <a:prstGeom prst="rect">
            <a:avLst/>
          </a:prstGeom>
          <a:noFill/>
          <a:ln w="9525">
            <a:noFill/>
            <a:miter lim="800000"/>
            <a:headEnd/>
            <a:tailEnd/>
          </a:ln>
          <a:effectLst/>
        </p:spPr>
      </p:pic>
    </p:spTree>
  </p:cSld>
  <p:clrMapOvr>
    <a:masterClrMapping/>
  </p:clrMapOvr>
  <p:transition>
    <p:strips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214313" y="357188"/>
            <a:ext cx="8748712" cy="568325"/>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l" eaLnBrk="1" hangingPunct="1"/>
            <a:r>
              <a:rPr lang="en-US" altLang="ko-KR" sz="2800" smtClean="0">
                <a:solidFill>
                  <a:srgbClr val="00009C"/>
                </a:solidFill>
                <a:latin typeface="Times New Roman" pitchFamily="18" charset="0"/>
                <a:cs typeface="Times New Roman" pitchFamily="18" charset="0"/>
              </a:rPr>
              <a:t>Methods of Molecular Weight Determination</a:t>
            </a:r>
          </a:p>
        </p:txBody>
      </p:sp>
      <p:sp>
        <p:nvSpPr>
          <p:cNvPr id="30723" name="Rectangle 3"/>
          <p:cNvSpPr>
            <a:spLocks noGrp="1" noChangeArrowheads="1"/>
          </p:cNvSpPr>
          <p:nvPr>
            <p:ph type="body" idx="1"/>
          </p:nvPr>
        </p:nvSpPr>
        <p:spPr bwMode="auto">
          <a:xfrm>
            <a:off x="611188" y="962025"/>
            <a:ext cx="7772400" cy="5203825"/>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Font typeface="Wingdings" pitchFamily="2" charset="2"/>
              <a:buChar char="ü"/>
            </a:pPr>
            <a:r>
              <a:rPr lang="en-US" altLang="ko-KR" sz="1800" b="1" u="sng" smtClean="0">
                <a:solidFill>
                  <a:srgbClr val="000099"/>
                </a:solidFill>
                <a:latin typeface="Times New Roman" pitchFamily="18" charset="0"/>
                <a:cs typeface="Times New Roman" pitchFamily="18" charset="0"/>
              </a:rPr>
              <a:t>Number Average Molecular Weight</a:t>
            </a:r>
          </a:p>
          <a:p>
            <a:pPr lvl="1" eaLnBrk="1" hangingPunct="1">
              <a:lnSpc>
                <a:spcPct val="80000"/>
              </a:lnSpc>
              <a:buFont typeface="Wingdings" pitchFamily="2" charset="2"/>
              <a:buNone/>
            </a:pPr>
            <a:r>
              <a:rPr lang="en-US" altLang="ko-KR" sz="1600" b="1" i="1" smtClean="0">
                <a:solidFill>
                  <a:srgbClr val="0099FF"/>
                </a:solidFill>
                <a:latin typeface="Times New Roman" pitchFamily="18" charset="0"/>
                <a:cs typeface="Times New Roman" pitchFamily="18" charset="0"/>
              </a:rPr>
              <a:t>End-group analysis</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determine the number of end-groups in a sample of known mass</a:t>
            </a:r>
          </a:p>
          <a:p>
            <a:pPr lvl="1" eaLnBrk="1" hangingPunct="1">
              <a:lnSpc>
                <a:spcPct val="80000"/>
              </a:lnSpc>
              <a:buFont typeface="Wingdings" pitchFamily="2" charset="2"/>
              <a:buNone/>
            </a:pPr>
            <a:r>
              <a:rPr lang="en-US" altLang="ko-KR" sz="1600" b="1" i="1" smtClean="0">
                <a:solidFill>
                  <a:srgbClr val="0099FF"/>
                </a:solidFill>
                <a:latin typeface="Times New Roman" pitchFamily="18" charset="0"/>
                <a:cs typeface="Times New Roman" pitchFamily="18" charset="0"/>
              </a:rPr>
              <a:t>Colligative Properties</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most commonly osmotic pressure, but includes boiling point elevation and</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freezing point depression</a:t>
            </a:r>
            <a:r>
              <a:rPr lang="en-US" altLang="ko-KR" sz="1800" b="1" smtClean="0">
                <a:latin typeface="Times New Roman" pitchFamily="18" charset="0"/>
                <a:cs typeface="Times New Roman" pitchFamily="18" charset="0"/>
              </a:rPr>
              <a:t> </a:t>
            </a:r>
            <a:endParaRPr lang="en-US" altLang="ko-KR" sz="1200" b="1" smtClean="0">
              <a:latin typeface="Times New Roman" pitchFamily="18" charset="0"/>
              <a:cs typeface="Times New Roman" pitchFamily="18" charset="0"/>
            </a:endParaRPr>
          </a:p>
          <a:p>
            <a:pPr eaLnBrk="1" hangingPunct="1">
              <a:lnSpc>
                <a:spcPct val="80000"/>
              </a:lnSpc>
              <a:buFont typeface="Wingdings" pitchFamily="2" charset="2"/>
              <a:buChar char="ü"/>
            </a:pPr>
            <a:r>
              <a:rPr lang="en-US" altLang="ko-KR" sz="1800" b="1" u="sng" smtClean="0">
                <a:solidFill>
                  <a:srgbClr val="00009C"/>
                </a:solidFill>
                <a:latin typeface="Times New Roman" pitchFamily="18" charset="0"/>
                <a:cs typeface="Times New Roman" pitchFamily="18" charset="0"/>
              </a:rPr>
              <a:t>Weight Average Molecular Weight</a:t>
            </a:r>
          </a:p>
          <a:p>
            <a:pPr lvl="1" eaLnBrk="1" hangingPunct="1">
              <a:lnSpc>
                <a:spcPct val="80000"/>
              </a:lnSpc>
              <a:buFont typeface="Wingdings" pitchFamily="2" charset="2"/>
              <a:buNone/>
            </a:pPr>
            <a:r>
              <a:rPr lang="en-US" altLang="ko-KR" sz="1600" b="1" i="1" smtClean="0">
                <a:solidFill>
                  <a:srgbClr val="0099FF"/>
                </a:solidFill>
                <a:latin typeface="Times New Roman" pitchFamily="18" charset="0"/>
                <a:cs typeface="Times New Roman" pitchFamily="18" charset="0"/>
              </a:rPr>
              <a:t>Light scattering</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translate the distribution of scattered light intensity created by a dissolved</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polymer sample into an absolute measure of weight-average MW</a:t>
            </a:r>
            <a:endParaRPr lang="en-US" altLang="ko-KR" sz="1400" b="1" smtClean="0">
              <a:latin typeface="Times New Roman" pitchFamily="18" charset="0"/>
              <a:cs typeface="Times New Roman" pitchFamily="18" charset="0"/>
            </a:endParaRPr>
          </a:p>
          <a:p>
            <a:pPr eaLnBrk="1" hangingPunct="1">
              <a:lnSpc>
                <a:spcPct val="80000"/>
              </a:lnSpc>
              <a:buFont typeface="Wingdings" pitchFamily="2" charset="2"/>
              <a:buChar char="ü"/>
            </a:pPr>
            <a:r>
              <a:rPr lang="en-US" altLang="ko-KR" sz="1800" b="1" u="sng" smtClean="0">
                <a:solidFill>
                  <a:srgbClr val="00009C"/>
                </a:solidFill>
                <a:latin typeface="Times New Roman" pitchFamily="18" charset="0"/>
                <a:cs typeface="Times New Roman" pitchFamily="18" charset="0"/>
              </a:rPr>
              <a:t>Viscosity Average Molecular Weight</a:t>
            </a:r>
          </a:p>
          <a:p>
            <a:pPr lvl="1" eaLnBrk="1" hangingPunct="1">
              <a:lnSpc>
                <a:spcPct val="80000"/>
              </a:lnSpc>
              <a:buFont typeface="Wingdings" pitchFamily="2" charset="2"/>
              <a:buNone/>
            </a:pPr>
            <a:r>
              <a:rPr lang="en-US" altLang="ko-KR" sz="1600" b="1" i="1" smtClean="0">
                <a:solidFill>
                  <a:srgbClr val="0099FF"/>
                </a:solidFill>
                <a:latin typeface="Times New Roman" pitchFamily="18" charset="0"/>
                <a:cs typeface="Times New Roman" pitchFamily="18" charset="0"/>
              </a:rPr>
              <a:t>Viscometry</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the viscosity of an infinitely dilute polymer solution relative to the solvent </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relates to molecular dimension and weight.</a:t>
            </a:r>
            <a:endParaRPr lang="en-US" altLang="ko-KR" sz="1400" b="1" smtClean="0">
              <a:latin typeface="Times New Roman" pitchFamily="18" charset="0"/>
              <a:cs typeface="Times New Roman" pitchFamily="18" charset="0"/>
            </a:endParaRPr>
          </a:p>
          <a:p>
            <a:pPr eaLnBrk="1" hangingPunct="1">
              <a:lnSpc>
                <a:spcPct val="80000"/>
              </a:lnSpc>
              <a:buFont typeface="Wingdings" pitchFamily="2" charset="2"/>
              <a:buChar char="ü"/>
            </a:pPr>
            <a:r>
              <a:rPr lang="en-US" altLang="ko-KR" sz="1800" b="1" u="sng" smtClean="0">
                <a:solidFill>
                  <a:srgbClr val="00009C"/>
                </a:solidFill>
                <a:latin typeface="Times New Roman" pitchFamily="18" charset="0"/>
                <a:cs typeface="Times New Roman" pitchFamily="18" charset="0"/>
              </a:rPr>
              <a:t>Molecular Weight Distribution</a:t>
            </a:r>
          </a:p>
          <a:p>
            <a:pPr lvl="1" eaLnBrk="1" hangingPunct="1">
              <a:lnSpc>
                <a:spcPct val="80000"/>
              </a:lnSpc>
              <a:buFont typeface="Wingdings" pitchFamily="2" charset="2"/>
              <a:buNone/>
            </a:pPr>
            <a:r>
              <a:rPr lang="en-US" altLang="ko-KR" sz="1600" b="1" i="1" smtClean="0">
                <a:solidFill>
                  <a:srgbClr val="0099FF"/>
                </a:solidFill>
                <a:latin typeface="Times New Roman" pitchFamily="18" charset="0"/>
                <a:cs typeface="Times New Roman" pitchFamily="18" charset="0"/>
              </a:rPr>
              <a:t>Gel permeation chromatography</a:t>
            </a:r>
          </a:p>
          <a:p>
            <a:pPr lvl="1" eaLnBrk="1" hangingPunct="1">
              <a:lnSpc>
                <a:spcPct val="80000"/>
              </a:lnSpc>
              <a:buFont typeface="Wingdings" pitchFamily="2" charset="2"/>
              <a:buNone/>
            </a:pPr>
            <a:r>
              <a:rPr lang="en-US" altLang="ko-KR" sz="1600" b="1" smtClean="0">
                <a:latin typeface="Times New Roman" pitchFamily="18" charset="0"/>
                <a:cs typeface="Times New Roman" pitchFamily="18" charset="0"/>
              </a:rPr>
              <a:t>fractionation on the basis of chain aggregate dimension in solution</a:t>
            </a:r>
          </a:p>
          <a:p>
            <a:pPr eaLnBrk="1" hangingPunct="1">
              <a:lnSpc>
                <a:spcPct val="80000"/>
              </a:lnSpc>
              <a:buFont typeface="Wingdings" pitchFamily="2" charset="2"/>
              <a:buChar char="ü"/>
            </a:pPr>
            <a:r>
              <a:rPr lang="en-US" altLang="ko-KR" sz="1800" b="1" u="sng" smtClean="0">
                <a:solidFill>
                  <a:srgbClr val="000099"/>
                </a:solidFill>
                <a:latin typeface="Times New Roman" pitchFamily="18" charset="0"/>
                <a:cs typeface="Times New Roman" pitchFamily="18" charset="0"/>
              </a:rPr>
              <a:t>Z-average Molecular Weight</a:t>
            </a:r>
          </a:p>
          <a:p>
            <a:pPr eaLnBrk="1" hangingPunct="1">
              <a:lnSpc>
                <a:spcPct val="80000"/>
              </a:lnSpc>
              <a:buFont typeface="Wingdings" pitchFamily="2" charset="2"/>
              <a:buNone/>
            </a:pPr>
            <a:r>
              <a:rPr lang="en-US" altLang="ko-KR" sz="1600" b="1" i="1" smtClean="0">
                <a:solidFill>
                  <a:srgbClr val="000099"/>
                </a:solidFill>
                <a:latin typeface="Times New Roman" pitchFamily="18" charset="0"/>
                <a:cs typeface="Times New Roman" pitchFamily="18" charset="0"/>
              </a:rPr>
              <a:t>         </a:t>
            </a:r>
            <a:r>
              <a:rPr lang="en-US" altLang="ko-KR" sz="1600" b="1" i="1" smtClean="0">
                <a:solidFill>
                  <a:srgbClr val="0099FF"/>
                </a:solidFill>
                <a:latin typeface="Times New Roman" pitchFamily="18" charset="0"/>
                <a:cs typeface="Times New Roman" pitchFamily="18" charset="0"/>
              </a:rPr>
              <a:t>Centrifuge</a:t>
            </a:r>
          </a:p>
          <a:p>
            <a:pPr eaLnBrk="1" hangingPunct="1">
              <a:lnSpc>
                <a:spcPct val="80000"/>
              </a:lnSpc>
              <a:buFont typeface="Wingdings" pitchFamily="2" charset="2"/>
              <a:buNone/>
            </a:pPr>
            <a:r>
              <a:rPr lang="en-US" altLang="ko-KR" sz="1600" b="1" i="1" smtClean="0">
                <a:latin typeface="Times New Roman" pitchFamily="18" charset="0"/>
                <a:cs typeface="Times New Roman" pitchFamily="18" charset="0"/>
              </a:rPr>
              <a:t>          </a:t>
            </a:r>
            <a:r>
              <a:rPr lang="en-US" altLang="ko-KR" sz="1600" b="1" smtClean="0">
                <a:latin typeface="Times New Roman" pitchFamily="18" charset="0"/>
                <a:cs typeface="Times New Roman" pitchFamily="18" charset="0"/>
              </a:rPr>
              <a:t>average determined by centrifuge</a:t>
            </a:r>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304800" y="0"/>
            <a:ext cx="8534400" cy="1143000"/>
          </a:xfrm>
        </p:spPr>
        <p:txBody>
          <a:bodyPr/>
          <a:lstStyle/>
          <a:p>
            <a:pPr>
              <a:defRPr/>
            </a:pPr>
            <a:r>
              <a:rPr lang="en-US" sz="4000" b="1">
                <a:solidFill>
                  <a:schemeClr val="tx1"/>
                </a:solidFill>
                <a:effectLst>
                  <a:outerShdw blurRad="38100" dist="38100" dir="2700000" algn="tl">
                    <a:srgbClr val="C0C0C0"/>
                  </a:outerShdw>
                </a:effectLst>
              </a:rPr>
              <a:t>Polymer Solution Viscosity</a:t>
            </a:r>
          </a:p>
        </p:txBody>
      </p:sp>
      <p:sp>
        <p:nvSpPr>
          <p:cNvPr id="50179" name="Rectangle 3"/>
          <p:cNvSpPr>
            <a:spLocks noGrp="1" noChangeArrowheads="1"/>
          </p:cNvSpPr>
          <p:nvPr>
            <p:ph type="body" idx="1"/>
          </p:nvPr>
        </p:nvSpPr>
        <p:spPr>
          <a:xfrm>
            <a:off x="304800" y="1143000"/>
            <a:ext cx="8458200" cy="1676400"/>
          </a:xfrm>
        </p:spPr>
        <p:txBody>
          <a:bodyPr/>
          <a:lstStyle/>
          <a:p>
            <a:pPr marL="0" indent="0"/>
            <a:endParaRPr lang="en-US" smtClean="0"/>
          </a:p>
          <a:p>
            <a:pPr marL="0" indent="0">
              <a:buFontTx/>
              <a:buNone/>
            </a:pPr>
            <a:endParaRPr lang="en-US" sz="2000" smtClean="0"/>
          </a:p>
          <a:p>
            <a:pPr marL="0" indent="0">
              <a:buFontTx/>
              <a:buNone/>
            </a:pPr>
            <a:r>
              <a:rPr lang="en-US" sz="2000" smtClean="0"/>
              <a:t> </a:t>
            </a:r>
          </a:p>
        </p:txBody>
      </p:sp>
      <p:sp>
        <p:nvSpPr>
          <p:cNvPr id="50180" name="Rectangle 7"/>
          <p:cNvSpPr>
            <a:spLocks noChangeArrowheads="1"/>
          </p:cNvSpPr>
          <p:nvPr/>
        </p:nvSpPr>
        <p:spPr bwMode="auto">
          <a:xfrm>
            <a:off x="0" y="1557338"/>
            <a:ext cx="9144000" cy="4486275"/>
          </a:xfrm>
          <a:prstGeom prst="rect">
            <a:avLst/>
          </a:prstGeom>
          <a:noFill/>
          <a:ln w="9525">
            <a:noFill/>
            <a:miter lim="800000"/>
            <a:headEnd/>
            <a:tailEnd/>
          </a:ln>
        </p:spPr>
        <p:txBody>
          <a:bodyPr>
            <a:spAutoFit/>
          </a:bodyPr>
          <a:lstStyle/>
          <a:p>
            <a:pPr eaLnBrk="0" hangingPunct="0"/>
            <a:r>
              <a:rPr lang="en-US" sz="3600" b="0">
                <a:solidFill>
                  <a:schemeClr val="tx1"/>
                </a:solidFill>
              </a:rPr>
              <a:t>When a polymer is dissolved in a solvent and then subjected to flow through a narrow capillary it exerts a resistance to that flow. This resistance is very informative. </a:t>
            </a:r>
          </a:p>
          <a:p>
            <a:pPr eaLnBrk="0" hangingPunct="0">
              <a:buFontTx/>
              <a:buChar char="•"/>
            </a:pPr>
            <a:r>
              <a:rPr lang="en-US" sz="3600" b="0">
                <a:solidFill>
                  <a:schemeClr val="tx1"/>
                </a:solidFill>
              </a:rPr>
              <a:t>It provides information on the size of the polymer</a:t>
            </a:r>
          </a:p>
          <a:p>
            <a:pPr eaLnBrk="0" hangingPunct="0">
              <a:buFontTx/>
              <a:buChar char="•"/>
            </a:pPr>
            <a:r>
              <a:rPr lang="en-US" sz="3600" b="0">
                <a:solidFill>
                  <a:schemeClr val="tx1"/>
                </a:solidFill>
              </a:rPr>
              <a:t>Its Flexibility and shape in solution </a:t>
            </a:r>
          </a:p>
          <a:p>
            <a:pPr eaLnBrk="0" hangingPunct="0">
              <a:buFontTx/>
              <a:buChar char="•"/>
            </a:pPr>
            <a:r>
              <a:rPr lang="en-US" sz="3600" b="0">
                <a:solidFill>
                  <a:schemeClr val="tx1"/>
                </a:solidFill>
              </a:rPr>
              <a:t>Its interactions with the solvent it is disolved in.</a:t>
            </a:r>
            <a:r>
              <a:rPr lang="en-US" sz="3600"/>
              <a:t> </a:t>
            </a:r>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304800" y="0"/>
            <a:ext cx="8534400" cy="1143000"/>
          </a:xfrm>
        </p:spPr>
        <p:txBody>
          <a:bodyPr/>
          <a:lstStyle/>
          <a:p>
            <a:pPr>
              <a:defRPr/>
            </a:pPr>
            <a:r>
              <a:rPr lang="en-US" sz="4000" b="1">
                <a:solidFill>
                  <a:schemeClr val="tx1"/>
                </a:solidFill>
                <a:effectLst>
                  <a:outerShdw blurRad="38100" dist="38100" dir="2700000" algn="tl">
                    <a:srgbClr val="C0C0C0"/>
                  </a:outerShdw>
                </a:effectLst>
              </a:rPr>
              <a:t>Polymer Solution Viscosity</a:t>
            </a:r>
          </a:p>
        </p:txBody>
      </p:sp>
      <p:sp>
        <p:nvSpPr>
          <p:cNvPr id="14341" name="Rectangle 3"/>
          <p:cNvSpPr>
            <a:spLocks noGrp="1" noChangeArrowheads="1"/>
          </p:cNvSpPr>
          <p:nvPr>
            <p:ph type="body" idx="1"/>
          </p:nvPr>
        </p:nvSpPr>
        <p:spPr>
          <a:xfrm>
            <a:off x="304800" y="1143000"/>
            <a:ext cx="8458200" cy="1676400"/>
          </a:xfrm>
        </p:spPr>
        <p:txBody>
          <a:bodyPr>
            <a:normAutofit fontScale="92500" lnSpcReduction="20000"/>
          </a:bodyPr>
          <a:lstStyle/>
          <a:p>
            <a:pPr marL="0" indent="0">
              <a:buFontTx/>
              <a:buNone/>
            </a:pPr>
            <a:r>
              <a:rPr lang="en-US" smtClean="0"/>
              <a:t>For dilute solutions the ratio between flow time of a polymer solution (</a:t>
            </a:r>
            <a:r>
              <a:rPr lang="en-US" i="1" smtClean="0"/>
              <a:t>t</a:t>
            </a:r>
            <a:r>
              <a:rPr lang="en-US" smtClean="0"/>
              <a:t>) to that of the pure solvent (</a:t>
            </a:r>
            <a:r>
              <a:rPr lang="en-US" i="1" smtClean="0"/>
              <a:t>t</a:t>
            </a:r>
            <a:r>
              <a:rPr lang="en-US" i="1" baseline="-25000" smtClean="0"/>
              <a:t>o</a:t>
            </a:r>
            <a:r>
              <a:rPr lang="en-US" smtClean="0"/>
              <a:t>) is effectively equal to the ratio of their viscosity (</a:t>
            </a:r>
            <a:r>
              <a:rPr lang="en-US" i="1" smtClean="0">
                <a:latin typeface="Symbol" pitchFamily="18" charset="2"/>
              </a:rPr>
              <a:t>h </a:t>
            </a:r>
            <a:r>
              <a:rPr lang="en-US" smtClean="0"/>
              <a:t>/ </a:t>
            </a:r>
            <a:r>
              <a:rPr lang="en-US" i="1" smtClean="0">
                <a:latin typeface="Symbol" pitchFamily="18" charset="2"/>
              </a:rPr>
              <a:t>h</a:t>
            </a:r>
            <a:r>
              <a:rPr lang="en-US" i="1" baseline="-25000" smtClean="0">
                <a:latin typeface="Symbol" pitchFamily="18" charset="2"/>
              </a:rPr>
              <a:t>o</a:t>
            </a:r>
            <a:r>
              <a:rPr lang="en-US" smtClean="0">
                <a:latin typeface="Symbol" pitchFamily="18" charset="2"/>
              </a:rPr>
              <a:t>)</a:t>
            </a:r>
            <a:endParaRPr lang="en-US" smtClean="0"/>
          </a:p>
        </p:txBody>
      </p:sp>
      <p:graphicFrame>
        <p:nvGraphicFramePr>
          <p:cNvPr id="14338" name="Object 4"/>
          <p:cNvGraphicFramePr>
            <a:graphicFrameLocks noChangeAspect="1"/>
          </p:cNvGraphicFramePr>
          <p:nvPr/>
        </p:nvGraphicFramePr>
        <p:xfrm>
          <a:off x="3124200" y="3048000"/>
          <a:ext cx="2449513" cy="1235075"/>
        </p:xfrm>
        <a:graphic>
          <a:graphicData uri="http://schemas.openxmlformats.org/presentationml/2006/ole">
            <p:oleObj spid="_x0000_s28674" name="Equation" r:id="rId4" imgW="850680" imgH="431640" progId="Equation.3">
              <p:embed/>
            </p:oleObj>
          </a:graphicData>
        </a:graphic>
      </p:graphicFrame>
      <p:graphicFrame>
        <p:nvGraphicFramePr>
          <p:cNvPr id="14339" name="Object 5"/>
          <p:cNvGraphicFramePr>
            <a:graphicFrameLocks noChangeAspect="1"/>
          </p:cNvGraphicFramePr>
          <p:nvPr/>
        </p:nvGraphicFramePr>
        <p:xfrm>
          <a:off x="2209800" y="5389563"/>
          <a:ext cx="3810000" cy="1239837"/>
        </p:xfrm>
        <a:graphic>
          <a:graphicData uri="http://schemas.openxmlformats.org/presentationml/2006/ole">
            <p:oleObj spid="_x0000_s28675" name="Equation" r:id="rId5" imgW="1320480" imgH="431640" progId="Equation.3">
              <p:embed/>
            </p:oleObj>
          </a:graphicData>
        </a:graphic>
      </p:graphicFrame>
      <p:sp>
        <p:nvSpPr>
          <p:cNvPr id="14342" name="Text Box 6"/>
          <p:cNvSpPr txBox="1">
            <a:spLocks noChangeArrowheads="1"/>
          </p:cNvSpPr>
          <p:nvPr/>
        </p:nvSpPr>
        <p:spPr bwMode="auto">
          <a:xfrm>
            <a:off x="304800" y="4343400"/>
            <a:ext cx="8142288" cy="946150"/>
          </a:xfrm>
          <a:prstGeom prst="rect">
            <a:avLst/>
          </a:prstGeom>
          <a:noFill/>
          <a:ln w="9525">
            <a:noFill/>
            <a:miter lim="800000"/>
            <a:headEnd/>
            <a:tailEnd/>
          </a:ln>
        </p:spPr>
        <p:txBody>
          <a:bodyPr>
            <a:spAutoFit/>
          </a:bodyPr>
          <a:lstStyle/>
          <a:p>
            <a:pPr eaLnBrk="0" hangingPunct="0"/>
            <a:r>
              <a:rPr lang="en-US" sz="2800" b="0">
                <a:solidFill>
                  <a:schemeClr val="tx1"/>
                </a:solidFill>
              </a:rPr>
              <a:t>As this has a limiting value of unity, a more useful quantity is specific viscosity (</a:t>
            </a:r>
            <a:r>
              <a:rPr lang="en-US" sz="2800" b="0" i="1">
                <a:solidFill>
                  <a:schemeClr val="tx1"/>
                </a:solidFill>
                <a:latin typeface="Symbol" pitchFamily="18" charset="2"/>
              </a:rPr>
              <a:t>h</a:t>
            </a:r>
            <a:r>
              <a:rPr lang="en-US" sz="2800" b="0" i="1" baseline="-25000">
                <a:solidFill>
                  <a:schemeClr val="tx1"/>
                </a:solidFill>
              </a:rPr>
              <a:t>sp</a:t>
            </a:r>
            <a:r>
              <a:rPr lang="en-US" sz="2800" b="0">
                <a:solidFill>
                  <a:schemeClr val="tx1"/>
                </a:solidFill>
              </a:rPr>
              <a:t>)</a:t>
            </a:r>
            <a:endParaRPr lang="en-US" sz="2800" b="0" i="1" baseline="-25000">
              <a:solidFill>
                <a:schemeClr val="tx1"/>
              </a:solidFill>
              <a:latin typeface="Symbol" pitchFamily="18" charset="2"/>
            </a:endParaRPr>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304800" y="152400"/>
            <a:ext cx="8458200" cy="1143000"/>
          </a:xfrm>
        </p:spPr>
        <p:txBody>
          <a:bodyPr/>
          <a:lstStyle/>
          <a:p>
            <a:pPr>
              <a:defRPr/>
            </a:pPr>
            <a:r>
              <a:rPr lang="en-US" sz="4000" b="1">
                <a:solidFill>
                  <a:schemeClr val="tx1"/>
                </a:solidFill>
                <a:effectLst>
                  <a:outerShdw blurRad="38100" dist="38100" dir="2700000" algn="tl">
                    <a:srgbClr val="C0C0C0"/>
                  </a:outerShdw>
                </a:effectLst>
              </a:rPr>
              <a:t>Intrinsic Viscosity [</a:t>
            </a:r>
            <a:r>
              <a:rPr lang="el-GR" sz="4000" b="1">
                <a:solidFill>
                  <a:schemeClr val="tx1"/>
                </a:solidFill>
                <a:effectLst>
                  <a:outerShdw blurRad="38100" dist="38100" dir="2700000" algn="tl">
                    <a:srgbClr val="C0C0C0"/>
                  </a:outerShdw>
                </a:effectLst>
                <a:cs typeface="Times New Roman" pitchFamily="18" charset="0"/>
              </a:rPr>
              <a:t>η</a:t>
            </a:r>
            <a:r>
              <a:rPr lang="en-US" sz="4000" b="1">
                <a:solidFill>
                  <a:schemeClr val="tx1"/>
                </a:solidFill>
                <a:effectLst>
                  <a:outerShdw blurRad="38100" dist="38100" dir="2700000" algn="tl">
                    <a:srgbClr val="C0C0C0"/>
                  </a:outerShdw>
                </a:effectLst>
                <a:cs typeface="Times New Roman" pitchFamily="18" charset="0"/>
              </a:rPr>
              <a:t>]</a:t>
            </a:r>
            <a:endParaRPr lang="el-GR" sz="4000" b="1">
              <a:solidFill>
                <a:schemeClr val="tx1"/>
              </a:solidFill>
              <a:effectLst>
                <a:outerShdw blurRad="38100" dist="38100" dir="2700000" algn="tl">
                  <a:srgbClr val="C0C0C0"/>
                </a:outerShdw>
              </a:effectLst>
              <a:cs typeface="Times New Roman" pitchFamily="18" charset="0"/>
            </a:endParaRPr>
          </a:p>
        </p:txBody>
      </p:sp>
      <p:sp>
        <p:nvSpPr>
          <p:cNvPr id="375811" name="Rectangle 3"/>
          <p:cNvSpPr>
            <a:spLocks noGrp="1" noChangeArrowheads="1"/>
          </p:cNvSpPr>
          <p:nvPr>
            <p:ph type="body" idx="1"/>
          </p:nvPr>
        </p:nvSpPr>
        <p:spPr>
          <a:xfrm>
            <a:off x="381000" y="1295400"/>
            <a:ext cx="8458200" cy="1371600"/>
          </a:xfrm>
        </p:spPr>
        <p:txBody>
          <a:bodyPr>
            <a:normAutofit fontScale="92500"/>
          </a:bodyPr>
          <a:lstStyle/>
          <a:p>
            <a:pPr marL="0" indent="0">
              <a:buFontTx/>
              <a:buNone/>
              <a:defRPr/>
            </a:pPr>
            <a:r>
              <a:rPr lang="en-US" sz="2800"/>
              <a:t>To eliminate concentration effects, the </a:t>
            </a:r>
            <a:r>
              <a:rPr lang="en-US" sz="2800" b="1" i="1">
                <a:effectLst>
                  <a:outerShdw blurRad="38100" dist="38100" dir="2700000" algn="tl">
                    <a:srgbClr val="C0C0C0"/>
                  </a:outerShdw>
                </a:effectLst>
              </a:rPr>
              <a:t>specific viscosity</a:t>
            </a:r>
            <a:r>
              <a:rPr lang="en-US" sz="2800" i="1"/>
              <a:t> </a:t>
            </a:r>
            <a:r>
              <a:rPr lang="en-US" sz="2800"/>
              <a:t>(</a:t>
            </a:r>
            <a:r>
              <a:rPr lang="en-US" sz="2800" i="1">
                <a:latin typeface="Symbol" pitchFamily="18" charset="2"/>
              </a:rPr>
              <a:t>h</a:t>
            </a:r>
            <a:r>
              <a:rPr lang="en-US" sz="2800" baseline="-25000"/>
              <a:t>sp</a:t>
            </a:r>
            <a:r>
              <a:rPr lang="en-US" sz="2800"/>
              <a:t> ) is divided by concentration and extrapolated to zero concentration to give </a:t>
            </a:r>
            <a:r>
              <a:rPr lang="en-US" sz="2800" b="1" i="1">
                <a:effectLst>
                  <a:outerShdw blurRad="38100" dist="38100" dir="2700000" algn="tl">
                    <a:srgbClr val="C0C0C0"/>
                  </a:outerShdw>
                </a:effectLst>
              </a:rPr>
              <a:t>intrinsic viscosity </a:t>
            </a:r>
            <a:r>
              <a:rPr lang="en-US" sz="2800" b="1">
                <a:effectLst>
                  <a:outerShdw blurRad="38100" dist="38100" dir="2700000" algn="tl">
                    <a:srgbClr val="C0C0C0"/>
                  </a:outerShdw>
                </a:effectLst>
              </a:rPr>
              <a:t>[</a:t>
            </a:r>
            <a:r>
              <a:rPr lang="en-US" sz="2800" b="1" i="1">
                <a:effectLst>
                  <a:outerShdw blurRad="38100" dist="38100" dir="2700000" algn="tl">
                    <a:srgbClr val="C0C0C0"/>
                  </a:outerShdw>
                </a:effectLst>
                <a:latin typeface="Symbol" pitchFamily="18" charset="2"/>
              </a:rPr>
              <a:t>h</a:t>
            </a:r>
            <a:r>
              <a:rPr lang="en-US" sz="2800" b="1">
                <a:effectLst>
                  <a:outerShdw blurRad="38100" dist="38100" dir="2700000" algn="tl">
                    <a:srgbClr val="C0C0C0"/>
                  </a:outerShdw>
                </a:effectLst>
                <a:latin typeface="Symbol" pitchFamily="18" charset="2"/>
              </a:rPr>
              <a:t>]</a:t>
            </a:r>
          </a:p>
        </p:txBody>
      </p:sp>
      <p:graphicFrame>
        <p:nvGraphicFramePr>
          <p:cNvPr id="16386" name="Object 4"/>
          <p:cNvGraphicFramePr>
            <a:graphicFrameLocks noChangeAspect="1"/>
          </p:cNvGraphicFramePr>
          <p:nvPr/>
        </p:nvGraphicFramePr>
        <p:xfrm>
          <a:off x="1600200" y="2895600"/>
          <a:ext cx="5495925" cy="1350963"/>
        </p:xfrm>
        <a:graphic>
          <a:graphicData uri="http://schemas.openxmlformats.org/presentationml/2006/ole">
            <p:oleObj spid="_x0000_s30722" name="Equation" r:id="rId4" imgW="1803240" imgH="444240" progId="Equation.3">
              <p:embed/>
            </p:oleObj>
          </a:graphicData>
        </a:graphic>
      </p:graphicFrame>
      <p:sp>
        <p:nvSpPr>
          <p:cNvPr id="375813" name="Rectangle 5"/>
          <p:cNvSpPr>
            <a:spLocks noChangeArrowheads="1"/>
          </p:cNvSpPr>
          <p:nvPr/>
        </p:nvSpPr>
        <p:spPr bwMode="auto">
          <a:xfrm>
            <a:off x="304800" y="4572000"/>
            <a:ext cx="8458200" cy="1371600"/>
          </a:xfrm>
          <a:prstGeom prst="rect">
            <a:avLst/>
          </a:prstGeom>
          <a:noFill/>
          <a:ln w="9525">
            <a:noFill/>
            <a:miter lim="800000"/>
            <a:headEnd/>
            <a:tailEnd/>
          </a:ln>
          <a:effectLst/>
        </p:spPr>
        <p:txBody>
          <a:bodyPr/>
          <a:lstStyle/>
          <a:p>
            <a:pPr eaLnBrk="0" hangingPunct="0">
              <a:spcBef>
                <a:spcPct val="20000"/>
              </a:spcBef>
              <a:defRPr/>
            </a:pPr>
            <a:r>
              <a:rPr lang="en-US" sz="2800" b="0">
                <a:solidFill>
                  <a:schemeClr val="tx1"/>
                </a:solidFill>
                <a:cs typeface="+mn-cs"/>
              </a:rPr>
              <a:t>Thus plotting </a:t>
            </a:r>
            <a:r>
              <a:rPr lang="en-US" sz="2800" b="0" i="1">
                <a:solidFill>
                  <a:schemeClr val="tx1"/>
                </a:solidFill>
                <a:latin typeface="Symbol" pitchFamily="18" charset="2"/>
                <a:cs typeface="+mn-cs"/>
              </a:rPr>
              <a:t>h</a:t>
            </a:r>
            <a:r>
              <a:rPr lang="en-US" sz="2800" b="0" baseline="-25000">
                <a:solidFill>
                  <a:schemeClr val="tx1"/>
                </a:solidFill>
                <a:cs typeface="+mn-cs"/>
              </a:rPr>
              <a:t>sp</a:t>
            </a:r>
            <a:r>
              <a:rPr lang="en-US" sz="2800" b="0">
                <a:solidFill>
                  <a:schemeClr val="tx1"/>
                </a:solidFill>
                <a:cs typeface="+mn-cs"/>
              </a:rPr>
              <a:t>/c </a:t>
            </a:r>
            <a:r>
              <a:rPr lang="en-US" sz="2800" b="0" i="1">
                <a:solidFill>
                  <a:schemeClr val="tx1"/>
                </a:solidFill>
                <a:cs typeface="+mn-cs"/>
              </a:rPr>
              <a:t>vs</a:t>
            </a:r>
            <a:r>
              <a:rPr lang="en-US" sz="2800" b="0">
                <a:solidFill>
                  <a:schemeClr val="tx1"/>
                </a:solidFill>
                <a:cs typeface="+mn-cs"/>
              </a:rPr>
              <a:t> </a:t>
            </a:r>
            <a:r>
              <a:rPr lang="en-US" sz="2800" b="0" i="1">
                <a:solidFill>
                  <a:schemeClr val="tx1"/>
                </a:solidFill>
                <a:cs typeface="+mn-cs"/>
              </a:rPr>
              <a:t>c</a:t>
            </a:r>
            <a:r>
              <a:rPr lang="en-US" sz="2800" b="0">
                <a:solidFill>
                  <a:schemeClr val="tx1"/>
                </a:solidFill>
                <a:cs typeface="+mn-cs"/>
              </a:rPr>
              <a:t>, the intercept is the intrinsic viscosity [</a:t>
            </a:r>
            <a:r>
              <a:rPr lang="en-US" sz="2800" b="0" i="1">
                <a:solidFill>
                  <a:schemeClr val="tx1"/>
                </a:solidFill>
                <a:latin typeface="Symbol" pitchFamily="18" charset="2"/>
                <a:cs typeface="+mn-cs"/>
              </a:rPr>
              <a:t>h</a:t>
            </a:r>
            <a:r>
              <a:rPr lang="en-US" sz="2800" b="0">
                <a:solidFill>
                  <a:schemeClr val="tx1"/>
                </a:solidFill>
                <a:latin typeface="Symbol" pitchFamily="18" charset="2"/>
                <a:cs typeface="+mn-cs"/>
              </a:rPr>
              <a:t>]</a:t>
            </a:r>
            <a:r>
              <a:rPr lang="en-US" sz="2800" b="0">
                <a:solidFill>
                  <a:schemeClr val="tx1"/>
                </a:solidFill>
                <a:cs typeface="+mn-cs"/>
              </a:rPr>
              <a:t> and from the slope, K</a:t>
            </a:r>
            <a:r>
              <a:rPr lang="en-US" sz="2800" b="0" baseline="-25000">
                <a:solidFill>
                  <a:schemeClr val="tx1"/>
                </a:solidFill>
                <a:cs typeface="+mn-cs"/>
              </a:rPr>
              <a:t>H</a:t>
            </a:r>
            <a:r>
              <a:rPr lang="en-US" sz="2800" b="0">
                <a:solidFill>
                  <a:schemeClr val="tx1"/>
                </a:solidFill>
                <a:cs typeface="+mn-cs"/>
              </a:rPr>
              <a:t> (Huggins constant, typically between 0.3 - 0.9) can be determined</a:t>
            </a:r>
            <a:endParaRPr lang="en-US" sz="2800">
              <a:solidFill>
                <a:schemeClr val="tx1"/>
              </a:solidFill>
              <a:effectLst>
                <a:outerShdw blurRad="38100" dist="38100" dir="2700000" algn="tl">
                  <a:srgbClr val="C0C0C0"/>
                </a:outerShdw>
              </a:effectLst>
              <a:latin typeface="Symbol" pitchFamily="18" charset="2"/>
              <a:cs typeface="+mn-cs"/>
            </a:endParaRPr>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285750" y="428625"/>
            <a:ext cx="6264275" cy="579438"/>
          </a:xfrm>
          <a:prstGeom prst="rect">
            <a:avLst/>
          </a:prstGeom>
          <a:noFill/>
          <a:ln w="9525">
            <a:noFill/>
            <a:miter lim="800000"/>
            <a:headEnd/>
            <a:tailEnd/>
          </a:ln>
        </p:spPr>
        <p:txBody>
          <a:bodyPr anchor="ctr">
            <a:spAutoFit/>
          </a:bodyPr>
          <a:lstStyle/>
          <a:p>
            <a:pPr>
              <a:buFont typeface="Wingdings" pitchFamily="2" charset="2"/>
              <a:buNone/>
              <a:tabLst>
                <a:tab pos="269875" algn="l"/>
              </a:tabLst>
            </a:pPr>
            <a:r>
              <a:rPr lang="en-US" altLang="ko-KR" sz="3200">
                <a:solidFill>
                  <a:srgbClr val="00009C"/>
                </a:solidFill>
                <a:latin typeface="Times New Roman" pitchFamily="18" charset="0"/>
                <a:ea typeface="HY헤드라인M" pitchFamily="18" charset="-127"/>
                <a:cs typeface="Times New Roman" pitchFamily="18" charset="0"/>
              </a:rPr>
              <a:t>Determination of Molecular Weight</a:t>
            </a:r>
          </a:p>
        </p:txBody>
      </p:sp>
      <p:pic>
        <p:nvPicPr>
          <p:cNvPr id="3076" name="Picture 3"/>
          <p:cNvPicPr>
            <a:picLocks noChangeAspect="1" noChangeArrowheads="1"/>
          </p:cNvPicPr>
          <p:nvPr/>
        </p:nvPicPr>
        <p:blipFill>
          <a:blip r:embed="rId3"/>
          <a:srcRect/>
          <a:stretch>
            <a:fillRect/>
          </a:stretch>
        </p:blipFill>
        <p:spPr bwMode="auto">
          <a:xfrm>
            <a:off x="5500688" y="1214438"/>
            <a:ext cx="3282950" cy="4470400"/>
          </a:xfrm>
          <a:prstGeom prst="rect">
            <a:avLst/>
          </a:prstGeom>
          <a:noFill/>
          <a:ln w="9525">
            <a:noFill/>
            <a:miter lim="800000"/>
            <a:headEnd/>
            <a:tailEnd/>
          </a:ln>
        </p:spPr>
      </p:pic>
      <p:sp>
        <p:nvSpPr>
          <p:cNvPr id="3077" name="Rectangle 4"/>
          <p:cNvSpPr>
            <a:spLocks noChangeArrowheads="1"/>
          </p:cNvSpPr>
          <p:nvPr/>
        </p:nvSpPr>
        <p:spPr bwMode="auto">
          <a:xfrm>
            <a:off x="285750" y="1928813"/>
            <a:ext cx="5064125" cy="3375025"/>
          </a:xfrm>
          <a:prstGeom prst="rect">
            <a:avLst/>
          </a:prstGeom>
          <a:noFill/>
          <a:ln w="12700">
            <a:noFill/>
            <a:miter lim="800000"/>
            <a:headEnd/>
            <a:tailEnd/>
          </a:ln>
        </p:spPr>
        <p:txBody>
          <a:bodyPr lIns="90487" tIns="44450" rIns="90487" bIns="44450"/>
          <a:lstStyle/>
          <a:p>
            <a:pPr marL="342900" indent="-342900">
              <a:spcBef>
                <a:spcPct val="25000"/>
              </a:spcBef>
              <a:buFontTx/>
              <a:buChar char="•"/>
            </a:pPr>
            <a:r>
              <a:rPr lang="en-US" altLang="ko-KR" sz="2000" b="1">
                <a:latin typeface="Times New Roman" pitchFamily="18" charset="0"/>
                <a:cs typeface="Times New Roman" pitchFamily="18" charset="0"/>
              </a:rPr>
              <a:t>The concentration dependence is observed to follow this functional dependence:</a:t>
            </a:r>
          </a:p>
          <a:p>
            <a:pPr marL="342900" indent="-342900">
              <a:spcBef>
                <a:spcPct val="25000"/>
              </a:spcBef>
              <a:buFontTx/>
              <a:buChar char="•"/>
            </a:pPr>
            <a:endParaRPr lang="en-US" altLang="ko-KR" sz="2000" b="1">
              <a:latin typeface="Times New Roman" pitchFamily="18" charset="0"/>
              <a:cs typeface="Times New Roman" pitchFamily="18" charset="0"/>
            </a:endParaRPr>
          </a:p>
          <a:p>
            <a:pPr marL="342900" indent="-342900">
              <a:spcBef>
                <a:spcPct val="25000"/>
              </a:spcBef>
              <a:buFontTx/>
              <a:buChar char="•"/>
            </a:pPr>
            <a:endParaRPr lang="en-US" altLang="ko-KR" sz="2000" b="1">
              <a:latin typeface="Times New Roman" pitchFamily="18" charset="0"/>
              <a:cs typeface="Times New Roman" pitchFamily="18" charset="0"/>
            </a:endParaRPr>
          </a:p>
          <a:p>
            <a:pPr marL="342900" indent="-342900">
              <a:spcBef>
                <a:spcPct val="25000"/>
              </a:spcBef>
              <a:buFontTx/>
              <a:buChar char="•"/>
            </a:pPr>
            <a:endParaRPr lang="en-US" altLang="ko-KR" sz="2000" b="1">
              <a:latin typeface="Times New Roman" pitchFamily="18" charset="0"/>
              <a:cs typeface="Times New Roman" pitchFamily="18" charset="0"/>
            </a:endParaRPr>
          </a:p>
          <a:p>
            <a:pPr marL="342900" indent="-342900">
              <a:spcBef>
                <a:spcPct val="25000"/>
              </a:spcBef>
              <a:buFontTx/>
              <a:buChar char="•"/>
            </a:pPr>
            <a:endParaRPr lang="en-US" altLang="ko-KR" sz="2000" b="1">
              <a:latin typeface="Times New Roman" pitchFamily="18" charset="0"/>
              <a:cs typeface="Times New Roman" pitchFamily="18" charset="0"/>
            </a:endParaRPr>
          </a:p>
          <a:p>
            <a:pPr marL="342900" indent="-342900">
              <a:spcBef>
                <a:spcPct val="25000"/>
              </a:spcBef>
              <a:buFontTx/>
              <a:buChar char="•"/>
            </a:pPr>
            <a:endParaRPr lang="en-US" altLang="ko-KR" sz="2000" b="1">
              <a:latin typeface="Times New Roman" pitchFamily="18" charset="0"/>
              <a:cs typeface="Times New Roman" pitchFamily="18" charset="0"/>
            </a:endParaRPr>
          </a:p>
          <a:p>
            <a:pPr marL="342900" indent="-342900">
              <a:spcBef>
                <a:spcPct val="25000"/>
              </a:spcBef>
              <a:buFontTx/>
              <a:buChar char="•"/>
            </a:pPr>
            <a:endParaRPr lang="en-US" altLang="ko-KR" sz="2000" b="1">
              <a:latin typeface="Times New Roman" pitchFamily="18" charset="0"/>
              <a:cs typeface="Times New Roman" pitchFamily="18" charset="0"/>
            </a:endParaRPr>
          </a:p>
          <a:p>
            <a:pPr marL="342900" indent="-342900">
              <a:spcBef>
                <a:spcPct val="25000"/>
              </a:spcBef>
              <a:buFontTx/>
              <a:buChar char="•"/>
            </a:pPr>
            <a:endParaRPr lang="en-US" altLang="ko-KR" sz="2000" b="1">
              <a:latin typeface="Times New Roman" pitchFamily="18" charset="0"/>
              <a:cs typeface="Times New Roman" pitchFamily="18" charset="0"/>
            </a:endParaRPr>
          </a:p>
          <a:p>
            <a:pPr marL="342900" indent="-342900">
              <a:spcBef>
                <a:spcPct val="25000"/>
              </a:spcBef>
              <a:buFontTx/>
              <a:buChar char="•"/>
            </a:pPr>
            <a:r>
              <a:rPr lang="en-US" altLang="ko-KR" sz="2000" b="1">
                <a:latin typeface="Times New Roman" pitchFamily="18" charset="0"/>
                <a:cs typeface="Times New Roman" pitchFamily="18" charset="0"/>
              </a:rPr>
              <a:t>Neglect higher order term in c.</a:t>
            </a:r>
          </a:p>
          <a:p>
            <a:pPr marL="342900" indent="-342900">
              <a:spcBef>
                <a:spcPct val="25000"/>
              </a:spcBef>
              <a:buFontTx/>
              <a:buChar char="•"/>
            </a:pPr>
            <a:r>
              <a:rPr lang="en-US" altLang="ko-KR" sz="2000" b="1">
                <a:latin typeface="Times New Roman" pitchFamily="18" charset="0"/>
                <a:cs typeface="Times New Roman" pitchFamily="18" charset="0"/>
              </a:rPr>
              <a:t>Plot of h</a:t>
            </a:r>
            <a:r>
              <a:rPr lang="en-US" altLang="ko-KR" sz="2000" b="1" baseline="-25000">
                <a:latin typeface="Times New Roman" pitchFamily="18" charset="0"/>
                <a:cs typeface="Times New Roman" pitchFamily="18" charset="0"/>
              </a:rPr>
              <a:t>sp</a:t>
            </a:r>
            <a:r>
              <a:rPr lang="en-US" altLang="ko-KR" sz="2000" b="1">
                <a:latin typeface="Times New Roman" pitchFamily="18" charset="0"/>
                <a:cs typeface="Times New Roman" pitchFamily="18" charset="0"/>
              </a:rPr>
              <a:t>/c vs c will yield [h] as y-intercept.</a:t>
            </a:r>
          </a:p>
        </p:txBody>
      </p:sp>
      <p:grpSp>
        <p:nvGrpSpPr>
          <p:cNvPr id="2" name="Group 10"/>
          <p:cNvGrpSpPr>
            <a:grpSpLocks/>
          </p:cNvGrpSpPr>
          <p:nvPr/>
        </p:nvGrpSpPr>
        <p:grpSpPr bwMode="auto">
          <a:xfrm>
            <a:off x="1116013" y="3017838"/>
            <a:ext cx="3671887" cy="2066925"/>
            <a:chOff x="703" y="1706"/>
            <a:chExt cx="2313" cy="1302"/>
          </a:xfrm>
        </p:grpSpPr>
        <p:graphicFrame>
          <p:nvGraphicFramePr>
            <p:cNvPr id="3074" name="Object 5"/>
            <p:cNvGraphicFramePr>
              <a:graphicFrameLocks noChangeAspect="1"/>
            </p:cNvGraphicFramePr>
            <p:nvPr/>
          </p:nvGraphicFramePr>
          <p:xfrm>
            <a:off x="703" y="1706"/>
            <a:ext cx="2313" cy="551"/>
          </p:xfrm>
          <a:graphic>
            <a:graphicData uri="http://schemas.openxmlformats.org/presentationml/2006/ole">
              <p:oleObj spid="_x0000_s1026" name="Equation" r:id="rId4" imgW="1600200" imgH="381000" progId="Equation.3">
                <p:embed/>
              </p:oleObj>
            </a:graphicData>
          </a:graphic>
        </p:graphicFrame>
        <p:sp>
          <p:nvSpPr>
            <p:cNvPr id="3080" name="Text Box 6"/>
            <p:cNvSpPr txBox="1">
              <a:spLocks noChangeArrowheads="1"/>
            </p:cNvSpPr>
            <p:nvPr/>
          </p:nvSpPr>
          <p:spPr bwMode="auto">
            <a:xfrm>
              <a:off x="884" y="2431"/>
              <a:ext cx="2064" cy="577"/>
            </a:xfrm>
            <a:prstGeom prst="rect">
              <a:avLst/>
            </a:prstGeom>
            <a:noFill/>
            <a:ln w="12700">
              <a:noFill/>
              <a:miter lim="800000"/>
              <a:headEnd/>
              <a:tailEnd/>
            </a:ln>
          </p:spPr>
          <p:txBody>
            <a:bodyPr>
              <a:spAutoFit/>
            </a:bodyPr>
            <a:lstStyle/>
            <a:p>
              <a:pPr eaLnBrk="0" latinLnBrk="0" hangingPunct="0"/>
              <a:r>
                <a:rPr kumimoji="0" lang="en-US" altLang="ko-KR">
                  <a:latin typeface="Times New Roman" pitchFamily="18" charset="0"/>
                  <a:cs typeface="Times New Roman" pitchFamily="18" charset="0"/>
                </a:rPr>
                <a:t>k = Huggins constant</a:t>
              </a:r>
            </a:p>
            <a:p>
              <a:pPr eaLnBrk="0" latinLnBrk="0" hangingPunct="0"/>
              <a:r>
                <a:rPr kumimoji="0" lang="en-US" altLang="ko-KR">
                  <a:latin typeface="Times New Roman" pitchFamily="18" charset="0"/>
                  <a:cs typeface="Times New Roman" pitchFamily="18" charset="0"/>
                </a:rPr>
                <a:t>k=2 for rigid uncharged spheres</a:t>
              </a:r>
            </a:p>
            <a:p>
              <a:pPr eaLnBrk="0" latinLnBrk="0" hangingPunct="0"/>
              <a:r>
                <a:rPr kumimoji="0" lang="en-US" altLang="ko-KR">
                  <a:latin typeface="Times New Roman" pitchFamily="18" charset="0"/>
                  <a:cs typeface="Times New Roman" pitchFamily="18" charset="0"/>
                </a:rPr>
                <a:t>k=0.35 for flexible polymers </a:t>
              </a:r>
            </a:p>
          </p:txBody>
        </p:sp>
        <p:sp>
          <p:nvSpPr>
            <p:cNvPr id="3081" name="AutoShape 7"/>
            <p:cNvSpPr>
              <a:spLocks noChangeArrowheads="1"/>
            </p:cNvSpPr>
            <p:nvPr/>
          </p:nvSpPr>
          <p:spPr bwMode="auto">
            <a:xfrm>
              <a:off x="1429" y="2115"/>
              <a:ext cx="45" cy="104"/>
            </a:xfrm>
            <a:prstGeom prst="upArrow">
              <a:avLst>
                <a:gd name="adj1" fmla="val 50000"/>
                <a:gd name="adj2" fmla="val 57778"/>
              </a:avLst>
            </a:prstGeom>
            <a:solidFill>
              <a:schemeClr val="accent1"/>
            </a:solidFill>
            <a:ln w="12700">
              <a:solidFill>
                <a:schemeClr val="tx1"/>
              </a:solidFill>
              <a:miter lim="800000"/>
              <a:headEnd/>
              <a:tailEnd/>
            </a:ln>
          </p:spPr>
          <p:txBody>
            <a:bodyPr wrap="none" anchor="ctr"/>
            <a:lstStyle/>
            <a:p>
              <a:endParaRPr lang="ko-KR" altLang="en-US">
                <a:latin typeface="Times New Roman" pitchFamily="18" charset="0"/>
                <a:cs typeface="Times New Roman" pitchFamily="18" charset="0"/>
              </a:endParaRPr>
            </a:p>
          </p:txBody>
        </p:sp>
        <p:sp>
          <p:nvSpPr>
            <p:cNvPr id="3082" name="Text Box 8"/>
            <p:cNvSpPr txBox="1">
              <a:spLocks noChangeArrowheads="1"/>
            </p:cNvSpPr>
            <p:nvPr/>
          </p:nvSpPr>
          <p:spPr bwMode="auto">
            <a:xfrm>
              <a:off x="1156" y="2205"/>
              <a:ext cx="874" cy="212"/>
            </a:xfrm>
            <a:prstGeom prst="rect">
              <a:avLst/>
            </a:prstGeom>
            <a:noFill/>
            <a:ln w="12700">
              <a:noFill/>
              <a:miter lim="800000"/>
              <a:headEnd/>
              <a:tailEnd/>
            </a:ln>
          </p:spPr>
          <p:txBody>
            <a:bodyPr>
              <a:spAutoFit/>
            </a:bodyPr>
            <a:lstStyle/>
            <a:p>
              <a:pPr eaLnBrk="0" latinLnBrk="0" hangingPunct="0"/>
              <a:r>
                <a:rPr kumimoji="0" lang="en-US" altLang="ko-KR" sz="1600" b="1">
                  <a:latin typeface="Times New Roman" pitchFamily="18" charset="0"/>
                  <a:cs typeface="Times New Roman" pitchFamily="18" charset="0"/>
                </a:rPr>
                <a:t>y-intercept</a:t>
              </a:r>
            </a:p>
          </p:txBody>
        </p:sp>
      </p:grpSp>
      <p:sp>
        <p:nvSpPr>
          <p:cNvPr id="3079" name="Rectangle 9"/>
          <p:cNvSpPr>
            <a:spLocks noChangeArrowheads="1"/>
          </p:cNvSpPr>
          <p:nvPr/>
        </p:nvSpPr>
        <p:spPr bwMode="auto">
          <a:xfrm>
            <a:off x="395288" y="998538"/>
            <a:ext cx="4572000" cy="854075"/>
          </a:xfrm>
          <a:prstGeom prst="rect">
            <a:avLst/>
          </a:prstGeom>
          <a:noFill/>
          <a:ln w="9525" algn="ctr">
            <a:noFill/>
            <a:miter lim="800000"/>
            <a:headEnd/>
            <a:tailEnd/>
          </a:ln>
        </p:spPr>
        <p:txBody>
          <a:bodyPr>
            <a:spAutoFit/>
          </a:bodyPr>
          <a:lstStyle/>
          <a:p>
            <a:pPr>
              <a:spcBef>
                <a:spcPct val="25000"/>
              </a:spcBef>
            </a:pPr>
            <a:r>
              <a:rPr lang="en-US" altLang="ko-KR" sz="2000" b="1" u="sng">
                <a:solidFill>
                  <a:srgbClr val="3130CE"/>
                </a:solidFill>
                <a:latin typeface="Times New Roman" pitchFamily="18" charset="0"/>
                <a:cs typeface="Times New Roman" pitchFamily="18" charset="0"/>
              </a:rPr>
              <a:t>Viscosity Average Molecular Weight</a:t>
            </a:r>
          </a:p>
          <a:p>
            <a:pPr lvl="1">
              <a:spcBef>
                <a:spcPct val="25000"/>
              </a:spcBef>
            </a:pPr>
            <a:r>
              <a:rPr lang="en-US" altLang="ko-KR" sz="2400" b="1" i="1">
                <a:solidFill>
                  <a:srgbClr val="FF0066"/>
                </a:solidFill>
                <a:latin typeface="Times New Roman" pitchFamily="18" charset="0"/>
                <a:cs typeface="Times New Roman" pitchFamily="18" charset="0"/>
              </a:rPr>
              <a:t>Viscometry</a:t>
            </a:r>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9" name="Rectangle 31"/>
          <p:cNvSpPr>
            <a:spLocks noChangeArrowheads="1"/>
          </p:cNvSpPr>
          <p:nvPr/>
        </p:nvSpPr>
        <p:spPr bwMode="auto">
          <a:xfrm>
            <a:off x="914400" y="-923329"/>
            <a:ext cx="7315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Low" fontAlgn="base">
              <a:spcBef>
                <a:spcPct val="0"/>
              </a:spcBef>
              <a:spcAft>
                <a:spcPct val="0"/>
              </a:spcAft>
            </a:pPr>
            <a:endParaRPr lang="en-US" sz="2400" dirty="0">
              <a:latin typeface="Times New Roman" pitchFamily="18" charset="0"/>
              <a:ea typeface="Times New Roman" pitchFamily="18" charset="0"/>
              <a:cs typeface="Times New Roman" pitchFamily="18" charset="0"/>
            </a:endParaRPr>
          </a:p>
          <a:p>
            <a:pPr algn="justLow" fontAlgn="base">
              <a:spcBef>
                <a:spcPct val="0"/>
              </a:spcBef>
              <a:spcAft>
                <a:spcPct val="0"/>
              </a:spcAf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Low" fontAlgn="base">
              <a:spcBef>
                <a:spcPct val="0"/>
              </a:spcBef>
              <a:spcAft>
                <a:spcPct val="0"/>
              </a:spcAft>
            </a:pPr>
            <a:endParaRPr lang="en-US" sz="2400" dirty="0">
              <a:latin typeface="Times New Roman" pitchFamily="18" charset="0"/>
              <a:ea typeface="Times New Roman" pitchFamily="18" charset="0"/>
              <a:cs typeface="Times New Roman" pitchFamily="18" charset="0"/>
            </a:endParaRPr>
          </a:p>
          <a:p>
            <a:pPr algn="justLow" fontAlgn="base">
              <a:spcBef>
                <a:spcPct val="0"/>
              </a:spcBef>
              <a:spcAft>
                <a:spcPct val="0"/>
              </a:spcAf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Low" fontAlgn="base">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 the Mark-Houwink equation the relationship among the molecular weight and viscosity are given below</a:t>
            </a:r>
          </a:p>
          <a:p>
            <a:pPr algn="justLow" fontAlgn="base">
              <a:spcBef>
                <a:spcPct val="0"/>
              </a:spcBef>
              <a:spcAft>
                <a:spcPct val="0"/>
              </a:spcAft>
            </a:pPr>
            <a:endParaRPr lang="en-US" sz="2400" dirty="0">
              <a:latin typeface="Times New Roman" pitchFamily="18" charset="0"/>
              <a:cs typeface="Times New Roman" pitchFamily="18" charset="0"/>
            </a:endParaRPr>
          </a:p>
          <a:p>
            <a:pPr algn="justLow" fontAlgn="base">
              <a:spcBef>
                <a:spcPct val="0"/>
              </a:spcBef>
              <a:spcAft>
                <a:spcPct val="0"/>
              </a:spcAft>
            </a:pPr>
            <a:r>
              <a:rPr lang="en-US" sz="2400" dirty="0" smtClean="0">
                <a:latin typeface="Times New Roman" pitchFamily="18" charset="0"/>
                <a:cs typeface="Times New Roman" pitchFamily="18" charset="0"/>
              </a:rPr>
              <a:t>                    [</a:t>
            </a:r>
            <a:r>
              <a:rPr lang="el-GR" sz="2400" i="1" dirty="0" smtClean="0"/>
              <a:t>η</a:t>
            </a:r>
            <a:r>
              <a:rPr lang="en-US" sz="2400" dirty="0" smtClean="0"/>
              <a:t>] = K M</a:t>
            </a:r>
            <a:r>
              <a:rPr lang="el-GR" sz="2400" baseline="30000" dirty="0" smtClean="0">
                <a:latin typeface="Times New Roman" pitchFamily="18" charset="0"/>
                <a:cs typeface="Times New Roman" pitchFamily="18" charset="0"/>
              </a:rPr>
              <a:t>α</a:t>
            </a:r>
            <a:endParaRPr lang="en-US" sz="2400" baseline="30000" dirty="0" smtClean="0">
              <a:latin typeface="Times New Roman" pitchFamily="18" charset="0"/>
              <a:cs typeface="Times New Roman" pitchFamily="18" charset="0"/>
            </a:endParaRPr>
          </a:p>
          <a:p>
            <a:pPr algn="justLow" fontAlgn="base">
              <a:spcBef>
                <a:spcPct val="0"/>
              </a:spcBef>
              <a:spcAft>
                <a:spcPct val="0"/>
              </a:spcAft>
            </a:pPr>
            <a:endParaRPr lang="en-US" sz="2400" dirty="0">
              <a:latin typeface="Times New Roman" pitchFamily="18" charset="0"/>
              <a:cs typeface="Times New Roman" pitchFamily="18" charset="0"/>
            </a:endParaRPr>
          </a:p>
          <a:p>
            <a:pPr algn="justLow" fontAlgn="base">
              <a:spcBef>
                <a:spcPct val="0"/>
              </a:spcBef>
              <a:spcAft>
                <a:spcPct val="0"/>
              </a:spcAft>
            </a:pPr>
            <a:r>
              <a:rPr lang="en-US" sz="2400" dirty="0" smtClean="0"/>
              <a:t>Where</a:t>
            </a:r>
            <a:r>
              <a:rPr lang="en-US" sz="2400" i="1" dirty="0" smtClean="0"/>
              <a:t> </a:t>
            </a:r>
            <a:r>
              <a:rPr lang="el-GR" sz="2400" i="1" dirty="0" smtClean="0">
                <a:latin typeface="Calibri"/>
              </a:rPr>
              <a:t>η</a:t>
            </a:r>
            <a:r>
              <a:rPr lang="en-US" sz="2400" i="1" dirty="0" smtClean="0">
                <a:latin typeface="Calibri"/>
              </a:rPr>
              <a:t> </a:t>
            </a:r>
            <a:r>
              <a:rPr lang="en-US" sz="2400" dirty="0" smtClean="0"/>
              <a:t>is </a:t>
            </a:r>
            <a:r>
              <a:rPr lang="en-US" sz="2400" dirty="0"/>
              <a:t>the intrinsic </a:t>
            </a:r>
            <a:r>
              <a:rPr lang="en-US" sz="2400" dirty="0" smtClean="0"/>
              <a:t>viscosity,</a:t>
            </a:r>
            <a:r>
              <a:rPr lang="az-Cyrl-AZ" sz="2400" dirty="0" smtClean="0">
                <a:latin typeface="Calibri"/>
              </a:rPr>
              <a:t>М</a:t>
            </a:r>
            <a:r>
              <a:rPr lang="en-US" sz="2400" dirty="0" smtClean="0"/>
              <a:t> </a:t>
            </a:r>
            <a:r>
              <a:rPr lang="en-US" sz="2400" dirty="0"/>
              <a:t>is Molecular weight, </a:t>
            </a:r>
            <a:r>
              <a:rPr lang="el-GR" sz="2400" dirty="0" smtClean="0">
                <a:latin typeface="Calibri"/>
              </a:rPr>
              <a:t>Κ</a:t>
            </a:r>
            <a:r>
              <a:rPr lang="en-US" sz="2400" dirty="0" smtClean="0">
                <a:latin typeface="Calibri"/>
              </a:rPr>
              <a:t> </a:t>
            </a:r>
            <a:r>
              <a:rPr lang="en-US" sz="2400" dirty="0" smtClean="0"/>
              <a:t>and </a:t>
            </a:r>
            <a:r>
              <a:rPr lang="el-GR" sz="2400" dirty="0" smtClean="0">
                <a:latin typeface="Calibri"/>
              </a:rPr>
              <a:t>α</a:t>
            </a:r>
            <a:r>
              <a:rPr lang="en-US" sz="2400" dirty="0" smtClean="0"/>
              <a:t> are </a:t>
            </a:r>
            <a:r>
              <a:rPr lang="en-US" sz="2400" dirty="0"/>
              <a:t>constants for a particular polymer solvent system</a:t>
            </a:r>
            <a:r>
              <a:rPr lang="en-US" sz="2400" dirty="0" smtClean="0"/>
              <a:t>.</a:t>
            </a:r>
            <a:r>
              <a:rPr lang="en-US" sz="2400" dirty="0"/>
              <a:t> If we know the </a:t>
            </a:r>
            <a:r>
              <a:rPr lang="el-GR" sz="2400" dirty="0"/>
              <a:t> Κ</a:t>
            </a:r>
            <a:r>
              <a:rPr lang="en-US" sz="2400" dirty="0"/>
              <a:t> </a:t>
            </a:r>
            <a:r>
              <a:rPr lang="en-US" sz="2400" dirty="0" smtClean="0"/>
              <a:t>and </a:t>
            </a:r>
            <a:r>
              <a:rPr lang="el-GR" sz="2400" dirty="0"/>
              <a:t>α</a:t>
            </a:r>
            <a:r>
              <a:rPr lang="en-US" sz="2400" dirty="0" smtClean="0"/>
              <a:t> values </a:t>
            </a:r>
            <a:r>
              <a:rPr lang="en-US" sz="2400" dirty="0"/>
              <a:t>for a given polymer solution the intrinsic viscosity and molecular weight can be calculate using the above equation</a:t>
            </a:r>
            <a:r>
              <a:rPr lang="en-US" sz="2400" dirty="0" smtClean="0"/>
              <a:t>.</a:t>
            </a:r>
            <a:endParaRPr lang="en-US" sz="2400" dirty="0"/>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31EAE5EA-60A3-493D-B54C-72F876138A8A}" type="datetime1">
              <a:rPr lang="en-US" smtClean="0"/>
              <a:pPr/>
              <a:t>5/23/2022</a:t>
            </a:fld>
            <a:endParaRPr lang="en-US" dirty="0"/>
          </a:p>
        </p:txBody>
      </p:sp>
      <p:sp>
        <p:nvSpPr>
          <p:cNvPr id="4" name="Slide Number Placeholder 3"/>
          <p:cNvSpPr>
            <a:spLocks noGrp="1"/>
          </p:cNvSpPr>
          <p:nvPr>
            <p:ph type="sldNum" sz="quarter" idx="12"/>
          </p:nvPr>
        </p:nvSpPr>
        <p:spPr/>
        <p:txBody>
          <a:bodyPr/>
          <a:lstStyle/>
          <a:p>
            <a:fld id="{55543FA1-F496-4487-898D-40962C59A446}" type="slidenum">
              <a:rPr lang="en-US" smtClean="0"/>
              <a:pPr/>
              <a:t>8</a:t>
            </a:fld>
            <a:endParaRPr lang="en-US" dirty="0"/>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304800" y="152400"/>
            <a:ext cx="8610600" cy="1143000"/>
          </a:xfrm>
        </p:spPr>
        <p:txBody>
          <a:bodyPr/>
          <a:lstStyle/>
          <a:p>
            <a:r>
              <a:rPr lang="en-US" smtClean="0"/>
              <a:t>Intrinsic Viscosity Determination</a:t>
            </a:r>
          </a:p>
        </p:txBody>
      </p:sp>
      <p:sp>
        <p:nvSpPr>
          <p:cNvPr id="18436" name="Line 3"/>
          <p:cNvSpPr>
            <a:spLocks noChangeShapeType="1"/>
          </p:cNvSpPr>
          <p:nvPr/>
        </p:nvSpPr>
        <p:spPr bwMode="auto">
          <a:xfrm>
            <a:off x="1219200" y="1676400"/>
            <a:ext cx="0" cy="4267200"/>
          </a:xfrm>
          <a:prstGeom prst="line">
            <a:avLst/>
          </a:prstGeom>
          <a:noFill/>
          <a:ln w="28575">
            <a:solidFill>
              <a:schemeClr val="tx1"/>
            </a:solidFill>
            <a:round/>
            <a:headEnd/>
            <a:tailEnd/>
          </a:ln>
        </p:spPr>
        <p:txBody>
          <a:bodyPr wrap="none" anchor="ctr"/>
          <a:lstStyle/>
          <a:p>
            <a:endParaRPr lang="en-US"/>
          </a:p>
        </p:txBody>
      </p:sp>
      <p:sp>
        <p:nvSpPr>
          <p:cNvPr id="18437" name="Line 4"/>
          <p:cNvSpPr>
            <a:spLocks noChangeShapeType="1"/>
          </p:cNvSpPr>
          <p:nvPr/>
        </p:nvSpPr>
        <p:spPr bwMode="auto">
          <a:xfrm>
            <a:off x="1219200" y="5943600"/>
            <a:ext cx="6400800" cy="0"/>
          </a:xfrm>
          <a:prstGeom prst="line">
            <a:avLst/>
          </a:prstGeom>
          <a:noFill/>
          <a:ln w="28575">
            <a:solidFill>
              <a:schemeClr val="tx1"/>
            </a:solidFill>
            <a:round/>
            <a:headEnd/>
            <a:tailEnd/>
          </a:ln>
        </p:spPr>
        <p:txBody>
          <a:bodyPr wrap="none" anchor="ctr"/>
          <a:lstStyle/>
          <a:p>
            <a:endParaRPr lang="en-US"/>
          </a:p>
        </p:txBody>
      </p:sp>
      <p:sp>
        <p:nvSpPr>
          <p:cNvPr id="18438" name="Line 5"/>
          <p:cNvSpPr>
            <a:spLocks noChangeShapeType="1"/>
          </p:cNvSpPr>
          <p:nvPr/>
        </p:nvSpPr>
        <p:spPr bwMode="auto">
          <a:xfrm>
            <a:off x="2514600" y="5943600"/>
            <a:ext cx="0" cy="152400"/>
          </a:xfrm>
          <a:prstGeom prst="line">
            <a:avLst/>
          </a:prstGeom>
          <a:noFill/>
          <a:ln w="28575">
            <a:solidFill>
              <a:schemeClr val="tx1"/>
            </a:solidFill>
            <a:round/>
            <a:headEnd/>
            <a:tailEnd/>
          </a:ln>
        </p:spPr>
        <p:txBody>
          <a:bodyPr wrap="none" anchor="ctr"/>
          <a:lstStyle/>
          <a:p>
            <a:endParaRPr lang="en-US"/>
          </a:p>
        </p:txBody>
      </p:sp>
      <p:sp>
        <p:nvSpPr>
          <p:cNvPr id="18439" name="Line 6"/>
          <p:cNvSpPr>
            <a:spLocks noChangeShapeType="1"/>
          </p:cNvSpPr>
          <p:nvPr/>
        </p:nvSpPr>
        <p:spPr bwMode="auto">
          <a:xfrm>
            <a:off x="3733800" y="5943600"/>
            <a:ext cx="0" cy="152400"/>
          </a:xfrm>
          <a:prstGeom prst="line">
            <a:avLst/>
          </a:prstGeom>
          <a:noFill/>
          <a:ln w="28575">
            <a:solidFill>
              <a:schemeClr val="tx1"/>
            </a:solidFill>
            <a:round/>
            <a:headEnd/>
            <a:tailEnd/>
          </a:ln>
        </p:spPr>
        <p:txBody>
          <a:bodyPr wrap="none" anchor="ctr"/>
          <a:lstStyle/>
          <a:p>
            <a:endParaRPr lang="en-US"/>
          </a:p>
        </p:txBody>
      </p:sp>
      <p:sp>
        <p:nvSpPr>
          <p:cNvPr id="18440" name="Line 7"/>
          <p:cNvSpPr>
            <a:spLocks noChangeShapeType="1"/>
          </p:cNvSpPr>
          <p:nvPr/>
        </p:nvSpPr>
        <p:spPr bwMode="auto">
          <a:xfrm>
            <a:off x="4876800" y="5943600"/>
            <a:ext cx="0" cy="152400"/>
          </a:xfrm>
          <a:prstGeom prst="line">
            <a:avLst/>
          </a:prstGeom>
          <a:noFill/>
          <a:ln w="28575">
            <a:solidFill>
              <a:schemeClr val="tx1"/>
            </a:solidFill>
            <a:round/>
            <a:headEnd/>
            <a:tailEnd/>
          </a:ln>
        </p:spPr>
        <p:txBody>
          <a:bodyPr wrap="none" anchor="ctr"/>
          <a:lstStyle/>
          <a:p>
            <a:endParaRPr lang="en-US"/>
          </a:p>
        </p:txBody>
      </p:sp>
      <p:sp>
        <p:nvSpPr>
          <p:cNvPr id="18441" name="Line 8"/>
          <p:cNvSpPr>
            <a:spLocks noChangeShapeType="1"/>
          </p:cNvSpPr>
          <p:nvPr/>
        </p:nvSpPr>
        <p:spPr bwMode="auto">
          <a:xfrm>
            <a:off x="5943600" y="5943600"/>
            <a:ext cx="0" cy="152400"/>
          </a:xfrm>
          <a:prstGeom prst="line">
            <a:avLst/>
          </a:prstGeom>
          <a:noFill/>
          <a:ln w="28575">
            <a:solidFill>
              <a:schemeClr val="tx1"/>
            </a:solidFill>
            <a:round/>
            <a:headEnd/>
            <a:tailEnd/>
          </a:ln>
        </p:spPr>
        <p:txBody>
          <a:bodyPr wrap="none" anchor="ctr"/>
          <a:lstStyle/>
          <a:p>
            <a:endParaRPr lang="en-US"/>
          </a:p>
        </p:txBody>
      </p:sp>
      <p:sp>
        <p:nvSpPr>
          <p:cNvPr id="18442" name="Line 9"/>
          <p:cNvSpPr>
            <a:spLocks noChangeShapeType="1"/>
          </p:cNvSpPr>
          <p:nvPr/>
        </p:nvSpPr>
        <p:spPr bwMode="auto">
          <a:xfrm>
            <a:off x="7162800" y="5943600"/>
            <a:ext cx="0" cy="152400"/>
          </a:xfrm>
          <a:prstGeom prst="line">
            <a:avLst/>
          </a:prstGeom>
          <a:noFill/>
          <a:ln w="28575">
            <a:solidFill>
              <a:schemeClr val="tx1"/>
            </a:solidFill>
            <a:round/>
            <a:headEnd/>
            <a:tailEnd/>
          </a:ln>
        </p:spPr>
        <p:txBody>
          <a:bodyPr wrap="none" anchor="ctr"/>
          <a:lstStyle/>
          <a:p>
            <a:endParaRPr lang="en-US"/>
          </a:p>
        </p:txBody>
      </p:sp>
      <p:sp>
        <p:nvSpPr>
          <p:cNvPr id="18443" name="Text Box 10"/>
          <p:cNvSpPr txBox="1">
            <a:spLocks noChangeArrowheads="1"/>
          </p:cNvSpPr>
          <p:nvPr/>
        </p:nvSpPr>
        <p:spPr bwMode="auto">
          <a:xfrm>
            <a:off x="2224088" y="606425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0.2</a:t>
            </a:r>
          </a:p>
        </p:txBody>
      </p:sp>
      <p:sp>
        <p:nvSpPr>
          <p:cNvPr id="18444" name="Text Box 11"/>
          <p:cNvSpPr txBox="1">
            <a:spLocks noChangeArrowheads="1"/>
          </p:cNvSpPr>
          <p:nvPr/>
        </p:nvSpPr>
        <p:spPr bwMode="auto">
          <a:xfrm>
            <a:off x="3443288" y="606425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0.4</a:t>
            </a:r>
          </a:p>
        </p:txBody>
      </p:sp>
      <p:sp>
        <p:nvSpPr>
          <p:cNvPr id="18445" name="Text Box 12"/>
          <p:cNvSpPr txBox="1">
            <a:spLocks noChangeArrowheads="1"/>
          </p:cNvSpPr>
          <p:nvPr/>
        </p:nvSpPr>
        <p:spPr bwMode="auto">
          <a:xfrm>
            <a:off x="4662488" y="606425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0.6</a:t>
            </a:r>
          </a:p>
        </p:txBody>
      </p:sp>
      <p:sp>
        <p:nvSpPr>
          <p:cNvPr id="18446" name="Text Box 13"/>
          <p:cNvSpPr txBox="1">
            <a:spLocks noChangeArrowheads="1"/>
          </p:cNvSpPr>
          <p:nvPr/>
        </p:nvSpPr>
        <p:spPr bwMode="auto">
          <a:xfrm>
            <a:off x="5805488" y="606425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0.8</a:t>
            </a:r>
          </a:p>
        </p:txBody>
      </p:sp>
      <p:sp>
        <p:nvSpPr>
          <p:cNvPr id="18447" name="Text Box 14"/>
          <p:cNvSpPr txBox="1">
            <a:spLocks noChangeArrowheads="1"/>
          </p:cNvSpPr>
          <p:nvPr/>
        </p:nvSpPr>
        <p:spPr bwMode="auto">
          <a:xfrm>
            <a:off x="6948488" y="606425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1.0</a:t>
            </a:r>
          </a:p>
        </p:txBody>
      </p:sp>
      <p:sp>
        <p:nvSpPr>
          <p:cNvPr id="18448" name="Text Box 15"/>
          <p:cNvSpPr txBox="1">
            <a:spLocks noChangeArrowheads="1"/>
          </p:cNvSpPr>
          <p:nvPr/>
        </p:nvSpPr>
        <p:spPr bwMode="auto">
          <a:xfrm>
            <a:off x="7543800" y="6248400"/>
            <a:ext cx="1117600" cy="457200"/>
          </a:xfrm>
          <a:prstGeom prst="rect">
            <a:avLst/>
          </a:prstGeom>
          <a:noFill/>
          <a:ln w="9525">
            <a:noFill/>
            <a:miter lim="800000"/>
            <a:headEnd/>
            <a:tailEnd/>
          </a:ln>
        </p:spPr>
        <p:txBody>
          <a:bodyPr wrap="none">
            <a:spAutoFit/>
          </a:bodyPr>
          <a:lstStyle/>
          <a:p>
            <a:pPr eaLnBrk="0" hangingPunct="0"/>
            <a:r>
              <a:rPr lang="en-US" b="0">
                <a:solidFill>
                  <a:schemeClr val="tx1"/>
                </a:solidFill>
              </a:rPr>
              <a:t>C (</a:t>
            </a:r>
            <a:r>
              <a:rPr lang="en-US" sz="1800" b="0">
                <a:solidFill>
                  <a:schemeClr val="tx1"/>
                </a:solidFill>
              </a:rPr>
              <a:t>g dl</a:t>
            </a:r>
            <a:r>
              <a:rPr lang="en-US" sz="1800" b="0" baseline="30000">
                <a:solidFill>
                  <a:schemeClr val="tx1"/>
                </a:solidFill>
              </a:rPr>
              <a:t>-1</a:t>
            </a:r>
            <a:r>
              <a:rPr lang="en-US" sz="1800" b="0">
                <a:solidFill>
                  <a:schemeClr val="tx1"/>
                </a:solidFill>
              </a:rPr>
              <a:t>)</a:t>
            </a:r>
          </a:p>
        </p:txBody>
      </p:sp>
      <p:sp>
        <p:nvSpPr>
          <p:cNvPr id="18449" name="Line 16"/>
          <p:cNvSpPr>
            <a:spLocks noChangeShapeType="1"/>
          </p:cNvSpPr>
          <p:nvPr/>
        </p:nvSpPr>
        <p:spPr bwMode="auto">
          <a:xfrm flipH="1">
            <a:off x="1066800" y="4953000"/>
            <a:ext cx="152400" cy="0"/>
          </a:xfrm>
          <a:prstGeom prst="line">
            <a:avLst/>
          </a:prstGeom>
          <a:noFill/>
          <a:ln w="28575">
            <a:solidFill>
              <a:schemeClr val="tx1"/>
            </a:solidFill>
            <a:round/>
            <a:headEnd/>
            <a:tailEnd/>
          </a:ln>
        </p:spPr>
        <p:txBody>
          <a:bodyPr wrap="none" anchor="ctr"/>
          <a:lstStyle/>
          <a:p>
            <a:endParaRPr lang="en-US"/>
          </a:p>
        </p:txBody>
      </p:sp>
      <p:sp>
        <p:nvSpPr>
          <p:cNvPr id="18450" name="Line 17"/>
          <p:cNvSpPr>
            <a:spLocks noChangeShapeType="1"/>
          </p:cNvSpPr>
          <p:nvPr/>
        </p:nvSpPr>
        <p:spPr bwMode="auto">
          <a:xfrm flipH="1">
            <a:off x="1066800" y="4114800"/>
            <a:ext cx="152400" cy="0"/>
          </a:xfrm>
          <a:prstGeom prst="line">
            <a:avLst/>
          </a:prstGeom>
          <a:noFill/>
          <a:ln w="28575">
            <a:solidFill>
              <a:schemeClr val="tx1"/>
            </a:solidFill>
            <a:round/>
            <a:headEnd/>
            <a:tailEnd/>
          </a:ln>
        </p:spPr>
        <p:txBody>
          <a:bodyPr wrap="none" anchor="ctr"/>
          <a:lstStyle/>
          <a:p>
            <a:endParaRPr lang="en-US"/>
          </a:p>
        </p:txBody>
      </p:sp>
      <p:sp>
        <p:nvSpPr>
          <p:cNvPr id="18451" name="Line 18"/>
          <p:cNvSpPr>
            <a:spLocks noChangeShapeType="1"/>
          </p:cNvSpPr>
          <p:nvPr/>
        </p:nvSpPr>
        <p:spPr bwMode="auto">
          <a:xfrm flipH="1">
            <a:off x="1066800" y="3276600"/>
            <a:ext cx="152400" cy="0"/>
          </a:xfrm>
          <a:prstGeom prst="line">
            <a:avLst/>
          </a:prstGeom>
          <a:noFill/>
          <a:ln w="28575">
            <a:solidFill>
              <a:schemeClr val="tx1"/>
            </a:solidFill>
            <a:round/>
            <a:headEnd/>
            <a:tailEnd/>
          </a:ln>
        </p:spPr>
        <p:txBody>
          <a:bodyPr wrap="none" anchor="ctr"/>
          <a:lstStyle/>
          <a:p>
            <a:endParaRPr lang="en-US"/>
          </a:p>
        </p:txBody>
      </p:sp>
      <p:sp>
        <p:nvSpPr>
          <p:cNvPr id="18452" name="Line 19"/>
          <p:cNvSpPr>
            <a:spLocks noChangeShapeType="1"/>
          </p:cNvSpPr>
          <p:nvPr/>
        </p:nvSpPr>
        <p:spPr bwMode="auto">
          <a:xfrm flipH="1">
            <a:off x="1066800" y="2362200"/>
            <a:ext cx="152400" cy="0"/>
          </a:xfrm>
          <a:prstGeom prst="line">
            <a:avLst/>
          </a:prstGeom>
          <a:noFill/>
          <a:ln w="28575">
            <a:solidFill>
              <a:schemeClr val="tx1"/>
            </a:solidFill>
            <a:round/>
            <a:headEnd/>
            <a:tailEnd/>
          </a:ln>
        </p:spPr>
        <p:txBody>
          <a:bodyPr wrap="none" anchor="ctr"/>
          <a:lstStyle/>
          <a:p>
            <a:endParaRPr lang="en-US"/>
          </a:p>
        </p:txBody>
      </p:sp>
      <p:sp>
        <p:nvSpPr>
          <p:cNvPr id="18453" name="Text Box 20"/>
          <p:cNvSpPr txBox="1">
            <a:spLocks noChangeArrowheads="1"/>
          </p:cNvSpPr>
          <p:nvPr/>
        </p:nvSpPr>
        <p:spPr bwMode="auto">
          <a:xfrm>
            <a:off x="609600" y="480060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2.0</a:t>
            </a:r>
          </a:p>
        </p:txBody>
      </p:sp>
      <p:sp>
        <p:nvSpPr>
          <p:cNvPr id="18454" name="Text Box 21"/>
          <p:cNvSpPr txBox="1">
            <a:spLocks noChangeArrowheads="1"/>
          </p:cNvSpPr>
          <p:nvPr/>
        </p:nvSpPr>
        <p:spPr bwMode="auto">
          <a:xfrm>
            <a:off x="609600" y="396240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2.5</a:t>
            </a:r>
          </a:p>
        </p:txBody>
      </p:sp>
      <p:sp>
        <p:nvSpPr>
          <p:cNvPr id="18455" name="Text Box 22"/>
          <p:cNvSpPr txBox="1">
            <a:spLocks noChangeArrowheads="1"/>
          </p:cNvSpPr>
          <p:nvPr/>
        </p:nvSpPr>
        <p:spPr bwMode="auto">
          <a:xfrm>
            <a:off x="609600" y="312420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3.0</a:t>
            </a:r>
          </a:p>
        </p:txBody>
      </p:sp>
      <p:sp>
        <p:nvSpPr>
          <p:cNvPr id="18456" name="Text Box 23"/>
          <p:cNvSpPr txBox="1">
            <a:spLocks noChangeArrowheads="1"/>
          </p:cNvSpPr>
          <p:nvPr/>
        </p:nvSpPr>
        <p:spPr bwMode="auto">
          <a:xfrm>
            <a:off x="609600" y="2209800"/>
            <a:ext cx="438150" cy="336550"/>
          </a:xfrm>
          <a:prstGeom prst="rect">
            <a:avLst/>
          </a:prstGeom>
          <a:noFill/>
          <a:ln w="9525">
            <a:noFill/>
            <a:miter lim="800000"/>
            <a:headEnd/>
            <a:tailEnd/>
          </a:ln>
        </p:spPr>
        <p:txBody>
          <a:bodyPr wrap="none">
            <a:spAutoFit/>
          </a:bodyPr>
          <a:lstStyle/>
          <a:p>
            <a:pPr eaLnBrk="0" hangingPunct="0"/>
            <a:r>
              <a:rPr lang="en-US" sz="1600" b="0">
                <a:solidFill>
                  <a:schemeClr val="tx1"/>
                </a:solidFill>
              </a:rPr>
              <a:t>3.5</a:t>
            </a:r>
          </a:p>
        </p:txBody>
      </p:sp>
      <p:graphicFrame>
        <p:nvGraphicFramePr>
          <p:cNvPr id="18434" name="Object 24"/>
          <p:cNvGraphicFramePr>
            <a:graphicFrameLocks noChangeAspect="1"/>
          </p:cNvGraphicFramePr>
          <p:nvPr/>
        </p:nvGraphicFramePr>
        <p:xfrm>
          <a:off x="358775" y="1368425"/>
          <a:ext cx="728663" cy="728663"/>
        </p:xfrm>
        <a:graphic>
          <a:graphicData uri="http://schemas.openxmlformats.org/presentationml/2006/ole">
            <p:oleObj spid="_x0000_s2050" name="Equation" r:id="rId4" imgW="431640" imgH="431640" progId="Equation.3">
              <p:embed/>
            </p:oleObj>
          </a:graphicData>
        </a:graphic>
      </p:graphicFrame>
      <p:sp>
        <p:nvSpPr>
          <p:cNvPr id="18457" name="Line 25"/>
          <p:cNvSpPr>
            <a:spLocks noChangeShapeType="1"/>
          </p:cNvSpPr>
          <p:nvPr/>
        </p:nvSpPr>
        <p:spPr bwMode="auto">
          <a:xfrm flipV="1">
            <a:off x="1225550" y="1943100"/>
            <a:ext cx="5411788" cy="2738438"/>
          </a:xfrm>
          <a:prstGeom prst="line">
            <a:avLst/>
          </a:prstGeom>
          <a:noFill/>
          <a:ln w="9525">
            <a:solidFill>
              <a:schemeClr val="tx1"/>
            </a:solidFill>
            <a:round/>
            <a:headEnd/>
            <a:tailEnd/>
          </a:ln>
        </p:spPr>
        <p:txBody>
          <a:bodyPr wrap="none" anchor="ctr"/>
          <a:lstStyle/>
          <a:p>
            <a:endParaRPr lang="en-US"/>
          </a:p>
        </p:txBody>
      </p:sp>
      <p:sp>
        <p:nvSpPr>
          <p:cNvPr id="18458" name="Text Box 26"/>
          <p:cNvSpPr txBox="1">
            <a:spLocks noChangeArrowheads="1"/>
          </p:cNvSpPr>
          <p:nvPr/>
        </p:nvSpPr>
        <p:spPr bwMode="auto">
          <a:xfrm>
            <a:off x="5516563" y="2292350"/>
            <a:ext cx="417512" cy="457200"/>
          </a:xfrm>
          <a:prstGeom prst="rect">
            <a:avLst/>
          </a:prstGeom>
          <a:noFill/>
          <a:ln w="9525">
            <a:noFill/>
            <a:miter lim="800000"/>
            <a:headEnd/>
            <a:tailEnd/>
          </a:ln>
        </p:spPr>
        <p:txBody>
          <a:bodyPr wrap="none">
            <a:spAutoFit/>
          </a:bodyPr>
          <a:lstStyle/>
          <a:p>
            <a:pPr eaLnBrk="0" hangingPunct="0"/>
            <a:r>
              <a:rPr lang="en-US" b="0">
                <a:solidFill>
                  <a:schemeClr val="tx1"/>
                </a:solidFill>
                <a:sym typeface="Symbol" pitchFamily="18" charset="2"/>
              </a:rPr>
              <a:t></a:t>
            </a:r>
            <a:endParaRPr lang="en-US" b="0">
              <a:solidFill>
                <a:schemeClr val="tx1"/>
              </a:solidFill>
            </a:endParaRPr>
          </a:p>
        </p:txBody>
      </p:sp>
      <p:sp>
        <p:nvSpPr>
          <p:cNvPr id="18459" name="Text Box 27"/>
          <p:cNvSpPr txBox="1">
            <a:spLocks noChangeArrowheads="1"/>
          </p:cNvSpPr>
          <p:nvPr/>
        </p:nvSpPr>
        <p:spPr bwMode="auto">
          <a:xfrm>
            <a:off x="1552575" y="4248150"/>
            <a:ext cx="417513" cy="457200"/>
          </a:xfrm>
          <a:prstGeom prst="rect">
            <a:avLst/>
          </a:prstGeom>
          <a:noFill/>
          <a:ln w="9525">
            <a:noFill/>
            <a:miter lim="800000"/>
            <a:headEnd/>
            <a:tailEnd/>
          </a:ln>
        </p:spPr>
        <p:txBody>
          <a:bodyPr wrap="none">
            <a:spAutoFit/>
          </a:bodyPr>
          <a:lstStyle/>
          <a:p>
            <a:pPr eaLnBrk="0" hangingPunct="0"/>
            <a:r>
              <a:rPr lang="en-US" b="0">
                <a:solidFill>
                  <a:schemeClr val="tx1"/>
                </a:solidFill>
                <a:sym typeface="Symbol" pitchFamily="18" charset="2"/>
              </a:rPr>
              <a:t></a:t>
            </a:r>
            <a:endParaRPr lang="en-US" b="0">
              <a:solidFill>
                <a:schemeClr val="tx1"/>
              </a:solidFill>
            </a:endParaRPr>
          </a:p>
        </p:txBody>
      </p:sp>
      <p:sp>
        <p:nvSpPr>
          <p:cNvPr id="18460" name="Text Box 28"/>
          <p:cNvSpPr txBox="1">
            <a:spLocks noChangeArrowheads="1"/>
          </p:cNvSpPr>
          <p:nvPr/>
        </p:nvSpPr>
        <p:spPr bwMode="auto">
          <a:xfrm>
            <a:off x="2027238" y="3960813"/>
            <a:ext cx="417512" cy="457200"/>
          </a:xfrm>
          <a:prstGeom prst="rect">
            <a:avLst/>
          </a:prstGeom>
          <a:noFill/>
          <a:ln w="9525">
            <a:noFill/>
            <a:miter lim="800000"/>
            <a:headEnd/>
            <a:tailEnd/>
          </a:ln>
        </p:spPr>
        <p:txBody>
          <a:bodyPr wrap="none">
            <a:spAutoFit/>
          </a:bodyPr>
          <a:lstStyle/>
          <a:p>
            <a:pPr eaLnBrk="0" hangingPunct="0"/>
            <a:r>
              <a:rPr lang="en-US" b="0">
                <a:solidFill>
                  <a:schemeClr val="tx1"/>
                </a:solidFill>
                <a:sym typeface="Symbol" pitchFamily="18" charset="2"/>
              </a:rPr>
              <a:t></a:t>
            </a:r>
            <a:endParaRPr lang="en-US" b="0">
              <a:solidFill>
                <a:schemeClr val="tx1"/>
              </a:solidFill>
            </a:endParaRPr>
          </a:p>
        </p:txBody>
      </p:sp>
      <p:sp>
        <p:nvSpPr>
          <p:cNvPr id="18461" name="Text Box 29"/>
          <p:cNvSpPr txBox="1">
            <a:spLocks noChangeArrowheads="1"/>
          </p:cNvSpPr>
          <p:nvPr/>
        </p:nvSpPr>
        <p:spPr bwMode="auto">
          <a:xfrm>
            <a:off x="3022600" y="3397250"/>
            <a:ext cx="417513" cy="457200"/>
          </a:xfrm>
          <a:prstGeom prst="rect">
            <a:avLst/>
          </a:prstGeom>
          <a:noFill/>
          <a:ln w="9525">
            <a:noFill/>
            <a:miter lim="800000"/>
            <a:headEnd/>
            <a:tailEnd/>
          </a:ln>
        </p:spPr>
        <p:txBody>
          <a:bodyPr wrap="none">
            <a:spAutoFit/>
          </a:bodyPr>
          <a:lstStyle/>
          <a:p>
            <a:pPr eaLnBrk="0" hangingPunct="0"/>
            <a:r>
              <a:rPr lang="en-US" b="0">
                <a:solidFill>
                  <a:schemeClr val="tx1"/>
                </a:solidFill>
                <a:sym typeface="Symbol" pitchFamily="18" charset="2"/>
              </a:rPr>
              <a:t></a:t>
            </a:r>
            <a:endParaRPr lang="en-US" b="0">
              <a:solidFill>
                <a:schemeClr val="tx1"/>
              </a:solidFill>
            </a:endParaRPr>
          </a:p>
        </p:txBody>
      </p:sp>
      <p:sp>
        <p:nvSpPr>
          <p:cNvPr id="18462" name="Line 30"/>
          <p:cNvSpPr>
            <a:spLocks noChangeShapeType="1"/>
          </p:cNvSpPr>
          <p:nvPr/>
        </p:nvSpPr>
        <p:spPr bwMode="auto">
          <a:xfrm>
            <a:off x="1236663" y="4692650"/>
            <a:ext cx="463550" cy="320675"/>
          </a:xfrm>
          <a:prstGeom prst="line">
            <a:avLst/>
          </a:prstGeom>
          <a:noFill/>
          <a:ln w="38100">
            <a:solidFill>
              <a:srgbClr val="CC0000"/>
            </a:solidFill>
            <a:round/>
            <a:headEnd type="triangle" w="med" len="med"/>
            <a:tailEnd/>
          </a:ln>
        </p:spPr>
        <p:txBody>
          <a:bodyPr wrap="none" anchor="ctr"/>
          <a:lstStyle/>
          <a:p>
            <a:endParaRPr lang="en-US"/>
          </a:p>
        </p:txBody>
      </p:sp>
      <p:sp>
        <p:nvSpPr>
          <p:cNvPr id="18463" name="Rectangle 31"/>
          <p:cNvSpPr>
            <a:spLocks noChangeArrowheads="1"/>
          </p:cNvSpPr>
          <p:nvPr/>
        </p:nvSpPr>
        <p:spPr bwMode="auto">
          <a:xfrm>
            <a:off x="1717675" y="4867275"/>
            <a:ext cx="801688" cy="519113"/>
          </a:xfrm>
          <a:prstGeom prst="rect">
            <a:avLst/>
          </a:prstGeom>
          <a:noFill/>
          <a:ln w="9525">
            <a:noFill/>
            <a:miter lim="800000"/>
            <a:headEnd/>
            <a:tailEnd/>
          </a:ln>
        </p:spPr>
        <p:txBody>
          <a:bodyPr>
            <a:spAutoFit/>
          </a:bodyPr>
          <a:lstStyle/>
          <a:p>
            <a:pPr eaLnBrk="0" hangingPunct="0"/>
            <a:r>
              <a:rPr lang="en-US" sz="2800" b="0">
                <a:solidFill>
                  <a:schemeClr val="tx1"/>
                </a:solidFill>
              </a:rPr>
              <a:t>[</a:t>
            </a:r>
            <a:r>
              <a:rPr lang="en-US" sz="2800" b="0" i="1">
                <a:solidFill>
                  <a:schemeClr val="tx1"/>
                </a:solidFill>
                <a:latin typeface="Symbol" pitchFamily="18" charset="2"/>
              </a:rPr>
              <a:t>h</a:t>
            </a:r>
            <a:r>
              <a:rPr lang="en-US" sz="2800" b="0">
                <a:solidFill>
                  <a:schemeClr val="tx1"/>
                </a:solidFill>
                <a:latin typeface="Symbol" pitchFamily="18" charset="2"/>
              </a:rPr>
              <a:t>]</a:t>
            </a:r>
          </a:p>
        </p:txBody>
      </p:sp>
      <p:sp>
        <p:nvSpPr>
          <p:cNvPr id="18464" name="Line 32"/>
          <p:cNvSpPr>
            <a:spLocks noChangeShapeType="1"/>
          </p:cNvSpPr>
          <p:nvPr/>
        </p:nvSpPr>
        <p:spPr bwMode="auto">
          <a:xfrm flipH="1" flipV="1">
            <a:off x="3468688" y="2782888"/>
            <a:ext cx="296862" cy="508000"/>
          </a:xfrm>
          <a:prstGeom prst="line">
            <a:avLst/>
          </a:prstGeom>
          <a:noFill/>
          <a:ln w="28575">
            <a:solidFill>
              <a:schemeClr val="accent2"/>
            </a:solidFill>
            <a:round/>
            <a:headEnd type="triangle" w="med" len="med"/>
            <a:tailEnd/>
          </a:ln>
        </p:spPr>
        <p:txBody>
          <a:bodyPr wrap="none" anchor="ctr"/>
          <a:lstStyle/>
          <a:p>
            <a:endParaRPr lang="en-US"/>
          </a:p>
        </p:txBody>
      </p:sp>
      <p:sp>
        <p:nvSpPr>
          <p:cNvPr id="18465" name="Rectangle 33"/>
          <p:cNvSpPr>
            <a:spLocks noChangeArrowheads="1"/>
          </p:cNvSpPr>
          <p:nvPr/>
        </p:nvSpPr>
        <p:spPr bwMode="auto">
          <a:xfrm>
            <a:off x="3041650" y="2212975"/>
            <a:ext cx="1160463" cy="519113"/>
          </a:xfrm>
          <a:prstGeom prst="rect">
            <a:avLst/>
          </a:prstGeom>
          <a:noFill/>
          <a:ln w="9525">
            <a:noFill/>
            <a:miter lim="800000"/>
            <a:headEnd/>
            <a:tailEnd/>
          </a:ln>
        </p:spPr>
        <p:txBody>
          <a:bodyPr wrap="none">
            <a:spAutoFit/>
          </a:bodyPr>
          <a:lstStyle/>
          <a:p>
            <a:pPr eaLnBrk="0" hangingPunct="0"/>
            <a:r>
              <a:rPr lang="en-US" sz="2800" b="0">
                <a:solidFill>
                  <a:schemeClr val="tx1"/>
                </a:solidFill>
              </a:rPr>
              <a:t>K</a:t>
            </a:r>
            <a:r>
              <a:rPr lang="en-US" sz="2800" b="0" baseline="-25000">
                <a:solidFill>
                  <a:schemeClr val="tx1"/>
                </a:solidFill>
              </a:rPr>
              <a:t>H</a:t>
            </a:r>
            <a:r>
              <a:rPr lang="en-US" sz="2800" b="0">
                <a:solidFill>
                  <a:schemeClr val="tx1"/>
                </a:solidFill>
              </a:rPr>
              <a:t>[</a:t>
            </a:r>
            <a:r>
              <a:rPr lang="el-GR" sz="2800" b="0">
                <a:solidFill>
                  <a:schemeClr val="tx1"/>
                </a:solidFill>
                <a:cs typeface="Times New Roman" pitchFamily="18" charset="0"/>
              </a:rPr>
              <a:t>η</a:t>
            </a:r>
            <a:r>
              <a:rPr lang="en-US" sz="2800" b="0" baseline="30000">
                <a:solidFill>
                  <a:schemeClr val="tx1"/>
                </a:solidFill>
                <a:cs typeface="Times New Roman" pitchFamily="18" charset="0"/>
              </a:rPr>
              <a:t>2</a:t>
            </a:r>
            <a:r>
              <a:rPr lang="en-US" sz="2800" b="0">
                <a:solidFill>
                  <a:schemeClr val="tx1"/>
                </a:solidFill>
                <a:cs typeface="Times New Roman" pitchFamily="18" charset="0"/>
              </a:rPr>
              <a:t>]</a:t>
            </a:r>
            <a:endParaRPr lang="el-GR" sz="2800" b="0" baseline="-25000">
              <a:solidFill>
                <a:schemeClr val="tx1"/>
              </a:solidFill>
              <a:cs typeface="Times New Roman" pitchFamily="18" charset="0"/>
            </a:endParaRPr>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494</TotalTime>
  <Words>1601</Words>
  <Application>Microsoft Office PowerPoint</Application>
  <PresentationFormat>On-screen Show (4:3)</PresentationFormat>
  <Paragraphs>199</Paragraphs>
  <Slides>21</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Trek</vt:lpstr>
      <vt:lpstr>Equation</vt:lpstr>
      <vt:lpstr>Determination of Viscosity Average Molecular Weight of Polymer </vt:lpstr>
      <vt:lpstr>Slide 2</vt:lpstr>
      <vt:lpstr>Methods of Molecular Weight Determination</vt:lpstr>
      <vt:lpstr>Polymer Solution Viscosity</vt:lpstr>
      <vt:lpstr>Polymer Solution Viscosity</vt:lpstr>
      <vt:lpstr>Intrinsic Viscosity [η]</vt:lpstr>
      <vt:lpstr>Slide 7</vt:lpstr>
      <vt:lpstr>Slide 8</vt:lpstr>
      <vt:lpstr>Intrinsic Viscosity Determination</vt:lpstr>
      <vt:lpstr>Slide 10</vt:lpstr>
      <vt:lpstr>Slide 11</vt:lpstr>
      <vt:lpstr>Slide 12</vt:lpstr>
      <vt:lpstr>Slide 13</vt:lpstr>
      <vt:lpstr>Slide 14</vt:lpstr>
      <vt:lpstr>Slide 15</vt:lpstr>
      <vt:lpstr>Slide 16</vt:lpstr>
      <vt:lpstr>Slide 17</vt:lpstr>
      <vt:lpstr>Slide 18</vt:lpstr>
      <vt:lpstr>Slide 19</vt:lpstr>
      <vt:lpstr>Preparation of polyether-sulfone by Interfacial polymerization by using PTC.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Viscosity Average Molecular Weight of Polymer</dc:title>
  <dc:creator>k</dc:creator>
  <cp:lastModifiedBy>Kuestan A. Ibrahim</cp:lastModifiedBy>
  <cp:revision>57</cp:revision>
  <dcterms:created xsi:type="dcterms:W3CDTF">2014-02-07T19:02:10Z</dcterms:created>
  <dcterms:modified xsi:type="dcterms:W3CDTF">2022-05-22T21:24:52Z</dcterms:modified>
</cp:coreProperties>
</file>