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9" r:id="rId8"/>
    <p:sldId id="271" r:id="rId9"/>
    <p:sldId id="272" r:id="rId10"/>
    <p:sldId id="280" r:id="rId11"/>
    <p:sldId id="275" r:id="rId12"/>
    <p:sldId id="276"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0A401D-53BC-404A-8686-F4F087E5133A}"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367537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A401D-53BC-404A-8686-F4F087E5133A}"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281602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A401D-53BC-404A-8686-F4F087E5133A}"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17447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A401D-53BC-404A-8686-F4F087E5133A}"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298751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A401D-53BC-404A-8686-F4F087E5133A}"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103550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0A401D-53BC-404A-8686-F4F087E5133A}"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14056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0A401D-53BC-404A-8686-F4F087E5133A}"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205382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0A401D-53BC-404A-8686-F4F087E5133A}"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383115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A401D-53BC-404A-8686-F4F087E5133A}"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138141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A401D-53BC-404A-8686-F4F087E5133A}"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286327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A401D-53BC-404A-8686-F4F087E5133A}"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6422A-6971-45F0-8037-235AC58A112D}" type="slidenum">
              <a:rPr lang="en-US" smtClean="0"/>
              <a:t>‹#›</a:t>
            </a:fld>
            <a:endParaRPr lang="en-US"/>
          </a:p>
        </p:txBody>
      </p:sp>
    </p:spTree>
    <p:extLst>
      <p:ext uri="{BB962C8B-B14F-4D97-AF65-F5344CB8AC3E}">
        <p14:creationId xmlns:p14="http://schemas.microsoft.com/office/powerpoint/2010/main" val="208613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A401D-53BC-404A-8686-F4F087E5133A}" type="datetimeFigureOut">
              <a:rPr lang="en-US" smtClean="0"/>
              <a:t>5/24/2019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6422A-6971-45F0-8037-235AC58A112D}" type="slidenum">
              <a:rPr lang="en-US" smtClean="0"/>
              <a:t>‹#›</a:t>
            </a:fld>
            <a:endParaRPr lang="en-US"/>
          </a:p>
        </p:txBody>
      </p:sp>
    </p:spTree>
    <p:extLst>
      <p:ext uri="{BB962C8B-B14F-4D97-AF65-F5344CB8AC3E}">
        <p14:creationId xmlns:p14="http://schemas.microsoft.com/office/powerpoint/2010/main" val="378574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399"/>
            <a:ext cx="8229600" cy="5791201"/>
          </a:xfrm>
        </p:spPr>
        <p:txBody>
          <a:bodyPr>
            <a:normAutofit fontScale="92500" lnSpcReduction="20000"/>
          </a:bodyPr>
          <a:lstStyle/>
          <a:p>
            <a:pPr marL="0" indent="0" algn="just">
              <a:buNone/>
            </a:pPr>
            <a:r>
              <a:rPr lang="en-US" b="1" dirty="0"/>
              <a:t>The Circulatory System</a:t>
            </a:r>
            <a:endParaRPr lang="en-US" dirty="0"/>
          </a:p>
          <a:p>
            <a:pPr marL="0" indent="0" algn="just">
              <a:buNone/>
            </a:pPr>
            <a:r>
              <a:rPr lang="en-US" dirty="0"/>
              <a:t>The circulatory system includes both the blood and lymphatic vascular systems. The </a:t>
            </a:r>
            <a:r>
              <a:rPr lang="en-US" b="1" dirty="0"/>
              <a:t>blood vascular system</a:t>
            </a:r>
            <a:r>
              <a:rPr lang="en-US" dirty="0"/>
              <a:t> is composed of the following structures:</a:t>
            </a:r>
          </a:p>
          <a:p>
            <a:pPr lvl="0" algn="just"/>
            <a:r>
              <a:rPr lang="en-US" dirty="0"/>
              <a:t>The </a:t>
            </a:r>
            <a:r>
              <a:rPr lang="en-US" b="1" dirty="0"/>
              <a:t>heart,</a:t>
            </a:r>
            <a:r>
              <a:rPr lang="en-US" dirty="0"/>
              <a:t> an organ whose function is to pump the blood.</a:t>
            </a:r>
          </a:p>
          <a:p>
            <a:pPr lvl="0" algn="just"/>
            <a:r>
              <a:rPr lang="en-US" dirty="0"/>
              <a:t>The </a:t>
            </a:r>
            <a:r>
              <a:rPr lang="en-US" b="1" dirty="0"/>
              <a:t>arteries,</a:t>
            </a:r>
            <a:r>
              <a:rPr lang="en-US" dirty="0"/>
              <a:t> a series of efferent vessels that become smaller as they </a:t>
            </a:r>
            <a:r>
              <a:rPr lang="en-US" dirty="0" smtClean="0"/>
              <a:t>branch</a:t>
            </a:r>
          </a:p>
          <a:p>
            <a:pPr lvl="0" algn="just"/>
            <a:r>
              <a:rPr lang="en-US" dirty="0" smtClean="0"/>
              <a:t> </a:t>
            </a:r>
            <a:r>
              <a:rPr lang="en-US" dirty="0"/>
              <a:t>The </a:t>
            </a:r>
            <a:r>
              <a:rPr lang="en-US" b="1" dirty="0"/>
              <a:t>capillaries,</a:t>
            </a:r>
            <a:r>
              <a:rPr lang="en-US" dirty="0"/>
              <a:t> the smallest blood vessels, constituting a complex network of thin tubules that branch profusely in almost every organ </a:t>
            </a:r>
            <a:endParaRPr lang="en-US" dirty="0" smtClean="0"/>
          </a:p>
          <a:p>
            <a:pPr lvl="0" algn="just"/>
            <a:r>
              <a:rPr lang="en-US" dirty="0" smtClean="0"/>
              <a:t>The </a:t>
            </a:r>
            <a:r>
              <a:rPr lang="en-US" b="1" dirty="0"/>
              <a:t>veins,</a:t>
            </a:r>
            <a:r>
              <a:rPr lang="en-US" dirty="0"/>
              <a:t> which result from the convergence of capillaries into a system of larger channels that continue enlarging as they approach the </a:t>
            </a:r>
            <a:r>
              <a:rPr lang="en-US" dirty="0" smtClean="0"/>
              <a:t>heart.</a:t>
            </a:r>
            <a:endParaRPr lang="en-US" dirty="0"/>
          </a:p>
          <a:p>
            <a:pPr algn="just"/>
            <a:endParaRPr lang="en-US" dirty="0"/>
          </a:p>
        </p:txBody>
      </p:sp>
    </p:spTree>
    <p:extLst>
      <p:ext uri="{BB962C8B-B14F-4D97-AF65-F5344CB8AC3E}">
        <p14:creationId xmlns:p14="http://schemas.microsoft.com/office/powerpoint/2010/main" val="9718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409" t="15152" r="14707" b="21928"/>
          <a:stretch/>
        </p:blipFill>
        <p:spPr bwMode="auto">
          <a:xfrm>
            <a:off x="914400" y="762000"/>
            <a:ext cx="8001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46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just">
              <a:buNone/>
            </a:pPr>
            <a:r>
              <a:rPr lang="en-US" dirty="0" smtClean="0"/>
              <a:t>Capillaries anastomose freely, forming a rich network or bed that interconnects the arterioles and </a:t>
            </a:r>
            <a:r>
              <a:rPr lang="en-US" dirty="0" err="1" smtClean="0"/>
              <a:t>venules</a:t>
            </a:r>
            <a:r>
              <a:rPr lang="en-US" dirty="0" smtClean="0"/>
              <a:t>. </a:t>
            </a:r>
          </a:p>
          <a:p>
            <a:pPr marL="0" indent="0" algn="just">
              <a:buNone/>
            </a:pPr>
            <a:r>
              <a:rPr lang="en-US" dirty="0" smtClean="0"/>
              <a:t>The arterioles may first branch into smaller vessels with a sparse layer of smooth muscle called </a:t>
            </a:r>
            <a:r>
              <a:rPr lang="en-US" b="1" dirty="0" err="1" smtClean="0"/>
              <a:t>metarterioles</a:t>
            </a:r>
            <a:r>
              <a:rPr lang="en-US" dirty="0" smtClean="0"/>
              <a:t>, which branch further into capillaries</a:t>
            </a:r>
            <a:r>
              <a:rPr lang="en-US" smtClean="0"/>
              <a:t>. </a:t>
            </a:r>
            <a:endParaRPr lang="en-US" dirty="0" smtClean="0"/>
          </a:p>
        </p:txBody>
      </p:sp>
    </p:spTree>
    <p:extLst>
      <p:ext uri="{BB962C8B-B14F-4D97-AF65-F5344CB8AC3E}">
        <p14:creationId xmlns:p14="http://schemas.microsoft.com/office/powerpoint/2010/main" val="214841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just">
              <a:buNone/>
            </a:pPr>
            <a:r>
              <a:rPr lang="en-US" b="1" dirty="0" err="1"/>
              <a:t>Venules</a:t>
            </a:r>
            <a:endParaRPr lang="en-US" dirty="0"/>
          </a:p>
          <a:p>
            <a:pPr marL="0" indent="0" algn="just">
              <a:buNone/>
            </a:pPr>
            <a:r>
              <a:rPr lang="en-US" dirty="0"/>
              <a:t>The transition from capillaries to </a:t>
            </a:r>
            <a:r>
              <a:rPr lang="en-US" dirty="0" err="1"/>
              <a:t>venules</a:t>
            </a:r>
            <a:r>
              <a:rPr lang="en-US" dirty="0"/>
              <a:t> occurs gradually. The immediate </a:t>
            </a:r>
            <a:r>
              <a:rPr lang="en-US" b="1" dirty="0" err="1"/>
              <a:t>postcapillary</a:t>
            </a:r>
            <a:r>
              <a:rPr lang="en-US" b="1" dirty="0"/>
              <a:t> </a:t>
            </a:r>
            <a:r>
              <a:rPr lang="en-US" b="1" dirty="0" err="1"/>
              <a:t>venules</a:t>
            </a:r>
            <a:r>
              <a:rPr lang="en-US" dirty="0"/>
              <a:t> are similar structurally to capillaries, with </a:t>
            </a:r>
            <a:r>
              <a:rPr lang="en-US" dirty="0" err="1"/>
              <a:t>pericytes</a:t>
            </a:r>
            <a:r>
              <a:rPr lang="en-US" dirty="0"/>
              <a:t>. </a:t>
            </a:r>
            <a:endParaRPr lang="en-US" dirty="0" smtClean="0"/>
          </a:p>
          <a:p>
            <a:pPr marL="0" indent="0" algn="just">
              <a:buNone/>
            </a:pPr>
            <a:r>
              <a:rPr lang="en-US" dirty="0" err="1" smtClean="0"/>
              <a:t>Postcapillary</a:t>
            </a:r>
            <a:r>
              <a:rPr lang="en-US" dirty="0" smtClean="0"/>
              <a:t> </a:t>
            </a:r>
            <a:r>
              <a:rPr lang="en-US" dirty="0" err="1"/>
              <a:t>venules</a:t>
            </a:r>
            <a:r>
              <a:rPr lang="en-US" dirty="0"/>
              <a:t> participate in the exchanges between the blood and the tissues and. These </a:t>
            </a:r>
            <a:r>
              <a:rPr lang="en-US" dirty="0" err="1"/>
              <a:t>venules</a:t>
            </a:r>
            <a:r>
              <a:rPr lang="en-US" dirty="0"/>
              <a:t> converge into larger </a:t>
            </a:r>
            <a:r>
              <a:rPr lang="en-US" b="1" dirty="0"/>
              <a:t>collecting </a:t>
            </a:r>
            <a:r>
              <a:rPr lang="en-US" b="1" dirty="0" err="1"/>
              <a:t>venules</a:t>
            </a:r>
            <a:r>
              <a:rPr lang="en-US" dirty="0"/>
              <a:t> which have more contractile cells</a:t>
            </a:r>
            <a:r>
              <a:rPr lang="en-US" dirty="0" smtClean="0"/>
              <a:t>.</a:t>
            </a:r>
          </a:p>
          <a:p>
            <a:pPr marL="0" indent="0" algn="just">
              <a:buNone/>
            </a:pPr>
            <a:r>
              <a:rPr lang="en-US" dirty="0" smtClean="0"/>
              <a:t> </a:t>
            </a:r>
            <a:endParaRPr lang="en-US" dirty="0"/>
          </a:p>
        </p:txBody>
      </p:sp>
    </p:spTree>
    <p:extLst>
      <p:ext uri="{BB962C8B-B14F-4D97-AF65-F5344CB8AC3E}">
        <p14:creationId xmlns:p14="http://schemas.microsoft.com/office/powerpoint/2010/main" val="410828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just">
              <a:buNone/>
            </a:pPr>
            <a:r>
              <a:rPr lang="en-US" b="1" dirty="0"/>
              <a:t>Veins</a:t>
            </a:r>
            <a:endParaRPr lang="en-US" dirty="0"/>
          </a:p>
          <a:p>
            <a:pPr marL="0" indent="0" algn="just">
              <a:buNone/>
            </a:pPr>
            <a:r>
              <a:rPr lang="en-US" dirty="0" smtClean="0"/>
              <a:t>Blood entering </a:t>
            </a:r>
            <a:r>
              <a:rPr lang="en-US" dirty="0"/>
              <a:t>veins is under very low pressure and moves toward the heart by contraction of the tunica media and external compressions from surrounding muscles and other organs. Valves project from the tunica intima to prevent back-flow of blood. Most veins are </a:t>
            </a:r>
            <a:r>
              <a:rPr lang="en-US" b="1" dirty="0"/>
              <a:t>small</a:t>
            </a:r>
            <a:r>
              <a:rPr lang="en-US" dirty="0"/>
              <a:t> or </a:t>
            </a:r>
            <a:r>
              <a:rPr lang="en-US" b="1" dirty="0"/>
              <a:t>medium veins</a:t>
            </a:r>
            <a:r>
              <a:rPr lang="en-US" dirty="0"/>
              <a:t>, with diameters less than one centimeter. </a:t>
            </a:r>
          </a:p>
        </p:txBody>
      </p:sp>
    </p:spTree>
    <p:extLst>
      <p:ext uri="{BB962C8B-B14F-4D97-AF65-F5344CB8AC3E}">
        <p14:creationId xmlns:p14="http://schemas.microsoft.com/office/powerpoint/2010/main" val="144825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lgn="just">
              <a:buNone/>
            </a:pPr>
            <a:r>
              <a:rPr lang="en-US" b="1" dirty="0"/>
              <a:t>The</a:t>
            </a:r>
            <a:r>
              <a:rPr lang="en-US" dirty="0"/>
              <a:t> </a:t>
            </a:r>
            <a:r>
              <a:rPr lang="en-US" b="1" dirty="0"/>
              <a:t>lymphatic vascular system</a:t>
            </a:r>
            <a:r>
              <a:rPr lang="en-US" dirty="0"/>
              <a:t>:</a:t>
            </a:r>
          </a:p>
          <a:p>
            <a:pPr marL="0" indent="0" algn="just">
              <a:buNone/>
            </a:pPr>
            <a:r>
              <a:rPr lang="en-US" dirty="0"/>
              <a:t> begins with the </a:t>
            </a:r>
            <a:r>
              <a:rPr lang="en-US" b="1" dirty="0"/>
              <a:t>lymphatic capillaries,</a:t>
            </a:r>
            <a:r>
              <a:rPr lang="en-US" dirty="0"/>
              <a:t> which are closed-ended tubules that merge to form vessels of steadily increasing size; these vessels terminate in the blood vascular system emptying into the large veins near the heart</a:t>
            </a:r>
            <a:r>
              <a:rPr lang="en-US" dirty="0" smtClean="0"/>
              <a:t>.</a:t>
            </a:r>
          </a:p>
          <a:p>
            <a:pPr marL="0" indent="0" algn="just">
              <a:buNone/>
            </a:pPr>
            <a:endParaRPr lang="en-US" dirty="0"/>
          </a:p>
          <a:p>
            <a:pPr marL="0" indent="0" algn="just">
              <a:buNone/>
            </a:pPr>
            <a:r>
              <a:rPr lang="en-US" dirty="0" smtClean="0"/>
              <a:t> </a:t>
            </a:r>
            <a:r>
              <a:rPr lang="en-US" dirty="0"/>
              <a:t>One of the functions of the lymphatic system is to return the fluid of the tissue spaces to the blood. The internal surface of all components of the blood and lymphatic systems is lined by a single layer of a squamous epithelium, called endothelium</a:t>
            </a:r>
          </a:p>
          <a:p>
            <a:pPr marL="0" indent="0" algn="just">
              <a:buNone/>
            </a:pPr>
            <a:endParaRPr lang="en-US" dirty="0"/>
          </a:p>
        </p:txBody>
      </p:sp>
    </p:spTree>
    <p:extLst>
      <p:ext uri="{BB962C8B-B14F-4D97-AF65-F5344CB8AC3E}">
        <p14:creationId xmlns:p14="http://schemas.microsoft.com/office/powerpoint/2010/main" val="257237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2223" t="18148" r="3587" b="6482"/>
          <a:stretch/>
        </p:blipFill>
        <p:spPr bwMode="auto">
          <a:xfrm>
            <a:off x="457200" y="0"/>
            <a:ext cx="8229600" cy="522530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47801" t="55185" r="21875" b="15741"/>
          <a:stretch/>
        </p:blipFill>
        <p:spPr bwMode="auto">
          <a:xfrm>
            <a:off x="3048000" y="5181600"/>
            <a:ext cx="3962400" cy="121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78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marL="0" indent="0" algn="just">
              <a:buNone/>
            </a:pPr>
            <a:r>
              <a:rPr lang="en-US" b="1" dirty="0"/>
              <a:t>Heart</a:t>
            </a:r>
            <a:endParaRPr lang="en-US" dirty="0"/>
          </a:p>
          <a:p>
            <a:pPr marL="0" indent="0" algn="just">
              <a:buNone/>
            </a:pPr>
            <a:r>
              <a:rPr lang="en-US" dirty="0"/>
              <a:t>The heart is a muscular organ that contracts rhythmically, pumping the blood through the circulatory system</a:t>
            </a:r>
            <a:r>
              <a:rPr lang="en-US" dirty="0" smtClean="0"/>
              <a:t>.</a:t>
            </a:r>
          </a:p>
          <a:p>
            <a:pPr marL="0" indent="0" algn="just">
              <a:buNone/>
            </a:pPr>
            <a:r>
              <a:rPr lang="en-US" dirty="0" smtClean="0"/>
              <a:t> </a:t>
            </a:r>
            <a:r>
              <a:rPr lang="en-US" dirty="0"/>
              <a:t>The right and left </a:t>
            </a:r>
            <a:r>
              <a:rPr lang="en-US" b="1" dirty="0"/>
              <a:t>ventricles</a:t>
            </a:r>
            <a:r>
              <a:rPr lang="en-US" dirty="0"/>
              <a:t> pump blood to the lungs and the rest of the body respectively</a:t>
            </a:r>
            <a:r>
              <a:rPr lang="en-US" dirty="0" smtClean="0"/>
              <a:t>;</a:t>
            </a:r>
          </a:p>
          <a:p>
            <a:pPr marL="0" indent="0" algn="just">
              <a:buNone/>
            </a:pPr>
            <a:r>
              <a:rPr lang="en-US" dirty="0" smtClean="0"/>
              <a:t> </a:t>
            </a:r>
            <a:r>
              <a:rPr lang="en-US" dirty="0"/>
              <a:t>right and left </a:t>
            </a:r>
            <a:r>
              <a:rPr lang="en-US" b="1" dirty="0"/>
              <a:t>atria</a:t>
            </a:r>
            <a:r>
              <a:rPr lang="en-US" dirty="0"/>
              <a:t> receive blood from the body and the pulmonary veins </a:t>
            </a:r>
            <a:r>
              <a:rPr lang="en-US" dirty="0" smtClean="0"/>
              <a:t>respectively</a:t>
            </a:r>
          </a:p>
          <a:p>
            <a:pPr marL="0" indent="0" algn="just">
              <a:buNone/>
            </a:pPr>
            <a:r>
              <a:rPr lang="en-US" dirty="0" smtClean="0"/>
              <a:t>The </a:t>
            </a:r>
            <a:r>
              <a:rPr lang="en-US" dirty="0"/>
              <a:t>walls of all four heart chambers consist of three major layers or tunics: the internal endocardium; the middle myocardium; and the external </a:t>
            </a:r>
            <a:r>
              <a:rPr lang="en-US" dirty="0" err="1"/>
              <a:t>epicardium</a:t>
            </a:r>
            <a:r>
              <a:rPr lang="en-US" dirty="0"/>
              <a:t>.</a:t>
            </a:r>
          </a:p>
          <a:p>
            <a:pPr marL="0" indent="0" algn="just">
              <a:buNone/>
            </a:pPr>
            <a:endParaRPr lang="en-US" dirty="0"/>
          </a:p>
        </p:txBody>
      </p:sp>
    </p:spTree>
    <p:extLst>
      <p:ext uri="{BB962C8B-B14F-4D97-AF65-F5344CB8AC3E}">
        <p14:creationId xmlns:p14="http://schemas.microsoft.com/office/powerpoint/2010/main" val="49698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9861" t="25371" r="11111" b="21666"/>
          <a:stretch/>
        </p:blipFill>
        <p:spPr bwMode="auto">
          <a:xfrm>
            <a:off x="609600" y="457201"/>
            <a:ext cx="8077199"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51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marL="0" indent="0" algn="just">
              <a:buNone/>
            </a:pPr>
            <a:r>
              <a:rPr lang="en-US" b="1" dirty="0"/>
              <a:t>Smooth muscle</a:t>
            </a:r>
            <a:r>
              <a:rPr lang="en-US" dirty="0"/>
              <a:t>: cells or fibers occur in the walls of all vessels larger than capillaries and are arranged helically in layers. In arterioles and small arteries the smooth muscle cells are frequently connected by communicating gap junctions</a:t>
            </a:r>
            <a:r>
              <a:rPr lang="en-US" dirty="0" smtClean="0"/>
              <a:t>.</a:t>
            </a:r>
          </a:p>
          <a:p>
            <a:pPr marL="0" indent="0" algn="just">
              <a:buNone/>
            </a:pPr>
            <a:endParaRPr lang="en-US" dirty="0"/>
          </a:p>
          <a:p>
            <a:pPr marL="0" indent="0" algn="just">
              <a:buNone/>
            </a:pPr>
            <a:r>
              <a:rPr lang="en-US" b="1" dirty="0"/>
              <a:t>Connective tissue:</a:t>
            </a:r>
            <a:r>
              <a:rPr lang="en-US" dirty="0"/>
              <a:t> Collagen fibers are found throughout the wall in the </a:t>
            </a:r>
            <a:r>
              <a:rPr lang="en-US" dirty="0" err="1"/>
              <a:t>subendothelial</a:t>
            </a:r>
            <a:r>
              <a:rPr lang="en-US" dirty="0"/>
              <a:t> layer, between muscle layers, and in the outer layers. Elastin predominates in large arteries where it forms parallel lamellae regularly distributed between the muscle </a:t>
            </a:r>
            <a:r>
              <a:rPr lang="en-US"/>
              <a:t>layers</a:t>
            </a:r>
            <a:r>
              <a:rPr lang="en-US" smtClean="0"/>
              <a:t>., </a:t>
            </a:r>
            <a:r>
              <a:rPr lang="en-US" dirty="0"/>
              <a:t>contributing to the wall's physical properties and affecting permeability and diffusion of substances through the wall. </a:t>
            </a:r>
          </a:p>
          <a:p>
            <a:pPr marL="0" indent="0" algn="just">
              <a:buNone/>
            </a:pPr>
            <a:endParaRPr lang="en-US" dirty="0"/>
          </a:p>
        </p:txBody>
      </p:sp>
    </p:spTree>
    <p:extLst>
      <p:ext uri="{BB962C8B-B14F-4D97-AF65-F5344CB8AC3E}">
        <p14:creationId xmlns:p14="http://schemas.microsoft.com/office/powerpoint/2010/main" val="214591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486400"/>
          </a:xfrm>
        </p:spPr>
        <p:txBody>
          <a:bodyPr>
            <a:normAutofit/>
          </a:bodyPr>
          <a:lstStyle/>
          <a:p>
            <a:pPr marL="0" indent="0" algn="just">
              <a:buNone/>
            </a:pPr>
            <a:r>
              <a:rPr lang="en-US" b="1" dirty="0"/>
              <a:t>Large Elastic Arteries</a:t>
            </a:r>
            <a:endParaRPr lang="en-US" dirty="0"/>
          </a:p>
          <a:p>
            <a:pPr marL="0" indent="0" algn="just">
              <a:buNone/>
            </a:pPr>
            <a:r>
              <a:rPr lang="en-US" dirty="0"/>
              <a:t>Large elastic arteries help to stabilize the blood flow. The elastic arteries include the aorta and its large branches</a:t>
            </a:r>
            <a:r>
              <a:rPr lang="en-US" dirty="0" smtClean="0"/>
              <a:t>.</a:t>
            </a:r>
          </a:p>
          <a:p>
            <a:pPr marL="0" indent="0" algn="just">
              <a:buNone/>
            </a:pPr>
            <a:r>
              <a:rPr lang="en-US" dirty="0" smtClean="0"/>
              <a:t> </a:t>
            </a:r>
            <a:r>
              <a:rPr lang="en-US" dirty="0"/>
              <a:t>Freshly dissected, they have a yellowish color from the elastin in the media. </a:t>
            </a:r>
            <a:endParaRPr lang="en-US" dirty="0" smtClean="0"/>
          </a:p>
          <a:p>
            <a:pPr marL="0" indent="0" algn="just">
              <a:buNone/>
            </a:pPr>
            <a:r>
              <a:rPr lang="en-US" dirty="0" smtClean="0"/>
              <a:t>The </a:t>
            </a:r>
            <a:r>
              <a:rPr lang="en-US" dirty="0"/>
              <a:t>intima is thicker than the corresponding tunic of a muscular artery. </a:t>
            </a:r>
            <a:endParaRPr lang="en-US" dirty="0" smtClean="0"/>
          </a:p>
          <a:p>
            <a:pPr marL="0" indent="0" algn="just">
              <a:buNone/>
            </a:pPr>
            <a:r>
              <a:rPr lang="en-US" dirty="0" smtClean="0"/>
              <a:t>An </a:t>
            </a:r>
            <a:r>
              <a:rPr lang="en-US" dirty="0"/>
              <a:t>internal elastic lamina, although present, may not be easily discerned</a:t>
            </a:r>
            <a:r>
              <a:rPr lang="en-US"/>
              <a:t>. </a:t>
            </a:r>
            <a:endParaRPr lang="en-US" dirty="0" smtClean="0"/>
          </a:p>
        </p:txBody>
      </p:sp>
    </p:spTree>
    <p:extLst>
      <p:ext uri="{BB962C8B-B14F-4D97-AF65-F5344CB8AC3E}">
        <p14:creationId xmlns:p14="http://schemas.microsoft.com/office/powerpoint/2010/main" val="303882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marL="0" indent="0" algn="just">
              <a:buNone/>
            </a:pPr>
            <a:r>
              <a:rPr lang="en-US" b="1" dirty="0"/>
              <a:t>Muscular Arteries</a:t>
            </a:r>
            <a:endParaRPr lang="en-US" dirty="0"/>
          </a:p>
          <a:p>
            <a:pPr marL="0" indent="0" algn="just">
              <a:buNone/>
            </a:pPr>
            <a:r>
              <a:rPr lang="en-US" dirty="0"/>
              <a:t>The muscular arteries can control blood flow to organs by contracting or relaxing the smooth muscle cells of the tunica media. </a:t>
            </a:r>
            <a:endParaRPr lang="en-US" dirty="0" smtClean="0"/>
          </a:p>
          <a:p>
            <a:pPr marL="0" indent="0" algn="just">
              <a:buNone/>
            </a:pPr>
            <a:r>
              <a:rPr lang="en-US" dirty="0" smtClean="0"/>
              <a:t>The </a:t>
            </a:r>
            <a:r>
              <a:rPr lang="en-US" dirty="0"/>
              <a:t>intima has a very thin </a:t>
            </a:r>
            <a:r>
              <a:rPr lang="en-US" dirty="0" err="1"/>
              <a:t>subendothelial</a:t>
            </a:r>
            <a:r>
              <a:rPr lang="en-US" dirty="0"/>
              <a:t> layer and the internal elastic lamina, the most external component of the intima, is prominent. </a:t>
            </a:r>
            <a:endParaRPr lang="en-US" dirty="0" smtClean="0"/>
          </a:p>
          <a:p>
            <a:pPr marL="0" indent="0" algn="just">
              <a:buNone/>
            </a:pPr>
            <a:r>
              <a:rPr lang="en-US" dirty="0" smtClean="0"/>
              <a:t>The </a:t>
            </a:r>
            <a:r>
              <a:rPr lang="en-US" dirty="0"/>
              <a:t>tunica media may contain up to 40 layers of more prominent smooth muscle cells which are intermingled with a variable number of elastic lamellae (depending on the size of the vessel) as well as reticular fibers and proteoglycans</a:t>
            </a:r>
            <a:r>
              <a:rPr lang="en-US" dirty="0" smtClean="0"/>
              <a:t>.</a:t>
            </a:r>
          </a:p>
          <a:p>
            <a:pPr marL="0" indent="0" algn="just">
              <a:buNone/>
            </a:pPr>
            <a:r>
              <a:rPr lang="en-US" dirty="0" smtClean="0">
                <a:solidFill>
                  <a:srgbClr val="FF0000"/>
                </a:solidFill>
              </a:rPr>
              <a:t> </a:t>
            </a:r>
            <a:r>
              <a:rPr lang="en-US" dirty="0">
                <a:solidFill>
                  <a:srgbClr val="FF0000"/>
                </a:solidFill>
              </a:rPr>
              <a:t>An external elastic lamina, the last component of the media, is present only in the larger muscular arteries. </a:t>
            </a:r>
            <a:endParaRPr lang="en-US" dirty="0" smtClean="0">
              <a:solidFill>
                <a:srgbClr val="FF0000"/>
              </a:solidFill>
            </a:endParaRPr>
          </a:p>
          <a:p>
            <a:pPr marL="0" indent="0" algn="just">
              <a:buNone/>
            </a:pPr>
            <a:r>
              <a:rPr lang="en-US" dirty="0" smtClean="0"/>
              <a:t>The </a:t>
            </a:r>
            <a:r>
              <a:rPr lang="en-US" dirty="0"/>
              <a:t>adventitia consists of connective tissue. Lymphatic capillaries, vasa </a:t>
            </a:r>
            <a:r>
              <a:rPr lang="en-US" dirty="0" err="1"/>
              <a:t>vasorum</a:t>
            </a:r>
            <a:r>
              <a:rPr lang="en-US" dirty="0"/>
              <a:t>, and nerves are also found in the adventitia and these structures may penetrate to the outer part of the media</a:t>
            </a:r>
          </a:p>
        </p:txBody>
      </p:sp>
    </p:spTree>
    <p:extLst>
      <p:ext uri="{BB962C8B-B14F-4D97-AF65-F5344CB8AC3E}">
        <p14:creationId xmlns:p14="http://schemas.microsoft.com/office/powerpoint/2010/main" val="215607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lgn="just">
              <a:buNone/>
            </a:pPr>
            <a:r>
              <a:rPr lang="en-US" b="1" dirty="0"/>
              <a:t>Arterioles	</a:t>
            </a:r>
            <a:endParaRPr lang="en-US" dirty="0"/>
          </a:p>
          <a:p>
            <a:pPr marL="0" indent="0" algn="just">
              <a:buNone/>
            </a:pPr>
            <a:r>
              <a:rPr lang="en-US" dirty="0"/>
              <a:t>Muscular arteries branch repeatedly into smaller and smaller arteries, until reaching a size with only two or three medial layers of muscle. </a:t>
            </a:r>
            <a:endParaRPr lang="en-US" dirty="0" smtClean="0"/>
          </a:p>
          <a:p>
            <a:pPr marL="0" indent="0" algn="just">
              <a:buNone/>
            </a:pPr>
            <a:r>
              <a:rPr lang="en-US" dirty="0" smtClean="0"/>
              <a:t>The </a:t>
            </a:r>
            <a:r>
              <a:rPr lang="en-US" dirty="0"/>
              <a:t>smallest arteries branch as </a:t>
            </a:r>
            <a:r>
              <a:rPr lang="en-US" b="1" dirty="0"/>
              <a:t>arterioles</a:t>
            </a:r>
            <a:r>
              <a:rPr lang="en-US" dirty="0"/>
              <a:t>, which have one or two smooth muscle layers and indicate the beginning of an organ's </a:t>
            </a:r>
            <a:r>
              <a:rPr lang="en-US" b="1" dirty="0"/>
              <a:t>microvasculature</a:t>
            </a:r>
            <a:r>
              <a:rPr lang="en-US" dirty="0"/>
              <a:t> where exchanges between blood and tissue fluid occur. </a:t>
            </a:r>
          </a:p>
          <a:p>
            <a:pPr marL="0" indent="0" algn="just">
              <a:buNone/>
            </a:pPr>
            <a:r>
              <a:rPr lang="en-US" dirty="0"/>
              <a:t>Arterioles are generally less than 0.5 mm in diameter, with lumens approximately as wide as the wall is thick. </a:t>
            </a:r>
            <a:endParaRPr lang="en-US" dirty="0" smtClean="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165360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734</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Dr.LANA</dc:creator>
  <cp:lastModifiedBy>EARTH</cp:lastModifiedBy>
  <cp:revision>15</cp:revision>
  <dcterms:created xsi:type="dcterms:W3CDTF">2016-12-03T11:30:59Z</dcterms:created>
  <dcterms:modified xsi:type="dcterms:W3CDTF">2019-05-23T22:19:09Z</dcterms:modified>
</cp:coreProperties>
</file>