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6"/>
  </p:notesMasterIdLst>
  <p:sldIdLst>
    <p:sldId id="256" r:id="rId2"/>
    <p:sldId id="276" r:id="rId3"/>
    <p:sldId id="287" r:id="rId4"/>
    <p:sldId id="28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autoAdjust="0"/>
  </p:normalViewPr>
  <p:slideViewPr>
    <p:cSldViewPr snapToGrid="0">
      <p:cViewPr varScale="1">
        <p:scale>
          <a:sx n="85" d="100"/>
          <a:sy n="85" d="100"/>
        </p:scale>
        <p:origin x="590"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F05E1-31B5-4285-8482-6DA6F6DE0B17}" type="datetimeFigureOut">
              <a:rPr lang="en-US" smtClean="0"/>
              <a:t>5/29/2024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73D34-2157-4453-8E06-E4A86B0E0BFF}" type="slidenum">
              <a:rPr lang="en-US" smtClean="0"/>
              <a:t>‹#›</a:t>
            </a:fld>
            <a:endParaRPr lang="en-US" dirty="0"/>
          </a:p>
        </p:txBody>
      </p:sp>
    </p:spTree>
    <p:extLst>
      <p:ext uri="{BB962C8B-B14F-4D97-AF65-F5344CB8AC3E}">
        <p14:creationId xmlns:p14="http://schemas.microsoft.com/office/powerpoint/2010/main" val="348237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9CA1A06-1B9D-4CC2-923D-0EAA554E6A6C}"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BUILDING TYPOLOGY / LANA ABUBAKER ALI</a:t>
            </a:r>
            <a:endParaRPr lang="en-US" dirty="0"/>
          </a:p>
        </p:txBody>
      </p:sp>
      <p:sp>
        <p:nvSpPr>
          <p:cNvPr id="6" name="Slide Number Placeholder 5"/>
          <p:cNvSpPr>
            <a:spLocks noGrp="1"/>
          </p:cNvSpPr>
          <p:nvPr>
            <p:ph type="sldNum" sz="quarter" idx="12"/>
          </p:nvPr>
        </p:nvSpPr>
        <p:spPr/>
        <p:txBody>
          <a:bodyPr/>
          <a:lstStyle/>
          <a:p>
            <a:fld id="{345A6235-58DE-410E-8FB6-CE3DF495C9DA}"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5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79A37-6619-41B1-BFE9-8F02D9B11261}"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BUILDING TYPOLOGY / LANA ABUBAKER ALI</a:t>
            </a:r>
            <a:endParaRPr lang="en-US" dirty="0"/>
          </a:p>
        </p:txBody>
      </p:sp>
      <p:sp>
        <p:nvSpPr>
          <p:cNvPr id="6" name="Slide Number Placeholder 5"/>
          <p:cNvSpPr>
            <a:spLocks noGrp="1"/>
          </p:cNvSpPr>
          <p:nvPr>
            <p:ph type="sldNum" sz="quarter" idx="12"/>
          </p:nvPr>
        </p:nvSpPr>
        <p:spPr/>
        <p:txBody>
          <a:bodyPr/>
          <a:lstStyle/>
          <a:p>
            <a:fld id="{345A6235-58DE-410E-8FB6-CE3DF495C9DA}" type="slidenum">
              <a:rPr lang="en-US" smtClean="0"/>
              <a:t>‹#›</a:t>
            </a:fld>
            <a:endParaRPr lang="en-US" dirty="0"/>
          </a:p>
        </p:txBody>
      </p:sp>
    </p:spTree>
    <p:extLst>
      <p:ext uri="{BB962C8B-B14F-4D97-AF65-F5344CB8AC3E}">
        <p14:creationId xmlns:p14="http://schemas.microsoft.com/office/powerpoint/2010/main" val="642931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A9CE19-1985-4DCE-9994-6E9D5BC123A0}"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BUILDING TYPOLOGY / LANA ABUBAKER ALI</a:t>
            </a:r>
            <a:endParaRPr lang="en-US" dirty="0"/>
          </a:p>
        </p:txBody>
      </p:sp>
      <p:sp>
        <p:nvSpPr>
          <p:cNvPr id="6" name="Slide Number Placeholder 5"/>
          <p:cNvSpPr>
            <a:spLocks noGrp="1"/>
          </p:cNvSpPr>
          <p:nvPr>
            <p:ph type="sldNum" sz="quarter" idx="12"/>
          </p:nvPr>
        </p:nvSpPr>
        <p:spPr/>
        <p:txBody>
          <a:bodyPr/>
          <a:lstStyle/>
          <a:p>
            <a:fld id="{345A6235-58DE-410E-8FB6-CE3DF495C9DA}"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27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857364-4053-4E19-8728-C8FA6D4E8ABB}"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BUILDING TYPOLOGY / LANA ABUBAKER ALI</a:t>
            </a:r>
            <a:endParaRPr lang="en-US" dirty="0"/>
          </a:p>
        </p:txBody>
      </p:sp>
      <p:sp>
        <p:nvSpPr>
          <p:cNvPr id="6" name="Slide Number Placeholder 5"/>
          <p:cNvSpPr>
            <a:spLocks noGrp="1"/>
          </p:cNvSpPr>
          <p:nvPr>
            <p:ph type="sldNum" sz="quarter" idx="12"/>
          </p:nvPr>
        </p:nvSpPr>
        <p:spPr/>
        <p:txBody>
          <a:bodyPr/>
          <a:lstStyle/>
          <a:p>
            <a:fld id="{345A6235-58DE-410E-8FB6-CE3DF495C9DA}" type="slidenum">
              <a:rPr lang="en-US" smtClean="0"/>
              <a:t>‹#›</a:t>
            </a:fld>
            <a:endParaRPr lang="en-US" dirty="0"/>
          </a:p>
        </p:txBody>
      </p:sp>
    </p:spTree>
    <p:extLst>
      <p:ext uri="{BB962C8B-B14F-4D97-AF65-F5344CB8AC3E}">
        <p14:creationId xmlns:p14="http://schemas.microsoft.com/office/powerpoint/2010/main" val="1129940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C567BB-A0D2-4588-89CB-4B1D4E7B5D51}" type="datetime1">
              <a:rPr lang="en-US" smtClean="0"/>
              <a:t>5/29/2024</a:t>
            </a:fld>
            <a:endParaRPr lang="en-US" dirty="0"/>
          </a:p>
        </p:txBody>
      </p:sp>
      <p:sp>
        <p:nvSpPr>
          <p:cNvPr id="5" name="Footer Placeholder 4"/>
          <p:cNvSpPr>
            <a:spLocks noGrp="1"/>
          </p:cNvSpPr>
          <p:nvPr>
            <p:ph type="ftr" sz="quarter" idx="11"/>
          </p:nvPr>
        </p:nvSpPr>
        <p:spPr/>
        <p:txBody>
          <a:bodyPr/>
          <a:lstStyle/>
          <a:p>
            <a:r>
              <a:rPr lang="en-US"/>
              <a:t>BUILDING TYPOLOGY / LANA ABUBAKER ALI</a:t>
            </a:r>
            <a:endParaRPr lang="en-US" dirty="0"/>
          </a:p>
        </p:txBody>
      </p:sp>
      <p:sp>
        <p:nvSpPr>
          <p:cNvPr id="6" name="Slide Number Placeholder 5"/>
          <p:cNvSpPr>
            <a:spLocks noGrp="1"/>
          </p:cNvSpPr>
          <p:nvPr>
            <p:ph type="sldNum" sz="quarter" idx="12"/>
          </p:nvPr>
        </p:nvSpPr>
        <p:spPr/>
        <p:txBody>
          <a:bodyPr/>
          <a:lstStyle/>
          <a:p>
            <a:fld id="{345A6235-58DE-410E-8FB6-CE3DF495C9DA}"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02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B3DCC4-2EB3-4E90-A963-CF7C7E16B21B}" type="datetime1">
              <a:rPr lang="en-US" smtClean="0"/>
              <a:t>5/29/2024</a:t>
            </a:fld>
            <a:endParaRPr lang="en-US" dirty="0"/>
          </a:p>
        </p:txBody>
      </p:sp>
      <p:sp>
        <p:nvSpPr>
          <p:cNvPr id="6" name="Footer Placeholder 5"/>
          <p:cNvSpPr>
            <a:spLocks noGrp="1"/>
          </p:cNvSpPr>
          <p:nvPr>
            <p:ph type="ftr" sz="quarter" idx="11"/>
          </p:nvPr>
        </p:nvSpPr>
        <p:spPr/>
        <p:txBody>
          <a:bodyPr/>
          <a:lstStyle/>
          <a:p>
            <a:r>
              <a:rPr lang="en-US"/>
              <a:t>BUILDING TYPOLOGY / LANA ABUBAKER ALI</a:t>
            </a:r>
            <a:endParaRPr lang="en-US" dirty="0"/>
          </a:p>
        </p:txBody>
      </p:sp>
      <p:sp>
        <p:nvSpPr>
          <p:cNvPr id="7" name="Slide Number Placeholder 6"/>
          <p:cNvSpPr>
            <a:spLocks noGrp="1"/>
          </p:cNvSpPr>
          <p:nvPr>
            <p:ph type="sldNum" sz="quarter" idx="12"/>
          </p:nvPr>
        </p:nvSpPr>
        <p:spPr/>
        <p:txBody>
          <a:bodyPr/>
          <a:lstStyle/>
          <a:p>
            <a:fld id="{345A6235-58DE-410E-8FB6-CE3DF495C9DA}" type="slidenum">
              <a:rPr lang="en-US" smtClean="0"/>
              <a:t>‹#›</a:t>
            </a:fld>
            <a:endParaRPr lang="en-US" dirty="0"/>
          </a:p>
        </p:txBody>
      </p:sp>
    </p:spTree>
    <p:extLst>
      <p:ext uri="{BB962C8B-B14F-4D97-AF65-F5344CB8AC3E}">
        <p14:creationId xmlns:p14="http://schemas.microsoft.com/office/powerpoint/2010/main" val="301488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F16A70-60AB-4F76-AA05-FBC1BD8A46A7}" type="datetime1">
              <a:rPr lang="en-US" smtClean="0"/>
              <a:t>5/29/2024</a:t>
            </a:fld>
            <a:endParaRPr lang="en-US" dirty="0"/>
          </a:p>
        </p:txBody>
      </p:sp>
      <p:sp>
        <p:nvSpPr>
          <p:cNvPr id="8" name="Footer Placeholder 7"/>
          <p:cNvSpPr>
            <a:spLocks noGrp="1"/>
          </p:cNvSpPr>
          <p:nvPr>
            <p:ph type="ftr" sz="quarter" idx="11"/>
          </p:nvPr>
        </p:nvSpPr>
        <p:spPr/>
        <p:txBody>
          <a:bodyPr/>
          <a:lstStyle/>
          <a:p>
            <a:r>
              <a:rPr lang="en-US"/>
              <a:t>BUILDING TYPOLOGY / LANA ABUBAKER ALI</a:t>
            </a:r>
            <a:endParaRPr lang="en-US" dirty="0"/>
          </a:p>
        </p:txBody>
      </p:sp>
      <p:sp>
        <p:nvSpPr>
          <p:cNvPr id="9" name="Slide Number Placeholder 8"/>
          <p:cNvSpPr>
            <a:spLocks noGrp="1"/>
          </p:cNvSpPr>
          <p:nvPr>
            <p:ph type="sldNum" sz="quarter" idx="12"/>
          </p:nvPr>
        </p:nvSpPr>
        <p:spPr/>
        <p:txBody>
          <a:bodyPr/>
          <a:lstStyle/>
          <a:p>
            <a:fld id="{345A6235-58DE-410E-8FB6-CE3DF495C9DA}" type="slidenum">
              <a:rPr lang="en-US" smtClean="0"/>
              <a:t>‹#›</a:t>
            </a:fld>
            <a:endParaRPr lang="en-US" dirty="0"/>
          </a:p>
        </p:txBody>
      </p:sp>
    </p:spTree>
    <p:extLst>
      <p:ext uri="{BB962C8B-B14F-4D97-AF65-F5344CB8AC3E}">
        <p14:creationId xmlns:p14="http://schemas.microsoft.com/office/powerpoint/2010/main" val="277889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FD1EFB-336F-4FBB-B15B-732C8D889B34}" type="datetime1">
              <a:rPr lang="en-US" smtClean="0"/>
              <a:t>5/29/2024</a:t>
            </a:fld>
            <a:endParaRPr lang="en-US" dirty="0"/>
          </a:p>
        </p:txBody>
      </p:sp>
      <p:sp>
        <p:nvSpPr>
          <p:cNvPr id="4" name="Footer Placeholder 3"/>
          <p:cNvSpPr>
            <a:spLocks noGrp="1"/>
          </p:cNvSpPr>
          <p:nvPr>
            <p:ph type="ftr" sz="quarter" idx="11"/>
          </p:nvPr>
        </p:nvSpPr>
        <p:spPr/>
        <p:txBody>
          <a:bodyPr/>
          <a:lstStyle/>
          <a:p>
            <a:r>
              <a:rPr lang="en-US"/>
              <a:t>BUILDING TYPOLOGY / LANA ABUBAKER ALI</a:t>
            </a:r>
            <a:endParaRPr lang="en-US" dirty="0"/>
          </a:p>
        </p:txBody>
      </p:sp>
      <p:sp>
        <p:nvSpPr>
          <p:cNvPr id="5" name="Slide Number Placeholder 4"/>
          <p:cNvSpPr>
            <a:spLocks noGrp="1"/>
          </p:cNvSpPr>
          <p:nvPr>
            <p:ph type="sldNum" sz="quarter" idx="12"/>
          </p:nvPr>
        </p:nvSpPr>
        <p:spPr/>
        <p:txBody>
          <a:bodyPr/>
          <a:lstStyle/>
          <a:p>
            <a:fld id="{345A6235-58DE-410E-8FB6-CE3DF495C9DA}" type="slidenum">
              <a:rPr lang="en-US" smtClean="0"/>
              <a:t>‹#›</a:t>
            </a:fld>
            <a:endParaRPr lang="en-US" dirty="0"/>
          </a:p>
        </p:txBody>
      </p:sp>
    </p:spTree>
    <p:extLst>
      <p:ext uri="{BB962C8B-B14F-4D97-AF65-F5344CB8AC3E}">
        <p14:creationId xmlns:p14="http://schemas.microsoft.com/office/powerpoint/2010/main" val="1831438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72A7-2B56-418F-9668-51D15B4B5C43}" type="datetime1">
              <a:rPr lang="en-US" smtClean="0"/>
              <a:t>5/29/2024</a:t>
            </a:fld>
            <a:endParaRPr lang="en-US" dirty="0"/>
          </a:p>
        </p:txBody>
      </p:sp>
      <p:sp>
        <p:nvSpPr>
          <p:cNvPr id="3" name="Footer Placeholder 2"/>
          <p:cNvSpPr>
            <a:spLocks noGrp="1"/>
          </p:cNvSpPr>
          <p:nvPr>
            <p:ph type="ftr" sz="quarter" idx="11"/>
          </p:nvPr>
        </p:nvSpPr>
        <p:spPr/>
        <p:txBody>
          <a:bodyPr/>
          <a:lstStyle/>
          <a:p>
            <a:r>
              <a:rPr lang="en-US"/>
              <a:t>BUILDING TYPOLOGY / LANA ABUBAKER ALI</a:t>
            </a:r>
            <a:endParaRPr lang="en-US" dirty="0"/>
          </a:p>
        </p:txBody>
      </p:sp>
      <p:sp>
        <p:nvSpPr>
          <p:cNvPr id="4" name="Slide Number Placeholder 3"/>
          <p:cNvSpPr>
            <a:spLocks noGrp="1"/>
          </p:cNvSpPr>
          <p:nvPr>
            <p:ph type="sldNum" sz="quarter" idx="12"/>
          </p:nvPr>
        </p:nvSpPr>
        <p:spPr/>
        <p:txBody>
          <a:bodyPr/>
          <a:lstStyle/>
          <a:p>
            <a:fld id="{345A6235-58DE-410E-8FB6-CE3DF495C9DA}" type="slidenum">
              <a:rPr lang="en-US" smtClean="0"/>
              <a:t>‹#›</a:t>
            </a:fld>
            <a:endParaRPr lang="en-US" dirty="0"/>
          </a:p>
        </p:txBody>
      </p:sp>
    </p:spTree>
    <p:extLst>
      <p:ext uri="{BB962C8B-B14F-4D97-AF65-F5344CB8AC3E}">
        <p14:creationId xmlns:p14="http://schemas.microsoft.com/office/powerpoint/2010/main" val="1744651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FA9400-F3E2-4E7A-9127-E8BB1424F64E}" type="datetime1">
              <a:rPr lang="en-US" smtClean="0"/>
              <a:t>5/29/2024</a:t>
            </a:fld>
            <a:endParaRPr lang="en-US" dirty="0"/>
          </a:p>
        </p:txBody>
      </p:sp>
      <p:sp>
        <p:nvSpPr>
          <p:cNvPr id="6" name="Footer Placeholder 5"/>
          <p:cNvSpPr>
            <a:spLocks noGrp="1"/>
          </p:cNvSpPr>
          <p:nvPr>
            <p:ph type="ftr" sz="quarter" idx="11"/>
          </p:nvPr>
        </p:nvSpPr>
        <p:spPr/>
        <p:txBody>
          <a:bodyPr/>
          <a:lstStyle/>
          <a:p>
            <a:r>
              <a:rPr lang="en-US"/>
              <a:t>BUILDING TYPOLOGY / LANA ABUBAKER ALI</a:t>
            </a:r>
            <a:endParaRPr lang="en-US" dirty="0"/>
          </a:p>
        </p:txBody>
      </p:sp>
      <p:sp>
        <p:nvSpPr>
          <p:cNvPr id="7" name="Slide Number Placeholder 6"/>
          <p:cNvSpPr>
            <a:spLocks noGrp="1"/>
          </p:cNvSpPr>
          <p:nvPr>
            <p:ph type="sldNum" sz="quarter" idx="12"/>
          </p:nvPr>
        </p:nvSpPr>
        <p:spPr/>
        <p:txBody>
          <a:bodyPr/>
          <a:lstStyle/>
          <a:p>
            <a:fld id="{345A6235-58DE-410E-8FB6-CE3DF495C9DA}" type="slidenum">
              <a:rPr lang="en-US" smtClean="0"/>
              <a:t>‹#›</a:t>
            </a:fld>
            <a:endParaRPr lang="en-US" dirty="0"/>
          </a:p>
        </p:txBody>
      </p:sp>
    </p:spTree>
    <p:extLst>
      <p:ext uri="{BB962C8B-B14F-4D97-AF65-F5344CB8AC3E}">
        <p14:creationId xmlns:p14="http://schemas.microsoft.com/office/powerpoint/2010/main" val="376884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B6E3BF-1FB3-4616-A6BA-81BA5B20F02E}" type="datetime1">
              <a:rPr lang="en-US" smtClean="0"/>
              <a:t>5/29/2024</a:t>
            </a:fld>
            <a:endParaRPr lang="en-US" dirty="0"/>
          </a:p>
        </p:txBody>
      </p:sp>
      <p:sp>
        <p:nvSpPr>
          <p:cNvPr id="6" name="Footer Placeholder 5"/>
          <p:cNvSpPr>
            <a:spLocks noGrp="1"/>
          </p:cNvSpPr>
          <p:nvPr>
            <p:ph type="ftr" sz="quarter" idx="11"/>
          </p:nvPr>
        </p:nvSpPr>
        <p:spPr/>
        <p:txBody>
          <a:bodyPr/>
          <a:lstStyle/>
          <a:p>
            <a:r>
              <a:rPr lang="en-US"/>
              <a:t>BUILDING TYPOLOGY / LANA ABUBAKER ALI</a:t>
            </a:r>
            <a:endParaRPr lang="en-US" dirty="0"/>
          </a:p>
        </p:txBody>
      </p:sp>
      <p:sp>
        <p:nvSpPr>
          <p:cNvPr id="7" name="Slide Number Placeholder 6"/>
          <p:cNvSpPr>
            <a:spLocks noGrp="1"/>
          </p:cNvSpPr>
          <p:nvPr>
            <p:ph type="sldNum" sz="quarter" idx="12"/>
          </p:nvPr>
        </p:nvSpPr>
        <p:spPr/>
        <p:txBody>
          <a:bodyPr/>
          <a:lstStyle/>
          <a:p>
            <a:fld id="{345A6235-58DE-410E-8FB6-CE3DF495C9DA}"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467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62DE7A8-0870-4BAB-968B-23E9A75612CB}" type="datetime1">
              <a:rPr lang="en-US" smtClean="0"/>
              <a:t>5/29/2024</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r>
              <a:rPr lang="en-US"/>
              <a:t>BUILDING TYPOLOGY / LANA ABUBAKER ALI</a:t>
            </a:r>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345A6235-58DE-410E-8FB6-CE3DF495C9DA}"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14926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290" y="1575846"/>
            <a:ext cx="11342670" cy="1359253"/>
          </a:xfrm>
        </p:spPr>
        <p:txBody>
          <a:bodyPr>
            <a:normAutofit/>
          </a:bodyPr>
          <a:lstStyle/>
          <a:p>
            <a:pPr algn="ctr"/>
            <a:r>
              <a:rPr lang="en-US" cap="none" baseline="30000" dirty="0">
                <a:latin typeface="Times New Roman" panose="02020603050405020304" pitchFamily="18" charset="0"/>
                <a:cs typeface="Times New Roman" panose="02020603050405020304" pitchFamily="18" charset="0"/>
              </a:rPr>
              <a:t>1st</a:t>
            </a:r>
            <a:r>
              <a:rPr lang="en-US" cap="none" dirty="0">
                <a:latin typeface="Times New Roman" panose="02020603050405020304" pitchFamily="18" charset="0"/>
                <a:cs typeface="Times New Roman" panose="02020603050405020304" pitchFamily="18" charset="0"/>
              </a:rPr>
              <a:t> Lecture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(Type And Typology in Architecture)</a:t>
            </a:r>
          </a:p>
        </p:txBody>
      </p:sp>
      <p:sp>
        <p:nvSpPr>
          <p:cNvPr id="3" name="Subtitle 2"/>
          <p:cNvSpPr>
            <a:spLocks noGrp="1"/>
          </p:cNvSpPr>
          <p:nvPr>
            <p:ph type="subTitle" idx="1"/>
          </p:nvPr>
        </p:nvSpPr>
        <p:spPr>
          <a:xfrm>
            <a:off x="8411111" y="5293665"/>
            <a:ext cx="3780889" cy="859978"/>
          </a:xfrm>
        </p:spPr>
        <p:txBody>
          <a:bodyPr>
            <a:normAutofit/>
          </a:bodyPr>
          <a:lstStyle/>
          <a:p>
            <a:pPr algn="ctr"/>
            <a:r>
              <a:rPr lang="en-US" b="1" dirty="0">
                <a:latin typeface="Times New Roman" panose="02020603050405020304" pitchFamily="18" charset="0"/>
                <a:cs typeface="Times New Roman" panose="02020603050405020304" pitchFamily="18" charset="0"/>
              </a:rPr>
              <a:t>Prepared by: Dr. Lana Abubaker Ali</a:t>
            </a:r>
          </a:p>
          <a:p>
            <a:pPr algn="ctr"/>
            <a:r>
              <a:rPr lang="en-US" b="1" dirty="0">
                <a:latin typeface="Times New Roman" panose="02020603050405020304" pitchFamily="18" charset="0"/>
                <a:cs typeface="Times New Roman" panose="02020603050405020304" pitchFamily="18" charset="0"/>
              </a:rPr>
              <a:t>27-2-2024</a:t>
            </a:r>
          </a:p>
        </p:txBody>
      </p:sp>
    </p:spTree>
    <p:extLst>
      <p:ext uri="{BB962C8B-B14F-4D97-AF65-F5344CB8AC3E}">
        <p14:creationId xmlns:p14="http://schemas.microsoft.com/office/powerpoint/2010/main" val="206323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CAB45-35FC-61DF-467A-E7C472E2AE1C}"/>
              </a:ext>
            </a:extLst>
          </p:cNvPr>
          <p:cNvSpPr>
            <a:spLocks noGrp="1"/>
          </p:cNvSpPr>
          <p:nvPr>
            <p:ph type="title"/>
          </p:nvPr>
        </p:nvSpPr>
        <p:spPr>
          <a:xfrm>
            <a:off x="1024318" y="420829"/>
            <a:ext cx="9720072" cy="889126"/>
          </a:xfrm>
        </p:spPr>
        <p:txBody>
          <a:bodyPr>
            <a:normAutofit/>
          </a:bodyPr>
          <a:lstStyle/>
          <a:p>
            <a:r>
              <a:rPr lang="en-US" sz="3600" b="1" cap="none" dirty="0">
                <a:latin typeface="Times New Roman" panose="02020603050405020304" pitchFamily="18" charset="0"/>
                <a:cs typeface="Times New Roman" panose="02020603050405020304" pitchFamily="18" charset="0"/>
              </a:rPr>
              <a:t>Terminologies Definition</a:t>
            </a:r>
          </a:p>
        </p:txBody>
      </p:sp>
      <p:sp>
        <p:nvSpPr>
          <p:cNvPr id="4" name="Footer Placeholder 3">
            <a:extLst>
              <a:ext uri="{FF2B5EF4-FFF2-40B4-BE49-F238E27FC236}">
                <a16:creationId xmlns:a16="http://schemas.microsoft.com/office/drawing/2014/main" id="{F6F8328F-5BC5-2C3D-FEB7-CFFD189EAB10}"/>
              </a:ext>
            </a:extLst>
          </p:cNvPr>
          <p:cNvSpPr>
            <a:spLocks noGrp="1"/>
          </p:cNvSpPr>
          <p:nvPr>
            <p:ph type="ftr" sz="quarter" idx="11"/>
          </p:nvPr>
        </p:nvSpPr>
        <p:spPr/>
        <p:txBody>
          <a:bodyPr/>
          <a:lstStyle/>
          <a:p>
            <a:r>
              <a:rPr lang="en-US" dirty="0"/>
              <a:t>BUILDING TYPOLOGY / LANA ABUBAKER ALI</a:t>
            </a:r>
          </a:p>
        </p:txBody>
      </p:sp>
      <p:sp>
        <p:nvSpPr>
          <p:cNvPr id="5" name="Slide Number Placeholder 4">
            <a:extLst>
              <a:ext uri="{FF2B5EF4-FFF2-40B4-BE49-F238E27FC236}">
                <a16:creationId xmlns:a16="http://schemas.microsoft.com/office/drawing/2014/main" id="{A465E0E1-16D7-4E92-F174-1B034355E36F}"/>
              </a:ext>
            </a:extLst>
          </p:cNvPr>
          <p:cNvSpPr>
            <a:spLocks noGrp="1"/>
          </p:cNvSpPr>
          <p:nvPr>
            <p:ph type="sldNum" sz="quarter" idx="12"/>
          </p:nvPr>
        </p:nvSpPr>
        <p:spPr/>
        <p:txBody>
          <a:bodyPr/>
          <a:lstStyle/>
          <a:p>
            <a:fld id="{345A6235-58DE-410E-8FB6-CE3DF495C9DA}" type="slidenum">
              <a:rPr lang="en-US" smtClean="0"/>
              <a:t>2</a:t>
            </a:fld>
            <a:endParaRPr lang="en-US" dirty="0"/>
          </a:p>
        </p:txBody>
      </p:sp>
      <p:sp>
        <p:nvSpPr>
          <p:cNvPr id="10" name="TextBox 9">
            <a:extLst>
              <a:ext uri="{FF2B5EF4-FFF2-40B4-BE49-F238E27FC236}">
                <a16:creationId xmlns:a16="http://schemas.microsoft.com/office/drawing/2014/main" id="{E335EFA8-7838-3890-C94E-9A71F7F76CDF}"/>
              </a:ext>
            </a:extLst>
          </p:cNvPr>
          <p:cNvSpPr txBox="1"/>
          <p:nvPr/>
        </p:nvSpPr>
        <p:spPr>
          <a:xfrm>
            <a:off x="929811" y="2246042"/>
            <a:ext cx="10900881"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Before going into the discussion on type and typology in architecture, it would be beneficial to explore the origins of the words and definition of the term </a:t>
            </a:r>
            <a:r>
              <a:rPr lang="en-US" sz="2400" b="1" dirty="0">
                <a:solidFill>
                  <a:srgbClr val="FF0000"/>
                </a:solidFill>
                <a:latin typeface="Times New Roman" panose="02020603050405020304" pitchFamily="18" charset="0"/>
                <a:cs typeface="Times New Roman" panose="02020603050405020304" pitchFamily="18" charset="0"/>
              </a:rPr>
              <a:t>'type.' </a:t>
            </a:r>
            <a:r>
              <a:rPr lang="en-US" sz="2400" dirty="0">
                <a:latin typeface="Times New Roman" panose="02020603050405020304" pitchFamily="18" charset="0"/>
                <a:cs typeface="Times New Roman" panose="02020603050405020304" pitchFamily="18" charset="0"/>
              </a:rPr>
              <a:t>The word's origin can be traced back to a Greek phrase around the 7th and 6th centuries BC.</a:t>
            </a:r>
          </a:p>
          <a:p>
            <a:r>
              <a:rPr lang="en-US" sz="2400" i="1"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typto</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which means "to beat, to hit, to mark</a:t>
            </a:r>
          </a:p>
        </p:txBody>
      </p:sp>
      <p:sp>
        <p:nvSpPr>
          <p:cNvPr id="11" name="TextBox 10">
            <a:extLst>
              <a:ext uri="{FF2B5EF4-FFF2-40B4-BE49-F238E27FC236}">
                <a16:creationId xmlns:a16="http://schemas.microsoft.com/office/drawing/2014/main" id="{3EA9B571-0985-A1AA-CF89-A8EE231F8B0A}"/>
              </a:ext>
            </a:extLst>
          </p:cNvPr>
          <p:cNvSpPr txBox="1"/>
          <p:nvPr/>
        </p:nvSpPr>
        <p:spPr>
          <a:xfrm>
            <a:off x="929811" y="4243224"/>
            <a:ext cx="10438544"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When reviewing philosophical and psychology on perception, It observed that </a:t>
            </a:r>
            <a:r>
              <a:rPr lang="en-US" sz="2400" i="1" dirty="0">
                <a:latin typeface="Times New Roman" panose="02020603050405020304" pitchFamily="18" charset="0"/>
                <a:cs typeface="Times New Roman" panose="02020603050405020304" pitchFamily="18" charset="0"/>
              </a:rPr>
              <a:t>typos </a:t>
            </a:r>
            <a:r>
              <a:rPr lang="en-US" sz="2400" dirty="0">
                <a:latin typeface="Times New Roman" panose="02020603050405020304" pitchFamily="18" charset="0"/>
                <a:cs typeface="Times New Roman" panose="02020603050405020304" pitchFamily="18" charset="0"/>
              </a:rPr>
              <a:t>is used to signify a concept like </a:t>
            </a:r>
            <a:r>
              <a:rPr lang="en-US" sz="2400" dirty="0">
                <a:solidFill>
                  <a:srgbClr val="FF0000"/>
                </a:solidFill>
                <a:latin typeface="Times New Roman" panose="02020603050405020304" pitchFamily="18" charset="0"/>
                <a:cs typeface="Times New Roman" panose="02020603050405020304" pitchFamily="18" charset="0"/>
              </a:rPr>
              <a:t>"model," </a:t>
            </a:r>
            <a:r>
              <a:rPr lang="en-US" sz="2400" dirty="0">
                <a:latin typeface="Times New Roman" panose="02020603050405020304" pitchFamily="18" charset="0"/>
                <a:cs typeface="Times New Roman" panose="02020603050405020304" pitchFamily="18" charset="0"/>
              </a:rPr>
              <a:t>indicating a collection of fundamental characteristics found in a specific group of persons, known as the type.</a:t>
            </a:r>
          </a:p>
        </p:txBody>
      </p:sp>
      <p:sp>
        <p:nvSpPr>
          <p:cNvPr id="12" name="TextBox 11">
            <a:extLst>
              <a:ext uri="{FF2B5EF4-FFF2-40B4-BE49-F238E27FC236}">
                <a16:creationId xmlns:a16="http://schemas.microsoft.com/office/drawing/2014/main" id="{E8147193-6194-1145-E20B-40E38B2006A5}"/>
              </a:ext>
            </a:extLst>
          </p:cNvPr>
          <p:cNvSpPr txBox="1"/>
          <p:nvPr/>
        </p:nvSpPr>
        <p:spPr>
          <a:xfrm>
            <a:off x="1196938" y="1244165"/>
            <a:ext cx="1684963" cy="584775"/>
          </a:xfrm>
          <a:prstGeom prst="rect">
            <a:avLst/>
          </a:prstGeom>
          <a:solidFill>
            <a:schemeClr val="accent2">
              <a:lumMod val="20000"/>
              <a:lumOff val="80000"/>
            </a:schemeClr>
          </a:solidFill>
          <a:ln>
            <a:solidFill>
              <a:schemeClr val="accent2">
                <a:lumMod val="40000"/>
                <a:lumOff val="60000"/>
              </a:schemeClr>
            </a:solidFill>
          </a:ln>
          <a:effectLst>
            <a:outerShdw blurRad="50800" dist="38100" dir="2700000" algn="tl" rotWithShape="0">
              <a:prstClr val="black">
                <a:alpha val="40000"/>
              </a:prstClr>
            </a:outerShdw>
          </a:effectLst>
        </p:spPr>
        <p:txBody>
          <a:bodyPr wrap="square" rtlCol="0">
            <a:spAutoFit/>
          </a:bodyPr>
          <a:lstStyle/>
          <a:p>
            <a:pPr marL="457200" indent="-457200">
              <a:buFont typeface="Wingdings" panose="05000000000000000000" pitchFamily="2" charset="2"/>
              <a:buChar char="q"/>
            </a:pPr>
            <a:r>
              <a:rPr lang="en-US" sz="3200" dirty="0">
                <a:latin typeface="Times New Roman" panose="02020603050405020304" pitchFamily="18" charset="0"/>
                <a:cs typeface="Times New Roman" panose="02020603050405020304" pitchFamily="18" charset="0"/>
              </a:rPr>
              <a:t>Type</a:t>
            </a:r>
          </a:p>
        </p:txBody>
      </p:sp>
    </p:spTree>
    <p:extLst>
      <p:ext uri="{BB962C8B-B14F-4D97-AF65-F5344CB8AC3E}">
        <p14:creationId xmlns:p14="http://schemas.microsoft.com/office/powerpoint/2010/main" val="163303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35414B2-9C25-FA02-1CCB-C9DB4627D9EA}"/>
              </a:ext>
            </a:extLst>
          </p:cNvPr>
          <p:cNvSpPr>
            <a:spLocks noGrp="1"/>
          </p:cNvSpPr>
          <p:nvPr>
            <p:ph type="ftr" sz="quarter" idx="11"/>
          </p:nvPr>
        </p:nvSpPr>
        <p:spPr/>
        <p:txBody>
          <a:bodyPr/>
          <a:lstStyle/>
          <a:p>
            <a:r>
              <a:rPr lang="en-US"/>
              <a:t>BUILDING TYPOLOGY / LANA ABUBAKER ALI</a:t>
            </a:r>
            <a:endParaRPr lang="en-US" dirty="0"/>
          </a:p>
        </p:txBody>
      </p:sp>
      <p:sp>
        <p:nvSpPr>
          <p:cNvPr id="5" name="Slide Number Placeholder 4">
            <a:extLst>
              <a:ext uri="{FF2B5EF4-FFF2-40B4-BE49-F238E27FC236}">
                <a16:creationId xmlns:a16="http://schemas.microsoft.com/office/drawing/2014/main" id="{116A365F-EB01-4429-B59D-29D4AC0E6DBF}"/>
              </a:ext>
            </a:extLst>
          </p:cNvPr>
          <p:cNvSpPr>
            <a:spLocks noGrp="1"/>
          </p:cNvSpPr>
          <p:nvPr>
            <p:ph type="sldNum" sz="quarter" idx="12"/>
          </p:nvPr>
        </p:nvSpPr>
        <p:spPr/>
        <p:txBody>
          <a:bodyPr/>
          <a:lstStyle/>
          <a:p>
            <a:fld id="{345A6235-58DE-410E-8FB6-CE3DF495C9DA}" type="slidenum">
              <a:rPr lang="en-US" smtClean="0"/>
              <a:t>3</a:t>
            </a:fld>
            <a:endParaRPr lang="en-US" dirty="0"/>
          </a:p>
        </p:txBody>
      </p:sp>
      <p:sp>
        <p:nvSpPr>
          <p:cNvPr id="6" name="TextBox 5">
            <a:extLst>
              <a:ext uri="{FF2B5EF4-FFF2-40B4-BE49-F238E27FC236}">
                <a16:creationId xmlns:a16="http://schemas.microsoft.com/office/drawing/2014/main" id="{89BA3D02-A131-0333-6F9C-7CDA8C4C61FB}"/>
              </a:ext>
            </a:extLst>
          </p:cNvPr>
          <p:cNvSpPr txBox="1"/>
          <p:nvPr/>
        </p:nvSpPr>
        <p:spPr>
          <a:xfrm>
            <a:off x="945222" y="1535986"/>
            <a:ext cx="10495052"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term "typology" originates in the mid-nineteenth century. De Mauro suggests that the name "typology" came up because of an increase of interest in abstract models during that period. The phrase was used to describe the study of kinds; the comparative analysis and classification of structural or other qualities into types. </a:t>
            </a:r>
          </a:p>
          <a:p>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In Paleontology, typology is the study of identifiable sets characterized by the consistency resulting from the repetition of a single cultural type.</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sociology, ideal types are investigated and serve as the organizing concept for investigations into diverse, specific socio-cultural institutions.</a:t>
            </a:r>
          </a:p>
          <a:p>
            <a:endParaRPr lang="en-US"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6EA95E6-A2A0-F968-514A-4F932E607375}"/>
              </a:ext>
            </a:extLst>
          </p:cNvPr>
          <p:cNvSpPr txBox="1"/>
          <p:nvPr/>
        </p:nvSpPr>
        <p:spPr>
          <a:xfrm>
            <a:off x="1089059" y="874642"/>
            <a:ext cx="2424703" cy="584775"/>
          </a:xfrm>
          <a:prstGeom prst="rect">
            <a:avLst/>
          </a:prstGeom>
          <a:solidFill>
            <a:schemeClr val="accent2">
              <a:lumMod val="20000"/>
              <a:lumOff val="80000"/>
            </a:schemeClr>
          </a:solidFill>
          <a:ln>
            <a:solidFill>
              <a:schemeClr val="accent2">
                <a:lumMod val="40000"/>
                <a:lumOff val="60000"/>
              </a:schemeClr>
            </a:solidFill>
          </a:ln>
          <a:effectLst>
            <a:outerShdw blurRad="50800" dist="38100" dir="2700000" algn="tl" rotWithShape="0">
              <a:prstClr val="black">
                <a:alpha val="40000"/>
              </a:prstClr>
            </a:outerShdw>
          </a:effectLst>
        </p:spPr>
        <p:txBody>
          <a:bodyPr wrap="square" rtlCol="0">
            <a:spAutoFit/>
          </a:bodyPr>
          <a:lstStyle/>
          <a:p>
            <a:pPr marL="457200" indent="-457200">
              <a:buFont typeface="Wingdings" panose="05000000000000000000" pitchFamily="2" charset="2"/>
              <a:buChar char="q"/>
            </a:pPr>
            <a:r>
              <a:rPr lang="en-US" sz="3200" dirty="0">
                <a:latin typeface="Times New Roman" panose="02020603050405020304" pitchFamily="18" charset="0"/>
                <a:cs typeface="Times New Roman" panose="02020603050405020304" pitchFamily="18" charset="0"/>
              </a:rPr>
              <a:t>Typology</a:t>
            </a:r>
          </a:p>
        </p:txBody>
      </p:sp>
    </p:spTree>
    <p:extLst>
      <p:ext uri="{BB962C8B-B14F-4D97-AF65-F5344CB8AC3E}">
        <p14:creationId xmlns:p14="http://schemas.microsoft.com/office/powerpoint/2010/main" val="159128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971023-341A-9429-473F-24872D67FA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B48781-7520-8C46-E480-2FC5DC384939}"/>
              </a:ext>
            </a:extLst>
          </p:cNvPr>
          <p:cNvSpPr>
            <a:spLocks noGrp="1"/>
          </p:cNvSpPr>
          <p:nvPr>
            <p:ph type="title"/>
          </p:nvPr>
        </p:nvSpPr>
        <p:spPr>
          <a:xfrm>
            <a:off x="1024318" y="420829"/>
            <a:ext cx="9720072" cy="889126"/>
          </a:xfrm>
        </p:spPr>
        <p:txBody>
          <a:bodyPr>
            <a:normAutofit/>
          </a:bodyPr>
          <a:lstStyle/>
          <a:p>
            <a:r>
              <a:rPr lang="en-US" sz="3200" b="1" cap="none" dirty="0">
                <a:latin typeface="Times New Roman" panose="02020603050405020304" pitchFamily="18" charset="0"/>
                <a:cs typeface="Times New Roman" panose="02020603050405020304" pitchFamily="18" charset="0"/>
              </a:rPr>
              <a:t>The word (Architectural Typology)</a:t>
            </a:r>
          </a:p>
        </p:txBody>
      </p:sp>
      <p:sp>
        <p:nvSpPr>
          <p:cNvPr id="3" name="Content Placeholder 2">
            <a:extLst>
              <a:ext uri="{FF2B5EF4-FFF2-40B4-BE49-F238E27FC236}">
                <a16:creationId xmlns:a16="http://schemas.microsoft.com/office/drawing/2014/main" id="{F6A17342-BE9D-15BB-5B84-519837E0093A}"/>
              </a:ext>
            </a:extLst>
          </p:cNvPr>
          <p:cNvSpPr>
            <a:spLocks noGrp="1"/>
          </p:cNvSpPr>
          <p:nvPr>
            <p:ph idx="1"/>
          </p:nvPr>
        </p:nvSpPr>
        <p:spPr>
          <a:xfrm>
            <a:off x="767273" y="1204106"/>
            <a:ext cx="11145611" cy="2101065"/>
          </a:xfrm>
        </p:spPr>
        <p:txBody>
          <a:bodyPr>
            <a:normAutofit/>
          </a:bodyPr>
          <a:lstStyle/>
          <a:p>
            <a:pPr algn="just"/>
            <a:r>
              <a:rPr lang="en-US" dirty="0">
                <a:latin typeface="Times New Roman" panose="02020603050405020304" pitchFamily="18" charset="0"/>
                <a:cs typeface="Times New Roman" panose="02020603050405020304" pitchFamily="18" charset="0"/>
              </a:rPr>
              <a:t>In architecture, a typology is a diagram that identifies the typical qualities of a group of structures; the fundamental issue here is the correct interpretation of similarity measurements. Additionally, the many forms of spatial organization outlined in (Ching, 2014) clarified the typological organization and the fundamental formal characteristics of buildings such as (central type, linear type, radial type, clustered type, and grid type) which are presented</a:t>
            </a:r>
          </a:p>
        </p:txBody>
      </p:sp>
      <p:sp>
        <p:nvSpPr>
          <p:cNvPr id="4" name="Footer Placeholder 3">
            <a:extLst>
              <a:ext uri="{FF2B5EF4-FFF2-40B4-BE49-F238E27FC236}">
                <a16:creationId xmlns:a16="http://schemas.microsoft.com/office/drawing/2014/main" id="{BED3E165-DD10-EA77-BDA4-6F5E854E738C}"/>
              </a:ext>
            </a:extLst>
          </p:cNvPr>
          <p:cNvSpPr>
            <a:spLocks noGrp="1"/>
          </p:cNvSpPr>
          <p:nvPr>
            <p:ph type="ftr" sz="quarter" idx="11"/>
          </p:nvPr>
        </p:nvSpPr>
        <p:spPr/>
        <p:txBody>
          <a:bodyPr/>
          <a:lstStyle/>
          <a:p>
            <a:r>
              <a:rPr lang="en-US" dirty="0"/>
              <a:t>BUILDING TYPOLOGY / LANA ABUBAKER ALI</a:t>
            </a:r>
          </a:p>
        </p:txBody>
      </p:sp>
      <p:sp>
        <p:nvSpPr>
          <p:cNvPr id="5" name="Slide Number Placeholder 4">
            <a:extLst>
              <a:ext uri="{FF2B5EF4-FFF2-40B4-BE49-F238E27FC236}">
                <a16:creationId xmlns:a16="http://schemas.microsoft.com/office/drawing/2014/main" id="{9270E342-DB5A-7FF7-3A13-E5A1F51298B1}"/>
              </a:ext>
            </a:extLst>
          </p:cNvPr>
          <p:cNvSpPr>
            <a:spLocks noGrp="1"/>
          </p:cNvSpPr>
          <p:nvPr>
            <p:ph type="sldNum" sz="quarter" idx="12"/>
          </p:nvPr>
        </p:nvSpPr>
        <p:spPr/>
        <p:txBody>
          <a:bodyPr/>
          <a:lstStyle/>
          <a:p>
            <a:fld id="{345A6235-58DE-410E-8FB6-CE3DF495C9DA}" type="slidenum">
              <a:rPr lang="en-US" smtClean="0"/>
              <a:t>4</a:t>
            </a:fld>
            <a:endParaRPr lang="en-US" dirty="0"/>
          </a:p>
        </p:txBody>
      </p:sp>
      <p:pic>
        <p:nvPicPr>
          <p:cNvPr id="7" name="Picture 6">
            <a:extLst>
              <a:ext uri="{FF2B5EF4-FFF2-40B4-BE49-F238E27FC236}">
                <a16:creationId xmlns:a16="http://schemas.microsoft.com/office/drawing/2014/main" id="{9BE026B6-EBC3-4C6B-121B-34EECFD7CF24}"/>
              </a:ext>
            </a:extLst>
          </p:cNvPr>
          <p:cNvPicPr>
            <a:picLocks noChangeAspect="1"/>
          </p:cNvPicPr>
          <p:nvPr/>
        </p:nvPicPr>
        <p:blipFill>
          <a:blip r:embed="rId2"/>
          <a:stretch>
            <a:fillRect/>
          </a:stretch>
        </p:blipFill>
        <p:spPr>
          <a:xfrm>
            <a:off x="2448141" y="2812026"/>
            <a:ext cx="6094822" cy="3658678"/>
          </a:xfrm>
          <a:prstGeom prst="rect">
            <a:avLst/>
          </a:prstGeom>
        </p:spPr>
      </p:pic>
    </p:spTree>
    <p:extLst>
      <p:ext uri="{BB962C8B-B14F-4D97-AF65-F5344CB8AC3E}">
        <p14:creationId xmlns:p14="http://schemas.microsoft.com/office/powerpoint/2010/main" val="20950421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1712</TotalTime>
  <Words>338</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Times New Roman</vt:lpstr>
      <vt:lpstr>Tw Cen MT</vt:lpstr>
      <vt:lpstr>Tw Cen MT Condensed</vt:lpstr>
      <vt:lpstr>Wingdings</vt:lpstr>
      <vt:lpstr>Wingdings 3</vt:lpstr>
      <vt:lpstr>Integral</vt:lpstr>
      <vt:lpstr>1st Lecture  (Type And Typology in Architecture)</vt:lpstr>
      <vt:lpstr>Terminologies Definition</vt:lpstr>
      <vt:lpstr>PowerPoint Presentation</vt:lpstr>
      <vt:lpstr>The word (Architectural Typology)</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Anssam</dc:creator>
  <cp:lastModifiedBy>lana.ali@su.edu.krd</cp:lastModifiedBy>
  <cp:revision>112</cp:revision>
  <dcterms:created xsi:type="dcterms:W3CDTF">2018-11-13T14:01:27Z</dcterms:created>
  <dcterms:modified xsi:type="dcterms:W3CDTF">2024-05-29T20:23:14Z</dcterms:modified>
</cp:coreProperties>
</file>