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5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2685287" y="3514344"/>
            <a:ext cx="6830948" cy="30480"/>
          </a:xfrm>
          <a:custGeom>
            <a:avLst/>
            <a:gdLst>
              <a:gd name="connsiteX0" fmla="*/ 7620 w 6830948"/>
              <a:gd name="connsiteY0" fmla="*/ 7620 h 30480"/>
              <a:gd name="connsiteX1" fmla="*/ 6823329 w 6830948"/>
              <a:gd name="connsiteY1" fmla="*/ 762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6830948" h="30480">
                <a:moveTo>
                  <a:pt x="7620" y="7620"/>
                </a:moveTo>
                <a:lnTo>
                  <a:pt x="6823329" y="7620"/>
                </a:lnTo>
              </a:path>
            </a:pathLst>
          </a:custGeom>
          <a:ln w="12700">
            <a:solidFill>
              <a:srgbClr val="E8D19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1100" y="4102100"/>
            <a:ext cx="2374900" cy="889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0" y="4102100"/>
            <a:ext cx="2400300" cy="8636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68800" y="1790700"/>
            <a:ext cx="3441700" cy="1587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6000"/>
              </a:lnSpc>
              <a:tabLst>
                <a:tab pos="63500" algn="l"/>
              </a:tabLst>
            </a:pPr>
            <a:r>
              <a:rPr lang="en-US" altLang="zh-CN" sz="5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Architectural</a:t>
            </a:r>
          </a:p>
          <a:p>
            <a:pPr>
              <a:lnSpc>
                <a:spcPts val="6400"/>
              </a:lnSpc>
              <a:tabLst>
                <a:tab pos="63500" algn="l"/>
              </a:tabLst>
            </a:pPr>
            <a:r>
              <a:rPr lang="en-US" altLang="zh-CN" dirty="0" smtClean="0"/>
              <a:t>	</a:t>
            </a:r>
            <a:r>
              <a:rPr lang="en-US" altLang="zh-CN" sz="5402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Presentation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35600" y="3721100"/>
            <a:ext cx="1320800" cy="29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100" dirty="0" smtClean="0">
                <a:solidFill>
                  <a:srgbClr val="000000"/>
                </a:solidFill>
                <a:latin typeface="Garamond" pitchFamily="18" charset="0"/>
                <a:cs typeface="Garamond" pitchFamily="18" charset="0"/>
              </a:rPr>
              <a:t>1</a:t>
            </a:r>
            <a:r>
              <a:rPr lang="en-US" altLang="zh-CN" sz="140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403" dirty="0" smtClean="0">
                <a:solidFill>
                  <a:srgbClr val="000000"/>
                </a:solidFill>
                <a:latin typeface="Garamond" pitchFamily="18" charset="0"/>
                <a:cs typeface="Garamond" pitchFamily="18" charset="0"/>
              </a:rPr>
              <a:t>st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Garamond" pitchFamily="18" charset="0"/>
                <a:cs typeface="Garamond" pitchFamily="18" charset="0"/>
              </a:rPr>
              <a:t>Year</a:t>
            </a:r>
            <a:r>
              <a:rPr lang="en-US" altLang="zh-CN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100" dirty="0" smtClean="0">
                <a:solidFill>
                  <a:srgbClr val="000000"/>
                </a:solidFill>
                <a:latin typeface="Garamond" pitchFamily="18" charset="0"/>
                <a:cs typeface="Garamond" pitchFamily="18" charset="0"/>
              </a:rPr>
              <a:t>Staff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549900" y="4178300"/>
            <a:ext cx="1098058" cy="34297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300"/>
              </a:lnSpc>
              <a:tabLst/>
            </a:pPr>
            <a:r>
              <a:rPr lang="en-US" altLang="zh-CN" sz="2100" dirty="0" smtClean="0">
                <a:solidFill>
                  <a:srgbClr val="000000"/>
                </a:solidFill>
                <a:latin typeface="Garamond" pitchFamily="18" charset="0"/>
                <a:cs typeface="Garamond" pitchFamily="18" charset="0"/>
              </a:rPr>
              <a:t>2022-2023</a:t>
            </a:r>
            <a:endParaRPr lang="en-US" altLang="zh-CN" sz="2100" dirty="0" smtClean="0">
              <a:solidFill>
                <a:srgbClr val="000000"/>
              </a:solidFill>
              <a:latin typeface="Garamond" pitchFamily="18" charset="0"/>
              <a:cs typeface="Garamond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388363" y="2414015"/>
            <a:ext cx="9422510" cy="30480"/>
          </a:xfrm>
          <a:custGeom>
            <a:avLst/>
            <a:gdLst>
              <a:gd name="connsiteX0" fmla="*/ 7619 w 9422510"/>
              <a:gd name="connsiteY0" fmla="*/ 7620 h 30480"/>
              <a:gd name="connsiteX1" fmla="*/ 9414891 w 9422510"/>
              <a:gd name="connsiteY1" fmla="*/ 762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22510" h="30480">
                <a:moveTo>
                  <a:pt x="7619" y="7620"/>
                </a:moveTo>
                <a:lnTo>
                  <a:pt x="9414891" y="7620"/>
                </a:lnTo>
              </a:path>
            </a:pathLst>
          </a:custGeom>
          <a:ln w="12700">
            <a:solidFill>
              <a:srgbClr val="E8D19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041900" y="1346200"/>
            <a:ext cx="2095500" cy="622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900"/>
              </a:lnSpc>
              <a:tabLst/>
            </a:pPr>
            <a:r>
              <a:rPr lang="en-US" altLang="zh-CN" sz="4406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Contents: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384300" y="2616200"/>
            <a:ext cx="5892800" cy="1422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760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1.Architectural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Design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Presentation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Techniques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760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Sheet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Presentations</a:t>
            </a:r>
          </a:p>
          <a:p>
            <a:pPr>
              <a:lnSpc>
                <a:spcPts val="4000"/>
              </a:lnSpc>
              <a:tabLst/>
            </a:pPr>
            <a:r>
              <a:rPr lang="en-US" altLang="zh-CN" sz="2760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B.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Model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Presentations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1388363" y="2414015"/>
            <a:ext cx="9422510" cy="30480"/>
          </a:xfrm>
          <a:custGeom>
            <a:avLst/>
            <a:gdLst>
              <a:gd name="connsiteX0" fmla="*/ 7619 w 9422510"/>
              <a:gd name="connsiteY0" fmla="*/ 7620 h 30480"/>
              <a:gd name="connsiteX1" fmla="*/ 9414891 w 9422510"/>
              <a:gd name="connsiteY1" fmla="*/ 7620 h 3048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9422510" h="30480">
                <a:moveTo>
                  <a:pt x="7619" y="7620"/>
                </a:moveTo>
                <a:lnTo>
                  <a:pt x="9414891" y="7620"/>
                </a:lnTo>
              </a:path>
            </a:pathLst>
          </a:custGeom>
          <a:ln w="12700">
            <a:solidFill>
              <a:srgbClr val="E8D191">
                <a:alpha val="100000"/>
              </a:srgb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1425194" y="1052067"/>
            <a:ext cx="9358884" cy="25908"/>
          </a:xfrm>
          <a:custGeom>
            <a:avLst/>
            <a:gdLst>
              <a:gd name="connsiteX0" fmla="*/ 0 w 9358884"/>
              <a:gd name="connsiteY0" fmla="*/ 0 h 25908"/>
              <a:gd name="connsiteX1" fmla="*/ 2339721 w 9358884"/>
              <a:gd name="connsiteY1" fmla="*/ 0 h 25908"/>
              <a:gd name="connsiteX2" fmla="*/ 4679441 w 9358884"/>
              <a:gd name="connsiteY2" fmla="*/ 0 h 25908"/>
              <a:gd name="connsiteX3" fmla="*/ 7019162 w 9358884"/>
              <a:gd name="connsiteY3" fmla="*/ 0 h 25908"/>
              <a:gd name="connsiteX4" fmla="*/ 9358884 w 9358884"/>
              <a:gd name="connsiteY4" fmla="*/ 0 h 25908"/>
              <a:gd name="connsiteX5" fmla="*/ 9358884 w 9358884"/>
              <a:gd name="connsiteY5" fmla="*/ 25908 h 25908"/>
              <a:gd name="connsiteX6" fmla="*/ 7019162 w 9358884"/>
              <a:gd name="connsiteY6" fmla="*/ 25908 h 25908"/>
              <a:gd name="connsiteX7" fmla="*/ 4679441 w 9358884"/>
              <a:gd name="connsiteY7" fmla="*/ 25908 h 25908"/>
              <a:gd name="connsiteX8" fmla="*/ 2339721 w 9358884"/>
              <a:gd name="connsiteY8" fmla="*/ 25908 h 25908"/>
              <a:gd name="connsiteX9" fmla="*/ 0 w 9358884"/>
              <a:gd name="connsiteY9" fmla="*/ 25908 h 25908"/>
              <a:gd name="connsiteX10" fmla="*/ 0 w 9358884"/>
              <a:gd name="connsiteY10" fmla="*/ 0 h 25908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</a:cxnLst>
            <a:rect l="l" t="t" r="r" b="b"/>
            <a:pathLst>
              <a:path w="9358884" h="25908">
                <a:moveTo>
                  <a:pt x="0" y="0"/>
                </a:moveTo>
                <a:lnTo>
                  <a:pt x="2339721" y="0"/>
                </a:lnTo>
                <a:lnTo>
                  <a:pt x="4679441" y="0"/>
                </a:lnTo>
                <a:lnTo>
                  <a:pt x="7019162" y="0"/>
                </a:lnTo>
                <a:lnTo>
                  <a:pt x="9358884" y="0"/>
                </a:lnTo>
                <a:lnTo>
                  <a:pt x="9358884" y="25908"/>
                </a:lnTo>
                <a:lnTo>
                  <a:pt x="7019162" y="25908"/>
                </a:lnTo>
                <a:lnTo>
                  <a:pt x="4679441" y="25908"/>
                </a:lnTo>
                <a:lnTo>
                  <a:pt x="2339721" y="25908"/>
                </a:lnTo>
                <a:lnTo>
                  <a:pt x="0" y="25908"/>
                </a:lnTo>
                <a:lnTo>
                  <a:pt x="0" y="0"/>
                </a:lnTo>
              </a:path>
            </a:pathLst>
          </a:custGeom>
          <a:solidFill>
            <a:srgbClr val="262626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422400" y="584200"/>
            <a:ext cx="9359900" cy="558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400"/>
              </a:lnSpc>
              <a:tabLst/>
            </a:pPr>
            <a:r>
              <a:rPr lang="en-US" altLang="zh-CN" sz="3995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1.Architectural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Design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Presentation</a:t>
            </a:r>
            <a:r>
              <a:rPr lang="en-US" altLang="zh-CN" sz="39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5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Techniques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384300" y="1168400"/>
            <a:ext cx="26035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1.)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Use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Excellent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Hatching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384300" y="1485900"/>
            <a:ext cx="7785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28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main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difference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from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schisse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ideas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(which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done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fast)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design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presentations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hatching.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384300" y="2095500"/>
            <a:ext cx="63373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28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can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tell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when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somebody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took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extra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time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get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excellent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hatching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going…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384300" y="2705100"/>
            <a:ext cx="93853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28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can’t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fake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doesn’t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matter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how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good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graphic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artist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have,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need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that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extra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1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-2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hours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drawing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time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676400" y="2921000"/>
            <a:ext cx="2628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each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A2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sheet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paper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384300" y="3492500"/>
            <a:ext cx="65405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28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Focus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getting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all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shadow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accents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right,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getting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materials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look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proper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etc.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384300" y="4191000"/>
            <a:ext cx="4013200" cy="254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2.)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Arrange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Everything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800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Composition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384300" y="4508500"/>
            <a:ext cx="65913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28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design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presentation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needs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look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like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it’s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been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thoroughly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thought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out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planned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384300" y="5118100"/>
            <a:ext cx="90424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28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way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can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get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this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by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using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several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sketches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get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exact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proportions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right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each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element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before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final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676400" y="5334000"/>
            <a:ext cx="3937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draft.</a:t>
            </a:r>
          </a:p>
        </p:txBody>
      </p:sp>
      <p:sp>
        <p:nvSpPr>
          <p:cNvPr id="16" name="TextBox 1"/>
          <p:cNvSpPr txBox="1"/>
          <p:nvPr/>
        </p:nvSpPr>
        <p:spPr>
          <a:xfrm>
            <a:off x="1384300" y="5905500"/>
            <a:ext cx="93853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28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can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even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do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progression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several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thumbnails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until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land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composition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idea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which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will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work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perfectly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1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500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your</a:t>
            </a:r>
          </a:p>
        </p:txBody>
      </p:sp>
      <p:sp>
        <p:nvSpPr>
          <p:cNvPr id="17" name="TextBox 1"/>
          <p:cNvSpPr txBox="1"/>
          <p:nvPr/>
        </p:nvSpPr>
        <p:spPr>
          <a:xfrm>
            <a:off x="1676400" y="6121400"/>
            <a:ext cx="469900" cy="20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600"/>
              </a:lnSpc>
              <a:tabLst/>
            </a:pPr>
            <a:r>
              <a:rPr lang="en-US" altLang="zh-CN" sz="1502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design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320800" y="1016000"/>
            <a:ext cx="38989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3.)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Communicate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Your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Ideas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Clearly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257300" y="1358900"/>
            <a:ext cx="9283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55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Contrast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good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getting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all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pieces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(facades,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visuals,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technical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drawings)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pop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out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thus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be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read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1549400" y="1600200"/>
            <a:ext cx="10414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really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clearly.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257300" y="2235200"/>
            <a:ext cx="94107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58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706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706" strike="sngStrike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Contrast is essential for design sheets because it gives clarity, clarity in turn says that you are dependable, clear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1549400" y="2476500"/>
            <a:ext cx="26035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ideas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concepts.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257300" y="3111500"/>
            <a:ext cx="9194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55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that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alone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will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place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above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competition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(most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architectural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graphics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out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there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are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boring,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stale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549400" y="3352800"/>
            <a:ext cx="12573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unoriginal)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320800" y="4076700"/>
            <a:ext cx="60325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4.)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Exaggerate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Spatial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Depth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Your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Design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b="1" dirty="0" smtClean="0">
                <a:solidFill>
                  <a:srgbClr val="FF0000"/>
                </a:solidFill>
                <a:latin typeface="Garamond" pitchFamily="18" charset="0"/>
                <a:cs typeface="Garamond" pitchFamily="18" charset="0"/>
              </a:rPr>
              <a:t>Sheet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1257300" y="4419600"/>
            <a:ext cx="83058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55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Making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design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presentation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sheet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look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like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collage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different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images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will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give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extra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1549400" y="4660900"/>
            <a:ext cx="92075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tridimensional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feel…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this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turn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adds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lot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credibility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and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dimension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to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overall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concept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of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design.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1257300" y="5295900"/>
            <a:ext cx="93853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55" dirty="0" smtClean="0">
                <a:solidFill>
                  <a:srgbClr val="D9B247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some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cases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(not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that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rare)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if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you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design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sheet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pinned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up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alongside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other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sheets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will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stand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out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so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much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1549400" y="5537200"/>
            <a:ext cx="6261100" cy="241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that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it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literally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makes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other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work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look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like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a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background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for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the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main</a:t>
            </a:r>
            <a:r>
              <a:rPr lang="en-US" altLang="zh-CN" sz="17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4" dirty="0" smtClean="0">
                <a:solidFill>
                  <a:srgbClr val="262626"/>
                </a:solidFill>
                <a:latin typeface="Garamond" pitchFamily="18" charset="0"/>
                <a:cs typeface="Garamond" pitchFamily="18" charset="0"/>
              </a:rPr>
              <a:t>piece.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371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宋体</vt:lpstr>
      <vt:lpstr>Arial</vt:lpstr>
      <vt:lpstr>Calibri</vt:lpstr>
      <vt:lpstr>Garamond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Snapshot</dc:creator>
  <cp:lastModifiedBy>LANA</cp:lastModifiedBy>
  <cp:revision>13</cp:revision>
  <dcterms:created xsi:type="dcterms:W3CDTF">2006-08-16T00:00:00Z</dcterms:created>
  <dcterms:modified xsi:type="dcterms:W3CDTF">2023-05-27T13:26:28Z</dcterms:modified>
</cp:coreProperties>
</file>