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4"/>
  </p:normalViewPr>
  <p:slideViewPr>
    <p:cSldViewPr snapToGrid="0">
      <p:cViewPr varScale="1">
        <p:scale>
          <a:sx n="102" d="100"/>
          <a:sy n="102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8B9EE-F19F-DECE-1468-B4124F577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09053-4B20-B8AB-D515-45C0F6BD2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1D8F7-F043-2483-3884-E1DD3F8CC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6C71-8245-9349-8844-48EDE01BBB6B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F68AB-C1BF-9CC3-A2C0-167C33FF7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CA89C-381B-629D-23B1-963F6446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E8E9-2F1C-7442-B1F8-11160DDC7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6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2921-D05B-701E-283A-5563268A8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A7E84-FCAB-390C-1694-C897572BF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74A4F-92C7-B601-9F34-ECC18C6B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6C71-8245-9349-8844-48EDE01BBB6B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31D90-516A-4C20-5DBA-7984351FC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89C72-57D7-8787-B2DC-BA9E599B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E8E9-2F1C-7442-B1F8-11160DDC7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6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0E8F13-138F-0210-197F-A31B7DDD1F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F964A-C67C-A082-173F-A571E0FF4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738D2-FB36-B0DF-FCDC-4EC26D46C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6C71-8245-9349-8844-48EDE01BBB6B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0BDEE-D085-BD87-48CF-EBC8F192D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63F9E-5106-33D1-B2DB-662E856C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E8E9-2F1C-7442-B1F8-11160DDC7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3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8F592-31C6-F06D-5DB6-B82E4C534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4CD57-398B-09D4-87DB-459B1E22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1E83E-A37B-E8AC-1891-764E5D117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6C71-8245-9349-8844-48EDE01BBB6B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503C1-5AC2-D99B-8D12-68A879095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A68E7-6C33-F7A6-4068-A55D51E8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E8E9-2F1C-7442-B1F8-11160DDC7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43766-CDCE-EA7B-184A-8439EFD86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C771A-AEBA-7CC4-FEC6-CB5471B73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BF4C7-73A0-AE8F-B9A8-15C4203D5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6C71-8245-9349-8844-48EDE01BBB6B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C89D6-C32F-D111-7F8B-80F5FE70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CD438-83D3-0F77-8995-65328BDAC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E8E9-2F1C-7442-B1F8-11160DDC7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7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D222-16F5-88D8-CEEA-10717AF34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10C88-C93D-607B-D591-883C1EE44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B23F9-AEAC-46BD-9D09-6B53796D3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A1282-3004-4737-3707-E167A5305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6C71-8245-9349-8844-48EDE01BBB6B}" type="datetimeFigureOut">
              <a:rPr lang="en-US" smtClean="0"/>
              <a:t>1/9/24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1D196-6950-47CC-5665-775F6616F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086E5-0A36-597D-4F85-77975F59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E8E9-2F1C-7442-B1F8-11160DDC7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1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680D4-FBB6-32ED-6198-4C5F0A2B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375B4-E83A-43BC-A61F-B06360175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42FD3-ABA0-7360-B2F0-51981C639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EF98E3-64C3-72CA-CAE7-4321E8447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6D4009-8D12-8E91-E4CE-F4C801B48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E485F4-8079-CCED-7496-57BEAF05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6C71-8245-9349-8844-48EDE01BBB6B}" type="datetimeFigureOut">
              <a:rPr lang="en-US" smtClean="0"/>
              <a:t>1/9/24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514BD-0889-3D1A-CD67-6D05897B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2FD142-94FC-93EF-8083-03C1F49D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E8E9-2F1C-7442-B1F8-11160DDC7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6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7BE9C-53A6-B874-4790-27BF94CD0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044295-43C3-9709-C521-7D2D3A2E5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6C71-8245-9349-8844-48EDE01BBB6B}" type="datetimeFigureOut">
              <a:rPr lang="en-US" smtClean="0"/>
              <a:t>1/9/24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45DF00-2F4C-A4C2-0068-8B8FF05CF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2A22A-FBC6-B305-B82D-0B551F5D6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E8E9-2F1C-7442-B1F8-11160DDC7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9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D80559-09B4-B6B6-A752-F80B567F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6C71-8245-9349-8844-48EDE01BBB6B}" type="datetimeFigureOut">
              <a:rPr lang="en-US" smtClean="0"/>
              <a:t>1/9/24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9B58F-F440-0E9D-A509-A57367CB0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2C0EF-9E21-CE8E-5C5C-26A67A639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E8E9-2F1C-7442-B1F8-11160DDC7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6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AC1AA-E73D-5C8E-A196-AA56503A3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C7523-6025-031F-ADEB-2FC022870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F3D48-4204-359C-112D-4344F215C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E895C-AF88-31EF-E2B2-A1D2175F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6C71-8245-9349-8844-48EDE01BBB6B}" type="datetimeFigureOut">
              <a:rPr lang="en-US" smtClean="0"/>
              <a:t>1/9/24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2452F-371E-5DFA-FECA-819F2BA06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A2BE5-2C99-25D9-435A-C54C9C5F4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E8E9-2F1C-7442-B1F8-11160DDC7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5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A978-08CA-BF39-801F-605688A33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5A09FA-3212-8773-FE57-2A96149A6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29E6B-8E94-3FF9-F1D3-CFE887A1D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FB9A3-70C8-735E-6B21-F232AFD2B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6C71-8245-9349-8844-48EDE01BBB6B}" type="datetimeFigureOut">
              <a:rPr lang="en-US" smtClean="0"/>
              <a:t>1/9/24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56B04-C6D7-215B-66B4-2AA61E1B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FC4C3-6DE6-6B37-0F4A-E5B5DD79C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E8E9-2F1C-7442-B1F8-11160DDC7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7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91FB0F-CBE0-3E07-86E1-272BDE64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A6463-B614-C9A4-9FBD-76E7820D3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CC693-804A-A40A-9360-40A65EB8FA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76C71-8245-9349-8844-48EDE01BBB6B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EE2D5-D819-B4C4-ACD5-D4D25D886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04E39-1680-ACE3-D51D-BE47BA2F2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EE8E9-2F1C-7442-B1F8-11160DDC7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3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FD0C1-5C84-417E-E5FB-94B1219E22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Cognitive Semantics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A06FF-1C03-113B-ECF2-27D1EBEC59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27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lide11">
            <a:extLst>
              <a:ext uri="{FF2B5EF4-FFF2-40B4-BE49-F238E27FC236}">
                <a16:creationId xmlns:a16="http://schemas.microsoft.com/office/drawing/2014/main" id="{04DB5BC7-B51C-4409-A79B-03A5E2EE4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339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mbodiment as the most fundamental tenet in the modularity hypothesis">
            <a:extLst>
              <a:ext uri="{FF2B5EF4-FFF2-40B4-BE49-F238E27FC236}">
                <a16:creationId xmlns:a16="http://schemas.microsoft.com/office/drawing/2014/main" id="{13450F98-23EE-A677-6938-56FCAA77A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62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ree levels the embodiment of concepts lakoff and johnson 1999">
            <a:extLst>
              <a:ext uri="{FF2B5EF4-FFF2-40B4-BE49-F238E27FC236}">
                <a16:creationId xmlns:a16="http://schemas.microsoft.com/office/drawing/2014/main" id="{92671883-692B-1995-2A4B-08F1CE425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002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he theory of linguistic meaning">
            <a:extLst>
              <a:ext uri="{FF2B5EF4-FFF2-40B4-BE49-F238E27FC236}">
                <a16:creationId xmlns:a16="http://schemas.microsoft.com/office/drawing/2014/main" id="{170DF6E0-310C-AC3F-126F-0C27D39FB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147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ree levels the embodiment of concepts lakoff and johnson 19991">
            <a:extLst>
              <a:ext uri="{FF2B5EF4-FFF2-40B4-BE49-F238E27FC236}">
                <a16:creationId xmlns:a16="http://schemas.microsoft.com/office/drawing/2014/main" id="{0451F180-50CE-E473-35A4-B5F6A020F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66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hus according to cognitive linguists">
            <a:extLst>
              <a:ext uri="{FF2B5EF4-FFF2-40B4-BE49-F238E27FC236}">
                <a16:creationId xmlns:a16="http://schemas.microsoft.com/office/drawing/2014/main" id="{0B73C720-929A-0F59-FD1D-379996B6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873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ethodological principles">
            <a:extLst>
              <a:ext uri="{FF2B5EF4-FFF2-40B4-BE49-F238E27FC236}">
                <a16:creationId xmlns:a16="http://schemas.microsoft.com/office/drawing/2014/main" id="{27BC0B57-528D-3687-397B-86B4FFCC2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436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e three scales of diachrony wang 1978">
            <a:extLst>
              <a:ext uri="{FF2B5EF4-FFF2-40B4-BE49-F238E27FC236}">
                <a16:creationId xmlns:a16="http://schemas.microsoft.com/office/drawing/2014/main" id="{DAF9601A-30B5-5C75-83BF-A51303143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2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e cognitive basis of language language and thought dirven r verspoor m 1998">
            <a:extLst>
              <a:ext uri="{FF2B5EF4-FFF2-40B4-BE49-F238E27FC236}">
                <a16:creationId xmlns:a16="http://schemas.microsoft.com/office/drawing/2014/main" id="{8F9495C4-CE4F-F4AC-E571-43FCA70BB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752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what is a sign">
            <a:extLst>
              <a:ext uri="{FF2B5EF4-FFF2-40B4-BE49-F238E27FC236}">
                <a16:creationId xmlns:a16="http://schemas.microsoft.com/office/drawing/2014/main" id="{F971DE14-E98E-38FB-E815-C523622FD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7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21C975-1728-513F-0E47-2A6A031F4B13}"/>
              </a:ext>
            </a:extLst>
          </p:cNvPr>
          <p:cNvSpPr txBox="1"/>
          <p:nvPr/>
        </p:nvSpPr>
        <p:spPr>
          <a:xfrm>
            <a:off x="839244" y="0"/>
            <a:ext cx="1055944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Helvetica" pitchFamily="2" charset="0"/>
              </a:rPr>
              <a:t>What is Cognitive Linguistics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Helvetica" pitchFamily="2" charset="0"/>
              </a:rPr>
              <a:t>Cognitive Linguistics is a new approach to the study of language that emerged in the 1970's as a reaction against the dominant generative paradigm (Ruiz de</a:t>
            </a:r>
            <a:br>
              <a:rPr lang="en-US" sz="2800" dirty="0">
                <a:effectLst/>
                <a:latin typeface="Helvetica" pitchFamily="2" charset="0"/>
              </a:rPr>
            </a:br>
            <a:r>
              <a:rPr lang="en-US" sz="2800" dirty="0">
                <a:effectLst/>
                <a:latin typeface="Helvetica" pitchFamily="2" charset="0"/>
              </a:rPr>
              <a:t>Mendoza 1997).</a:t>
            </a:r>
          </a:p>
          <a:p>
            <a:pPr algn="just"/>
            <a:endParaRPr lang="en-US" sz="2800" dirty="0">
              <a:effectLst/>
              <a:latin typeface="Helvetica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Helvetica" pitchFamily="2" charset="0"/>
              </a:rPr>
              <a:t>Some of the main assumptions underlying the generative approaches to syntax and semantics are not in accordance with the experimental data in linguistics, psychology and other fields.</a:t>
            </a:r>
          </a:p>
          <a:p>
            <a:pPr algn="just"/>
            <a:endParaRPr lang="en-US" sz="2800" dirty="0">
              <a:latin typeface="Helvetica" pitchFamily="2" charset="0"/>
            </a:endParaRPr>
          </a:p>
          <a:p>
            <a:pPr algn="just"/>
            <a:r>
              <a:rPr lang="en-US" sz="2800" dirty="0">
                <a:effectLst/>
                <a:latin typeface="Helvetica" pitchFamily="2" charset="0"/>
              </a:rPr>
              <a:t> For example,</a:t>
            </a:r>
            <a:r>
              <a:rPr lang="en-US" sz="2800" dirty="0">
                <a:latin typeface="Helvetica" pitchFamily="2" charset="0"/>
              </a:rPr>
              <a:t> me</a:t>
            </a:r>
            <a:r>
              <a:rPr lang="en-US" sz="2800" dirty="0">
                <a:effectLst/>
                <a:latin typeface="Helvetica" pitchFamily="2" charset="0"/>
              </a:rPr>
              <a:t>ntal images, general cognitive processes, basic-level categories, prototype phenomena, the use of neural foundations for linguistic theory and so on, are not considered part of these grammars.</a:t>
            </a:r>
          </a:p>
        </p:txBody>
      </p:sp>
    </p:spTree>
    <p:extLst>
      <p:ext uri="{BB962C8B-B14F-4D97-AF65-F5344CB8AC3E}">
        <p14:creationId xmlns:p14="http://schemas.microsoft.com/office/powerpoint/2010/main" val="383964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n indexical sign index">
            <a:extLst>
              <a:ext uri="{FF2B5EF4-FFF2-40B4-BE49-F238E27FC236}">
                <a16:creationId xmlns:a16="http://schemas.microsoft.com/office/drawing/2014/main" id="{97A71524-D22B-B9DE-03E8-5CEB8E84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04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n iconic sign icon">
            <a:extLst>
              <a:ext uri="{FF2B5EF4-FFF2-40B4-BE49-F238E27FC236}">
                <a16:creationId xmlns:a16="http://schemas.microsoft.com/office/drawing/2014/main" id="{6F2517C2-79DB-768C-1B51-A687E2150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900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 symbolic sign symbol">
            <a:extLst>
              <a:ext uri="{FF2B5EF4-FFF2-40B4-BE49-F238E27FC236}">
                <a16:creationId xmlns:a16="http://schemas.microsoft.com/office/drawing/2014/main" id="{B6D2D701-F344-1B33-6E79-2B869E408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163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ilitary emblem flag">
            <a:extLst>
              <a:ext uri="{FF2B5EF4-FFF2-40B4-BE49-F238E27FC236}">
                <a16:creationId xmlns:a16="http://schemas.microsoft.com/office/drawing/2014/main" id="{A4ED1618-F5BE-6365-AB9C-5A40ACBDC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526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ymbolic used in linguistics">
            <a:extLst>
              <a:ext uri="{FF2B5EF4-FFF2-40B4-BE49-F238E27FC236}">
                <a16:creationId xmlns:a16="http://schemas.microsoft.com/office/drawing/2014/main" id="{9E13BB16-5EA8-8A1E-CA64-EC43F786A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002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 hierarchy of abstraction amongst the three types of signs">
            <a:extLst>
              <a:ext uri="{FF2B5EF4-FFF2-40B4-BE49-F238E27FC236}">
                <a16:creationId xmlns:a16="http://schemas.microsoft.com/office/drawing/2014/main" id="{774C5CEB-CB84-9508-3577-1398642FF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667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conic signs">
            <a:extLst>
              <a:ext uri="{FF2B5EF4-FFF2-40B4-BE49-F238E27FC236}">
                <a16:creationId xmlns:a16="http://schemas.microsoft.com/office/drawing/2014/main" id="{64A8CF54-12F1-D94A-BD24-792042500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120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ymbolic signs">
            <a:extLst>
              <a:ext uri="{FF2B5EF4-FFF2-40B4-BE49-F238E27FC236}">
                <a16:creationId xmlns:a16="http://schemas.microsoft.com/office/drawing/2014/main" id="{328B3941-2F83-2C2B-61FF-307C983F7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403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lide29">
            <a:extLst>
              <a:ext uri="{FF2B5EF4-FFF2-40B4-BE49-F238E27FC236}">
                <a16:creationId xmlns:a16="http://schemas.microsoft.com/office/drawing/2014/main" id="{066B7AB7-0931-BA73-CCEF-CD62494A3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766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rinciples of indexicality iconicity and symbolicity">
            <a:extLst>
              <a:ext uri="{FF2B5EF4-FFF2-40B4-BE49-F238E27FC236}">
                <a16:creationId xmlns:a16="http://schemas.microsoft.com/office/drawing/2014/main" id="{2F8336F5-FDDC-428F-21BE-7072CA425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733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line of research in cognitive linguistics">
            <a:extLst>
              <a:ext uri="{FF2B5EF4-FFF2-40B4-BE49-F238E27FC236}">
                <a16:creationId xmlns:a16="http://schemas.microsoft.com/office/drawing/2014/main" id="{4E70F5C5-B3B7-7DC4-983F-233AC22E3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143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tructuring principles in language">
            <a:extLst>
              <a:ext uri="{FF2B5EF4-FFF2-40B4-BE49-F238E27FC236}">
                <a16:creationId xmlns:a16="http://schemas.microsoft.com/office/drawing/2014/main" id="{AFBECC9D-3B17-4145-1AB2-250DEE4A0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535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he principle of iconicity in language">
            <a:extLst>
              <a:ext uri="{FF2B5EF4-FFF2-40B4-BE49-F238E27FC236}">
                <a16:creationId xmlns:a16="http://schemas.microsoft.com/office/drawing/2014/main" id="{4698E957-297F-B3C7-A213-D22862FC2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458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he principle of distance">
            <a:extLst>
              <a:ext uri="{FF2B5EF4-FFF2-40B4-BE49-F238E27FC236}">
                <a16:creationId xmlns:a16="http://schemas.microsoft.com/office/drawing/2014/main" id="{795F84CC-0934-FEAF-678D-FF60418AA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922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the iconic principle of quantity">
            <a:extLst>
              <a:ext uri="{FF2B5EF4-FFF2-40B4-BE49-F238E27FC236}">
                <a16:creationId xmlns:a16="http://schemas.microsoft.com/office/drawing/2014/main" id="{4D753FBD-8787-F04C-9180-02A063DF5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610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the principle of symbolicity in language">
            <a:extLst>
              <a:ext uri="{FF2B5EF4-FFF2-40B4-BE49-F238E27FC236}">
                <a16:creationId xmlns:a16="http://schemas.microsoft.com/office/drawing/2014/main" id="{14004223-F957-B3F5-39D1-A2842B39B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23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de5">
            <a:extLst>
              <a:ext uri="{FF2B5EF4-FFF2-40B4-BE49-F238E27FC236}">
                <a16:creationId xmlns:a16="http://schemas.microsoft.com/office/drawing/2014/main" id="{BF61A4BF-6690-C568-8C73-D4FCD19FE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50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experiential view">
            <a:extLst>
              <a:ext uri="{FF2B5EF4-FFF2-40B4-BE49-F238E27FC236}">
                <a16:creationId xmlns:a16="http://schemas.microsoft.com/office/drawing/2014/main" id="{1F161B74-F86E-5C74-8261-734DF8CEF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1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prominence view">
            <a:extLst>
              <a:ext uri="{FF2B5EF4-FFF2-40B4-BE49-F238E27FC236}">
                <a16:creationId xmlns:a16="http://schemas.microsoft.com/office/drawing/2014/main" id="{A8318E3F-32EE-F164-C9A4-3819BF22D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25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ide8">
            <a:extLst>
              <a:ext uri="{FF2B5EF4-FFF2-40B4-BE49-F238E27FC236}">
                <a16:creationId xmlns:a16="http://schemas.microsoft.com/office/drawing/2014/main" id="{FB3A824E-8FA3-33C5-77EB-525ACC358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47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attentional view">
            <a:extLst>
              <a:ext uri="{FF2B5EF4-FFF2-40B4-BE49-F238E27FC236}">
                <a16:creationId xmlns:a16="http://schemas.microsoft.com/office/drawing/2014/main" id="{8F913894-0850-2BFA-426E-94B68E879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83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tenets to follow in cognitive linguistics">
            <a:extLst>
              <a:ext uri="{FF2B5EF4-FFF2-40B4-BE49-F238E27FC236}">
                <a16:creationId xmlns:a16="http://schemas.microsoft.com/office/drawing/2014/main" id="{85051EA0-4897-07F3-1DA7-6FF3F5E76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085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103</Words>
  <Application>Microsoft Macintosh PowerPoint</Application>
  <PresentationFormat>Widescreen</PresentationFormat>
  <Paragraphs>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Helvetica</vt:lpstr>
      <vt:lpstr>Office Theme</vt:lpstr>
      <vt:lpstr>Cognitive Semantics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 Semantics</dc:title>
  <dc:creator>Evaluator</dc:creator>
  <cp:lastModifiedBy>Evaluator</cp:lastModifiedBy>
  <cp:revision>4</cp:revision>
  <dcterms:created xsi:type="dcterms:W3CDTF">2023-10-13T03:54:00Z</dcterms:created>
  <dcterms:modified xsi:type="dcterms:W3CDTF">2024-01-09T02:46:37Z</dcterms:modified>
</cp:coreProperties>
</file>