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74"/>
  </p:normalViewPr>
  <p:slideViewPr>
    <p:cSldViewPr snapToGrid="0">
      <p:cViewPr varScale="1">
        <p:scale>
          <a:sx n="86" d="100"/>
          <a:sy n="86" d="100"/>
        </p:scale>
        <p:origin x="42" y="3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48F39-E41E-4B27-BBDB-D85FBDAF8D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A6E63C1-B2E7-EE6B-96CF-B6EBD6C7D4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1B760D-4C24-A15A-1AF7-C23AE7203EBF}"/>
              </a:ext>
            </a:extLst>
          </p:cNvPr>
          <p:cNvSpPr>
            <a:spLocks noGrp="1"/>
          </p:cNvSpPr>
          <p:nvPr>
            <p:ph type="dt" sz="half" idx="10"/>
          </p:nvPr>
        </p:nvSpPr>
        <p:spPr/>
        <p:txBody>
          <a:bodyPr/>
          <a:lstStyle/>
          <a:p>
            <a:fld id="{45551F3A-56CD-7E48-9D34-1FC3807BA8A5}" type="datetimeFigureOut">
              <a:rPr lang="en-US" smtClean="0"/>
              <a:t>12/4/2023</a:t>
            </a:fld>
            <a:endParaRPr lang="en-US"/>
          </a:p>
        </p:txBody>
      </p:sp>
      <p:sp>
        <p:nvSpPr>
          <p:cNvPr id="5" name="Footer Placeholder 4">
            <a:extLst>
              <a:ext uri="{FF2B5EF4-FFF2-40B4-BE49-F238E27FC236}">
                <a16:creationId xmlns:a16="http://schemas.microsoft.com/office/drawing/2014/main" id="{8A134E7A-E160-94B7-3094-928B5631CC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B11AA8-45FA-DBDE-07FA-49567A81CD3D}"/>
              </a:ext>
            </a:extLst>
          </p:cNvPr>
          <p:cNvSpPr>
            <a:spLocks noGrp="1"/>
          </p:cNvSpPr>
          <p:nvPr>
            <p:ph type="sldNum" sz="quarter" idx="12"/>
          </p:nvPr>
        </p:nvSpPr>
        <p:spPr/>
        <p:txBody>
          <a:bodyPr/>
          <a:lstStyle/>
          <a:p>
            <a:fld id="{ECF9960C-7473-5645-910D-514DD4013809}" type="slidenum">
              <a:rPr lang="en-US" smtClean="0"/>
              <a:t>‹#›</a:t>
            </a:fld>
            <a:endParaRPr lang="en-US"/>
          </a:p>
        </p:txBody>
      </p:sp>
    </p:spTree>
    <p:extLst>
      <p:ext uri="{BB962C8B-B14F-4D97-AF65-F5344CB8AC3E}">
        <p14:creationId xmlns:p14="http://schemas.microsoft.com/office/powerpoint/2010/main" val="2264522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57A35-26C6-E66E-10D9-44BACD3894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8E36CD6-D95F-81B2-16F9-A7672F2378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A2FB93-3BE9-8FF3-77D8-CA1467AAD1B9}"/>
              </a:ext>
            </a:extLst>
          </p:cNvPr>
          <p:cNvSpPr>
            <a:spLocks noGrp="1"/>
          </p:cNvSpPr>
          <p:nvPr>
            <p:ph type="dt" sz="half" idx="10"/>
          </p:nvPr>
        </p:nvSpPr>
        <p:spPr/>
        <p:txBody>
          <a:bodyPr/>
          <a:lstStyle/>
          <a:p>
            <a:fld id="{45551F3A-56CD-7E48-9D34-1FC3807BA8A5}" type="datetimeFigureOut">
              <a:rPr lang="en-US" smtClean="0"/>
              <a:t>12/4/2023</a:t>
            </a:fld>
            <a:endParaRPr lang="en-US"/>
          </a:p>
        </p:txBody>
      </p:sp>
      <p:sp>
        <p:nvSpPr>
          <p:cNvPr id="5" name="Footer Placeholder 4">
            <a:extLst>
              <a:ext uri="{FF2B5EF4-FFF2-40B4-BE49-F238E27FC236}">
                <a16:creationId xmlns:a16="http://schemas.microsoft.com/office/drawing/2014/main" id="{CC3872DD-145D-BF47-AC36-6778D38FDC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326320-49C3-ABB2-627A-00FA3CD199CA}"/>
              </a:ext>
            </a:extLst>
          </p:cNvPr>
          <p:cNvSpPr>
            <a:spLocks noGrp="1"/>
          </p:cNvSpPr>
          <p:nvPr>
            <p:ph type="sldNum" sz="quarter" idx="12"/>
          </p:nvPr>
        </p:nvSpPr>
        <p:spPr/>
        <p:txBody>
          <a:bodyPr/>
          <a:lstStyle/>
          <a:p>
            <a:fld id="{ECF9960C-7473-5645-910D-514DD4013809}" type="slidenum">
              <a:rPr lang="en-US" smtClean="0"/>
              <a:t>‹#›</a:t>
            </a:fld>
            <a:endParaRPr lang="en-US"/>
          </a:p>
        </p:txBody>
      </p:sp>
    </p:spTree>
    <p:extLst>
      <p:ext uri="{BB962C8B-B14F-4D97-AF65-F5344CB8AC3E}">
        <p14:creationId xmlns:p14="http://schemas.microsoft.com/office/powerpoint/2010/main" val="490808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0BDB74-3BB5-CBC6-91AF-92DB97850B3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775EB51-C89F-024F-1236-864843BACD4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295466-E9AA-1468-1E72-C2B205EEFB37}"/>
              </a:ext>
            </a:extLst>
          </p:cNvPr>
          <p:cNvSpPr>
            <a:spLocks noGrp="1"/>
          </p:cNvSpPr>
          <p:nvPr>
            <p:ph type="dt" sz="half" idx="10"/>
          </p:nvPr>
        </p:nvSpPr>
        <p:spPr/>
        <p:txBody>
          <a:bodyPr/>
          <a:lstStyle/>
          <a:p>
            <a:fld id="{45551F3A-56CD-7E48-9D34-1FC3807BA8A5}" type="datetimeFigureOut">
              <a:rPr lang="en-US" smtClean="0"/>
              <a:t>12/4/2023</a:t>
            </a:fld>
            <a:endParaRPr lang="en-US"/>
          </a:p>
        </p:txBody>
      </p:sp>
      <p:sp>
        <p:nvSpPr>
          <p:cNvPr id="5" name="Footer Placeholder 4">
            <a:extLst>
              <a:ext uri="{FF2B5EF4-FFF2-40B4-BE49-F238E27FC236}">
                <a16:creationId xmlns:a16="http://schemas.microsoft.com/office/drawing/2014/main" id="{143945BA-24C8-7035-21E4-E9D3820386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FD7819-26DE-9F87-E663-7987C1D0372D}"/>
              </a:ext>
            </a:extLst>
          </p:cNvPr>
          <p:cNvSpPr>
            <a:spLocks noGrp="1"/>
          </p:cNvSpPr>
          <p:nvPr>
            <p:ph type="sldNum" sz="quarter" idx="12"/>
          </p:nvPr>
        </p:nvSpPr>
        <p:spPr/>
        <p:txBody>
          <a:bodyPr/>
          <a:lstStyle/>
          <a:p>
            <a:fld id="{ECF9960C-7473-5645-910D-514DD4013809}" type="slidenum">
              <a:rPr lang="en-US" smtClean="0"/>
              <a:t>‹#›</a:t>
            </a:fld>
            <a:endParaRPr lang="en-US"/>
          </a:p>
        </p:txBody>
      </p:sp>
    </p:spTree>
    <p:extLst>
      <p:ext uri="{BB962C8B-B14F-4D97-AF65-F5344CB8AC3E}">
        <p14:creationId xmlns:p14="http://schemas.microsoft.com/office/powerpoint/2010/main" val="2313649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0EDAB-3221-295A-859D-762A759CB8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496242-63D6-075E-C120-03349EF1BE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B812DD-9E4A-053D-77F0-5857C7081B10}"/>
              </a:ext>
            </a:extLst>
          </p:cNvPr>
          <p:cNvSpPr>
            <a:spLocks noGrp="1"/>
          </p:cNvSpPr>
          <p:nvPr>
            <p:ph type="dt" sz="half" idx="10"/>
          </p:nvPr>
        </p:nvSpPr>
        <p:spPr/>
        <p:txBody>
          <a:bodyPr/>
          <a:lstStyle/>
          <a:p>
            <a:fld id="{45551F3A-56CD-7E48-9D34-1FC3807BA8A5}" type="datetimeFigureOut">
              <a:rPr lang="en-US" smtClean="0"/>
              <a:t>12/4/2023</a:t>
            </a:fld>
            <a:endParaRPr lang="en-US"/>
          </a:p>
        </p:txBody>
      </p:sp>
      <p:sp>
        <p:nvSpPr>
          <p:cNvPr id="5" name="Footer Placeholder 4">
            <a:extLst>
              <a:ext uri="{FF2B5EF4-FFF2-40B4-BE49-F238E27FC236}">
                <a16:creationId xmlns:a16="http://schemas.microsoft.com/office/drawing/2014/main" id="{542920D2-D7DE-1C81-B19D-BB36698B8C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AA4E3B-A8A6-CD46-56E2-8DB013417741}"/>
              </a:ext>
            </a:extLst>
          </p:cNvPr>
          <p:cNvSpPr>
            <a:spLocks noGrp="1"/>
          </p:cNvSpPr>
          <p:nvPr>
            <p:ph type="sldNum" sz="quarter" idx="12"/>
          </p:nvPr>
        </p:nvSpPr>
        <p:spPr/>
        <p:txBody>
          <a:bodyPr/>
          <a:lstStyle/>
          <a:p>
            <a:fld id="{ECF9960C-7473-5645-910D-514DD4013809}" type="slidenum">
              <a:rPr lang="en-US" smtClean="0"/>
              <a:t>‹#›</a:t>
            </a:fld>
            <a:endParaRPr lang="en-US"/>
          </a:p>
        </p:txBody>
      </p:sp>
    </p:spTree>
    <p:extLst>
      <p:ext uri="{BB962C8B-B14F-4D97-AF65-F5344CB8AC3E}">
        <p14:creationId xmlns:p14="http://schemas.microsoft.com/office/powerpoint/2010/main" val="402301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E29F3-8092-B95E-E89C-D7B708F370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FBF8CE8-D297-3330-7841-51F7DFB15B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100B311-BBCA-F12A-4CDD-C78B5035C948}"/>
              </a:ext>
            </a:extLst>
          </p:cNvPr>
          <p:cNvSpPr>
            <a:spLocks noGrp="1"/>
          </p:cNvSpPr>
          <p:nvPr>
            <p:ph type="dt" sz="half" idx="10"/>
          </p:nvPr>
        </p:nvSpPr>
        <p:spPr/>
        <p:txBody>
          <a:bodyPr/>
          <a:lstStyle/>
          <a:p>
            <a:fld id="{45551F3A-56CD-7E48-9D34-1FC3807BA8A5}" type="datetimeFigureOut">
              <a:rPr lang="en-US" smtClean="0"/>
              <a:t>12/4/2023</a:t>
            </a:fld>
            <a:endParaRPr lang="en-US"/>
          </a:p>
        </p:txBody>
      </p:sp>
      <p:sp>
        <p:nvSpPr>
          <p:cNvPr id="5" name="Footer Placeholder 4">
            <a:extLst>
              <a:ext uri="{FF2B5EF4-FFF2-40B4-BE49-F238E27FC236}">
                <a16:creationId xmlns:a16="http://schemas.microsoft.com/office/drawing/2014/main" id="{CFACC75E-F102-5AAC-094C-EF2D108DA9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33C1B6-8958-9094-A087-5A05616A183D}"/>
              </a:ext>
            </a:extLst>
          </p:cNvPr>
          <p:cNvSpPr>
            <a:spLocks noGrp="1"/>
          </p:cNvSpPr>
          <p:nvPr>
            <p:ph type="sldNum" sz="quarter" idx="12"/>
          </p:nvPr>
        </p:nvSpPr>
        <p:spPr/>
        <p:txBody>
          <a:bodyPr/>
          <a:lstStyle/>
          <a:p>
            <a:fld id="{ECF9960C-7473-5645-910D-514DD4013809}" type="slidenum">
              <a:rPr lang="en-US" smtClean="0"/>
              <a:t>‹#›</a:t>
            </a:fld>
            <a:endParaRPr lang="en-US"/>
          </a:p>
        </p:txBody>
      </p:sp>
    </p:spTree>
    <p:extLst>
      <p:ext uri="{BB962C8B-B14F-4D97-AF65-F5344CB8AC3E}">
        <p14:creationId xmlns:p14="http://schemas.microsoft.com/office/powerpoint/2010/main" val="1982692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85C5F-29B3-D69E-5F22-C51D9FC987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F2A534-FED8-804F-BA7F-2B97123998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FE15BFA-7C06-8774-469D-78F355B5A2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6E53D4-CE94-4457-089F-C969E7732EF5}"/>
              </a:ext>
            </a:extLst>
          </p:cNvPr>
          <p:cNvSpPr>
            <a:spLocks noGrp="1"/>
          </p:cNvSpPr>
          <p:nvPr>
            <p:ph type="dt" sz="half" idx="10"/>
          </p:nvPr>
        </p:nvSpPr>
        <p:spPr/>
        <p:txBody>
          <a:bodyPr/>
          <a:lstStyle/>
          <a:p>
            <a:fld id="{45551F3A-56CD-7E48-9D34-1FC3807BA8A5}" type="datetimeFigureOut">
              <a:rPr lang="en-US" smtClean="0"/>
              <a:t>12/4/2023</a:t>
            </a:fld>
            <a:endParaRPr lang="en-US"/>
          </a:p>
        </p:txBody>
      </p:sp>
      <p:sp>
        <p:nvSpPr>
          <p:cNvPr id="6" name="Footer Placeholder 5">
            <a:extLst>
              <a:ext uri="{FF2B5EF4-FFF2-40B4-BE49-F238E27FC236}">
                <a16:creationId xmlns:a16="http://schemas.microsoft.com/office/drawing/2014/main" id="{7C51A651-13AB-9689-7FC1-772421F21E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F610E1-F7D0-C16E-B810-FF9CF6506F9B}"/>
              </a:ext>
            </a:extLst>
          </p:cNvPr>
          <p:cNvSpPr>
            <a:spLocks noGrp="1"/>
          </p:cNvSpPr>
          <p:nvPr>
            <p:ph type="sldNum" sz="quarter" idx="12"/>
          </p:nvPr>
        </p:nvSpPr>
        <p:spPr/>
        <p:txBody>
          <a:bodyPr/>
          <a:lstStyle/>
          <a:p>
            <a:fld id="{ECF9960C-7473-5645-910D-514DD4013809}" type="slidenum">
              <a:rPr lang="en-US" smtClean="0"/>
              <a:t>‹#›</a:t>
            </a:fld>
            <a:endParaRPr lang="en-US"/>
          </a:p>
        </p:txBody>
      </p:sp>
    </p:spTree>
    <p:extLst>
      <p:ext uri="{BB962C8B-B14F-4D97-AF65-F5344CB8AC3E}">
        <p14:creationId xmlns:p14="http://schemas.microsoft.com/office/powerpoint/2010/main" val="1049215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299F3-E712-F943-3099-9B8514B03BF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32210B4-9427-B83E-9C66-A48E0ACA68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E05B867-4F95-61BE-12F8-882D604133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71B45C-17E7-C8E6-B0DD-563CA69499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99FF58-832E-6627-4BD8-67A11CA1EB5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CB9703-D480-4A8E-ED41-4F38C3720E45}"/>
              </a:ext>
            </a:extLst>
          </p:cNvPr>
          <p:cNvSpPr>
            <a:spLocks noGrp="1"/>
          </p:cNvSpPr>
          <p:nvPr>
            <p:ph type="dt" sz="half" idx="10"/>
          </p:nvPr>
        </p:nvSpPr>
        <p:spPr/>
        <p:txBody>
          <a:bodyPr/>
          <a:lstStyle/>
          <a:p>
            <a:fld id="{45551F3A-56CD-7E48-9D34-1FC3807BA8A5}" type="datetimeFigureOut">
              <a:rPr lang="en-US" smtClean="0"/>
              <a:t>12/4/2023</a:t>
            </a:fld>
            <a:endParaRPr lang="en-US"/>
          </a:p>
        </p:txBody>
      </p:sp>
      <p:sp>
        <p:nvSpPr>
          <p:cNvPr id="8" name="Footer Placeholder 7">
            <a:extLst>
              <a:ext uri="{FF2B5EF4-FFF2-40B4-BE49-F238E27FC236}">
                <a16:creationId xmlns:a16="http://schemas.microsoft.com/office/drawing/2014/main" id="{FAF633C8-C5EC-5BD3-F358-538DD266490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8435167-4208-E155-BE6B-173AADB79FD1}"/>
              </a:ext>
            </a:extLst>
          </p:cNvPr>
          <p:cNvSpPr>
            <a:spLocks noGrp="1"/>
          </p:cNvSpPr>
          <p:nvPr>
            <p:ph type="sldNum" sz="quarter" idx="12"/>
          </p:nvPr>
        </p:nvSpPr>
        <p:spPr/>
        <p:txBody>
          <a:bodyPr/>
          <a:lstStyle/>
          <a:p>
            <a:fld id="{ECF9960C-7473-5645-910D-514DD4013809}" type="slidenum">
              <a:rPr lang="en-US" smtClean="0"/>
              <a:t>‹#›</a:t>
            </a:fld>
            <a:endParaRPr lang="en-US"/>
          </a:p>
        </p:txBody>
      </p:sp>
    </p:spTree>
    <p:extLst>
      <p:ext uri="{BB962C8B-B14F-4D97-AF65-F5344CB8AC3E}">
        <p14:creationId xmlns:p14="http://schemas.microsoft.com/office/powerpoint/2010/main" val="355069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4CFD8-E472-17A7-2E3C-20FC1591AE1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40BB2DB-013E-5174-EDEF-6272337B5D81}"/>
              </a:ext>
            </a:extLst>
          </p:cNvPr>
          <p:cNvSpPr>
            <a:spLocks noGrp="1"/>
          </p:cNvSpPr>
          <p:nvPr>
            <p:ph type="dt" sz="half" idx="10"/>
          </p:nvPr>
        </p:nvSpPr>
        <p:spPr/>
        <p:txBody>
          <a:bodyPr/>
          <a:lstStyle/>
          <a:p>
            <a:fld id="{45551F3A-56CD-7E48-9D34-1FC3807BA8A5}" type="datetimeFigureOut">
              <a:rPr lang="en-US" smtClean="0"/>
              <a:t>12/4/2023</a:t>
            </a:fld>
            <a:endParaRPr lang="en-US"/>
          </a:p>
        </p:txBody>
      </p:sp>
      <p:sp>
        <p:nvSpPr>
          <p:cNvPr id="4" name="Footer Placeholder 3">
            <a:extLst>
              <a:ext uri="{FF2B5EF4-FFF2-40B4-BE49-F238E27FC236}">
                <a16:creationId xmlns:a16="http://schemas.microsoft.com/office/drawing/2014/main" id="{7882143C-E4BB-9F86-7A29-4588A8F0E67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AA5B7F-90FE-D7BF-1B74-00207CEF3C62}"/>
              </a:ext>
            </a:extLst>
          </p:cNvPr>
          <p:cNvSpPr>
            <a:spLocks noGrp="1"/>
          </p:cNvSpPr>
          <p:nvPr>
            <p:ph type="sldNum" sz="quarter" idx="12"/>
          </p:nvPr>
        </p:nvSpPr>
        <p:spPr/>
        <p:txBody>
          <a:bodyPr/>
          <a:lstStyle/>
          <a:p>
            <a:fld id="{ECF9960C-7473-5645-910D-514DD4013809}" type="slidenum">
              <a:rPr lang="en-US" smtClean="0"/>
              <a:t>‹#›</a:t>
            </a:fld>
            <a:endParaRPr lang="en-US"/>
          </a:p>
        </p:txBody>
      </p:sp>
    </p:spTree>
    <p:extLst>
      <p:ext uri="{BB962C8B-B14F-4D97-AF65-F5344CB8AC3E}">
        <p14:creationId xmlns:p14="http://schemas.microsoft.com/office/powerpoint/2010/main" val="629464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4E0DB1-A775-98E1-917F-F1F096EE0FFC}"/>
              </a:ext>
            </a:extLst>
          </p:cNvPr>
          <p:cNvSpPr>
            <a:spLocks noGrp="1"/>
          </p:cNvSpPr>
          <p:nvPr>
            <p:ph type="dt" sz="half" idx="10"/>
          </p:nvPr>
        </p:nvSpPr>
        <p:spPr/>
        <p:txBody>
          <a:bodyPr/>
          <a:lstStyle/>
          <a:p>
            <a:fld id="{45551F3A-56CD-7E48-9D34-1FC3807BA8A5}" type="datetimeFigureOut">
              <a:rPr lang="en-US" smtClean="0"/>
              <a:t>12/4/2023</a:t>
            </a:fld>
            <a:endParaRPr lang="en-US"/>
          </a:p>
        </p:txBody>
      </p:sp>
      <p:sp>
        <p:nvSpPr>
          <p:cNvPr id="3" name="Footer Placeholder 2">
            <a:extLst>
              <a:ext uri="{FF2B5EF4-FFF2-40B4-BE49-F238E27FC236}">
                <a16:creationId xmlns:a16="http://schemas.microsoft.com/office/drawing/2014/main" id="{79C8BE36-908B-8BCE-4EFD-4DA1409657B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D521D55-4BE8-D75C-9FA9-FBCDC0080456}"/>
              </a:ext>
            </a:extLst>
          </p:cNvPr>
          <p:cNvSpPr>
            <a:spLocks noGrp="1"/>
          </p:cNvSpPr>
          <p:nvPr>
            <p:ph type="sldNum" sz="quarter" idx="12"/>
          </p:nvPr>
        </p:nvSpPr>
        <p:spPr/>
        <p:txBody>
          <a:bodyPr/>
          <a:lstStyle/>
          <a:p>
            <a:fld id="{ECF9960C-7473-5645-910D-514DD4013809}" type="slidenum">
              <a:rPr lang="en-US" smtClean="0"/>
              <a:t>‹#›</a:t>
            </a:fld>
            <a:endParaRPr lang="en-US"/>
          </a:p>
        </p:txBody>
      </p:sp>
    </p:spTree>
    <p:extLst>
      <p:ext uri="{BB962C8B-B14F-4D97-AF65-F5344CB8AC3E}">
        <p14:creationId xmlns:p14="http://schemas.microsoft.com/office/powerpoint/2010/main" val="64296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15A36-4C5D-1321-2519-4F5CE1D4DF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C95AD4A-26F0-E7B3-4F13-5BF1E51845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3509DF6-D702-2B98-7DD5-2307B3A2E4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156874-6263-5CEE-7275-CA77E973EF7E}"/>
              </a:ext>
            </a:extLst>
          </p:cNvPr>
          <p:cNvSpPr>
            <a:spLocks noGrp="1"/>
          </p:cNvSpPr>
          <p:nvPr>
            <p:ph type="dt" sz="half" idx="10"/>
          </p:nvPr>
        </p:nvSpPr>
        <p:spPr/>
        <p:txBody>
          <a:bodyPr/>
          <a:lstStyle/>
          <a:p>
            <a:fld id="{45551F3A-56CD-7E48-9D34-1FC3807BA8A5}" type="datetimeFigureOut">
              <a:rPr lang="en-US" smtClean="0"/>
              <a:t>12/4/2023</a:t>
            </a:fld>
            <a:endParaRPr lang="en-US"/>
          </a:p>
        </p:txBody>
      </p:sp>
      <p:sp>
        <p:nvSpPr>
          <p:cNvPr id="6" name="Footer Placeholder 5">
            <a:extLst>
              <a:ext uri="{FF2B5EF4-FFF2-40B4-BE49-F238E27FC236}">
                <a16:creationId xmlns:a16="http://schemas.microsoft.com/office/drawing/2014/main" id="{5F39725C-FBFF-9D82-BC23-ED674529EE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268411-E280-B1D0-F8C9-BE75746DAE02}"/>
              </a:ext>
            </a:extLst>
          </p:cNvPr>
          <p:cNvSpPr>
            <a:spLocks noGrp="1"/>
          </p:cNvSpPr>
          <p:nvPr>
            <p:ph type="sldNum" sz="quarter" idx="12"/>
          </p:nvPr>
        </p:nvSpPr>
        <p:spPr/>
        <p:txBody>
          <a:bodyPr/>
          <a:lstStyle/>
          <a:p>
            <a:fld id="{ECF9960C-7473-5645-910D-514DD4013809}" type="slidenum">
              <a:rPr lang="en-US" smtClean="0"/>
              <a:t>‹#›</a:t>
            </a:fld>
            <a:endParaRPr lang="en-US"/>
          </a:p>
        </p:txBody>
      </p:sp>
    </p:spTree>
    <p:extLst>
      <p:ext uri="{BB962C8B-B14F-4D97-AF65-F5344CB8AC3E}">
        <p14:creationId xmlns:p14="http://schemas.microsoft.com/office/powerpoint/2010/main" val="448854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9069F-37FA-FFF1-7D73-5FF75AC105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80FFBB-F6F1-C268-06B0-F6322C3F87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C6EDDC-5CFD-D3AB-6E5F-A98AA61B74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09BCF2-41D3-09C3-9BE5-96CDDD2AFFA8}"/>
              </a:ext>
            </a:extLst>
          </p:cNvPr>
          <p:cNvSpPr>
            <a:spLocks noGrp="1"/>
          </p:cNvSpPr>
          <p:nvPr>
            <p:ph type="dt" sz="half" idx="10"/>
          </p:nvPr>
        </p:nvSpPr>
        <p:spPr/>
        <p:txBody>
          <a:bodyPr/>
          <a:lstStyle/>
          <a:p>
            <a:fld id="{45551F3A-56CD-7E48-9D34-1FC3807BA8A5}" type="datetimeFigureOut">
              <a:rPr lang="en-US" smtClean="0"/>
              <a:t>12/4/2023</a:t>
            </a:fld>
            <a:endParaRPr lang="en-US"/>
          </a:p>
        </p:txBody>
      </p:sp>
      <p:sp>
        <p:nvSpPr>
          <p:cNvPr id="6" name="Footer Placeholder 5">
            <a:extLst>
              <a:ext uri="{FF2B5EF4-FFF2-40B4-BE49-F238E27FC236}">
                <a16:creationId xmlns:a16="http://schemas.microsoft.com/office/drawing/2014/main" id="{B2E01C04-2882-C292-6615-6C93755831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CBAF6E-D6B6-DDAC-6EDE-B1DD9417400B}"/>
              </a:ext>
            </a:extLst>
          </p:cNvPr>
          <p:cNvSpPr>
            <a:spLocks noGrp="1"/>
          </p:cNvSpPr>
          <p:nvPr>
            <p:ph type="sldNum" sz="quarter" idx="12"/>
          </p:nvPr>
        </p:nvSpPr>
        <p:spPr/>
        <p:txBody>
          <a:bodyPr/>
          <a:lstStyle/>
          <a:p>
            <a:fld id="{ECF9960C-7473-5645-910D-514DD4013809}" type="slidenum">
              <a:rPr lang="en-US" smtClean="0"/>
              <a:t>‹#›</a:t>
            </a:fld>
            <a:endParaRPr lang="en-US"/>
          </a:p>
        </p:txBody>
      </p:sp>
    </p:spTree>
    <p:extLst>
      <p:ext uri="{BB962C8B-B14F-4D97-AF65-F5344CB8AC3E}">
        <p14:creationId xmlns:p14="http://schemas.microsoft.com/office/powerpoint/2010/main" val="2605340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FDB9B3-4357-0707-E0B8-B0F2D78456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D5B87C-B734-FE5C-E8E0-34C6FDEC2D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39BC63-DD20-B5B0-069D-9EB715FFAA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551F3A-56CD-7E48-9D34-1FC3807BA8A5}" type="datetimeFigureOut">
              <a:rPr lang="en-US" smtClean="0"/>
              <a:t>12/4/2023</a:t>
            </a:fld>
            <a:endParaRPr lang="en-US"/>
          </a:p>
        </p:txBody>
      </p:sp>
      <p:sp>
        <p:nvSpPr>
          <p:cNvPr id="5" name="Footer Placeholder 4">
            <a:extLst>
              <a:ext uri="{FF2B5EF4-FFF2-40B4-BE49-F238E27FC236}">
                <a16:creationId xmlns:a16="http://schemas.microsoft.com/office/drawing/2014/main" id="{3A7A493D-349A-1EA0-0757-2F2C5D03AC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D058650-5CC4-D48B-86A6-B1F05228E2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F9960C-7473-5645-910D-514DD4013809}" type="slidenum">
              <a:rPr lang="en-US" smtClean="0"/>
              <a:t>‹#›</a:t>
            </a:fld>
            <a:endParaRPr lang="en-US"/>
          </a:p>
        </p:txBody>
      </p:sp>
    </p:spTree>
    <p:extLst>
      <p:ext uri="{BB962C8B-B14F-4D97-AF65-F5344CB8AC3E}">
        <p14:creationId xmlns:p14="http://schemas.microsoft.com/office/powerpoint/2010/main" val="1451545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app.studysmarter.de/link-to?studyset=6743557&amp;summary=40967395&amp;language=en&amp;amp_device_id=_JRXRg1GxETo3NjQ5vXzza" TargetMode="External"/><Relationship Id="rId2" Type="http://schemas.openxmlformats.org/officeDocument/2006/relationships/hyperlink" Target="https://app.studysmarter.de/link-to?studyset=3785441&amp;summary=25197499&amp;language=en&amp;amp_device_id=_JRXRg1GxETo3NjQ5vXzza"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app.studysmarter.de/link-to?studyset=3785344&amp;summary=25197378&amp;language=en&amp;amp_device_id=_JRXRg1GxETo3NjQ5vXzza"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app.studysmarter.de/link-to?studyset=3785441&amp;summary=25197499&amp;language=en&amp;amp_device_id=_JRXRg1GxETo3NjQ5vXzza"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app.studysmarter.de/link-to?studyset=3785474&amp;summary=25197541&amp;language=en&amp;amp_device_id=_JRXRg1GxETo3NjQ5vXzza" TargetMode="External"/><Relationship Id="rId2" Type="http://schemas.openxmlformats.org/officeDocument/2006/relationships/hyperlink" Target="https://app.studysmarter.de/link-to?studyset=3785441&amp;summary=25197499&amp;language=en&amp;amp_device_id=_JRXRg1GxETo3NjQ5vXzza" TargetMode="External"/><Relationship Id="rId1" Type="http://schemas.openxmlformats.org/officeDocument/2006/relationships/slideLayout" Target="../slideLayouts/slideLayout7.xml"/><Relationship Id="rId4" Type="http://schemas.openxmlformats.org/officeDocument/2006/relationships/hyperlink" Target="https://app.studysmarter.de/link-to?studyset=3785426&amp;summary=25197477&amp;language=en&amp;amp_device_id=_JRXRg1GxETo3NjQ5vXzz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app.studysmarter.de/link-to?studyset=3785482&amp;summary=25197552&amp;language=en&amp;amp_device_id=_JRXRg1GxETo3NjQ5vXzza"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app.studysmarter.de/link-to?studyset=5545783&amp;summary=35765946&amp;language=en&amp;amp_device_id=_JRXRg1GxETo3NjQ5vXzza" TargetMode="External"/><Relationship Id="rId2" Type="http://schemas.openxmlformats.org/officeDocument/2006/relationships/hyperlink" Target="https://app.studysmarter.de/link-to?studyset=6743438&amp;summary=40966986&amp;language=en&amp;amp_device_id=_JRXRg1GxETo3NjQ5vXzza"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hyperlink" Target="https://app.studysmarter.de/link-to?studyset=10747936&amp;summary=68836094&amp;language=en&amp;amp_device_id=_JRXRg1GxETo3NjQ5vXzza" TargetMode="External"/><Relationship Id="rId3" Type="http://schemas.openxmlformats.org/officeDocument/2006/relationships/hyperlink" Target="https://app.studysmarter.de/link-to?studyset=6743557&amp;summary=40967395&amp;language=en&amp;amp_device_id=_JRXRg1GxETo3NjQ5vXzza" TargetMode="External"/><Relationship Id="rId7" Type="http://schemas.openxmlformats.org/officeDocument/2006/relationships/hyperlink" Target="https://app.studysmarter.de/link-to?studyset=3785474&amp;summary=25197541&amp;language=en&amp;amp_device_id=_JRXRg1GxETo3NjQ5vXzza" TargetMode="External"/><Relationship Id="rId2" Type="http://schemas.openxmlformats.org/officeDocument/2006/relationships/hyperlink" Target="https://app.studysmarter.de/link-to?studyset=3785403&amp;summary=25197451&amp;language=en&amp;amp_device_id=_JRXRg1GxETo3NjQ5vXzza" TargetMode="External"/><Relationship Id="rId1" Type="http://schemas.openxmlformats.org/officeDocument/2006/relationships/slideLayout" Target="../slideLayouts/slideLayout7.xml"/><Relationship Id="rId6" Type="http://schemas.openxmlformats.org/officeDocument/2006/relationships/hyperlink" Target="https://app.studysmarter.de/link-to?studyset=3785470&amp;summary=25197535&amp;language=en&amp;amp_device_id=_JRXRg1GxETo3NjQ5vXzza" TargetMode="External"/><Relationship Id="rId5" Type="http://schemas.openxmlformats.org/officeDocument/2006/relationships/hyperlink" Target="https://app.studysmarter.de/link-to?studyset=3785487&amp;summary=25197559&amp;language=en&amp;amp_device_id=_JRXRg1GxETo3NjQ5vXzza" TargetMode="External"/><Relationship Id="rId10" Type="http://schemas.openxmlformats.org/officeDocument/2006/relationships/hyperlink" Target="https://app.studysmarter.de/link-to?studyset=3785441&amp;summary=25197499&amp;language=en&amp;amp_device_id=_JRXRg1GxETo3NjQ5vXzza" TargetMode="External"/><Relationship Id="rId4" Type="http://schemas.openxmlformats.org/officeDocument/2006/relationships/hyperlink" Target="https://app.studysmarter.de/link-to?studyset=9300328&amp;summary=58124937&amp;language=en&amp;amp_device_id=_JRXRg1GxETo3NjQ5vXzza" TargetMode="External"/><Relationship Id="rId9" Type="http://schemas.openxmlformats.org/officeDocument/2006/relationships/hyperlink" Target="https://app.studysmarter.de/link-to?studyset=3785426&amp;summary=25197477&amp;language=en&amp;amp_device_id=_JRXRg1GxETo3NjQ5vXzza"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app.studysmarter.de/link-to?studyset=9906210&amp;summary=65170588&amp;language=en&amp;amp_device_id=_JRXRg1GxETo3NjQ5vXzza" TargetMode="External"/><Relationship Id="rId2" Type="http://schemas.openxmlformats.org/officeDocument/2006/relationships/hyperlink" Target="https://app.studysmarter.de/link-to?studyset=9906661&amp;summary=65172560&amp;language=en&amp;amp_device_id=_JRXRg1GxETo3NjQ5vXzza" TargetMode="External"/><Relationship Id="rId1" Type="http://schemas.openxmlformats.org/officeDocument/2006/relationships/slideLayout" Target="../slideLayouts/slideLayout7.xml"/><Relationship Id="rId5" Type="http://schemas.openxmlformats.org/officeDocument/2006/relationships/hyperlink" Target="https://app.studysmarter.de/link-to?studyset=10748978&amp;summary=68836477&amp;language=en&amp;amp_device_id=_JRXRg1GxETo3NjQ5vXzza" TargetMode="External"/><Relationship Id="rId4" Type="http://schemas.openxmlformats.org/officeDocument/2006/relationships/hyperlink" Target="https://app.studysmarter.de/link-to?studyset=9906650&amp;summary=65172113&amp;language=en&amp;amp_device_id=_JRXRg1GxETo3NjQ5vXzza"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app.studysmarter.de/link-to?studyset=6743438&amp;summary=40966986&amp;language=en&amp;amp_device_id=_JRXRg1GxETo3NjQ5vXzza"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app.studysmarter.de/link-to?studyset=7794406&amp;summary=45057075&amp;language=en&amp;amp_device_id=_JRXRg1GxETo3NjQ5vXzza"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94122-B3F6-812B-D04C-3C935ED92EBE}"/>
              </a:ext>
            </a:extLst>
          </p:cNvPr>
          <p:cNvSpPr>
            <a:spLocks noGrp="1"/>
          </p:cNvSpPr>
          <p:nvPr>
            <p:ph type="ctrTitle"/>
          </p:nvPr>
        </p:nvSpPr>
        <p:spPr/>
        <p:txBody>
          <a:bodyPr/>
          <a:lstStyle/>
          <a:p>
            <a:r>
              <a:rPr lang="en-US" dirty="0"/>
              <a:t>Discourse Analysis</a:t>
            </a:r>
          </a:p>
        </p:txBody>
      </p:sp>
      <p:sp>
        <p:nvSpPr>
          <p:cNvPr id="3" name="Subtitle 2">
            <a:extLst>
              <a:ext uri="{FF2B5EF4-FFF2-40B4-BE49-F238E27FC236}">
                <a16:creationId xmlns:a16="http://schemas.microsoft.com/office/drawing/2014/main" id="{5AD0A9F8-3AAE-446B-B26C-FB724E011D5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2812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89B2AF-F0F3-3CBA-4CD8-48964B502085}"/>
              </a:ext>
            </a:extLst>
          </p:cNvPr>
          <p:cNvSpPr txBox="1"/>
          <p:nvPr/>
        </p:nvSpPr>
        <p:spPr>
          <a:xfrm>
            <a:off x="1077238" y="237994"/>
            <a:ext cx="9807880" cy="4524315"/>
          </a:xfrm>
          <a:prstGeom prst="rect">
            <a:avLst/>
          </a:prstGeom>
          <a:noFill/>
        </p:spPr>
        <p:txBody>
          <a:bodyPr wrap="square">
            <a:spAutoFit/>
          </a:bodyPr>
          <a:lstStyle/>
          <a:p>
            <a:pPr algn="just"/>
            <a:r>
              <a:rPr lang="en-US" sz="2800" b="0" i="0" u="none" strike="noStrike" dirty="0">
                <a:solidFill>
                  <a:srgbClr val="393E42"/>
                </a:solidFill>
                <a:effectLst/>
                <a:latin typeface="Proxima Nova"/>
              </a:rPr>
              <a:t>According to Fairclough (1984), critical discourse analysis can typically be split into two disciplines: </a:t>
            </a:r>
            <a:r>
              <a:rPr lang="en-US" sz="2800" b="0" i="0" u="none" strike="noStrike" baseline="30000" dirty="0">
                <a:solidFill>
                  <a:srgbClr val="393E42"/>
                </a:solidFill>
                <a:effectLst/>
                <a:latin typeface="Proxima Nova"/>
              </a:rPr>
              <a:t>1</a:t>
            </a:r>
          </a:p>
          <a:p>
            <a:pPr algn="just"/>
            <a:endParaRPr lang="en-US" sz="2800" b="0" i="0" u="none" strike="noStrike" dirty="0">
              <a:solidFill>
                <a:srgbClr val="393E42"/>
              </a:solidFill>
              <a:effectLst/>
              <a:latin typeface="Proxima Nova"/>
            </a:endParaRPr>
          </a:p>
          <a:p>
            <a:pPr algn="just">
              <a:buFont typeface="Arial" panose="020B0604020202020204" pitchFamily="34" charset="0"/>
              <a:buChar char="•"/>
            </a:pPr>
            <a:r>
              <a:rPr lang="en-US" sz="2800" b="1" i="0" u="none" strike="noStrike" dirty="0">
                <a:solidFill>
                  <a:srgbClr val="393E42"/>
                </a:solidFill>
                <a:effectLst/>
                <a:latin typeface="Proxima Nova"/>
              </a:rPr>
              <a:t>Power in discourse</a:t>
            </a:r>
            <a:r>
              <a:rPr lang="en-US" sz="2800" b="0" i="0" u="none" strike="noStrike" dirty="0">
                <a:solidFill>
                  <a:srgbClr val="393E42"/>
                </a:solidFill>
                <a:effectLst/>
                <a:latin typeface="Proxima Nova"/>
              </a:rPr>
              <a:t> - the lexicon, strategies, and language structures used to create power.</a:t>
            </a:r>
          </a:p>
          <a:p>
            <a:pPr algn="just">
              <a:buFont typeface="Arial" panose="020B0604020202020204" pitchFamily="34" charset="0"/>
              <a:buChar char="•"/>
            </a:pPr>
            <a:endParaRPr lang="en-US" sz="2800" b="0" i="0" u="none" strike="noStrike" dirty="0">
              <a:solidFill>
                <a:srgbClr val="393E42"/>
              </a:solidFill>
              <a:effectLst/>
              <a:latin typeface="Proxima Nova"/>
            </a:endParaRPr>
          </a:p>
          <a:p>
            <a:pPr algn="just">
              <a:buFont typeface="Arial" panose="020B0604020202020204" pitchFamily="34" charset="0"/>
              <a:buChar char="•"/>
            </a:pPr>
            <a:r>
              <a:rPr lang="en-US" sz="2800" b="1" i="0" u="none" strike="noStrike" dirty="0">
                <a:solidFill>
                  <a:srgbClr val="393E42"/>
                </a:solidFill>
                <a:effectLst/>
                <a:latin typeface="Proxima Nova"/>
              </a:rPr>
              <a:t>Power behind discourse</a:t>
            </a:r>
            <a:r>
              <a:rPr lang="en-US" sz="2800" b="0" i="0" u="none" strike="noStrike" dirty="0">
                <a:solidFill>
                  <a:srgbClr val="393E42"/>
                </a:solidFill>
                <a:effectLst/>
                <a:latin typeface="Proxima Nova"/>
              </a:rPr>
              <a:t> - The sociological and ideological reasons behind who is asserting power over others and why.</a:t>
            </a:r>
          </a:p>
          <a:p>
            <a:pPr algn="just"/>
            <a:br>
              <a:rPr lang="en-US" dirty="0"/>
            </a:br>
            <a:endParaRPr lang="en-US" dirty="0"/>
          </a:p>
        </p:txBody>
      </p:sp>
    </p:spTree>
    <p:extLst>
      <p:ext uri="{BB962C8B-B14F-4D97-AF65-F5344CB8AC3E}">
        <p14:creationId xmlns:p14="http://schemas.microsoft.com/office/powerpoint/2010/main" val="1695367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D0B7702-4574-34BD-946E-B2C583DA2B07}"/>
              </a:ext>
            </a:extLst>
          </p:cNvPr>
          <p:cNvSpPr txBox="1"/>
          <p:nvPr/>
        </p:nvSpPr>
        <p:spPr>
          <a:xfrm>
            <a:off x="1402915" y="400833"/>
            <a:ext cx="8843375" cy="4955203"/>
          </a:xfrm>
          <a:prstGeom prst="rect">
            <a:avLst/>
          </a:prstGeom>
          <a:noFill/>
        </p:spPr>
        <p:txBody>
          <a:bodyPr wrap="square">
            <a:spAutoFit/>
          </a:bodyPr>
          <a:lstStyle/>
          <a:p>
            <a:pPr algn="just"/>
            <a:r>
              <a:rPr lang="en-US" sz="2800" b="1" i="0" u="none" strike="noStrike" dirty="0">
                <a:solidFill>
                  <a:srgbClr val="10324C"/>
                </a:solidFill>
                <a:effectLst/>
                <a:latin typeface="Proxima Nova"/>
              </a:rPr>
              <a:t>Semiotic analysis</a:t>
            </a:r>
          </a:p>
          <a:p>
            <a:pPr algn="just"/>
            <a:r>
              <a:rPr lang="en-US" sz="2800" b="0" i="0" u="none" strike="noStrike" dirty="0">
                <a:solidFill>
                  <a:srgbClr val="393E42"/>
                </a:solidFill>
                <a:effectLst/>
                <a:latin typeface="Proxima Nova"/>
              </a:rPr>
              <a:t>Semiotic analysis is predominantly used for multimodal discourse (usually printed communication mediums containing words, images, graphics, </a:t>
            </a:r>
            <a:r>
              <a:rPr lang="en-US" sz="2800" b="0" i="0" u="none" strike="noStrike" dirty="0" err="1">
                <a:solidFill>
                  <a:srgbClr val="393E42"/>
                </a:solidFill>
                <a:effectLst/>
                <a:latin typeface="Proxima Nova"/>
              </a:rPr>
              <a:t>colours</a:t>
            </a:r>
            <a:r>
              <a:rPr lang="en-US" sz="2800" b="0" i="0" u="none" strike="noStrike" dirty="0">
                <a:solidFill>
                  <a:srgbClr val="393E42"/>
                </a:solidFill>
                <a:effectLst/>
                <a:latin typeface="Proxima Nova"/>
              </a:rPr>
              <a:t>, etc.). </a:t>
            </a:r>
          </a:p>
          <a:p>
            <a:pPr algn="just"/>
            <a:endParaRPr lang="en-US" sz="2800" b="0" i="0" u="none" strike="noStrike" dirty="0">
              <a:solidFill>
                <a:srgbClr val="393E42"/>
              </a:solidFill>
              <a:effectLst/>
              <a:latin typeface="Proxima Nova"/>
            </a:endParaRPr>
          </a:p>
          <a:p>
            <a:pPr algn="just"/>
            <a:r>
              <a:rPr lang="en-US" sz="2800" b="0" i="0" u="none" strike="noStrike" dirty="0">
                <a:solidFill>
                  <a:srgbClr val="393E42"/>
                </a:solidFill>
                <a:effectLst/>
                <a:latin typeface="Proxima Nova"/>
              </a:rPr>
              <a:t>When conducting semiotic analysis, we take a medium of communication (e.g., a website, poster, textbook, or advertisement) and interpret the denotative (literal) and connotative (implied) meaning of the different types of discourse working together in context.</a:t>
            </a:r>
          </a:p>
          <a:p>
            <a:br>
              <a:rPr lang="en-US" dirty="0"/>
            </a:br>
            <a:endParaRPr lang="en-US" dirty="0"/>
          </a:p>
        </p:txBody>
      </p:sp>
    </p:spTree>
    <p:extLst>
      <p:ext uri="{BB962C8B-B14F-4D97-AF65-F5344CB8AC3E}">
        <p14:creationId xmlns:p14="http://schemas.microsoft.com/office/powerpoint/2010/main" val="1663283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83E282C-A1C4-3A71-20BD-262F5CA2DEA0}"/>
              </a:ext>
            </a:extLst>
          </p:cNvPr>
          <p:cNvSpPr txBox="1"/>
          <p:nvPr/>
        </p:nvSpPr>
        <p:spPr>
          <a:xfrm>
            <a:off x="1052185" y="288099"/>
            <a:ext cx="9544833" cy="5386090"/>
          </a:xfrm>
          <a:prstGeom prst="rect">
            <a:avLst/>
          </a:prstGeom>
          <a:noFill/>
        </p:spPr>
        <p:txBody>
          <a:bodyPr wrap="square">
            <a:spAutoFit/>
          </a:bodyPr>
          <a:lstStyle/>
          <a:p>
            <a:pPr algn="just"/>
            <a:r>
              <a:rPr lang="en-US" sz="2800" b="0" i="0" u="none" strike="noStrike" dirty="0">
                <a:solidFill>
                  <a:srgbClr val="393E42"/>
                </a:solidFill>
                <a:effectLst/>
                <a:latin typeface="Proxima Nova"/>
              </a:rPr>
              <a:t>Semiotic analysis </a:t>
            </a:r>
            <a:r>
              <a:rPr lang="en-US" sz="2800" b="0" i="0" u="none" strike="noStrike" dirty="0" err="1">
                <a:solidFill>
                  <a:srgbClr val="393E42"/>
                </a:solidFill>
                <a:effectLst/>
                <a:latin typeface="Proxima Nova"/>
              </a:rPr>
              <a:t>recognises</a:t>
            </a:r>
            <a:r>
              <a:rPr lang="en-US" sz="2800" b="0" i="0" u="none" strike="noStrike" dirty="0">
                <a:solidFill>
                  <a:srgbClr val="393E42"/>
                </a:solidFill>
                <a:effectLst/>
                <a:latin typeface="Proxima Nova"/>
              </a:rPr>
              <a:t> that written and spoken language isn't the only part of discourse that can carry meaning, and it's important to consider how things such as imagery can significantly impact how we interpret things. </a:t>
            </a:r>
          </a:p>
          <a:p>
            <a:pPr algn="just"/>
            <a:endParaRPr lang="en-US" sz="2800" b="0" i="0" u="none" strike="noStrike" dirty="0">
              <a:solidFill>
                <a:srgbClr val="393E42"/>
              </a:solidFill>
              <a:effectLst/>
              <a:latin typeface="Proxima Nova"/>
            </a:endParaRPr>
          </a:p>
          <a:p>
            <a:pPr algn="just"/>
            <a:r>
              <a:rPr lang="en-US" sz="2800" b="0" i="0" u="none" strike="noStrike" dirty="0">
                <a:solidFill>
                  <a:srgbClr val="393E42"/>
                </a:solidFill>
                <a:effectLst/>
                <a:latin typeface="Proxima Nova"/>
              </a:rPr>
              <a:t>A poster with the words' knife crime kills' next to a black man may make the audience associate knife crime with black men. </a:t>
            </a:r>
          </a:p>
          <a:p>
            <a:pPr algn="just"/>
            <a:endParaRPr lang="en-US" sz="2800" dirty="0">
              <a:solidFill>
                <a:srgbClr val="393E42"/>
              </a:solidFill>
              <a:latin typeface="Proxima Nova"/>
            </a:endParaRPr>
          </a:p>
          <a:p>
            <a:pPr algn="just"/>
            <a:r>
              <a:rPr lang="en-US" sz="2800" b="0" i="0" u="none" strike="noStrike" dirty="0">
                <a:solidFill>
                  <a:srgbClr val="393E42"/>
                </a:solidFill>
                <a:effectLst/>
                <a:latin typeface="Proxima Nova"/>
              </a:rPr>
              <a:t>We would then have to question whether this was the author's intention and if so why. </a:t>
            </a:r>
          </a:p>
          <a:p>
            <a:br>
              <a:rPr lang="en-US" dirty="0"/>
            </a:br>
            <a:endParaRPr lang="en-US" dirty="0"/>
          </a:p>
        </p:txBody>
      </p:sp>
    </p:spTree>
    <p:extLst>
      <p:ext uri="{BB962C8B-B14F-4D97-AF65-F5344CB8AC3E}">
        <p14:creationId xmlns:p14="http://schemas.microsoft.com/office/powerpoint/2010/main" val="2540028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AD1E66-F5C8-304F-D368-15ACE8154ACD}"/>
              </a:ext>
            </a:extLst>
          </p:cNvPr>
          <p:cNvSpPr txBox="1"/>
          <p:nvPr/>
        </p:nvSpPr>
        <p:spPr>
          <a:xfrm>
            <a:off x="250522" y="150313"/>
            <a:ext cx="10847538" cy="6740307"/>
          </a:xfrm>
          <a:prstGeom prst="rect">
            <a:avLst/>
          </a:prstGeom>
          <a:noFill/>
        </p:spPr>
        <p:txBody>
          <a:bodyPr wrap="square">
            <a:spAutoFit/>
          </a:bodyPr>
          <a:lstStyle/>
          <a:p>
            <a:pPr algn="l"/>
            <a:r>
              <a:rPr lang="en-US" sz="2400" b="1" i="0" u="none" strike="noStrike" dirty="0">
                <a:solidFill>
                  <a:srgbClr val="10324C"/>
                </a:solidFill>
                <a:effectLst/>
                <a:latin typeface="Proxima Nova"/>
              </a:rPr>
              <a:t>Discourse analysis methodology</a:t>
            </a:r>
          </a:p>
          <a:p>
            <a:pPr algn="l"/>
            <a:r>
              <a:rPr lang="en-US" sz="2400" b="0" i="0" u="none" strike="noStrike" dirty="0">
                <a:solidFill>
                  <a:srgbClr val="007BFF"/>
                </a:solidFill>
                <a:effectLst/>
                <a:latin typeface="Proxima Nova"/>
                <a:hlinkClick r:id="rId2"/>
              </a:rPr>
              <a:t>Discourse</a:t>
            </a:r>
            <a:r>
              <a:rPr lang="en-US" sz="2400" b="0" i="0" u="none" strike="noStrike" dirty="0">
                <a:solidFill>
                  <a:srgbClr val="393E42"/>
                </a:solidFill>
                <a:effectLst/>
                <a:latin typeface="Proxima Nova"/>
              </a:rPr>
              <a:t> analysis is an interdisciplinary research method (i.e. used across many subjects); therefore, research methods will vary depending on the subject, purpose of the study, and </a:t>
            </a:r>
            <a:r>
              <a:rPr lang="en-US" sz="2400" b="0" i="0" u="none" strike="noStrike" dirty="0">
                <a:solidFill>
                  <a:srgbClr val="007BFF"/>
                </a:solidFill>
                <a:effectLst/>
                <a:latin typeface="Proxima Nova"/>
                <a:hlinkClick r:id="rId3"/>
              </a:rPr>
              <a:t>research question</a:t>
            </a:r>
            <a:r>
              <a:rPr lang="en-US" sz="2400" b="0" i="0" u="none" strike="noStrike" dirty="0">
                <a:solidFill>
                  <a:srgbClr val="393E42"/>
                </a:solidFill>
                <a:effectLst/>
                <a:latin typeface="Proxima Nova"/>
              </a:rPr>
              <a:t>. </a:t>
            </a:r>
          </a:p>
          <a:p>
            <a:pPr algn="l"/>
            <a:endParaRPr lang="en-US" sz="2400" b="0" i="0" u="none" strike="noStrike" dirty="0">
              <a:solidFill>
                <a:srgbClr val="393E42"/>
              </a:solidFill>
              <a:effectLst/>
              <a:latin typeface="Proxima Nova"/>
            </a:endParaRPr>
          </a:p>
          <a:p>
            <a:pPr algn="l"/>
            <a:r>
              <a:rPr lang="en-US" sz="2400" b="0" i="0" u="none" strike="noStrike" dirty="0">
                <a:solidFill>
                  <a:srgbClr val="393E42"/>
                </a:solidFill>
                <a:effectLst/>
                <a:latin typeface="Proxima Nova"/>
              </a:rPr>
              <a:t>There is no right or wrong way to conduct discourse analysis - which is good news as it</a:t>
            </a:r>
            <a:r>
              <a:rPr lang="en-US" sz="2400" dirty="0">
                <a:solidFill>
                  <a:srgbClr val="393E42"/>
                </a:solidFill>
                <a:latin typeface="Proxima Nova"/>
              </a:rPr>
              <a:t> is</a:t>
            </a:r>
            <a:r>
              <a:rPr lang="en-US" sz="2400" b="0" i="0" u="none" strike="noStrike" dirty="0">
                <a:solidFill>
                  <a:srgbClr val="393E42"/>
                </a:solidFill>
                <a:effectLst/>
                <a:latin typeface="Proxima Nova"/>
              </a:rPr>
              <a:t> difficult to get it wrong. However, this does not help when the time comes to conduct your analysis, and you don't know where to start! </a:t>
            </a:r>
          </a:p>
          <a:p>
            <a:pPr algn="l"/>
            <a:r>
              <a:rPr lang="en-US" sz="2400" b="0" i="0" u="none" strike="noStrike" dirty="0">
                <a:solidFill>
                  <a:srgbClr val="393E42"/>
                </a:solidFill>
                <a:effectLst/>
                <a:latin typeface="Proxima Nova"/>
              </a:rPr>
              <a:t>With this in mind, we've compiled a useful 'tool kit' based on Fairclough's (1995) three-dimensional model</a:t>
            </a:r>
            <a:r>
              <a:rPr lang="en-US" sz="2400" b="0" i="0" u="none" strike="noStrike" baseline="30000" dirty="0">
                <a:solidFill>
                  <a:srgbClr val="393E42"/>
                </a:solidFill>
                <a:effectLst/>
                <a:latin typeface="Proxima Nova"/>
              </a:rPr>
              <a:t> </a:t>
            </a:r>
            <a:r>
              <a:rPr lang="en-US" sz="2400" b="0" i="0" u="none" strike="noStrike" dirty="0">
                <a:solidFill>
                  <a:srgbClr val="393E42"/>
                </a:solidFill>
                <a:effectLst/>
                <a:latin typeface="Proxima Nova"/>
              </a:rPr>
              <a:t>to help you get started.</a:t>
            </a:r>
          </a:p>
          <a:p>
            <a:pPr algn="l"/>
            <a:endParaRPr lang="en-US" sz="2400" b="0" i="0" u="none" strike="noStrike" dirty="0">
              <a:solidFill>
                <a:srgbClr val="393E42"/>
              </a:solidFill>
              <a:effectLst/>
              <a:latin typeface="Proxima Nova"/>
            </a:endParaRPr>
          </a:p>
          <a:p>
            <a:pPr algn="l"/>
            <a:r>
              <a:rPr lang="en-US" sz="2400" b="0" i="0" u="none" strike="noStrike" dirty="0">
                <a:solidFill>
                  <a:srgbClr val="393E42"/>
                </a:solidFill>
                <a:effectLst/>
                <a:latin typeface="Proxima Nova"/>
              </a:rPr>
              <a:t>Fairclough's model proposes discourse be </a:t>
            </a:r>
            <a:r>
              <a:rPr lang="en-US" sz="2400" b="0" i="0" u="none" strike="noStrike" dirty="0" err="1">
                <a:solidFill>
                  <a:srgbClr val="393E42"/>
                </a:solidFill>
                <a:effectLst/>
                <a:latin typeface="Proxima Nova"/>
              </a:rPr>
              <a:t>analysed</a:t>
            </a:r>
            <a:r>
              <a:rPr lang="en-US" sz="2400" b="0" i="0" u="none" strike="noStrike" dirty="0">
                <a:solidFill>
                  <a:srgbClr val="393E42"/>
                </a:solidFill>
                <a:effectLst/>
                <a:latin typeface="Proxima Nova"/>
              </a:rPr>
              <a:t> in three stages: </a:t>
            </a:r>
          </a:p>
          <a:p>
            <a:pPr algn="just">
              <a:buFont typeface="Arial" panose="020B0604020202020204" pitchFamily="34" charset="0"/>
              <a:buChar char="•"/>
            </a:pPr>
            <a:r>
              <a:rPr lang="en-US" sz="2400" b="1" i="0" u="none" strike="noStrike" dirty="0">
                <a:solidFill>
                  <a:srgbClr val="393E42"/>
                </a:solidFill>
                <a:effectLst/>
                <a:latin typeface="Proxima Nova"/>
              </a:rPr>
              <a:t>Description </a:t>
            </a:r>
            <a:r>
              <a:rPr lang="en-US" sz="2400" b="0" i="0" u="none" strike="noStrike" dirty="0">
                <a:solidFill>
                  <a:srgbClr val="393E42"/>
                </a:solidFill>
                <a:effectLst/>
                <a:latin typeface="Proxima Nova"/>
              </a:rPr>
              <a:t>- analysis of the text itself, including grammar, syntax, lexicon, phonological features, literary devices (e.g. rhetorical questions), and images.</a:t>
            </a:r>
          </a:p>
          <a:p>
            <a:pPr algn="l">
              <a:buFont typeface="Arial" panose="020B0604020202020204" pitchFamily="34" charset="0"/>
              <a:buChar char="•"/>
            </a:pPr>
            <a:r>
              <a:rPr lang="en-US" sz="2400" b="1" i="0" u="none" strike="noStrike" dirty="0">
                <a:solidFill>
                  <a:srgbClr val="393E42"/>
                </a:solidFill>
                <a:effectLst/>
                <a:latin typeface="Proxima Nova"/>
              </a:rPr>
              <a:t>Interpretation</a:t>
            </a:r>
            <a:r>
              <a:rPr lang="en-US" sz="2400" b="0" i="0" u="none" strike="noStrike" dirty="0">
                <a:solidFill>
                  <a:srgbClr val="393E42"/>
                </a:solidFill>
                <a:effectLst/>
                <a:latin typeface="Proxima Nova"/>
              </a:rPr>
              <a:t> - how discourse is produced and distributed and then consumed by the reader/listener, i.e. who is the author and the audience.</a:t>
            </a:r>
          </a:p>
          <a:p>
            <a:pPr algn="l">
              <a:buFont typeface="Arial" panose="020B0604020202020204" pitchFamily="34" charset="0"/>
              <a:buChar char="•"/>
            </a:pPr>
            <a:r>
              <a:rPr lang="en-US" sz="2400" b="1" i="0" u="none" strike="noStrike" dirty="0">
                <a:solidFill>
                  <a:srgbClr val="393E42"/>
                </a:solidFill>
                <a:effectLst/>
                <a:latin typeface="Proxima Nova"/>
              </a:rPr>
              <a:t>Explanation</a:t>
            </a:r>
            <a:r>
              <a:rPr lang="en-US" sz="2400" b="0" i="0" u="none" strike="noStrike" dirty="0">
                <a:solidFill>
                  <a:srgbClr val="393E42"/>
                </a:solidFill>
                <a:effectLst/>
                <a:latin typeface="Proxima Nova"/>
              </a:rPr>
              <a:t> - viewing the discourse as a social practice and placing it in the context of wider society.</a:t>
            </a:r>
          </a:p>
        </p:txBody>
      </p:sp>
    </p:spTree>
    <p:extLst>
      <p:ext uri="{BB962C8B-B14F-4D97-AF65-F5344CB8AC3E}">
        <p14:creationId xmlns:p14="http://schemas.microsoft.com/office/powerpoint/2010/main" val="227718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D9E7973-56F2-7619-1852-EA943B86DD45}"/>
              </a:ext>
            </a:extLst>
          </p:cNvPr>
          <p:cNvSpPr txBox="1"/>
          <p:nvPr/>
        </p:nvSpPr>
        <p:spPr>
          <a:xfrm>
            <a:off x="1503123" y="651353"/>
            <a:ext cx="9269261" cy="3662541"/>
          </a:xfrm>
          <a:prstGeom prst="rect">
            <a:avLst/>
          </a:prstGeom>
          <a:noFill/>
        </p:spPr>
        <p:txBody>
          <a:bodyPr wrap="square">
            <a:spAutoFit/>
          </a:bodyPr>
          <a:lstStyle/>
          <a:p>
            <a:pPr algn="just"/>
            <a:r>
              <a:rPr lang="en-US" sz="2800" b="0" i="0" u="none" strike="noStrike" dirty="0">
                <a:solidFill>
                  <a:srgbClr val="393E42"/>
                </a:solidFill>
                <a:effectLst/>
                <a:latin typeface="Proxima Nova"/>
              </a:rPr>
              <a:t>When we view discourse as a social practice, we consider it as something we perform or 'do', typically within a community. </a:t>
            </a:r>
          </a:p>
          <a:p>
            <a:pPr algn="just"/>
            <a:endParaRPr lang="en-US" sz="2800" dirty="0">
              <a:solidFill>
                <a:srgbClr val="393E42"/>
              </a:solidFill>
              <a:latin typeface="Proxima Nova"/>
            </a:endParaRPr>
          </a:p>
          <a:p>
            <a:pPr algn="just"/>
            <a:r>
              <a:rPr lang="en-US" sz="2800" b="0" i="0" u="none" strike="noStrike" dirty="0">
                <a:solidFill>
                  <a:srgbClr val="393E42"/>
                </a:solidFill>
                <a:effectLst/>
                <a:latin typeface="Proxima Nova"/>
              </a:rPr>
              <a:t>The philosopher Foucault stated that discourse as a social practice is often used to control or repress people by </a:t>
            </a:r>
            <a:r>
              <a:rPr lang="en-US" sz="2800" b="0" i="0" u="none" strike="noStrike" dirty="0" err="1">
                <a:solidFill>
                  <a:srgbClr val="393E42"/>
                </a:solidFill>
                <a:effectLst/>
                <a:latin typeface="Proxima Nova"/>
              </a:rPr>
              <a:t>legitimising</a:t>
            </a:r>
            <a:r>
              <a:rPr lang="en-US" sz="2800" b="0" i="0" u="none" strike="noStrike" dirty="0">
                <a:solidFill>
                  <a:srgbClr val="393E42"/>
                </a:solidFill>
                <a:effectLst/>
                <a:latin typeface="Proxima Nova"/>
              </a:rPr>
              <a:t> some practices and disqualifying others.</a:t>
            </a:r>
          </a:p>
          <a:p>
            <a:br>
              <a:rPr lang="en-US" dirty="0"/>
            </a:br>
            <a:endParaRPr lang="en-US" dirty="0"/>
          </a:p>
        </p:txBody>
      </p:sp>
    </p:spTree>
    <p:extLst>
      <p:ext uri="{BB962C8B-B14F-4D97-AF65-F5344CB8AC3E}">
        <p14:creationId xmlns:p14="http://schemas.microsoft.com/office/powerpoint/2010/main" val="1082300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D8EF4B2-4503-C342-3D20-D3A76BDF771F}"/>
              </a:ext>
            </a:extLst>
          </p:cNvPr>
          <p:cNvSpPr txBox="1"/>
          <p:nvPr/>
        </p:nvSpPr>
        <p:spPr>
          <a:xfrm>
            <a:off x="0" y="263047"/>
            <a:ext cx="12192000" cy="6124754"/>
          </a:xfrm>
          <a:prstGeom prst="rect">
            <a:avLst/>
          </a:prstGeom>
          <a:noFill/>
        </p:spPr>
        <p:txBody>
          <a:bodyPr wrap="square">
            <a:spAutoFit/>
          </a:bodyPr>
          <a:lstStyle/>
          <a:p>
            <a:pPr algn="just"/>
            <a:r>
              <a:rPr lang="en-US" sz="2800" b="0" i="0" u="none" strike="noStrike" dirty="0">
                <a:solidFill>
                  <a:srgbClr val="393E42"/>
                </a:solidFill>
                <a:effectLst/>
                <a:latin typeface="Proxima Nova"/>
              </a:rPr>
              <a:t>When conducting discourse analysis, </a:t>
            </a:r>
            <a:r>
              <a:rPr lang="en-US" sz="2800" dirty="0">
                <a:solidFill>
                  <a:srgbClr val="393E42"/>
                </a:solidFill>
                <a:latin typeface="Proxima Nova"/>
              </a:rPr>
              <a:t>questions involve:</a:t>
            </a:r>
          </a:p>
          <a:p>
            <a:pPr algn="just"/>
            <a:endParaRPr lang="en-US" sz="2800" b="0" i="0" u="none" strike="noStrike" dirty="0">
              <a:solidFill>
                <a:srgbClr val="393E42"/>
              </a:solidFill>
              <a:effectLst/>
              <a:latin typeface="Proxima Nova"/>
            </a:endParaRPr>
          </a:p>
          <a:p>
            <a:pPr algn="just">
              <a:buFont typeface="Arial" panose="020B0604020202020204" pitchFamily="34" charset="0"/>
              <a:buChar char="•"/>
            </a:pPr>
            <a:r>
              <a:rPr lang="en-US" sz="2800" b="0" i="0" u="none" strike="noStrike" dirty="0">
                <a:solidFill>
                  <a:srgbClr val="393E42"/>
                </a:solidFill>
                <a:effectLst/>
                <a:latin typeface="Proxima Nova"/>
              </a:rPr>
              <a:t>Who wrote this text, and who is it intended for?</a:t>
            </a:r>
          </a:p>
          <a:p>
            <a:pPr algn="just"/>
            <a:endParaRPr lang="en-US" sz="2800" b="0" i="0" u="none" strike="noStrike" dirty="0">
              <a:solidFill>
                <a:srgbClr val="393E42"/>
              </a:solidFill>
              <a:effectLst/>
              <a:latin typeface="Proxima Nova"/>
            </a:endParaRPr>
          </a:p>
          <a:p>
            <a:pPr algn="just">
              <a:buFont typeface="Arial" panose="020B0604020202020204" pitchFamily="34" charset="0"/>
              <a:buChar char="•"/>
            </a:pPr>
            <a:r>
              <a:rPr lang="en-US" sz="2800" b="0" i="0" u="none" strike="noStrike" dirty="0">
                <a:solidFill>
                  <a:srgbClr val="393E42"/>
                </a:solidFill>
                <a:effectLst/>
                <a:latin typeface="Proxima Nova"/>
              </a:rPr>
              <a:t>What narrative is being promoted?</a:t>
            </a:r>
          </a:p>
          <a:p>
            <a:pPr algn="just"/>
            <a:endParaRPr lang="en-US" sz="2800" b="0" i="0" u="none" strike="noStrike" dirty="0">
              <a:solidFill>
                <a:srgbClr val="393E42"/>
              </a:solidFill>
              <a:effectLst/>
              <a:latin typeface="Proxima Nova"/>
            </a:endParaRPr>
          </a:p>
          <a:p>
            <a:pPr algn="just">
              <a:buFont typeface="Arial" panose="020B0604020202020204" pitchFamily="34" charset="0"/>
              <a:buChar char="•"/>
            </a:pPr>
            <a:r>
              <a:rPr lang="en-US" sz="2800" b="0" i="0" u="none" strike="noStrike" dirty="0">
                <a:solidFill>
                  <a:srgbClr val="393E42"/>
                </a:solidFill>
                <a:effectLst/>
                <a:latin typeface="Proxima Nova"/>
              </a:rPr>
              <a:t>Who benefits from this text? Who is </a:t>
            </a:r>
            <a:r>
              <a:rPr lang="en-US" sz="2800" b="0" i="0" u="none" strike="noStrike" dirty="0" err="1">
                <a:solidFill>
                  <a:srgbClr val="393E42"/>
                </a:solidFill>
                <a:effectLst/>
                <a:latin typeface="Proxima Nova"/>
              </a:rPr>
              <a:t>marginalised</a:t>
            </a:r>
            <a:r>
              <a:rPr lang="en-US" sz="2800" b="0" i="0" u="none" strike="noStrike" dirty="0">
                <a:solidFill>
                  <a:srgbClr val="393E42"/>
                </a:solidFill>
                <a:effectLst/>
                <a:latin typeface="Proxima Nova"/>
              </a:rPr>
              <a:t> by it?</a:t>
            </a:r>
          </a:p>
          <a:p>
            <a:pPr algn="just"/>
            <a:endParaRPr lang="en-US" sz="2800" b="0" i="0" u="none" strike="noStrike" dirty="0">
              <a:solidFill>
                <a:srgbClr val="393E42"/>
              </a:solidFill>
              <a:effectLst/>
              <a:latin typeface="Proxima Nova"/>
            </a:endParaRPr>
          </a:p>
          <a:p>
            <a:pPr algn="just">
              <a:buFont typeface="Arial" panose="020B0604020202020204" pitchFamily="34" charset="0"/>
              <a:buChar char="•"/>
            </a:pPr>
            <a:r>
              <a:rPr lang="en-US" sz="2800" b="0" i="0" u="none" strike="noStrike" dirty="0">
                <a:solidFill>
                  <a:srgbClr val="393E42"/>
                </a:solidFill>
                <a:effectLst/>
                <a:latin typeface="Proxima Nova"/>
              </a:rPr>
              <a:t>Is the evidence credible?</a:t>
            </a:r>
          </a:p>
          <a:p>
            <a:pPr algn="just"/>
            <a:endParaRPr lang="en-US" sz="2800" b="0" i="0" u="none" strike="noStrike" dirty="0">
              <a:solidFill>
                <a:srgbClr val="393E42"/>
              </a:solidFill>
              <a:effectLst/>
              <a:latin typeface="Proxima Nova"/>
            </a:endParaRPr>
          </a:p>
          <a:p>
            <a:pPr algn="just">
              <a:buFont typeface="Arial" panose="020B0604020202020204" pitchFamily="34" charset="0"/>
              <a:buChar char="•"/>
            </a:pPr>
            <a:r>
              <a:rPr lang="en-US" sz="2800" b="0" i="0" u="none" strike="noStrike" dirty="0">
                <a:solidFill>
                  <a:srgbClr val="393E42"/>
                </a:solidFill>
                <a:effectLst/>
                <a:latin typeface="Proxima Nova"/>
              </a:rPr>
              <a:t>What ideas are </a:t>
            </a:r>
            <a:r>
              <a:rPr lang="en-US" sz="2800" b="0" i="0" u="none" strike="noStrike" dirty="0" err="1">
                <a:solidFill>
                  <a:srgbClr val="393E42"/>
                </a:solidFill>
                <a:effectLst/>
                <a:latin typeface="Proxima Nova"/>
              </a:rPr>
              <a:t>normalised</a:t>
            </a:r>
            <a:r>
              <a:rPr lang="en-US" sz="2800" b="0" i="0" u="none" strike="noStrike" dirty="0">
                <a:solidFill>
                  <a:srgbClr val="393E42"/>
                </a:solidFill>
                <a:effectLst/>
                <a:latin typeface="Proxima Nova"/>
              </a:rPr>
              <a:t> by this discourse, and what are disqualified?</a:t>
            </a:r>
          </a:p>
          <a:p>
            <a:pPr algn="just"/>
            <a:endParaRPr lang="en-US" sz="2800" b="0" i="0" u="none" strike="noStrike" dirty="0">
              <a:solidFill>
                <a:srgbClr val="393E42"/>
              </a:solidFill>
              <a:effectLst/>
              <a:latin typeface="Proxima Nova"/>
            </a:endParaRPr>
          </a:p>
          <a:p>
            <a:pPr algn="just">
              <a:buFont typeface="Arial" panose="020B0604020202020204" pitchFamily="34" charset="0"/>
              <a:buChar char="•"/>
            </a:pPr>
            <a:r>
              <a:rPr lang="en-US" sz="2800" b="0" i="0" u="none" strike="noStrike" dirty="0">
                <a:solidFill>
                  <a:srgbClr val="393E42"/>
                </a:solidFill>
                <a:effectLst/>
                <a:latin typeface="Proxima Nova"/>
              </a:rPr>
              <a:t>How do the images, </a:t>
            </a:r>
            <a:r>
              <a:rPr lang="en-US" sz="2800" b="0" i="0" u="none" strike="noStrike" dirty="0" err="1">
                <a:solidFill>
                  <a:srgbClr val="393E42"/>
                </a:solidFill>
                <a:effectLst/>
                <a:latin typeface="Proxima Nova"/>
              </a:rPr>
              <a:t>colours</a:t>
            </a:r>
            <a:r>
              <a:rPr lang="en-US" sz="2800" b="0" i="0" u="none" strike="noStrike" dirty="0">
                <a:solidFill>
                  <a:srgbClr val="393E42"/>
                </a:solidFill>
                <a:effectLst/>
                <a:latin typeface="Proxima Nova"/>
              </a:rPr>
              <a:t>, text, etc., work together if it is a multimodal text?</a:t>
            </a:r>
          </a:p>
        </p:txBody>
      </p:sp>
    </p:spTree>
    <p:extLst>
      <p:ext uri="{BB962C8B-B14F-4D97-AF65-F5344CB8AC3E}">
        <p14:creationId xmlns:p14="http://schemas.microsoft.com/office/powerpoint/2010/main" val="162805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77B146D-E045-F758-8BDA-BDCF50188BD5}"/>
              </a:ext>
            </a:extLst>
          </p:cNvPr>
          <p:cNvSpPr txBox="1"/>
          <p:nvPr/>
        </p:nvSpPr>
        <p:spPr>
          <a:xfrm>
            <a:off x="137786" y="200477"/>
            <a:ext cx="11937304" cy="5632311"/>
          </a:xfrm>
          <a:prstGeom prst="rect">
            <a:avLst/>
          </a:prstGeom>
          <a:noFill/>
        </p:spPr>
        <p:txBody>
          <a:bodyPr wrap="square">
            <a:spAutoFit/>
          </a:bodyPr>
          <a:lstStyle/>
          <a:p>
            <a:pPr algn="l"/>
            <a:r>
              <a:rPr lang="en-US" sz="2000" b="1" i="0" u="none" strike="noStrike" dirty="0">
                <a:solidFill>
                  <a:srgbClr val="10324C"/>
                </a:solidFill>
                <a:effectLst/>
                <a:latin typeface="Proxima Nova"/>
              </a:rPr>
              <a:t>Discourse analysis example</a:t>
            </a:r>
          </a:p>
          <a:p>
            <a:pPr algn="l"/>
            <a:r>
              <a:rPr lang="en-US" sz="2000" b="0" i="0" u="none" strike="noStrike" dirty="0">
                <a:solidFill>
                  <a:srgbClr val="393E42"/>
                </a:solidFill>
                <a:effectLst/>
                <a:latin typeface="Proxima Nova"/>
              </a:rPr>
              <a:t>For this example, we will conduct a discourse analysis on song lyrics using Fairclough's three-dimensional model. The chosen song is 'British Bombs' by Declan Mckenna (2019). </a:t>
            </a:r>
          </a:p>
          <a:p>
            <a:pPr algn="l"/>
            <a:r>
              <a:rPr lang="en-US" sz="2000" b="0" i="1" u="none" strike="noStrike" dirty="0">
                <a:solidFill>
                  <a:srgbClr val="393E42"/>
                </a:solidFill>
                <a:effectLst/>
                <a:latin typeface="Proxima Nova"/>
              </a:rPr>
              <a:t>'Great snakes are we moving already</a:t>
            </a:r>
          </a:p>
          <a:p>
            <a:pPr algn="l"/>
            <a:r>
              <a:rPr lang="en-US" sz="2000" b="0" i="1" u="none" strike="noStrike" dirty="0">
                <a:solidFill>
                  <a:srgbClr val="393E42"/>
                </a:solidFill>
                <a:effectLst/>
                <a:latin typeface="Proxima Nova"/>
              </a:rPr>
              <a:t>Good gravy did you say it cost a penny or two</a:t>
            </a:r>
          </a:p>
          <a:p>
            <a:pPr algn="l"/>
            <a:r>
              <a:rPr lang="en-US" sz="2000" b="0" i="1" u="none" strike="noStrike" dirty="0">
                <a:solidFill>
                  <a:srgbClr val="393E42"/>
                </a:solidFill>
                <a:effectLst/>
                <a:latin typeface="Proxima Nova"/>
              </a:rPr>
              <a:t>For you</a:t>
            </a:r>
          </a:p>
          <a:p>
            <a:pPr algn="l"/>
            <a:r>
              <a:rPr lang="en-US" sz="2000" b="0" i="1" u="none" strike="noStrike" dirty="0">
                <a:solidFill>
                  <a:srgbClr val="393E42"/>
                </a:solidFill>
                <a:effectLst/>
                <a:latin typeface="Proxima Nova"/>
              </a:rPr>
              <a:t>Well talking bout the bad starts</a:t>
            </a:r>
          </a:p>
          <a:p>
            <a:pPr algn="l"/>
            <a:r>
              <a:rPr lang="en-US" sz="2000" b="0" i="1" u="none" strike="noStrike" dirty="0">
                <a:solidFill>
                  <a:srgbClr val="393E42"/>
                </a:solidFill>
                <a:effectLst/>
                <a:latin typeface="Proxima Nova"/>
              </a:rPr>
              <a:t>My baby brother has already got a gas mask</a:t>
            </a:r>
          </a:p>
          <a:p>
            <a:pPr algn="l"/>
            <a:r>
              <a:rPr lang="en-US" sz="2000" b="0" i="1" u="none" strike="noStrike" dirty="0">
                <a:solidFill>
                  <a:srgbClr val="393E42"/>
                </a:solidFill>
                <a:effectLst/>
                <a:latin typeface="Proxima Nova"/>
              </a:rPr>
              <a:t>It's a good old-fashioned landslide</a:t>
            </a:r>
          </a:p>
          <a:p>
            <a:pPr algn="l"/>
            <a:r>
              <a:rPr lang="en-US" sz="2000" b="0" i="1" u="none" strike="noStrike" dirty="0">
                <a:solidFill>
                  <a:srgbClr val="393E42"/>
                </a:solidFill>
                <a:effectLst/>
                <a:latin typeface="Proxima Nova"/>
              </a:rPr>
              <a:t>Killing with your hands tied</a:t>
            </a:r>
          </a:p>
          <a:p>
            <a:pPr algn="l"/>
            <a:r>
              <a:rPr lang="en-US" sz="2000" b="0" i="1" u="none" strike="noStrike" dirty="0">
                <a:solidFill>
                  <a:srgbClr val="393E42"/>
                </a:solidFill>
                <a:effectLst/>
                <a:latin typeface="Proxima Nova"/>
              </a:rPr>
              <a:t>In the homemade rope</a:t>
            </a:r>
          </a:p>
          <a:p>
            <a:pPr algn="l"/>
            <a:r>
              <a:rPr lang="en-US" sz="2000" b="0" i="1" u="none" strike="noStrike" dirty="0">
                <a:solidFill>
                  <a:srgbClr val="393E42"/>
                </a:solidFill>
                <a:effectLst/>
                <a:latin typeface="Proxima Nova"/>
              </a:rPr>
              <a:t>Set sail babe we read it in the mail - no hope now</a:t>
            </a:r>
          </a:p>
          <a:p>
            <a:pPr algn="l"/>
            <a:r>
              <a:rPr lang="en-US" sz="2000" b="0" i="1" u="none" strike="noStrike" dirty="0">
                <a:solidFill>
                  <a:srgbClr val="393E42"/>
                </a:solidFill>
                <a:effectLst/>
                <a:latin typeface="Proxima Nova"/>
              </a:rPr>
              <a:t>Great way to fool me again </a:t>
            </a:r>
            <a:r>
              <a:rPr lang="en-US" sz="2000" b="0" i="1" u="none" strike="noStrike" dirty="0" err="1">
                <a:solidFill>
                  <a:srgbClr val="393E42"/>
                </a:solidFill>
                <a:effectLst/>
                <a:latin typeface="Proxima Nova"/>
              </a:rPr>
              <a:t>hun</a:t>
            </a:r>
            <a:endParaRPr lang="en-US" sz="2000" b="0" i="1" u="none" strike="noStrike" dirty="0">
              <a:solidFill>
                <a:srgbClr val="393E42"/>
              </a:solidFill>
              <a:effectLst/>
              <a:latin typeface="Proxima Nova"/>
            </a:endParaRPr>
          </a:p>
          <a:p>
            <a:pPr algn="l"/>
            <a:r>
              <a:rPr lang="en-US" sz="2000" b="0" i="1" u="none" strike="noStrike" dirty="0">
                <a:solidFill>
                  <a:srgbClr val="393E42"/>
                </a:solidFill>
                <a:effectLst/>
                <a:latin typeface="Proxima Nova"/>
              </a:rPr>
              <a:t>Great acting, it's good what you tell </a:t>
            </a:r>
            <a:r>
              <a:rPr lang="en-US" sz="2000" b="0" i="1" u="none" strike="noStrike" dirty="0" err="1">
                <a:solidFill>
                  <a:srgbClr val="393E42"/>
                </a:solidFill>
                <a:effectLst/>
                <a:latin typeface="Proxima Nova"/>
              </a:rPr>
              <a:t>em</a:t>
            </a:r>
            <a:endParaRPr lang="en-US" sz="2000" b="0" i="1" u="none" strike="noStrike" dirty="0">
              <a:solidFill>
                <a:srgbClr val="393E42"/>
              </a:solidFill>
              <a:effectLst/>
              <a:latin typeface="Proxima Nova"/>
            </a:endParaRPr>
          </a:p>
          <a:p>
            <a:pPr algn="l"/>
            <a:r>
              <a:rPr lang="en-US" sz="2000" b="0" i="1" u="none" strike="noStrike" dirty="0">
                <a:solidFill>
                  <a:srgbClr val="393E42"/>
                </a:solidFill>
                <a:effectLst/>
                <a:latin typeface="Proxima Nova"/>
              </a:rPr>
              <a:t>Great Britain won't stand for felons</a:t>
            </a:r>
          </a:p>
          <a:p>
            <a:pPr algn="l"/>
            <a:r>
              <a:rPr lang="en-US" sz="2000" b="0" i="1" u="none" strike="noStrike" dirty="0">
                <a:solidFill>
                  <a:srgbClr val="393E42"/>
                </a:solidFill>
                <a:effectLst/>
                <a:latin typeface="Proxima Nova"/>
              </a:rPr>
              <a:t>Great British bombs in the Yemen'</a:t>
            </a:r>
          </a:p>
          <a:p>
            <a:br>
              <a:rPr lang="en-US" sz="2000" dirty="0"/>
            </a:br>
            <a:endParaRPr lang="en-US" sz="2000" dirty="0"/>
          </a:p>
        </p:txBody>
      </p:sp>
    </p:spTree>
    <p:extLst>
      <p:ext uri="{BB962C8B-B14F-4D97-AF65-F5344CB8AC3E}">
        <p14:creationId xmlns:p14="http://schemas.microsoft.com/office/powerpoint/2010/main" val="2028919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9BF2447-7DA5-3E8A-D702-E30324ADF33E}"/>
              </a:ext>
            </a:extLst>
          </p:cNvPr>
          <p:cNvSpPr txBox="1"/>
          <p:nvPr/>
        </p:nvSpPr>
        <p:spPr>
          <a:xfrm>
            <a:off x="488515" y="851770"/>
            <a:ext cx="11022904" cy="4893647"/>
          </a:xfrm>
          <a:prstGeom prst="rect">
            <a:avLst/>
          </a:prstGeom>
          <a:noFill/>
        </p:spPr>
        <p:txBody>
          <a:bodyPr wrap="square">
            <a:spAutoFit/>
          </a:bodyPr>
          <a:lstStyle/>
          <a:p>
            <a:pPr algn="just"/>
            <a:r>
              <a:rPr lang="en-US" sz="2400" b="1" i="0" u="none" strike="noStrike" dirty="0">
                <a:solidFill>
                  <a:srgbClr val="393E42"/>
                </a:solidFill>
                <a:effectLst/>
                <a:latin typeface="Proxima Nova"/>
              </a:rPr>
              <a:t>socio-political analysis</a:t>
            </a:r>
            <a:r>
              <a:rPr lang="en-US" sz="2400" b="0" i="0" u="none" strike="noStrike" dirty="0">
                <a:solidFill>
                  <a:srgbClr val="393E42"/>
                </a:solidFill>
                <a:effectLst/>
                <a:latin typeface="Proxima Nova"/>
              </a:rPr>
              <a:t> </a:t>
            </a:r>
            <a:endParaRPr lang="en-US" sz="2400" b="1" i="0" u="sng" strike="noStrike" dirty="0">
              <a:solidFill>
                <a:srgbClr val="393E42"/>
              </a:solidFill>
              <a:effectLst/>
              <a:latin typeface="Proxima Nova"/>
            </a:endParaRPr>
          </a:p>
          <a:p>
            <a:pPr marL="457200" indent="-457200" algn="just">
              <a:buAutoNum type="arabicPeriod"/>
            </a:pPr>
            <a:r>
              <a:rPr lang="en-US" sz="2400" b="1" i="0" u="sng" strike="noStrike" dirty="0">
                <a:solidFill>
                  <a:srgbClr val="393E42"/>
                </a:solidFill>
                <a:effectLst/>
                <a:latin typeface="Proxima Nova"/>
              </a:rPr>
              <a:t>Description</a:t>
            </a:r>
            <a:r>
              <a:rPr lang="en-US" sz="2400" b="0" i="0" u="sng" strike="noStrike" dirty="0">
                <a:solidFill>
                  <a:srgbClr val="393E42"/>
                </a:solidFill>
                <a:effectLst/>
                <a:latin typeface="Proxima Nova"/>
              </a:rPr>
              <a:t> (analysis of the language itself</a:t>
            </a:r>
            <a:r>
              <a:rPr lang="en-US" sz="2400" u="sng" dirty="0">
                <a:solidFill>
                  <a:srgbClr val="393E42"/>
                </a:solidFill>
                <a:latin typeface="Proxima Nova"/>
              </a:rPr>
              <a:t>)</a:t>
            </a:r>
            <a:endParaRPr lang="en-US" sz="2400" b="0" i="0" u="sng" strike="noStrike" dirty="0">
              <a:solidFill>
                <a:srgbClr val="393E42"/>
              </a:solidFill>
              <a:effectLst/>
              <a:latin typeface="Proxima Nova"/>
            </a:endParaRPr>
          </a:p>
          <a:p>
            <a:pPr marL="457200" indent="-457200" algn="just">
              <a:buAutoNum type="arabicPeriod"/>
            </a:pPr>
            <a:endParaRPr lang="en-US" sz="2400" b="0" i="0" u="none" strike="noStrike" dirty="0">
              <a:solidFill>
                <a:srgbClr val="393E42"/>
              </a:solidFill>
              <a:effectLst/>
              <a:latin typeface="Proxima Nova"/>
            </a:endParaRPr>
          </a:p>
          <a:p>
            <a:pPr algn="just"/>
            <a:r>
              <a:rPr lang="en-US" sz="2400" b="0" i="0" u="none" strike="noStrike" dirty="0">
                <a:solidFill>
                  <a:srgbClr val="393E42"/>
                </a:solidFill>
                <a:effectLst/>
                <a:latin typeface="Proxima Nova"/>
              </a:rPr>
              <a:t>This is a pop/rock song with somewhat emotive language, which can be seen in thought-provoking words and phrases, such as '</a:t>
            </a:r>
            <a:r>
              <a:rPr lang="en-US" sz="2400" b="0" i="1" u="none" strike="noStrike" dirty="0">
                <a:solidFill>
                  <a:srgbClr val="393E42"/>
                </a:solidFill>
                <a:effectLst/>
                <a:latin typeface="Proxima Nova"/>
              </a:rPr>
              <a:t>My baby brother has already got a gas mask' </a:t>
            </a:r>
            <a:r>
              <a:rPr lang="en-US" sz="2400" b="0" i="0" u="none" strike="noStrike" dirty="0">
                <a:solidFill>
                  <a:srgbClr val="393E42"/>
                </a:solidFill>
                <a:effectLst/>
                <a:latin typeface="Proxima Nova"/>
              </a:rPr>
              <a:t>and '</a:t>
            </a:r>
            <a:r>
              <a:rPr lang="en-US" sz="2400" b="0" i="1" u="none" strike="noStrike" dirty="0">
                <a:solidFill>
                  <a:srgbClr val="393E42"/>
                </a:solidFill>
                <a:effectLst/>
                <a:latin typeface="Proxima Nova"/>
              </a:rPr>
              <a:t>Killing with your hands tied'. </a:t>
            </a:r>
            <a:r>
              <a:rPr lang="en-US" sz="2400" b="0" i="0" u="none" strike="noStrike" dirty="0">
                <a:solidFill>
                  <a:srgbClr val="393E42"/>
                </a:solidFill>
                <a:effectLst/>
                <a:latin typeface="Proxima Nova"/>
              </a:rPr>
              <a:t>Repetition of the word </a:t>
            </a:r>
            <a:r>
              <a:rPr lang="en-US" sz="2400" b="0" i="1" u="none" strike="noStrike" dirty="0">
                <a:solidFill>
                  <a:srgbClr val="393E42"/>
                </a:solidFill>
                <a:effectLst/>
                <a:latin typeface="Proxima Nova"/>
              </a:rPr>
              <a:t>great</a:t>
            </a:r>
            <a:r>
              <a:rPr lang="en-US" sz="2400" b="0" i="0" u="none" strike="noStrike" dirty="0">
                <a:solidFill>
                  <a:srgbClr val="393E42"/>
                </a:solidFill>
                <a:effectLst/>
                <a:latin typeface="Proxima Nova"/>
              </a:rPr>
              <a:t> and alliteration of the letter </a:t>
            </a:r>
            <a:r>
              <a:rPr lang="en-US" sz="2400" b="0" i="1" u="none" strike="noStrike" dirty="0">
                <a:solidFill>
                  <a:srgbClr val="393E42"/>
                </a:solidFill>
                <a:effectLst/>
                <a:latin typeface="Proxima Nova"/>
              </a:rPr>
              <a:t>B</a:t>
            </a:r>
            <a:r>
              <a:rPr lang="en-US" sz="2400" b="0" i="0" u="none" strike="noStrike" dirty="0">
                <a:solidFill>
                  <a:srgbClr val="393E42"/>
                </a:solidFill>
                <a:effectLst/>
                <a:latin typeface="Proxima Nova"/>
              </a:rPr>
              <a:t> have been used to draw connections between '</a:t>
            </a:r>
            <a:r>
              <a:rPr lang="en-US" sz="2400" b="0" i="1" u="none" strike="noStrike" dirty="0">
                <a:solidFill>
                  <a:srgbClr val="393E42"/>
                </a:solidFill>
                <a:effectLst/>
                <a:latin typeface="Proxima Nova"/>
              </a:rPr>
              <a:t>Great Britain</a:t>
            </a:r>
            <a:r>
              <a:rPr lang="en-US" sz="2400" b="0" i="0" u="none" strike="noStrike" dirty="0">
                <a:solidFill>
                  <a:srgbClr val="393E42"/>
                </a:solidFill>
                <a:effectLst/>
                <a:latin typeface="Proxima Nova"/>
              </a:rPr>
              <a:t>' and '</a:t>
            </a:r>
            <a:r>
              <a:rPr lang="en-US" sz="2400" b="0" i="1" u="none" strike="noStrike" dirty="0">
                <a:solidFill>
                  <a:srgbClr val="393E42"/>
                </a:solidFill>
                <a:effectLst/>
                <a:latin typeface="Proxima Nova"/>
              </a:rPr>
              <a:t>Great British bombs’</a:t>
            </a:r>
            <a:r>
              <a:rPr lang="en-US" sz="2400" b="0" i="0" u="none" strike="noStrike" dirty="0">
                <a:solidFill>
                  <a:srgbClr val="393E42"/>
                </a:solidFill>
                <a:effectLst/>
                <a:latin typeface="Proxima Nova"/>
              </a:rPr>
              <a:t>.</a:t>
            </a:r>
          </a:p>
          <a:p>
            <a:pPr algn="just"/>
            <a:endParaRPr lang="en-US" sz="2400" b="0" i="0" u="none" strike="noStrike" dirty="0">
              <a:solidFill>
                <a:srgbClr val="393E42"/>
              </a:solidFill>
              <a:effectLst/>
              <a:latin typeface="Proxima Nova"/>
            </a:endParaRPr>
          </a:p>
          <a:p>
            <a:pPr algn="just"/>
            <a:r>
              <a:rPr lang="en-US" sz="2400" b="0" i="0" u="none" strike="noStrike" dirty="0">
                <a:solidFill>
                  <a:srgbClr val="393E42"/>
                </a:solidFill>
                <a:effectLst/>
                <a:latin typeface="Proxima Nova"/>
              </a:rPr>
              <a:t>The terms '</a:t>
            </a:r>
            <a:r>
              <a:rPr lang="en-US" sz="2400" b="0" i="1" u="none" strike="noStrike" dirty="0">
                <a:solidFill>
                  <a:srgbClr val="393E42"/>
                </a:solidFill>
                <a:effectLst/>
                <a:latin typeface="Proxima Nova"/>
              </a:rPr>
              <a:t>Great snakes' </a:t>
            </a:r>
            <a:r>
              <a:rPr lang="en-US" sz="2400" b="0" i="0" u="none" strike="noStrike" dirty="0">
                <a:solidFill>
                  <a:srgbClr val="393E42"/>
                </a:solidFill>
                <a:effectLst/>
                <a:latin typeface="Proxima Nova"/>
              </a:rPr>
              <a:t>and</a:t>
            </a:r>
            <a:r>
              <a:rPr lang="en-US" sz="2400" b="0" i="1" u="none" strike="noStrike" dirty="0">
                <a:solidFill>
                  <a:srgbClr val="393E42"/>
                </a:solidFill>
                <a:effectLst/>
                <a:latin typeface="Proxima Nova"/>
              </a:rPr>
              <a:t> 'Good gravy' </a:t>
            </a:r>
            <a:r>
              <a:rPr lang="en-US" sz="2400" b="0" i="0" u="none" strike="noStrike" dirty="0">
                <a:solidFill>
                  <a:srgbClr val="393E42"/>
                </a:solidFill>
                <a:effectLst/>
                <a:latin typeface="Proxima Nova"/>
              </a:rPr>
              <a:t>were common phrases in 1920-30s Britain. Mckenna may be trying to allude to British attitudes and society during the World War era, which are often described as being ignorant and overly patriotic.</a:t>
            </a:r>
          </a:p>
        </p:txBody>
      </p:sp>
    </p:spTree>
    <p:extLst>
      <p:ext uri="{BB962C8B-B14F-4D97-AF65-F5344CB8AC3E}">
        <p14:creationId xmlns:p14="http://schemas.microsoft.com/office/powerpoint/2010/main" val="2895683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1539C38-4564-C583-D696-07DD338B602F}"/>
              </a:ext>
            </a:extLst>
          </p:cNvPr>
          <p:cNvSpPr txBox="1"/>
          <p:nvPr/>
        </p:nvSpPr>
        <p:spPr>
          <a:xfrm>
            <a:off x="613775" y="200416"/>
            <a:ext cx="11123113" cy="5632311"/>
          </a:xfrm>
          <a:prstGeom prst="rect">
            <a:avLst/>
          </a:prstGeom>
          <a:noFill/>
        </p:spPr>
        <p:txBody>
          <a:bodyPr wrap="square">
            <a:spAutoFit/>
          </a:bodyPr>
          <a:lstStyle/>
          <a:p>
            <a:pPr algn="l"/>
            <a:r>
              <a:rPr lang="en-US" sz="2400" b="1" i="0" u="sng" strike="noStrike" dirty="0">
                <a:solidFill>
                  <a:srgbClr val="393E42"/>
                </a:solidFill>
                <a:effectLst/>
                <a:latin typeface="Proxima Nova"/>
              </a:rPr>
              <a:t>2. Interpretation </a:t>
            </a:r>
            <a:r>
              <a:rPr lang="en-US" sz="2400" b="0" i="0" u="sng" strike="noStrike" dirty="0">
                <a:solidFill>
                  <a:srgbClr val="393E42"/>
                </a:solidFill>
                <a:effectLst/>
                <a:latin typeface="Proxima Nova"/>
              </a:rPr>
              <a:t>(the author and the audience and their potential interpretation)</a:t>
            </a:r>
          </a:p>
          <a:p>
            <a:pPr algn="l"/>
            <a:endParaRPr lang="en-US" sz="2400" b="0" i="0" u="none" strike="noStrike" dirty="0">
              <a:solidFill>
                <a:srgbClr val="393E42"/>
              </a:solidFill>
              <a:effectLst/>
              <a:latin typeface="Proxima Nova"/>
            </a:endParaRPr>
          </a:p>
          <a:p>
            <a:pPr algn="l"/>
            <a:r>
              <a:rPr lang="en-US" sz="2400" b="0" i="0" u="none" strike="noStrike" dirty="0">
                <a:solidFill>
                  <a:srgbClr val="393E42"/>
                </a:solidFill>
                <a:effectLst/>
                <a:latin typeface="Proxima Nova"/>
              </a:rPr>
              <a:t>The song was written by a young British musician and will likely be listened to by predominantly young British people. Mckenna may be using his music to draw his audience's attention to the use of British bombs in Yemen. </a:t>
            </a:r>
          </a:p>
          <a:p>
            <a:pPr algn="l"/>
            <a:endParaRPr lang="en-US" sz="2400" b="0" i="0" u="none" strike="noStrike" dirty="0">
              <a:solidFill>
                <a:srgbClr val="393E42"/>
              </a:solidFill>
              <a:effectLst/>
              <a:latin typeface="Proxima Nova"/>
            </a:endParaRPr>
          </a:p>
          <a:p>
            <a:pPr algn="l"/>
            <a:r>
              <a:rPr lang="en-US" sz="2400" b="0" i="0" u="none" strike="noStrike" dirty="0">
                <a:solidFill>
                  <a:srgbClr val="393E42"/>
                </a:solidFill>
                <a:effectLst/>
                <a:latin typeface="Proxima Nova"/>
              </a:rPr>
              <a:t>The lyrics</a:t>
            </a:r>
            <a:r>
              <a:rPr lang="en-US" sz="2400" b="0" i="1" u="none" strike="noStrike" dirty="0">
                <a:solidFill>
                  <a:srgbClr val="393E42"/>
                </a:solidFill>
                <a:effectLst/>
                <a:latin typeface="Proxima Nova"/>
              </a:rPr>
              <a:t> 'Set sail babe we read it in the mail - no hope now' </a:t>
            </a:r>
            <a:r>
              <a:rPr lang="en-US" sz="2400" b="0" i="0" u="none" strike="noStrike" dirty="0">
                <a:solidFill>
                  <a:srgbClr val="393E42"/>
                </a:solidFill>
                <a:effectLst/>
                <a:latin typeface="Proxima Nova"/>
              </a:rPr>
              <a:t>may be </a:t>
            </a:r>
            <a:r>
              <a:rPr lang="en-US" sz="2400" b="0" i="0" u="none" strike="noStrike" dirty="0" err="1">
                <a:solidFill>
                  <a:srgbClr val="393E42"/>
                </a:solidFill>
                <a:effectLst/>
                <a:latin typeface="Proxima Nova"/>
              </a:rPr>
              <a:t>criticising</a:t>
            </a:r>
            <a:r>
              <a:rPr lang="en-US" sz="2400" b="0" i="0" u="none" strike="noStrike" dirty="0">
                <a:solidFill>
                  <a:srgbClr val="393E42"/>
                </a:solidFill>
                <a:effectLst/>
                <a:latin typeface="Proxima Nova"/>
              </a:rPr>
              <a:t> the British newspaper </a:t>
            </a:r>
            <a:r>
              <a:rPr lang="en-US" sz="2400" b="0" i="1" u="none" strike="noStrike" dirty="0">
                <a:solidFill>
                  <a:srgbClr val="393E42"/>
                </a:solidFill>
                <a:effectLst/>
                <a:latin typeface="Proxima Nova"/>
              </a:rPr>
              <a:t>The Daily Mail</a:t>
            </a:r>
            <a:r>
              <a:rPr lang="en-US" sz="2400" b="0" i="0" u="none" strike="noStrike" dirty="0">
                <a:solidFill>
                  <a:srgbClr val="393E42"/>
                </a:solidFill>
                <a:effectLst/>
                <a:latin typeface="Proxima Nova"/>
              </a:rPr>
              <a:t>, which has often been accused of presenting a biased view of British politics. In doing this, he may influence listeners to consider where they get their news.</a:t>
            </a:r>
          </a:p>
          <a:p>
            <a:pPr algn="l"/>
            <a:endParaRPr lang="en-US" sz="2400" b="0" i="0" u="none" strike="noStrike" dirty="0">
              <a:solidFill>
                <a:srgbClr val="393E42"/>
              </a:solidFill>
              <a:effectLst/>
              <a:latin typeface="Proxima Nova"/>
            </a:endParaRPr>
          </a:p>
          <a:p>
            <a:pPr algn="l"/>
            <a:r>
              <a:rPr lang="en-US" sz="2400" b="0" i="0" u="none" strike="noStrike" dirty="0">
                <a:solidFill>
                  <a:srgbClr val="393E42"/>
                </a:solidFill>
                <a:effectLst/>
                <a:latin typeface="Proxima Nova"/>
              </a:rPr>
              <a:t>Mckenna uses </a:t>
            </a:r>
            <a:r>
              <a:rPr lang="en-US" sz="2400" b="0" i="0" u="none" strike="noStrike" dirty="0">
                <a:solidFill>
                  <a:srgbClr val="007BFF"/>
                </a:solidFill>
                <a:effectLst/>
                <a:latin typeface="Proxima Nova"/>
                <a:hlinkClick r:id="rId2"/>
              </a:rPr>
              <a:t>slang</a:t>
            </a:r>
            <a:r>
              <a:rPr lang="en-US" sz="2400" b="0" i="0" u="none" strike="noStrike" dirty="0">
                <a:solidFill>
                  <a:srgbClr val="393E42"/>
                </a:solidFill>
                <a:effectLst/>
                <a:latin typeface="Proxima Nova"/>
              </a:rPr>
              <a:t> associated with younger generations, such as '</a:t>
            </a:r>
            <a:r>
              <a:rPr lang="en-US" sz="2400" b="0" i="1" u="none" strike="noStrike" dirty="0" err="1">
                <a:solidFill>
                  <a:srgbClr val="393E42"/>
                </a:solidFill>
                <a:effectLst/>
                <a:latin typeface="Proxima Nova"/>
              </a:rPr>
              <a:t>hun</a:t>
            </a:r>
            <a:r>
              <a:rPr lang="en-US" sz="2400" b="0" i="1" u="none" strike="noStrike" dirty="0">
                <a:solidFill>
                  <a:srgbClr val="393E42"/>
                </a:solidFill>
                <a:effectLst/>
                <a:latin typeface="Proxima Nova"/>
              </a:rPr>
              <a:t>' </a:t>
            </a:r>
            <a:r>
              <a:rPr lang="en-US" sz="2400" b="0" i="0" u="none" strike="noStrike" dirty="0">
                <a:solidFill>
                  <a:srgbClr val="393E42"/>
                </a:solidFill>
                <a:effectLst/>
                <a:latin typeface="Proxima Nova"/>
              </a:rPr>
              <a:t>in the line '</a:t>
            </a:r>
            <a:r>
              <a:rPr lang="en-US" sz="2400" b="0" i="1" u="none" strike="noStrike" dirty="0">
                <a:solidFill>
                  <a:srgbClr val="393E42"/>
                </a:solidFill>
                <a:effectLst/>
                <a:latin typeface="Proxima Nova"/>
              </a:rPr>
              <a:t>Great way to fool me again, </a:t>
            </a:r>
            <a:r>
              <a:rPr lang="en-US" sz="2400" b="0" i="1" u="none" strike="noStrike" dirty="0" err="1">
                <a:solidFill>
                  <a:srgbClr val="393E42"/>
                </a:solidFill>
                <a:effectLst/>
                <a:latin typeface="Proxima Nova"/>
              </a:rPr>
              <a:t>hun</a:t>
            </a:r>
            <a:r>
              <a:rPr lang="en-US" sz="2400" b="0" i="1" u="none" strike="noStrike" dirty="0">
                <a:solidFill>
                  <a:srgbClr val="393E42"/>
                </a:solidFill>
                <a:effectLst/>
                <a:latin typeface="Proxima Nova"/>
              </a:rPr>
              <a:t>'. </a:t>
            </a:r>
            <a:r>
              <a:rPr lang="en-US" sz="2400" b="0" i="0" u="none" strike="noStrike" dirty="0">
                <a:solidFill>
                  <a:srgbClr val="393E42"/>
                </a:solidFill>
                <a:effectLst/>
                <a:latin typeface="Proxima Nova"/>
              </a:rPr>
              <a:t>Using </a:t>
            </a:r>
            <a:r>
              <a:rPr lang="en-US" sz="2400" b="0" i="0" u="none" strike="noStrike" dirty="0" err="1">
                <a:solidFill>
                  <a:srgbClr val="393E42"/>
                </a:solidFill>
                <a:effectLst/>
                <a:latin typeface="Proxima Nova"/>
              </a:rPr>
              <a:t>recognisable</a:t>
            </a:r>
            <a:r>
              <a:rPr lang="en-US" sz="2400" b="0" i="0" u="none" strike="noStrike" dirty="0">
                <a:solidFill>
                  <a:srgbClr val="393E42"/>
                </a:solidFill>
                <a:effectLst/>
                <a:latin typeface="Proxima Nova"/>
              </a:rPr>
              <a:t> language may engage his audience and potentially encourage them to think more about politics.</a:t>
            </a:r>
          </a:p>
        </p:txBody>
      </p:sp>
    </p:spTree>
    <p:extLst>
      <p:ext uri="{BB962C8B-B14F-4D97-AF65-F5344CB8AC3E}">
        <p14:creationId xmlns:p14="http://schemas.microsoft.com/office/powerpoint/2010/main" val="3291370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74BFEB4-8AF4-2ADE-8C55-34DE1F3A2367}"/>
              </a:ext>
            </a:extLst>
          </p:cNvPr>
          <p:cNvSpPr txBox="1"/>
          <p:nvPr/>
        </p:nvSpPr>
        <p:spPr>
          <a:xfrm>
            <a:off x="989556" y="263047"/>
            <a:ext cx="10196186" cy="5078313"/>
          </a:xfrm>
          <a:prstGeom prst="rect">
            <a:avLst/>
          </a:prstGeom>
          <a:noFill/>
        </p:spPr>
        <p:txBody>
          <a:bodyPr wrap="square">
            <a:spAutoFit/>
          </a:bodyPr>
          <a:lstStyle/>
          <a:p>
            <a:pPr algn="just"/>
            <a:r>
              <a:rPr lang="en-US" sz="2400" b="1" u="sng" dirty="0">
                <a:solidFill>
                  <a:srgbClr val="393E42"/>
                </a:solidFill>
                <a:effectLst/>
                <a:latin typeface="Proxima Nova"/>
              </a:rPr>
              <a:t>3. Explanation</a:t>
            </a:r>
            <a:r>
              <a:rPr lang="en-US" sz="2400" b="0" u="sng" dirty="0">
                <a:solidFill>
                  <a:srgbClr val="393E42"/>
                </a:solidFill>
                <a:effectLst/>
                <a:latin typeface="Proxima Nova"/>
              </a:rPr>
              <a:t> (placing discourse into wider societal context)</a:t>
            </a:r>
          </a:p>
          <a:p>
            <a:pPr algn="just"/>
            <a:endParaRPr lang="en-US" sz="2400" b="0" dirty="0">
              <a:solidFill>
                <a:srgbClr val="393E42"/>
              </a:solidFill>
              <a:effectLst/>
              <a:latin typeface="Proxima Nova"/>
            </a:endParaRPr>
          </a:p>
          <a:p>
            <a:pPr algn="just"/>
            <a:r>
              <a:rPr lang="en-US" sz="2400" b="0" dirty="0">
                <a:solidFill>
                  <a:srgbClr val="393E42"/>
                </a:solidFill>
                <a:effectLst/>
                <a:latin typeface="Proxima Nova"/>
              </a:rPr>
              <a:t>The line '</a:t>
            </a:r>
            <a:r>
              <a:rPr lang="en-US" sz="2400" b="0" i="1" dirty="0">
                <a:solidFill>
                  <a:srgbClr val="393E42"/>
                </a:solidFill>
                <a:effectLst/>
                <a:latin typeface="Proxima Nova"/>
              </a:rPr>
              <a:t>Great British bombs in the Yemen' </a:t>
            </a:r>
            <a:r>
              <a:rPr lang="en-US" sz="2400" b="0" dirty="0">
                <a:solidFill>
                  <a:srgbClr val="393E42"/>
                </a:solidFill>
                <a:effectLst/>
                <a:latin typeface="Proxima Nova"/>
              </a:rPr>
              <a:t>is likely referring to the UK's sale of British-produced bombs to Saudi Arabia, which they have dropped on civilians in Yemen since 2015.</a:t>
            </a:r>
          </a:p>
          <a:p>
            <a:pPr algn="just"/>
            <a:r>
              <a:rPr lang="en-US" sz="2400" b="0" dirty="0">
                <a:solidFill>
                  <a:srgbClr val="393E42"/>
                </a:solidFill>
                <a:effectLst/>
                <a:latin typeface="Proxima Nova"/>
              </a:rPr>
              <a:t>Yemen is a country in the Persian Gulf that borders Saudi Arabia and Oman.</a:t>
            </a:r>
          </a:p>
          <a:p>
            <a:pPr algn="just"/>
            <a:r>
              <a:rPr lang="en-US" sz="2400" b="0" dirty="0">
                <a:solidFill>
                  <a:srgbClr val="393E42"/>
                </a:solidFill>
                <a:effectLst/>
                <a:latin typeface="Proxima Nova"/>
              </a:rPr>
              <a:t> </a:t>
            </a:r>
          </a:p>
          <a:p>
            <a:pPr algn="just"/>
            <a:r>
              <a:rPr lang="en-US" sz="2400" b="0" dirty="0">
                <a:solidFill>
                  <a:srgbClr val="393E42"/>
                </a:solidFill>
                <a:effectLst/>
                <a:latin typeface="Proxima Nova"/>
              </a:rPr>
              <a:t>By placing the lyrics into a socio-political context, we can interpret that McKenna finds the use of British bombs hypocritical, which is arguably highlighted in the following lyrics, '</a:t>
            </a:r>
            <a:r>
              <a:rPr lang="en-US" sz="2400" b="0" i="1" dirty="0">
                <a:solidFill>
                  <a:srgbClr val="393E42"/>
                </a:solidFill>
                <a:effectLst/>
                <a:latin typeface="Proxima Nova"/>
              </a:rPr>
              <a:t>Great Britain won't stand for felons. Great British bombs in the Yemen.'</a:t>
            </a:r>
            <a:endParaRPr lang="en-US" sz="2400" b="0" dirty="0">
              <a:solidFill>
                <a:srgbClr val="393E42"/>
              </a:solidFill>
              <a:effectLst/>
              <a:latin typeface="Proxima Nova"/>
            </a:endParaRPr>
          </a:p>
          <a:p>
            <a:br>
              <a:rPr lang="en-US" dirty="0">
                <a:effectLst/>
              </a:rPr>
            </a:br>
            <a:endParaRPr lang="en-US" dirty="0">
              <a:effectLst/>
            </a:endParaRPr>
          </a:p>
        </p:txBody>
      </p:sp>
    </p:spTree>
    <p:extLst>
      <p:ext uri="{BB962C8B-B14F-4D97-AF65-F5344CB8AC3E}">
        <p14:creationId xmlns:p14="http://schemas.microsoft.com/office/powerpoint/2010/main" val="1410418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392D18F-3CD7-E371-9DAF-D733450718CC}"/>
              </a:ext>
            </a:extLst>
          </p:cNvPr>
          <p:cNvSpPr txBox="1"/>
          <p:nvPr/>
        </p:nvSpPr>
        <p:spPr>
          <a:xfrm>
            <a:off x="776614" y="1"/>
            <a:ext cx="10371550" cy="5693866"/>
          </a:xfrm>
          <a:prstGeom prst="rect">
            <a:avLst/>
          </a:prstGeom>
          <a:noFill/>
        </p:spPr>
        <p:txBody>
          <a:bodyPr wrap="square">
            <a:spAutoFit/>
          </a:bodyPr>
          <a:lstStyle/>
          <a:p>
            <a:pPr algn="just"/>
            <a:endParaRPr lang="en-US" sz="2800" b="0" i="0" u="none" strike="noStrike" dirty="0">
              <a:solidFill>
                <a:srgbClr val="007BFF"/>
              </a:solidFill>
              <a:effectLst/>
              <a:latin typeface="Proxima Nova"/>
              <a:hlinkClick r:id="rId2"/>
            </a:endParaRPr>
          </a:p>
          <a:p>
            <a:pPr algn="just"/>
            <a:endParaRPr lang="en-US" sz="2800" dirty="0">
              <a:solidFill>
                <a:srgbClr val="007BFF"/>
              </a:solidFill>
              <a:latin typeface="Proxima Nova"/>
              <a:hlinkClick r:id="rId2"/>
            </a:endParaRPr>
          </a:p>
          <a:p>
            <a:pPr algn="just"/>
            <a:r>
              <a:rPr lang="en-US" sz="2800" b="0" i="0" u="none" strike="noStrike" dirty="0">
                <a:solidFill>
                  <a:srgbClr val="007BFF"/>
                </a:solidFill>
                <a:effectLst/>
                <a:latin typeface="Proxima Nova"/>
                <a:hlinkClick r:id="rId2"/>
              </a:rPr>
              <a:t>Discourse</a:t>
            </a:r>
            <a:r>
              <a:rPr lang="en-US" sz="2800" b="0" i="0" u="none" strike="noStrike" dirty="0">
                <a:solidFill>
                  <a:srgbClr val="393E42"/>
                </a:solidFill>
                <a:effectLst/>
                <a:latin typeface="Proxima Nova"/>
              </a:rPr>
              <a:t> analysis (sometimes named discourse studies) is a </a:t>
            </a:r>
            <a:r>
              <a:rPr lang="en-US" sz="2800" b="1" i="0" u="none" strike="noStrike" dirty="0">
                <a:solidFill>
                  <a:srgbClr val="393E42"/>
                </a:solidFill>
                <a:effectLst/>
                <a:latin typeface="Proxima Nova"/>
              </a:rPr>
              <a:t>qualitative research method</a:t>
            </a:r>
            <a:r>
              <a:rPr lang="en-US" sz="2800" b="0" i="0" u="none" strike="noStrike" dirty="0">
                <a:solidFill>
                  <a:srgbClr val="393E42"/>
                </a:solidFill>
                <a:effectLst/>
                <a:latin typeface="Proxima Nova"/>
              </a:rPr>
              <a:t> that involves an in-depth examination of any written, spoken, non-verbal, and visual language</a:t>
            </a:r>
            <a:r>
              <a:rPr lang="en-US" sz="2800" b="1" i="0" u="none" strike="noStrike" dirty="0">
                <a:solidFill>
                  <a:srgbClr val="393E42"/>
                </a:solidFill>
                <a:effectLst/>
                <a:latin typeface="Proxima Nova"/>
              </a:rPr>
              <a:t> </a:t>
            </a:r>
            <a:r>
              <a:rPr lang="en-US" sz="2800" b="0" i="0" u="none" strike="noStrike" dirty="0">
                <a:solidFill>
                  <a:srgbClr val="393E42"/>
                </a:solidFill>
                <a:effectLst/>
                <a:latin typeface="Proxima Nova"/>
              </a:rPr>
              <a:t>in</a:t>
            </a:r>
            <a:r>
              <a:rPr lang="en-US" sz="2800" b="1" i="0" u="none" strike="noStrike" dirty="0">
                <a:solidFill>
                  <a:srgbClr val="393E42"/>
                </a:solidFill>
                <a:effectLst/>
                <a:latin typeface="Proxima Nova"/>
              </a:rPr>
              <a:t> context</a:t>
            </a:r>
            <a:r>
              <a:rPr lang="en-US" sz="2800" b="0" i="0" u="none" strike="noStrike" dirty="0">
                <a:solidFill>
                  <a:srgbClr val="393E42"/>
                </a:solidFill>
                <a:effectLst/>
                <a:latin typeface="Proxima Nova"/>
              </a:rPr>
              <a:t>. </a:t>
            </a:r>
          </a:p>
          <a:p>
            <a:pPr algn="just"/>
            <a:endParaRPr lang="en-US" sz="2800" b="0" i="0" u="none" strike="noStrike" dirty="0">
              <a:solidFill>
                <a:srgbClr val="393E42"/>
              </a:solidFill>
              <a:effectLst/>
              <a:latin typeface="Proxima Nova"/>
            </a:endParaRPr>
          </a:p>
          <a:p>
            <a:pPr algn="just"/>
            <a:r>
              <a:rPr lang="en-US" sz="2800" b="0" i="0" u="none" strike="noStrike" dirty="0">
                <a:solidFill>
                  <a:srgbClr val="007BFF"/>
                </a:solidFill>
                <a:effectLst/>
                <a:latin typeface="Proxima Nova"/>
                <a:hlinkClick r:id="rId2"/>
              </a:rPr>
              <a:t>Discourse</a:t>
            </a:r>
            <a:r>
              <a:rPr lang="en-US" sz="2800" b="0" i="0" u="none" strike="noStrike" dirty="0">
                <a:solidFill>
                  <a:srgbClr val="393E42"/>
                </a:solidFill>
                <a:effectLst/>
                <a:latin typeface="Proxima Nova"/>
              </a:rPr>
              <a:t> analysts are interested in how language can impart meaning. This could be vocabulary, use of grammar, gestures, facial expressions, imagery, language techniques, and many more. They </a:t>
            </a:r>
            <a:r>
              <a:rPr lang="en-US" sz="2800" b="0" i="0" u="none" strike="noStrike" dirty="0" err="1">
                <a:solidFill>
                  <a:srgbClr val="393E42"/>
                </a:solidFill>
                <a:effectLst/>
                <a:latin typeface="Proxima Nova"/>
              </a:rPr>
              <a:t>analyse</a:t>
            </a:r>
            <a:r>
              <a:rPr lang="en-US" sz="2800" b="0" i="0" u="none" strike="noStrike" dirty="0">
                <a:solidFill>
                  <a:srgbClr val="393E42"/>
                </a:solidFill>
                <a:effectLst/>
                <a:latin typeface="Proxima Nova"/>
              </a:rPr>
              <a:t> whole chunks (rather than individual utterances) of both planned and spontaneous written, spoken, and visual language.</a:t>
            </a:r>
          </a:p>
        </p:txBody>
      </p:sp>
    </p:spTree>
    <p:extLst>
      <p:ext uri="{BB962C8B-B14F-4D97-AF65-F5344CB8AC3E}">
        <p14:creationId xmlns:p14="http://schemas.microsoft.com/office/powerpoint/2010/main" val="850111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0AEF7BF-889F-BE12-7030-EFED23047C7A}"/>
              </a:ext>
            </a:extLst>
          </p:cNvPr>
          <p:cNvSpPr txBox="1"/>
          <p:nvPr/>
        </p:nvSpPr>
        <p:spPr>
          <a:xfrm>
            <a:off x="626301" y="175364"/>
            <a:ext cx="10935222" cy="5262979"/>
          </a:xfrm>
          <a:prstGeom prst="rect">
            <a:avLst/>
          </a:prstGeom>
          <a:noFill/>
        </p:spPr>
        <p:txBody>
          <a:bodyPr wrap="square">
            <a:spAutoFit/>
          </a:bodyPr>
          <a:lstStyle/>
          <a:p>
            <a:pPr algn="just"/>
            <a:r>
              <a:rPr lang="en-US" sz="2400" b="1" i="0" u="none" strike="noStrike" dirty="0">
                <a:solidFill>
                  <a:srgbClr val="10324C"/>
                </a:solidFill>
                <a:effectLst/>
                <a:latin typeface="Proxima Nova"/>
              </a:rPr>
              <a:t>Discourse Analysis - Key Takeaways</a:t>
            </a:r>
          </a:p>
          <a:p>
            <a:pPr algn="just">
              <a:buFont typeface="Arial" panose="020B0604020202020204" pitchFamily="34" charset="0"/>
              <a:buChar char="•"/>
            </a:pPr>
            <a:r>
              <a:rPr lang="en-US" sz="2400" b="0" i="0" u="none" strike="noStrike" dirty="0">
                <a:solidFill>
                  <a:srgbClr val="007BFF"/>
                </a:solidFill>
                <a:effectLst/>
                <a:latin typeface="Proxima Nova"/>
                <a:hlinkClick r:id="rId2"/>
              </a:rPr>
              <a:t>Discourse</a:t>
            </a:r>
            <a:r>
              <a:rPr lang="en-US" sz="2400" b="0" i="0" u="none" strike="noStrike" dirty="0">
                <a:solidFill>
                  <a:srgbClr val="393E42"/>
                </a:solidFill>
                <a:effectLst/>
                <a:latin typeface="Proxima Nova"/>
              </a:rPr>
              <a:t> analysis is a </a:t>
            </a:r>
            <a:r>
              <a:rPr lang="en-US" sz="2400" b="1" i="0" u="none" strike="noStrike" dirty="0">
                <a:solidFill>
                  <a:srgbClr val="393E42"/>
                </a:solidFill>
                <a:effectLst/>
                <a:latin typeface="Proxima Nova"/>
              </a:rPr>
              <a:t>qualitative research method</a:t>
            </a:r>
            <a:r>
              <a:rPr lang="en-US" sz="2400" b="0" i="0" u="none" strike="noStrike" dirty="0">
                <a:solidFill>
                  <a:srgbClr val="393E42"/>
                </a:solidFill>
                <a:effectLst/>
                <a:latin typeface="Proxima Nova"/>
              </a:rPr>
              <a:t> that involves an in-depth examination of any written, spoken, non-verbal, and visual language</a:t>
            </a:r>
            <a:r>
              <a:rPr lang="en-US" sz="2400" b="1" i="0" u="none" strike="noStrike" dirty="0">
                <a:solidFill>
                  <a:srgbClr val="393E42"/>
                </a:solidFill>
                <a:effectLst/>
                <a:latin typeface="Proxima Nova"/>
              </a:rPr>
              <a:t> </a:t>
            </a:r>
            <a:r>
              <a:rPr lang="en-US" sz="2400" b="0" i="0" u="none" strike="noStrike" dirty="0">
                <a:solidFill>
                  <a:srgbClr val="393E42"/>
                </a:solidFill>
                <a:effectLst/>
                <a:latin typeface="Proxima Nova"/>
              </a:rPr>
              <a:t>in</a:t>
            </a:r>
            <a:r>
              <a:rPr lang="en-US" sz="2400" b="1" i="0" u="none" strike="noStrike" dirty="0">
                <a:solidFill>
                  <a:srgbClr val="393E42"/>
                </a:solidFill>
                <a:effectLst/>
                <a:latin typeface="Proxima Nova"/>
              </a:rPr>
              <a:t> context</a:t>
            </a:r>
            <a:r>
              <a:rPr lang="en-US" sz="2400" b="0" i="0" u="none" strike="noStrike" dirty="0">
                <a:solidFill>
                  <a:srgbClr val="393E42"/>
                </a:solidFill>
                <a:effectLst/>
                <a:latin typeface="Proxima Nova"/>
              </a:rPr>
              <a:t>. </a:t>
            </a:r>
          </a:p>
          <a:p>
            <a:pPr algn="just">
              <a:buFont typeface="Arial" panose="020B0604020202020204" pitchFamily="34" charset="0"/>
              <a:buChar char="•"/>
            </a:pPr>
            <a:r>
              <a:rPr lang="en-US" sz="2400" b="0" i="0" u="none" strike="noStrike" dirty="0">
                <a:solidFill>
                  <a:srgbClr val="393E42"/>
                </a:solidFill>
                <a:effectLst/>
                <a:latin typeface="Proxima Nova"/>
              </a:rPr>
              <a:t>We </a:t>
            </a:r>
            <a:r>
              <a:rPr lang="en-US" sz="2400" b="0" i="0" u="none" strike="noStrike" dirty="0" err="1">
                <a:solidFill>
                  <a:srgbClr val="393E42"/>
                </a:solidFill>
                <a:effectLst/>
                <a:latin typeface="Proxima Nova"/>
              </a:rPr>
              <a:t>analyse</a:t>
            </a:r>
            <a:r>
              <a:rPr lang="en-US" sz="2400" b="0" i="0" u="none" strike="noStrike" dirty="0">
                <a:solidFill>
                  <a:srgbClr val="393E42"/>
                </a:solidFill>
                <a:effectLst/>
                <a:latin typeface="Proxima Nova"/>
              </a:rPr>
              <a:t> discourse to understand how language is used in real life and how it can be used to create and maintain social norms and common knowledge.</a:t>
            </a:r>
          </a:p>
          <a:p>
            <a:pPr algn="just">
              <a:buFont typeface="Arial" panose="020B0604020202020204" pitchFamily="34" charset="0"/>
              <a:buChar char="•"/>
            </a:pPr>
            <a:r>
              <a:rPr lang="en-US" sz="2400" b="0" i="0" u="none" strike="noStrike" dirty="0">
                <a:solidFill>
                  <a:srgbClr val="393E42"/>
                </a:solidFill>
                <a:effectLst/>
                <a:latin typeface="Proxima Nova"/>
              </a:rPr>
              <a:t>When conducting discourse analysis some of the things we should consider are; vocabulary, grammar, tone, </a:t>
            </a:r>
            <a:r>
              <a:rPr lang="en-US" sz="2400" b="0" i="0" u="none" strike="noStrike" dirty="0">
                <a:solidFill>
                  <a:srgbClr val="007BFF"/>
                </a:solidFill>
                <a:effectLst/>
                <a:latin typeface="Proxima Nova"/>
                <a:hlinkClick r:id="rId3"/>
              </a:rPr>
              <a:t>genre</a:t>
            </a:r>
            <a:r>
              <a:rPr lang="en-US" sz="2400" b="0" i="0" u="none" strike="noStrike" dirty="0">
                <a:solidFill>
                  <a:srgbClr val="393E42"/>
                </a:solidFill>
                <a:effectLst/>
                <a:latin typeface="Proxima Nova"/>
              </a:rPr>
              <a:t>, imagery, </a:t>
            </a:r>
            <a:r>
              <a:rPr lang="en-US" sz="2400" b="0" i="0" u="none" strike="noStrike" dirty="0">
                <a:solidFill>
                  <a:srgbClr val="007BFF"/>
                </a:solidFill>
                <a:effectLst/>
                <a:latin typeface="Proxima Nova"/>
                <a:hlinkClick r:id="rId4"/>
              </a:rPr>
              <a:t>pragmatics</a:t>
            </a:r>
            <a:r>
              <a:rPr lang="en-US" sz="2400" b="0" i="0" u="none" strike="noStrike" dirty="0">
                <a:solidFill>
                  <a:srgbClr val="393E42"/>
                </a:solidFill>
                <a:effectLst/>
                <a:latin typeface="Proxima Nova"/>
              </a:rPr>
              <a:t>, and the discourse's relationship to society.</a:t>
            </a:r>
          </a:p>
          <a:p>
            <a:pPr algn="just">
              <a:buFont typeface="Arial" panose="020B0604020202020204" pitchFamily="34" charset="0"/>
              <a:buChar char="•"/>
            </a:pPr>
            <a:r>
              <a:rPr lang="en-US" sz="2400" b="0" i="0" u="none" strike="noStrike" dirty="0">
                <a:solidFill>
                  <a:srgbClr val="393E42"/>
                </a:solidFill>
                <a:effectLst/>
                <a:latin typeface="Proxima Nova"/>
              </a:rPr>
              <a:t>We can use discourse analysis on novels, speeches, adverts, lyrics, newspapers, and more.</a:t>
            </a:r>
          </a:p>
          <a:p>
            <a:pPr algn="just">
              <a:buFont typeface="Arial" panose="020B0604020202020204" pitchFamily="34" charset="0"/>
              <a:buChar char="•"/>
            </a:pPr>
            <a:r>
              <a:rPr lang="en-US" sz="2400" b="0" i="0" u="none" strike="noStrike" dirty="0">
                <a:solidFill>
                  <a:srgbClr val="393E42"/>
                </a:solidFill>
                <a:effectLst/>
                <a:latin typeface="Proxima Nova"/>
              </a:rPr>
              <a:t>The two main types of discourse analysis are language-in-use analysis and socio-political analysis. The most common socio-political analysis is </a:t>
            </a:r>
            <a:r>
              <a:rPr lang="en-US" sz="2400" b="1" i="0" u="none" strike="noStrike" dirty="0">
                <a:solidFill>
                  <a:srgbClr val="393E42"/>
                </a:solidFill>
                <a:effectLst/>
                <a:latin typeface="Proxima Nova"/>
              </a:rPr>
              <a:t>critical discourse analysis.</a:t>
            </a:r>
            <a:endParaRPr lang="en-US" sz="2400" b="0" i="0" u="none" strike="noStrike" dirty="0">
              <a:solidFill>
                <a:srgbClr val="393E42"/>
              </a:solidFill>
              <a:effectLst/>
              <a:latin typeface="Proxima Nova"/>
            </a:endParaRPr>
          </a:p>
        </p:txBody>
      </p:sp>
    </p:spTree>
    <p:extLst>
      <p:ext uri="{BB962C8B-B14F-4D97-AF65-F5344CB8AC3E}">
        <p14:creationId xmlns:p14="http://schemas.microsoft.com/office/powerpoint/2010/main" val="1997880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D4FBF93-3010-E4DD-CAB7-FD02E5AC7747}"/>
              </a:ext>
            </a:extLst>
          </p:cNvPr>
          <p:cNvSpPr txBox="1"/>
          <p:nvPr/>
        </p:nvSpPr>
        <p:spPr>
          <a:xfrm>
            <a:off x="1402915" y="538619"/>
            <a:ext cx="9256734" cy="4401205"/>
          </a:xfrm>
          <a:prstGeom prst="rect">
            <a:avLst/>
          </a:prstGeom>
          <a:noFill/>
        </p:spPr>
        <p:txBody>
          <a:bodyPr wrap="square">
            <a:spAutoFit/>
          </a:bodyPr>
          <a:lstStyle/>
          <a:p>
            <a:pPr algn="just"/>
            <a:r>
              <a:rPr lang="en-US" sz="2800" b="0" i="0" u="none" strike="noStrike" dirty="0">
                <a:solidFill>
                  <a:srgbClr val="393E42"/>
                </a:solidFill>
                <a:effectLst/>
                <a:latin typeface="Proxima Nova"/>
              </a:rPr>
              <a:t>An essential part of discourse analysis is examining language use within its </a:t>
            </a:r>
            <a:r>
              <a:rPr lang="en-US" sz="2800" b="1" i="0" u="none" strike="noStrike" dirty="0">
                <a:solidFill>
                  <a:srgbClr val="393E42"/>
                </a:solidFill>
                <a:effectLst/>
                <a:latin typeface="Proxima Nova"/>
              </a:rPr>
              <a:t>social context</a:t>
            </a:r>
            <a:r>
              <a:rPr lang="en-US" sz="2800" b="0" i="0" u="none" strike="noStrike" dirty="0">
                <a:solidFill>
                  <a:srgbClr val="393E42"/>
                </a:solidFill>
                <a:effectLst/>
                <a:latin typeface="Proxima Nova"/>
              </a:rPr>
              <a:t>. This means the societal norms, political climate, time, place, intended audience, and the speaker's socio-cultural background must all be considered as they can play a role in the meaning of language and how it is interpreted.</a:t>
            </a:r>
          </a:p>
          <a:p>
            <a:pPr algn="just"/>
            <a:endParaRPr lang="en-US" sz="2800" b="0" i="0" u="none" strike="noStrike" dirty="0">
              <a:solidFill>
                <a:srgbClr val="393E42"/>
              </a:solidFill>
              <a:effectLst/>
              <a:latin typeface="Proxima Nova"/>
            </a:endParaRPr>
          </a:p>
          <a:p>
            <a:pPr algn="just"/>
            <a:r>
              <a:rPr lang="en-US" sz="2800" b="0" i="0" u="none" strike="noStrike" dirty="0">
                <a:solidFill>
                  <a:srgbClr val="393E42"/>
                </a:solidFill>
                <a:effectLst/>
                <a:latin typeface="Proxima Nova"/>
              </a:rPr>
              <a:t>Discourse analysis (DA) is a varied and diverse research method used across multiple disciplines, such as linguistics, sociology, media studies, history, and more.</a:t>
            </a:r>
          </a:p>
        </p:txBody>
      </p:sp>
    </p:spTree>
    <p:extLst>
      <p:ext uri="{BB962C8B-B14F-4D97-AF65-F5344CB8AC3E}">
        <p14:creationId xmlns:p14="http://schemas.microsoft.com/office/powerpoint/2010/main" val="3964209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D07865-0695-6DA7-2F1B-ACD03CB41B34}"/>
              </a:ext>
            </a:extLst>
          </p:cNvPr>
          <p:cNvSpPr txBox="1"/>
          <p:nvPr/>
        </p:nvSpPr>
        <p:spPr>
          <a:xfrm>
            <a:off x="538619" y="112735"/>
            <a:ext cx="11411211" cy="4832092"/>
          </a:xfrm>
          <a:prstGeom prst="rect">
            <a:avLst/>
          </a:prstGeom>
          <a:noFill/>
        </p:spPr>
        <p:txBody>
          <a:bodyPr wrap="square">
            <a:spAutoFit/>
          </a:bodyPr>
          <a:lstStyle/>
          <a:p>
            <a:pPr algn="just"/>
            <a:r>
              <a:rPr lang="en-US" sz="2800" b="0" i="0" u="none" strike="noStrike" dirty="0">
                <a:solidFill>
                  <a:srgbClr val="393E42"/>
                </a:solidFill>
                <a:effectLst/>
                <a:latin typeface="Proxima Nova"/>
              </a:rPr>
              <a:t>We </a:t>
            </a:r>
            <a:r>
              <a:rPr lang="en-US" sz="2800" b="0" i="0" u="none" strike="noStrike" dirty="0" err="1">
                <a:solidFill>
                  <a:srgbClr val="393E42"/>
                </a:solidFill>
                <a:effectLst/>
                <a:latin typeface="Proxima Nova"/>
              </a:rPr>
              <a:t>analyse</a:t>
            </a:r>
            <a:r>
              <a:rPr lang="en-US" sz="2800" b="0" i="0" u="none" strike="noStrike" dirty="0">
                <a:solidFill>
                  <a:srgbClr val="393E42"/>
                </a:solidFill>
                <a:effectLst/>
                <a:latin typeface="Proxima Nova"/>
              </a:rPr>
              <a:t> discourse to understand the world better and how language is used in real life. By examining the social use of language, we can appreciate its multiple functions, such as creating meaning and maintaining certain social norms and common knowledge.</a:t>
            </a:r>
          </a:p>
          <a:p>
            <a:pPr algn="just"/>
            <a:endParaRPr lang="en-US" sz="2800" b="0" i="0" u="none" strike="noStrike" dirty="0">
              <a:solidFill>
                <a:srgbClr val="393E42"/>
              </a:solidFill>
              <a:effectLst/>
              <a:latin typeface="Proxima Nova"/>
            </a:endParaRPr>
          </a:p>
          <a:p>
            <a:pPr algn="just"/>
            <a:r>
              <a:rPr lang="en-US" sz="2800" b="0" i="0" u="none" strike="noStrike" dirty="0">
                <a:solidFill>
                  <a:srgbClr val="393E42"/>
                </a:solidFill>
                <a:effectLst/>
                <a:latin typeface="Proxima Nova"/>
              </a:rPr>
              <a:t>A discourse analyst may examine the written language and images used on the front page of a newspaper to see what </a:t>
            </a:r>
            <a:r>
              <a:rPr lang="en-US" sz="2800" b="0" i="0" u="none" strike="noStrike" dirty="0">
                <a:solidFill>
                  <a:srgbClr val="007BFF"/>
                </a:solidFill>
                <a:effectLst/>
                <a:latin typeface="Proxima Nova"/>
                <a:hlinkClick r:id="rId2"/>
              </a:rPr>
              <a:t>narrative</a:t>
            </a:r>
            <a:r>
              <a:rPr lang="en-US" sz="2800" b="0" i="0" u="none" strike="noStrike" dirty="0">
                <a:solidFill>
                  <a:srgbClr val="393E42"/>
                </a:solidFill>
                <a:effectLst/>
                <a:latin typeface="Proxima Nova"/>
              </a:rPr>
              <a:t> it might be trying to portray and why. </a:t>
            </a:r>
          </a:p>
          <a:p>
            <a:pPr algn="just"/>
            <a:r>
              <a:rPr lang="en-US" sz="2800" b="0" i="0" u="none" strike="noStrike" dirty="0">
                <a:solidFill>
                  <a:srgbClr val="393E42"/>
                </a:solidFill>
                <a:effectLst/>
                <a:latin typeface="Proxima Nova"/>
              </a:rPr>
              <a:t>To understand this, they would have to consider the owner of the newspaper, the intended audience, and the current political climate and world events.</a:t>
            </a:r>
          </a:p>
        </p:txBody>
      </p:sp>
    </p:spTree>
    <p:extLst>
      <p:ext uri="{BB962C8B-B14F-4D97-AF65-F5344CB8AC3E}">
        <p14:creationId xmlns:p14="http://schemas.microsoft.com/office/powerpoint/2010/main" val="1136905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697F38D-C2A4-70BA-D585-3FA1E3B5735A}"/>
              </a:ext>
            </a:extLst>
          </p:cNvPr>
          <p:cNvSpPr txBox="1"/>
          <p:nvPr/>
        </p:nvSpPr>
        <p:spPr>
          <a:xfrm>
            <a:off x="313152" y="0"/>
            <a:ext cx="11878848" cy="6555641"/>
          </a:xfrm>
          <a:prstGeom prst="rect">
            <a:avLst/>
          </a:prstGeom>
          <a:noFill/>
        </p:spPr>
        <p:txBody>
          <a:bodyPr wrap="square">
            <a:spAutoFit/>
          </a:bodyPr>
          <a:lstStyle/>
          <a:p>
            <a:pPr algn="l"/>
            <a:r>
              <a:rPr lang="en-US" sz="2800" b="1" i="0" u="none" strike="noStrike" dirty="0">
                <a:solidFill>
                  <a:srgbClr val="10324C"/>
                </a:solidFill>
                <a:effectLst/>
                <a:latin typeface="Proxima Nova"/>
              </a:rPr>
              <a:t>When to use discourse analysis?</a:t>
            </a:r>
          </a:p>
          <a:p>
            <a:pPr algn="l"/>
            <a:r>
              <a:rPr lang="en-US" sz="2800" b="0" i="0" u="none" strike="noStrike" dirty="0">
                <a:solidFill>
                  <a:srgbClr val="393E42"/>
                </a:solidFill>
                <a:effectLst/>
                <a:latin typeface="Proxima Nova"/>
              </a:rPr>
              <a:t>Discourse analysis is the perfect method for looking at the relationship between language and broader social issues, such as </a:t>
            </a:r>
            <a:r>
              <a:rPr lang="en-US" sz="2800" b="0" i="0" u="none" strike="noStrike" dirty="0">
                <a:solidFill>
                  <a:srgbClr val="007BFF"/>
                </a:solidFill>
                <a:effectLst/>
                <a:latin typeface="Proxima Nova"/>
                <a:hlinkClick r:id="rId2"/>
              </a:rPr>
              <a:t>language and power</a:t>
            </a:r>
            <a:r>
              <a:rPr lang="en-US" sz="2800" b="0" i="0" u="none" strike="noStrike" dirty="0">
                <a:solidFill>
                  <a:srgbClr val="393E42"/>
                </a:solidFill>
                <a:effectLst/>
                <a:latin typeface="Proxima Nova"/>
              </a:rPr>
              <a:t>, </a:t>
            </a:r>
            <a:r>
              <a:rPr lang="en-US" sz="2800" b="0" i="0" u="none" strike="noStrike" dirty="0">
                <a:solidFill>
                  <a:srgbClr val="007BFF"/>
                </a:solidFill>
                <a:effectLst/>
                <a:latin typeface="Proxima Nova"/>
                <a:hlinkClick r:id="rId3"/>
              </a:rPr>
              <a:t>language and gender</a:t>
            </a:r>
            <a:r>
              <a:rPr lang="en-US" sz="2800" b="0" i="0" u="none" strike="noStrike" dirty="0">
                <a:solidFill>
                  <a:srgbClr val="393E42"/>
                </a:solidFill>
                <a:effectLst/>
                <a:latin typeface="Proxima Nova"/>
              </a:rPr>
              <a:t>, language and inequality, and language in the media. </a:t>
            </a:r>
          </a:p>
          <a:p>
            <a:pPr algn="l"/>
            <a:r>
              <a:rPr lang="en-US" sz="2800" b="0" i="0" u="none" strike="noStrike" dirty="0">
                <a:solidFill>
                  <a:srgbClr val="393E42"/>
                </a:solidFill>
                <a:effectLst/>
                <a:latin typeface="Proxima Nova"/>
              </a:rPr>
              <a:t>We can also use discourse analysis to see how people interact with each other in different situations and the impact language can have on society and vice versa.</a:t>
            </a:r>
          </a:p>
          <a:p>
            <a:pPr algn="l"/>
            <a:r>
              <a:rPr lang="en-US" sz="2800" dirty="0">
                <a:solidFill>
                  <a:srgbClr val="393E42"/>
                </a:solidFill>
                <a:latin typeface="Proxima Nova"/>
              </a:rPr>
              <a:t>W</a:t>
            </a:r>
            <a:r>
              <a:rPr lang="en-US" sz="2800" b="0" i="0" u="none" strike="noStrike" dirty="0">
                <a:solidFill>
                  <a:srgbClr val="393E42"/>
                </a:solidFill>
                <a:effectLst/>
                <a:latin typeface="Proxima Nova"/>
              </a:rPr>
              <a:t>e can conduct discourse analysis on:</a:t>
            </a:r>
          </a:p>
          <a:p>
            <a:pPr algn="l">
              <a:buFont typeface="Arial" panose="020B0604020202020204" pitchFamily="34" charset="0"/>
              <a:buChar char="•"/>
            </a:pPr>
            <a:r>
              <a:rPr lang="en-US" sz="2800" b="0" i="0" u="none" strike="noStrike" dirty="0">
                <a:solidFill>
                  <a:srgbClr val="393E42"/>
                </a:solidFill>
                <a:effectLst/>
                <a:latin typeface="Proxima Nova"/>
              </a:rPr>
              <a:t>Newspapers </a:t>
            </a:r>
          </a:p>
          <a:p>
            <a:pPr algn="l">
              <a:buFont typeface="Arial" panose="020B0604020202020204" pitchFamily="34" charset="0"/>
              <a:buChar char="•"/>
            </a:pPr>
            <a:r>
              <a:rPr lang="en-US" sz="2800" b="0" i="0" u="none" strike="noStrike" dirty="0">
                <a:solidFill>
                  <a:srgbClr val="393E42"/>
                </a:solidFill>
                <a:effectLst/>
                <a:latin typeface="Proxima Nova"/>
              </a:rPr>
              <a:t>Novels</a:t>
            </a:r>
          </a:p>
          <a:p>
            <a:pPr algn="l">
              <a:buFont typeface="Arial" panose="020B0604020202020204" pitchFamily="34" charset="0"/>
              <a:buChar char="•"/>
            </a:pPr>
            <a:r>
              <a:rPr lang="en-US" sz="2800" b="0" i="0" u="none" strike="noStrike" dirty="0">
                <a:solidFill>
                  <a:srgbClr val="393E42"/>
                </a:solidFill>
                <a:effectLst/>
                <a:latin typeface="Proxima Nova"/>
              </a:rPr>
              <a:t>Conversations</a:t>
            </a:r>
          </a:p>
          <a:p>
            <a:pPr algn="l">
              <a:buFont typeface="Arial" panose="020B0604020202020204" pitchFamily="34" charset="0"/>
              <a:buChar char="•"/>
            </a:pPr>
            <a:r>
              <a:rPr lang="en-US" sz="2800" b="0" i="0" u="none" strike="noStrike" dirty="0">
                <a:solidFill>
                  <a:srgbClr val="393E42"/>
                </a:solidFill>
                <a:effectLst/>
                <a:latin typeface="Proxima Nova"/>
              </a:rPr>
              <a:t>Song lyrics </a:t>
            </a:r>
          </a:p>
          <a:p>
            <a:pPr algn="l">
              <a:buFont typeface="Arial" panose="020B0604020202020204" pitchFamily="34" charset="0"/>
              <a:buChar char="•"/>
            </a:pPr>
            <a:r>
              <a:rPr lang="en-US" sz="2800" b="0" i="0" u="none" strike="noStrike" dirty="0">
                <a:solidFill>
                  <a:srgbClr val="393E42"/>
                </a:solidFill>
                <a:effectLst/>
                <a:latin typeface="Proxima Nova"/>
              </a:rPr>
              <a:t>Adverts</a:t>
            </a:r>
          </a:p>
          <a:p>
            <a:pPr algn="l">
              <a:buFont typeface="Arial" panose="020B0604020202020204" pitchFamily="34" charset="0"/>
              <a:buChar char="•"/>
            </a:pPr>
            <a:r>
              <a:rPr lang="en-US" sz="2800" b="0" i="0" u="none" strike="noStrike" dirty="0">
                <a:solidFill>
                  <a:srgbClr val="393E42"/>
                </a:solidFill>
                <a:effectLst/>
                <a:latin typeface="Proxima Nova"/>
              </a:rPr>
              <a:t>Speeches</a:t>
            </a:r>
          </a:p>
        </p:txBody>
      </p:sp>
    </p:spTree>
    <p:extLst>
      <p:ext uri="{BB962C8B-B14F-4D97-AF65-F5344CB8AC3E}">
        <p14:creationId xmlns:p14="http://schemas.microsoft.com/office/powerpoint/2010/main" val="59783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8898757-B994-5D63-5596-E6808C89CEAC}"/>
              </a:ext>
            </a:extLst>
          </p:cNvPr>
          <p:cNvSpPr txBox="1"/>
          <p:nvPr/>
        </p:nvSpPr>
        <p:spPr>
          <a:xfrm>
            <a:off x="0" y="0"/>
            <a:ext cx="12192000" cy="6001643"/>
          </a:xfrm>
          <a:prstGeom prst="rect">
            <a:avLst/>
          </a:prstGeom>
          <a:noFill/>
        </p:spPr>
        <p:txBody>
          <a:bodyPr wrap="square">
            <a:spAutoFit/>
          </a:bodyPr>
          <a:lstStyle/>
          <a:p>
            <a:pPr algn="l"/>
            <a:r>
              <a:rPr lang="en-US" sz="2400" b="1" i="0" u="none" strike="noStrike" dirty="0">
                <a:solidFill>
                  <a:srgbClr val="10324C"/>
                </a:solidFill>
                <a:effectLst/>
                <a:latin typeface="Proxima Nova"/>
              </a:rPr>
              <a:t>Discourse analysis: what's </a:t>
            </a:r>
            <a:r>
              <a:rPr lang="en-US" sz="2400" b="1" i="0" u="none" strike="noStrike" dirty="0" err="1">
                <a:solidFill>
                  <a:srgbClr val="10324C"/>
                </a:solidFill>
                <a:effectLst/>
                <a:latin typeface="Proxima Nova"/>
              </a:rPr>
              <a:t>analysed</a:t>
            </a:r>
            <a:endParaRPr lang="en-US" sz="2400" b="1" i="0" u="none" strike="noStrike" dirty="0">
              <a:solidFill>
                <a:srgbClr val="10324C"/>
              </a:solidFill>
              <a:effectLst/>
              <a:latin typeface="Proxima Nova"/>
            </a:endParaRPr>
          </a:p>
          <a:p>
            <a:pPr algn="l"/>
            <a:r>
              <a:rPr lang="en-US" sz="2400" b="0" i="0" u="none" strike="noStrike" dirty="0">
                <a:solidFill>
                  <a:srgbClr val="393E42"/>
                </a:solidFill>
                <a:effectLst/>
                <a:latin typeface="Proxima Nova"/>
              </a:rPr>
              <a:t>There are no guidelines on what </a:t>
            </a:r>
            <a:r>
              <a:rPr lang="en-US" sz="2400" b="0" i="0" u="none" strike="noStrike" dirty="0">
                <a:solidFill>
                  <a:srgbClr val="007BFF"/>
                </a:solidFill>
                <a:effectLst/>
                <a:latin typeface="Proxima Nova"/>
                <a:hlinkClick r:id="rId2"/>
              </a:rPr>
              <a:t>aspects</a:t>
            </a:r>
            <a:r>
              <a:rPr lang="en-US" sz="2400" b="0" i="0" u="none" strike="noStrike" dirty="0">
                <a:solidFill>
                  <a:srgbClr val="393E42"/>
                </a:solidFill>
                <a:effectLst/>
                <a:latin typeface="Proxima Nova"/>
              </a:rPr>
              <a:t> of language you should </a:t>
            </a:r>
            <a:r>
              <a:rPr lang="en-US" sz="2400" b="0" i="0" u="none" strike="noStrike" dirty="0" err="1">
                <a:solidFill>
                  <a:srgbClr val="393E42"/>
                </a:solidFill>
                <a:effectLst/>
                <a:latin typeface="Proxima Nova"/>
              </a:rPr>
              <a:t>analyse</a:t>
            </a:r>
            <a:r>
              <a:rPr lang="en-US" sz="2400" b="0" i="0" u="none" strike="noStrike" dirty="0">
                <a:solidFill>
                  <a:srgbClr val="393E42"/>
                </a:solidFill>
                <a:effectLst/>
                <a:latin typeface="Proxima Nova"/>
              </a:rPr>
              <a:t> when conducting DA. How you undertake your analysis will depend on your </a:t>
            </a:r>
            <a:r>
              <a:rPr lang="en-US" sz="2400" b="0" i="0" u="none" strike="noStrike" dirty="0">
                <a:solidFill>
                  <a:srgbClr val="007BFF"/>
                </a:solidFill>
                <a:effectLst/>
                <a:latin typeface="Proxima Nova"/>
                <a:hlinkClick r:id="rId3"/>
              </a:rPr>
              <a:t>research question</a:t>
            </a:r>
            <a:r>
              <a:rPr lang="en-US" sz="2400" b="0" i="0" u="none" strike="noStrike" dirty="0">
                <a:solidFill>
                  <a:srgbClr val="393E42"/>
                </a:solidFill>
                <a:effectLst/>
                <a:latin typeface="Proxima Nova"/>
              </a:rPr>
              <a:t> and the purpose of your study. </a:t>
            </a:r>
          </a:p>
          <a:p>
            <a:pPr algn="l"/>
            <a:endParaRPr lang="en-US" sz="2400" b="0" i="0" u="none" strike="noStrike" dirty="0">
              <a:solidFill>
                <a:srgbClr val="393E42"/>
              </a:solidFill>
              <a:effectLst/>
              <a:latin typeface="Proxima Nova"/>
            </a:endParaRPr>
          </a:p>
          <a:p>
            <a:pPr algn="just"/>
            <a:r>
              <a:rPr lang="en-US" sz="2400" b="1" i="0" u="none" strike="noStrike" dirty="0">
                <a:solidFill>
                  <a:srgbClr val="393E42"/>
                </a:solidFill>
                <a:effectLst/>
                <a:latin typeface="Proxima Nova"/>
              </a:rPr>
              <a:t>Vocabulary </a:t>
            </a:r>
            <a:r>
              <a:rPr lang="en-US" sz="2400" b="0" i="0" u="none" strike="noStrike" dirty="0">
                <a:solidFill>
                  <a:srgbClr val="393E42"/>
                </a:solidFill>
                <a:effectLst/>
                <a:latin typeface="Proxima Nova"/>
              </a:rPr>
              <a:t>- e.g. word choice, </a:t>
            </a:r>
            <a:r>
              <a:rPr lang="en-US" sz="2400" b="0" i="0" u="none" strike="noStrike" dirty="0">
                <a:solidFill>
                  <a:srgbClr val="007BFF"/>
                </a:solidFill>
                <a:effectLst/>
                <a:latin typeface="Proxima Nova"/>
                <a:hlinkClick r:id="rId4"/>
              </a:rPr>
              <a:t>jargon</a:t>
            </a:r>
            <a:r>
              <a:rPr lang="en-US" sz="2400" b="0" i="0" u="none" strike="noStrike" dirty="0">
                <a:solidFill>
                  <a:srgbClr val="393E42"/>
                </a:solidFill>
                <a:effectLst/>
                <a:latin typeface="Proxima Nova"/>
              </a:rPr>
              <a:t>, special lexicon.</a:t>
            </a:r>
          </a:p>
          <a:p>
            <a:pPr algn="l">
              <a:buFont typeface="Arial" panose="020B0604020202020204" pitchFamily="34" charset="0"/>
              <a:buChar char="•"/>
            </a:pPr>
            <a:r>
              <a:rPr lang="en-US" sz="2400" b="1" i="0" u="none" strike="noStrike" dirty="0">
                <a:solidFill>
                  <a:srgbClr val="393E42"/>
                </a:solidFill>
                <a:effectLst/>
                <a:latin typeface="Proxima Nova"/>
              </a:rPr>
              <a:t>Grammar</a:t>
            </a:r>
            <a:r>
              <a:rPr lang="en-US" sz="2400" b="0" i="0" u="none" strike="noStrike" dirty="0">
                <a:solidFill>
                  <a:srgbClr val="393E42"/>
                </a:solidFill>
                <a:effectLst/>
                <a:latin typeface="Proxima Nova"/>
              </a:rPr>
              <a:t> - e.g. type of sentences, </a:t>
            </a:r>
            <a:r>
              <a:rPr lang="en-US" sz="2400" b="0" i="0" u="none" strike="noStrike" dirty="0">
                <a:solidFill>
                  <a:srgbClr val="007BFF"/>
                </a:solidFill>
                <a:effectLst/>
                <a:latin typeface="Proxima Nova"/>
                <a:hlinkClick r:id="rId5"/>
              </a:rPr>
              <a:t>grammatical voice</a:t>
            </a:r>
            <a:r>
              <a:rPr lang="en-US" sz="2400" b="0" i="0" u="none" strike="noStrike" dirty="0">
                <a:solidFill>
                  <a:srgbClr val="393E42"/>
                </a:solidFill>
                <a:effectLst/>
                <a:latin typeface="Proxima Nova"/>
              </a:rPr>
              <a:t>, use of affixes.</a:t>
            </a:r>
          </a:p>
          <a:p>
            <a:pPr algn="l">
              <a:buFont typeface="Arial" panose="020B0604020202020204" pitchFamily="34" charset="0"/>
              <a:buChar char="•"/>
            </a:pPr>
            <a:r>
              <a:rPr lang="en-US" sz="2400" b="1" i="0" u="none" strike="noStrike" dirty="0">
                <a:solidFill>
                  <a:srgbClr val="0056B3"/>
                </a:solidFill>
                <a:effectLst/>
                <a:latin typeface="Proxima Nova"/>
                <a:hlinkClick r:id="rId6"/>
              </a:rPr>
              <a:t>Punctuation</a:t>
            </a:r>
            <a:r>
              <a:rPr lang="en-US" sz="2400" b="0" i="0" u="none" strike="noStrike" dirty="0">
                <a:solidFill>
                  <a:srgbClr val="393E42"/>
                </a:solidFill>
                <a:effectLst/>
                <a:latin typeface="Proxima Nova"/>
              </a:rPr>
              <a:t> - e.g. use of exclamation marks, capital letters etc.</a:t>
            </a:r>
          </a:p>
          <a:p>
            <a:pPr algn="l">
              <a:buFont typeface="Arial" panose="020B0604020202020204" pitchFamily="34" charset="0"/>
              <a:buChar char="•"/>
            </a:pPr>
            <a:r>
              <a:rPr lang="en-US" sz="2400" b="1" i="0" u="none" strike="noStrike" dirty="0">
                <a:solidFill>
                  <a:srgbClr val="007BFF"/>
                </a:solidFill>
                <a:effectLst/>
                <a:latin typeface="Proxima Nova"/>
                <a:hlinkClick r:id="rId7"/>
              </a:rPr>
              <a:t>Genre</a:t>
            </a:r>
            <a:r>
              <a:rPr lang="en-US" sz="2400" b="0" i="0" u="none" strike="noStrike" dirty="0">
                <a:solidFill>
                  <a:srgbClr val="393E42"/>
                </a:solidFill>
                <a:effectLst/>
                <a:latin typeface="Proxima Nova"/>
              </a:rPr>
              <a:t> - Is it a newspaper, song, novel, etc.</a:t>
            </a:r>
          </a:p>
          <a:p>
            <a:pPr algn="l">
              <a:buFont typeface="Arial" panose="020B0604020202020204" pitchFamily="34" charset="0"/>
              <a:buChar char="•"/>
            </a:pPr>
            <a:r>
              <a:rPr lang="en-US" sz="2400" b="1" i="0" u="none" strike="noStrike" dirty="0">
                <a:solidFill>
                  <a:srgbClr val="393E42"/>
                </a:solidFill>
                <a:effectLst/>
                <a:latin typeface="Proxima Nova"/>
              </a:rPr>
              <a:t>Non-</a:t>
            </a:r>
            <a:r>
              <a:rPr lang="en-US" sz="2400" b="1" i="0" u="none" strike="noStrike" dirty="0" err="1">
                <a:solidFill>
                  <a:srgbClr val="393E42"/>
                </a:solidFill>
                <a:effectLst/>
                <a:latin typeface="Proxima Nova"/>
              </a:rPr>
              <a:t>verbals</a:t>
            </a:r>
            <a:r>
              <a:rPr lang="en-US" sz="2400" b="1" i="0" u="none" strike="noStrike" dirty="0">
                <a:solidFill>
                  <a:srgbClr val="393E42"/>
                </a:solidFill>
                <a:effectLst/>
                <a:latin typeface="Proxima Nova"/>
              </a:rPr>
              <a:t> </a:t>
            </a:r>
            <a:r>
              <a:rPr lang="en-US" sz="2400" b="0" i="0" u="none" strike="noStrike" dirty="0">
                <a:solidFill>
                  <a:srgbClr val="393E42"/>
                </a:solidFill>
                <a:effectLst/>
                <a:latin typeface="Proxima Nova"/>
              </a:rPr>
              <a:t>- e.g. facial expressions, body language, pauses.</a:t>
            </a:r>
          </a:p>
          <a:p>
            <a:pPr algn="l">
              <a:buFont typeface="Arial" panose="020B0604020202020204" pitchFamily="34" charset="0"/>
              <a:buChar char="•"/>
            </a:pPr>
            <a:r>
              <a:rPr lang="en-US" sz="2400" b="1" i="0" u="none" strike="noStrike" dirty="0">
                <a:solidFill>
                  <a:srgbClr val="393E42"/>
                </a:solidFill>
                <a:effectLst/>
                <a:latin typeface="Proxima Nova"/>
              </a:rPr>
              <a:t>Paralinguistic features</a:t>
            </a:r>
            <a:r>
              <a:rPr lang="en-US" sz="2400" b="0" i="0" u="none" strike="noStrike" dirty="0">
                <a:solidFill>
                  <a:srgbClr val="393E42"/>
                </a:solidFill>
                <a:effectLst/>
                <a:latin typeface="Proxima Nova"/>
              </a:rPr>
              <a:t> - e.g. tone, pitch, </a:t>
            </a:r>
            <a:r>
              <a:rPr lang="en-US" sz="2400" b="0" i="0" u="none" strike="noStrike" dirty="0">
                <a:solidFill>
                  <a:srgbClr val="007BFF"/>
                </a:solidFill>
                <a:effectLst/>
                <a:latin typeface="Proxima Nova"/>
                <a:hlinkClick r:id="rId8"/>
              </a:rPr>
              <a:t>intonation</a:t>
            </a:r>
            <a:r>
              <a:rPr lang="en-US" sz="2400" b="0" i="0" u="none" strike="noStrike" dirty="0">
                <a:solidFill>
                  <a:srgbClr val="393E42"/>
                </a:solidFill>
                <a:effectLst/>
                <a:latin typeface="Proxima Nova"/>
              </a:rPr>
              <a:t>.</a:t>
            </a:r>
          </a:p>
          <a:p>
            <a:pPr algn="l">
              <a:buFont typeface="Arial" panose="020B0604020202020204" pitchFamily="34" charset="0"/>
              <a:buChar char="•"/>
            </a:pPr>
            <a:r>
              <a:rPr lang="en-US" sz="2400" b="1" i="0" u="none" strike="noStrike" dirty="0">
                <a:solidFill>
                  <a:srgbClr val="007BFF"/>
                </a:solidFill>
                <a:effectLst/>
                <a:latin typeface="Proxima Nova"/>
                <a:hlinkClick r:id="rId9"/>
              </a:rPr>
              <a:t>Pragmatics</a:t>
            </a:r>
            <a:r>
              <a:rPr lang="en-US" sz="2400" b="0" i="0" u="none" strike="noStrike" dirty="0">
                <a:solidFill>
                  <a:srgbClr val="393E42"/>
                </a:solidFill>
                <a:effectLst/>
                <a:latin typeface="Proxima Nova"/>
              </a:rPr>
              <a:t> - what are the extended or hidden meanings?</a:t>
            </a:r>
          </a:p>
          <a:p>
            <a:pPr algn="l">
              <a:buFont typeface="Arial" panose="020B0604020202020204" pitchFamily="34" charset="0"/>
              <a:buChar char="•"/>
            </a:pPr>
            <a:r>
              <a:rPr lang="en-US" sz="2400" b="1" i="0" u="none" strike="noStrike" dirty="0">
                <a:solidFill>
                  <a:srgbClr val="393E42"/>
                </a:solidFill>
                <a:effectLst/>
                <a:latin typeface="Proxima Nova"/>
              </a:rPr>
              <a:t>Grice's conversational maxims</a:t>
            </a:r>
            <a:r>
              <a:rPr lang="en-US" sz="2400" b="0" i="0" u="none" strike="noStrike" dirty="0">
                <a:solidFill>
                  <a:srgbClr val="393E42"/>
                </a:solidFill>
                <a:effectLst/>
                <a:latin typeface="Proxima Nova"/>
              </a:rPr>
              <a:t> - are useful for reviewing power relations in spoken </a:t>
            </a:r>
            <a:r>
              <a:rPr lang="en-US" sz="2400" b="0" i="0" u="none" strike="noStrike" dirty="0">
                <a:solidFill>
                  <a:srgbClr val="007BFF"/>
                </a:solidFill>
                <a:effectLst/>
                <a:latin typeface="Proxima Nova"/>
                <a:hlinkClick r:id="rId10"/>
              </a:rPr>
              <a:t>discourse</a:t>
            </a:r>
            <a:r>
              <a:rPr lang="en-US" sz="2400" b="0" i="0" u="none" strike="noStrike" dirty="0">
                <a:solidFill>
                  <a:srgbClr val="393E42"/>
                </a:solidFill>
                <a:effectLst/>
                <a:latin typeface="Proxima Nova"/>
              </a:rPr>
              <a:t>.</a:t>
            </a:r>
          </a:p>
          <a:p>
            <a:pPr algn="l">
              <a:buFont typeface="Arial" panose="020B0604020202020204" pitchFamily="34" charset="0"/>
              <a:buChar char="•"/>
            </a:pPr>
            <a:r>
              <a:rPr lang="en-US" sz="2400" b="1" i="0" u="none" strike="noStrike" dirty="0">
                <a:solidFill>
                  <a:srgbClr val="393E42"/>
                </a:solidFill>
                <a:effectLst/>
                <a:latin typeface="Proxima Nova"/>
              </a:rPr>
              <a:t>Images and </a:t>
            </a:r>
            <a:r>
              <a:rPr lang="en-US" sz="2400" b="1" i="0" u="none" strike="noStrike" dirty="0" err="1">
                <a:solidFill>
                  <a:srgbClr val="393E42"/>
                </a:solidFill>
                <a:effectLst/>
                <a:latin typeface="Proxima Nova"/>
              </a:rPr>
              <a:t>colour</a:t>
            </a:r>
            <a:r>
              <a:rPr lang="en-US" sz="2400" b="0" i="0" u="none" strike="noStrike" dirty="0">
                <a:solidFill>
                  <a:srgbClr val="393E42"/>
                </a:solidFill>
                <a:effectLst/>
                <a:latin typeface="Proxima Nova"/>
              </a:rPr>
              <a:t> - how do they add to the meaning of the </a:t>
            </a:r>
            <a:r>
              <a:rPr lang="en-US" sz="2400" b="0" i="0" u="none" strike="noStrike" dirty="0">
                <a:solidFill>
                  <a:srgbClr val="007BFF"/>
                </a:solidFill>
                <a:effectLst/>
                <a:latin typeface="Proxima Nova"/>
                <a:hlinkClick r:id="rId10"/>
              </a:rPr>
              <a:t>discourse</a:t>
            </a:r>
            <a:r>
              <a:rPr lang="en-US" sz="2400" b="0" i="0" u="none" strike="noStrike" dirty="0">
                <a:solidFill>
                  <a:srgbClr val="393E42"/>
                </a:solidFill>
                <a:effectLst/>
                <a:latin typeface="Proxima Nova"/>
              </a:rPr>
              <a:t>?</a:t>
            </a:r>
          </a:p>
          <a:p>
            <a:pPr algn="l">
              <a:buFont typeface="Arial" panose="020B0604020202020204" pitchFamily="34" charset="0"/>
              <a:buChar char="•"/>
            </a:pPr>
            <a:r>
              <a:rPr lang="en-US" sz="2400" b="1" i="0" u="none" strike="noStrike" dirty="0">
                <a:solidFill>
                  <a:srgbClr val="393E42"/>
                </a:solidFill>
                <a:effectLst/>
                <a:latin typeface="Proxima Nova"/>
              </a:rPr>
              <a:t>Relationship between the discourse and the wider social context</a:t>
            </a:r>
            <a:endParaRPr lang="en-US" sz="2400" b="0" i="0" u="none" strike="noStrike" dirty="0">
              <a:solidFill>
                <a:srgbClr val="393E42"/>
              </a:solidFill>
              <a:effectLst/>
              <a:latin typeface="Proxima Nova"/>
            </a:endParaRPr>
          </a:p>
        </p:txBody>
      </p:sp>
    </p:spTree>
    <p:extLst>
      <p:ext uri="{BB962C8B-B14F-4D97-AF65-F5344CB8AC3E}">
        <p14:creationId xmlns:p14="http://schemas.microsoft.com/office/powerpoint/2010/main" val="1934115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0A0A2E8-11C3-93D9-A096-B5AFD662FF3E}"/>
              </a:ext>
            </a:extLst>
          </p:cNvPr>
          <p:cNvSpPr txBox="1"/>
          <p:nvPr/>
        </p:nvSpPr>
        <p:spPr>
          <a:xfrm>
            <a:off x="125260" y="212942"/>
            <a:ext cx="11862148" cy="5262979"/>
          </a:xfrm>
          <a:prstGeom prst="rect">
            <a:avLst/>
          </a:prstGeom>
          <a:noFill/>
        </p:spPr>
        <p:txBody>
          <a:bodyPr wrap="square">
            <a:spAutoFit/>
          </a:bodyPr>
          <a:lstStyle/>
          <a:p>
            <a:pPr algn="l"/>
            <a:r>
              <a:rPr lang="en-US" sz="2800" b="1" i="0" u="none" strike="noStrike" dirty="0">
                <a:solidFill>
                  <a:srgbClr val="10324C"/>
                </a:solidFill>
                <a:effectLst/>
                <a:latin typeface="Proxima Nova"/>
              </a:rPr>
              <a:t>Language-in-use discourse analysis </a:t>
            </a:r>
          </a:p>
          <a:p>
            <a:pPr algn="l"/>
            <a:r>
              <a:rPr lang="en-US" sz="2800" b="0" i="0" u="none" strike="noStrike" dirty="0">
                <a:solidFill>
                  <a:srgbClr val="393E42"/>
                </a:solidFill>
                <a:effectLst/>
                <a:latin typeface="Proxima Nova"/>
              </a:rPr>
              <a:t>Language-in-use discourse analysis focuses more on the technical details of language, such as grammar, syntax (the arrangement of words, phrases, and clauses), </a:t>
            </a:r>
            <a:r>
              <a:rPr lang="en-US" sz="2800" b="0" i="0" u="none" strike="noStrike" dirty="0">
                <a:solidFill>
                  <a:srgbClr val="007BFF"/>
                </a:solidFill>
                <a:effectLst/>
                <a:latin typeface="Proxima Nova"/>
                <a:hlinkClick r:id="rId2"/>
              </a:rPr>
              <a:t>phonetics</a:t>
            </a:r>
            <a:r>
              <a:rPr lang="en-US" sz="2800" b="0" i="0" u="none" strike="noStrike" dirty="0">
                <a:solidFill>
                  <a:srgbClr val="393E42"/>
                </a:solidFill>
                <a:effectLst/>
                <a:latin typeface="Proxima Nova"/>
              </a:rPr>
              <a:t>, </a:t>
            </a:r>
            <a:r>
              <a:rPr lang="en-US" sz="2800" b="0" i="0" u="none" strike="noStrike" dirty="0">
                <a:solidFill>
                  <a:srgbClr val="007BFF"/>
                </a:solidFill>
                <a:effectLst/>
                <a:latin typeface="Proxima Nova"/>
                <a:hlinkClick r:id="rId3"/>
              </a:rPr>
              <a:t>phonology</a:t>
            </a:r>
            <a:r>
              <a:rPr lang="en-US" sz="2800" b="0" i="0" u="none" strike="noStrike" dirty="0">
                <a:solidFill>
                  <a:srgbClr val="393E42"/>
                </a:solidFill>
                <a:effectLst/>
                <a:latin typeface="Proxima Nova"/>
              </a:rPr>
              <a:t>, and </a:t>
            </a:r>
            <a:r>
              <a:rPr lang="en-US" sz="2800" b="0" i="0" u="none" strike="noStrike" dirty="0">
                <a:solidFill>
                  <a:srgbClr val="007BFF"/>
                </a:solidFill>
                <a:effectLst/>
                <a:latin typeface="Proxima Nova"/>
                <a:hlinkClick r:id="rId4"/>
              </a:rPr>
              <a:t>prosody</a:t>
            </a:r>
            <a:r>
              <a:rPr lang="en-US" sz="2800" b="0" i="0" u="none" strike="noStrike" dirty="0">
                <a:solidFill>
                  <a:srgbClr val="393E42"/>
                </a:solidFill>
                <a:effectLst/>
                <a:latin typeface="Proxima Nova"/>
              </a:rPr>
              <a:t>.</a:t>
            </a:r>
          </a:p>
          <a:p>
            <a:pPr algn="l"/>
            <a:r>
              <a:rPr lang="en-US" sz="2800" b="0" i="0" u="none" strike="noStrike" dirty="0">
                <a:solidFill>
                  <a:srgbClr val="393E42"/>
                </a:solidFill>
                <a:effectLst/>
                <a:latin typeface="Proxima Nova"/>
              </a:rPr>
              <a:t>A language-in-use approach to DA involves a highly descriptive and in-depth examination of linguistic properties.</a:t>
            </a:r>
          </a:p>
          <a:p>
            <a:pPr algn="l"/>
            <a:r>
              <a:rPr lang="en-US" sz="2800" dirty="0">
                <a:solidFill>
                  <a:srgbClr val="393E42"/>
                </a:solidFill>
                <a:latin typeface="Proxima Nova"/>
              </a:rPr>
              <a:t>Example:</a:t>
            </a:r>
          </a:p>
          <a:p>
            <a:pPr algn="just"/>
            <a:r>
              <a:rPr lang="en-US" sz="2800" b="0" i="0" u="none" strike="noStrike" dirty="0">
                <a:solidFill>
                  <a:srgbClr val="393E42"/>
                </a:solidFill>
                <a:effectLst/>
                <a:latin typeface="Proxima Nova"/>
              </a:rPr>
              <a:t>A discourse analyst may examine the speech patterns of teenagers to see when they use contractions (shortened word forms), double negatives (e.g. </a:t>
            </a:r>
            <a:r>
              <a:rPr lang="en-US" sz="2800" b="0" i="1" u="none" strike="noStrike" dirty="0">
                <a:solidFill>
                  <a:srgbClr val="393E42"/>
                </a:solidFill>
                <a:effectLst/>
                <a:latin typeface="Proxima Nova"/>
              </a:rPr>
              <a:t>I </a:t>
            </a:r>
            <a:r>
              <a:rPr lang="en-US" sz="2800" b="0" i="1" u="none" strike="noStrike" dirty="0" err="1">
                <a:solidFill>
                  <a:srgbClr val="393E42"/>
                </a:solidFill>
                <a:effectLst/>
                <a:latin typeface="Proxima Nova"/>
              </a:rPr>
              <a:t>ain't</a:t>
            </a:r>
            <a:r>
              <a:rPr lang="en-US" sz="2800" b="0" i="1" u="none" strike="noStrike" dirty="0">
                <a:solidFill>
                  <a:srgbClr val="393E42"/>
                </a:solidFill>
                <a:effectLst/>
                <a:latin typeface="Proxima Nova"/>
              </a:rPr>
              <a:t> got no time</a:t>
            </a:r>
            <a:r>
              <a:rPr lang="en-US" sz="2800" b="0" i="0" u="none" strike="noStrike" dirty="0">
                <a:solidFill>
                  <a:srgbClr val="393E42"/>
                </a:solidFill>
                <a:effectLst/>
                <a:latin typeface="Proxima Nova"/>
              </a:rPr>
              <a:t>), neologisms (a newly created word) etc. In this </a:t>
            </a:r>
            <a:r>
              <a:rPr lang="en-US" sz="2800" b="0" i="0" u="none" strike="noStrike" dirty="0">
                <a:solidFill>
                  <a:srgbClr val="007BFF"/>
                </a:solidFill>
                <a:effectLst/>
                <a:latin typeface="Proxima Nova"/>
                <a:hlinkClick r:id="rId5"/>
              </a:rPr>
              <a:t>case</a:t>
            </a:r>
            <a:r>
              <a:rPr lang="en-US" sz="2800" b="0" i="0" u="none" strike="noStrike" dirty="0">
                <a:solidFill>
                  <a:srgbClr val="393E42"/>
                </a:solidFill>
                <a:effectLst/>
                <a:latin typeface="Proxima Nova"/>
              </a:rPr>
              <a:t>, the researcher is interested in the minor technicalities of the language.</a:t>
            </a:r>
          </a:p>
        </p:txBody>
      </p:sp>
    </p:spTree>
    <p:extLst>
      <p:ext uri="{BB962C8B-B14F-4D97-AF65-F5344CB8AC3E}">
        <p14:creationId xmlns:p14="http://schemas.microsoft.com/office/powerpoint/2010/main" val="1330709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A7CFF6D-2513-88E8-2500-4E5E31D1243D}"/>
              </a:ext>
            </a:extLst>
          </p:cNvPr>
          <p:cNvSpPr txBox="1"/>
          <p:nvPr/>
        </p:nvSpPr>
        <p:spPr>
          <a:xfrm>
            <a:off x="1327759" y="450937"/>
            <a:ext cx="9244208" cy="4832092"/>
          </a:xfrm>
          <a:prstGeom prst="rect">
            <a:avLst/>
          </a:prstGeom>
          <a:noFill/>
        </p:spPr>
        <p:txBody>
          <a:bodyPr wrap="square">
            <a:spAutoFit/>
          </a:bodyPr>
          <a:lstStyle/>
          <a:p>
            <a:pPr algn="l"/>
            <a:r>
              <a:rPr lang="en-US" sz="2800" b="1" i="0" u="none" strike="noStrike" dirty="0">
                <a:solidFill>
                  <a:srgbClr val="10324C"/>
                </a:solidFill>
                <a:effectLst/>
                <a:latin typeface="Proxima Nova"/>
              </a:rPr>
              <a:t>Socio-political discourse analysis</a:t>
            </a:r>
          </a:p>
          <a:p>
            <a:pPr algn="l"/>
            <a:r>
              <a:rPr lang="en-US" sz="2800" b="0" i="0" u="none" strike="noStrike" dirty="0">
                <a:solidFill>
                  <a:srgbClr val="393E42"/>
                </a:solidFill>
                <a:effectLst/>
                <a:latin typeface="Proxima Nova"/>
              </a:rPr>
              <a:t>This approach is less concerned with the technical details of language, and more focused on the impact language can have on society and vice versa. </a:t>
            </a:r>
          </a:p>
          <a:p>
            <a:pPr algn="l"/>
            <a:endParaRPr lang="en-US" sz="2800" dirty="0">
              <a:solidFill>
                <a:srgbClr val="393E42"/>
              </a:solidFill>
              <a:latin typeface="Proxima Nova"/>
            </a:endParaRPr>
          </a:p>
          <a:p>
            <a:pPr algn="l"/>
            <a:r>
              <a:rPr lang="en-US" sz="2800" b="0" i="0" u="none" strike="noStrike" dirty="0">
                <a:solidFill>
                  <a:srgbClr val="393E42"/>
                </a:solidFill>
                <a:effectLst/>
                <a:latin typeface="Proxima Nova"/>
              </a:rPr>
              <a:t>Socio-political discourse analysis looks at the relationship between language and society, such as </a:t>
            </a:r>
            <a:r>
              <a:rPr lang="en-US" sz="2800" b="0" i="0" u="none" strike="noStrike" dirty="0">
                <a:solidFill>
                  <a:srgbClr val="007BFF"/>
                </a:solidFill>
                <a:effectLst/>
                <a:latin typeface="Proxima Nova"/>
                <a:hlinkClick r:id="rId2"/>
              </a:rPr>
              <a:t>language and power</a:t>
            </a:r>
            <a:r>
              <a:rPr lang="en-US" sz="2800" b="0" i="0" u="none" strike="noStrike" dirty="0">
                <a:solidFill>
                  <a:srgbClr val="393E42"/>
                </a:solidFill>
                <a:effectLst/>
                <a:latin typeface="Proxima Nova"/>
              </a:rPr>
              <a:t>.</a:t>
            </a:r>
          </a:p>
          <a:p>
            <a:pPr algn="l"/>
            <a:endParaRPr lang="en-US" sz="2800" b="0" i="0" u="none" strike="noStrike" dirty="0">
              <a:solidFill>
                <a:srgbClr val="393E42"/>
              </a:solidFill>
              <a:effectLst/>
              <a:latin typeface="Proxima Nova"/>
            </a:endParaRPr>
          </a:p>
          <a:p>
            <a:pPr algn="l"/>
            <a:r>
              <a:rPr lang="en-US" sz="2800" b="0" i="0" u="none" strike="noStrike" dirty="0">
                <a:solidFill>
                  <a:srgbClr val="393E42"/>
                </a:solidFill>
                <a:effectLst/>
                <a:latin typeface="Proxima Nova"/>
              </a:rPr>
              <a:t>The most common socio-political discourse analysis approach is </a:t>
            </a:r>
            <a:r>
              <a:rPr lang="en-US" sz="2800" b="1" i="0" u="none" strike="noStrike" dirty="0">
                <a:solidFill>
                  <a:srgbClr val="393E42"/>
                </a:solidFill>
                <a:effectLst/>
                <a:latin typeface="Proxima Nova"/>
              </a:rPr>
              <a:t>critical discourse analysis.</a:t>
            </a:r>
            <a:endParaRPr lang="en-US" sz="2800" b="0" i="0" u="none" strike="noStrike" dirty="0">
              <a:solidFill>
                <a:srgbClr val="393E42"/>
              </a:solidFill>
              <a:effectLst/>
              <a:latin typeface="Proxima Nova"/>
            </a:endParaRPr>
          </a:p>
        </p:txBody>
      </p:sp>
    </p:spTree>
    <p:extLst>
      <p:ext uri="{BB962C8B-B14F-4D97-AF65-F5344CB8AC3E}">
        <p14:creationId xmlns:p14="http://schemas.microsoft.com/office/powerpoint/2010/main" val="2254875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FEA773-6ABC-E072-21AE-B7A397F96687}"/>
              </a:ext>
            </a:extLst>
          </p:cNvPr>
          <p:cNvSpPr txBox="1"/>
          <p:nvPr/>
        </p:nvSpPr>
        <p:spPr>
          <a:xfrm>
            <a:off x="0" y="-492020"/>
            <a:ext cx="12192000" cy="8032968"/>
          </a:xfrm>
          <a:prstGeom prst="rect">
            <a:avLst/>
          </a:prstGeom>
          <a:noFill/>
        </p:spPr>
        <p:txBody>
          <a:bodyPr wrap="square">
            <a:spAutoFit/>
          </a:bodyPr>
          <a:lstStyle/>
          <a:p>
            <a:pPr algn="l"/>
            <a:endParaRPr lang="en-US" b="1" i="0" u="none" strike="noStrike" dirty="0">
              <a:solidFill>
                <a:srgbClr val="10324C"/>
              </a:solidFill>
              <a:effectLst/>
              <a:latin typeface="Proxima Nova"/>
            </a:endParaRPr>
          </a:p>
          <a:p>
            <a:pPr algn="l"/>
            <a:endParaRPr lang="en-US" b="1" dirty="0">
              <a:solidFill>
                <a:srgbClr val="10324C"/>
              </a:solidFill>
              <a:latin typeface="Proxima Nova"/>
            </a:endParaRPr>
          </a:p>
          <a:p>
            <a:pPr algn="just"/>
            <a:r>
              <a:rPr lang="en-US" sz="2400" b="1" i="0" u="none" strike="noStrike" dirty="0">
                <a:solidFill>
                  <a:srgbClr val="10324C"/>
                </a:solidFill>
                <a:effectLst/>
                <a:latin typeface="Proxima Nova"/>
              </a:rPr>
              <a:t>Critical discourse analysis</a:t>
            </a:r>
          </a:p>
          <a:p>
            <a:pPr algn="just" rtl="0"/>
            <a:r>
              <a:rPr lang="en-US" sz="2400" b="0" i="0" u="none" strike="noStrike" dirty="0">
                <a:solidFill>
                  <a:srgbClr val="393E42"/>
                </a:solidFill>
                <a:effectLst/>
                <a:latin typeface="Proxima Nova"/>
              </a:rPr>
              <a:t>Critical discourse analysis (CDA) is primarily concerned with language's role in constructing ideology and power. The approach views language as a form of social practice and aims to investigate the ideologies and power dynamics hidden within discourse. </a:t>
            </a:r>
          </a:p>
          <a:p>
            <a:pPr algn="just" rtl="0"/>
            <a:r>
              <a:rPr lang="en-US" sz="2400" b="0" i="0" u="none" strike="noStrike" dirty="0">
                <a:solidFill>
                  <a:srgbClr val="393E42"/>
                </a:solidFill>
                <a:effectLst/>
                <a:latin typeface="Proxima Nova"/>
              </a:rPr>
              <a:t>Critical discourse analysis can also be used to critically examine language's role in creating and maintaining social inequality.</a:t>
            </a:r>
          </a:p>
          <a:p>
            <a:pPr algn="just" rtl="0"/>
            <a:r>
              <a:rPr lang="en-US" sz="2400" b="0" i="0" u="none" strike="noStrike" dirty="0">
                <a:solidFill>
                  <a:srgbClr val="393E42"/>
                </a:solidFill>
                <a:effectLst/>
                <a:latin typeface="Proxima Nova"/>
              </a:rPr>
              <a:t>Work by the researcher and analyst </a:t>
            </a:r>
            <a:r>
              <a:rPr lang="en-US" sz="2400" b="0" i="0" u="none" strike="noStrike" dirty="0">
                <a:solidFill>
                  <a:srgbClr val="007BFF"/>
                </a:solidFill>
                <a:effectLst/>
                <a:latin typeface="Proxima Nova"/>
                <a:hlinkClick r:id="rId2"/>
              </a:rPr>
              <a:t>Norman Fairclough</a:t>
            </a:r>
            <a:r>
              <a:rPr lang="en-US" sz="2400" b="0" i="0" u="none" strike="noStrike" dirty="0">
                <a:solidFill>
                  <a:srgbClr val="393E42"/>
                </a:solidFill>
                <a:effectLst/>
                <a:latin typeface="Proxima Nova"/>
              </a:rPr>
              <a:t> has been highly influential and pioneering in the development of critical discourse analysis as a research method.</a:t>
            </a:r>
          </a:p>
          <a:p>
            <a:pPr algn="just" rtl="0"/>
            <a:r>
              <a:rPr lang="en-US" sz="2400" b="0" i="0" u="none" strike="noStrike" dirty="0">
                <a:solidFill>
                  <a:srgbClr val="393E42"/>
                </a:solidFill>
                <a:effectLst/>
                <a:latin typeface="Proxima Nova"/>
              </a:rPr>
              <a:t>The main aims and principles of CDA include; </a:t>
            </a:r>
          </a:p>
          <a:p>
            <a:pPr algn="just" rtl="0">
              <a:buFont typeface="Arial" panose="020B0604020202020204" pitchFamily="34" charset="0"/>
              <a:buChar char="•"/>
            </a:pPr>
            <a:r>
              <a:rPr lang="en-US" sz="2400" b="0" i="0" u="none" strike="noStrike" dirty="0">
                <a:solidFill>
                  <a:srgbClr val="393E42"/>
                </a:solidFill>
                <a:effectLst/>
                <a:latin typeface="Proxima Nova"/>
              </a:rPr>
              <a:t>To see how language can create and maintain ideologies.</a:t>
            </a:r>
          </a:p>
          <a:p>
            <a:pPr algn="just" rtl="0">
              <a:buFont typeface="Arial" panose="020B0604020202020204" pitchFamily="34" charset="0"/>
              <a:buChar char="•"/>
            </a:pPr>
            <a:r>
              <a:rPr lang="en-US" sz="2400" b="0" i="0" u="none" strike="noStrike" dirty="0">
                <a:solidFill>
                  <a:srgbClr val="393E42"/>
                </a:solidFill>
                <a:effectLst/>
                <a:latin typeface="Proxima Nova"/>
              </a:rPr>
              <a:t>To uncover power structures.</a:t>
            </a:r>
          </a:p>
          <a:p>
            <a:pPr algn="just" rtl="0">
              <a:buFont typeface="Arial" panose="020B0604020202020204" pitchFamily="34" charset="0"/>
              <a:buChar char="•"/>
            </a:pPr>
            <a:r>
              <a:rPr lang="en-US" sz="2400" b="0" i="0" u="none" strike="noStrike" dirty="0">
                <a:solidFill>
                  <a:srgbClr val="393E42"/>
                </a:solidFill>
                <a:effectLst/>
                <a:latin typeface="Proxima Nova"/>
              </a:rPr>
              <a:t>To understand how power can be maintained and abused through language.</a:t>
            </a:r>
          </a:p>
          <a:p>
            <a:pPr algn="just" rtl="0">
              <a:buFont typeface="Arial" panose="020B0604020202020204" pitchFamily="34" charset="0"/>
              <a:buChar char="•"/>
            </a:pPr>
            <a:r>
              <a:rPr lang="en-US" sz="2400" b="0" i="0" u="none" strike="noStrike" dirty="0">
                <a:solidFill>
                  <a:srgbClr val="393E42"/>
                </a:solidFill>
                <a:effectLst/>
                <a:latin typeface="Proxima Nova"/>
              </a:rPr>
              <a:t>To encourage people to question what they are being told and why. </a:t>
            </a:r>
          </a:p>
          <a:p>
            <a:pPr algn="just" rtl="0">
              <a:buFont typeface="Arial" panose="020B0604020202020204" pitchFamily="34" charset="0"/>
              <a:buChar char="•"/>
            </a:pPr>
            <a:r>
              <a:rPr lang="en-US" sz="2400" b="0" i="0" u="none" strike="noStrike" dirty="0">
                <a:solidFill>
                  <a:srgbClr val="393E42"/>
                </a:solidFill>
                <a:effectLst/>
                <a:latin typeface="Proxima Nova"/>
              </a:rPr>
              <a:t>To give a voice back to historically </a:t>
            </a:r>
            <a:r>
              <a:rPr lang="en-US" sz="2400" b="0" i="0" u="none" strike="noStrike" dirty="0" err="1">
                <a:solidFill>
                  <a:srgbClr val="393E42"/>
                </a:solidFill>
                <a:effectLst/>
                <a:latin typeface="Proxima Nova"/>
              </a:rPr>
              <a:t>marginalised</a:t>
            </a:r>
            <a:r>
              <a:rPr lang="en-US" sz="2400" b="0" i="0" u="none" strike="noStrike" dirty="0">
                <a:solidFill>
                  <a:srgbClr val="393E42"/>
                </a:solidFill>
                <a:effectLst/>
                <a:latin typeface="Proxima Nova"/>
              </a:rPr>
              <a:t> or oppressed people.</a:t>
            </a:r>
          </a:p>
          <a:p>
            <a:pPr algn="just" rtl="0">
              <a:buFont typeface="Arial" panose="020B0604020202020204" pitchFamily="34" charset="0"/>
              <a:buChar char="•"/>
            </a:pPr>
            <a:r>
              <a:rPr lang="en-US" sz="2400" b="0" i="0" u="none" strike="noStrike" dirty="0">
                <a:solidFill>
                  <a:srgbClr val="393E42"/>
                </a:solidFill>
                <a:effectLst/>
                <a:latin typeface="Proxima Nova"/>
              </a:rPr>
              <a:t>Consider how gender, ethnicity, race, and culture are represented and constructed in discourse.</a:t>
            </a:r>
          </a:p>
          <a:p>
            <a:pPr algn="just" rtl="0">
              <a:buFont typeface="Arial" panose="020B0604020202020204" pitchFamily="34" charset="0"/>
              <a:buChar char="•"/>
            </a:pPr>
            <a:r>
              <a:rPr lang="en-US" sz="2400" b="0" i="0" u="none" strike="noStrike" dirty="0" err="1">
                <a:solidFill>
                  <a:srgbClr val="393E42"/>
                </a:solidFill>
                <a:effectLst/>
                <a:latin typeface="Proxima Nova"/>
              </a:rPr>
              <a:t>Recognising</a:t>
            </a:r>
            <a:r>
              <a:rPr lang="en-US" sz="2400" b="0" i="0" u="none" strike="noStrike" dirty="0">
                <a:solidFill>
                  <a:srgbClr val="393E42"/>
                </a:solidFill>
                <a:effectLst/>
                <a:latin typeface="Proxima Nova"/>
              </a:rPr>
              <a:t> the </a:t>
            </a:r>
            <a:r>
              <a:rPr lang="en-US" sz="2400" b="0" i="0" u="none" strike="noStrike" dirty="0" err="1">
                <a:solidFill>
                  <a:srgbClr val="393E42"/>
                </a:solidFill>
                <a:effectLst/>
                <a:latin typeface="Proxima Nova"/>
              </a:rPr>
              <a:t>marginalised</a:t>
            </a:r>
            <a:r>
              <a:rPr lang="en-US" sz="2400" b="0" i="0" u="none" strike="noStrike" dirty="0">
                <a:solidFill>
                  <a:srgbClr val="393E42"/>
                </a:solidFill>
                <a:effectLst/>
                <a:latin typeface="Proxima Nova"/>
              </a:rPr>
              <a:t> people in society and who the most powerful are.</a:t>
            </a:r>
          </a:p>
          <a:p>
            <a:pPr algn="just"/>
            <a:br>
              <a:rPr lang="en-US" sz="2400" dirty="0"/>
            </a:br>
            <a:endParaRPr lang="en-US" sz="2400" dirty="0"/>
          </a:p>
        </p:txBody>
      </p:sp>
    </p:spTree>
    <p:extLst>
      <p:ext uri="{BB962C8B-B14F-4D97-AF65-F5344CB8AC3E}">
        <p14:creationId xmlns:p14="http://schemas.microsoft.com/office/powerpoint/2010/main" val="40811133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2081</Words>
  <Application>Microsoft Office PowerPoint</Application>
  <PresentationFormat>Widescreen</PresentationFormat>
  <Paragraphs>148</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Proxima Nova</vt:lpstr>
      <vt:lpstr>Office Theme</vt:lpstr>
      <vt:lpstr>Discourse Analysis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Discourse Analysis</dc:title>
  <dc:creator>Evaluator</dc:creator>
  <cp:lastModifiedBy>kawar barzinji</cp:lastModifiedBy>
  <cp:revision>2</cp:revision>
  <dcterms:created xsi:type="dcterms:W3CDTF">2023-10-16T02:33:40Z</dcterms:created>
  <dcterms:modified xsi:type="dcterms:W3CDTF">2023-12-04T06:35:18Z</dcterms:modified>
</cp:coreProperties>
</file>