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9" r:id="rId4"/>
    <p:sldId id="275" r:id="rId5"/>
    <p:sldId id="258" r:id="rId6"/>
    <p:sldId id="260" r:id="rId7"/>
    <p:sldId id="261" r:id="rId8"/>
    <p:sldId id="262" r:id="rId9"/>
    <p:sldId id="263" r:id="rId10"/>
    <p:sldId id="264" r:id="rId11"/>
    <p:sldId id="276" r:id="rId12"/>
    <p:sldId id="265" r:id="rId13"/>
    <p:sldId id="277" r:id="rId14"/>
    <p:sldId id="266" r:id="rId15"/>
    <p:sldId id="267" r:id="rId16"/>
    <p:sldId id="268" r:id="rId17"/>
    <p:sldId id="269" r:id="rId18"/>
    <p:sldId id="270" r:id="rId19"/>
    <p:sldId id="271" r:id="rId20"/>
    <p:sldId id="272" r:id="rId21"/>
    <p:sldId id="273" r:id="rId22"/>
    <p:sldId id="274"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3399"/>
    <a:srgbClr val="CCCC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94674" autoAdjust="0"/>
  </p:normalViewPr>
  <p:slideViewPr>
    <p:cSldViewPr>
      <p:cViewPr varScale="1">
        <p:scale>
          <a:sx n="102" d="100"/>
          <a:sy n="102" d="100"/>
        </p:scale>
        <p:origin x="192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3FD333E-7013-4D96-9C3E-CCE291EFCF01}" type="datetimeFigureOut">
              <a:rPr lang="ar-IQ" smtClean="0"/>
              <a:t>26‏/5‏/1445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8D8E5C0-B6C4-4F0B-A393-373828DCB390}" type="slidenum">
              <a:rPr lang="ar-IQ" smtClean="0"/>
              <a:t>‹#›</a:t>
            </a:fld>
            <a:endParaRPr lang="ar-IQ"/>
          </a:p>
        </p:txBody>
      </p:sp>
    </p:spTree>
    <p:extLst>
      <p:ext uri="{BB962C8B-B14F-4D97-AF65-F5344CB8AC3E}">
        <p14:creationId xmlns:p14="http://schemas.microsoft.com/office/powerpoint/2010/main" val="88481600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12/8/23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12/8/23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12/8/23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763000" cy="3048000"/>
          </a:xfrm>
        </p:spPr>
        <p:txBody>
          <a:bodyPr>
            <a:normAutofit fontScale="90000"/>
          </a:bodyPr>
          <a:lstStyle/>
          <a:p>
            <a:pPr algn="ctr"/>
            <a:r>
              <a:rPr lang="en-US" dirty="0">
                <a:solidFill>
                  <a:schemeClr val="accent2">
                    <a:lumMod val="75000"/>
                  </a:schemeClr>
                </a:solidFill>
              </a:rPr>
              <a:t>Module: Stylistics</a:t>
            </a:r>
            <a:br>
              <a:rPr lang="en-US" dirty="0">
                <a:solidFill>
                  <a:schemeClr val="accent2">
                    <a:lumMod val="75000"/>
                  </a:schemeClr>
                </a:solidFill>
              </a:rPr>
            </a:br>
            <a:br>
              <a:rPr lang="en-US" dirty="0">
                <a:solidFill>
                  <a:schemeClr val="accent2">
                    <a:lumMod val="75000"/>
                  </a:schemeClr>
                </a:solidFill>
              </a:rPr>
            </a:br>
            <a:r>
              <a:rPr lang="en-US" dirty="0">
                <a:solidFill>
                  <a:schemeClr val="accent2">
                    <a:lumMod val="75000"/>
                  </a:schemeClr>
                </a:solidFill>
              </a:rPr>
              <a:t>Style in Verbal Communication</a:t>
            </a:r>
            <a:br>
              <a:rPr lang="en-US" dirty="0">
                <a:solidFill>
                  <a:schemeClr val="accent2">
                    <a:lumMod val="75000"/>
                  </a:schemeClr>
                </a:solidFill>
              </a:rPr>
            </a:br>
            <a:endParaRPr lang="ar-IQ" dirty="0">
              <a:solidFill>
                <a:schemeClr val="accent2">
                  <a:lumMod val="75000"/>
                </a:schemeClr>
              </a:solidFill>
            </a:endParaRPr>
          </a:p>
        </p:txBody>
      </p:sp>
      <p:sp>
        <p:nvSpPr>
          <p:cNvPr id="3" name="Subtitle 2"/>
          <p:cNvSpPr>
            <a:spLocks noGrp="1"/>
          </p:cNvSpPr>
          <p:nvPr>
            <p:ph type="subTitle" idx="1"/>
          </p:nvPr>
        </p:nvSpPr>
        <p:spPr>
          <a:xfrm>
            <a:off x="152400" y="2895600"/>
            <a:ext cx="8305800" cy="2133600"/>
          </a:xfrm>
        </p:spPr>
        <p:txBody>
          <a:bodyPr>
            <a:normAutofit/>
          </a:bodyPr>
          <a:lstStyle/>
          <a:p>
            <a:pPr algn="ctr">
              <a:lnSpc>
                <a:spcPct val="150000"/>
              </a:lnSpc>
            </a:pPr>
            <a:endParaRPr lang="en-US" sz="1100" b="1" dirty="0">
              <a:solidFill>
                <a:schemeClr val="tx1"/>
              </a:solidFill>
            </a:endParaRPr>
          </a:p>
          <a:p>
            <a:pPr>
              <a:lnSpc>
                <a:spcPct val="150000"/>
              </a:lnSpc>
            </a:pPr>
            <a:endParaRPr lang="ar-IQ" b="1" dirty="0">
              <a:solidFill>
                <a:schemeClr val="tx1"/>
              </a:solidFill>
            </a:endParaRPr>
          </a:p>
        </p:txBody>
      </p:sp>
    </p:spTree>
    <p:custDataLst>
      <p:tags r:id="rId1"/>
    </p:custDataLst>
    <p:extLst>
      <p:ext uri="{BB962C8B-B14F-4D97-AF65-F5344CB8AC3E}">
        <p14:creationId xmlns:p14="http://schemas.microsoft.com/office/powerpoint/2010/main" val="881196734"/>
      </p:ext>
    </p:extLst>
  </p:cSld>
  <p:clrMapOvr>
    <a:masterClrMapping/>
  </p:clrMapOvr>
  <mc:AlternateContent xmlns:mc="http://schemas.openxmlformats.org/markup-compatibility/2006" xmlns:p14="http://schemas.microsoft.com/office/powerpoint/2010/main">
    <mc:Choice Requires="p14">
      <p:transition spd="slow" p14:dur="2000" advTm="6911"/>
    </mc:Choice>
    <mc:Fallback xmlns="">
      <p:transition spd="slow" advTm="69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81200"/>
            <a:ext cx="9144000" cy="4876800"/>
          </a:xfrm>
        </p:spPr>
        <p:txBody>
          <a:bodyPr>
            <a:noAutofit/>
          </a:bodyPr>
          <a:lstStyle/>
          <a:p>
            <a:pPr algn="l">
              <a:lnSpc>
                <a:spcPct val="150000"/>
              </a:lnSpc>
            </a:pPr>
            <a:r>
              <a:rPr lang="en-US" sz="2400" dirty="0">
                <a:latin typeface="Times New Roman" panose="02020603050405020304" pitchFamily="18" charset="0"/>
                <a:cs typeface="Times New Roman" panose="02020603050405020304" pitchFamily="18" charset="0"/>
              </a:rPr>
              <a:t>Means of this kind are used not just in literary works of art (more widely in literature and rhetoric), but everywhere else, although in a different way and with different results as to the information effect of the communication.</a:t>
            </a:r>
          </a:p>
          <a:p>
            <a:endParaRPr lang="en-US" dirty="0"/>
          </a:p>
        </p:txBody>
      </p:sp>
      <p:sp>
        <p:nvSpPr>
          <p:cNvPr id="3" name="Title 2"/>
          <p:cNvSpPr>
            <a:spLocks noGrp="1"/>
          </p:cNvSpPr>
          <p:nvPr>
            <p:ph type="title"/>
          </p:nvPr>
        </p:nvSpPr>
        <p:spPr>
          <a:xfrm>
            <a:off x="76200" y="-228600"/>
            <a:ext cx="9067800" cy="2209800"/>
          </a:xfrm>
        </p:spPr>
        <p:txBody>
          <a:bodyPr>
            <a:noAutofit/>
          </a:bodyPr>
          <a:lstStyle/>
          <a:p>
            <a:br>
              <a:rPr lang="en-US" sz="2200" dirty="0">
                <a:solidFill>
                  <a:schemeClr val="accent2"/>
                </a:solidFill>
                <a:latin typeface="Times New Roman" panose="02020603050405020304" pitchFamily="18" charset="0"/>
                <a:cs typeface="Times New Roman" panose="02020603050405020304" pitchFamily="18" charset="0"/>
              </a:rPr>
            </a:br>
            <a:r>
              <a:rPr lang="en-US" sz="2200" dirty="0">
                <a:solidFill>
                  <a:schemeClr val="accent2"/>
                </a:solidFill>
                <a:latin typeface="Times New Roman" panose="02020603050405020304" pitchFamily="18" charset="0"/>
                <a:cs typeface="Times New Roman" panose="02020603050405020304" pitchFamily="18" charset="0"/>
              </a:rPr>
              <a:t>Thus, the nature and particular use of tectonic means under certain communicative conditions play a decisive role in the formation of the style of a communication.</a:t>
            </a:r>
          </a:p>
        </p:txBody>
      </p:sp>
    </p:spTree>
    <p:extLst>
      <p:ext uri="{BB962C8B-B14F-4D97-AF65-F5344CB8AC3E}">
        <p14:creationId xmlns:p14="http://schemas.microsoft.com/office/powerpoint/2010/main" val="1507934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9067800" cy="6324600"/>
          </a:xfrm>
        </p:spPr>
        <p:txBody>
          <a:bodyPr>
            <a:normAutofit/>
          </a:bodyPr>
          <a:lstStyle/>
          <a:p>
            <a:pPr algn="l">
              <a:lnSpc>
                <a:spcPct val="150000"/>
              </a:lnSpc>
            </a:pPr>
            <a:r>
              <a:rPr lang="en-US" sz="2800" dirty="0">
                <a:latin typeface="Times New Roman" panose="02020603050405020304" pitchFamily="18" charset="0"/>
                <a:cs typeface="Times New Roman" panose="02020603050405020304" pitchFamily="18" charset="0"/>
              </a:rPr>
              <a:t>(6) Communicators have at their disposal means of considerable complexity, namely complete </a:t>
            </a:r>
            <a:r>
              <a:rPr lang="en-US" sz="2800" b="1" dirty="0">
                <a:latin typeface="Times New Roman" panose="02020603050405020304" pitchFamily="18" charset="0"/>
                <a:cs typeface="Times New Roman" panose="02020603050405020304" pitchFamily="18" charset="0"/>
              </a:rPr>
              <a:t>schemata of a communication </a:t>
            </a:r>
            <a:r>
              <a:rPr lang="en-US" sz="2800" dirty="0">
                <a:latin typeface="Times New Roman" panose="02020603050405020304" pitchFamily="18" charset="0"/>
                <a:cs typeface="Times New Roman" panose="02020603050405020304" pitchFamily="18" charset="0"/>
              </a:rPr>
              <a:t>as a whole. They are given various names: </a:t>
            </a:r>
            <a:r>
              <a:rPr lang="en-US" sz="2800" b="1" dirty="0">
                <a:latin typeface="Times New Roman" panose="02020603050405020304" pitchFamily="18" charset="0"/>
                <a:cs typeface="Times New Roman" panose="02020603050405020304" pitchFamily="18" charset="0"/>
              </a:rPr>
              <a:t>genre forms </a:t>
            </a:r>
            <a:r>
              <a:rPr lang="en-US" sz="2800" dirty="0">
                <a:latin typeface="Times New Roman" panose="02020603050405020304" pitchFamily="18" charset="0"/>
                <a:cs typeface="Times New Roman" panose="02020603050405020304" pitchFamily="18" charset="0"/>
              </a:rPr>
              <a:t>(in the sphere of literature); and stylistic modes of expression, </a:t>
            </a:r>
            <a:r>
              <a:rPr lang="en-US" sz="2800" b="1" dirty="0">
                <a:latin typeface="Times New Roman" panose="02020603050405020304" pitchFamily="18" charset="0"/>
                <a:cs typeface="Times New Roman" panose="02020603050405020304" pitchFamily="18" charset="0"/>
              </a:rPr>
              <a:t>stylistic forms </a:t>
            </a:r>
            <a:r>
              <a:rPr lang="en-US" sz="2800" dirty="0">
                <a:latin typeface="Times New Roman" panose="02020603050405020304" pitchFamily="18" charset="0"/>
                <a:cs typeface="Times New Roman" panose="02020603050405020304" pitchFamily="18" charset="0"/>
              </a:rPr>
              <a:t>(in linguistic stylistics). The </a:t>
            </a:r>
            <a:r>
              <a:rPr lang="en-US" sz="2800" dirty="0">
                <a:solidFill>
                  <a:srgbClr val="FF0000"/>
                </a:solidFill>
                <a:latin typeface="Times New Roman" panose="02020603050405020304" pitchFamily="18" charset="0"/>
                <a:cs typeface="Times New Roman" panose="02020603050405020304" pitchFamily="18" charset="0"/>
              </a:rPr>
              <a:t>construction of communications </a:t>
            </a:r>
            <a:r>
              <a:rPr lang="en-US" sz="2800" dirty="0">
                <a:latin typeface="Times New Roman" panose="02020603050405020304" pitchFamily="18" charset="0"/>
                <a:cs typeface="Times New Roman" panose="02020603050405020304" pitchFamily="18" charset="0"/>
              </a:rPr>
              <a:t>as whole texts does not display many general features, differentiation between particular kinds of communication shows strong variations of a stylistic nature.</a:t>
            </a:r>
          </a:p>
          <a:p>
            <a:pPr algn="l">
              <a:lnSpc>
                <a:spcPct val="150000"/>
              </a:lnSpc>
            </a:pPr>
            <a:endParaRPr lang="en-US" dirty="0"/>
          </a:p>
        </p:txBody>
      </p:sp>
    </p:spTree>
    <p:extLst>
      <p:ext uri="{BB962C8B-B14F-4D97-AF65-F5344CB8AC3E}">
        <p14:creationId xmlns:p14="http://schemas.microsoft.com/office/powerpoint/2010/main" val="565701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
            <a:ext cx="9144000" cy="6400800"/>
          </a:xfrm>
        </p:spPr>
        <p:txBody>
          <a:bodyPr>
            <a:noAutofit/>
          </a:bodyPr>
          <a:lstStyle/>
          <a:p>
            <a:pPr algn="l">
              <a:lnSpc>
                <a:spcPct val="150000"/>
              </a:lnSpc>
            </a:pPr>
            <a:r>
              <a:rPr lang="en-US" sz="2600" b="1" dirty="0">
                <a:latin typeface="Times New Roman" panose="02020603050405020304" pitchFamily="18" charset="0"/>
                <a:cs typeface="Times New Roman" panose="02020603050405020304" pitchFamily="18" charset="0"/>
              </a:rPr>
              <a:t>(7) </a:t>
            </a:r>
            <a:r>
              <a:rPr lang="en-US" sz="2600" dirty="0">
                <a:latin typeface="Times New Roman" panose="02020603050405020304" pitchFamily="18" charset="0"/>
                <a:cs typeface="Times New Roman" panose="02020603050405020304" pitchFamily="18" charset="0"/>
              </a:rPr>
              <a:t>In the act of communication</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speakers use ready-made elements which have become more or less established through collective usage – in the form of shorter or longer </a:t>
            </a:r>
            <a:r>
              <a:rPr lang="en-US" sz="2600" b="1" u="sng" dirty="0">
                <a:latin typeface="Times New Roman" panose="02020603050405020304" pitchFamily="18" charset="0"/>
                <a:cs typeface="Times New Roman" panose="02020603050405020304" pitchFamily="18" charset="0"/>
              </a:rPr>
              <a:t>extracts</a:t>
            </a:r>
            <a:r>
              <a:rPr lang="en-US" sz="2600" b="1"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of whole discourses, and sometimes even </a:t>
            </a:r>
            <a:r>
              <a:rPr lang="en-US" sz="2600" b="1" dirty="0">
                <a:latin typeface="Times New Roman" panose="02020603050405020304" pitchFamily="18" charset="0"/>
                <a:cs typeface="Times New Roman" panose="02020603050405020304" pitchFamily="18" charset="0"/>
              </a:rPr>
              <a:t>whole </a:t>
            </a:r>
            <a:r>
              <a:rPr lang="en-US" sz="2600" b="1" u="sng" dirty="0">
                <a:latin typeface="Times New Roman" panose="02020603050405020304" pitchFamily="18" charset="0"/>
                <a:cs typeface="Times New Roman" panose="02020603050405020304" pitchFamily="18" charset="0"/>
              </a:rPr>
              <a:t>finished discourses</a:t>
            </a:r>
            <a:r>
              <a:rPr lang="en-US" sz="2600" dirty="0">
                <a:latin typeface="Times New Roman" panose="02020603050405020304" pitchFamily="18" charset="0"/>
                <a:cs typeface="Times New Roman" panose="02020603050405020304" pitchFamily="18" charset="0"/>
              </a:rPr>
              <a:t>. </a:t>
            </a:r>
          </a:p>
          <a:p>
            <a:pPr algn="l">
              <a:lnSpc>
                <a:spcPct val="150000"/>
              </a:lnSpc>
            </a:pP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27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9220200" cy="6400800"/>
          </a:xfrm>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For instance, texts of various discourses required by social conventions, congratulations, pieces of folklore and non-folklore tradition, especially universally known </a:t>
            </a:r>
            <a:r>
              <a:rPr lang="en-US" sz="2400" dirty="0">
                <a:solidFill>
                  <a:schemeClr val="accent2"/>
                </a:solidFill>
                <a:latin typeface="Times New Roman" panose="02020603050405020304" pitchFamily="18" charset="0"/>
                <a:cs typeface="Times New Roman" panose="02020603050405020304" pitchFamily="18" charset="0"/>
              </a:rPr>
              <a:t>verses of poetry</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lyrics to songs</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pop-hits</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arias</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anthems</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famous quotations</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maxims or adages</a:t>
            </a:r>
            <a:r>
              <a:rPr lang="en-US" sz="2400" dirty="0">
                <a:latin typeface="Times New Roman" panose="02020603050405020304" pitchFamily="18" charset="0"/>
                <a:cs typeface="Times New Roman" panose="02020603050405020304" pitchFamily="18" charset="0"/>
              </a:rPr>
              <a:t>, etc., but also discourses, created ad hoc, either of our own or someone else's such as </a:t>
            </a:r>
            <a:r>
              <a:rPr lang="en-US" sz="2400" dirty="0">
                <a:solidFill>
                  <a:schemeClr val="accent2"/>
                </a:solidFill>
                <a:latin typeface="Times New Roman" panose="02020603050405020304" pitchFamily="18" charset="0"/>
                <a:cs typeface="Times New Roman" panose="02020603050405020304" pitchFamily="18" charset="0"/>
              </a:rPr>
              <a:t>declarations of love</a:t>
            </a:r>
            <a:r>
              <a:rPr lang="en-US" sz="2400" dirty="0">
                <a:latin typeface="Times New Roman" panose="02020603050405020304" pitchFamily="18" charset="0"/>
                <a:cs typeface="Times New Roman" panose="02020603050405020304" pitchFamily="18" charset="0"/>
              </a:rPr>
              <a:t>, </a:t>
            </a:r>
            <a:r>
              <a:rPr lang="en-US" sz="2400" dirty="0">
                <a:solidFill>
                  <a:schemeClr val="accent2"/>
                </a:solidFill>
                <a:latin typeface="Times New Roman" panose="02020603050405020304" pitchFamily="18" charset="0"/>
                <a:cs typeface="Times New Roman" panose="02020603050405020304" pitchFamily="18" charset="0"/>
              </a:rPr>
              <a:t>funeral speeches</a:t>
            </a:r>
            <a:r>
              <a:rPr lang="en-US" sz="2400" dirty="0">
                <a:latin typeface="Times New Roman" panose="02020603050405020304" pitchFamily="18" charset="0"/>
                <a:cs typeface="Times New Roman" panose="02020603050405020304" pitchFamily="18" charset="0"/>
              </a:rPr>
              <a:t>, and so on. Even this store of discourses and their parts is used by the speaker of language when he constructs new discourses (he incorporates them either as quotations or without such an introduction; the receiver may or may not identify these ready-made parts or whole discourses as such).</a:t>
            </a:r>
            <a:endParaRPr lang="en-US" sz="2400" dirty="0"/>
          </a:p>
        </p:txBody>
      </p:sp>
    </p:spTree>
    <p:extLst>
      <p:ext uri="{BB962C8B-B14F-4D97-AF65-F5344CB8AC3E}">
        <p14:creationId xmlns:p14="http://schemas.microsoft.com/office/powerpoint/2010/main" val="234071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525000" cy="5181600"/>
          </a:xfrm>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The term style was coined - in the classical Roman period - from observation of the properties of verbal communications from the point of view of language, and it was used in this sense throughout the Middle Ages. </a:t>
            </a:r>
          </a:p>
          <a:p>
            <a:pPr algn="l">
              <a:lnSpc>
                <a:spcPct val="150000"/>
              </a:lnSpc>
            </a:pPr>
            <a:r>
              <a:rPr lang="en-US" sz="2400" dirty="0">
                <a:latin typeface="Times New Roman" panose="02020603050405020304" pitchFamily="18" charset="0"/>
                <a:cs typeface="Times New Roman" panose="02020603050405020304" pitchFamily="18" charset="0"/>
              </a:rPr>
              <a:t>But once the notion of style was later extended to the properties of other, nonverbal structures, first to works of visual art, including architecture, in the 18th century and subsequently to man's achievements and creations in other fields.</a:t>
            </a:r>
          </a:p>
        </p:txBody>
      </p:sp>
      <p:sp>
        <p:nvSpPr>
          <p:cNvPr id="3" name="Title 2"/>
          <p:cNvSpPr>
            <a:spLocks noGrp="1"/>
          </p:cNvSpPr>
          <p:nvPr>
            <p:ph type="title"/>
          </p:nvPr>
        </p:nvSpPr>
        <p:spPr/>
        <p:txBody>
          <a:bodyPr/>
          <a:lstStyle/>
          <a:p>
            <a:r>
              <a:rPr lang="en-US" dirty="0"/>
              <a:t>How style is treated?</a:t>
            </a:r>
          </a:p>
        </p:txBody>
      </p:sp>
    </p:spTree>
    <p:extLst>
      <p:ext uri="{BB962C8B-B14F-4D97-AF65-F5344CB8AC3E}">
        <p14:creationId xmlns:p14="http://schemas.microsoft.com/office/powerpoint/2010/main" val="1847596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304800"/>
            <a:ext cx="9448800" cy="5702491"/>
          </a:xfrm>
        </p:spPr>
        <p:txBody>
          <a:bodyPr>
            <a:noAutofit/>
          </a:bodyPr>
          <a:lstStyle/>
          <a:p>
            <a:pPr algn="l">
              <a:lnSpc>
                <a:spcPct val="150000"/>
              </a:lnSpc>
            </a:pPr>
            <a:r>
              <a:rPr lang="en-US" sz="2400" dirty="0">
                <a:latin typeface="Times New Roman" panose="02020603050405020304" pitchFamily="18" charset="0"/>
                <a:cs typeface="Times New Roman" panose="02020603050405020304" pitchFamily="18" charset="0"/>
              </a:rPr>
              <a:t>The fact is that style is not </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an </a:t>
            </a:r>
            <a:r>
              <a:rPr lang="en-US" sz="2400" b="1" dirty="0">
                <a:latin typeface="Times New Roman" panose="02020603050405020304" pitchFamily="18" charset="0"/>
                <a:cs typeface="Times New Roman" panose="02020603050405020304" pitchFamily="18" charset="0"/>
              </a:rPr>
              <a:t>integrative principle of the use, </a:t>
            </a:r>
            <a:r>
              <a:rPr lang="en-US" sz="2400" b="1" dirty="0" err="1">
                <a:latin typeface="Times New Roman" panose="02020603050405020304" pitchFamily="18" charset="0"/>
                <a:cs typeface="Times New Roman" panose="02020603050405020304" pitchFamily="18" charset="0"/>
              </a:rPr>
              <a:t>i</a:t>
            </a:r>
            <a:r>
              <a:rPr lang="en-US" sz="2400" b="1" dirty="0">
                <a:latin typeface="Times New Roman" panose="02020603050405020304" pitchFamily="18" charset="0"/>
                <a:cs typeface="Times New Roman" panose="02020603050405020304" pitchFamily="18" charset="0"/>
              </a:rPr>
              <a:t>. e. of choice (or even modification) and composition, of formative elements </a:t>
            </a:r>
            <a:r>
              <a:rPr lang="en-US" sz="2400" dirty="0">
                <a:latin typeface="Times New Roman" panose="02020603050405020304" pitchFamily="18" charset="0"/>
                <a:cs typeface="Times New Roman" panose="02020603050405020304" pitchFamily="18" charset="0"/>
              </a:rPr>
              <a:t>- restricted solely to a certain lower-level range of these means. On the contrary, style should have been discovered as the </a:t>
            </a:r>
            <a:r>
              <a:rPr lang="en-US" sz="2400" b="1" dirty="0">
                <a:latin typeface="Times New Roman" panose="02020603050405020304" pitchFamily="18" charset="0"/>
                <a:cs typeface="Times New Roman" panose="02020603050405020304" pitchFamily="18" charset="0"/>
              </a:rPr>
              <a:t>integrative principle of constructing the whole.</a:t>
            </a:r>
          </a:p>
          <a:p>
            <a:pPr algn="l">
              <a:lnSpc>
                <a:spcPct val="160000"/>
              </a:lnSpc>
            </a:pPr>
            <a:r>
              <a:rPr lang="en-US" sz="2400" dirty="0">
                <a:latin typeface="Times New Roman" panose="02020603050405020304" pitchFamily="18" charset="0"/>
                <a:cs typeface="Times New Roman" panose="02020603050405020304" pitchFamily="18" charset="0"/>
              </a:rPr>
              <a:t>There is another direction where style is narrowed down to a principle specific to creations of one person, one author,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e. to the </a:t>
            </a:r>
            <a:r>
              <a:rPr lang="en-US" sz="2400" b="1" dirty="0">
                <a:latin typeface="Times New Roman" panose="02020603050405020304" pitchFamily="18" charset="0"/>
                <a:cs typeface="Times New Roman" panose="02020603050405020304" pitchFamily="18" charset="0"/>
              </a:rPr>
              <a:t>individual or personal style of the author. </a:t>
            </a:r>
            <a:r>
              <a:rPr lang="en-US" sz="2400" dirty="0">
                <a:latin typeface="Times New Roman" panose="02020603050405020304" pitchFamily="18" charset="0"/>
                <a:cs typeface="Times New Roman" panose="02020603050405020304" pitchFamily="18" charset="0"/>
              </a:rPr>
              <a:t>This conception, which used to be quite wide-spread in stylistics in previous times, has retained some of its influence even now.</a:t>
            </a:r>
          </a:p>
        </p:txBody>
      </p:sp>
    </p:spTree>
    <p:extLst>
      <p:ext uri="{BB962C8B-B14F-4D97-AF65-F5344CB8AC3E}">
        <p14:creationId xmlns:p14="http://schemas.microsoft.com/office/powerpoint/2010/main" val="1613426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
            <a:ext cx="9144000" cy="5931091"/>
          </a:xfrm>
        </p:spPr>
        <p:txBody>
          <a:bodyPr>
            <a:normAutofit/>
          </a:bodyPr>
          <a:lstStyle/>
          <a:p>
            <a:pPr algn="l">
              <a:lnSpc>
                <a:spcPct val="150000"/>
              </a:lnSpc>
            </a:pPr>
            <a:endParaRPr lang="en-US" sz="2400" dirty="0">
              <a:latin typeface="Times New Roman" panose="02020603050405020304" pitchFamily="18" charset="0"/>
              <a:cs typeface="Times New Roman" panose="02020603050405020304" pitchFamily="18" charset="0"/>
            </a:endParaRPr>
          </a:p>
          <a:p>
            <a:pPr algn="l">
              <a:lnSpc>
                <a:spcPct val="150000"/>
              </a:lnSpc>
            </a:pPr>
            <a:r>
              <a:rPr lang="en-US" sz="2400" dirty="0">
                <a:latin typeface="Times New Roman" panose="02020603050405020304" pitchFamily="18" charset="0"/>
                <a:cs typeface="Times New Roman" panose="02020603050405020304" pitchFamily="18" charset="0"/>
              </a:rPr>
              <a:t>Style, however, tends to be interpreted narrowly in other ways as well. There is a rather wide-spread opinion according to which style is to be found only in works of literature . Some authors are ready to concede style only to works of art (literary or nonliterary): e. g. A. </a:t>
            </a:r>
            <a:r>
              <a:rPr lang="en-US" sz="2400" dirty="0" err="1">
                <a:latin typeface="Times New Roman" panose="02020603050405020304" pitchFamily="18" charset="0"/>
                <a:cs typeface="Times New Roman" panose="02020603050405020304" pitchFamily="18" charset="0"/>
              </a:rPr>
              <a:t>Sokolov</a:t>
            </a:r>
            <a:r>
              <a:rPr lang="en-US" sz="2400" dirty="0">
                <a:latin typeface="Times New Roman" panose="02020603050405020304" pitchFamily="18" charset="0"/>
                <a:cs typeface="Times New Roman" panose="02020603050405020304" pitchFamily="18" charset="0"/>
              </a:rPr>
              <a:t> (1968), who sees style as an artistic law and believes that language style and the style of art are two quite different meanings of this word and that style outside art (and speech) is only a metaphor.</a:t>
            </a:r>
          </a:p>
        </p:txBody>
      </p:sp>
    </p:spTree>
    <p:extLst>
      <p:ext uri="{BB962C8B-B14F-4D97-AF65-F5344CB8AC3E}">
        <p14:creationId xmlns:p14="http://schemas.microsoft.com/office/powerpoint/2010/main" val="2665870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5410200"/>
          </a:xfrm>
        </p:spPr>
        <p:txBody>
          <a:bodyPr>
            <a:normAutofit fontScale="92500" lnSpcReduction="20000"/>
          </a:bodyPr>
          <a:lstStyle/>
          <a:p>
            <a:pPr algn="l">
              <a:lnSpc>
                <a:spcPct val="150000"/>
              </a:lnSpc>
            </a:pPr>
            <a:r>
              <a:rPr lang="en-US" sz="2400" dirty="0">
                <a:latin typeface="Times New Roman" panose="02020603050405020304" pitchFamily="18" charset="0"/>
                <a:cs typeface="Times New Roman" panose="02020603050405020304" pitchFamily="18" charset="0"/>
              </a:rPr>
              <a:t>The starting-point is the differentiation of language according to (the groups of) users, i.e., division into dialects down to idiolects, and according to usage, i.e., differentiation between registers.</a:t>
            </a:r>
          </a:p>
          <a:p>
            <a:endParaRPr lang="en-US" dirty="0"/>
          </a:p>
          <a:p>
            <a:pPr algn="l">
              <a:lnSpc>
                <a:spcPct val="160000"/>
              </a:lnSpc>
            </a:pPr>
            <a:r>
              <a:rPr lang="en-US" sz="2600" dirty="0">
                <a:latin typeface="Times New Roman" panose="02020603050405020304" pitchFamily="18" charset="0"/>
                <a:cs typeface="Times New Roman" panose="02020603050405020304" pitchFamily="18" charset="0"/>
              </a:rPr>
              <a:t>For example, Halliday-</a:t>
            </a:r>
            <a:r>
              <a:rPr lang="en-US" sz="2600" dirty="0" err="1">
                <a:latin typeface="Times New Roman" panose="02020603050405020304" pitchFamily="18" charset="0"/>
                <a:cs typeface="Times New Roman" panose="02020603050405020304" pitchFamily="18" charset="0"/>
              </a:rPr>
              <a:t>Mclntosh</a:t>
            </a:r>
            <a:r>
              <a:rPr lang="en-US" sz="2600" dirty="0">
                <a:latin typeface="Times New Roman" panose="02020603050405020304" pitchFamily="18" charset="0"/>
                <a:cs typeface="Times New Roman" panose="02020603050405020304" pitchFamily="18" charset="0"/>
              </a:rPr>
              <a:t>-</a:t>
            </a:r>
            <a:r>
              <a:rPr lang="en-US" sz="2600" dirty="0" err="1">
                <a:latin typeface="Times New Roman" panose="02020603050405020304" pitchFamily="18" charset="0"/>
                <a:cs typeface="Times New Roman" panose="02020603050405020304" pitchFamily="18" charset="0"/>
              </a:rPr>
              <a:t>Strevens</a:t>
            </a:r>
            <a:r>
              <a:rPr lang="en-US" sz="2600" dirty="0">
                <a:latin typeface="Times New Roman" panose="02020603050405020304" pitchFamily="18" charset="0"/>
                <a:cs typeface="Times New Roman" panose="02020603050405020304" pitchFamily="18" charset="0"/>
              </a:rPr>
              <a:t> (1965, p. 90 ff.) define style as one of the dimensions by which to distinguish registers in a language; the remaining two dimensions are the field of discourse which includes differences between functional styles and languages (in terminology common in </a:t>
            </a:r>
            <a:r>
              <a:rPr lang="en-US" sz="2600" dirty="0" err="1">
                <a:latin typeface="Times New Roman" panose="02020603050405020304" pitchFamily="18" charset="0"/>
                <a:cs typeface="Times New Roman" panose="02020603050405020304" pitchFamily="18" charset="0"/>
              </a:rPr>
              <a:t>Praguian</a:t>
            </a:r>
            <a:r>
              <a:rPr lang="en-US" sz="2600" dirty="0">
                <a:latin typeface="Times New Roman" panose="02020603050405020304" pitchFamily="18" charset="0"/>
                <a:cs typeface="Times New Roman" panose="02020603050405020304" pitchFamily="18" charset="0"/>
              </a:rPr>
              <a:t> linguistics) and the mode of discourse which includes differences between spoken and written expression.</a:t>
            </a:r>
          </a:p>
          <a:p>
            <a:pPr algn="l">
              <a:lnSpc>
                <a:spcPct val="160000"/>
              </a:lnSpc>
            </a:pPr>
            <a:endParaRPr lang="en-US" sz="2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0" y="-381000"/>
            <a:ext cx="8610600" cy="1371600"/>
          </a:xfrm>
        </p:spPr>
        <p:txBody>
          <a:bodyPr>
            <a:noAutofit/>
          </a:bodyPr>
          <a:lstStyle/>
          <a:p>
            <a:pPr>
              <a:lnSpc>
                <a:spcPct val="150000"/>
              </a:lnSpc>
            </a:pP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Style is the focus of increased attention in a more recent British linguistic literature</a:t>
            </a:r>
          </a:p>
        </p:txBody>
      </p:sp>
    </p:spTree>
    <p:extLst>
      <p:ext uri="{BB962C8B-B14F-4D97-AF65-F5344CB8AC3E}">
        <p14:creationId xmlns:p14="http://schemas.microsoft.com/office/powerpoint/2010/main" val="231291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828800"/>
            <a:ext cx="9144000" cy="4495800"/>
          </a:xfrm>
        </p:spPr>
        <p:txBody>
          <a:bodyPr>
            <a:noAutofit/>
          </a:bodyPr>
          <a:lstStyle/>
          <a:p>
            <a:pPr algn="l">
              <a:lnSpc>
                <a:spcPct val="150000"/>
              </a:lnSpc>
            </a:pPr>
            <a:r>
              <a:rPr lang="en-US" sz="2600" dirty="0">
                <a:latin typeface="Times New Roman" panose="02020603050405020304" pitchFamily="18" charset="0"/>
                <a:cs typeface="Times New Roman" panose="02020603050405020304" pitchFamily="18" charset="0"/>
              </a:rPr>
              <a:t>1) Each communication can be understood and studied as a </a:t>
            </a:r>
            <a:r>
              <a:rPr lang="en-US" sz="2600" b="1" dirty="0">
                <a:latin typeface="Times New Roman" panose="02020603050405020304" pitchFamily="18" charset="0"/>
                <a:cs typeface="Times New Roman" panose="02020603050405020304" pitchFamily="18" charset="0"/>
              </a:rPr>
              <a:t>product of human activity. </a:t>
            </a:r>
            <a:r>
              <a:rPr lang="en-US" sz="2600" dirty="0">
                <a:latin typeface="Times New Roman" panose="02020603050405020304" pitchFamily="18" charset="0"/>
                <a:cs typeface="Times New Roman" panose="02020603050405020304" pitchFamily="18" charset="0"/>
              </a:rPr>
              <a:t>Such products consist not only of fixed written texts, but also of just oral dialogues, etc.: the latter are, however shortly and incompletely, fixed, or rather, fixable in the receivers' memory and can be fixed by sound or picture recording. </a:t>
            </a:r>
          </a:p>
        </p:txBody>
      </p:sp>
      <p:sp>
        <p:nvSpPr>
          <p:cNvPr id="3" name="Title 2"/>
          <p:cNvSpPr>
            <a:spLocks noGrp="1"/>
          </p:cNvSpPr>
          <p:nvPr>
            <p:ph type="title"/>
          </p:nvPr>
        </p:nvSpPr>
        <p:spPr>
          <a:xfrm>
            <a:off x="0" y="-228600"/>
            <a:ext cx="9144000" cy="2057400"/>
          </a:xfrm>
        </p:spPr>
        <p:txBody>
          <a:bodyPr>
            <a:noAutofit/>
          </a:bodyPr>
          <a:lstStyle/>
          <a:p>
            <a:br>
              <a:rPr lang="en-US" sz="2000" dirty="0">
                <a:latin typeface="Tahoma" panose="020B0604030504040204" pitchFamily="34" charset="0"/>
                <a:ea typeface="Tahoma" panose="020B0604030504040204" pitchFamily="34" charset="0"/>
                <a:cs typeface="Tahoma" panose="020B0604030504040204" pitchFamily="34" charset="0"/>
              </a:rPr>
            </a:br>
            <a:r>
              <a:rPr lang="en-US" sz="2000" dirty="0">
                <a:latin typeface="Tahoma" panose="020B0604030504040204" pitchFamily="34" charset="0"/>
                <a:ea typeface="Tahoma" panose="020B0604030504040204" pitchFamily="34" charset="0"/>
                <a:cs typeface="Tahoma" panose="020B0604030504040204" pitchFamily="34" charset="0"/>
              </a:rPr>
              <a:t>Which component of the structure of a communication do we call style? The name is given to one of the principles of its construction as a whole that bears the stamp of an act of human </a:t>
            </a:r>
            <a:r>
              <a:rPr lang="en-US" sz="2000" dirty="0" err="1">
                <a:latin typeface="Tahoma" panose="020B0604030504040204" pitchFamily="34" charset="0"/>
                <a:ea typeface="Tahoma" panose="020B0604030504040204" pitchFamily="34" charset="0"/>
                <a:cs typeface="Tahoma" panose="020B0604030504040204" pitchFamily="34" charset="0"/>
              </a:rPr>
              <a:t>behaviour</a:t>
            </a:r>
            <a:r>
              <a:rPr lang="en-US" sz="2000" dirty="0">
                <a:latin typeface="Tahoma" panose="020B0604030504040204" pitchFamily="34" charset="0"/>
                <a:ea typeface="Tahoma" panose="020B0604030504040204" pitchFamily="34" charset="0"/>
                <a:cs typeface="Tahoma" panose="020B0604030504040204" pitchFamily="34" charset="0"/>
              </a:rPr>
              <a:t>, a product of human activity.</a:t>
            </a:r>
          </a:p>
        </p:txBody>
      </p:sp>
    </p:spTree>
    <p:extLst>
      <p:ext uri="{BB962C8B-B14F-4D97-AF65-F5344CB8AC3E}">
        <p14:creationId xmlns:p14="http://schemas.microsoft.com/office/powerpoint/2010/main" val="296352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9144000" cy="6324600"/>
          </a:xfrm>
        </p:spPr>
        <p:txBody>
          <a:bodyPr>
            <a:noAutofit/>
          </a:bodyPr>
          <a:lstStyle/>
          <a:p>
            <a:pPr algn="l">
              <a:lnSpc>
                <a:spcPct val="150000"/>
              </a:lnSpc>
            </a:pPr>
            <a:r>
              <a:rPr lang="en-US" sz="2400" dirty="0">
                <a:latin typeface="Times New Roman" panose="02020603050405020304" pitchFamily="18" charset="0"/>
                <a:cs typeface="Times New Roman" panose="02020603050405020304" pitchFamily="18" charset="0"/>
              </a:rPr>
              <a:t>(2) By </a:t>
            </a:r>
            <a:r>
              <a:rPr lang="en-US" sz="2400" b="1" dirty="0">
                <a:latin typeface="Times New Roman" panose="02020603050405020304" pitchFamily="18" charset="0"/>
                <a:cs typeface="Times New Roman" panose="02020603050405020304" pitchFamily="18" charset="0"/>
              </a:rPr>
              <a:t>construction </a:t>
            </a:r>
            <a:r>
              <a:rPr lang="en-US" sz="2400" dirty="0">
                <a:latin typeface="Times New Roman" panose="02020603050405020304" pitchFamily="18" charset="0"/>
                <a:cs typeface="Times New Roman" panose="02020603050405020304" pitchFamily="18" charset="0"/>
              </a:rPr>
              <a:t>we mean the </a:t>
            </a:r>
            <a:r>
              <a:rPr lang="en-US" sz="2400" b="1" dirty="0">
                <a:latin typeface="Times New Roman" panose="02020603050405020304" pitchFamily="18" charset="0"/>
                <a:cs typeface="Times New Roman" panose="02020603050405020304" pitchFamily="18" charset="0"/>
              </a:rPr>
              <a:t>formation </a:t>
            </a:r>
            <a:r>
              <a:rPr lang="en-US" sz="2400" dirty="0">
                <a:latin typeface="Times New Roman" panose="02020603050405020304" pitchFamily="18" charset="0"/>
                <a:cs typeface="Times New Roman" panose="02020603050405020304" pitchFamily="18" charset="0"/>
              </a:rPr>
              <a:t>and </a:t>
            </a:r>
            <a:r>
              <a:rPr lang="en-US" sz="2400" b="1" dirty="0">
                <a:latin typeface="Times New Roman" panose="02020603050405020304" pitchFamily="18" charset="0"/>
                <a:cs typeface="Times New Roman" panose="02020603050405020304" pitchFamily="18" charset="0"/>
              </a:rPr>
              <a:t>formedness </a:t>
            </a:r>
            <a:r>
              <a:rPr lang="en-US" sz="2400" dirty="0">
                <a:latin typeface="Times New Roman" panose="02020603050405020304" pitchFamily="18" charset="0"/>
                <a:cs typeface="Times New Roman" panose="02020603050405020304" pitchFamily="18" charset="0"/>
              </a:rPr>
              <a:t>(in the sense of the result of formation) </a:t>
            </a:r>
            <a:r>
              <a:rPr lang="en-US" sz="2400" b="1" dirty="0">
                <a:latin typeface="Times New Roman" panose="02020603050405020304" pitchFamily="18" charset="0"/>
                <a:cs typeface="Times New Roman" panose="02020603050405020304" pitchFamily="18" charset="0"/>
              </a:rPr>
              <a:t>of the whole </a:t>
            </a:r>
            <a:r>
              <a:rPr lang="en-US" sz="2400" dirty="0">
                <a:latin typeface="Times New Roman" panose="02020603050405020304" pitchFamily="18" charset="0"/>
                <a:cs typeface="Times New Roman" panose="02020603050405020304" pitchFamily="18" charset="0"/>
              </a:rPr>
              <a:t>out of the construction means which are included in the set of communicative means available to communicators and common to them to a decisive (minimally necessary) measure.</a:t>
            </a:r>
          </a:p>
          <a:p>
            <a:pPr algn="l">
              <a:lnSpc>
                <a:spcPct val="150000"/>
              </a:lnSpc>
            </a:pPr>
            <a:endParaRPr lang="en-US" sz="2400" dirty="0">
              <a:latin typeface="Times New Roman" panose="02020603050405020304" pitchFamily="18" charset="0"/>
              <a:cs typeface="Times New Roman" panose="02020603050405020304" pitchFamily="18" charset="0"/>
            </a:endParaRPr>
          </a:p>
          <a:p>
            <a:pPr algn="l">
              <a:lnSpc>
                <a:spcPct val="150000"/>
              </a:lnSpc>
            </a:pPr>
            <a:r>
              <a:rPr lang="en-US" sz="2400" dirty="0">
                <a:latin typeface="Times New Roman" panose="02020603050405020304" pitchFamily="18" charset="0"/>
                <a:cs typeface="Times New Roman" panose="02020603050405020304" pitchFamily="18" charset="0"/>
              </a:rPr>
              <a:t>In fact, a communication may include even some means unknown to its receiver (e.g., loans from another communicative system or neologisms).</a:t>
            </a:r>
          </a:p>
        </p:txBody>
      </p:sp>
    </p:spTree>
    <p:extLst>
      <p:ext uri="{BB962C8B-B14F-4D97-AF65-F5344CB8AC3E}">
        <p14:creationId xmlns:p14="http://schemas.microsoft.com/office/powerpoint/2010/main" val="3438787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4711891"/>
          </a:xfrm>
        </p:spPr>
        <p:txBody>
          <a:bodyPr>
            <a:normAutofit/>
          </a:bodyPr>
          <a:lstStyle/>
          <a:p>
            <a:pPr algn="l">
              <a:lnSpc>
                <a:spcPct val="200000"/>
              </a:lnSpc>
            </a:pPr>
            <a:r>
              <a:rPr lang="en-US" sz="2600" dirty="0">
                <a:latin typeface="Times New Roman" panose="02020603050405020304" pitchFamily="18" charset="0"/>
                <a:cs typeface="Times New Roman" panose="02020603050405020304" pitchFamily="18" charset="0"/>
              </a:rPr>
              <a:t>It is usually identified with transmission of information and its exchanges. Moreover, it includes interactions between persons, or joint participation in an activity accompanied by mutual contact.</a:t>
            </a:r>
          </a:p>
        </p:txBody>
      </p:sp>
      <p:sp>
        <p:nvSpPr>
          <p:cNvPr id="3" name="Title 2"/>
          <p:cNvSpPr>
            <a:spLocks noGrp="1"/>
          </p:cNvSpPr>
          <p:nvPr>
            <p:ph type="title"/>
          </p:nvPr>
        </p:nvSpPr>
        <p:spPr/>
        <p:txBody>
          <a:bodyPr/>
          <a:lstStyle/>
          <a:p>
            <a:r>
              <a:rPr lang="en-US" dirty="0">
                <a:solidFill>
                  <a:srgbClr val="FF0000"/>
                </a:solidFill>
              </a:rPr>
              <a:t>What is communication?</a:t>
            </a:r>
          </a:p>
        </p:txBody>
      </p:sp>
    </p:spTree>
    <p:extLst>
      <p:ext uri="{BB962C8B-B14F-4D97-AF65-F5344CB8AC3E}">
        <p14:creationId xmlns:p14="http://schemas.microsoft.com/office/powerpoint/2010/main" val="361614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019800"/>
          </a:xfrm>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There can be no communication without a system of means. However, there may exist a system of means without existing communications (cf., for example, a system newly devised or a case when a grammar and a dictionary, etc., of an extinct language have been preserved, written in another language, but no texts in the language itself).</a:t>
            </a:r>
          </a:p>
          <a:p>
            <a:pPr algn="l">
              <a:lnSpc>
                <a:spcPct val="150000"/>
              </a:lnSpc>
            </a:pPr>
            <a:endParaRPr lang="en-US" sz="2400" dirty="0">
              <a:latin typeface="Times New Roman" panose="02020603050405020304" pitchFamily="18" charset="0"/>
              <a:cs typeface="Times New Roman" panose="02020603050405020304" pitchFamily="18" charset="0"/>
            </a:endParaRPr>
          </a:p>
          <a:p>
            <a:pPr algn="l">
              <a:lnSpc>
                <a:spcPct val="150000"/>
              </a:lnSpc>
            </a:pPr>
            <a:r>
              <a:rPr lang="en-US" sz="2400" dirty="0">
                <a:latin typeface="Times New Roman" panose="02020603050405020304" pitchFamily="18" charset="0"/>
                <a:cs typeface="Times New Roman" panose="02020603050405020304" pitchFamily="18" charset="0"/>
              </a:rPr>
              <a:t>(3) The way in which communications are constructed, the selection and composition of their components in communicative practice are unusually varied, as required by the needs and conditions of communication,</a:t>
            </a:r>
          </a:p>
        </p:txBody>
      </p:sp>
    </p:spTree>
    <p:extLst>
      <p:ext uri="{BB962C8B-B14F-4D97-AF65-F5344CB8AC3E}">
        <p14:creationId xmlns:p14="http://schemas.microsoft.com/office/powerpoint/2010/main" val="2367637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0"/>
            <a:ext cx="8915400" cy="6553200"/>
          </a:xfrm>
        </p:spPr>
        <p:txBody>
          <a:bodyPr>
            <a:normAutofit/>
          </a:bodyPr>
          <a:lstStyle/>
          <a:p>
            <a:pPr algn="l">
              <a:lnSpc>
                <a:spcPct val="200000"/>
              </a:lnSpc>
            </a:pPr>
            <a:r>
              <a:rPr lang="en-US" sz="2400" dirty="0">
                <a:solidFill>
                  <a:schemeClr val="accent2"/>
                </a:solidFill>
                <a:latin typeface="Times New Roman" panose="02020603050405020304" pitchFamily="18" charset="0"/>
                <a:cs typeface="Times New Roman" panose="02020603050405020304" pitchFamily="18" charset="0"/>
              </a:rPr>
              <a:t>Style</a:t>
            </a:r>
            <a:r>
              <a:rPr lang="en-US" sz="2400" dirty="0">
                <a:latin typeface="Times New Roman" panose="02020603050405020304" pitchFamily="18" charset="0"/>
                <a:cs typeface="Times New Roman" panose="02020603050405020304" pitchFamily="18" charset="0"/>
              </a:rPr>
              <a:t> is a concept that should embody the integrative principle of the whole, it is not suitable to limit style to the manner in which linguistic means proper are used. It just as well concerns those which are carried in discourse by linguistic means, such as thematic or other, quite nonverbal, means which co-participate in producing the whole of a communication. The latter include, e. g., mimicry and gestures which accompany linguistic spoken means or various nonverbal graphic means used in written texts.</a:t>
            </a:r>
          </a:p>
        </p:txBody>
      </p:sp>
    </p:spTree>
    <p:extLst>
      <p:ext uri="{BB962C8B-B14F-4D97-AF65-F5344CB8AC3E}">
        <p14:creationId xmlns:p14="http://schemas.microsoft.com/office/powerpoint/2010/main" val="91432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481328"/>
            <a:ext cx="9220200" cy="4690872"/>
          </a:xfrm>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Style links the formedness of a whole with the system of forming means, with other possibilities of formation and thus with other particular communications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e. realization of these possibilities). It also links it with the person of the author-producer, with a group of authors marked by common features, with the "period", etc.</a:t>
            </a:r>
          </a:p>
        </p:txBody>
      </p:sp>
      <p:sp>
        <p:nvSpPr>
          <p:cNvPr id="3" name="Title 2"/>
          <p:cNvSpPr>
            <a:spLocks noGrp="1"/>
          </p:cNvSpPr>
          <p:nvPr>
            <p:ph type="title"/>
          </p:nvPr>
        </p:nvSpPr>
        <p:spPr>
          <a:xfrm>
            <a:off x="76200" y="152400"/>
            <a:ext cx="8991600" cy="1328928"/>
          </a:xfrm>
        </p:spPr>
        <p:txBody>
          <a:bodyPr>
            <a:noAutofit/>
          </a:bodyPr>
          <a:lstStyle/>
          <a:p>
            <a:r>
              <a:rPr lang="en-US" sz="2400" dirty="0">
                <a:latin typeface="Tahoma" panose="020B0604030504040204" pitchFamily="34" charset="0"/>
                <a:ea typeface="Tahoma" panose="020B0604030504040204" pitchFamily="34" charset="0"/>
                <a:cs typeface="Tahoma" panose="020B0604030504040204" pitchFamily="34" charset="0"/>
              </a:rPr>
              <a:t>Hence style belongs to the sphere of the form or pattern (Gestalt) of a communication.</a:t>
            </a:r>
          </a:p>
        </p:txBody>
      </p:sp>
    </p:spTree>
    <p:extLst>
      <p:ext uri="{BB962C8B-B14F-4D97-AF65-F5344CB8AC3E}">
        <p14:creationId xmlns:p14="http://schemas.microsoft.com/office/powerpoint/2010/main" val="853725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310" y="955675"/>
            <a:ext cx="8596490" cy="4835526"/>
          </a:xfrm>
        </p:spPr>
      </p:pic>
    </p:spTree>
    <p:extLst>
      <p:ext uri="{BB962C8B-B14F-4D97-AF65-F5344CB8AC3E}">
        <p14:creationId xmlns:p14="http://schemas.microsoft.com/office/powerpoint/2010/main" val="1937115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
            <a:ext cx="9067800" cy="6553200"/>
          </a:xfrm>
        </p:spPr>
        <p:txBody>
          <a:bodyPr>
            <a:noAutofit/>
          </a:bodyPr>
          <a:lstStyle/>
          <a:p>
            <a:pPr algn="l">
              <a:lnSpc>
                <a:spcPct val="150000"/>
              </a:lnSpc>
            </a:pPr>
            <a:r>
              <a:rPr lang="en-US" sz="2800" dirty="0">
                <a:latin typeface="Times New Roman" panose="02020603050405020304" pitchFamily="18" charset="0"/>
                <a:cs typeface="Times New Roman" panose="02020603050405020304" pitchFamily="18" charset="0"/>
              </a:rPr>
              <a:t>Although </a:t>
            </a:r>
            <a:r>
              <a:rPr lang="en-US" sz="2800" dirty="0">
                <a:solidFill>
                  <a:srgbClr val="FF0000"/>
                </a:solidFill>
                <a:latin typeface="Times New Roman" panose="02020603050405020304" pitchFamily="18" charset="0"/>
                <a:cs typeface="Times New Roman" panose="02020603050405020304" pitchFamily="18" charset="0"/>
              </a:rPr>
              <a:t>conveyance</a:t>
            </a:r>
            <a:r>
              <a:rPr lang="en-US" sz="2800" dirty="0">
                <a:latin typeface="Times New Roman" panose="02020603050405020304" pitchFamily="18" charset="0"/>
                <a:cs typeface="Times New Roman" panose="02020603050405020304" pitchFamily="18" charset="0"/>
              </a:rPr>
              <a:t> and </a:t>
            </a:r>
            <a:r>
              <a:rPr lang="en-US" sz="2800" dirty="0">
                <a:solidFill>
                  <a:srgbClr val="FF0000"/>
                </a:solidFill>
                <a:latin typeface="Times New Roman" panose="02020603050405020304" pitchFamily="18" charset="0"/>
                <a:cs typeface="Times New Roman" panose="02020603050405020304" pitchFamily="18" charset="0"/>
              </a:rPr>
              <a:t>exchange</a:t>
            </a:r>
            <a:r>
              <a:rPr lang="en-US" sz="2800" dirty="0">
                <a:latin typeface="Times New Roman" panose="02020603050405020304" pitchFamily="18" charset="0"/>
                <a:cs typeface="Times New Roman" panose="02020603050405020304" pitchFamily="18" charset="0"/>
              </a:rPr>
              <a:t> of information are the most frequent </a:t>
            </a:r>
            <a:r>
              <a:rPr lang="en-US" sz="2800" dirty="0">
                <a:solidFill>
                  <a:srgbClr val="FF0000"/>
                </a:solidFill>
                <a:latin typeface="Times New Roman" panose="02020603050405020304" pitchFamily="18" charset="0"/>
                <a:cs typeface="Times New Roman" panose="02020603050405020304" pitchFamily="18" charset="0"/>
              </a:rPr>
              <a:t>aim</a:t>
            </a:r>
            <a:r>
              <a:rPr lang="en-US" sz="2800" dirty="0">
                <a:latin typeface="Times New Roman" panose="02020603050405020304" pitchFamily="18" charset="0"/>
                <a:cs typeface="Times New Roman" panose="02020603050405020304" pitchFamily="18" charset="0"/>
              </a:rPr>
              <a:t> and the main </a:t>
            </a:r>
            <a:r>
              <a:rPr lang="en-US" sz="2800" dirty="0">
                <a:solidFill>
                  <a:srgbClr val="FF0000"/>
                </a:solidFill>
                <a:latin typeface="Times New Roman" panose="02020603050405020304" pitchFamily="18" charset="0"/>
                <a:cs typeface="Times New Roman" panose="02020603050405020304" pitchFamily="18" charset="0"/>
              </a:rPr>
              <a:t>subject</a:t>
            </a:r>
            <a:r>
              <a:rPr lang="en-US" sz="2800" dirty="0">
                <a:latin typeface="Times New Roman" panose="02020603050405020304" pitchFamily="18" charset="0"/>
                <a:cs typeface="Times New Roman" panose="02020603050405020304" pitchFamily="18" charset="0"/>
              </a:rPr>
              <a:t> of </a:t>
            </a:r>
            <a:r>
              <a:rPr lang="en-US" sz="2800" dirty="0">
                <a:solidFill>
                  <a:srgbClr val="7030A0"/>
                </a:solidFill>
                <a:latin typeface="Times New Roman" panose="02020603050405020304" pitchFamily="18" charset="0"/>
                <a:cs typeface="Times New Roman" panose="02020603050405020304" pitchFamily="18" charset="0"/>
              </a:rPr>
              <a:t>communication,</a:t>
            </a:r>
            <a:r>
              <a:rPr lang="en-US" sz="2800" baseline="300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communication is not usually confined to these two (cf. social conversation in which the factual value of the conveyed information is often superseded by the need to maintain social contact on its own, etc.) and assumes other forms without information being imparted, such as mere staying together by people in a particular environment, common leisure activity, e. g. recreation, or even work.</a:t>
            </a:r>
          </a:p>
          <a:p>
            <a:pPr algn="l">
              <a:lnSpc>
                <a:spcPct val="150000"/>
              </a:lnSpc>
            </a:pP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4797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457200"/>
            <a:ext cx="9144000" cy="5550091"/>
          </a:xfrm>
        </p:spPr>
        <p:txBody>
          <a:bodyPr>
            <a:normAutofit/>
          </a:bodyPr>
          <a:lstStyle/>
          <a:p>
            <a:pPr algn="l">
              <a:lnSpc>
                <a:spcPct val="150000"/>
              </a:lnSpc>
            </a:pPr>
            <a:r>
              <a:rPr lang="en-US" sz="2600" dirty="0">
                <a:latin typeface="Times New Roman" panose="02020603050405020304" pitchFamily="18" charset="0"/>
                <a:cs typeface="Times New Roman" panose="02020603050405020304" pitchFamily="18" charset="0"/>
              </a:rPr>
              <a:t>For instance, in the educational process young people learn from their elders many things without sharing information through language or any other special system; the learning takes place through </a:t>
            </a:r>
            <a:r>
              <a:rPr lang="en-US" sz="2600" dirty="0">
                <a:solidFill>
                  <a:srgbClr val="FF0000"/>
                </a:solidFill>
                <a:latin typeface="Times New Roman" panose="02020603050405020304" pitchFamily="18" charset="0"/>
                <a:cs typeface="Times New Roman" panose="02020603050405020304" pitchFamily="18" charset="0"/>
              </a:rPr>
              <a:t>imitation</a:t>
            </a:r>
            <a:r>
              <a:rPr lang="en-US" sz="2600" dirty="0">
                <a:latin typeface="Times New Roman" panose="02020603050405020304" pitchFamily="18" charset="0"/>
                <a:cs typeface="Times New Roman" panose="02020603050405020304" pitchFamily="18" charset="0"/>
              </a:rPr>
              <a:t> in the process of working together. </a:t>
            </a:r>
            <a:r>
              <a:rPr lang="en-US" sz="2600" dirty="0">
                <a:solidFill>
                  <a:srgbClr val="7030A0"/>
                </a:solidFill>
                <a:latin typeface="Times New Roman" panose="02020603050405020304" pitchFamily="18" charset="0"/>
                <a:cs typeface="Times New Roman" panose="02020603050405020304" pitchFamily="18" charset="0"/>
              </a:rPr>
              <a:t>Conveyance and exchange of information deserve to be observed within the broader context of communication, </a:t>
            </a:r>
            <a:r>
              <a:rPr lang="en-US" sz="2600" dirty="0">
                <a:solidFill>
                  <a:srgbClr val="FF0000"/>
                </a:solidFill>
                <a:latin typeface="Times New Roman" panose="02020603050405020304" pitchFamily="18" charset="0"/>
                <a:cs typeface="Times New Roman" panose="02020603050405020304" pitchFamily="18" charset="0"/>
              </a:rPr>
              <a:t>interactions</a:t>
            </a:r>
            <a:r>
              <a:rPr lang="en-US" sz="2600" dirty="0">
                <a:solidFill>
                  <a:srgbClr val="7030A0"/>
                </a:solidFill>
                <a:latin typeface="Times New Roman" panose="02020603050405020304" pitchFamily="18" charset="0"/>
                <a:cs typeface="Times New Roman" panose="02020603050405020304" pitchFamily="18" charset="0"/>
              </a:rPr>
              <a:t> being one of its important, though not always inevitable, component</a:t>
            </a:r>
            <a:r>
              <a:rPr lang="en-US" sz="2600" dirty="0">
                <a:latin typeface="Times New Roman" panose="02020603050405020304" pitchFamily="18" charset="0"/>
                <a:cs typeface="Times New Roman" panose="02020603050405020304" pitchFamily="18" charset="0"/>
              </a:rPr>
              <a:t>. </a:t>
            </a:r>
          </a:p>
          <a:p>
            <a:pPr algn="l">
              <a:lnSpc>
                <a:spcPct val="150000"/>
              </a:lnSpc>
            </a:pPr>
            <a:endParaRPr lang="en-US" sz="2600" dirty="0"/>
          </a:p>
        </p:txBody>
      </p:sp>
    </p:spTree>
    <p:extLst>
      <p:ext uri="{BB962C8B-B14F-4D97-AF65-F5344CB8AC3E}">
        <p14:creationId xmlns:p14="http://schemas.microsoft.com/office/powerpoint/2010/main" val="109333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9144000" cy="6553200"/>
          </a:xfrm>
        </p:spPr>
        <p:txBody>
          <a:bodyPr>
            <a:normAutofit fontScale="77500" lnSpcReduction="20000"/>
          </a:bodyPr>
          <a:lstStyle/>
          <a:p>
            <a:endParaRPr lang="en-US" dirty="0"/>
          </a:p>
          <a:p>
            <a:pPr algn="l">
              <a:lnSpc>
                <a:spcPct val="170000"/>
              </a:lnSpc>
            </a:pPr>
            <a:r>
              <a:rPr lang="en-US" sz="3100" dirty="0">
                <a:solidFill>
                  <a:srgbClr val="FF0000"/>
                </a:solidFill>
                <a:latin typeface="Times New Roman" panose="02020603050405020304" pitchFamily="18" charset="0"/>
                <a:cs typeface="Times New Roman" panose="02020603050405020304" pitchFamily="18" charset="0"/>
              </a:rPr>
              <a:t>"linguistic" or "verbal" aspects of communication call for a detailed delimitation.</a:t>
            </a:r>
          </a:p>
          <a:p>
            <a:pPr algn="l">
              <a:lnSpc>
                <a:spcPct val="170000"/>
              </a:lnSpc>
            </a:pPr>
            <a:r>
              <a:rPr lang="en-US" sz="2800" dirty="0">
                <a:latin typeface="Times New Roman" panose="02020603050405020304" pitchFamily="18" charset="0"/>
                <a:cs typeface="Times New Roman" panose="02020603050405020304" pitchFamily="18" charset="0"/>
              </a:rPr>
              <a:t>It is not uncommon to encounter interpretations that extend the notion of language to all communicative or sign systems, and sometimes even to the so-called </a:t>
            </a:r>
            <a:r>
              <a:rPr lang="en-US" sz="2800" dirty="0">
                <a:solidFill>
                  <a:srgbClr val="FF0000"/>
                </a:solidFill>
                <a:latin typeface="Times New Roman" panose="02020603050405020304" pitchFamily="18" charset="0"/>
                <a:cs typeface="Times New Roman" panose="02020603050405020304" pitchFamily="18" charset="0"/>
              </a:rPr>
              <a:t>genetic code </a:t>
            </a:r>
            <a:r>
              <a:rPr lang="en-US" sz="2800" dirty="0">
                <a:latin typeface="Times New Roman" panose="02020603050405020304" pitchFamily="18" charset="0"/>
                <a:cs typeface="Times New Roman" panose="02020603050405020304" pitchFamily="18" charset="0"/>
              </a:rPr>
              <a:t>in which information is encoded in genes. This is not appropriate, though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8000"/>
                </a:solidFill>
                <a:latin typeface="Times New Roman" panose="02020603050405020304" pitchFamily="18" charset="0"/>
                <a:cs typeface="Times New Roman" panose="02020603050405020304" pitchFamily="18" charset="0"/>
              </a:rPr>
              <a:t>The notion of language should be reserved for systems of communicative means</a:t>
            </a:r>
            <a:r>
              <a:rPr lang="en-US" sz="2800" dirty="0">
                <a:solidFill>
                  <a:srgbClr val="FF0000"/>
                </a:solidFill>
                <a:latin typeface="Times New Roman" panose="02020603050405020304" pitchFamily="18" charset="0"/>
                <a:cs typeface="Times New Roman" panose="02020603050405020304" pitchFamily="18" charset="0"/>
              </a:rPr>
              <a:t>. </a:t>
            </a:r>
          </a:p>
          <a:p>
            <a:pPr algn="l">
              <a:lnSpc>
                <a:spcPct val="200000"/>
              </a:lnSpc>
            </a:pPr>
            <a:r>
              <a:rPr lang="en-US" sz="2800" dirty="0">
                <a:latin typeface="Times New Roman" panose="02020603050405020304" pitchFamily="18" charset="0"/>
                <a:cs typeface="Times New Roman" panose="02020603050405020304" pitchFamily="18" charset="0"/>
              </a:rPr>
              <a:t>However, communication of information by the genetic code lacks one essential feature of communication,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e. </a:t>
            </a:r>
            <a:r>
              <a:rPr lang="en-US" sz="2800" dirty="0">
                <a:solidFill>
                  <a:srgbClr val="FF0000"/>
                </a:solidFill>
                <a:latin typeface="Times New Roman" panose="02020603050405020304" pitchFamily="18" charset="0"/>
                <a:cs typeface="Times New Roman" panose="02020603050405020304" pitchFamily="18" charset="0"/>
              </a:rPr>
              <a:t>reciprocity</a:t>
            </a:r>
            <a:r>
              <a:rPr lang="en-US" sz="2800" dirty="0">
                <a:latin typeface="Times New Roman" panose="02020603050405020304" pitchFamily="18" charset="0"/>
                <a:cs typeface="Times New Roman" panose="02020603050405020304" pitchFamily="18" charset="0"/>
              </a:rPr>
              <a:t>, the possibility to reverse the flow of information, to switch the parts of the communicators.</a:t>
            </a:r>
          </a:p>
        </p:txBody>
      </p:sp>
    </p:spTree>
    <p:extLst>
      <p:ext uri="{BB962C8B-B14F-4D97-AF65-F5344CB8AC3E}">
        <p14:creationId xmlns:p14="http://schemas.microsoft.com/office/powerpoint/2010/main" val="3975183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448800" cy="5029200"/>
          </a:xfrm>
        </p:spPr>
        <p:txBody>
          <a:bodyPr>
            <a:normAutofit/>
          </a:bodyPr>
          <a:lstStyle/>
          <a:p>
            <a:pPr algn="l">
              <a:lnSpc>
                <a:spcPct val="150000"/>
              </a:lnSpc>
            </a:pPr>
            <a:endParaRPr lang="en-US" sz="2200" dirty="0">
              <a:latin typeface="Times New Roman" panose="02020603050405020304" pitchFamily="18" charset="0"/>
              <a:cs typeface="Times New Roman" panose="02020603050405020304" pitchFamily="18" charset="0"/>
            </a:endParaRPr>
          </a:p>
          <a:p>
            <a:pPr algn="l">
              <a:lnSpc>
                <a:spcPct val="150000"/>
              </a:lnSpc>
            </a:pPr>
            <a:r>
              <a:rPr lang="en-US" sz="2200" dirty="0">
                <a:latin typeface="Times New Roman" panose="02020603050405020304" pitchFamily="18" charset="0"/>
                <a:cs typeface="Times New Roman" panose="02020603050405020304" pitchFamily="18" charset="0"/>
              </a:rPr>
              <a:t>(1) </a:t>
            </a:r>
            <a:r>
              <a:rPr lang="en-US" sz="2400" dirty="0">
                <a:latin typeface="Times New Roman" panose="02020603050405020304" pitchFamily="18" charset="0"/>
                <a:cs typeface="Times New Roman" panose="02020603050405020304" pitchFamily="18" charset="0"/>
              </a:rPr>
              <a:t>The basic ones are </a:t>
            </a:r>
            <a:r>
              <a:rPr lang="en-US" sz="2400" b="1" dirty="0">
                <a:latin typeface="Times New Roman" panose="02020603050405020304" pitchFamily="18" charset="0"/>
                <a:cs typeface="Times New Roman" panose="02020603050405020304" pitchFamily="18" charset="0"/>
              </a:rPr>
              <a:t>linguistic means proper </a:t>
            </a:r>
            <a:r>
              <a:rPr lang="en-US" sz="2400" dirty="0">
                <a:latin typeface="Times New Roman" panose="02020603050405020304" pitchFamily="18" charset="0"/>
                <a:cs typeface="Times New Roman" panose="02020603050405020304" pitchFamily="18" charset="0"/>
              </a:rPr>
              <a:t>(ranging from </a:t>
            </a:r>
            <a:r>
              <a:rPr lang="en-US" sz="2400" dirty="0">
                <a:solidFill>
                  <a:schemeClr val="accent2"/>
                </a:solidFill>
                <a:latin typeface="Times New Roman" panose="02020603050405020304" pitchFamily="18" charset="0"/>
                <a:cs typeface="Times New Roman" panose="02020603050405020304" pitchFamily="18" charset="0"/>
              </a:rPr>
              <a:t>phonological</a:t>
            </a:r>
            <a:r>
              <a:rPr lang="en-US" sz="2400" dirty="0">
                <a:latin typeface="Times New Roman" panose="02020603050405020304" pitchFamily="18" charset="0"/>
                <a:cs typeface="Times New Roman" panose="02020603050405020304" pitchFamily="18" charset="0"/>
              </a:rPr>
              <a:t> to </a:t>
            </a:r>
            <a:r>
              <a:rPr lang="en-US" sz="2400" dirty="0">
                <a:solidFill>
                  <a:schemeClr val="accent2"/>
                </a:solidFill>
                <a:latin typeface="Times New Roman" panose="02020603050405020304" pitchFamily="18" charset="0"/>
                <a:cs typeface="Times New Roman" panose="02020603050405020304" pitchFamily="18" charset="0"/>
              </a:rPr>
              <a:t>morphological</a:t>
            </a:r>
            <a:r>
              <a:rPr lang="en-US" sz="2400" dirty="0">
                <a:latin typeface="Times New Roman" panose="02020603050405020304" pitchFamily="18" charset="0"/>
                <a:cs typeface="Times New Roman" panose="02020603050405020304" pitchFamily="18" charset="0"/>
              </a:rPr>
              <a:t> and from </a:t>
            </a:r>
            <a:r>
              <a:rPr lang="en-US" sz="2400" dirty="0">
                <a:solidFill>
                  <a:schemeClr val="accent2"/>
                </a:solidFill>
                <a:latin typeface="Times New Roman" panose="02020603050405020304" pitchFamily="18" charset="0"/>
                <a:cs typeface="Times New Roman" panose="02020603050405020304" pitchFamily="18" charset="0"/>
              </a:rPr>
              <a:t>lexical</a:t>
            </a:r>
            <a:r>
              <a:rPr lang="en-US" sz="2400" dirty="0">
                <a:latin typeface="Times New Roman" panose="02020603050405020304" pitchFamily="18" charset="0"/>
                <a:cs typeface="Times New Roman" panose="02020603050405020304" pitchFamily="18" charset="0"/>
              </a:rPr>
              <a:t> to </a:t>
            </a:r>
            <a:r>
              <a:rPr lang="en-US" sz="2400" dirty="0">
                <a:solidFill>
                  <a:schemeClr val="accent2"/>
                </a:solidFill>
                <a:latin typeface="Times New Roman" panose="02020603050405020304" pitchFamily="18" charset="0"/>
                <a:cs typeface="Times New Roman" panose="02020603050405020304" pitchFamily="18" charset="0"/>
              </a:rPr>
              <a:t>syntactic</a:t>
            </a:r>
            <a:r>
              <a:rPr lang="en-US" sz="2400" dirty="0">
                <a:latin typeface="Times New Roman" panose="02020603050405020304" pitchFamily="18" charset="0"/>
                <a:cs typeface="Times New Roman" panose="02020603050405020304" pitchFamily="18" charset="0"/>
              </a:rPr>
              <a:t>); in view of the following we may call them </a:t>
            </a:r>
            <a:r>
              <a:rPr lang="en-US" sz="2400" b="1" dirty="0">
                <a:latin typeface="Times New Roman" panose="02020603050405020304" pitchFamily="18" charset="0"/>
                <a:cs typeface="Times New Roman" panose="02020603050405020304" pitchFamily="18" charset="0"/>
              </a:rPr>
              <a:t>lingual means. </a:t>
            </a:r>
            <a:r>
              <a:rPr lang="en-US" sz="2400" dirty="0">
                <a:latin typeface="Times New Roman" panose="02020603050405020304" pitchFamily="18" charset="0"/>
                <a:cs typeface="Times New Roman" panose="02020603050405020304" pitchFamily="18" charset="0"/>
              </a:rPr>
              <a:t>It is particularly these means that, from the point of view of information value, are the bearers of the basic category of meanings, notional, conceptual-factual meanings. These meanings provide the corner stones for the constitution of the "factual content" of a communication.</a:t>
            </a:r>
          </a:p>
        </p:txBody>
      </p:sp>
      <p:sp>
        <p:nvSpPr>
          <p:cNvPr id="3" name="Title 2"/>
          <p:cNvSpPr>
            <a:spLocks noGrp="1"/>
          </p:cNvSpPr>
          <p:nvPr>
            <p:ph type="title"/>
          </p:nvPr>
        </p:nvSpPr>
        <p:spPr>
          <a:xfrm>
            <a:off x="0" y="152400"/>
            <a:ext cx="9144000" cy="1143000"/>
          </a:xfrm>
        </p:spPr>
        <p:txBody>
          <a:bodyPr>
            <a:normAutofit/>
          </a:bodyPr>
          <a:lstStyle/>
          <a:p>
            <a:r>
              <a:rPr lang="en-US" sz="2400" dirty="0">
                <a:latin typeface="Tahoma" panose="020B0604030504040204" pitchFamily="34" charset="0"/>
                <a:ea typeface="Tahoma" panose="020B0604030504040204" pitchFamily="34" charset="0"/>
                <a:cs typeface="Tahoma" panose="020B0604030504040204" pitchFamily="34" charset="0"/>
              </a:rPr>
              <a:t>The different </a:t>
            </a:r>
            <a:r>
              <a:rPr lang="en-US" sz="2400" u="sng" dirty="0">
                <a:solidFill>
                  <a:schemeClr val="accent2"/>
                </a:solidFill>
                <a:latin typeface="Tahoma" panose="020B0604030504040204" pitchFamily="34" charset="0"/>
                <a:ea typeface="Tahoma" panose="020B0604030504040204" pitchFamily="34" charset="0"/>
                <a:cs typeface="Tahoma" panose="020B0604030504040204" pitchFamily="34" charset="0"/>
              </a:rPr>
              <a:t>means</a:t>
            </a:r>
            <a:r>
              <a:rPr lang="en-US" sz="2400" baseline="30000" dirty="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that take part in the construction of communications described as linguistic or verbal.</a:t>
            </a:r>
          </a:p>
        </p:txBody>
      </p:sp>
    </p:spTree>
    <p:extLst>
      <p:ext uri="{BB962C8B-B14F-4D97-AF65-F5344CB8AC3E}">
        <p14:creationId xmlns:p14="http://schemas.microsoft.com/office/powerpoint/2010/main" val="252244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7010400"/>
          </a:xfrm>
        </p:spPr>
        <p:txBody>
          <a:bodyPr>
            <a:normAutofit/>
          </a:bodyPr>
          <a:lstStyle/>
          <a:p>
            <a:pPr algn="l">
              <a:lnSpc>
                <a:spcPct val="150000"/>
              </a:lnSpc>
            </a:pPr>
            <a:r>
              <a:rPr lang="en-US" sz="2400" dirty="0">
                <a:latin typeface="Times New Roman" panose="02020603050405020304" pitchFamily="18" charset="0"/>
                <a:cs typeface="Times New Roman" panose="02020603050405020304" pitchFamily="18" charset="0"/>
              </a:rPr>
              <a:t>(2) </a:t>
            </a:r>
            <a:r>
              <a:rPr lang="en-US" sz="2400" b="1" dirty="0" err="1">
                <a:latin typeface="Times New Roman" panose="02020603050405020304" pitchFamily="18" charset="0"/>
                <a:cs typeface="Times New Roman" panose="02020603050405020304" pitchFamily="18" charset="0"/>
              </a:rPr>
              <a:t>Paralingual</a:t>
            </a:r>
            <a:r>
              <a:rPr lang="en-US" sz="2400" b="1" dirty="0">
                <a:latin typeface="Times New Roman" panose="02020603050405020304" pitchFamily="18" charset="0"/>
                <a:cs typeface="Times New Roman" panose="02020603050405020304" pitchFamily="18" charset="0"/>
              </a:rPr>
              <a:t> means (has secondary role in meaning):</a:t>
            </a:r>
          </a:p>
          <a:p>
            <a:pPr algn="l">
              <a:lnSpc>
                <a:spcPct val="150000"/>
              </a:lnSpc>
            </a:pPr>
            <a:r>
              <a:rPr lang="en-US" sz="2400" dirty="0">
                <a:latin typeface="Times New Roman" panose="02020603050405020304" pitchFamily="18" charset="0"/>
                <a:cs typeface="Times New Roman" panose="02020603050405020304" pitchFamily="18" charset="0"/>
              </a:rPr>
              <a:t> include phonic features, such as speech tempo, voice timbre, or graphic features, such as different letter types, their </a:t>
            </a:r>
            <a:r>
              <a:rPr lang="en-US" sz="2400" dirty="0" err="1">
                <a:latin typeface="Times New Roman" panose="02020603050405020304" pitchFamily="18" charset="0"/>
                <a:cs typeface="Times New Roman" panose="02020603050405020304" pitchFamily="18" charset="0"/>
              </a:rPr>
              <a:t>colour</a:t>
            </a:r>
            <a:r>
              <a:rPr lang="en-US" sz="2400" dirty="0">
                <a:latin typeface="Times New Roman" panose="02020603050405020304" pitchFamily="18" charset="0"/>
                <a:cs typeface="Times New Roman" panose="02020603050405020304" pitchFamily="18" charset="0"/>
              </a:rPr>
              <a:t>, etc.</a:t>
            </a:r>
          </a:p>
          <a:p>
            <a:pPr algn="l">
              <a:lnSpc>
                <a:spcPct val="150000"/>
              </a:lnSpc>
            </a:pPr>
            <a:endParaRPr lang="en-US" sz="2400" dirty="0">
              <a:latin typeface="Times New Roman" panose="02020603050405020304" pitchFamily="18" charset="0"/>
              <a:cs typeface="Times New Roman" panose="02020603050405020304" pitchFamily="18" charset="0"/>
            </a:endParaRPr>
          </a:p>
          <a:p>
            <a:pPr algn="l">
              <a:lnSpc>
                <a:spcPct val="150000"/>
              </a:lnSpc>
            </a:pPr>
            <a:r>
              <a:rPr lang="en-US" sz="2400" dirty="0">
                <a:latin typeface="Times New Roman" panose="02020603050405020304" pitchFamily="18" charset="0"/>
                <a:cs typeface="Times New Roman" panose="02020603050405020304" pitchFamily="18" charset="0"/>
              </a:rPr>
              <a:t>(3) </a:t>
            </a:r>
            <a:r>
              <a:rPr lang="en-US" sz="2400" b="1" dirty="0">
                <a:latin typeface="Times New Roman" panose="02020603050405020304" pitchFamily="18" charset="0"/>
                <a:cs typeface="Times New Roman" panose="02020603050405020304" pitchFamily="18" charset="0"/>
              </a:rPr>
              <a:t>thematic means. </a:t>
            </a:r>
            <a:r>
              <a:rPr lang="en-US" sz="2400" dirty="0">
                <a:latin typeface="Times New Roman" panose="02020603050405020304" pitchFamily="18" charset="0"/>
                <a:cs typeface="Times New Roman" panose="02020603050405020304" pitchFamily="18" charset="0"/>
              </a:rPr>
              <a:t>They are "carried" by linguistic means, constitute a higher level of the semantic structure of a communication, but do not necessarily depend on some particular linguistic means. For example, the motive of sharing grief, which is an essential component of a letter or telegram of condolence, may be expressed by various linguistic means.</a:t>
            </a:r>
          </a:p>
        </p:txBody>
      </p:sp>
    </p:spTree>
    <p:extLst>
      <p:ext uri="{BB962C8B-B14F-4D97-AF65-F5344CB8AC3E}">
        <p14:creationId xmlns:p14="http://schemas.microsoft.com/office/powerpoint/2010/main" val="341736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9372600" cy="6019800"/>
          </a:xfrm>
        </p:spPr>
        <p:txBody>
          <a:bodyPr>
            <a:normAutofit/>
          </a:bodyPr>
          <a:lstStyle/>
          <a:p>
            <a:pPr algn="l">
              <a:lnSpc>
                <a:spcPct val="150000"/>
              </a:lnSpc>
            </a:pPr>
            <a:endParaRPr lang="en-US" sz="2200" dirty="0">
              <a:latin typeface="Times New Roman" panose="02020603050405020304" pitchFamily="18" charset="0"/>
              <a:cs typeface="Times New Roman" panose="02020603050405020304" pitchFamily="18" charset="0"/>
            </a:endParaRPr>
          </a:p>
          <a:p>
            <a:pPr algn="l">
              <a:lnSpc>
                <a:spcPct val="150000"/>
              </a:lnSpc>
            </a:pPr>
            <a:r>
              <a:rPr lang="en-US" sz="2800" dirty="0">
                <a:solidFill>
                  <a:schemeClr val="accent2"/>
                </a:solidFill>
                <a:latin typeface="Times New Roman" panose="02020603050405020304" pitchFamily="18" charset="0"/>
                <a:cs typeface="Times New Roman" panose="02020603050405020304" pitchFamily="18" charset="0"/>
              </a:rPr>
              <a:t>(4)</a:t>
            </a:r>
            <a:r>
              <a:rPr lang="en-US" sz="2000" dirty="0">
                <a:latin typeface="Times New Roman" panose="02020603050405020304" pitchFamily="18" charset="0"/>
                <a:cs typeface="Times New Roman" panose="02020603050405020304" pitchFamily="18" charset="0"/>
              </a:rPr>
              <a:t> </a:t>
            </a:r>
            <a:r>
              <a:rPr lang="en-US" sz="2400" b="1" dirty="0"/>
              <a:t>textual means</a:t>
            </a:r>
            <a:endParaRPr lang="en-US" sz="2000" dirty="0">
              <a:latin typeface="Times New Roman" panose="02020603050405020304" pitchFamily="18" charset="0"/>
              <a:cs typeface="Times New Roman" panose="02020603050405020304" pitchFamily="18" charset="0"/>
            </a:endParaRPr>
          </a:p>
          <a:p>
            <a:pPr algn="l">
              <a:lnSpc>
                <a:spcPct val="150000"/>
              </a:lnSpc>
            </a:pPr>
            <a:r>
              <a:rPr lang="en-US" sz="2600" dirty="0">
                <a:latin typeface="Times New Roman" panose="02020603050405020304" pitchFamily="18" charset="0"/>
                <a:cs typeface="Times New Roman" panose="02020603050405020304" pitchFamily="18" charset="0"/>
              </a:rPr>
              <a:t>The repertory of means participating in the structure of verbal communications is by no means exhausted by the previous communicative means: the grammatical and lexical devices are supplemented by others which serve to combine parts of discourse into a whole, its articulation, development of its content, etc. They include, for instance, the functional sentence perspective, </a:t>
            </a:r>
            <a:r>
              <a:rPr lang="en-US" sz="2600" dirty="0" err="1">
                <a:latin typeface="Times New Roman" panose="02020603050405020304" pitchFamily="18" charset="0"/>
                <a:cs typeface="Times New Roman" panose="02020603050405020304" pitchFamily="18" charset="0"/>
              </a:rPr>
              <a:t>i</a:t>
            </a:r>
            <a:r>
              <a:rPr lang="en-US" sz="2600" dirty="0">
                <a:latin typeface="Times New Roman" panose="02020603050405020304" pitchFamily="18" charset="0"/>
                <a:cs typeface="Times New Roman" panose="02020603050405020304" pitchFamily="18" charset="0"/>
              </a:rPr>
              <a:t>. e. theme-</a:t>
            </a:r>
            <a:r>
              <a:rPr lang="en-US" sz="2600" dirty="0" err="1">
                <a:latin typeface="Times New Roman" panose="02020603050405020304" pitchFamily="18" charset="0"/>
                <a:cs typeface="Times New Roman" panose="02020603050405020304" pitchFamily="18" charset="0"/>
              </a:rPr>
              <a:t>rheme</a:t>
            </a:r>
            <a:r>
              <a:rPr lang="en-US" sz="2600" dirty="0">
                <a:latin typeface="Times New Roman" panose="02020603050405020304" pitchFamily="18" charset="0"/>
                <a:cs typeface="Times New Roman" panose="02020603050405020304" pitchFamily="18" charset="0"/>
              </a:rPr>
              <a:t> structure. They are specific structural means of the highest level of discourse as a whole</a:t>
            </a:r>
            <a:r>
              <a:rPr lang="en-US"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78026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525000" cy="6553200"/>
          </a:xfrm>
        </p:spPr>
        <p:txBody>
          <a:bodyPr>
            <a:normAutofit fontScale="92500" lnSpcReduction="10000"/>
          </a:bodyPr>
          <a:lstStyle/>
          <a:p>
            <a:pPr algn="l"/>
            <a:r>
              <a:rPr lang="en-US" dirty="0"/>
              <a:t>(5) </a:t>
            </a:r>
            <a:r>
              <a:rPr lang="en-US" b="1" dirty="0"/>
              <a:t>Tectonics</a:t>
            </a:r>
          </a:p>
          <a:p>
            <a:pPr algn="l">
              <a:lnSpc>
                <a:spcPct val="150000"/>
              </a:lnSpc>
            </a:pPr>
            <a:r>
              <a:rPr lang="en-US" sz="2600" dirty="0">
                <a:latin typeface="Times New Roman" panose="02020603050405020304" pitchFamily="18" charset="0"/>
                <a:cs typeface="Times New Roman" panose="02020603050405020304" pitchFamily="18" charset="0"/>
              </a:rPr>
              <a:t>Formations used for a certain purpose. They are mostly attached to </a:t>
            </a:r>
            <a:r>
              <a:rPr lang="en-US" sz="2600" dirty="0">
                <a:solidFill>
                  <a:schemeClr val="accent2"/>
                </a:solidFill>
                <a:latin typeface="Times New Roman" panose="02020603050405020304" pitchFamily="18" charset="0"/>
                <a:cs typeface="Times New Roman" panose="02020603050405020304" pitchFamily="18" charset="0"/>
              </a:rPr>
              <a:t>linguistic means </a:t>
            </a:r>
            <a:r>
              <a:rPr lang="en-US" sz="2600" dirty="0">
                <a:latin typeface="Times New Roman" panose="02020603050405020304" pitchFamily="18" charset="0"/>
                <a:cs typeface="Times New Roman" panose="02020603050405020304" pitchFamily="18" charset="0"/>
              </a:rPr>
              <a:t>(repetition of sounds, words, syntactic constructions, metaphoric shift in the meaning of words) or to </a:t>
            </a:r>
            <a:r>
              <a:rPr lang="en-US" sz="2600" dirty="0">
                <a:solidFill>
                  <a:schemeClr val="accent2"/>
                </a:solidFill>
                <a:latin typeface="Times New Roman" panose="02020603050405020304" pitchFamily="18" charset="0"/>
                <a:cs typeface="Times New Roman" panose="02020603050405020304" pitchFamily="18" charset="0"/>
              </a:rPr>
              <a:t>thematic means </a:t>
            </a:r>
            <a:r>
              <a:rPr lang="en-US" sz="2600" dirty="0">
                <a:latin typeface="Times New Roman" panose="02020603050405020304" pitchFamily="18" charset="0"/>
                <a:cs typeface="Times New Roman" panose="02020603050405020304" pitchFamily="18" charset="0"/>
              </a:rPr>
              <a:t>(repetition of motifs, represented situations, allegoric or some other indirect meaning of a thematic complex).</a:t>
            </a:r>
          </a:p>
          <a:p>
            <a:pPr algn="l">
              <a:lnSpc>
                <a:spcPct val="150000"/>
              </a:lnSpc>
            </a:pPr>
            <a:endParaRPr lang="en-US" sz="2600" dirty="0">
              <a:latin typeface="Times New Roman" panose="02020603050405020304" pitchFamily="18" charset="0"/>
              <a:cs typeface="Times New Roman" panose="02020603050405020304" pitchFamily="18" charset="0"/>
            </a:endParaRPr>
          </a:p>
          <a:p>
            <a:pPr algn="l">
              <a:lnSpc>
                <a:spcPct val="160000"/>
              </a:lnSpc>
            </a:pPr>
            <a:r>
              <a:rPr lang="en-US" sz="2600" dirty="0">
                <a:latin typeface="Times New Roman" panose="02020603050405020304" pitchFamily="18" charset="0"/>
                <a:cs typeface="Times New Roman" panose="02020603050405020304" pitchFamily="18" charset="0"/>
              </a:rPr>
              <a:t>Many of them are related to selection, choice or both choice and composition. Thus oxymoron, as in the title of </a:t>
            </a:r>
            <a:r>
              <a:rPr lang="en-US" sz="2600" dirty="0" err="1">
                <a:latin typeface="Times New Roman" panose="02020603050405020304" pitchFamily="18" charset="0"/>
                <a:cs typeface="Times New Roman" panose="02020603050405020304" pitchFamily="18" charset="0"/>
              </a:rPr>
              <a:t>Březina's</a:t>
            </a:r>
            <a:r>
              <a:rPr lang="en-US" sz="2600" dirty="0">
                <a:latin typeface="Times New Roman" panose="02020603050405020304" pitchFamily="18" charset="0"/>
                <a:cs typeface="Times New Roman" panose="02020603050405020304" pitchFamily="18" charset="0"/>
              </a:rPr>
              <a:t> collection of poems </a:t>
            </a:r>
            <a:r>
              <a:rPr lang="en-US" sz="2600" dirty="0" err="1">
                <a:latin typeface="Times New Roman" panose="02020603050405020304" pitchFamily="18" charset="0"/>
                <a:cs typeface="Times New Roman" panose="02020603050405020304" pitchFamily="18" charset="0"/>
              </a:rPr>
              <a:t>Svítání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západĕ</a:t>
            </a:r>
            <a:r>
              <a:rPr lang="en-US" sz="2600" dirty="0">
                <a:latin typeface="Times New Roman" panose="02020603050405020304" pitchFamily="18" charset="0"/>
                <a:cs typeface="Times New Roman" panose="02020603050405020304" pitchFamily="18" charset="0"/>
              </a:rPr>
              <a:t> (Dawn in the West) or in the commonly used expression </a:t>
            </a:r>
            <a:r>
              <a:rPr lang="en-US" sz="2600" dirty="0" err="1">
                <a:latin typeface="Times New Roman" panose="02020603050405020304" pitchFamily="18" charset="0"/>
                <a:cs typeface="Times New Roman" panose="02020603050405020304" pitchFamily="18" charset="0"/>
              </a:rPr>
              <a:t>vy-mluvné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mlcení</a:t>
            </a:r>
            <a:r>
              <a:rPr lang="en-US" sz="2600" dirty="0">
                <a:latin typeface="Times New Roman" panose="02020603050405020304" pitchFamily="18" charset="0"/>
                <a:cs typeface="Times New Roman" panose="02020603050405020304" pitchFamily="18" charset="0"/>
              </a:rPr>
              <a:t> (eloquent silence), represents both the selection of components and their composition</a:t>
            </a:r>
            <a:r>
              <a:rPr lang="en-US" sz="2600" dirty="0"/>
              <a:t>.</a:t>
            </a:r>
            <a:endParaRPr lang="en-US"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320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5|0.7|0.4|0.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9272</TotalTime>
  <Words>1952</Words>
  <Application>Microsoft Macintosh PowerPoint</Application>
  <PresentationFormat>On-screen Show (4:3)</PresentationFormat>
  <Paragraphs>51</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Calibri</vt:lpstr>
      <vt:lpstr>Lucida Sans Unicode</vt:lpstr>
      <vt:lpstr>Tahoma</vt:lpstr>
      <vt:lpstr>Times New Roman</vt:lpstr>
      <vt:lpstr>Verdana</vt:lpstr>
      <vt:lpstr>Wingdings 2</vt:lpstr>
      <vt:lpstr>Wingdings 3</vt:lpstr>
      <vt:lpstr>Concourse</vt:lpstr>
      <vt:lpstr>Module: Stylistics  Style in Verbal Communication </vt:lpstr>
      <vt:lpstr>What is communication?</vt:lpstr>
      <vt:lpstr>PowerPoint Presentation</vt:lpstr>
      <vt:lpstr>PowerPoint Presentation</vt:lpstr>
      <vt:lpstr>PowerPoint Presentation</vt:lpstr>
      <vt:lpstr>The different means that take part in the construction of communications described as linguistic or verbal.</vt:lpstr>
      <vt:lpstr>PowerPoint Presentation</vt:lpstr>
      <vt:lpstr>PowerPoint Presentation</vt:lpstr>
      <vt:lpstr>PowerPoint Presentation</vt:lpstr>
      <vt:lpstr> Thus, the nature and particular use of tectonic means under certain communicative conditions play a decisive role in the formation of the style of a communication.</vt:lpstr>
      <vt:lpstr>PowerPoint Presentation</vt:lpstr>
      <vt:lpstr>PowerPoint Presentation</vt:lpstr>
      <vt:lpstr>PowerPoint Presentation</vt:lpstr>
      <vt:lpstr>How style is treated?</vt:lpstr>
      <vt:lpstr>PowerPoint Presentation</vt:lpstr>
      <vt:lpstr>PowerPoint Presentation</vt:lpstr>
      <vt:lpstr> Style is the focus of increased attention in a more recent British linguistic literature</vt:lpstr>
      <vt:lpstr> Which component of the structure of a communication do we call style? The name is given to one of the principles of its construction as a whole that bears the stamp of an act of human behaviour, a product of human activity.</vt:lpstr>
      <vt:lpstr>PowerPoint Presentation</vt:lpstr>
      <vt:lpstr>PowerPoint Presentation</vt:lpstr>
      <vt:lpstr>PowerPoint Presentation</vt:lpstr>
      <vt:lpstr>Hence style belongs to the sphere of the form or pattern (Gestalt) of a communication.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Morphology</dc:title>
  <dc:creator>RAM FOR COMPUTER</dc:creator>
  <cp:lastModifiedBy>Evaluator</cp:lastModifiedBy>
  <cp:revision>489</cp:revision>
  <cp:lastPrinted>2020-11-09T12:21:27Z</cp:lastPrinted>
  <dcterms:created xsi:type="dcterms:W3CDTF">2006-08-16T00:00:00Z</dcterms:created>
  <dcterms:modified xsi:type="dcterms:W3CDTF">2023-12-08T07:51:52Z</dcterms:modified>
</cp:coreProperties>
</file>