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4"/>
  </p:normalViewPr>
  <p:slideViewPr>
    <p:cSldViewPr snapToGrid="0">
      <p:cViewPr varScale="1">
        <p:scale>
          <a:sx n="81" d="100"/>
          <a:sy n="81" d="100"/>
        </p:scale>
        <p:origin x="240" y="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1E0B2-A9DA-4E71-714C-786CABB373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B9091A-B469-D35E-F60E-AB9DBE1B85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FB441E-31FF-3D49-ECBE-3496D5698375}"/>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5" name="Footer Placeholder 4">
            <a:extLst>
              <a:ext uri="{FF2B5EF4-FFF2-40B4-BE49-F238E27FC236}">
                <a16:creationId xmlns:a16="http://schemas.microsoft.com/office/drawing/2014/main" id="{AE9F0772-5ED4-FE9F-B2FA-F41963A51E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B964AF-849E-7D96-346F-B17781507F9C}"/>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67365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7E517-28C0-32AC-4372-33402903B7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2126D1-9156-E949-8730-95560751CB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3E72C-74BA-1509-B9D2-719B75349A64}"/>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5" name="Footer Placeholder 4">
            <a:extLst>
              <a:ext uri="{FF2B5EF4-FFF2-40B4-BE49-F238E27FC236}">
                <a16:creationId xmlns:a16="http://schemas.microsoft.com/office/drawing/2014/main" id="{59C91432-2CEC-7E26-5932-55479185D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C80E4B-CD8B-93BE-D59B-673C974D164F}"/>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4053368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393CAF-A91B-24EE-D184-6A661B0CB3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B94C61-2B0B-C294-266F-00EF748F92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EF8F24-9EDE-B911-8D21-6BEA272AF493}"/>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5" name="Footer Placeholder 4">
            <a:extLst>
              <a:ext uri="{FF2B5EF4-FFF2-40B4-BE49-F238E27FC236}">
                <a16:creationId xmlns:a16="http://schemas.microsoft.com/office/drawing/2014/main" id="{93DD1082-629E-5ACF-0363-2DFCBA06FF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BEDF7-3683-000F-A444-FEF016426D16}"/>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4033410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76C07-9039-AD72-E8F6-F6ADB0FA0E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336BD7-0217-8697-081F-D228CA2EC5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3B746B-5821-345B-829B-D6BC111C5298}"/>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5" name="Footer Placeholder 4">
            <a:extLst>
              <a:ext uri="{FF2B5EF4-FFF2-40B4-BE49-F238E27FC236}">
                <a16:creationId xmlns:a16="http://schemas.microsoft.com/office/drawing/2014/main" id="{57C60635-DB34-FBC4-BDA9-1088B07F08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1A7909-9F1E-2E87-7A79-46676EAC352F}"/>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145353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08A1A-DF2F-97B9-CA8A-7BEEE93703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C1FA56-E078-C296-3F1F-3DA8A7EE0B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AAB190-CF04-F108-9F9E-88C3DD2887AF}"/>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5" name="Footer Placeholder 4">
            <a:extLst>
              <a:ext uri="{FF2B5EF4-FFF2-40B4-BE49-F238E27FC236}">
                <a16:creationId xmlns:a16="http://schemas.microsoft.com/office/drawing/2014/main" id="{ED70E419-D26C-5B8C-ED28-87A10CF1A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0554A4-289D-D37A-5ED8-CD33AECE3D58}"/>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177789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F02AF-4DC7-3DB5-F359-7803736E61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66219D-05AA-513B-F3E1-CD53F59887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F35FE1-969C-91D6-12B4-FAAB7278E3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637935-DF12-3C14-09D3-99E4F30A1456}"/>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6" name="Footer Placeholder 5">
            <a:extLst>
              <a:ext uri="{FF2B5EF4-FFF2-40B4-BE49-F238E27FC236}">
                <a16:creationId xmlns:a16="http://schemas.microsoft.com/office/drawing/2014/main" id="{BDE67239-3F34-D5FC-A454-4F1B3CCABA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D0A8B4-3ACA-AE92-070F-4C95919141CE}"/>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273763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5B4E-1245-65C4-C1FA-02EFCBFD25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808770-749B-244D-5E2F-E3D6102842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A81000-F6AA-C460-588F-49C7E28C0A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31657F-7DD1-17A1-6721-7F7CC22B8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C254C5-5728-C2BC-95BE-7210ADE2EA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1A5D4E-A15C-C82E-FB5F-6E2328E39BA5}"/>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8" name="Footer Placeholder 7">
            <a:extLst>
              <a:ext uri="{FF2B5EF4-FFF2-40B4-BE49-F238E27FC236}">
                <a16:creationId xmlns:a16="http://schemas.microsoft.com/office/drawing/2014/main" id="{B89FED3E-04BF-FC49-79F2-1C5487599D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5B5EF-6671-80CF-3539-216E173C7771}"/>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473109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7CC57-0635-05F1-072E-9CC277AAC0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EFB0A3-33BF-1CBC-3EB8-4B0B2ADAE431}"/>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4" name="Footer Placeholder 3">
            <a:extLst>
              <a:ext uri="{FF2B5EF4-FFF2-40B4-BE49-F238E27FC236}">
                <a16:creationId xmlns:a16="http://schemas.microsoft.com/office/drawing/2014/main" id="{9877442F-4551-0352-D5D7-EFC78BE72C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03C5EC-CF53-D47B-883D-3C258871B163}"/>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338598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A433ED-8593-F0B2-6679-03CCC0974462}"/>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3" name="Footer Placeholder 2">
            <a:extLst>
              <a:ext uri="{FF2B5EF4-FFF2-40B4-BE49-F238E27FC236}">
                <a16:creationId xmlns:a16="http://schemas.microsoft.com/office/drawing/2014/main" id="{637F0EA5-3B5C-2F1B-93B5-A8E370C0FA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84BB2C-787F-456F-1819-0107449A94C9}"/>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2450115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5B2B3-4957-2D01-36BD-686BFE9B72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4C4BDE-AE8E-CFBB-B6AD-2BC5F72FC8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8C4612-1F90-117C-BBAE-123647784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459170-CC2B-EEA5-E4F0-04DC7E75CD02}"/>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6" name="Footer Placeholder 5">
            <a:extLst>
              <a:ext uri="{FF2B5EF4-FFF2-40B4-BE49-F238E27FC236}">
                <a16:creationId xmlns:a16="http://schemas.microsoft.com/office/drawing/2014/main" id="{BDB0B2DF-04C6-E27F-C270-187548A2F3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061CDB-4EDC-3805-D094-7C4477B23545}"/>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630792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C0A81-9F30-A492-36DC-906C7F585B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B3148B-561A-9945-19FB-D40FE2FE0B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435538-8153-8924-33AA-6F28D67046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5E723A-F799-1ADE-216B-4A2B852F9849}"/>
              </a:ext>
            </a:extLst>
          </p:cNvPr>
          <p:cNvSpPr>
            <a:spLocks noGrp="1"/>
          </p:cNvSpPr>
          <p:nvPr>
            <p:ph type="dt" sz="half" idx="10"/>
          </p:nvPr>
        </p:nvSpPr>
        <p:spPr/>
        <p:txBody>
          <a:bodyPr/>
          <a:lstStyle/>
          <a:p>
            <a:fld id="{C731F2F5-D335-0E49-8B7C-ACC5B482A831}" type="datetimeFigureOut">
              <a:rPr lang="en-US" smtClean="0"/>
              <a:t>11/12/2023</a:t>
            </a:fld>
            <a:endParaRPr lang="en-US"/>
          </a:p>
        </p:txBody>
      </p:sp>
      <p:sp>
        <p:nvSpPr>
          <p:cNvPr id="6" name="Footer Placeholder 5">
            <a:extLst>
              <a:ext uri="{FF2B5EF4-FFF2-40B4-BE49-F238E27FC236}">
                <a16:creationId xmlns:a16="http://schemas.microsoft.com/office/drawing/2014/main" id="{5D33A90A-2B73-4EF9-151D-794CC69C01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77EF7A-2E15-1E6A-E2F5-5FD8794D16BC}"/>
              </a:ext>
            </a:extLst>
          </p:cNvPr>
          <p:cNvSpPr>
            <a:spLocks noGrp="1"/>
          </p:cNvSpPr>
          <p:nvPr>
            <p:ph type="sldNum" sz="quarter" idx="12"/>
          </p:nvPr>
        </p:nvSpPr>
        <p:spPr/>
        <p:txBody>
          <a:bodyPr/>
          <a:lstStyle/>
          <a:p>
            <a:fld id="{3E9C6EA7-BD4F-6143-82ED-20CBD1775E5B}" type="slidenum">
              <a:rPr lang="en-US" smtClean="0"/>
              <a:t>‹#›</a:t>
            </a:fld>
            <a:endParaRPr lang="en-US"/>
          </a:p>
        </p:txBody>
      </p:sp>
    </p:spTree>
    <p:extLst>
      <p:ext uri="{BB962C8B-B14F-4D97-AF65-F5344CB8AC3E}">
        <p14:creationId xmlns:p14="http://schemas.microsoft.com/office/powerpoint/2010/main" val="3029996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4807C6-0EF6-D9FC-3D6D-88D6339C51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4B3B5E-CAA0-2F0C-B3E0-FA7DAF9B2A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A5BCF-2C15-8F7B-BC44-465D9A52DE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31F2F5-D335-0E49-8B7C-ACC5B482A831}" type="datetimeFigureOut">
              <a:rPr lang="en-US" smtClean="0"/>
              <a:t>11/12/2023</a:t>
            </a:fld>
            <a:endParaRPr lang="en-US"/>
          </a:p>
        </p:txBody>
      </p:sp>
      <p:sp>
        <p:nvSpPr>
          <p:cNvPr id="5" name="Footer Placeholder 4">
            <a:extLst>
              <a:ext uri="{FF2B5EF4-FFF2-40B4-BE49-F238E27FC236}">
                <a16:creationId xmlns:a16="http://schemas.microsoft.com/office/drawing/2014/main" id="{BBFA4048-B768-BC23-F13E-A172CB370F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76A55F-8D7C-A501-59ED-7FE358F9C5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C6EA7-BD4F-6143-82ED-20CBD1775E5B}" type="slidenum">
              <a:rPr lang="en-US" smtClean="0"/>
              <a:t>‹#›</a:t>
            </a:fld>
            <a:endParaRPr lang="en-US"/>
          </a:p>
        </p:txBody>
      </p:sp>
    </p:spTree>
    <p:extLst>
      <p:ext uri="{BB962C8B-B14F-4D97-AF65-F5344CB8AC3E}">
        <p14:creationId xmlns:p14="http://schemas.microsoft.com/office/powerpoint/2010/main" val="487686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4CFA5-46EC-E970-8DA3-AEE668AFB50D}"/>
              </a:ext>
            </a:extLst>
          </p:cNvPr>
          <p:cNvSpPr>
            <a:spLocks noGrp="1"/>
          </p:cNvSpPr>
          <p:nvPr>
            <p:ph type="ctrTitle"/>
          </p:nvPr>
        </p:nvSpPr>
        <p:spPr/>
        <p:txBody>
          <a:bodyPr/>
          <a:lstStyle/>
          <a:p>
            <a:r>
              <a:rPr lang="en-US" dirty="0"/>
              <a:t>What is Stylistics?</a:t>
            </a:r>
          </a:p>
        </p:txBody>
      </p:sp>
      <p:sp>
        <p:nvSpPr>
          <p:cNvPr id="3" name="Subtitle 2">
            <a:extLst>
              <a:ext uri="{FF2B5EF4-FFF2-40B4-BE49-F238E27FC236}">
                <a16:creationId xmlns:a16="http://schemas.microsoft.com/office/drawing/2014/main" id="{C959093D-581B-622F-2A46-1F4E6B71825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943706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26E17C-0D40-2594-25F3-7C4BB97A811E}"/>
              </a:ext>
            </a:extLst>
          </p:cNvPr>
          <p:cNvSpPr txBox="1"/>
          <p:nvPr/>
        </p:nvSpPr>
        <p:spPr>
          <a:xfrm>
            <a:off x="2104373" y="363255"/>
            <a:ext cx="7045889" cy="4585871"/>
          </a:xfrm>
          <a:prstGeom prst="rect">
            <a:avLst/>
          </a:prstGeom>
          <a:noFill/>
        </p:spPr>
        <p:txBody>
          <a:bodyPr wrap="square">
            <a:spAutoFit/>
          </a:bodyPr>
          <a:lstStyle/>
          <a:p>
            <a:pPr algn="l"/>
            <a:r>
              <a:rPr lang="en-US" sz="3200" b="0" i="0" u="none" strike="noStrike" dirty="0">
                <a:solidFill>
                  <a:srgbClr val="CC6600"/>
                </a:solidFill>
                <a:effectLst/>
                <a:latin typeface="ff5"/>
              </a:rPr>
              <a:t>Practical criticism </a:t>
            </a:r>
            <a:r>
              <a:rPr lang="en-US" sz="3200" b="0" i="0" u="none" strike="noStrike" dirty="0">
                <a:solidFill>
                  <a:srgbClr val="663300"/>
                </a:solidFill>
                <a:effectLst/>
                <a:latin typeface="ff5"/>
              </a:rPr>
              <a:t>concentrates on the literary texts themselves, and how readers were/ are affected by those texts.</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663300"/>
                </a:solidFill>
                <a:effectLst/>
                <a:latin typeface="ff6"/>
              </a:rPr>
              <a:t>In addition</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CC6600"/>
                </a:solidFill>
                <a:effectLst/>
                <a:latin typeface="ff5"/>
              </a:rPr>
              <a:t>Practical criticism </a:t>
            </a:r>
            <a:r>
              <a:rPr lang="en-US" sz="3200" b="0" i="0" u="none" strike="noStrike" dirty="0">
                <a:solidFill>
                  <a:srgbClr val="663300"/>
                </a:solidFill>
                <a:effectLst/>
                <a:latin typeface="ff5"/>
              </a:rPr>
              <a:t>is matched by a similar critical movement in the USA called </a:t>
            </a:r>
            <a:r>
              <a:rPr lang="en-US" sz="3200" b="0" i="0" u="none" strike="noStrike" dirty="0">
                <a:solidFill>
                  <a:srgbClr val="CC6600"/>
                </a:solidFill>
                <a:effectLst/>
                <a:latin typeface="ff5"/>
              </a:rPr>
              <a:t>New criticism.</a:t>
            </a:r>
            <a:endParaRPr lang="en-US" sz="3200" b="0" i="0" u="none" strike="noStrike" dirty="0">
              <a:solidFill>
                <a:srgbClr val="000000"/>
              </a:solidFill>
              <a:effectLst/>
              <a:latin typeface="Roboto" panose="02000000000000000000" pitchFamily="2" charset="0"/>
            </a:endParaRPr>
          </a:p>
          <a:p>
            <a:br>
              <a:rPr lang="en-US" dirty="0"/>
            </a:br>
            <a:endParaRPr lang="en-US" dirty="0"/>
          </a:p>
        </p:txBody>
      </p:sp>
    </p:spTree>
    <p:extLst>
      <p:ext uri="{BB962C8B-B14F-4D97-AF65-F5344CB8AC3E}">
        <p14:creationId xmlns:p14="http://schemas.microsoft.com/office/powerpoint/2010/main" val="1003014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1CECE4-D88D-2523-80E5-2C743CD97741}"/>
              </a:ext>
            </a:extLst>
          </p:cNvPr>
          <p:cNvSpPr txBox="1"/>
          <p:nvPr/>
        </p:nvSpPr>
        <p:spPr>
          <a:xfrm>
            <a:off x="2242159" y="1002083"/>
            <a:ext cx="7402882" cy="2554545"/>
          </a:xfrm>
          <a:prstGeom prst="rect">
            <a:avLst/>
          </a:prstGeom>
          <a:noFill/>
        </p:spPr>
        <p:txBody>
          <a:bodyPr wrap="square">
            <a:spAutoFit/>
          </a:bodyPr>
          <a:lstStyle/>
          <a:p>
            <a:r>
              <a:rPr lang="en-US" sz="3200" b="0" i="0" dirty="0">
                <a:solidFill>
                  <a:srgbClr val="CC6600"/>
                </a:solidFill>
                <a:effectLst/>
                <a:latin typeface="ff7"/>
              </a:rPr>
              <a:t>What is New Criticism?</a:t>
            </a:r>
            <a:endParaRPr lang="en-US" sz="3200" dirty="0">
              <a:effectLst/>
            </a:endParaRPr>
          </a:p>
          <a:p>
            <a:r>
              <a:rPr lang="en-US" sz="3200" b="0" i="0" u="none" strike="noStrike" dirty="0">
                <a:solidFill>
                  <a:srgbClr val="CC6600"/>
                </a:solidFill>
                <a:effectLst/>
                <a:latin typeface="ff5"/>
              </a:rPr>
              <a:t>New Criticism </a:t>
            </a:r>
            <a:r>
              <a:rPr lang="en-US" sz="3200" b="0" i="0" u="none" strike="noStrike" dirty="0">
                <a:solidFill>
                  <a:srgbClr val="663300"/>
                </a:solidFill>
                <a:effectLst/>
                <a:latin typeface="ff5"/>
              </a:rPr>
              <a:t>is based on the description of literary works as independent aesthetic objects</a:t>
            </a:r>
            <a:br>
              <a:rPr lang="en-US" sz="3200" dirty="0">
                <a:effectLst/>
              </a:rPr>
            </a:br>
            <a:endParaRPr lang="en-US" sz="3200" dirty="0">
              <a:effectLst/>
            </a:endParaRPr>
          </a:p>
        </p:txBody>
      </p:sp>
    </p:spTree>
    <p:extLst>
      <p:ext uri="{BB962C8B-B14F-4D97-AF65-F5344CB8AC3E}">
        <p14:creationId xmlns:p14="http://schemas.microsoft.com/office/powerpoint/2010/main" val="1108580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41EF7C-F8FC-CB60-E0AF-DC59A615D2C8}"/>
              </a:ext>
            </a:extLst>
          </p:cNvPr>
          <p:cNvSpPr txBox="1"/>
          <p:nvPr/>
        </p:nvSpPr>
        <p:spPr>
          <a:xfrm>
            <a:off x="1565753" y="1"/>
            <a:ext cx="8906006" cy="4031873"/>
          </a:xfrm>
          <a:prstGeom prst="rect">
            <a:avLst/>
          </a:prstGeom>
          <a:noFill/>
        </p:spPr>
        <p:txBody>
          <a:bodyPr wrap="square">
            <a:spAutoFit/>
          </a:bodyPr>
          <a:lstStyle/>
          <a:p>
            <a:pPr algn="l"/>
            <a:r>
              <a:rPr lang="en-US" sz="3200" b="0" i="0" u="none" strike="noStrike" dirty="0">
                <a:solidFill>
                  <a:srgbClr val="CC6600"/>
                </a:solidFill>
                <a:effectLst/>
                <a:latin typeface="ff7"/>
              </a:rPr>
              <a:t>Practical Criticism </a:t>
            </a:r>
            <a:r>
              <a:rPr lang="en-US" sz="3200" b="0" i="0" u="none" strike="noStrike" dirty="0">
                <a:solidFill>
                  <a:srgbClr val="663300"/>
                </a:solidFill>
                <a:effectLst/>
                <a:latin typeface="ff7"/>
              </a:rPr>
              <a:t>and </a:t>
            </a:r>
            <a:r>
              <a:rPr lang="en-US" sz="3200" b="0" i="0" u="none" strike="noStrike" dirty="0">
                <a:solidFill>
                  <a:srgbClr val="CC6600"/>
                </a:solidFill>
                <a:effectLst/>
                <a:latin typeface="ff7"/>
              </a:rPr>
              <a:t>New Criticism </a:t>
            </a:r>
            <a:r>
              <a:rPr lang="en-US" sz="3200" b="0" i="0" u="none" strike="noStrike" dirty="0">
                <a:solidFill>
                  <a:srgbClr val="663300"/>
                </a:solidFill>
                <a:effectLst/>
                <a:latin typeface="ff7"/>
              </a:rPr>
              <a:t>share two important features: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FFCC00"/>
                </a:solidFill>
                <a:effectLst/>
                <a:latin typeface="ff5"/>
              </a:rPr>
              <a:t>1_</a:t>
            </a:r>
            <a:r>
              <a:rPr lang="en-US" sz="3200" b="0" i="0" u="none" strike="noStrike" dirty="0">
                <a:solidFill>
                  <a:srgbClr val="663300"/>
                </a:solidFill>
                <a:effectLst/>
                <a:latin typeface="ff5"/>
              </a:rPr>
              <a:t>An emphasis on the language of the text </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663300"/>
                </a:solidFill>
                <a:effectLst/>
                <a:latin typeface="ff0"/>
              </a:rPr>
              <a:t>rather than it’s author.</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FFCC00"/>
                </a:solidFill>
                <a:effectLst/>
                <a:latin typeface="ff5"/>
              </a:rPr>
              <a:t>2_</a:t>
            </a:r>
            <a:r>
              <a:rPr lang="en-US" sz="3200" b="0" i="0" u="none" strike="noStrike" dirty="0">
                <a:solidFill>
                  <a:srgbClr val="663300"/>
                </a:solidFill>
                <a:effectLst/>
                <a:latin typeface="ff5"/>
              </a:rPr>
              <a:t>An assumption that what criticism needed was accounts of important work of literature based on the intuitional reading outcomes of trained and aesthetically sensitive critics.</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308082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06202A-ABAD-1CCC-BDC1-F657FC6C536F}"/>
              </a:ext>
            </a:extLst>
          </p:cNvPr>
          <p:cNvSpPr txBox="1"/>
          <p:nvPr/>
        </p:nvSpPr>
        <p:spPr>
          <a:xfrm>
            <a:off x="725621" y="513567"/>
            <a:ext cx="10070198" cy="4031873"/>
          </a:xfrm>
          <a:prstGeom prst="rect">
            <a:avLst/>
          </a:prstGeom>
          <a:noFill/>
        </p:spPr>
        <p:txBody>
          <a:bodyPr wrap="square">
            <a:spAutoFit/>
          </a:bodyPr>
          <a:lstStyle/>
          <a:p>
            <a:pPr algn="l"/>
            <a:r>
              <a:rPr lang="en-US" sz="3200" b="0" i="0" u="none" strike="noStrike" dirty="0">
                <a:solidFill>
                  <a:srgbClr val="663300"/>
                </a:solidFill>
                <a:effectLst/>
                <a:latin typeface="ff5"/>
              </a:rPr>
              <a:t>Although both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CC9900"/>
                </a:solidFill>
                <a:effectLst/>
                <a:latin typeface="ff6"/>
              </a:rPr>
              <a:t>practical</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663300"/>
                </a:solidFill>
                <a:effectLst/>
                <a:latin typeface="ff5"/>
              </a:rPr>
              <a:t>and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CC9900"/>
                </a:solidFill>
                <a:effectLst/>
                <a:latin typeface="ff6"/>
              </a:rPr>
              <a:t>new criticism</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663300"/>
                </a:solidFill>
                <a:effectLst/>
                <a:latin typeface="ff5"/>
              </a:rPr>
              <a:t>pay too much attention to the effect of the text on the readers, yet from the </a:t>
            </a:r>
            <a:r>
              <a:rPr lang="en-US" sz="3200" b="0" i="0" u="none" strike="noStrike" dirty="0" err="1">
                <a:solidFill>
                  <a:srgbClr val="663300"/>
                </a:solidFill>
                <a:effectLst/>
                <a:latin typeface="ff5"/>
              </a:rPr>
              <a:t>stylisticians</a:t>
            </a:r>
            <a:r>
              <a:rPr lang="en-US" sz="3200" b="0" i="0" u="none" strike="noStrike" dirty="0">
                <a:solidFill>
                  <a:srgbClr val="663300"/>
                </a:solidFill>
                <a:effectLst/>
                <a:latin typeface="ff5"/>
              </a:rPr>
              <a:t> point of view, it is not enough to criticize a text because intuition is not enough, and we must analyze the text in detail</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680502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2CE2DF-BD04-AFD1-6F13-65F1B7A4654E}"/>
              </a:ext>
            </a:extLst>
          </p:cNvPr>
          <p:cNvSpPr txBox="1"/>
          <p:nvPr/>
        </p:nvSpPr>
        <p:spPr>
          <a:xfrm>
            <a:off x="749219" y="626301"/>
            <a:ext cx="9058660" cy="3046988"/>
          </a:xfrm>
          <a:prstGeom prst="rect">
            <a:avLst/>
          </a:prstGeom>
          <a:noFill/>
        </p:spPr>
        <p:txBody>
          <a:bodyPr wrap="square">
            <a:spAutoFit/>
          </a:bodyPr>
          <a:lstStyle/>
          <a:p>
            <a:r>
              <a:rPr lang="en-US" sz="3200" b="0" i="0" u="none" strike="noStrike" dirty="0">
                <a:solidFill>
                  <a:srgbClr val="CC9900"/>
                </a:solidFill>
                <a:effectLst/>
                <a:latin typeface="ff5"/>
              </a:rPr>
              <a:t>Roman Jacobson </a:t>
            </a:r>
            <a:r>
              <a:rPr lang="en-US" sz="3200" b="0" i="0" u="none" strike="noStrike" dirty="0">
                <a:solidFill>
                  <a:srgbClr val="663300"/>
                </a:solidFill>
                <a:effectLst/>
                <a:latin typeface="ff5"/>
              </a:rPr>
              <a:t>who is a member of the </a:t>
            </a:r>
            <a:r>
              <a:rPr lang="en-US" sz="3200" b="0" i="0" u="none" strike="noStrike" dirty="0">
                <a:solidFill>
                  <a:srgbClr val="CC3300"/>
                </a:solidFill>
                <a:effectLst/>
                <a:latin typeface="ff5"/>
              </a:rPr>
              <a:t>Russian Formalists </a:t>
            </a:r>
            <a:r>
              <a:rPr lang="en-US" sz="3200" b="0" i="0" u="none" strike="noStrike" dirty="0">
                <a:solidFill>
                  <a:srgbClr val="663300"/>
                </a:solidFill>
                <a:effectLst/>
                <a:latin typeface="ff5"/>
              </a:rPr>
              <a:t>is one of the most influential linguists on stylistics for two reasons:</a:t>
            </a:r>
          </a:p>
          <a:p>
            <a:r>
              <a:rPr lang="en-US" sz="3200" b="0" i="0" u="none" strike="noStrike" dirty="0">
                <a:solidFill>
                  <a:srgbClr val="FFCC00"/>
                </a:solidFill>
                <a:effectLst/>
                <a:latin typeface="ff5"/>
              </a:rPr>
              <a:t>1_</a:t>
            </a:r>
            <a:r>
              <a:rPr lang="en-US" sz="3200" b="0" i="0" u="none" strike="noStrike" dirty="0">
                <a:solidFill>
                  <a:srgbClr val="663300"/>
                </a:solidFill>
                <a:effectLst/>
                <a:latin typeface="ff5"/>
              </a:rPr>
              <a:t>For his academic brilliance.</a:t>
            </a:r>
          </a:p>
          <a:p>
            <a:r>
              <a:rPr lang="en-US" sz="3200" b="0" i="0" u="none" strike="noStrike" dirty="0">
                <a:solidFill>
                  <a:srgbClr val="FFCC00"/>
                </a:solidFill>
                <a:effectLst/>
                <a:latin typeface="ff5"/>
              </a:rPr>
              <a:t>2_</a:t>
            </a:r>
            <a:r>
              <a:rPr lang="en-US" sz="3200" b="0" i="0" u="none" strike="noStrike" dirty="0">
                <a:solidFill>
                  <a:srgbClr val="663300"/>
                </a:solidFill>
                <a:effectLst/>
                <a:latin typeface="ff5"/>
              </a:rPr>
              <a:t>Because he linked various schools of linguistics together.</a:t>
            </a:r>
            <a:endParaRPr lang="en-US" sz="3200" dirty="0"/>
          </a:p>
        </p:txBody>
      </p:sp>
    </p:spTree>
    <p:extLst>
      <p:ext uri="{BB962C8B-B14F-4D97-AF65-F5344CB8AC3E}">
        <p14:creationId xmlns:p14="http://schemas.microsoft.com/office/powerpoint/2010/main" val="1736387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B27533-6119-3EDC-6898-18FB41AF5183}"/>
              </a:ext>
            </a:extLst>
          </p:cNvPr>
          <p:cNvSpPr txBox="1"/>
          <p:nvPr/>
        </p:nvSpPr>
        <p:spPr>
          <a:xfrm>
            <a:off x="1374550" y="1420694"/>
            <a:ext cx="7976290" cy="3539430"/>
          </a:xfrm>
          <a:prstGeom prst="rect">
            <a:avLst/>
          </a:prstGeom>
          <a:noFill/>
        </p:spPr>
        <p:txBody>
          <a:bodyPr wrap="square">
            <a:spAutoFit/>
          </a:bodyPr>
          <a:lstStyle/>
          <a:p>
            <a:pPr algn="l"/>
            <a:r>
              <a:rPr lang="en-US" sz="3200" b="1" i="0" u="none" strike="noStrike" dirty="0">
                <a:solidFill>
                  <a:srgbClr val="663300"/>
                </a:solidFill>
                <a:effectLst/>
                <a:latin typeface="ff6"/>
              </a:rPr>
              <a:t>Roman Jacobson</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663300"/>
                </a:solidFill>
                <a:effectLst/>
                <a:latin typeface="ff5"/>
              </a:rPr>
              <a:t>moved from Moscow to Prague and joined the Prague Structuralists Circle who were interested and affected by his views. </a:t>
            </a:r>
          </a:p>
          <a:p>
            <a:pPr algn="l"/>
            <a:r>
              <a:rPr lang="en-US" sz="3200" b="0" i="0" u="none" strike="noStrike" dirty="0">
                <a:solidFill>
                  <a:srgbClr val="663300"/>
                </a:solidFill>
                <a:effectLst/>
                <a:latin typeface="ff5"/>
              </a:rPr>
              <a:t>Later he moved to the USA where he carried his approach with him, which is now called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CC9900"/>
                </a:solidFill>
                <a:effectLst/>
                <a:latin typeface="ff6"/>
              </a:rPr>
              <a:t>STYLISTICS.</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2048855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7CF73C-82A9-5876-6669-6F90957440EE}"/>
              </a:ext>
            </a:extLst>
          </p:cNvPr>
          <p:cNvSpPr txBox="1"/>
          <p:nvPr/>
        </p:nvSpPr>
        <p:spPr>
          <a:xfrm>
            <a:off x="1306908" y="560439"/>
            <a:ext cx="8291342" cy="5016758"/>
          </a:xfrm>
          <a:prstGeom prst="rect">
            <a:avLst/>
          </a:prstGeom>
          <a:noFill/>
        </p:spPr>
        <p:txBody>
          <a:bodyPr wrap="square">
            <a:spAutoFit/>
          </a:bodyPr>
          <a:lstStyle/>
          <a:p>
            <a:pPr algn="l"/>
            <a:r>
              <a:rPr lang="en-US" sz="3200" b="0" i="0" u="none" strike="noStrike" dirty="0">
                <a:solidFill>
                  <a:srgbClr val="CC3300"/>
                </a:solidFill>
                <a:effectLst/>
                <a:latin typeface="ff5"/>
              </a:rPr>
              <a:t>Types of Stylistics: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Stylistics is sometime called confusingly </a:t>
            </a:r>
            <a:endParaRPr lang="en-US" sz="3200" b="0" i="0" u="none" strike="noStrike" dirty="0">
              <a:solidFill>
                <a:srgbClr val="000000"/>
              </a:solidFill>
              <a:effectLst/>
              <a:latin typeface="Roboto" panose="02000000000000000000" pitchFamily="2" charset="0"/>
            </a:endParaRPr>
          </a:p>
          <a:p>
            <a:pPr algn="l"/>
            <a:r>
              <a:rPr lang="en-US" sz="3200" b="0" i="1" u="none" strike="noStrike" dirty="0">
                <a:solidFill>
                  <a:srgbClr val="000000"/>
                </a:solidFill>
                <a:effectLst/>
                <a:latin typeface="ff1"/>
              </a:rPr>
              <a:t>literary stylistics </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or </a:t>
            </a:r>
            <a:endParaRPr lang="en-US" sz="3200" b="0" i="0" u="none" strike="noStrike" dirty="0">
              <a:solidFill>
                <a:srgbClr val="000000"/>
              </a:solidFill>
              <a:effectLst/>
              <a:latin typeface="Roboto" panose="02000000000000000000" pitchFamily="2" charset="0"/>
            </a:endParaRPr>
          </a:p>
          <a:p>
            <a:pPr algn="l"/>
            <a:r>
              <a:rPr lang="en-US" sz="3200" b="0" i="1" u="none" strike="noStrike" dirty="0">
                <a:solidFill>
                  <a:srgbClr val="000000"/>
                </a:solidFill>
                <a:effectLst/>
                <a:latin typeface="ff1"/>
              </a:rPr>
              <a:t>linguistic stylistics.</a:t>
            </a:r>
            <a:endParaRPr lang="en-US" sz="3200" b="0" i="0" u="none" strike="noStrike" dirty="0">
              <a:solidFill>
                <a:srgbClr val="000000"/>
              </a:solidFill>
              <a:effectLst/>
              <a:latin typeface="Roboto" panose="02000000000000000000" pitchFamily="2" charset="0"/>
            </a:endParaRPr>
          </a:p>
          <a:p>
            <a:pPr algn="l"/>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Linguistic stylistics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the purest form of stylistics in that its practitioners attempt to derive from the study of style and language variation</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3602222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FE8EAF-D3EB-08F6-AB41-41B96E127A48}"/>
              </a:ext>
            </a:extLst>
          </p:cNvPr>
          <p:cNvSpPr txBox="1"/>
          <p:nvPr/>
        </p:nvSpPr>
        <p:spPr>
          <a:xfrm>
            <a:off x="1120877" y="1434593"/>
            <a:ext cx="9154909" cy="3046988"/>
          </a:xfrm>
          <a:prstGeom prst="rect">
            <a:avLst/>
          </a:prstGeom>
          <a:noFill/>
        </p:spPr>
        <p:txBody>
          <a:bodyPr wrap="square">
            <a:spAutoFit/>
          </a:bodyPr>
          <a:lstStyle/>
          <a:p>
            <a:pPr algn="l"/>
            <a:r>
              <a:rPr lang="en-US" sz="3200" b="0" i="0" u="none" strike="noStrike" dirty="0">
                <a:solidFill>
                  <a:srgbClr val="000000"/>
                </a:solidFill>
                <a:effectLst/>
                <a:latin typeface="ff5"/>
              </a:rPr>
              <a:t>The most recent studies in linguistic stylistics have tended to focus on applications of studies in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discourse analysis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and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narrative organization</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to literary text study.</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1699391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9DD550-4076-5CA4-02E9-4127C4A827AE}"/>
              </a:ext>
            </a:extLst>
          </p:cNvPr>
          <p:cNvSpPr txBox="1"/>
          <p:nvPr/>
        </p:nvSpPr>
        <p:spPr>
          <a:xfrm>
            <a:off x="1615859" y="0"/>
            <a:ext cx="9056316" cy="6001643"/>
          </a:xfrm>
          <a:prstGeom prst="rect">
            <a:avLst/>
          </a:prstGeom>
          <a:noFill/>
        </p:spPr>
        <p:txBody>
          <a:bodyPr wrap="square">
            <a:spAutoFit/>
          </a:bodyPr>
          <a:lstStyle/>
          <a:p>
            <a:pPr algn="l"/>
            <a:r>
              <a:rPr lang="en-US" sz="3200" b="0" i="0" u="none" strike="noStrike" dirty="0">
                <a:solidFill>
                  <a:srgbClr val="000000"/>
                </a:solidFill>
                <a:effectLst/>
                <a:latin typeface="ff5"/>
              </a:rPr>
              <a:t>Burton (1980,1982)employs models for spoken discourse analysis based on Sinclair and </a:t>
            </a:r>
            <a:r>
              <a:rPr lang="en-US" sz="3200" b="0" i="0" u="none" strike="noStrike" dirty="0" err="1">
                <a:solidFill>
                  <a:srgbClr val="000000"/>
                </a:solidFill>
                <a:effectLst/>
                <a:latin typeface="ff5"/>
              </a:rPr>
              <a:t>Coulthard</a:t>
            </a:r>
            <a:r>
              <a:rPr lang="en-US" sz="3200" b="0" i="0" u="none" strike="noStrike" dirty="0">
                <a:solidFill>
                  <a:srgbClr val="000000"/>
                </a:solidFill>
                <a:effectLst/>
                <a:latin typeface="ff5"/>
              </a:rPr>
              <a:t> (1975) for the analysis of drama dialogues </a:t>
            </a:r>
            <a:endParaRPr lang="en-US" sz="3200" b="0" i="0" u="none" strike="noStrike" dirty="0">
              <a:solidFill>
                <a:srgbClr val="000000"/>
              </a:solidFill>
              <a:effectLst/>
              <a:latin typeface="Roboto" panose="02000000000000000000" pitchFamily="2" charset="0"/>
            </a:endParaRPr>
          </a:p>
          <a:p>
            <a:pPr algn="l"/>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Short (1981) uses analysis based on Gricean and speech act theory. </a:t>
            </a:r>
          </a:p>
          <a:p>
            <a:pPr algn="l"/>
            <a:endParaRPr lang="en-US" sz="3200" dirty="0">
              <a:solidFill>
                <a:srgbClr val="000000"/>
              </a:solidFill>
              <a:latin typeface="ff5"/>
            </a:endParaRPr>
          </a:p>
          <a:p>
            <a:pPr algn="l"/>
            <a:r>
              <a:rPr lang="en-US" sz="3200" b="0" i="0" u="none" strike="noStrike" dirty="0">
                <a:solidFill>
                  <a:srgbClr val="000000"/>
                </a:solidFill>
                <a:effectLst/>
                <a:latin typeface="ff5"/>
              </a:rPr>
              <a:t>Carter and Simpson (1982) use narrative models based on </a:t>
            </a:r>
            <a:r>
              <a:rPr lang="en-US" sz="3200" b="0" i="0" u="none" strike="noStrike" dirty="0" err="1">
                <a:solidFill>
                  <a:srgbClr val="000000"/>
                </a:solidFill>
                <a:effectLst/>
                <a:latin typeface="ff5"/>
              </a:rPr>
              <a:t>Labov</a:t>
            </a:r>
            <a:r>
              <a:rPr lang="en-US" sz="3200" b="0" i="0" u="none" strike="noStrike" dirty="0">
                <a:solidFill>
                  <a:srgbClr val="000000"/>
                </a:solidFill>
                <a:effectLst/>
                <a:latin typeface="ff5"/>
              </a:rPr>
              <a:t> (1972).</a:t>
            </a:r>
            <a:endParaRPr lang="en-US" sz="3200" b="0" i="0" u="none" strike="noStrike" dirty="0">
              <a:solidFill>
                <a:srgbClr val="000000"/>
              </a:solidFill>
              <a:effectLst/>
              <a:latin typeface="Roboto" panose="02000000000000000000" pitchFamily="2" charset="0"/>
            </a:endParaRPr>
          </a:p>
          <a:p>
            <a:pPr algn="l"/>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Fowler (1981; 1982) exploits Hallidayan models from within systematic linguistics</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3475224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9C8B4E-B54C-8B87-9713-52BF9B768932}"/>
              </a:ext>
            </a:extLst>
          </p:cNvPr>
          <p:cNvSpPr txBox="1"/>
          <p:nvPr/>
        </p:nvSpPr>
        <p:spPr>
          <a:xfrm>
            <a:off x="991091" y="696123"/>
            <a:ext cx="9129211" cy="4585871"/>
          </a:xfrm>
          <a:prstGeom prst="rect">
            <a:avLst/>
          </a:prstGeom>
          <a:noFill/>
        </p:spPr>
        <p:txBody>
          <a:bodyPr wrap="square">
            <a:spAutoFit/>
          </a:bodyPr>
          <a:lstStyle/>
          <a:p>
            <a:pPr algn="l"/>
            <a:r>
              <a:rPr lang="en-US" sz="3200" b="0" i="0" u="none" strike="noStrike" dirty="0">
                <a:solidFill>
                  <a:srgbClr val="CC3300"/>
                </a:solidFill>
                <a:effectLst/>
                <a:latin typeface="ff7"/>
              </a:rPr>
              <a:t>Literary stylistics:</a:t>
            </a:r>
            <a:endParaRPr lang="en-US" sz="3200" b="0" i="0" u="none" strike="noStrike" dirty="0">
              <a:solidFill>
                <a:srgbClr val="000000"/>
              </a:solidFill>
              <a:effectLst/>
              <a:latin typeface="Roboto" panose="02000000000000000000" pitchFamily="2" charset="0"/>
            </a:endParaRPr>
          </a:p>
          <a:p>
            <a:pPr algn="l"/>
            <a:endParaRPr lang="en-US" sz="3200" b="0" i="0" u="none" strike="noStrike" dirty="0">
              <a:solidFill>
                <a:srgbClr val="000000"/>
              </a:solidFill>
              <a:effectLst/>
              <a:latin typeface="Roboto" panose="02000000000000000000" pitchFamily="2" charset="0"/>
            </a:endParaRPr>
          </a:p>
          <a:p>
            <a:pPr algn="l"/>
            <a:r>
              <a:rPr lang="en-US" sz="3200" dirty="0">
                <a:solidFill>
                  <a:srgbClr val="000000"/>
                </a:solidFill>
                <a:latin typeface="ff5"/>
              </a:rPr>
              <a:t>E</a:t>
            </a:r>
            <a:r>
              <a:rPr lang="en-US" sz="3200" b="0" i="0" u="none" strike="noStrike" dirty="0">
                <a:solidFill>
                  <a:srgbClr val="000000"/>
                </a:solidFill>
                <a:effectLst/>
                <a:latin typeface="ff5"/>
              </a:rPr>
              <a:t>stablished methods of close reading or practical criticism of texts, the procedures of literary stylistics remain traditional in character, in spite of, the  developments in literary theory (e.g. post -structuralism) which challenges assumptions about the role of language in depicting literary realities . </a:t>
            </a:r>
            <a:endParaRPr lang="en-US" sz="3200" b="0" i="0" u="none" strike="noStrike" dirty="0">
              <a:solidFill>
                <a:srgbClr val="000000"/>
              </a:solidFill>
              <a:effectLst/>
              <a:latin typeface="Roboto" panose="02000000000000000000" pitchFamily="2" charset="0"/>
            </a:endParaRPr>
          </a:p>
          <a:p>
            <a:br>
              <a:rPr lang="en-US" dirty="0"/>
            </a:br>
            <a:endParaRPr lang="en-US" dirty="0"/>
          </a:p>
        </p:txBody>
      </p:sp>
    </p:spTree>
    <p:extLst>
      <p:ext uri="{BB962C8B-B14F-4D97-AF65-F5344CB8AC3E}">
        <p14:creationId xmlns:p14="http://schemas.microsoft.com/office/powerpoint/2010/main" val="2049651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53A54F-916E-921B-5F87-A3206A81FD59}"/>
              </a:ext>
            </a:extLst>
          </p:cNvPr>
          <p:cNvSpPr txBox="1"/>
          <p:nvPr/>
        </p:nvSpPr>
        <p:spPr>
          <a:xfrm>
            <a:off x="2091847" y="864296"/>
            <a:ext cx="7059296" cy="3046988"/>
          </a:xfrm>
          <a:prstGeom prst="rect">
            <a:avLst/>
          </a:prstGeom>
          <a:noFill/>
        </p:spPr>
        <p:txBody>
          <a:bodyPr wrap="square">
            <a:spAutoFit/>
          </a:bodyPr>
          <a:lstStyle/>
          <a:p>
            <a:pPr algn="just"/>
            <a:r>
              <a:rPr lang="en-US" sz="3200" b="1" i="0" u="none" strike="noStrike" dirty="0">
                <a:solidFill>
                  <a:srgbClr val="CC9900"/>
                </a:solidFill>
                <a:effectLst/>
                <a:latin typeface="ff6"/>
              </a:rPr>
              <a:t>Stylistics </a:t>
            </a:r>
            <a:r>
              <a:rPr lang="en-US" sz="3200" b="0" i="0" u="none" strike="noStrike" dirty="0">
                <a:solidFill>
                  <a:srgbClr val="663300"/>
                </a:solidFill>
                <a:effectLst/>
                <a:latin typeface="ff5"/>
              </a:rPr>
              <a:t>is the science which explores how readers interact with the language of (mainly literary) texts in order to explain how we understand,  and are affected by texts when we read them.</a:t>
            </a:r>
          </a:p>
          <a:p>
            <a:pPr algn="l"/>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62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142013-9087-8A18-0CF7-4141FBD30F6C}"/>
              </a:ext>
            </a:extLst>
          </p:cNvPr>
          <p:cNvSpPr txBox="1"/>
          <p:nvPr/>
        </p:nvSpPr>
        <p:spPr>
          <a:xfrm>
            <a:off x="2167003" y="563672"/>
            <a:ext cx="6983259" cy="5509200"/>
          </a:xfrm>
          <a:prstGeom prst="rect">
            <a:avLst/>
          </a:prstGeom>
          <a:noFill/>
        </p:spPr>
        <p:txBody>
          <a:bodyPr wrap="square">
            <a:spAutoFit/>
          </a:bodyPr>
          <a:lstStyle/>
          <a:p>
            <a:pPr algn="l"/>
            <a:r>
              <a:rPr lang="en-US" sz="3200" b="0" i="0" u="none" strike="noStrike" dirty="0">
                <a:solidFill>
                  <a:srgbClr val="000000"/>
                </a:solidFill>
                <a:effectLst/>
                <a:latin typeface="ff5"/>
              </a:rPr>
              <a:t>Stylistics is the scientific study of style, which can be viewed in several ways. </a:t>
            </a:r>
            <a:endParaRPr lang="en-US" sz="3200" b="0" i="0" u="none" strike="noStrike" dirty="0">
              <a:solidFill>
                <a:srgbClr val="000000"/>
              </a:solidFill>
              <a:effectLst/>
              <a:latin typeface="Roboto" panose="02000000000000000000" pitchFamily="2" charset="0"/>
            </a:endParaRPr>
          </a:p>
          <a:p>
            <a:pPr algn="l"/>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More technically, stylistics is the study of the linguistic features of a literary text _ phonological, lexical, syntactical _which directly affects the meaning of an utterance.</a:t>
            </a:r>
            <a:endParaRPr lang="en-US" sz="3200" b="0" i="0" u="none" strike="noStrike" dirty="0">
              <a:solidFill>
                <a:srgbClr val="000000"/>
              </a:solidFill>
              <a:effectLst/>
              <a:latin typeface="Roboto" panose="02000000000000000000" pitchFamily="2" charset="0"/>
            </a:endParaRPr>
          </a:p>
          <a:p>
            <a:pPr algn="l"/>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The variety in stylistics is due to the main influences of linguistics &amp; literature</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2208274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DF7739-7332-2C79-E52F-9633D98DC472}"/>
              </a:ext>
            </a:extLst>
          </p:cNvPr>
          <p:cNvSpPr txBox="1"/>
          <p:nvPr/>
        </p:nvSpPr>
        <p:spPr>
          <a:xfrm>
            <a:off x="100208" y="0"/>
            <a:ext cx="12091792" cy="6986528"/>
          </a:xfrm>
          <a:prstGeom prst="rect">
            <a:avLst/>
          </a:prstGeom>
          <a:noFill/>
        </p:spPr>
        <p:txBody>
          <a:bodyPr wrap="square">
            <a:spAutoFit/>
          </a:bodyPr>
          <a:lstStyle/>
          <a:p>
            <a:pPr algn="l"/>
            <a:r>
              <a:rPr lang="en-US" sz="3200" b="0" i="0" u="none" strike="noStrike" dirty="0">
                <a:solidFill>
                  <a:srgbClr val="000000"/>
                </a:solidFill>
                <a:effectLst/>
                <a:latin typeface="ff5"/>
              </a:rPr>
              <a:t>stylistics is concerned with the examination of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grammar</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 lexis,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semantics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 as well as</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 phonological properties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and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000000"/>
                </a:solidFill>
                <a:effectLst/>
                <a:latin typeface="ff6"/>
              </a:rPr>
              <a:t>discursive devices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5"/>
              </a:rPr>
              <a:t>It might seem that the same issues are investigated by </a:t>
            </a:r>
            <a:r>
              <a:rPr lang="en-US" sz="3200" b="1" i="0" u="none" strike="noStrike" dirty="0">
                <a:solidFill>
                  <a:srgbClr val="000000"/>
                </a:solidFill>
                <a:effectLst/>
                <a:latin typeface="ff6"/>
              </a:rPr>
              <a:t>Sociolinguistics.</a:t>
            </a:r>
          </a:p>
          <a:p>
            <a:pPr algn="l"/>
            <a:r>
              <a:rPr lang="en-US" sz="3200" dirty="0">
                <a:solidFill>
                  <a:srgbClr val="000000"/>
                </a:solidFill>
                <a:latin typeface="ff5"/>
              </a:rPr>
              <a:t>S</a:t>
            </a:r>
            <a:r>
              <a:rPr lang="en-US" sz="3200" b="0" i="0" u="none" strike="noStrike" dirty="0">
                <a:solidFill>
                  <a:srgbClr val="000000"/>
                </a:solidFill>
                <a:effectLst/>
                <a:latin typeface="ff5"/>
              </a:rPr>
              <a:t>ociolinguistics analyses tackles the above mentioned but it is more dependent on the social class, gender ,age ,</a:t>
            </a:r>
            <a:r>
              <a:rPr lang="en-US" sz="3200" b="0" i="0" u="none" strike="noStrike" dirty="0" err="1">
                <a:solidFill>
                  <a:srgbClr val="000000"/>
                </a:solidFill>
                <a:effectLst/>
                <a:latin typeface="ff5"/>
              </a:rPr>
              <a:t>etc</a:t>
            </a:r>
            <a:r>
              <a:rPr lang="en-US" sz="3200" b="0" i="0" u="none" strike="noStrike" dirty="0">
                <a:solidFill>
                  <a:srgbClr val="000000"/>
                </a:solidFill>
                <a:effectLst/>
                <a:latin typeface="ff5"/>
              </a:rPr>
              <a:t> , while stylistics is more interested in the significance of function that the style fulfills. </a:t>
            </a:r>
            <a:endParaRPr lang="en-US" sz="3200" b="0" i="0" u="none" strike="noStrike" dirty="0">
              <a:solidFill>
                <a:srgbClr val="000000"/>
              </a:solidFill>
              <a:effectLst/>
              <a:latin typeface="Roboto" panose="02000000000000000000" pitchFamily="2" charset="0"/>
            </a:endParaRPr>
          </a:p>
          <a:p>
            <a:br>
              <a:rPr lang="en-US" sz="3200" dirty="0"/>
            </a:br>
            <a:endParaRPr lang="en-US" sz="3200" dirty="0"/>
          </a:p>
        </p:txBody>
      </p:sp>
    </p:spTree>
    <p:extLst>
      <p:ext uri="{BB962C8B-B14F-4D97-AF65-F5344CB8AC3E}">
        <p14:creationId xmlns:p14="http://schemas.microsoft.com/office/powerpoint/2010/main" val="243812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74AFA9-E034-21B4-224C-A9003E80F247}"/>
              </a:ext>
            </a:extLst>
          </p:cNvPr>
          <p:cNvSpPr txBox="1"/>
          <p:nvPr/>
        </p:nvSpPr>
        <p:spPr>
          <a:xfrm>
            <a:off x="0" y="0"/>
            <a:ext cx="12192000" cy="6124754"/>
          </a:xfrm>
          <a:prstGeom prst="rect">
            <a:avLst/>
          </a:prstGeom>
          <a:noFill/>
        </p:spPr>
        <p:txBody>
          <a:bodyPr wrap="square">
            <a:spAutoFit/>
          </a:bodyPr>
          <a:lstStyle/>
          <a:p>
            <a:r>
              <a:rPr lang="en-US" sz="2800" b="0" i="0" dirty="0">
                <a:effectLst/>
                <a:latin typeface="ff5"/>
              </a:rPr>
              <a:t>Stylistics examines oral and written texts in order to determine crucial characteristic linguistic properties, structures and patterns influencing perception of the texts. Thus, it can be said that this branch of linguistics is related to </a:t>
            </a:r>
            <a:endParaRPr lang="en-US" sz="2800" dirty="0">
              <a:effectLst/>
            </a:endParaRPr>
          </a:p>
          <a:p>
            <a:r>
              <a:rPr lang="en-US" sz="2800" b="1" i="0" dirty="0">
                <a:effectLst/>
                <a:latin typeface="ff6"/>
              </a:rPr>
              <a:t>discourse analysis</a:t>
            </a:r>
            <a:r>
              <a:rPr lang="en-US" sz="2800" dirty="0"/>
              <a:t>,</a:t>
            </a:r>
          </a:p>
          <a:p>
            <a:r>
              <a:rPr lang="en-US" sz="2800" b="0" i="0" dirty="0">
                <a:effectLst/>
                <a:latin typeface="ff5"/>
              </a:rPr>
              <a:t>in particular </a:t>
            </a:r>
            <a:endParaRPr lang="en-US" sz="2800" dirty="0">
              <a:effectLst/>
            </a:endParaRPr>
          </a:p>
          <a:p>
            <a:r>
              <a:rPr lang="en-US" sz="2800" b="1" i="0" dirty="0">
                <a:effectLst/>
                <a:latin typeface="ff6"/>
              </a:rPr>
              <a:t>critical discourse analysis, </a:t>
            </a:r>
            <a:r>
              <a:rPr lang="en-US" sz="2800" b="0" i="0" dirty="0">
                <a:effectLst/>
                <a:latin typeface="ff5"/>
              </a:rPr>
              <a:t>and </a:t>
            </a:r>
            <a:endParaRPr lang="en-US" sz="2800" dirty="0">
              <a:effectLst/>
            </a:endParaRPr>
          </a:p>
          <a:p>
            <a:r>
              <a:rPr lang="en-US" sz="2800" b="1" i="0" dirty="0">
                <a:effectLst/>
                <a:latin typeface="ff6"/>
              </a:rPr>
              <a:t>pragmatics</a:t>
            </a:r>
            <a:endParaRPr lang="en-US" sz="2800" dirty="0">
              <a:effectLst/>
            </a:endParaRPr>
          </a:p>
          <a:p>
            <a:r>
              <a:rPr lang="en-US" sz="2800" b="0" i="0" dirty="0">
                <a:effectLst/>
                <a:latin typeface="ff5"/>
              </a:rPr>
              <a:t>Owing to the fact that, at the beginning of the development of this study the major part of the stylistic investigation was concerned with the analysis of literary texts it is sometimes called </a:t>
            </a:r>
            <a:endParaRPr lang="en-US" sz="2800" dirty="0">
              <a:effectLst/>
            </a:endParaRPr>
          </a:p>
          <a:p>
            <a:r>
              <a:rPr lang="en-US" sz="2800" b="1" i="1" dirty="0">
                <a:effectLst/>
                <a:latin typeface="ff2"/>
              </a:rPr>
              <a:t>literary linguistics, </a:t>
            </a:r>
            <a:r>
              <a:rPr lang="en-US" sz="2800" b="0" i="0" dirty="0">
                <a:effectLst/>
                <a:latin typeface="ff5"/>
              </a:rPr>
              <a:t>or </a:t>
            </a:r>
            <a:endParaRPr lang="en-US" sz="2800" dirty="0">
              <a:effectLst/>
            </a:endParaRPr>
          </a:p>
          <a:p>
            <a:r>
              <a:rPr lang="en-US" sz="2800" b="1" i="1" dirty="0">
                <a:effectLst/>
                <a:latin typeface="ff2"/>
              </a:rPr>
              <a:t>literary stylistics </a:t>
            </a:r>
            <a:endParaRPr lang="en-US" sz="2800" b="1" dirty="0">
              <a:effectLst/>
            </a:endParaRPr>
          </a:p>
          <a:p>
            <a:br>
              <a:rPr lang="en-US" sz="2800" dirty="0">
                <a:effectLst/>
              </a:rPr>
            </a:br>
            <a:endParaRPr lang="en-US" sz="2800" dirty="0">
              <a:effectLst/>
            </a:endParaRPr>
          </a:p>
        </p:txBody>
      </p:sp>
    </p:spTree>
    <p:extLst>
      <p:ext uri="{BB962C8B-B14F-4D97-AF65-F5344CB8AC3E}">
        <p14:creationId xmlns:p14="http://schemas.microsoft.com/office/powerpoint/2010/main" val="371422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18A1FA-ACF4-774D-0E0D-95C38AAFCF05}"/>
              </a:ext>
            </a:extLst>
          </p:cNvPr>
          <p:cNvSpPr txBox="1"/>
          <p:nvPr/>
        </p:nvSpPr>
        <p:spPr>
          <a:xfrm>
            <a:off x="0" y="0"/>
            <a:ext cx="12192000" cy="3539430"/>
          </a:xfrm>
          <a:prstGeom prst="rect">
            <a:avLst/>
          </a:prstGeom>
          <a:noFill/>
        </p:spPr>
        <p:txBody>
          <a:bodyPr wrap="square">
            <a:spAutoFit/>
          </a:bodyPr>
          <a:lstStyle/>
          <a:p>
            <a:pPr algn="l"/>
            <a:r>
              <a:rPr lang="en-US" sz="3200" b="0" i="0" u="none" strike="noStrike" dirty="0">
                <a:solidFill>
                  <a:srgbClr val="000000"/>
                </a:solidFill>
                <a:effectLst/>
                <a:latin typeface="ff5"/>
              </a:rPr>
              <a:t>Nowadays, however, linguists' study various kinds of texts, such as manuals, recipes, ….</a:t>
            </a:r>
            <a:r>
              <a:rPr lang="en-US" sz="3200" b="0" i="0" u="none" strike="noStrike" dirty="0" err="1">
                <a:solidFill>
                  <a:srgbClr val="000000"/>
                </a:solidFill>
                <a:effectLst/>
                <a:latin typeface="ff5"/>
              </a:rPr>
              <a:t>etc</a:t>
            </a:r>
            <a:r>
              <a:rPr lang="en-US" sz="3200" dirty="0">
                <a:solidFill>
                  <a:srgbClr val="000000"/>
                </a:solidFill>
                <a:latin typeface="Roboto" panose="02000000000000000000" pitchFamily="2" charset="0"/>
              </a:rPr>
              <a:t>, </a:t>
            </a:r>
            <a:r>
              <a:rPr lang="en-US" sz="3200" b="0" i="0" u="none" strike="noStrike" dirty="0">
                <a:solidFill>
                  <a:srgbClr val="000000"/>
                </a:solidFill>
                <a:effectLst/>
                <a:latin typeface="ff5"/>
              </a:rPr>
              <a:t>as well as novels and advertisements . </a:t>
            </a:r>
          </a:p>
          <a:p>
            <a:pPr algn="l"/>
            <a:r>
              <a:rPr lang="en-US" sz="3200" b="0" i="0" u="none" strike="noStrike" dirty="0">
                <a:solidFill>
                  <a:srgbClr val="000000"/>
                </a:solidFill>
                <a:effectLst/>
                <a:latin typeface="ff5"/>
              </a:rPr>
              <a:t>It is vital to add here that none of the text types is discriminated and thought to be more important than others.</a:t>
            </a:r>
          </a:p>
          <a:p>
            <a:pPr algn="l"/>
            <a:r>
              <a:rPr lang="en-US" sz="3200" b="0" i="0" u="none" strike="noStrike" dirty="0">
                <a:solidFill>
                  <a:srgbClr val="000000"/>
                </a:solidFill>
                <a:effectLst/>
                <a:latin typeface="ff5"/>
              </a:rPr>
              <a:t>In addition to that , in the recent year so called ' media-discourses' such as films, news reports, song lyrics and political speeches have all been within the scope of interest of stylistics.</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84010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CA2EB18-9BDD-332E-4A3D-A63999D42DAE}"/>
              </a:ext>
            </a:extLst>
          </p:cNvPr>
          <p:cNvSpPr txBox="1"/>
          <p:nvPr/>
        </p:nvSpPr>
        <p:spPr>
          <a:xfrm>
            <a:off x="1240077" y="0"/>
            <a:ext cx="9569885" cy="3539430"/>
          </a:xfrm>
          <a:prstGeom prst="rect">
            <a:avLst/>
          </a:prstGeom>
          <a:noFill/>
        </p:spPr>
        <p:txBody>
          <a:bodyPr wrap="square">
            <a:spAutoFit/>
          </a:bodyPr>
          <a:lstStyle/>
          <a:p>
            <a:pPr algn="l"/>
            <a:r>
              <a:rPr lang="en-US" sz="3200" b="0" i="0" u="none" strike="noStrike" dirty="0">
                <a:solidFill>
                  <a:srgbClr val="002060"/>
                </a:solidFill>
                <a:effectLst/>
                <a:latin typeface="ff5"/>
              </a:rPr>
              <a:t>The Development of </a:t>
            </a:r>
            <a:r>
              <a:rPr lang="en-US" sz="3200" b="1" i="0" u="none" strike="noStrike" dirty="0">
                <a:solidFill>
                  <a:srgbClr val="002060"/>
                </a:solidFill>
                <a:effectLst/>
                <a:latin typeface="ff6"/>
              </a:rPr>
              <a:t>Stylistics</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663300"/>
                </a:solidFill>
                <a:effectLst/>
                <a:latin typeface="ff5"/>
              </a:rPr>
              <a:t>The development of </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CC9900"/>
                </a:solidFill>
                <a:effectLst/>
                <a:latin typeface="ff6"/>
              </a:rPr>
              <a:t> Stylistics</a:t>
            </a:r>
            <a:r>
              <a:rPr lang="en-US" sz="3200" b="0" i="0" u="none" strike="noStrike" dirty="0">
                <a:solidFill>
                  <a:srgbClr val="663300"/>
                </a:solidFill>
                <a:effectLst/>
                <a:latin typeface="ff5"/>
              </a:rPr>
              <a:t>, given that it combines the use of linguistic analysis with the psychological processes involved in reading.</a:t>
            </a:r>
            <a:endParaRPr lang="en-US" sz="3200" b="0" i="0" u="none" strike="noStrike" dirty="0">
              <a:solidFill>
                <a:srgbClr val="000000"/>
              </a:solidFill>
              <a:effectLst/>
              <a:latin typeface="Roboto" panose="02000000000000000000" pitchFamily="2" charset="0"/>
            </a:endParaRPr>
          </a:p>
          <a:p>
            <a:br>
              <a:rPr lang="en-US" sz="3200" dirty="0"/>
            </a:br>
            <a:endParaRPr lang="en-US" sz="3200" dirty="0"/>
          </a:p>
        </p:txBody>
      </p:sp>
    </p:spTree>
    <p:extLst>
      <p:ext uri="{BB962C8B-B14F-4D97-AF65-F5344CB8AC3E}">
        <p14:creationId xmlns:p14="http://schemas.microsoft.com/office/powerpoint/2010/main" val="2423874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6601F1-2FB7-2B49-7DA0-83D98613B0AE}"/>
              </a:ext>
            </a:extLst>
          </p:cNvPr>
          <p:cNvSpPr txBox="1"/>
          <p:nvPr/>
        </p:nvSpPr>
        <p:spPr>
          <a:xfrm>
            <a:off x="1252603" y="1"/>
            <a:ext cx="9657567" cy="6001643"/>
          </a:xfrm>
          <a:prstGeom prst="rect">
            <a:avLst/>
          </a:prstGeom>
          <a:noFill/>
        </p:spPr>
        <p:txBody>
          <a:bodyPr wrap="square">
            <a:spAutoFit/>
          </a:bodyPr>
          <a:lstStyle/>
          <a:p>
            <a:pPr algn="l"/>
            <a:r>
              <a:rPr lang="en-US" sz="3200" b="0" i="0" u="none" strike="noStrike" dirty="0">
                <a:solidFill>
                  <a:srgbClr val="663300"/>
                </a:solidFill>
                <a:effectLst/>
                <a:latin typeface="ff5"/>
              </a:rPr>
              <a:t>In the twentieth century</a:t>
            </a:r>
            <a:endParaRPr lang="en-US" sz="3200" b="0" i="0" u="none" strike="noStrike" dirty="0">
              <a:solidFill>
                <a:srgbClr val="000000"/>
              </a:solidFill>
              <a:effectLst/>
              <a:latin typeface="Roboto" panose="02000000000000000000" pitchFamily="2" charset="0"/>
            </a:endParaRPr>
          </a:p>
          <a:p>
            <a:pPr algn="l"/>
            <a:r>
              <a:rPr lang="en-US" sz="3200" b="1" i="0" u="none" strike="noStrike" dirty="0">
                <a:solidFill>
                  <a:srgbClr val="CC9900"/>
                </a:solidFill>
                <a:effectLst/>
                <a:latin typeface="ff6"/>
              </a:rPr>
              <a:t>Stylistics</a:t>
            </a:r>
            <a:r>
              <a:rPr lang="en-US" sz="3200" dirty="0">
                <a:solidFill>
                  <a:srgbClr val="000000"/>
                </a:solidFill>
                <a:latin typeface="Roboto" panose="02000000000000000000" pitchFamily="2" charset="0"/>
              </a:rPr>
              <a:t> </a:t>
            </a:r>
            <a:r>
              <a:rPr lang="en-US" sz="3200" dirty="0">
                <a:solidFill>
                  <a:srgbClr val="663300"/>
                </a:solidFill>
                <a:latin typeface="ff5"/>
              </a:rPr>
              <a:t>could</a:t>
            </a:r>
            <a:r>
              <a:rPr lang="en-US" sz="3200" b="0" i="0" u="none" strike="noStrike" dirty="0">
                <a:solidFill>
                  <a:srgbClr val="663300"/>
                </a:solidFill>
                <a:effectLst/>
                <a:latin typeface="ff5"/>
              </a:rPr>
              <a:t> be seen as a logical extension of moves within literary criticism to </a:t>
            </a:r>
            <a:r>
              <a:rPr lang="en-US" sz="3200" b="0" i="0" u="none" strike="noStrike" dirty="0">
                <a:solidFill>
                  <a:srgbClr val="CC3300"/>
                </a:solidFill>
                <a:effectLst/>
                <a:latin typeface="ff5"/>
              </a:rPr>
              <a:t>concentrate on studying texts rather than authors</a:t>
            </a:r>
            <a:r>
              <a:rPr lang="en-US" sz="3200" b="0" i="0" u="none" strike="noStrike" dirty="0">
                <a:solidFill>
                  <a:srgbClr val="663300"/>
                </a:solidFill>
                <a:effectLst/>
                <a:latin typeface="ff5"/>
              </a:rPr>
              <a:t>. </a:t>
            </a:r>
          </a:p>
          <a:p>
            <a:pPr algn="l"/>
            <a:r>
              <a:rPr lang="en-US" sz="3200" b="0" i="0" u="none" strike="noStrike" dirty="0">
                <a:solidFill>
                  <a:srgbClr val="663300"/>
                </a:solidFill>
                <a:effectLst/>
                <a:latin typeface="ff5"/>
              </a:rPr>
              <a:t>While in Nineteenth century literary criticism </a:t>
            </a:r>
            <a:r>
              <a:rPr lang="en-US" sz="3200" b="0" i="0" u="none" strike="noStrike" dirty="0">
                <a:solidFill>
                  <a:srgbClr val="CC3300"/>
                </a:solidFill>
                <a:effectLst/>
                <a:latin typeface="ff5"/>
              </a:rPr>
              <a:t>concentrated on the author, and the text-based criticism of the two British critics Richards and William Empson </a:t>
            </a:r>
            <a:r>
              <a:rPr lang="en-US" sz="3200" b="0" i="0" u="none" strike="noStrike" dirty="0">
                <a:solidFill>
                  <a:srgbClr val="663300"/>
                </a:solidFill>
                <a:effectLst/>
                <a:latin typeface="ff5"/>
              </a:rPr>
              <a:t>who rejected that approach and replaced it with the other approach called </a:t>
            </a:r>
            <a:r>
              <a:rPr lang="en-US" sz="3200" b="0" i="0" u="none" strike="noStrike" dirty="0">
                <a:solidFill>
                  <a:srgbClr val="CC9900"/>
                </a:solidFill>
                <a:effectLst/>
                <a:latin typeface="ff5"/>
              </a:rPr>
              <a:t>Practical criticism.</a:t>
            </a:r>
            <a:endParaRPr lang="en-US" sz="3200" b="0" i="0" u="none" strike="noStrike" dirty="0">
              <a:solidFill>
                <a:srgbClr val="000000"/>
              </a:solidFill>
              <a:effectLst/>
              <a:latin typeface="Roboto" panose="02000000000000000000" pitchFamily="2" charset="0"/>
            </a:endParaRPr>
          </a:p>
          <a:p>
            <a:br>
              <a:rPr lang="en-US" sz="3200" dirty="0"/>
            </a:br>
            <a:endParaRPr lang="en-US" sz="3200" dirty="0"/>
          </a:p>
        </p:txBody>
      </p:sp>
    </p:spTree>
    <p:extLst>
      <p:ext uri="{BB962C8B-B14F-4D97-AF65-F5344CB8AC3E}">
        <p14:creationId xmlns:p14="http://schemas.microsoft.com/office/powerpoint/2010/main" val="1275075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409E2E-4440-38CF-69E1-172855AA5E92}"/>
              </a:ext>
            </a:extLst>
          </p:cNvPr>
          <p:cNvSpPr txBox="1"/>
          <p:nvPr/>
        </p:nvSpPr>
        <p:spPr>
          <a:xfrm>
            <a:off x="1339154" y="967495"/>
            <a:ext cx="8139251" cy="3046988"/>
          </a:xfrm>
          <a:prstGeom prst="rect">
            <a:avLst/>
          </a:prstGeom>
          <a:noFill/>
        </p:spPr>
        <p:txBody>
          <a:bodyPr wrap="square">
            <a:spAutoFit/>
          </a:bodyPr>
          <a:lstStyle/>
          <a:p>
            <a:pPr algn="l"/>
            <a:r>
              <a:rPr lang="en-US" sz="3200" b="0" i="0" u="none" strike="noStrike" dirty="0">
                <a:solidFill>
                  <a:srgbClr val="000000"/>
                </a:solidFill>
                <a:effectLst/>
                <a:latin typeface="ff5"/>
              </a:rPr>
              <a:t>In many respects , however , stylistics is close to literary criticism and practical criticism . </a:t>
            </a:r>
          </a:p>
          <a:p>
            <a:pPr algn="l"/>
            <a:r>
              <a:rPr lang="en-US" sz="3200" dirty="0">
                <a:solidFill>
                  <a:srgbClr val="000000"/>
                </a:solidFill>
                <a:latin typeface="ff5"/>
              </a:rPr>
              <a:t>B</a:t>
            </a:r>
            <a:r>
              <a:rPr lang="en-US" sz="3200" b="0" i="0" u="none" strike="noStrike" dirty="0">
                <a:solidFill>
                  <a:srgbClr val="000000"/>
                </a:solidFill>
                <a:effectLst/>
                <a:latin typeface="ff5"/>
              </a:rPr>
              <a:t>y far the most common kind of material studied is literary , and attention is largely text</a:t>
            </a:r>
            <a:endParaRPr lang="en-US" sz="3200" b="0" i="0" u="none" strike="noStrike" dirty="0">
              <a:solidFill>
                <a:srgbClr val="000000"/>
              </a:solidFill>
              <a:effectLst/>
              <a:latin typeface="Roboto" panose="02000000000000000000" pitchFamily="2" charset="0"/>
            </a:endParaRPr>
          </a:p>
          <a:p>
            <a:pPr algn="l"/>
            <a:r>
              <a:rPr lang="en-US" sz="3200" b="0" i="0" u="none" strike="noStrike" dirty="0">
                <a:solidFill>
                  <a:srgbClr val="000000"/>
                </a:solidFill>
                <a:effectLst/>
                <a:latin typeface="ff0"/>
              </a:rPr>
              <a:t> – </a:t>
            </a:r>
            <a:r>
              <a:rPr lang="en-US" sz="3200" b="0" i="0" u="none" strike="noStrike" dirty="0">
                <a:solidFill>
                  <a:srgbClr val="000000"/>
                </a:solidFill>
                <a:effectLst/>
                <a:latin typeface="ff5"/>
              </a:rPr>
              <a:t>centered .</a:t>
            </a:r>
            <a:endParaRPr lang="en-US" sz="3200" b="0" i="0" u="none" strike="noStrike" dirty="0">
              <a:solidFill>
                <a:srgbClr val="000000"/>
              </a:solidFill>
              <a:effectLst/>
              <a:latin typeface="Roboto" panose="02000000000000000000" pitchFamily="2" charset="0"/>
            </a:endParaRPr>
          </a:p>
        </p:txBody>
      </p:sp>
    </p:spTree>
    <p:extLst>
      <p:ext uri="{BB962C8B-B14F-4D97-AF65-F5344CB8AC3E}">
        <p14:creationId xmlns:p14="http://schemas.microsoft.com/office/powerpoint/2010/main" val="1342216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912</Words>
  <Application>Microsoft Office PowerPoint</Application>
  <PresentationFormat>Widescreen</PresentationFormat>
  <Paragraphs>87</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Calibri</vt:lpstr>
      <vt:lpstr>Calibri Light</vt:lpstr>
      <vt:lpstr>ff0</vt:lpstr>
      <vt:lpstr>ff1</vt:lpstr>
      <vt:lpstr>ff2</vt:lpstr>
      <vt:lpstr>ff5</vt:lpstr>
      <vt:lpstr>ff6</vt:lpstr>
      <vt:lpstr>ff7</vt:lpstr>
      <vt:lpstr>Roboto</vt:lpstr>
      <vt:lpstr>Office Theme</vt:lpstr>
      <vt:lpstr>What is Stylistics?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Stylistics?</dc:title>
  <dc:creator>Evaluator</dc:creator>
  <cp:lastModifiedBy>kawar barzinji</cp:lastModifiedBy>
  <cp:revision>6</cp:revision>
  <dcterms:created xsi:type="dcterms:W3CDTF">2023-10-13T03:31:45Z</dcterms:created>
  <dcterms:modified xsi:type="dcterms:W3CDTF">2023-11-12T06:16:50Z</dcterms:modified>
</cp:coreProperties>
</file>