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E3C7FC-7988-493A-8EBE-3DBE56CE6220}"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647043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3C7FC-7988-493A-8EBE-3DBE56CE6220}"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202458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3C7FC-7988-493A-8EBE-3DBE56CE6220}"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792418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E3C7FC-7988-493A-8EBE-3DBE56CE6220}"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1855418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E3C7FC-7988-493A-8EBE-3DBE56CE6220}" type="datetimeFigureOut">
              <a:rPr lang="en-US" smtClean="0"/>
              <a:t>1/19/2023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1052716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E3C7FC-7988-493A-8EBE-3DBE56CE6220}"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193499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E3C7FC-7988-493A-8EBE-3DBE56CE6220}" type="datetimeFigureOut">
              <a:rPr lang="en-US" smtClean="0"/>
              <a:t>1/19/2023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1322550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E3C7FC-7988-493A-8EBE-3DBE56CE6220}" type="datetimeFigureOut">
              <a:rPr lang="en-US" smtClean="0"/>
              <a:t>1/19/2023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1055553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E3C7FC-7988-493A-8EBE-3DBE56CE6220}" type="datetimeFigureOut">
              <a:rPr lang="en-US" smtClean="0"/>
              <a:t>1/19/2023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2524367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3C7FC-7988-493A-8EBE-3DBE56CE6220}"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316139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E3C7FC-7988-493A-8EBE-3DBE56CE6220}" type="datetimeFigureOut">
              <a:rPr lang="en-US" smtClean="0"/>
              <a:t>1/19/2023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B7065C-10EB-4FC7-87F0-A8DFF5CC3320}" type="slidenum">
              <a:rPr lang="en-US" smtClean="0"/>
              <a:t>‹#›</a:t>
            </a:fld>
            <a:endParaRPr lang="en-US"/>
          </a:p>
        </p:txBody>
      </p:sp>
    </p:spTree>
    <p:extLst>
      <p:ext uri="{BB962C8B-B14F-4D97-AF65-F5344CB8AC3E}">
        <p14:creationId xmlns:p14="http://schemas.microsoft.com/office/powerpoint/2010/main" val="4082575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C7FC-7988-493A-8EBE-3DBE56CE6220}" type="datetimeFigureOut">
              <a:rPr lang="en-US" smtClean="0"/>
              <a:t>1/19/2023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B7065C-10EB-4FC7-87F0-A8DFF5CC3320}" type="slidenum">
              <a:rPr lang="en-US" smtClean="0"/>
              <a:t>‹#›</a:t>
            </a:fld>
            <a:endParaRPr lang="en-US"/>
          </a:p>
        </p:txBody>
      </p:sp>
    </p:spTree>
    <p:extLst>
      <p:ext uri="{BB962C8B-B14F-4D97-AF65-F5344CB8AC3E}">
        <p14:creationId xmlns:p14="http://schemas.microsoft.com/office/powerpoint/2010/main" val="1766886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778597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endParaRPr lang="en-US" smtClean="0"/>
          </a:p>
        </p:txBody>
      </p:sp>
      <p:sp>
        <p:nvSpPr>
          <p:cNvPr id="40963" name="Content Placeholder 2"/>
          <p:cNvSpPr>
            <a:spLocks noGrp="1"/>
          </p:cNvSpPr>
          <p:nvPr>
            <p:ph idx="1"/>
          </p:nvPr>
        </p:nvSpPr>
        <p:spPr>
          <a:xfrm>
            <a:off x="1981200" y="609601"/>
            <a:ext cx="8229600" cy="5516563"/>
          </a:xfrm>
        </p:spPr>
        <p:txBody>
          <a:bodyPr/>
          <a:lstStyle/>
          <a:p>
            <a:r>
              <a:rPr lang="en-US" smtClean="0"/>
              <a:t>The presence of dissolved solids in water may affect its taste. The TDS level as follows: excellent, less than 300 mg/L; good, between 300 and 600 mg/L; fair, between 600 and 900 mg/L; poor, between 900 and 1200 mg/L; and unacceptable, greater than 1200 mg/L. Water with extremely low concentrations of TDS may also be unacceptable because of its flat, insipid taste.</a:t>
            </a:r>
          </a:p>
          <a:p>
            <a:endParaRPr lang="en-US" smtClean="0"/>
          </a:p>
        </p:txBody>
      </p:sp>
    </p:spTree>
    <p:extLst>
      <p:ext uri="{BB962C8B-B14F-4D97-AF65-F5344CB8AC3E}">
        <p14:creationId xmlns:p14="http://schemas.microsoft.com/office/powerpoint/2010/main" val="3836732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a:xfrm>
            <a:off x="1981200" y="609601"/>
            <a:ext cx="8229600" cy="5516563"/>
          </a:xfrm>
        </p:spPr>
        <p:txBody>
          <a:bodyPr/>
          <a:lstStyle/>
          <a:p>
            <a:pPr>
              <a:defRPr/>
            </a:pPr>
            <a:r>
              <a:rPr lang="en-US" dirty="0"/>
              <a:t>Factors Affecting Total Dissolved Solids:</a:t>
            </a:r>
          </a:p>
          <a:p>
            <a:pPr marL="0" indent="0">
              <a:buNone/>
              <a:defRPr/>
            </a:pPr>
            <a:endParaRPr lang="en-US" dirty="0"/>
          </a:p>
          <a:p>
            <a:pPr>
              <a:defRPr/>
            </a:pPr>
            <a:r>
              <a:rPr lang="en-US" dirty="0"/>
              <a:t>Geology and Soil in the Watershed</a:t>
            </a:r>
          </a:p>
          <a:p>
            <a:pPr>
              <a:defRPr/>
            </a:pPr>
            <a:r>
              <a:rPr lang="en-US" dirty="0"/>
              <a:t>Urban Runoff</a:t>
            </a:r>
          </a:p>
          <a:p>
            <a:pPr>
              <a:defRPr/>
            </a:pPr>
            <a:r>
              <a:rPr lang="en-US" dirty="0"/>
              <a:t>Fertilizer Runoff</a:t>
            </a:r>
          </a:p>
          <a:p>
            <a:pPr>
              <a:defRPr/>
            </a:pPr>
            <a:r>
              <a:rPr lang="en-US" dirty="0"/>
              <a:t>Wastewater and Septic System Effluent</a:t>
            </a:r>
          </a:p>
          <a:p>
            <a:pPr>
              <a:defRPr/>
            </a:pPr>
            <a:r>
              <a:rPr lang="en-US" dirty="0"/>
              <a:t>Soil Erosion</a:t>
            </a:r>
          </a:p>
          <a:p>
            <a:pPr>
              <a:defRPr/>
            </a:pPr>
            <a:r>
              <a:rPr lang="en-US" dirty="0"/>
              <a:t>Decaying Plants and Animals</a:t>
            </a:r>
          </a:p>
          <a:p>
            <a:pPr>
              <a:defRPr/>
            </a:pPr>
            <a:endParaRPr lang="en-US" dirty="0"/>
          </a:p>
        </p:txBody>
      </p:sp>
    </p:spTree>
    <p:extLst>
      <p:ext uri="{BB962C8B-B14F-4D97-AF65-F5344CB8AC3E}">
        <p14:creationId xmlns:p14="http://schemas.microsoft.com/office/powerpoint/2010/main" val="288672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a:xfrm>
            <a:off x="1981200" y="381001"/>
            <a:ext cx="8229600" cy="5745163"/>
          </a:xfrm>
        </p:spPr>
        <p:txBody>
          <a:bodyPr/>
          <a:lstStyle/>
          <a:p>
            <a:pPr>
              <a:defRPr/>
            </a:pPr>
            <a:r>
              <a:rPr lang="en-US" sz="2400" b="1" dirty="0"/>
              <a:t>Measurement of Total Dissolved Solids:</a:t>
            </a:r>
            <a:endParaRPr lang="en-US" sz="2400" dirty="0"/>
          </a:p>
          <a:p>
            <a:pPr marL="0" indent="0">
              <a:buNone/>
              <a:defRPr/>
            </a:pPr>
            <a:r>
              <a:rPr lang="en-US" sz="2400" dirty="0"/>
              <a:t>To measure TDS, the water sample is filtered, and then the filtrate (the water that passes through the filter) is evaporated in a pre-weighed dish and dried in an oven at 180° C, until the weight of the dish no longer changes. The increase in weight of the dish represents the total dissolved solids, and is reported in milligrams per liter (mg/l).</a:t>
            </a:r>
          </a:p>
          <a:p>
            <a:pPr>
              <a:defRPr/>
            </a:pPr>
            <a:r>
              <a:rPr lang="en-US" sz="2400" b="1" dirty="0"/>
              <a:t>TDS (mg/L) = ([A-B]*10</a:t>
            </a:r>
            <a:r>
              <a:rPr lang="en-US" sz="2400" b="1" baseline="30000" dirty="0"/>
              <a:t>3</a:t>
            </a:r>
            <a:r>
              <a:rPr lang="en-US" sz="2400" b="1" dirty="0"/>
              <a:t>)/C</a:t>
            </a:r>
            <a:endParaRPr lang="en-US" sz="2400" dirty="0"/>
          </a:p>
          <a:p>
            <a:pPr marL="0" indent="0">
              <a:buNone/>
              <a:defRPr/>
            </a:pPr>
            <a:r>
              <a:rPr lang="en-US" sz="2400" dirty="0"/>
              <a:t>Where:</a:t>
            </a:r>
          </a:p>
          <a:p>
            <a:pPr marL="0" indent="0">
              <a:buNone/>
              <a:defRPr/>
            </a:pPr>
            <a:r>
              <a:rPr lang="en-US" sz="2400" dirty="0"/>
              <a:t> </a:t>
            </a:r>
          </a:p>
          <a:p>
            <a:pPr marL="0" indent="0">
              <a:buNone/>
              <a:defRPr/>
            </a:pPr>
            <a:r>
              <a:rPr lang="en-US" sz="2400" dirty="0"/>
              <a:t>A- Weight of clean dried container </a:t>
            </a:r>
            <a:br>
              <a:rPr lang="en-US" sz="2400" dirty="0"/>
            </a:br>
            <a:r>
              <a:rPr lang="en-US" sz="2400" dirty="0"/>
              <a:t>B- Weight of container and residue </a:t>
            </a:r>
            <a:br>
              <a:rPr lang="en-US" sz="2400" dirty="0"/>
            </a:br>
            <a:r>
              <a:rPr lang="en-US" sz="2400" dirty="0"/>
              <a:t>C- Volume of Sample (100 </a:t>
            </a:r>
            <a:r>
              <a:rPr lang="en-US" sz="2400" dirty="0" err="1"/>
              <a:t>mls</a:t>
            </a:r>
            <a:r>
              <a:rPr lang="en-US" sz="2400" dirty="0"/>
              <a:t>)</a:t>
            </a:r>
          </a:p>
          <a:p>
            <a:pPr>
              <a:defRPr/>
            </a:pPr>
            <a:endParaRPr lang="en-US" sz="2400" dirty="0"/>
          </a:p>
        </p:txBody>
      </p:sp>
    </p:spTree>
    <p:extLst>
      <p:ext uri="{BB962C8B-B14F-4D97-AF65-F5344CB8AC3E}">
        <p14:creationId xmlns:p14="http://schemas.microsoft.com/office/powerpoint/2010/main" val="13653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a:xfrm>
            <a:off x="1981200" y="685801"/>
            <a:ext cx="8229600" cy="5440363"/>
          </a:xfrm>
        </p:spPr>
        <p:txBody>
          <a:bodyPr/>
          <a:lstStyle/>
          <a:p>
            <a:pPr marL="0" indent="0">
              <a:buNone/>
              <a:defRPr/>
            </a:pPr>
            <a:r>
              <a:rPr lang="en-US" b="1" dirty="0"/>
              <a:t>“Total Solids”</a:t>
            </a:r>
            <a:endParaRPr lang="en-US" dirty="0"/>
          </a:p>
          <a:p>
            <a:pPr marL="0" indent="0">
              <a:buNone/>
              <a:defRPr/>
            </a:pPr>
            <a:r>
              <a:rPr lang="en-US" dirty="0"/>
              <a:t>The term "total solids" refers to matter suspended or dissolved in water or wastewater. Total solids (also referred to as </a:t>
            </a:r>
            <a:r>
              <a:rPr lang="en-US" b="1" dirty="0"/>
              <a:t>total residue</a:t>
            </a:r>
            <a:r>
              <a:rPr lang="en-US" dirty="0"/>
              <a:t>) are the term used for material left in a container after evaporation and drying of a water sample. </a:t>
            </a:r>
            <a:r>
              <a:rPr lang="en-US" b="1" dirty="0"/>
              <a:t>Total Solids</a:t>
            </a:r>
            <a:r>
              <a:rPr lang="en-US" dirty="0"/>
              <a:t> includes both </a:t>
            </a:r>
            <a:r>
              <a:rPr lang="en-US" b="1" dirty="0"/>
              <a:t>total suspended solids</a:t>
            </a:r>
            <a:r>
              <a:rPr lang="en-US" dirty="0"/>
              <a:t>, the portion of total solids retained by a filter and </a:t>
            </a:r>
            <a:r>
              <a:rPr lang="en-US" b="1" dirty="0"/>
              <a:t>total dissolved solids</a:t>
            </a:r>
            <a:r>
              <a:rPr lang="en-US" dirty="0"/>
              <a:t>, the portion that passes through a filter.</a:t>
            </a:r>
          </a:p>
          <a:p>
            <a:pPr>
              <a:defRPr/>
            </a:pPr>
            <a:endParaRPr lang="en-US" dirty="0"/>
          </a:p>
        </p:txBody>
      </p:sp>
    </p:spTree>
    <p:extLst>
      <p:ext uri="{BB962C8B-B14F-4D97-AF65-F5344CB8AC3E}">
        <p14:creationId xmlns:p14="http://schemas.microsoft.com/office/powerpoint/2010/main" val="1866209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endParaRPr lang="en-US" smtClean="0"/>
          </a:p>
        </p:txBody>
      </p:sp>
      <p:sp>
        <p:nvSpPr>
          <p:cNvPr id="33795" name="Content Placeholder 2"/>
          <p:cNvSpPr>
            <a:spLocks noGrp="1"/>
          </p:cNvSpPr>
          <p:nvPr>
            <p:ph idx="1"/>
          </p:nvPr>
        </p:nvSpPr>
        <p:spPr>
          <a:xfrm>
            <a:off x="1981200" y="609601"/>
            <a:ext cx="8229600" cy="5516563"/>
          </a:xfrm>
        </p:spPr>
        <p:txBody>
          <a:bodyPr/>
          <a:lstStyle/>
          <a:p>
            <a:r>
              <a:rPr lang="en-US" b="1" smtClean="0"/>
              <a:t>A total suspended solid (TSS) </a:t>
            </a:r>
            <a:r>
              <a:rPr lang="en-US" i="1" smtClean="0"/>
              <a:t>refers to small solid particles which remain suspended in water and that can be trapped by a filter.</a:t>
            </a:r>
            <a:r>
              <a:rPr lang="en-US" smtClean="0"/>
              <a:t> TSS can include a wide variety of material, such as silt, decaying plant and animal matter, industrial wastes, and sewage. High concentrations of suspended solids can cause many problems for stream health and aquatic life.</a:t>
            </a:r>
          </a:p>
          <a:p>
            <a:endParaRPr lang="en-US" smtClean="0"/>
          </a:p>
        </p:txBody>
      </p:sp>
    </p:spTree>
    <p:extLst>
      <p:ext uri="{BB962C8B-B14F-4D97-AF65-F5344CB8AC3E}">
        <p14:creationId xmlns:p14="http://schemas.microsoft.com/office/powerpoint/2010/main" val="17220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endParaRPr lang="en-US" smtClean="0"/>
          </a:p>
        </p:txBody>
      </p:sp>
      <p:sp>
        <p:nvSpPr>
          <p:cNvPr id="34819" name="Content Placeholder 2"/>
          <p:cNvSpPr>
            <a:spLocks noGrp="1"/>
          </p:cNvSpPr>
          <p:nvPr>
            <p:ph idx="1"/>
          </p:nvPr>
        </p:nvSpPr>
        <p:spPr/>
        <p:txBody>
          <a:bodyPr/>
          <a:lstStyle/>
          <a:p>
            <a:r>
              <a:rPr lang="en-US" smtClean="0"/>
              <a:t>TSSs are particles that are larger than 2 microns found in the water column. Anything smaller than 2 microns (average filter size) is considered a dissolved solid. Most suspended solids are made up of inorganic materials, though bacteria and algae can also contribute to the total solids concentration.</a:t>
            </a:r>
          </a:p>
          <a:p>
            <a:endParaRPr lang="en-US" smtClean="0"/>
          </a:p>
        </p:txBody>
      </p:sp>
    </p:spTree>
    <p:extLst>
      <p:ext uri="{BB962C8B-B14F-4D97-AF65-F5344CB8AC3E}">
        <p14:creationId xmlns:p14="http://schemas.microsoft.com/office/powerpoint/2010/main" val="2243520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endParaRPr lang="en-US" smtClean="0"/>
          </a:p>
        </p:txBody>
      </p:sp>
      <p:sp>
        <p:nvSpPr>
          <p:cNvPr id="3" name="Content Placeholder 2"/>
          <p:cNvSpPr>
            <a:spLocks noGrp="1"/>
          </p:cNvSpPr>
          <p:nvPr>
            <p:ph idx="1"/>
          </p:nvPr>
        </p:nvSpPr>
        <p:spPr>
          <a:xfrm>
            <a:off x="1981200" y="533401"/>
            <a:ext cx="8229600" cy="5592763"/>
          </a:xfrm>
        </p:spPr>
        <p:txBody>
          <a:bodyPr/>
          <a:lstStyle/>
          <a:p>
            <a:pPr>
              <a:defRPr/>
            </a:pPr>
            <a:r>
              <a:rPr lang="en-US" dirty="0"/>
              <a:t>As levels of TSS increase, a water body begins to lose its ability to support a diversity of aquatic life. Suspended solids absorb heat from sunlight, which increases water temperature and subsequently decreases levels of dissolved oxygen (warmer water holds less oxygen than cooler water). Some cold water species, such as trout and stoneflies, are especially sensitive to changes in dissolved oxygen. Photosynthesis also decreases, since less light penetrates the water. As less oxygen is produced by plants and algae, there is a further drop in dissolved oxygen levels.</a:t>
            </a:r>
          </a:p>
          <a:p>
            <a:pPr marL="0" indent="0">
              <a:buNone/>
              <a:defRPr/>
            </a:pPr>
            <a:endParaRPr lang="en-US" dirty="0"/>
          </a:p>
          <a:p>
            <a:pPr>
              <a:defRPr/>
            </a:pPr>
            <a:endParaRPr lang="en-US" dirty="0"/>
          </a:p>
        </p:txBody>
      </p:sp>
    </p:spTree>
    <p:extLst>
      <p:ext uri="{BB962C8B-B14F-4D97-AF65-F5344CB8AC3E}">
        <p14:creationId xmlns:p14="http://schemas.microsoft.com/office/powerpoint/2010/main" val="4158114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smtClean="0"/>
          </a:p>
        </p:txBody>
      </p:sp>
      <p:sp>
        <p:nvSpPr>
          <p:cNvPr id="36867" name="Content Placeholder 2"/>
          <p:cNvSpPr>
            <a:spLocks noGrp="1"/>
          </p:cNvSpPr>
          <p:nvPr>
            <p:ph idx="1"/>
          </p:nvPr>
        </p:nvSpPr>
        <p:spPr/>
        <p:txBody>
          <a:bodyPr/>
          <a:lstStyle/>
          <a:p>
            <a:r>
              <a:rPr lang="en-US" smtClean="0"/>
              <a:t>Most people consider water with a TSS concentration less than 20 mg/l to be clear. Water with TSS levels between 40 and 80 mg/l tends to appear cloudy, while water with concentrations over 150 mg/l usually appears dirty. The nature of the particles that comprise the suspended solids may cause these numbers to vary.</a:t>
            </a:r>
          </a:p>
          <a:p>
            <a:endParaRPr lang="en-US" smtClean="0"/>
          </a:p>
        </p:txBody>
      </p:sp>
    </p:spTree>
    <p:extLst>
      <p:ext uri="{BB962C8B-B14F-4D97-AF65-F5344CB8AC3E}">
        <p14:creationId xmlns:p14="http://schemas.microsoft.com/office/powerpoint/2010/main" val="4135458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endParaRPr lang="en-US" smtClean="0"/>
          </a:p>
        </p:txBody>
      </p:sp>
      <p:sp>
        <p:nvSpPr>
          <p:cNvPr id="37891" name="Content Placeholder 2"/>
          <p:cNvSpPr>
            <a:spLocks noGrp="1"/>
          </p:cNvSpPr>
          <p:nvPr>
            <p:ph idx="1"/>
          </p:nvPr>
        </p:nvSpPr>
        <p:spPr/>
        <p:txBody>
          <a:bodyPr/>
          <a:lstStyle/>
          <a:p>
            <a:r>
              <a:rPr lang="en-US" b="1" smtClean="0"/>
              <a:t>Factors Affecting Total Suspended Solids:</a:t>
            </a:r>
            <a:endParaRPr lang="en-US" smtClean="0"/>
          </a:p>
          <a:p>
            <a:r>
              <a:rPr lang="en-US" smtClean="0"/>
              <a:t>High Flow Rates</a:t>
            </a:r>
          </a:p>
          <a:p>
            <a:r>
              <a:rPr lang="en-US" smtClean="0"/>
              <a:t>Soil Erosion</a:t>
            </a:r>
          </a:p>
          <a:p>
            <a:r>
              <a:rPr lang="en-US" smtClean="0"/>
              <a:t>Urban Runoff</a:t>
            </a:r>
          </a:p>
          <a:p>
            <a:r>
              <a:rPr lang="en-US" smtClean="0"/>
              <a:t>Wastewater and Septic System Effluent</a:t>
            </a:r>
          </a:p>
          <a:p>
            <a:r>
              <a:rPr lang="en-US" smtClean="0"/>
              <a:t>Decaying Plants and Animals</a:t>
            </a:r>
          </a:p>
          <a:p>
            <a:r>
              <a:rPr lang="en-US" smtClean="0"/>
              <a:t>Bottom-Feeding Fish</a:t>
            </a:r>
          </a:p>
          <a:p>
            <a:endParaRPr lang="en-US" smtClean="0"/>
          </a:p>
        </p:txBody>
      </p:sp>
    </p:spTree>
    <p:extLst>
      <p:ext uri="{BB962C8B-B14F-4D97-AF65-F5344CB8AC3E}">
        <p14:creationId xmlns:p14="http://schemas.microsoft.com/office/powerpoint/2010/main" val="1379024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endParaRPr lang="en-US" smtClean="0"/>
          </a:p>
        </p:txBody>
      </p:sp>
      <p:sp>
        <p:nvSpPr>
          <p:cNvPr id="38915" name="Content Placeholder 2"/>
          <p:cNvSpPr>
            <a:spLocks noGrp="1"/>
          </p:cNvSpPr>
          <p:nvPr>
            <p:ph idx="1"/>
          </p:nvPr>
        </p:nvSpPr>
        <p:spPr>
          <a:xfrm>
            <a:off x="1981200" y="65088"/>
            <a:ext cx="8229600" cy="6126162"/>
          </a:xfrm>
        </p:spPr>
        <p:txBody>
          <a:bodyPr/>
          <a:lstStyle/>
          <a:p>
            <a:r>
              <a:rPr lang="en-US" b="1"/>
              <a:t>Measurement of Total Suspended Solids:</a:t>
            </a:r>
            <a:endParaRPr lang="en-US"/>
          </a:p>
          <a:p>
            <a:r>
              <a:rPr lang="en-US"/>
              <a:t>The water sample is filtered through a pre-weighed filter. The residue retained on the filter is dried in an oven at 103 to 105° C until the weight of the filter no longer changes. The increase in weight of the filter represents the total suspended solids.</a:t>
            </a:r>
          </a:p>
          <a:p>
            <a:r>
              <a:rPr lang="en-US" b="1"/>
              <a:t>TSS (mg/L) = ( [B-A]*10</a:t>
            </a:r>
            <a:r>
              <a:rPr lang="en-US" b="1" baseline="30000"/>
              <a:t>3 </a:t>
            </a:r>
            <a:r>
              <a:rPr lang="en-US" b="1"/>
              <a:t>) /C</a:t>
            </a:r>
            <a:endParaRPr lang="en-US"/>
          </a:p>
          <a:p>
            <a:r>
              <a:rPr lang="en-US"/>
              <a:t>Where:</a:t>
            </a:r>
          </a:p>
          <a:p>
            <a:r>
              <a:rPr lang="en-US"/>
              <a:t>B = End weight of the filter</a:t>
            </a:r>
          </a:p>
          <a:p>
            <a:r>
              <a:rPr lang="en-US"/>
              <a:t>A = Initial weight of the filter</a:t>
            </a:r>
          </a:p>
          <a:p>
            <a:r>
              <a:rPr lang="en-US"/>
              <a:t>C = Volume of water filtered</a:t>
            </a:r>
          </a:p>
          <a:p>
            <a:endParaRPr lang="en-US" smtClean="0"/>
          </a:p>
        </p:txBody>
      </p:sp>
    </p:spTree>
    <p:extLst>
      <p:ext uri="{BB962C8B-B14F-4D97-AF65-F5344CB8AC3E}">
        <p14:creationId xmlns:p14="http://schemas.microsoft.com/office/powerpoint/2010/main" val="3784156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endParaRPr lang="en-US" smtClean="0"/>
          </a:p>
        </p:txBody>
      </p:sp>
      <p:sp>
        <p:nvSpPr>
          <p:cNvPr id="39939" name="Content Placeholder 2"/>
          <p:cNvSpPr>
            <a:spLocks noGrp="1"/>
          </p:cNvSpPr>
          <p:nvPr>
            <p:ph idx="1"/>
          </p:nvPr>
        </p:nvSpPr>
        <p:spPr>
          <a:xfrm>
            <a:off x="1981200" y="274638"/>
            <a:ext cx="8229600" cy="6126162"/>
          </a:xfrm>
        </p:spPr>
        <p:txBody>
          <a:bodyPr/>
          <a:lstStyle/>
          <a:p>
            <a:r>
              <a:rPr lang="en-US" b="1"/>
              <a:t>Total Dissolved Solids:</a:t>
            </a:r>
            <a:endParaRPr lang="en-US"/>
          </a:p>
          <a:p>
            <a:r>
              <a:rPr lang="en-US"/>
              <a:t>Dissolved solids" refer to any minerals, salts, metals, cations or anions dissolved in water. Total dissolved solids (TDS) comprise inorganic salts (principally calcium, magnesium, potassium, sodium, bicarbonates, chlorides and sulfates) and some small amounts of organic matter that are dissolved in water.</a:t>
            </a:r>
            <a:br>
              <a:rPr lang="en-US"/>
            </a:br>
            <a:r>
              <a:rPr lang="en-US"/>
              <a:t>         TDS in drinking-water originate from natural sources, sewage, urban run-off, industrial wastewater, and chemicals used in the water treatment process, and the nature of the piping or hardware used to convey the water. </a:t>
            </a:r>
          </a:p>
          <a:p>
            <a:endParaRPr lang="en-US"/>
          </a:p>
        </p:txBody>
      </p:sp>
    </p:spTree>
    <p:extLst>
      <p:ext uri="{BB962C8B-B14F-4D97-AF65-F5344CB8AC3E}">
        <p14:creationId xmlns:p14="http://schemas.microsoft.com/office/powerpoint/2010/main" val="1347723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671</Words>
  <Application>Microsoft Office PowerPoint</Application>
  <PresentationFormat>Widescreen</PresentationFormat>
  <Paragraphs>37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2023-01-19T05:30:47Z</dcterms:created>
  <dcterms:modified xsi:type="dcterms:W3CDTF">2023-01-19T05:30:57Z</dcterms:modified>
</cp:coreProperties>
</file>