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8" r:id="rId2"/>
    <p:sldId id="305" r:id="rId3"/>
    <p:sldId id="336" r:id="rId4"/>
    <p:sldId id="329" r:id="rId5"/>
    <p:sldId id="330" r:id="rId6"/>
    <p:sldId id="338" r:id="rId7"/>
    <p:sldId id="331" r:id="rId8"/>
    <p:sldId id="340" r:id="rId9"/>
    <p:sldId id="332" r:id="rId10"/>
    <p:sldId id="342" r:id="rId11"/>
    <p:sldId id="339" r:id="rId12"/>
    <p:sldId id="341" r:id="rId13"/>
    <p:sldId id="335" r:id="rId14"/>
    <p:sldId id="306" r:id="rId15"/>
  </p:sldIdLst>
  <p:sldSz cx="9144000" cy="6858000" type="screen4x3"/>
  <p:notesSz cx="6858000" cy="9144000"/>
  <p:defaultTextStyle>
    <a:defPPr>
      <a:defRPr lang="ar-IQ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5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103D7"/>
    <a:srgbClr val="D60093"/>
    <a:srgbClr val="FF0000"/>
    <a:srgbClr val="0000FF"/>
    <a:srgbClr val="669900"/>
    <a:srgbClr val="FFCC00"/>
    <a:srgbClr val="9900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688" autoAdjust="0"/>
    <p:restoredTop sz="97416" autoAdjust="0"/>
  </p:normalViewPr>
  <p:slideViewPr>
    <p:cSldViewPr>
      <p:cViewPr varScale="1">
        <p:scale>
          <a:sx n="70" d="100"/>
          <a:sy n="70" d="100"/>
        </p:scale>
        <p:origin x="16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F96C7-3CE4-4619-AEE3-2363E659991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8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B7A44-6DDD-49BB-8A6A-C73A82028F6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0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DE4F2-540D-41FB-9B9F-E209A23278C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0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3993C-F636-4E6E-B011-7DC4ECF149B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7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726A8-FAB5-4DDA-B5EE-C1207E14E56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1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886D3-BBDF-448E-AF49-3ABE50524B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9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90915-54DA-42EE-8F18-A6B7DA6ACEB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4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487E-53FD-4412-BC87-061D940BB2B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8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1F56D-63E5-4C9F-948B-AC19AA496C0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3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7989E-86AE-461D-B8F6-31277410C6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3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IQ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3092C-336E-4A3E-BE47-8C39CD831C5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5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A95D28-E912-4063-B1EA-FF9A2F58BB3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85875" y="285750"/>
            <a:ext cx="4929188" cy="540469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lnSpc>
                <a:spcPct val="130000"/>
              </a:lnSpc>
            </a:pPr>
            <a:r>
              <a:rPr lang="en-US" sz="2500" b="1" dirty="0">
                <a:solidFill>
                  <a:schemeClr val="accent1"/>
                </a:solidFill>
              </a:rPr>
              <a:t>Division: </a:t>
            </a:r>
            <a:r>
              <a:rPr lang="en-US" sz="2500" b="1" dirty="0" err="1">
                <a:solidFill>
                  <a:schemeClr val="accent1"/>
                </a:solidFill>
              </a:rPr>
              <a:t>Euglenophyta</a:t>
            </a:r>
            <a:endParaRPr lang="en-US" sz="2500" b="1" dirty="0">
              <a:solidFill>
                <a:schemeClr val="accent1"/>
              </a:solidFill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071688" y="1556792"/>
            <a:ext cx="3354457" cy="59247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lnSpc>
                <a:spcPct val="130000"/>
              </a:lnSpc>
            </a:pPr>
            <a:r>
              <a:rPr lang="en-US" sz="2500" b="1">
                <a:solidFill>
                  <a:schemeClr val="accent1"/>
                </a:solidFill>
              </a:rPr>
              <a:t>Order: Euglenales </a:t>
            </a:r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1643064" y="908720"/>
            <a:ext cx="4286250" cy="59247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lnSpc>
                <a:spcPct val="130000"/>
              </a:lnSpc>
            </a:pPr>
            <a:r>
              <a:rPr lang="en-US" sz="2500" b="1">
                <a:solidFill>
                  <a:schemeClr val="accent1"/>
                </a:solidFill>
              </a:rPr>
              <a:t>Class: Euglenophyceae </a:t>
            </a:r>
          </a:p>
        </p:txBody>
      </p:sp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2501010" y="2276872"/>
            <a:ext cx="3727174" cy="59247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lnSpc>
                <a:spcPct val="130000"/>
              </a:lnSpc>
            </a:pPr>
            <a:r>
              <a:rPr lang="en-US" sz="2500" b="1" dirty="0">
                <a:solidFill>
                  <a:schemeClr val="accent1"/>
                </a:solidFill>
              </a:rPr>
              <a:t>Family: </a:t>
            </a:r>
            <a:r>
              <a:rPr lang="en-US" sz="2500" b="1" dirty="0" err="1">
                <a:solidFill>
                  <a:schemeClr val="accent1"/>
                </a:solidFill>
              </a:rPr>
              <a:t>Euglenaceae</a:t>
            </a:r>
            <a:endParaRPr lang="en-US" sz="2500" b="1" dirty="0">
              <a:solidFill>
                <a:schemeClr val="accent1"/>
              </a:solidFill>
            </a:endParaRPr>
          </a:p>
        </p:txBody>
      </p:sp>
      <p:pic>
        <p:nvPicPr>
          <p:cNvPr id="2054" name="Picture 4" descr="G:\Algae-net\euglen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9" t="6248" r="10922" b="6250"/>
          <a:stretch>
            <a:fillRect/>
          </a:stretch>
        </p:blipFill>
        <p:spPr bwMode="auto">
          <a:xfrm>
            <a:off x="2385526" y="3068960"/>
            <a:ext cx="4243328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874267" y="1928813"/>
            <a:ext cx="4519612" cy="73250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l" rtl="0">
              <a:lnSpc>
                <a:spcPct val="130000"/>
              </a:lnSpc>
              <a:defRPr/>
            </a:pPr>
            <a:r>
              <a:rPr lang="en-US" sz="3200" b="1" dirty="0">
                <a:solidFill>
                  <a:srgbClr val="2103D7"/>
                </a:solidFill>
              </a:rPr>
              <a:t>Order: </a:t>
            </a:r>
            <a:r>
              <a:rPr lang="en-US" sz="3200" b="1" dirty="0" err="1">
                <a:solidFill>
                  <a:srgbClr val="2103D7"/>
                </a:solidFill>
              </a:rPr>
              <a:t>Euglenales</a:t>
            </a:r>
            <a:r>
              <a:rPr lang="en-US" sz="3200" b="1" dirty="0">
                <a:solidFill>
                  <a:srgbClr val="2103D7"/>
                </a:solidFill>
              </a:rPr>
              <a:t> </a:t>
            </a:r>
          </a:p>
        </p:txBody>
      </p:sp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1115616" y="2786063"/>
            <a:ext cx="4286250" cy="6651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 algn="l" rtl="0">
              <a:lnSpc>
                <a:spcPct val="130000"/>
              </a:lnSpc>
              <a:defRPr/>
            </a:pPr>
            <a:r>
              <a:rPr lang="en-US" sz="3200" b="1" dirty="0">
                <a:solidFill>
                  <a:srgbClr val="2103D7"/>
                </a:solidFill>
              </a:rPr>
              <a:t>Family: </a:t>
            </a:r>
            <a:r>
              <a:rPr lang="en-US" sz="3200" b="1" dirty="0" err="1">
                <a:solidFill>
                  <a:srgbClr val="2103D7"/>
                </a:solidFill>
              </a:rPr>
              <a:t>Euglenaceae</a:t>
            </a:r>
            <a:endParaRPr lang="en-US" sz="3200" b="1" dirty="0">
              <a:solidFill>
                <a:srgbClr val="2103D7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043608" y="3789040"/>
            <a:ext cx="4681537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rtl="0">
              <a:defRPr/>
            </a:pPr>
            <a:r>
              <a:rPr lang="en-US" sz="3200" b="1" dirty="0">
                <a:solidFill>
                  <a:schemeClr val="bg1"/>
                </a:solidFill>
              </a:rPr>
              <a:t>Genus 1- </a:t>
            </a:r>
            <a:r>
              <a:rPr lang="en-US" sz="3200" b="1" i="1" dirty="0">
                <a:solidFill>
                  <a:schemeClr val="bg1"/>
                </a:solidFill>
              </a:rPr>
              <a:t>Euglena </a:t>
            </a:r>
            <a:r>
              <a:rPr lang="en-US" sz="3200" b="1" dirty="0">
                <a:solidFill>
                  <a:schemeClr val="bg1"/>
                </a:solidFill>
              </a:rPr>
              <a:t>sp</a:t>
            </a:r>
            <a:r>
              <a:rPr lang="en-US" sz="3200" b="1" i="1" dirty="0">
                <a:solidFill>
                  <a:schemeClr val="bg1"/>
                </a:solidFill>
              </a:rPr>
              <a:t>.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0" t="18396" r="4437" b="11810"/>
          <a:stretch>
            <a:fillRect/>
          </a:stretch>
        </p:blipFill>
        <p:spPr bwMode="auto">
          <a:xfrm>
            <a:off x="5868144" y="2246608"/>
            <a:ext cx="3215665" cy="442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64692" y="1143000"/>
            <a:ext cx="4929187" cy="6658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 algn="l" rtl="0">
              <a:lnSpc>
                <a:spcPct val="130000"/>
              </a:lnSpc>
              <a:defRPr/>
            </a:pPr>
            <a:r>
              <a:rPr lang="en-US" sz="3200" b="1">
                <a:solidFill>
                  <a:srgbClr val="2103D7"/>
                </a:solidFill>
              </a:rPr>
              <a:t>Class: Euglenophyceae 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07504" y="265838"/>
            <a:ext cx="5294362" cy="73250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l" rtl="0">
              <a:lnSpc>
                <a:spcPct val="130000"/>
              </a:lnSpc>
              <a:defRPr/>
            </a:pPr>
            <a:r>
              <a:rPr lang="en-US" sz="3200" b="1">
                <a:solidFill>
                  <a:srgbClr val="2103D7"/>
                </a:solidFill>
              </a:rPr>
              <a:t>Division: Euglenophyta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28625" y="1785938"/>
            <a:ext cx="8286750" cy="4429125"/>
          </a:xfrm>
        </p:spPr>
        <p:txBody>
          <a:bodyPr/>
          <a:lstStyle/>
          <a:p>
            <a:pPr marL="609600" indent="-609600" algn="just" rtl="0" eaLnBrk="1" hangingPunct="1">
              <a:lnSpc>
                <a:spcPct val="125000"/>
              </a:lnSpc>
            </a:pPr>
            <a:r>
              <a:rPr lang="en-US" sz="3000" smtClean="0"/>
              <a:t>1- </a:t>
            </a:r>
            <a:r>
              <a:rPr lang="en-US" sz="3000" i="1" smtClean="0"/>
              <a:t>Euglena </a:t>
            </a:r>
            <a:r>
              <a:rPr lang="en-US" sz="3000" smtClean="0"/>
              <a:t>is characterized by the presence of a single flagellum.</a:t>
            </a:r>
          </a:p>
          <a:p>
            <a:pPr marL="609600" indent="-609600" algn="just" rtl="0" eaLnBrk="1" hangingPunct="1">
              <a:lnSpc>
                <a:spcPct val="125000"/>
              </a:lnSpc>
            </a:pPr>
            <a:r>
              <a:rPr lang="en-US" sz="3000" smtClean="0"/>
              <a:t>2- Plastid shape is variable but often discoid</a:t>
            </a:r>
          </a:p>
          <a:p>
            <a:pPr marL="609600" indent="-609600" algn="just" rtl="0" eaLnBrk="1" hangingPunct="1">
              <a:lnSpc>
                <a:spcPct val="125000"/>
              </a:lnSpc>
            </a:pPr>
            <a:r>
              <a:rPr lang="en-US" sz="3000" smtClean="0"/>
              <a:t>3- Cells are cylindrical, fusiform (not flattened).</a:t>
            </a:r>
          </a:p>
          <a:p>
            <a:pPr marL="609600" indent="-609600" algn="just" rtl="0" eaLnBrk="1" hangingPunct="1">
              <a:lnSpc>
                <a:spcPct val="125000"/>
              </a:lnSpc>
            </a:pPr>
            <a:r>
              <a:rPr lang="en-US" sz="3000" smtClean="0"/>
              <a:t>4- Most </a:t>
            </a:r>
            <a:r>
              <a:rPr lang="en-US" sz="3000" i="1" smtClean="0"/>
              <a:t>Euglena</a:t>
            </a:r>
            <a:r>
              <a:rPr lang="en-US" sz="3000" smtClean="0"/>
              <a:t> species are elongated with around anterior and the posterior tapered to a point.</a:t>
            </a:r>
            <a:r>
              <a:rPr lang="en-US" sz="3000" i="1" smtClean="0"/>
              <a:t> </a:t>
            </a:r>
            <a:endParaRPr lang="en-US" sz="3000" smtClean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14546" y="500042"/>
            <a:ext cx="4681537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rtl="0">
              <a:defRPr/>
            </a:pPr>
            <a:r>
              <a:rPr lang="en-US" sz="3200" b="1" dirty="0">
                <a:solidFill>
                  <a:schemeClr val="bg1"/>
                </a:solidFill>
              </a:rPr>
              <a:t>Genus 1- </a:t>
            </a:r>
            <a:r>
              <a:rPr lang="en-US" sz="3200" b="1" i="1" dirty="0">
                <a:solidFill>
                  <a:schemeClr val="bg1"/>
                </a:solidFill>
              </a:rPr>
              <a:t>Euglena </a:t>
            </a:r>
            <a:r>
              <a:rPr lang="en-US" sz="3200" b="1" dirty="0">
                <a:solidFill>
                  <a:schemeClr val="bg1"/>
                </a:solidFill>
              </a:rPr>
              <a:t>sp</a:t>
            </a:r>
            <a:r>
              <a:rPr lang="en-US" sz="3200" b="1" i="1" dirty="0">
                <a:solidFill>
                  <a:schemeClr val="bg1"/>
                </a:solidFill>
              </a:rPr>
              <a:t>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2143125" y="1143000"/>
            <a:ext cx="49276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0"/>
            <a:r>
              <a:rPr lang="en-US" sz="3000" b="1"/>
              <a:t>Eu = good, glene = eye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0" t="18396" r="4437" b="11810"/>
          <a:stretch>
            <a:fillRect/>
          </a:stretch>
        </p:blipFill>
        <p:spPr bwMode="auto">
          <a:xfrm>
            <a:off x="357188" y="785813"/>
            <a:ext cx="3786187" cy="52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4" descr="G:\Algae-net\euglen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9" t="6248" r="10922" b="6250"/>
          <a:stretch>
            <a:fillRect/>
          </a:stretch>
        </p:blipFill>
        <p:spPr bwMode="auto">
          <a:xfrm>
            <a:off x="4092575" y="714375"/>
            <a:ext cx="5051425" cy="55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411413" y="260350"/>
            <a:ext cx="4681537" cy="6658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 algn="ctr" rtl="0">
              <a:lnSpc>
                <a:spcPct val="130000"/>
              </a:lnSpc>
              <a:defRPr/>
            </a:pPr>
            <a:r>
              <a:rPr lang="fr-FR" sz="3200" b="1" i="1" dirty="0" err="1">
                <a:solidFill>
                  <a:schemeClr val="bg1"/>
                </a:solidFill>
              </a:rPr>
              <a:t>Genus</a:t>
            </a:r>
            <a:r>
              <a:rPr lang="fr-FR" sz="3200" b="1" i="1" dirty="0">
                <a:solidFill>
                  <a:schemeClr val="bg1"/>
                </a:solidFill>
              </a:rPr>
              <a:t> 2- </a:t>
            </a:r>
            <a:r>
              <a:rPr lang="fr-FR" sz="3200" b="1" i="1" dirty="0" err="1">
                <a:solidFill>
                  <a:schemeClr val="bg1"/>
                </a:solidFill>
              </a:rPr>
              <a:t>Phacus</a:t>
            </a:r>
            <a:r>
              <a:rPr lang="fr-FR" sz="3200" b="1" i="1" dirty="0">
                <a:solidFill>
                  <a:schemeClr val="bg1"/>
                </a:solidFill>
              </a:rPr>
              <a:t>  </a:t>
            </a:r>
            <a:r>
              <a:rPr lang="fr-FR" sz="3200" b="1" i="1" dirty="0" err="1">
                <a:solidFill>
                  <a:schemeClr val="bg1"/>
                </a:solidFill>
              </a:rPr>
              <a:t>sp</a:t>
            </a:r>
            <a:r>
              <a:rPr lang="fr-FR" sz="3200" b="1" i="1" dirty="0">
                <a:solidFill>
                  <a:schemeClr val="bg1"/>
                </a:solidFill>
              </a:rPr>
              <a:t>. 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28625" y="1285875"/>
            <a:ext cx="8286750" cy="4857750"/>
          </a:xfrm>
        </p:spPr>
        <p:txBody>
          <a:bodyPr/>
          <a:lstStyle/>
          <a:p>
            <a:pPr marL="609600" indent="-609600" algn="just" rtl="0" eaLnBrk="1" hangingPunct="1">
              <a:lnSpc>
                <a:spcPct val="125000"/>
              </a:lnSpc>
            </a:pPr>
            <a:r>
              <a:rPr lang="en-US" smtClean="0"/>
              <a:t>1- Cells are oval to nearly circular, and flattened.</a:t>
            </a:r>
          </a:p>
          <a:p>
            <a:pPr marL="609600" indent="-609600" algn="just" rtl="0" eaLnBrk="1" hangingPunct="1">
              <a:lnSpc>
                <a:spcPct val="125000"/>
              </a:lnSpc>
            </a:pPr>
            <a:r>
              <a:rPr lang="en-US" smtClean="0"/>
              <a:t>2- There is just a single emergent flagellum.</a:t>
            </a:r>
          </a:p>
          <a:p>
            <a:pPr marL="609600" indent="-609600" algn="just" rtl="0" eaLnBrk="1" hangingPunct="1">
              <a:lnSpc>
                <a:spcPct val="125000"/>
              </a:lnSpc>
            </a:pPr>
            <a:r>
              <a:rPr lang="en-US" smtClean="0"/>
              <a:t>3- They have a pellicle sufficiently rigid.</a:t>
            </a:r>
          </a:p>
          <a:p>
            <a:pPr marL="609600" indent="-609600" algn="just" rtl="0" eaLnBrk="1" hangingPunct="1">
              <a:lnSpc>
                <a:spcPct val="125000"/>
              </a:lnSpc>
            </a:pPr>
            <a:r>
              <a:rPr lang="en-US" smtClean="0"/>
              <a:t>4- Plastids are numerous, small spherical. </a:t>
            </a:r>
          </a:p>
          <a:p>
            <a:pPr marL="609600" indent="-609600" algn="just" rtl="0" eaLnBrk="1" hangingPunct="1">
              <a:lnSpc>
                <a:spcPct val="125000"/>
              </a:lnSpc>
            </a:pPr>
            <a:r>
              <a:rPr lang="en-US" smtClean="0"/>
              <a:t>5- Some species are noticeably twisted just at the posterior</a:t>
            </a:r>
            <a:r>
              <a:rPr lang="en-US" b="1" smtClean="0"/>
              <a:t>.</a:t>
            </a:r>
            <a:endParaRPr lang="en-US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Phac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714375"/>
            <a:ext cx="4614863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643063"/>
            <a:ext cx="8429625" cy="4786312"/>
          </a:xfrm>
        </p:spPr>
        <p:txBody>
          <a:bodyPr/>
          <a:lstStyle/>
          <a:p>
            <a:pPr marL="609600" indent="-609600" algn="just" rtl="0" eaLnBrk="1" hangingPunct="1">
              <a:lnSpc>
                <a:spcPct val="125000"/>
              </a:lnSpc>
            </a:pPr>
            <a:r>
              <a:rPr lang="en-US" sz="3000" smtClean="0"/>
              <a:t>1- The majority of Euglenphyta are unicellular flagellates. However  have stages during which the cells are enclosed within a mucilage capsule (palmelloid stages) </a:t>
            </a:r>
          </a:p>
          <a:p>
            <a:pPr marL="609600" indent="-609600" algn="just" rtl="0" eaLnBrk="1" hangingPunct="1">
              <a:lnSpc>
                <a:spcPct val="125000"/>
              </a:lnSpc>
            </a:pPr>
            <a:r>
              <a:rPr lang="en-US" sz="3000" smtClean="0"/>
              <a:t>2- The flagella arise from the bottom of a flask shaped invagination or </a:t>
            </a:r>
            <a:r>
              <a:rPr lang="en-US" sz="3000" b="1" smtClean="0"/>
              <a:t>ampulla</a:t>
            </a:r>
            <a:r>
              <a:rPr lang="en-US" sz="3000" smtClean="0"/>
              <a:t>, consisting of a canal and reservoir which is located at the anterior end of the cell.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188913"/>
            <a:ext cx="86788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 rt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sz="3100" b="1" u="sng" kern="0" dirty="0">
                <a:latin typeface="+mn-lt"/>
                <a:cs typeface="+mn-cs"/>
              </a:rPr>
              <a:t>The distinguishable characters of the Division: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2875" y="142875"/>
            <a:ext cx="3643313" cy="6500813"/>
          </a:xfrm>
        </p:spPr>
        <p:txBody>
          <a:bodyPr/>
          <a:lstStyle/>
          <a:p>
            <a:pPr marL="609600" indent="-609600" algn="just" rtl="0" eaLnBrk="1" hangingPunct="1">
              <a:lnSpc>
                <a:spcPct val="125000"/>
              </a:lnSpc>
            </a:pPr>
            <a:r>
              <a:rPr lang="en-US" sz="2900" smtClean="0"/>
              <a:t>3- The flagella arise from the bottom of a flask shaped.</a:t>
            </a:r>
          </a:p>
          <a:p>
            <a:pPr marL="609600" indent="-609600" algn="just" rtl="0" eaLnBrk="1" hangingPunct="1">
              <a:lnSpc>
                <a:spcPct val="125000"/>
              </a:lnSpc>
            </a:pPr>
            <a:r>
              <a:rPr lang="en-US" sz="2900" smtClean="0"/>
              <a:t>4- There are almost two flagella, but one of these is often so short that it lies entirely within the ampulla. </a:t>
            </a:r>
          </a:p>
        </p:txBody>
      </p:sp>
      <p:pic>
        <p:nvPicPr>
          <p:cNvPr id="4099" name="Picture 2" descr="G:\Algae-net\Phylum+Euglenophyta+Euglenoi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50" t="32292"/>
          <a:stretch>
            <a:fillRect/>
          </a:stretch>
        </p:blipFill>
        <p:spPr bwMode="auto">
          <a:xfrm>
            <a:off x="3989388" y="285750"/>
            <a:ext cx="4440237" cy="584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44208" y="6453336"/>
            <a:ext cx="2592288" cy="2923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lnSpc>
                <a:spcPct val="130000"/>
              </a:lnSpc>
            </a:pPr>
            <a:r>
              <a:rPr lang="en-US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Prepared by </a:t>
            </a:r>
            <a:r>
              <a:rPr lang="en-US" sz="10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Assis</a:t>
            </a:r>
            <a:r>
              <a:rPr lang="en-US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Prof. </a:t>
            </a:r>
            <a:r>
              <a:rPr lang="en-US" sz="10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Yadi</a:t>
            </a:r>
            <a:r>
              <a:rPr lang="en-US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O. Al-</a:t>
            </a:r>
            <a:r>
              <a:rPr lang="en-US" sz="10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Barzinjy</a:t>
            </a:r>
            <a:endParaRPr lang="en-US" sz="1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85750" y="357188"/>
            <a:ext cx="8569325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just" rtl="0">
              <a:lnSpc>
                <a:spcPct val="125000"/>
              </a:lnSpc>
              <a:spcBef>
                <a:spcPct val="20000"/>
              </a:spcBef>
            </a:pPr>
            <a:r>
              <a:rPr lang="en-US" sz="2800"/>
              <a:t>5- Some euglenoid are autotrophs contain chloroplasts that contains the photosynthetic pigments chlorophyll </a:t>
            </a:r>
            <a:r>
              <a:rPr lang="en-US" sz="2800" b="1"/>
              <a:t>a</a:t>
            </a:r>
            <a:r>
              <a:rPr lang="en-US" sz="2800"/>
              <a:t> and </a:t>
            </a:r>
            <a:r>
              <a:rPr lang="en-US" sz="2800" b="1"/>
              <a:t>b</a:t>
            </a:r>
            <a:r>
              <a:rPr lang="en-US" sz="2800"/>
              <a:t> as in the division Chlorophyta. </a:t>
            </a:r>
          </a:p>
          <a:p>
            <a:pPr marL="609600" indent="-609600" algn="just" rtl="0">
              <a:lnSpc>
                <a:spcPct val="125000"/>
              </a:lnSpc>
              <a:spcBef>
                <a:spcPct val="20000"/>
              </a:spcBef>
            </a:pPr>
            <a:r>
              <a:rPr lang="en-US" sz="2800"/>
              <a:t>6- Others are heterorophs (Euglenozoa) and can ingest  or absorb their food by phagocyosis, prey such as bacteria and smaller flagellates are ingested through a cytosome.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250825" y="122238"/>
            <a:ext cx="8569325" cy="602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just" rtl="0">
              <a:lnSpc>
                <a:spcPct val="125000"/>
              </a:lnSpc>
              <a:spcBef>
                <a:spcPct val="20000"/>
              </a:spcBef>
            </a:pPr>
            <a:r>
              <a:rPr lang="en-US" sz="3200"/>
              <a:t>7- Some autotrophic species of </a:t>
            </a:r>
            <a:r>
              <a:rPr lang="en-US" sz="3200" i="1"/>
              <a:t>Euglena</a:t>
            </a:r>
            <a:r>
              <a:rPr lang="en-US" sz="3200"/>
              <a:t> become heterotrophic when light levels are low.</a:t>
            </a:r>
          </a:p>
          <a:p>
            <a:pPr marL="609600" indent="-609600" algn="just" rtl="0">
              <a:lnSpc>
                <a:spcPct val="125000"/>
              </a:lnSpc>
              <a:spcBef>
                <a:spcPct val="20000"/>
              </a:spcBef>
            </a:pPr>
            <a:r>
              <a:rPr lang="en-US" sz="3200"/>
              <a:t>8- The orange –red eye spote is free in the cytoplasm and consists of a number of droplets containing Caretenoids.</a:t>
            </a:r>
          </a:p>
          <a:p>
            <a:pPr marL="609600" indent="-609600" algn="just" rtl="0">
              <a:lnSpc>
                <a:spcPct val="125000"/>
              </a:lnSpc>
              <a:spcBef>
                <a:spcPct val="20000"/>
              </a:spcBef>
            </a:pPr>
            <a:r>
              <a:rPr lang="en-US" sz="3200"/>
              <a:t>9- The reservoir polysaccharide is </a:t>
            </a:r>
            <a:r>
              <a:rPr lang="en-US" sz="3200" b="1"/>
              <a:t>paramylon</a:t>
            </a:r>
            <a:r>
              <a:rPr lang="en-US" sz="3200"/>
              <a:t>. This lies in the cytoplasm in the form of granules.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513" y="188913"/>
            <a:ext cx="4487862" cy="652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428625"/>
            <a:ext cx="4052887" cy="614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987824" y="6520988"/>
            <a:ext cx="2592288" cy="2923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lnSpc>
                <a:spcPct val="130000"/>
              </a:lnSpc>
            </a:pPr>
            <a:r>
              <a:rPr lang="en-US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Prepared by </a:t>
            </a:r>
            <a:r>
              <a:rPr lang="en-US" sz="10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Assis</a:t>
            </a:r>
            <a:r>
              <a:rPr lang="en-US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Prof. </a:t>
            </a:r>
            <a:r>
              <a:rPr lang="en-US" sz="10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Yadi</a:t>
            </a:r>
            <a:r>
              <a:rPr lang="en-US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O. Al-</a:t>
            </a:r>
            <a:r>
              <a:rPr lang="en-US" sz="10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Barzinjy</a:t>
            </a:r>
            <a:endParaRPr lang="en-US" sz="1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285750" y="500063"/>
            <a:ext cx="8569325" cy="535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just" rtl="0">
              <a:lnSpc>
                <a:spcPct val="125000"/>
              </a:lnSpc>
              <a:spcBef>
                <a:spcPct val="20000"/>
              </a:spcBef>
            </a:pPr>
            <a:r>
              <a:rPr lang="en-US" sz="3200"/>
              <a:t>10- Organisms are aquatic fresh water algae, and have contractile vacuole, several chloroplasts and lack a cell wall. </a:t>
            </a:r>
          </a:p>
          <a:p>
            <a:pPr marL="609600" indent="-609600" algn="just" rtl="0">
              <a:lnSpc>
                <a:spcPct val="125000"/>
              </a:lnSpc>
              <a:spcBef>
                <a:spcPct val="20000"/>
              </a:spcBef>
            </a:pPr>
            <a:r>
              <a:rPr lang="en-US" sz="3200"/>
              <a:t>11- The outer part of the cell consists of a firm but flexible layer  called a </a:t>
            </a:r>
            <a:r>
              <a:rPr lang="en-US" sz="3200" b="1"/>
              <a:t>pellicle</a:t>
            </a:r>
            <a:r>
              <a:rPr lang="en-US" sz="3200"/>
              <a:t> which can not probably be considered a cell wall.</a:t>
            </a:r>
          </a:p>
          <a:p>
            <a:pPr marL="609600" indent="-609600" algn="just" rtl="0">
              <a:lnSpc>
                <a:spcPct val="125000"/>
              </a:lnSpc>
              <a:spcBef>
                <a:spcPct val="20000"/>
              </a:spcBef>
            </a:pPr>
            <a:r>
              <a:rPr lang="en-US" sz="3200"/>
              <a:t>12- Reproduction occurs by </a:t>
            </a:r>
            <a:r>
              <a:rPr lang="en-US" sz="3200" b="1"/>
              <a:t>longitudinal cell division</a:t>
            </a:r>
            <a:r>
              <a:rPr lang="en-US" sz="3200"/>
              <a:t>. </a:t>
            </a:r>
          </a:p>
          <a:p>
            <a:pPr marL="609600" indent="-609600" algn="just" rtl="0">
              <a:lnSpc>
                <a:spcPct val="125000"/>
              </a:lnSpc>
              <a:spcBef>
                <a:spcPct val="20000"/>
              </a:spcBef>
            </a:pPr>
            <a:r>
              <a:rPr lang="en-US" sz="3200"/>
              <a:t>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69875"/>
            <a:ext cx="2428875" cy="644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214313" y="500063"/>
            <a:ext cx="8643937" cy="273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9388" indent="-609600" algn="just" rtl="0">
              <a:lnSpc>
                <a:spcPct val="125000"/>
              </a:lnSpc>
            </a:pPr>
            <a:r>
              <a:rPr lang="en-US" sz="2800"/>
              <a:t>     The most characteristic genus is </a:t>
            </a:r>
            <a:r>
              <a:rPr lang="en-US" sz="2800" b="1" i="1"/>
              <a:t>Euglena</a:t>
            </a:r>
            <a:r>
              <a:rPr lang="en-US" sz="2800" i="1"/>
              <a:t>,</a:t>
            </a:r>
            <a:r>
              <a:rPr lang="en-US" sz="2800"/>
              <a:t> common in ponds and pools, especially when the water has been polluted by organic materials. </a:t>
            </a:r>
          </a:p>
          <a:p>
            <a:pPr marL="179388" indent="-609600" algn="just" rtl="0">
              <a:lnSpc>
                <a:spcPct val="125000"/>
              </a:lnSpc>
            </a:pPr>
            <a:r>
              <a:rPr lang="en-US" sz="2800"/>
              <a:t>There are approximately 1,000 species of euglenoids.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496" y="6453336"/>
            <a:ext cx="2592288" cy="2923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lnSpc>
                <a:spcPct val="130000"/>
              </a:lnSpc>
            </a:pPr>
            <a:r>
              <a:rPr lang="en-US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Prepared by </a:t>
            </a:r>
            <a:r>
              <a:rPr lang="en-US" sz="10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Assis</a:t>
            </a:r>
            <a:r>
              <a:rPr lang="en-US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Prof. </a:t>
            </a:r>
            <a:r>
              <a:rPr lang="en-US" sz="10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Yadi</a:t>
            </a:r>
            <a:r>
              <a:rPr lang="en-US" sz="1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O. Al-</a:t>
            </a:r>
            <a:r>
              <a:rPr lang="en-US" sz="10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Barzinjy</a:t>
            </a:r>
            <a:endParaRPr lang="en-US" sz="1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3074944</TotalTime>
  <Words>466</Words>
  <Application>Microsoft Office PowerPoint</Application>
  <PresentationFormat>On-screen Show (4:3)</PresentationFormat>
  <Paragraphs>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MIQDAD for COmputers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algae and what is their place in the system?</dc:title>
  <dc:creator>Sarkawt Hussein</dc:creator>
  <cp:lastModifiedBy>HP</cp:lastModifiedBy>
  <cp:revision>292</cp:revision>
  <dcterms:created xsi:type="dcterms:W3CDTF">2008-10-19T17:02:59Z</dcterms:created>
  <dcterms:modified xsi:type="dcterms:W3CDTF">2022-06-12T08:38:32Z</dcterms:modified>
</cp:coreProperties>
</file>