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40" r:id="rId2"/>
    <p:sldId id="325" r:id="rId3"/>
    <p:sldId id="360" r:id="rId4"/>
    <p:sldId id="327" r:id="rId5"/>
    <p:sldId id="361" r:id="rId6"/>
    <p:sldId id="362" r:id="rId7"/>
    <p:sldId id="298" r:id="rId8"/>
    <p:sldId id="368" r:id="rId9"/>
    <p:sldId id="369" r:id="rId10"/>
    <p:sldId id="370" r:id="rId11"/>
    <p:sldId id="341" r:id="rId12"/>
    <p:sldId id="371" r:id="rId13"/>
    <p:sldId id="286" r:id="rId14"/>
    <p:sldId id="372" r:id="rId15"/>
    <p:sldId id="363" r:id="rId16"/>
    <p:sldId id="364" r:id="rId17"/>
    <p:sldId id="365" r:id="rId18"/>
    <p:sldId id="347" r:id="rId19"/>
    <p:sldId id="351" r:id="rId20"/>
    <p:sldId id="373" r:id="rId21"/>
    <p:sldId id="374" r:id="rId22"/>
    <p:sldId id="366" r:id="rId23"/>
    <p:sldId id="367" r:id="rId24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4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99FF"/>
    <a:srgbClr val="FF0000"/>
    <a:srgbClr val="FF3300"/>
    <a:srgbClr val="99FFCC"/>
    <a:srgbClr val="FF9999"/>
    <a:srgbClr val="FFCCFF"/>
    <a:srgbClr val="FFF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3E3DB-280F-4F34-91A0-290C1166A8F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82387"/>
      </p:ext>
    </p:extLst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B03EA-7170-40C8-A49A-E260639AF5F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76542"/>
      </p:ext>
    </p:extLst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D01E2-81C5-45BD-AD43-8FF53462DD1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17609"/>
      </p:ext>
    </p:extLst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EF7BE-D2BF-4E56-BF96-51319C07A80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29498"/>
      </p:ext>
    </p:extLst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5B221-F3B7-4725-A8CB-C0D9D1E0D72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92677"/>
      </p:ext>
    </p:extLst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0A8DF-4FD0-4F6E-9C80-C011672D9D7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14340"/>
      </p:ext>
    </p:extLst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64AAF-3502-4E53-9717-F1DD2566D7F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36290"/>
      </p:ext>
    </p:extLst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80929-B519-4B84-8FF8-AFEBD7CAEF2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91322"/>
      </p:ext>
    </p:extLst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2E54C-6FA2-45F2-B1D2-C2B2D59212B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79575"/>
      </p:ext>
    </p:extLst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D3EE6-0174-41BA-9B08-656633C4C44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41548"/>
      </p:ext>
    </p:extLst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IQ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E06F8-CEA5-4557-89F9-F329F665E7D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18758"/>
      </p:ext>
    </p:extLst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049592F-5E1B-4773-9145-D990DBE161C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uel" TargetMode="External"/><Relationship Id="rId2" Type="http://schemas.openxmlformats.org/officeDocument/2006/relationships/hyperlink" Target="http://en.wikipedia.org/wiki/Mushrooms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652489" y="764704"/>
            <a:ext cx="7705725" cy="1584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algn="l" rtl="0">
              <a:lnSpc>
                <a:spcPct val="115000"/>
              </a:lnSpc>
              <a:spcBef>
                <a:spcPct val="20000"/>
              </a:spcBef>
              <a:defRPr/>
            </a:pPr>
            <a:r>
              <a:rPr lang="en-US" sz="3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Division: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Bryophyta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115000"/>
              </a:lnSpc>
              <a:spcBef>
                <a:spcPct val="20000"/>
              </a:spcBef>
              <a:defRPr/>
            </a:pPr>
            <a:r>
              <a:rPr lang="en-US" sz="3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  Class3: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Bryopsida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(Mosses)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403350" y="1844675"/>
            <a:ext cx="5832475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lnSpc>
                <a:spcPct val="130000"/>
              </a:lnSpc>
              <a:spcBef>
                <a:spcPct val="20000"/>
              </a:spcBef>
            </a:pPr>
            <a:endParaRPr lang="en-US" sz="5000" b="1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500063" y="3357563"/>
            <a:ext cx="8316912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Low" rtl="0">
              <a:lnSpc>
                <a:spcPct val="130000"/>
              </a:lnSpc>
            </a:pPr>
            <a:r>
              <a:rPr lang="en-US" sz="3200" b="1" dirty="0">
                <a:latin typeface="Calibri" pitchFamily="34" charset="0"/>
                <a:cs typeface="Calibri" pitchFamily="34" charset="0"/>
              </a:rPr>
              <a:t>   The class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Bryopsida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is the largest group of Bryophytes. It includes 660 genera and 14500 species which occur in almost all parts of the world. 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1138238"/>
            <a:ext cx="889317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389188" y="5876925"/>
            <a:ext cx="40544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500" b="1"/>
              <a:t>T. S leaf of </a:t>
            </a:r>
            <a:r>
              <a:rPr lang="en-US" sz="2500" b="1" i="1"/>
              <a:t>S. acutifolium</a:t>
            </a:r>
            <a:r>
              <a:rPr lang="en-US" sz="2500" b="1"/>
              <a:t>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250825" y="1501775"/>
            <a:ext cx="8316913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 algn="just" rtl="0">
              <a:lnSpc>
                <a:spcPct val="120000"/>
              </a:lnSpc>
              <a:buFontTx/>
              <a:buAutoNum type="arabicPeriod"/>
            </a:pPr>
            <a:r>
              <a:rPr lang="en-US" sz="3100" b="1" dirty="0">
                <a:latin typeface="Calibri" pitchFamily="34" charset="0"/>
                <a:cs typeface="Calibri" pitchFamily="34" charset="0"/>
              </a:rPr>
              <a:t> The innermost tissue is </a:t>
            </a:r>
            <a:r>
              <a:rPr lang="en-US" sz="31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medulla</a:t>
            </a:r>
            <a:r>
              <a:rPr lang="en-US" sz="3100" b="1" dirty="0">
                <a:latin typeface="Calibri" pitchFamily="34" charset="0"/>
                <a:cs typeface="Calibri" pitchFamily="34" charset="0"/>
              </a:rPr>
              <a:t>, cells of which is </a:t>
            </a:r>
            <a:r>
              <a:rPr lang="en-US" sz="3100" b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small</a:t>
            </a:r>
            <a:r>
              <a:rPr lang="en-US" sz="31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3100" b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elongated</a:t>
            </a:r>
            <a:r>
              <a:rPr lang="en-US" sz="31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3100" b="1" dirty="0" err="1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collenchymatous</a:t>
            </a:r>
            <a:r>
              <a:rPr lang="en-US" sz="3100" b="1" dirty="0">
                <a:latin typeface="Calibri" pitchFamily="34" charset="0"/>
                <a:cs typeface="Calibri" pitchFamily="34" charset="0"/>
              </a:rPr>
              <a:t> and help in </a:t>
            </a:r>
            <a:r>
              <a:rPr lang="en-US" sz="3100" b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conduction</a:t>
            </a:r>
            <a:r>
              <a:rPr lang="en-US" sz="3100" b="1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 algn="just" rtl="0">
              <a:lnSpc>
                <a:spcPct val="120000"/>
              </a:lnSpc>
              <a:buFontTx/>
              <a:buAutoNum type="arabicPeriod"/>
            </a:pPr>
            <a:r>
              <a:rPr lang="en-US" sz="3100" b="1" dirty="0">
                <a:latin typeface="Calibri" pitchFamily="34" charset="0"/>
                <a:cs typeface="Calibri" pitchFamily="34" charset="0"/>
              </a:rPr>
              <a:t> Surrounding the </a:t>
            </a:r>
          </a:p>
          <a:p>
            <a:pPr marL="342900" indent="-342900" algn="just" rtl="0">
              <a:lnSpc>
                <a:spcPct val="120000"/>
              </a:lnSpc>
            </a:pPr>
            <a:r>
              <a:rPr lang="en-US" sz="3100" b="1" dirty="0">
                <a:latin typeface="Calibri" pitchFamily="34" charset="0"/>
                <a:cs typeface="Calibri" pitchFamily="34" charset="0"/>
              </a:rPr>
              <a:t>    medulla are few layers</a:t>
            </a:r>
          </a:p>
          <a:p>
            <a:pPr marL="342900" indent="-342900" algn="just" rtl="0">
              <a:lnSpc>
                <a:spcPct val="120000"/>
              </a:lnSpc>
            </a:pPr>
            <a:r>
              <a:rPr lang="en-US" sz="3100" b="1" dirty="0">
                <a:latin typeface="Calibri" pitchFamily="34" charset="0"/>
                <a:cs typeface="Calibri" pitchFamily="34" charset="0"/>
              </a:rPr>
              <a:t>   of thick walled cells</a:t>
            </a:r>
          </a:p>
          <a:p>
            <a:pPr marL="342900" indent="-342900" algn="just" rtl="0">
              <a:lnSpc>
                <a:spcPct val="120000"/>
              </a:lnSpc>
            </a:pPr>
            <a:r>
              <a:rPr lang="en-US" sz="3100" b="1" dirty="0">
                <a:latin typeface="Calibri" pitchFamily="34" charset="0"/>
                <a:cs typeface="Calibri" pitchFamily="34" charset="0"/>
              </a:rPr>
              <a:t>   known as </a:t>
            </a:r>
            <a:r>
              <a:rPr lang="en-US" sz="3100" b="1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hadrome</a:t>
            </a:r>
            <a:r>
              <a:rPr lang="en-US" sz="3100" b="1" dirty="0">
                <a:latin typeface="Calibri" pitchFamily="34" charset="0"/>
                <a:cs typeface="Calibri" pitchFamily="34" charset="0"/>
              </a:rPr>
              <a:t>.  </a:t>
            </a: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2339975" y="558786"/>
            <a:ext cx="4176713" cy="798512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anchor="ctr">
            <a:spAutoFit/>
          </a:bodyPr>
          <a:lstStyle/>
          <a:p>
            <a:pPr algn="ctr" rtl="0">
              <a:lnSpc>
                <a:spcPct val="145000"/>
              </a:lnSpc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Anatomy of axis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755900"/>
            <a:ext cx="4284662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50825" y="1525588"/>
            <a:ext cx="8316913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 algn="just" rtl="0">
              <a:lnSpc>
                <a:spcPct val="120000"/>
              </a:lnSpc>
              <a:buFontTx/>
              <a:buAutoNum type="arabicPeriod" startAt="3"/>
            </a:pPr>
            <a:r>
              <a:rPr lang="en-US" sz="3200"/>
              <a:t> Surrounding the hadrom tissue is the outermost region known as </a:t>
            </a:r>
            <a:r>
              <a:rPr lang="en-US" sz="3200" b="1">
                <a:solidFill>
                  <a:srgbClr val="C00000"/>
                </a:solidFill>
              </a:rPr>
              <a:t>cortex</a:t>
            </a:r>
            <a:r>
              <a:rPr lang="en-US" sz="3200"/>
              <a:t>.   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755900"/>
            <a:ext cx="4284662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339975" y="773100"/>
            <a:ext cx="4176713" cy="798512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anchor="ctr">
            <a:spAutoFit/>
          </a:bodyPr>
          <a:lstStyle/>
          <a:p>
            <a:pPr algn="ctr" rtl="0">
              <a:lnSpc>
                <a:spcPct val="145000"/>
              </a:lnSpc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Anatomy of axis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2857488" y="1096951"/>
            <a:ext cx="2805116" cy="57804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>
            <a:spAutoFit/>
          </a:bodyPr>
          <a:lstStyle/>
          <a:p>
            <a:pPr algn="ctr" rtl="0">
              <a:lnSpc>
                <a:spcPct val="115000"/>
              </a:lnSpc>
              <a:defRPr/>
            </a:pPr>
            <a:r>
              <a:rPr lang="en-US" sz="3000" b="1">
                <a:latin typeface="Arial" pitchFamily="34" charset="0"/>
                <a:cs typeface="Arial" pitchFamily="34" charset="0"/>
              </a:rPr>
              <a:t>Sex Organs</a:t>
            </a:r>
            <a:endParaRPr lang="en-US"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179388" y="1870075"/>
            <a:ext cx="8532812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457200" indent="-457200" algn="just" rtl="0">
              <a:lnSpc>
                <a:spcPct val="120000"/>
              </a:lnSpc>
            </a:pPr>
            <a:r>
              <a:rPr lang="en-US" sz="3200"/>
              <a:t>      Sex organs, are born on </a:t>
            </a:r>
            <a:r>
              <a:rPr lang="en-US" sz="3200" b="1">
                <a:solidFill>
                  <a:srgbClr val="C00000"/>
                </a:solidFill>
              </a:rPr>
              <a:t>short lateral branches </a:t>
            </a:r>
            <a:r>
              <a:rPr lang="en-US" sz="3200"/>
              <a:t>inserted near the apex of a gametophyte on separate branches.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287338" y="1038213"/>
            <a:ext cx="8532812" cy="67627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>
            <a:spAutoFit/>
          </a:bodyPr>
          <a:lstStyle/>
          <a:p>
            <a:pPr marL="457200" indent="-457200" algn="ctr" rtl="0">
              <a:lnSpc>
                <a:spcPct val="120000"/>
              </a:lnSpc>
              <a:defRPr/>
            </a:pPr>
            <a:r>
              <a:rPr lang="en-US" sz="3200">
                <a:latin typeface="Arial" pitchFamily="34" charset="0"/>
                <a:cs typeface="Arial" pitchFamily="34" charset="0"/>
              </a:rPr>
              <a:t>I) </a:t>
            </a:r>
            <a:r>
              <a:rPr lang="en-US" sz="3200" b="1">
                <a:latin typeface="Arial" pitchFamily="34" charset="0"/>
                <a:cs typeface="Arial" pitchFamily="34" charset="0"/>
              </a:rPr>
              <a:t>Antheridial branches and antheridium</a:t>
            </a: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250825" y="1898650"/>
            <a:ext cx="83121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just" rtl="0">
              <a:lnSpc>
                <a:spcPct val="115000"/>
              </a:lnSpc>
              <a:spcBef>
                <a:spcPct val="20000"/>
              </a:spcBef>
              <a:buFontTx/>
              <a:buAutoNum type="arabicPeriod"/>
            </a:pPr>
            <a:r>
              <a:rPr lang="en-US" sz="3200">
                <a:latin typeface="Calibri" pitchFamily="34" charset="0"/>
                <a:cs typeface="Calibri" pitchFamily="34" charset="0"/>
              </a:rPr>
              <a:t>The antheridal branches are spindle shaped.</a:t>
            </a:r>
            <a:endParaRPr lang="en-US" sz="3100">
              <a:latin typeface="Calibri" pitchFamily="34" charset="0"/>
              <a:cs typeface="Calibri" pitchFamily="34" charset="0"/>
            </a:endParaRPr>
          </a:p>
          <a:p>
            <a:pPr marL="609600" indent="-609600" algn="just" rtl="0">
              <a:lnSpc>
                <a:spcPct val="115000"/>
              </a:lnSpc>
              <a:spcBef>
                <a:spcPct val="20000"/>
              </a:spcBef>
              <a:buFontTx/>
              <a:buAutoNum type="arabicPeriod"/>
            </a:pPr>
            <a:r>
              <a:rPr lang="en-US" sz="3200">
                <a:latin typeface="Calibri" pitchFamily="34" charset="0"/>
                <a:cs typeface="Calibri" pitchFamily="34" charset="0"/>
              </a:rPr>
              <a:t>They are covered by leaves which are </a:t>
            </a:r>
            <a:r>
              <a:rPr lang="en-US" sz="32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red</a:t>
            </a:r>
            <a:r>
              <a:rPr lang="en-US" sz="3200"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b="1">
                <a:solidFill>
                  <a:srgbClr val="CC99FF"/>
                </a:solidFill>
                <a:latin typeface="Calibri" pitchFamily="34" charset="0"/>
                <a:cs typeface="Calibri" pitchFamily="34" charset="0"/>
              </a:rPr>
              <a:t>purple</a:t>
            </a:r>
            <a:r>
              <a:rPr lang="en-US" sz="3200"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brown</a:t>
            </a:r>
            <a:r>
              <a:rPr lang="en-US" sz="3200">
                <a:latin typeface="Calibri" pitchFamily="34" charset="0"/>
                <a:cs typeface="Calibri" pitchFamily="34" charset="0"/>
              </a:rPr>
              <a:t> or </a:t>
            </a:r>
            <a:r>
              <a:rPr lang="en-US" sz="3200" b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yellow</a:t>
            </a:r>
            <a:r>
              <a:rPr lang="en-US" sz="3200">
                <a:latin typeface="Calibri" pitchFamily="34" charset="0"/>
                <a:cs typeface="Calibri" pitchFamily="34" charset="0"/>
              </a:rPr>
              <a:t> in color. </a:t>
            </a:r>
          </a:p>
          <a:p>
            <a:pPr marL="609600" indent="-609600" algn="just" rtl="0">
              <a:lnSpc>
                <a:spcPct val="115000"/>
              </a:lnSpc>
              <a:spcBef>
                <a:spcPct val="20000"/>
              </a:spcBef>
              <a:buFontTx/>
              <a:buAutoNum type="arabicPeriod"/>
            </a:pPr>
            <a:r>
              <a:rPr lang="en-US" sz="3200">
                <a:latin typeface="Calibri" pitchFamily="34" charset="0"/>
                <a:cs typeface="Calibri" pitchFamily="34" charset="0"/>
              </a:rPr>
              <a:t>A single antheridium arises from </a:t>
            </a:r>
          </a:p>
          <a:p>
            <a:pPr marL="609600" indent="-609600" algn="just" rtl="0">
              <a:lnSpc>
                <a:spcPct val="115000"/>
              </a:lnSpc>
              <a:spcBef>
                <a:spcPct val="20000"/>
              </a:spcBef>
            </a:pPr>
            <a:r>
              <a:rPr lang="en-US" sz="3200">
                <a:latin typeface="Calibri" pitchFamily="34" charset="0"/>
                <a:cs typeface="Calibri" pitchFamily="34" charset="0"/>
              </a:rPr>
              <a:t>     the axil of each leaf.</a:t>
            </a:r>
          </a:p>
        </p:txBody>
      </p:sp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23" b="20966"/>
          <a:stretch>
            <a:fillRect/>
          </a:stretch>
        </p:blipFill>
        <p:spPr bwMode="auto">
          <a:xfrm>
            <a:off x="7562850" y="3573463"/>
            <a:ext cx="140176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363538" y="906463"/>
            <a:ext cx="579278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just" rtl="0">
              <a:lnSpc>
                <a:spcPct val="130000"/>
              </a:lnSpc>
              <a:spcBef>
                <a:spcPct val="20000"/>
              </a:spcBef>
              <a:buFontTx/>
              <a:buAutoNum type="arabicPeriod" startAt="4"/>
            </a:pPr>
            <a:r>
              <a:rPr lang="en-US" sz="3200"/>
              <a:t>A mature antheridium has long multicellular stalk.</a:t>
            </a: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23" b="20966"/>
          <a:stretch>
            <a:fillRect/>
          </a:stretch>
        </p:blipFill>
        <p:spPr bwMode="auto">
          <a:xfrm>
            <a:off x="6084888" y="260350"/>
            <a:ext cx="2790825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730250" y="6099175"/>
            <a:ext cx="64135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/>
            <a:r>
              <a:rPr lang="en-US" sz="2500" b="1"/>
              <a:t>An External features of antheridal branch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5888"/>
            <a:ext cx="8496300" cy="655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360363" y="625460"/>
            <a:ext cx="8532812" cy="6604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>
            <a:spAutoFit/>
          </a:bodyPr>
          <a:lstStyle/>
          <a:p>
            <a:pPr marL="457200" indent="-457200" algn="l" rtl="0">
              <a:lnSpc>
                <a:spcPct val="120000"/>
              </a:lnSpc>
              <a:defRPr/>
            </a:pPr>
            <a:r>
              <a:rPr lang="en-US" sz="3100" b="1" dirty="0">
                <a:latin typeface="Arial" pitchFamily="34" charset="0"/>
                <a:cs typeface="Arial" pitchFamily="34" charset="0"/>
              </a:rPr>
              <a:t>II) </a:t>
            </a:r>
            <a:r>
              <a:rPr lang="en-US" sz="3100" b="1" dirty="0" err="1">
                <a:latin typeface="Arial" pitchFamily="34" charset="0"/>
                <a:cs typeface="Arial" pitchFamily="34" charset="0"/>
              </a:rPr>
              <a:t>Archegonial</a:t>
            </a:r>
            <a:r>
              <a:rPr lang="en-US" sz="3100" b="1" dirty="0">
                <a:latin typeface="Arial" pitchFamily="34" charset="0"/>
                <a:cs typeface="Arial" pitchFamily="34" charset="0"/>
              </a:rPr>
              <a:t> branches and </a:t>
            </a:r>
            <a:r>
              <a:rPr lang="en-US" sz="3100" b="1" dirty="0" err="1">
                <a:latin typeface="Arial" pitchFamily="34" charset="0"/>
                <a:cs typeface="Arial" pitchFamily="34" charset="0"/>
              </a:rPr>
              <a:t>archegonium</a:t>
            </a:r>
            <a:endParaRPr lang="en-US" sz="3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323850" y="1385888"/>
            <a:ext cx="83121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just" rtl="0">
              <a:lnSpc>
                <a:spcPct val="115000"/>
              </a:lnSpc>
              <a:spcBef>
                <a:spcPct val="20000"/>
              </a:spcBef>
              <a:buFontTx/>
              <a:buAutoNum type="arabicPeriod"/>
            </a:pPr>
            <a:r>
              <a:rPr lang="en-US" sz="3000">
                <a:latin typeface="Calibri" pitchFamily="34" charset="0"/>
                <a:cs typeface="Calibri" pitchFamily="34" charset="0"/>
              </a:rPr>
              <a:t>The archegonial branches are purple colored, these bear large leaves known as perichaetial leaves.</a:t>
            </a:r>
          </a:p>
          <a:p>
            <a:pPr marL="609600" indent="-609600" algn="just" rtl="0">
              <a:lnSpc>
                <a:spcPct val="115000"/>
              </a:lnSpc>
              <a:spcBef>
                <a:spcPct val="20000"/>
              </a:spcBef>
              <a:buFontTx/>
              <a:buAutoNum type="arabicPeriod"/>
            </a:pPr>
            <a:r>
              <a:rPr lang="en-US" sz="3000">
                <a:latin typeface="Calibri" pitchFamily="34" charset="0"/>
                <a:cs typeface="Calibri" pitchFamily="34" charset="0"/>
              </a:rPr>
              <a:t>Each archegonial branch has usually three archegonia. </a:t>
            </a:r>
          </a:p>
          <a:p>
            <a:pPr marL="609600" indent="-609600" algn="just" rtl="0">
              <a:lnSpc>
                <a:spcPct val="115000"/>
              </a:lnSpc>
              <a:spcBef>
                <a:spcPct val="20000"/>
              </a:spcBef>
              <a:buFontTx/>
              <a:buAutoNum type="arabicPeriod"/>
            </a:pPr>
            <a:r>
              <a:rPr lang="en-US" sz="3000">
                <a:latin typeface="Calibri" pitchFamily="34" charset="0"/>
                <a:cs typeface="Calibri" pitchFamily="34" charset="0"/>
              </a:rPr>
              <a:t>The position of archegonium is apical. </a:t>
            </a:r>
          </a:p>
          <a:p>
            <a:pPr marL="609600" indent="-609600" algn="just" rtl="0">
              <a:lnSpc>
                <a:spcPct val="115000"/>
              </a:lnSpc>
              <a:spcBef>
                <a:spcPct val="20000"/>
              </a:spcBef>
              <a:buFontTx/>
              <a:buAutoNum type="arabicPeriod"/>
            </a:pPr>
            <a:r>
              <a:rPr lang="en-US" sz="3000">
                <a:latin typeface="Calibri" pitchFamily="34" charset="0"/>
                <a:cs typeface="Calibri" pitchFamily="34" charset="0"/>
              </a:rPr>
              <a:t>A mature archegonium has, stalk, egg cell, venter canal cell, 8-9 neck canal cell, and the cover cells are not present.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146050"/>
            <a:ext cx="6591300" cy="652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957513" y="634984"/>
            <a:ext cx="2551112" cy="579438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>
            <a:spAutoFit/>
          </a:bodyPr>
          <a:lstStyle/>
          <a:p>
            <a:pPr marL="457200" indent="-457200" algn="ctr" rtl="0">
              <a:defRPr/>
            </a:pPr>
            <a:r>
              <a:rPr lang="en-US" sz="3200" b="1">
                <a:latin typeface="Arial" pitchFamily="34" charset="0"/>
                <a:cs typeface="Arial" pitchFamily="34" charset="0"/>
              </a:rPr>
              <a:t>Sporophyte</a:t>
            </a:r>
            <a:r>
              <a:rPr lang="en-US" sz="320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704850" y="1471613"/>
            <a:ext cx="629602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just" rtl="0">
              <a:lnSpc>
                <a:spcPct val="130000"/>
              </a:lnSpc>
              <a:spcBef>
                <a:spcPct val="20000"/>
              </a:spcBef>
              <a:buFontTx/>
              <a:buAutoNum type="arabicPeriod"/>
            </a:pPr>
            <a:r>
              <a:rPr lang="en-US" sz="3200"/>
              <a:t>Sporophyte elevated above the gametophyte by an elongation of stalk of gametophytic tissue called </a:t>
            </a:r>
            <a:r>
              <a:rPr lang="en-US" sz="3200" b="1"/>
              <a:t>pseudopodium</a:t>
            </a:r>
            <a:r>
              <a:rPr lang="en-US" sz="3200"/>
              <a:t>. </a:t>
            </a:r>
          </a:p>
        </p:txBody>
      </p:sp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1" r="17876" b="1437"/>
          <a:stretch>
            <a:fillRect/>
          </a:stretch>
        </p:blipFill>
        <p:spPr bwMode="auto">
          <a:xfrm>
            <a:off x="6569075" y="214313"/>
            <a:ext cx="2466975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50825" y="357188"/>
            <a:ext cx="8642350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l" rtl="0">
              <a:lnSpc>
                <a:spcPct val="130000"/>
              </a:lnSpc>
              <a:spcBef>
                <a:spcPct val="20000"/>
              </a:spcBef>
            </a:pPr>
            <a:r>
              <a:rPr lang="en-US" sz="3100" b="1" u="sng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General characters of Bryopsida</a:t>
            </a:r>
            <a:r>
              <a:rPr lang="en-US" sz="3100">
                <a:latin typeface="Calibri" pitchFamily="34" charset="0"/>
                <a:cs typeface="Calibri" pitchFamily="34" charset="0"/>
              </a:rPr>
              <a:t> </a:t>
            </a:r>
            <a:endParaRPr lang="en-US" sz="310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pPr marL="609600" indent="-609600" algn="justLow" rtl="0">
              <a:lnSpc>
                <a:spcPct val="110000"/>
              </a:lnSpc>
              <a:spcBef>
                <a:spcPct val="20000"/>
              </a:spcBef>
              <a:buFontTx/>
              <a:buAutoNum type="arabicPeriod"/>
            </a:pPr>
            <a:r>
              <a:rPr lang="en-US" sz="3100">
                <a:latin typeface="Calibri" pitchFamily="34" charset="0"/>
                <a:cs typeface="Calibri" pitchFamily="34" charset="0"/>
              </a:rPr>
              <a:t> The gametophyte has two growth stages: (i) </a:t>
            </a:r>
            <a:r>
              <a:rPr lang="en-US" sz="3100" b="1">
                <a:latin typeface="Calibri" pitchFamily="34" charset="0"/>
                <a:cs typeface="Calibri" pitchFamily="34" charset="0"/>
              </a:rPr>
              <a:t>protonema</a:t>
            </a:r>
            <a:r>
              <a:rPr lang="en-US" sz="3100">
                <a:latin typeface="Calibri" pitchFamily="34" charset="0"/>
                <a:cs typeface="Calibri" pitchFamily="34" charset="0"/>
              </a:rPr>
              <a:t> </a:t>
            </a:r>
            <a:r>
              <a:rPr lang="en-US" sz="3100" b="1">
                <a:latin typeface="Calibri" pitchFamily="34" charset="0"/>
                <a:cs typeface="Calibri" pitchFamily="34" charset="0"/>
              </a:rPr>
              <a:t>stage</a:t>
            </a:r>
            <a:r>
              <a:rPr lang="en-US" sz="3100">
                <a:latin typeface="Calibri" pitchFamily="34" charset="0"/>
                <a:cs typeface="Calibri" pitchFamily="34" charset="0"/>
              </a:rPr>
              <a:t> (ii) </a:t>
            </a:r>
            <a:r>
              <a:rPr lang="en-US" sz="3100" b="1">
                <a:latin typeface="Calibri" pitchFamily="34" charset="0"/>
                <a:cs typeface="Calibri" pitchFamily="34" charset="0"/>
              </a:rPr>
              <a:t>leafy stage or gametophores.</a:t>
            </a:r>
            <a:r>
              <a:rPr lang="en-US" sz="3100">
                <a:latin typeface="Calibri" pitchFamily="34" charset="0"/>
                <a:cs typeface="Calibri" pitchFamily="34" charset="0"/>
              </a:rPr>
              <a:t> </a:t>
            </a:r>
          </a:p>
          <a:p>
            <a:pPr marL="609600" indent="-609600" algn="justLow" rtl="0">
              <a:lnSpc>
                <a:spcPct val="110000"/>
              </a:lnSpc>
              <a:spcBef>
                <a:spcPct val="20000"/>
              </a:spcBef>
              <a:buFontTx/>
              <a:buAutoNum type="arabicPeriod"/>
            </a:pPr>
            <a:r>
              <a:rPr lang="en-US" sz="3100">
                <a:latin typeface="Calibri" pitchFamily="34" charset="0"/>
                <a:cs typeface="Calibri" pitchFamily="34" charset="0"/>
              </a:rPr>
              <a:t>The plants are differentiated to </a:t>
            </a:r>
            <a:r>
              <a:rPr lang="en-US" sz="3100" b="1">
                <a:latin typeface="Calibri" pitchFamily="34" charset="0"/>
                <a:cs typeface="Calibri" pitchFamily="34" charset="0"/>
              </a:rPr>
              <a:t>rhizoid</a:t>
            </a:r>
            <a:r>
              <a:rPr lang="en-US" sz="3100">
                <a:latin typeface="Calibri" pitchFamily="34" charset="0"/>
                <a:cs typeface="Calibri" pitchFamily="34" charset="0"/>
              </a:rPr>
              <a:t>, </a:t>
            </a:r>
            <a:r>
              <a:rPr lang="en-US" sz="3100" b="1">
                <a:latin typeface="Calibri" pitchFamily="34" charset="0"/>
                <a:cs typeface="Calibri" pitchFamily="34" charset="0"/>
              </a:rPr>
              <a:t>axis</a:t>
            </a:r>
            <a:r>
              <a:rPr lang="en-US" sz="3100">
                <a:latin typeface="Calibri" pitchFamily="34" charset="0"/>
                <a:cs typeface="Calibri" pitchFamily="34" charset="0"/>
              </a:rPr>
              <a:t> and </a:t>
            </a:r>
            <a:r>
              <a:rPr lang="en-US" sz="3100" b="1">
                <a:latin typeface="Calibri" pitchFamily="34" charset="0"/>
                <a:cs typeface="Calibri" pitchFamily="34" charset="0"/>
              </a:rPr>
              <a:t>leaves</a:t>
            </a:r>
            <a:r>
              <a:rPr lang="en-US" sz="3100">
                <a:latin typeface="Calibri" pitchFamily="34" charset="0"/>
                <a:cs typeface="Calibri" pitchFamily="34" charset="0"/>
              </a:rPr>
              <a:t>. </a:t>
            </a:r>
          </a:p>
          <a:p>
            <a:pPr marL="609600" indent="-609600" algn="justLow" rtl="0">
              <a:lnSpc>
                <a:spcPct val="110000"/>
              </a:lnSpc>
              <a:spcBef>
                <a:spcPct val="20000"/>
              </a:spcBef>
              <a:buFontTx/>
              <a:buAutoNum type="arabicPeriod"/>
            </a:pPr>
            <a:r>
              <a:rPr lang="en-US" sz="3100">
                <a:latin typeface="Calibri" pitchFamily="34" charset="0"/>
                <a:cs typeface="Calibri" pitchFamily="34" charset="0"/>
              </a:rPr>
              <a:t>Rhizoids are multicellular and branched. </a:t>
            </a:r>
          </a:p>
          <a:p>
            <a:pPr marL="609600" indent="-609600" algn="justLow" rtl="0">
              <a:lnSpc>
                <a:spcPct val="110000"/>
              </a:lnSpc>
              <a:spcBef>
                <a:spcPct val="20000"/>
              </a:spcBef>
              <a:buFontTx/>
              <a:buAutoNum type="arabicPeriod"/>
            </a:pPr>
            <a:r>
              <a:rPr lang="en-US" sz="3100">
                <a:latin typeface="Calibri" pitchFamily="34" charset="0"/>
                <a:cs typeface="Calibri" pitchFamily="34" charset="0"/>
              </a:rPr>
              <a:t>In general leaves are in three rows and arranged spirally. </a:t>
            </a:r>
          </a:p>
          <a:p>
            <a:pPr marL="609600" indent="-609600" algn="justLow" rtl="0">
              <a:lnSpc>
                <a:spcPct val="110000"/>
              </a:lnSpc>
              <a:spcBef>
                <a:spcPct val="20000"/>
              </a:spcBef>
              <a:buFontTx/>
              <a:buAutoNum type="arabicPeriod"/>
            </a:pPr>
            <a:r>
              <a:rPr lang="en-US" sz="3100">
                <a:latin typeface="Calibri" pitchFamily="34" charset="0"/>
                <a:cs typeface="Calibri" pitchFamily="34" charset="0"/>
              </a:rPr>
              <a:t>Sporophyte has a capsule, with a greater proportion of sterile tissue.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357422" y="492108"/>
            <a:ext cx="3694121" cy="579438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>
            <a:spAutoFit/>
          </a:bodyPr>
          <a:lstStyle/>
          <a:p>
            <a:pPr marL="457200" indent="-457200" algn="ctr" rtl="0">
              <a:defRPr/>
            </a:pPr>
            <a:r>
              <a:rPr lang="en-US" sz="3200" b="1" dirty="0" err="1">
                <a:latin typeface="Arial" pitchFamily="34" charset="0"/>
                <a:cs typeface="Arial" pitchFamily="34" charset="0"/>
              </a:rPr>
              <a:t>Sporophyte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323850" y="908050"/>
            <a:ext cx="838517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just" rtl="0">
              <a:lnSpc>
                <a:spcPct val="130000"/>
              </a:lnSpc>
              <a:spcBef>
                <a:spcPct val="20000"/>
              </a:spcBef>
              <a:buFontTx/>
              <a:buAutoNum type="arabicPeriod" startAt="2"/>
            </a:pPr>
            <a:r>
              <a:rPr lang="en-US" sz="3000">
                <a:latin typeface="Calibri" pitchFamily="34" charset="0"/>
                <a:cs typeface="Calibri" pitchFamily="34" charset="0"/>
              </a:rPr>
              <a:t>It consists of a large bulbous </a:t>
            </a:r>
            <a:r>
              <a:rPr lang="en-US" sz="3000" b="1">
                <a:latin typeface="Calibri" pitchFamily="34" charset="0"/>
                <a:cs typeface="Calibri" pitchFamily="34" charset="0"/>
              </a:rPr>
              <a:t>foot</a:t>
            </a:r>
            <a:r>
              <a:rPr lang="en-US" sz="3000">
                <a:latin typeface="Calibri" pitchFamily="34" charset="0"/>
                <a:cs typeface="Calibri" pitchFamily="34" charset="0"/>
              </a:rPr>
              <a:t> and nearly spherical,</a:t>
            </a:r>
          </a:p>
          <a:p>
            <a:pPr marL="609600" indent="-609600" algn="just" rtl="0">
              <a:lnSpc>
                <a:spcPct val="130000"/>
              </a:lnSpc>
              <a:spcBef>
                <a:spcPct val="20000"/>
              </a:spcBef>
            </a:pPr>
            <a:r>
              <a:rPr lang="en-US" sz="3000">
                <a:latin typeface="Calibri" pitchFamily="34" charset="0"/>
                <a:cs typeface="Calibri" pitchFamily="34" charset="0"/>
              </a:rPr>
              <a:t>     black colored </a:t>
            </a:r>
          </a:p>
          <a:p>
            <a:pPr marL="609600" indent="-609600" algn="just" rtl="0">
              <a:lnSpc>
                <a:spcPct val="130000"/>
              </a:lnSpc>
              <a:spcBef>
                <a:spcPct val="20000"/>
              </a:spcBef>
            </a:pPr>
            <a:r>
              <a:rPr lang="en-US" sz="3000">
                <a:latin typeface="Calibri" pitchFamily="34" charset="0"/>
                <a:cs typeface="Calibri" pitchFamily="34" charset="0"/>
              </a:rPr>
              <a:t>     </a:t>
            </a:r>
            <a:r>
              <a:rPr lang="en-US" sz="3000" b="1">
                <a:latin typeface="Calibri" pitchFamily="34" charset="0"/>
                <a:cs typeface="Calibri" pitchFamily="34" charset="0"/>
              </a:rPr>
              <a:t>capsule</a:t>
            </a:r>
            <a:r>
              <a:rPr lang="en-US" sz="3000">
                <a:latin typeface="Calibri" pitchFamily="34" charset="0"/>
                <a:cs typeface="Calibri" pitchFamily="34" charset="0"/>
              </a:rPr>
              <a:t>.</a:t>
            </a:r>
          </a:p>
          <a:p>
            <a:pPr marL="609600" indent="-609600" algn="justLow" rtl="0">
              <a:lnSpc>
                <a:spcPct val="130000"/>
              </a:lnSpc>
              <a:spcBef>
                <a:spcPct val="20000"/>
              </a:spcBef>
              <a:buFontTx/>
              <a:buAutoNum type="arabicPeriod" startAt="3"/>
            </a:pPr>
            <a:r>
              <a:rPr lang="en-US" sz="3000">
                <a:latin typeface="Calibri" pitchFamily="34" charset="0"/>
                <a:cs typeface="Calibri" pitchFamily="34" charset="0"/>
              </a:rPr>
              <a:t>In the center of</a:t>
            </a:r>
          </a:p>
          <a:p>
            <a:pPr marL="609600" indent="-609600" algn="justLow" rtl="0">
              <a:lnSpc>
                <a:spcPct val="130000"/>
              </a:lnSpc>
              <a:spcBef>
                <a:spcPct val="20000"/>
              </a:spcBef>
            </a:pPr>
            <a:r>
              <a:rPr lang="en-US" sz="3000">
                <a:latin typeface="Calibri" pitchFamily="34" charset="0"/>
                <a:cs typeface="Calibri" pitchFamily="34" charset="0"/>
              </a:rPr>
              <a:t>     capsule there is </a:t>
            </a:r>
          </a:p>
          <a:p>
            <a:pPr marL="609600" indent="-609600" algn="justLow" rtl="0">
              <a:lnSpc>
                <a:spcPct val="130000"/>
              </a:lnSpc>
              <a:spcBef>
                <a:spcPct val="20000"/>
              </a:spcBef>
            </a:pPr>
            <a:r>
              <a:rPr lang="en-US" sz="3000">
                <a:latin typeface="Calibri" pitchFamily="34" charset="0"/>
                <a:cs typeface="Calibri" pitchFamily="34" charset="0"/>
              </a:rPr>
              <a:t>     a multicellular </a:t>
            </a:r>
          </a:p>
          <a:p>
            <a:pPr marL="609600" indent="-609600" algn="justLow" rtl="0">
              <a:lnSpc>
                <a:spcPct val="130000"/>
              </a:lnSpc>
              <a:spcBef>
                <a:spcPct val="20000"/>
              </a:spcBef>
            </a:pPr>
            <a:r>
              <a:rPr lang="en-US" sz="3000">
                <a:latin typeface="Calibri" pitchFamily="34" charset="0"/>
                <a:cs typeface="Calibri" pitchFamily="34" charset="0"/>
              </a:rPr>
              <a:t>     </a:t>
            </a:r>
            <a:r>
              <a:rPr lang="en-US" sz="3000" b="1">
                <a:latin typeface="Calibri" pitchFamily="34" charset="0"/>
                <a:cs typeface="Calibri" pitchFamily="34" charset="0"/>
              </a:rPr>
              <a:t>columella</a:t>
            </a:r>
            <a:r>
              <a:rPr lang="en-US" sz="300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21510" name="Picture 4" descr="Spha004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8" t="25671" r="6378"/>
          <a:stretch>
            <a:fillRect/>
          </a:stretch>
        </p:blipFill>
        <p:spPr bwMode="auto">
          <a:xfrm>
            <a:off x="4284663" y="1889125"/>
            <a:ext cx="4824412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533775" y="428625"/>
            <a:ext cx="2551113" cy="579438"/>
          </a:xfrm>
          <a:prstGeom prst="rect">
            <a:avLst/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457200" indent="-457200" algn="ctr" rtl="0"/>
            <a:r>
              <a:rPr lang="en-US" sz="3200" b="1"/>
              <a:t>Sporophyte</a:t>
            </a:r>
            <a:r>
              <a:rPr lang="en-US" sz="3200"/>
              <a:t> 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23850" y="908050"/>
            <a:ext cx="838517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just" rtl="0">
              <a:lnSpc>
                <a:spcPct val="110000"/>
              </a:lnSpc>
            </a:pPr>
            <a:r>
              <a:rPr lang="en-US" sz="3000">
                <a:latin typeface="Calibri" pitchFamily="34" charset="0"/>
                <a:cs typeface="Calibri" pitchFamily="34" charset="0"/>
              </a:rPr>
              <a:t>4. Collumella is over arched by a dome shaped spore sac filled with spores.</a:t>
            </a:r>
          </a:p>
          <a:p>
            <a:pPr marL="609600" indent="-609600" algn="just" rtl="0">
              <a:lnSpc>
                <a:spcPct val="110000"/>
              </a:lnSpc>
            </a:pPr>
            <a:r>
              <a:rPr lang="en-US" sz="3000">
                <a:latin typeface="Calibri" pitchFamily="34" charset="0"/>
                <a:cs typeface="Calibri" pitchFamily="34" charset="0"/>
              </a:rPr>
              <a:t>5. In the </a:t>
            </a:r>
          </a:p>
          <a:p>
            <a:pPr marL="609600" indent="-609600" algn="just" rtl="0">
              <a:lnSpc>
                <a:spcPct val="110000"/>
              </a:lnSpc>
            </a:pPr>
            <a:r>
              <a:rPr lang="en-US" sz="3000">
                <a:latin typeface="Calibri" pitchFamily="34" charset="0"/>
                <a:cs typeface="Calibri" pitchFamily="34" charset="0"/>
              </a:rPr>
              <a:t>    uppermost </a:t>
            </a:r>
          </a:p>
          <a:p>
            <a:pPr marL="609600" indent="-609600" algn="just" rtl="0">
              <a:lnSpc>
                <a:spcPct val="110000"/>
              </a:lnSpc>
            </a:pPr>
            <a:r>
              <a:rPr lang="en-US" sz="3000">
                <a:latin typeface="Calibri" pitchFamily="34" charset="0"/>
                <a:cs typeface="Calibri" pitchFamily="34" charset="0"/>
              </a:rPr>
              <a:t>    region of </a:t>
            </a:r>
          </a:p>
          <a:p>
            <a:pPr marL="609600" indent="-609600" algn="just" rtl="0">
              <a:lnSpc>
                <a:spcPct val="110000"/>
              </a:lnSpc>
            </a:pPr>
            <a:r>
              <a:rPr lang="en-US" sz="3000">
                <a:latin typeface="Calibri" pitchFamily="34" charset="0"/>
                <a:cs typeface="Calibri" pitchFamily="34" charset="0"/>
              </a:rPr>
              <a:t>    capsule, a </a:t>
            </a:r>
          </a:p>
          <a:p>
            <a:pPr marL="609600" indent="-609600" algn="just" rtl="0">
              <a:lnSpc>
                <a:spcPct val="110000"/>
              </a:lnSpc>
            </a:pPr>
            <a:r>
              <a:rPr lang="en-US" sz="3000">
                <a:latin typeface="Calibri" pitchFamily="34" charset="0"/>
                <a:cs typeface="Calibri" pitchFamily="34" charset="0"/>
              </a:rPr>
              <a:t>    transverse </a:t>
            </a:r>
          </a:p>
          <a:p>
            <a:pPr marL="609600" indent="-609600" algn="just" rtl="0">
              <a:lnSpc>
                <a:spcPct val="110000"/>
              </a:lnSpc>
            </a:pPr>
            <a:r>
              <a:rPr lang="en-US" sz="3000">
                <a:latin typeface="Calibri" pitchFamily="34" charset="0"/>
                <a:cs typeface="Calibri" pitchFamily="34" charset="0"/>
              </a:rPr>
              <a:t>    thin strip of </a:t>
            </a:r>
          </a:p>
          <a:p>
            <a:pPr marL="609600" indent="-609600" algn="just" rtl="0">
              <a:lnSpc>
                <a:spcPct val="110000"/>
              </a:lnSpc>
            </a:pPr>
            <a:r>
              <a:rPr lang="en-US" sz="3000">
                <a:latin typeface="Calibri" pitchFamily="34" charset="0"/>
                <a:cs typeface="Calibri" pitchFamily="34" charset="0"/>
              </a:rPr>
              <a:t>    cells forms the</a:t>
            </a:r>
          </a:p>
          <a:p>
            <a:pPr marL="609600" indent="-609600" algn="just" rtl="0">
              <a:lnSpc>
                <a:spcPct val="110000"/>
              </a:lnSpc>
            </a:pPr>
            <a:r>
              <a:rPr lang="en-US" sz="3000">
                <a:latin typeface="Calibri" pitchFamily="34" charset="0"/>
                <a:cs typeface="Calibri" pitchFamily="34" charset="0"/>
              </a:rPr>
              <a:t>    annulus.</a:t>
            </a:r>
          </a:p>
        </p:txBody>
      </p:sp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1949450"/>
            <a:ext cx="53467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323850" y="1276350"/>
            <a:ext cx="8316913" cy="536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514350" indent="-514350" algn="just" rtl="0">
              <a:lnSpc>
                <a:spcPct val="145000"/>
              </a:lnSpc>
            </a:pPr>
            <a:r>
              <a:rPr lang="en-US" sz="3000"/>
              <a:t>1- </a:t>
            </a:r>
            <a:r>
              <a:rPr lang="en-US" sz="3000" i="1"/>
              <a:t>Sphagnum</a:t>
            </a:r>
            <a:r>
              <a:rPr lang="en-US" sz="3000"/>
              <a:t> is a reliable indicator of acidic condition. </a:t>
            </a:r>
          </a:p>
          <a:p>
            <a:pPr marL="514350" indent="-514350" algn="just" rtl="0">
              <a:lnSpc>
                <a:spcPct val="145000"/>
              </a:lnSpc>
              <a:buFont typeface="Arial" charset="0"/>
              <a:buAutoNum type="arabicPeriod" startAt="2"/>
            </a:pPr>
            <a:r>
              <a:rPr lang="en-US" sz="3000"/>
              <a:t>Peat moss is an important plant in agriculture. It's often added to soil to help hold moisture around plants. </a:t>
            </a:r>
            <a:r>
              <a:rPr lang="ar-IQ" sz="3000"/>
              <a:t>Members of this genus can hold large quantities of water inside their cells; some species can hold up </a:t>
            </a:r>
            <a:r>
              <a:rPr lang="en-US" sz="3000"/>
              <a:t>to 20 </a:t>
            </a:r>
            <a:r>
              <a:rPr lang="ar-IQ" sz="3000"/>
              <a:t>times their dry weight in water. </a:t>
            </a:r>
            <a:r>
              <a:rPr lang="en-US" sz="3000"/>
              <a:t>C</a:t>
            </a:r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1785918" y="547672"/>
            <a:ext cx="5954712" cy="5953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 algn="ctr" rtl="0">
              <a:defRPr/>
            </a:pPr>
            <a:r>
              <a:rPr lang="en-US" sz="33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Importance</a:t>
            </a:r>
            <a:r>
              <a:rPr lang="en-US" sz="3300" b="1" i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3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</a:t>
            </a:r>
            <a:r>
              <a:rPr lang="en-US" sz="3300" b="1" i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Sphagnum </a:t>
            </a:r>
            <a:r>
              <a:rPr lang="en-US" sz="33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23850" y="476250"/>
            <a:ext cx="8316913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514350" indent="-514350" algn="just" rtl="0">
              <a:lnSpc>
                <a:spcPct val="145000"/>
              </a:lnSpc>
              <a:buFont typeface="Arial" charset="0"/>
              <a:buAutoNum type="arabicPeriod" startAt="3"/>
            </a:pPr>
            <a:r>
              <a:rPr lang="ar-IQ" sz="3200"/>
              <a:t>Peat moss is also a critical element for growing </a:t>
            </a:r>
            <a:r>
              <a:rPr lang="ar-IQ" sz="3200">
                <a:hlinkClick r:id="rId2" tooltip="Mushrooms"/>
              </a:rPr>
              <a:t>mushrooms</a:t>
            </a:r>
            <a:r>
              <a:rPr lang="en-US" sz="3200"/>
              <a:t>.</a:t>
            </a:r>
          </a:p>
          <a:p>
            <a:pPr marL="514350" indent="-514350" algn="just" rtl="0">
              <a:lnSpc>
                <a:spcPct val="145000"/>
              </a:lnSpc>
              <a:buFont typeface="Arial" charset="0"/>
              <a:buAutoNum type="arabicPeriod" startAt="3"/>
            </a:pPr>
            <a:r>
              <a:rPr lang="ar-IQ" sz="3200"/>
              <a:t> Peat is harvested as an important source of </a:t>
            </a:r>
            <a:r>
              <a:rPr lang="ar-IQ" sz="3200">
                <a:hlinkClick r:id="rId3"/>
              </a:rPr>
              <a:t>fuel</a:t>
            </a:r>
            <a:r>
              <a:rPr lang="ar-IQ" sz="3200"/>
              <a:t> in certain parts of the world. </a:t>
            </a:r>
            <a:r>
              <a:rPr lang="en-US" sz="3200"/>
              <a:t>.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41089" y="476672"/>
            <a:ext cx="8207375" cy="18732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>
              <a:spcBef>
                <a:spcPct val="20000"/>
              </a:spcBef>
              <a:defRPr/>
            </a:pPr>
            <a:r>
              <a:rPr lang="en-US" sz="3200" b="1">
                <a:solidFill>
                  <a:schemeClr val="bg1"/>
                </a:solidFill>
              </a:rPr>
              <a:t>Order: Sphagnales   </a:t>
            </a:r>
          </a:p>
          <a:p>
            <a:pPr algn="l">
              <a:spcBef>
                <a:spcPct val="20000"/>
              </a:spcBef>
              <a:defRPr/>
            </a:pPr>
            <a:r>
              <a:rPr lang="en-US" sz="3200" b="1">
                <a:solidFill>
                  <a:schemeClr val="bg1"/>
                </a:solidFill>
              </a:rPr>
              <a:t>        Family: Sphagnaceae</a:t>
            </a:r>
          </a:p>
          <a:p>
            <a:pPr algn="l" rtl="0">
              <a:spcBef>
                <a:spcPct val="20000"/>
              </a:spcBef>
              <a:defRPr/>
            </a:pPr>
            <a:r>
              <a:rPr lang="en-US" sz="3200" b="1">
                <a:solidFill>
                  <a:schemeClr val="bg1"/>
                </a:solidFill>
              </a:rPr>
              <a:t>                         </a:t>
            </a:r>
            <a:r>
              <a:rPr lang="en-US" sz="3200" b="1" i="1">
                <a:solidFill>
                  <a:schemeClr val="bg1"/>
                </a:solidFill>
              </a:rPr>
              <a:t>Sphagnum </a:t>
            </a:r>
            <a:r>
              <a:rPr lang="en-US" sz="3200" b="1">
                <a:solidFill>
                  <a:schemeClr val="bg1"/>
                </a:solidFill>
              </a:rPr>
              <a:t>sp.</a:t>
            </a:r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1403350" y="1844675"/>
            <a:ext cx="5832475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lnSpc>
                <a:spcPct val="130000"/>
              </a:lnSpc>
              <a:spcBef>
                <a:spcPct val="20000"/>
              </a:spcBef>
            </a:pPr>
            <a:endParaRPr lang="en-US" sz="5000" b="1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23850" y="3098800"/>
            <a:ext cx="8316913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 rtl="0">
              <a:lnSpc>
                <a:spcPct val="130000"/>
              </a:lnSpc>
              <a:defRPr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  It is commonly called 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peat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moss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or </a:t>
            </a:r>
            <a:r>
              <a:rPr lang="en-US" sz="32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bog moss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Peat moss is a dead form of Sphagnum moss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). The genus has 320 species, majority of the species grow in aquatic areas. 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ookeii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15888"/>
            <a:ext cx="3457575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7"/>
          <p:cNvSpPr txBox="1">
            <a:spLocks noChangeArrowheads="1"/>
          </p:cNvSpPr>
          <p:nvPr/>
        </p:nvSpPr>
        <p:spPr bwMode="auto">
          <a:xfrm>
            <a:off x="250825" y="5226050"/>
            <a:ext cx="3963988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000" b="1" i="1">
                <a:latin typeface="Times New Roman" pitchFamily="18" charset="0"/>
              </a:rPr>
              <a:t>Sphagnum</a:t>
            </a:r>
            <a:r>
              <a:rPr lang="en-US" sz="3000" b="1">
                <a:latin typeface="Times New Roman" pitchFamily="18" charset="0"/>
              </a:rPr>
              <a:t> sp.</a:t>
            </a:r>
          </a:p>
          <a:p>
            <a:pPr algn="ctr" eaLnBrk="1" hangingPunct="1"/>
            <a:r>
              <a:rPr lang="en-US" sz="3000" b="1">
                <a:latin typeface="Times New Roman" pitchFamily="18" charset="0"/>
              </a:rPr>
              <a:t>External morphology</a:t>
            </a:r>
          </a:p>
          <a:p>
            <a:pPr eaLnBrk="1" hangingPunct="1"/>
            <a:endParaRPr lang="en-US" sz="300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79388" y="1243360"/>
            <a:ext cx="8607425" cy="240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just" rtl="0">
              <a:lnSpc>
                <a:spcPct val="120000"/>
              </a:lnSpc>
              <a:spcBef>
                <a:spcPct val="20000"/>
              </a:spcBef>
              <a:buFontTx/>
              <a:buAutoNum type="arabicPeriod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The plant is gametophyte often called gametophores.</a:t>
            </a:r>
          </a:p>
          <a:p>
            <a:pPr marL="609600" indent="-609600" algn="just" rtl="0">
              <a:lnSpc>
                <a:spcPct val="120000"/>
              </a:lnSpc>
              <a:spcBef>
                <a:spcPct val="20000"/>
              </a:spcBef>
              <a:buFontTx/>
              <a:buAutoNum type="arabicPeriod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The color of the gametophyte differs from species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to another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 It may be pale or dark green, brown or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pink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...etc.  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835150" y="260648"/>
            <a:ext cx="5400675" cy="7985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rtl="0">
              <a:lnSpc>
                <a:spcPct val="145000"/>
              </a:lnSpc>
              <a:defRPr/>
            </a:pPr>
            <a:r>
              <a:rPr lang="en-US" sz="3200" dirty="0"/>
              <a:t>   </a:t>
            </a:r>
            <a:r>
              <a:rPr lang="en-US" sz="3200" b="1" dirty="0"/>
              <a:t>External morphology</a:t>
            </a:r>
            <a:endParaRPr lang="en-US" sz="3200" b="1" i="1" dirty="0"/>
          </a:p>
        </p:txBody>
      </p:sp>
      <p:pic>
        <p:nvPicPr>
          <p:cNvPr id="6150" name="Picture 4" descr="sphag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2852936"/>
            <a:ext cx="5110162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10800000" flipH="1" flipV="1">
            <a:off x="-67930" y="6385245"/>
            <a:ext cx="514398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i="1" u="sng" dirty="0"/>
              <a:t>Prepared by: </a:t>
            </a:r>
            <a:r>
              <a:rPr lang="en-US" sz="1700" b="1" i="1" u="sng" dirty="0" err="1"/>
              <a:t>Assis</a:t>
            </a:r>
            <a:r>
              <a:rPr lang="en-US" sz="1700" b="1" i="1" u="sng" dirty="0"/>
              <a:t>. Prof. </a:t>
            </a:r>
            <a:r>
              <a:rPr lang="en-US" sz="1700" b="1" i="1" u="sng" dirty="0" err="1"/>
              <a:t>Yadi</a:t>
            </a:r>
            <a:r>
              <a:rPr lang="en-US" sz="1700" b="1" i="1" u="sng" dirty="0"/>
              <a:t> O. </a:t>
            </a:r>
            <a:r>
              <a:rPr lang="en-US" sz="1700" b="1" i="1" u="sng" dirty="0" smtClean="0"/>
              <a:t>Al-</a:t>
            </a:r>
            <a:r>
              <a:rPr lang="en-US" sz="1700" b="1" i="1" u="sng" dirty="0" err="1" smtClean="0"/>
              <a:t>Barzinjy</a:t>
            </a:r>
            <a:endParaRPr lang="en-US" sz="17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28625" y="1106488"/>
            <a:ext cx="83121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just" rtl="0">
              <a:lnSpc>
                <a:spcPct val="125000"/>
              </a:lnSpc>
              <a:spcBef>
                <a:spcPct val="20000"/>
              </a:spcBef>
              <a:buFontTx/>
              <a:buAutoNum type="arabicPeriod" startAt="3"/>
            </a:pPr>
            <a:r>
              <a:rPr lang="en-US" sz="3200">
                <a:latin typeface="Calibri" pitchFamily="34" charset="0"/>
                <a:cs typeface="Calibri" pitchFamily="34" charset="0"/>
              </a:rPr>
              <a:t>The gametophyte has a </a:t>
            </a:r>
            <a:r>
              <a:rPr lang="en-US" sz="3200" b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thick central axis </a:t>
            </a:r>
            <a:r>
              <a:rPr lang="en-US" sz="3200">
                <a:latin typeface="Calibri" pitchFamily="34" charset="0"/>
                <a:cs typeface="Calibri" pitchFamily="34" charset="0"/>
              </a:rPr>
              <a:t>called the 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stem</a:t>
            </a:r>
            <a:r>
              <a:rPr lang="en-US" sz="3200">
                <a:latin typeface="Calibri" pitchFamily="34" charset="0"/>
                <a:cs typeface="Calibri" pitchFamily="34" charset="0"/>
              </a:rPr>
              <a:t>. The stem shows lateral branching. </a:t>
            </a:r>
            <a:r>
              <a:rPr lang="ar-IQ" sz="3200">
                <a:latin typeface="Calibri" pitchFamily="34" charset="0"/>
              </a:rPr>
              <a:t>The top of the plant or </a:t>
            </a:r>
            <a:r>
              <a:rPr lang="ar-IQ" sz="3200" b="1">
                <a:solidFill>
                  <a:srgbClr val="C00000"/>
                </a:solidFill>
                <a:latin typeface="Calibri" pitchFamily="34" charset="0"/>
              </a:rPr>
              <a:t>capitulum</a:t>
            </a:r>
            <a:r>
              <a:rPr lang="ar-IQ" sz="3200">
                <a:latin typeface="Calibri" pitchFamily="34" charset="0"/>
              </a:rPr>
              <a:t> has compact clusters of young branches.</a:t>
            </a:r>
            <a:r>
              <a:rPr lang="en-US" sz="3200">
                <a:latin typeface="Calibri" pitchFamily="34" charset="0"/>
                <a:cs typeface="Calibri" pitchFamily="34" charset="0"/>
              </a:rPr>
              <a:t> </a:t>
            </a:r>
          </a:p>
          <a:p>
            <a:pPr marL="609600" indent="-609600" algn="justLow" rtl="0">
              <a:lnSpc>
                <a:spcPct val="125000"/>
              </a:lnSpc>
              <a:spcBef>
                <a:spcPct val="20000"/>
              </a:spcBef>
              <a:buFontTx/>
              <a:buAutoNum type="arabicPeriod" startAt="3"/>
            </a:pPr>
            <a:r>
              <a:rPr lang="en-US" sz="3200">
                <a:latin typeface="Calibri" pitchFamily="34" charset="0"/>
                <a:cs typeface="Calibri" pitchFamily="34" charset="0"/>
              </a:rPr>
              <a:t>In aquatic forms, rhizoids usually disappear.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sphag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908050"/>
            <a:ext cx="8893175" cy="588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363538" y="325438"/>
            <a:ext cx="83121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just" rtl="0">
              <a:lnSpc>
                <a:spcPct val="130000"/>
              </a:lnSpc>
              <a:spcBef>
                <a:spcPct val="20000"/>
              </a:spcBef>
              <a:buFontTx/>
              <a:buAutoNum type="arabicPeriod" startAt="5"/>
            </a:pPr>
            <a:r>
              <a:rPr lang="en-US" sz="3200"/>
              <a:t>The main axis as well as the branches is </a:t>
            </a:r>
            <a:r>
              <a:rPr lang="en-US" sz="3200">
                <a:solidFill>
                  <a:schemeClr val="bg1"/>
                </a:solidFill>
              </a:rPr>
              <a:t>densely covered with small sessile leaves. The leaves are spirally arranged and they don’t have mid rib</a:t>
            </a:r>
            <a:r>
              <a:rPr lang="en-US" sz="310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52413" y="1624013"/>
            <a:ext cx="8640762" cy="480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just" rtl="0">
              <a:lnSpc>
                <a:spcPct val="120000"/>
              </a:lnSpc>
              <a:spcBef>
                <a:spcPct val="20000"/>
              </a:spcBef>
              <a:buFontTx/>
              <a:buAutoNum type="arabicPeriod"/>
            </a:pPr>
            <a:r>
              <a:rPr lang="en-US" sz="3000">
                <a:latin typeface="Calibri" pitchFamily="34" charset="0"/>
                <a:cs typeface="Calibri" pitchFamily="34" charset="0"/>
              </a:rPr>
              <a:t>The leaves are one cell thick and have two type of cells: </a:t>
            </a:r>
            <a:r>
              <a:rPr lang="en-US" sz="30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narrow (chlorophyll containing) cells</a:t>
            </a:r>
            <a:r>
              <a:rPr lang="en-US" sz="3000">
                <a:latin typeface="Calibri" pitchFamily="34" charset="0"/>
                <a:cs typeface="Calibri" pitchFamily="34" charset="0"/>
              </a:rPr>
              <a:t> and </a:t>
            </a:r>
            <a:r>
              <a:rPr lang="en-US" sz="3000" b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hyaline</a:t>
            </a:r>
            <a:r>
              <a:rPr lang="en-US" sz="300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cells</a:t>
            </a:r>
            <a:r>
              <a:rPr lang="en-US" sz="3000">
                <a:latin typeface="Calibri" pitchFamily="34" charset="0"/>
                <a:cs typeface="Calibri" pitchFamily="34" charset="0"/>
              </a:rPr>
              <a:t> alternating with each other. </a:t>
            </a:r>
          </a:p>
          <a:p>
            <a:pPr marL="609600" indent="-609600" algn="just" rtl="0">
              <a:lnSpc>
                <a:spcPct val="120000"/>
              </a:lnSpc>
              <a:spcBef>
                <a:spcPct val="20000"/>
              </a:spcBef>
              <a:buFontTx/>
              <a:buAutoNum type="arabicPeriod"/>
            </a:pPr>
            <a:r>
              <a:rPr lang="en-US" sz="3000">
                <a:latin typeface="Calibri" pitchFamily="34" charset="0"/>
                <a:cs typeface="Calibri" pitchFamily="34" charset="0"/>
              </a:rPr>
              <a:t>The chlorophyllous cells are narrow filled with chloroplasts. </a:t>
            </a:r>
          </a:p>
          <a:p>
            <a:pPr marL="609600" indent="-609600" algn="just" rtl="0">
              <a:lnSpc>
                <a:spcPct val="120000"/>
              </a:lnSpc>
              <a:spcBef>
                <a:spcPct val="20000"/>
              </a:spcBef>
              <a:buFontTx/>
              <a:buAutoNum type="arabicPeriod"/>
            </a:pPr>
            <a:r>
              <a:rPr lang="en-US" sz="3000">
                <a:latin typeface="Calibri" pitchFamily="34" charset="0"/>
                <a:cs typeface="Calibri" pitchFamily="34" charset="0"/>
              </a:rPr>
              <a:t>The </a:t>
            </a:r>
            <a:r>
              <a:rPr lang="en-US" sz="3000" b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hyaline cells</a:t>
            </a:r>
            <a:r>
              <a:rPr lang="en-US" sz="3000">
                <a:latin typeface="Calibri" pitchFamily="34" charset="0"/>
                <a:cs typeface="Calibri" pitchFamily="34" charset="0"/>
              </a:rPr>
              <a:t> are rhomboidal in shape, without any protoplast in them. They are </a:t>
            </a:r>
            <a:r>
              <a:rPr lang="en-US" sz="3000" b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colorless</a:t>
            </a:r>
            <a:r>
              <a:rPr lang="en-US" sz="3000">
                <a:latin typeface="Calibri" pitchFamily="34" charset="0"/>
                <a:cs typeface="Calibri" pitchFamily="34" charset="0"/>
              </a:rPr>
              <a:t> and </a:t>
            </a:r>
            <a:r>
              <a:rPr lang="en-US" sz="3000" b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filled with water</a:t>
            </a:r>
            <a:r>
              <a:rPr lang="en-US" sz="3000">
                <a:latin typeface="Calibri" pitchFamily="34" charset="0"/>
                <a:cs typeface="Calibri" pitchFamily="34" charset="0"/>
              </a:rPr>
              <a:t>.   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835150" y="701662"/>
            <a:ext cx="5400675" cy="7985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rtl="0">
              <a:lnSpc>
                <a:spcPct val="145000"/>
              </a:lnSpc>
              <a:defRPr/>
            </a:pPr>
            <a:r>
              <a:rPr lang="en-US" sz="3200"/>
              <a:t> </a:t>
            </a:r>
            <a:r>
              <a:rPr lang="en-US" sz="3200" b="1"/>
              <a:t>Anatomy of leaves</a:t>
            </a:r>
          </a:p>
        </p:txBody>
      </p:sp>
      <p:sp>
        <p:nvSpPr>
          <p:cNvPr id="4" name="TextBox 3"/>
          <p:cNvSpPr txBox="1"/>
          <p:nvPr/>
        </p:nvSpPr>
        <p:spPr>
          <a:xfrm rot="10800000" flipH="1" flipV="1">
            <a:off x="-67930" y="6385245"/>
            <a:ext cx="514398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i="1" u="sng" dirty="0"/>
              <a:t>Prepared by: </a:t>
            </a:r>
            <a:r>
              <a:rPr lang="en-US" sz="1700" b="1" i="1" u="sng" dirty="0" err="1"/>
              <a:t>Assis</a:t>
            </a:r>
            <a:r>
              <a:rPr lang="en-US" sz="1700" b="1" i="1" u="sng" dirty="0"/>
              <a:t>. Prof. </a:t>
            </a:r>
            <a:r>
              <a:rPr lang="en-US" sz="1700" b="1" i="1" u="sng" dirty="0" err="1"/>
              <a:t>Yadi</a:t>
            </a:r>
            <a:r>
              <a:rPr lang="en-US" sz="1700" b="1" i="1" u="sng" dirty="0"/>
              <a:t> O. </a:t>
            </a:r>
            <a:r>
              <a:rPr lang="en-US" sz="1700" b="1" i="1" u="sng" dirty="0" smtClean="0"/>
              <a:t>Al-</a:t>
            </a:r>
            <a:r>
              <a:rPr lang="en-US" sz="1700" b="1" i="1" u="sng" dirty="0" err="1" smtClean="0"/>
              <a:t>Barzinjy</a:t>
            </a:r>
            <a:endParaRPr lang="en-US" sz="17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620713"/>
            <a:ext cx="7019925" cy="54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052638" y="6099175"/>
            <a:ext cx="49672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/>
            <a:r>
              <a:rPr lang="ar-IQ" sz="2500" b="1"/>
              <a:t>Surface view of </a:t>
            </a:r>
            <a:r>
              <a:rPr lang="en-US" sz="2500" b="1" i="1"/>
              <a:t>Sphagnum</a:t>
            </a:r>
            <a:r>
              <a:rPr lang="ar-IQ" sz="2500" b="1"/>
              <a:t> leaf</a:t>
            </a:r>
            <a:r>
              <a:rPr lang="en-US" sz="2500" b="1"/>
              <a:t>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745</Words>
  <Application>Microsoft Office PowerPoint</Application>
  <PresentationFormat>On-screen Show (4:3)</PresentationFormat>
  <Paragraphs>76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character of  class phaeophyceae</dc:title>
  <dc:creator>ROZH</dc:creator>
  <cp:lastModifiedBy>Amr Service Center</cp:lastModifiedBy>
  <cp:revision>374</cp:revision>
  <dcterms:created xsi:type="dcterms:W3CDTF">2008-12-31T21:06:39Z</dcterms:created>
  <dcterms:modified xsi:type="dcterms:W3CDTF">2021-02-26T21:17:31Z</dcterms:modified>
</cp:coreProperties>
</file>