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72" r:id="rId3"/>
    <p:sldId id="273" r:id="rId4"/>
    <p:sldId id="274" r:id="rId5"/>
    <p:sldId id="256" r:id="rId6"/>
    <p:sldId id="257" r:id="rId7"/>
    <p:sldId id="258" r:id="rId8"/>
    <p:sldId id="259" r:id="rId9"/>
    <p:sldId id="260" r:id="rId10"/>
    <p:sldId id="270" r:id="rId11"/>
    <p:sldId id="261" r:id="rId12"/>
    <p:sldId id="262" r:id="rId13"/>
    <p:sldId id="269" r:id="rId14"/>
    <p:sldId id="268"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0A47100-B69E-42F5-8E83-5BD79302F8C2}" type="datetimeFigureOut">
              <a:rPr lang="ar-IQ" smtClean="0"/>
              <a:t>16/04/1444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BBB82AE-DCAC-4471-89C0-2E5BF9C92665}" type="slidenum">
              <a:rPr lang="ar-IQ" smtClean="0"/>
              <a:t>‹#›</a:t>
            </a:fld>
            <a:endParaRPr lang="ar-IQ"/>
          </a:p>
        </p:txBody>
      </p:sp>
    </p:spTree>
    <p:extLst>
      <p:ext uri="{BB962C8B-B14F-4D97-AF65-F5344CB8AC3E}">
        <p14:creationId xmlns:p14="http://schemas.microsoft.com/office/powerpoint/2010/main" val="276984304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ar-IQ" dirty="0"/>
          </a:p>
        </p:txBody>
      </p:sp>
      <p:sp>
        <p:nvSpPr>
          <p:cNvPr id="4" name="Slide Number Placeholder 3"/>
          <p:cNvSpPr>
            <a:spLocks noGrp="1"/>
          </p:cNvSpPr>
          <p:nvPr>
            <p:ph type="sldNum" sz="quarter" idx="10"/>
          </p:nvPr>
        </p:nvSpPr>
        <p:spPr/>
        <p:txBody>
          <a:bodyPr/>
          <a:lstStyle/>
          <a:p>
            <a:fld id="{4BBB82AE-DCAC-4471-89C0-2E5BF9C92665}" type="slidenum">
              <a:rPr lang="ar-IQ" smtClean="0"/>
              <a:t>5</a:t>
            </a:fld>
            <a:endParaRPr lang="ar-IQ"/>
          </a:p>
        </p:txBody>
      </p:sp>
    </p:spTree>
    <p:extLst>
      <p:ext uri="{BB962C8B-B14F-4D97-AF65-F5344CB8AC3E}">
        <p14:creationId xmlns:p14="http://schemas.microsoft.com/office/powerpoint/2010/main" val="412309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Uses of toxicity tests in aquatic systems</a:t>
            </a:r>
            <a:br>
              <a:rPr lang="en-US" b="1" i="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dirty="0"/>
          </a:p>
        </p:txBody>
      </p:sp>
      <p:sp>
        <p:nvSpPr>
          <p:cNvPr id="3" name="Subtitle 2"/>
          <p:cNvSpPr>
            <a:spLocks noGrp="1"/>
          </p:cNvSpPr>
          <p:nvPr>
            <p:ph type="subTitle" idx="1"/>
          </p:nvPr>
        </p:nvSpPr>
        <p:spPr/>
        <p:txBody>
          <a:bodyPr/>
          <a:lstStyle/>
          <a:p>
            <a:r>
              <a:rPr lang="en-US" b="1" dirty="0">
                <a:solidFill>
                  <a:schemeClr val="tx1"/>
                </a:solidFill>
              </a:rPr>
              <a:t>Determination of LD</a:t>
            </a:r>
            <a:r>
              <a:rPr lang="en-US" b="1" baseline="-25000" dirty="0">
                <a:solidFill>
                  <a:schemeClr val="tx1"/>
                </a:solidFill>
              </a:rPr>
              <a:t>50</a:t>
            </a:r>
            <a:r>
              <a:rPr lang="en-US" b="1" dirty="0">
                <a:solidFill>
                  <a:schemeClr val="tx1"/>
                </a:solidFill>
              </a:rPr>
              <a:t> of CuSO</a:t>
            </a:r>
            <a:r>
              <a:rPr lang="en-US" b="1" baseline="-25000" dirty="0">
                <a:solidFill>
                  <a:schemeClr val="tx1"/>
                </a:solidFill>
              </a:rPr>
              <a:t>4</a:t>
            </a:r>
            <a:r>
              <a:rPr lang="en-US" b="1" dirty="0">
                <a:solidFill>
                  <a:schemeClr val="tx1"/>
                </a:solidFill>
              </a:rPr>
              <a:t> on Euglena sp. Or Amoeba</a:t>
            </a:r>
          </a:p>
          <a:p>
            <a:endParaRPr lang="en-US" b="1" dirty="0">
              <a:solidFill>
                <a:schemeClr val="tx1"/>
              </a:solidFill>
            </a:endParaRPr>
          </a:p>
        </p:txBody>
      </p:sp>
    </p:spTree>
    <p:extLst>
      <p:ext uri="{BB962C8B-B14F-4D97-AF65-F5344CB8AC3E}">
        <p14:creationId xmlns:p14="http://schemas.microsoft.com/office/powerpoint/2010/main" val="2442002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ttp://cdn.biologydiscussion.com/wp-content/uploads/2016/08/image-47.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b="8888"/>
          <a:stretch>
            <a:fillRect/>
          </a:stretch>
        </p:blipFill>
        <p:spPr bwMode="auto">
          <a:xfrm>
            <a:off x="228600" y="457200"/>
            <a:ext cx="86868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4633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0"/>
            <a:ext cx="8229600" cy="6858000"/>
          </a:xfrm>
        </p:spPr>
        <p:txBody>
          <a:bodyPr>
            <a:normAutofit/>
          </a:bodyPr>
          <a:lstStyle/>
          <a:p>
            <a:pPr lvl="0">
              <a:buNone/>
            </a:pPr>
            <a:r>
              <a:rPr lang="en-US" dirty="0" smtClean="0">
                <a:latin typeface="Times New Roman" pitchFamily="18" charset="0"/>
                <a:cs typeface="Times New Roman" pitchFamily="18" charset="0"/>
              </a:rPr>
              <a:t>6. They are benthic fresh water organisms, so they have </a:t>
            </a:r>
            <a:r>
              <a:rPr lang="en-US" dirty="0" err="1" smtClean="0">
                <a:latin typeface="Times New Roman" pitchFamily="18" charset="0"/>
                <a:cs typeface="Times New Roman" pitchFamily="18" charset="0"/>
              </a:rPr>
              <a:t>rhizoides</a:t>
            </a:r>
            <a:r>
              <a:rPr lang="en-US" dirty="0" smtClean="0">
                <a:latin typeface="Times New Roman" pitchFamily="18" charset="0"/>
                <a:cs typeface="Times New Roman" pitchFamily="18" charset="0"/>
              </a:rPr>
              <a:t>.</a:t>
            </a:r>
          </a:p>
          <a:p>
            <a:pPr lvl="0">
              <a:buNone/>
            </a:pPr>
            <a:r>
              <a:rPr lang="en-US" dirty="0" smtClean="0">
                <a:latin typeface="Times New Roman" pitchFamily="18" charset="0"/>
                <a:cs typeface="Times New Roman" pitchFamily="18" charset="0"/>
              </a:rPr>
              <a:t>7. They grow in ponds and lakes which have lime stone sediment.</a:t>
            </a:r>
          </a:p>
          <a:p>
            <a:pPr lvl="0">
              <a:buNone/>
            </a:pPr>
            <a:r>
              <a:rPr lang="en-US" dirty="0" smtClean="0">
                <a:latin typeface="Times New Roman" pitchFamily="18" charset="0"/>
                <a:cs typeface="Times New Roman" pitchFamily="18" charset="0"/>
              </a:rPr>
              <a:t>8. They are large in size and can be described by naked eye.</a:t>
            </a:r>
          </a:p>
          <a:p>
            <a:pPr lvl="0">
              <a:buNone/>
            </a:pPr>
            <a:r>
              <a:rPr lang="en-US" dirty="0" smtClean="0">
                <a:latin typeface="Times New Roman" pitchFamily="18" charset="0"/>
                <a:cs typeface="Times New Roman" pitchFamily="18" charset="0"/>
              </a:rPr>
              <a:t>9. Chloroplast is </a:t>
            </a:r>
            <a:r>
              <a:rPr lang="en-US" dirty="0" err="1" smtClean="0">
                <a:latin typeface="Times New Roman" pitchFamily="18" charset="0"/>
                <a:cs typeface="Times New Roman" pitchFamily="18" charset="0"/>
              </a:rPr>
              <a:t>lentic</a:t>
            </a:r>
            <a:r>
              <a:rPr lang="en-US" dirty="0" smtClean="0">
                <a:latin typeface="Times New Roman" pitchFamily="18" charset="0"/>
                <a:cs typeface="Times New Roman" pitchFamily="18" charset="0"/>
              </a:rPr>
              <a:t> shaped and located at the cell </a:t>
            </a:r>
            <a:r>
              <a:rPr lang="en-US" dirty="0" err="1" smtClean="0">
                <a:latin typeface="Times New Roman" pitchFamily="18" charset="0"/>
                <a:cs typeface="Times New Roman" pitchFamily="18" charset="0"/>
              </a:rPr>
              <a:t>margine</a:t>
            </a:r>
            <a:r>
              <a:rPr lang="en-US" dirty="0" smtClean="0">
                <a:latin typeface="Times New Roman" pitchFamily="18" charset="0"/>
                <a:cs typeface="Times New Roman" pitchFamily="18" charset="0"/>
              </a:rPr>
              <a:t>.</a:t>
            </a:r>
          </a:p>
          <a:p>
            <a:pPr lvl="0">
              <a:buNone/>
            </a:pPr>
            <a:r>
              <a:rPr lang="en-US" dirty="0" smtClean="0">
                <a:latin typeface="Times New Roman" pitchFamily="18" charset="0"/>
                <a:cs typeface="Times New Roman" pitchFamily="18" charset="0"/>
              </a:rPr>
              <a:t>10 . They have undifferentiated vegetative tissue (leaves, roots, stems) and do not produce flower and fruit.</a:t>
            </a:r>
          </a:p>
          <a:p>
            <a:pPr>
              <a:buNone/>
            </a:pPr>
            <a:endParaRPr lang="ar-IQ"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304800" y="381000"/>
            <a:ext cx="8534400" cy="6019800"/>
          </a:xfrm>
        </p:spPr>
        <p:txBody>
          <a:bodyPr>
            <a:normAutofit fontScale="92500" lnSpcReduction="20000"/>
          </a:bodyPr>
          <a:lstStyle/>
          <a:p>
            <a:pPr lvl="0">
              <a:buNone/>
            </a:pPr>
            <a:r>
              <a:rPr lang="en-US" dirty="0" smtClean="0">
                <a:latin typeface="Times New Roman" pitchFamily="18" charset="0"/>
                <a:cs typeface="Times New Roman" pitchFamily="18" charset="0"/>
              </a:rPr>
              <a:t>11. Sexual reproduction by </a:t>
            </a:r>
            <a:r>
              <a:rPr lang="en-US" dirty="0" err="1" smtClean="0">
                <a:latin typeface="Times New Roman" pitchFamily="18" charset="0"/>
                <a:cs typeface="Times New Roman" pitchFamily="18" charset="0"/>
              </a:rPr>
              <a:t>oogamy</a:t>
            </a:r>
            <a:r>
              <a:rPr lang="en-US" dirty="0" smtClean="0">
                <a:latin typeface="Times New Roman" pitchFamily="18" charset="0"/>
                <a:cs typeface="Times New Roman" pitchFamily="18" charset="0"/>
              </a:rPr>
              <a:t> through producing globules and </a:t>
            </a:r>
            <a:r>
              <a:rPr lang="en-US" dirty="0" err="1" smtClean="0">
                <a:latin typeface="Times New Roman" pitchFamily="18" charset="0"/>
                <a:cs typeface="Times New Roman" pitchFamily="18" charset="0"/>
              </a:rPr>
              <a:t>nucules</a:t>
            </a:r>
            <a:r>
              <a:rPr lang="en-US" dirty="0" smtClean="0">
                <a:latin typeface="Times New Roman" pitchFamily="18" charset="0"/>
                <a:cs typeface="Times New Roman" pitchFamily="18" charset="0"/>
              </a:rPr>
              <a:t>. Also there is a sexual reproduction or vegetative reproduction.</a:t>
            </a:r>
          </a:p>
          <a:p>
            <a:pPr marL="514350" lvl="0" indent="-514350">
              <a:buAutoNum type="alphaLcPeriod"/>
            </a:pPr>
            <a:r>
              <a:rPr lang="en-US" b="1" dirty="0" smtClean="0">
                <a:solidFill>
                  <a:srgbClr val="0070C0"/>
                </a:solidFill>
                <a:latin typeface="Times New Roman" pitchFamily="18" charset="0"/>
                <a:cs typeface="Times New Roman" pitchFamily="18" charset="0"/>
              </a:rPr>
              <a:t>Sexual:</a:t>
            </a:r>
            <a:r>
              <a:rPr lang="en-US" dirty="0" smtClean="0">
                <a:latin typeface="Times New Roman" pitchFamily="18" charset="0"/>
                <a:cs typeface="Times New Roman" pitchFamily="18" charset="0"/>
              </a:rPr>
              <a:t> the </a:t>
            </a:r>
            <a:r>
              <a:rPr lang="en-US" dirty="0" err="1" smtClean="0">
                <a:latin typeface="Times New Roman" pitchFamily="18" charset="0"/>
                <a:cs typeface="Times New Roman" pitchFamily="18" charset="0"/>
              </a:rPr>
              <a:t>gametangia</a:t>
            </a:r>
            <a:r>
              <a:rPr lang="en-US" dirty="0" smtClean="0">
                <a:latin typeface="Times New Roman" pitchFamily="18" charset="0"/>
                <a:cs typeface="Times New Roman" pitchFamily="18" charset="0"/>
              </a:rPr>
              <a:t> develop in the axis at the nodes which arising laterally in the nodal region. Each </a:t>
            </a:r>
            <a:r>
              <a:rPr lang="en-US" dirty="0" err="1" smtClean="0">
                <a:latin typeface="Times New Roman" pitchFamily="18" charset="0"/>
                <a:cs typeface="Times New Roman" pitchFamily="18" charset="0"/>
              </a:rPr>
              <a:t>gametangia</a:t>
            </a:r>
            <a:r>
              <a:rPr lang="en-US" dirty="0" smtClean="0">
                <a:latin typeface="Times New Roman" pitchFamily="18" charset="0"/>
                <a:cs typeface="Times New Roman" pitchFamily="18" charset="0"/>
              </a:rPr>
              <a:t> composed of </a:t>
            </a:r>
            <a:r>
              <a:rPr lang="en-US" dirty="0" err="1" smtClean="0">
                <a:latin typeface="Times New Roman" pitchFamily="18" charset="0"/>
                <a:cs typeface="Times New Roman" pitchFamily="18" charset="0"/>
              </a:rPr>
              <a:t>oogonium</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antheridium</a:t>
            </a:r>
            <a:r>
              <a:rPr lang="en-US" dirty="0" smtClean="0">
                <a:latin typeface="Times New Roman" pitchFamily="18" charset="0"/>
                <a:cs typeface="Times New Roman" pitchFamily="18" charset="0"/>
              </a:rPr>
              <a:t>.</a:t>
            </a:r>
          </a:p>
          <a:p>
            <a:pPr marL="514350" lvl="0" indent="-51435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Sexual: globule contains spiral shaped </a:t>
            </a:r>
            <a:r>
              <a:rPr lang="en-US" dirty="0" err="1" smtClean="0">
                <a:latin typeface="Times New Roman" pitchFamily="18" charset="0"/>
                <a:cs typeface="Times New Roman" pitchFamily="18" charset="0"/>
              </a:rPr>
              <a:t>antherozoite</a:t>
            </a:r>
            <a:r>
              <a:rPr lang="en-US" dirty="0" smtClean="0">
                <a:latin typeface="Times New Roman" pitchFamily="18" charset="0"/>
                <a:cs typeface="Times New Roman" pitchFamily="18" charset="0"/>
              </a:rPr>
              <a:t> provided by a pair of anterior flagella and </a:t>
            </a:r>
            <a:r>
              <a:rPr lang="en-US" dirty="0" err="1" smtClean="0">
                <a:latin typeface="Times New Roman" pitchFamily="18" charset="0"/>
                <a:cs typeface="Times New Roman" pitchFamily="18" charset="0"/>
              </a:rPr>
              <a:t>nucule</a:t>
            </a:r>
            <a:r>
              <a:rPr lang="en-US" dirty="0" smtClean="0">
                <a:latin typeface="Times New Roman" pitchFamily="18" charset="0"/>
                <a:cs typeface="Times New Roman" pitchFamily="18" charset="0"/>
              </a:rPr>
              <a:t> consist of egg surrounded by sterile cells in a spirally arrangement pattern called tube cells. At the top of </a:t>
            </a:r>
            <a:r>
              <a:rPr lang="en-US" dirty="0" err="1" smtClean="0">
                <a:latin typeface="Times New Roman" pitchFamily="18" charset="0"/>
                <a:cs typeface="Times New Roman" pitchFamily="18" charset="0"/>
              </a:rPr>
              <a:t>nucule</a:t>
            </a:r>
            <a:r>
              <a:rPr lang="en-US" dirty="0" smtClean="0">
                <a:latin typeface="Times New Roman" pitchFamily="18" charset="0"/>
                <a:cs typeface="Times New Roman" pitchFamily="18" charset="0"/>
              </a:rPr>
              <a:t> there are five corona cells in one row arrangement.</a:t>
            </a:r>
          </a:p>
          <a:p>
            <a:pPr>
              <a:buNone/>
            </a:pPr>
            <a:r>
              <a:rPr lang="en-US" dirty="0" smtClean="0">
                <a:latin typeface="Times New Roman" pitchFamily="18" charset="0"/>
                <a:cs typeface="Times New Roman" pitchFamily="18" charset="0"/>
              </a:rPr>
              <a:t> </a:t>
            </a:r>
          </a:p>
          <a:p>
            <a:pPr>
              <a:buNone/>
            </a:pPr>
            <a:endParaRPr lang="ar-IQ"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6206" t="29350" r="40462" b="25909"/>
          <a:stretch>
            <a:fillRect/>
          </a:stretch>
        </p:blipFill>
        <p:spPr bwMode="auto">
          <a:xfrm>
            <a:off x="1524000" y="1417638"/>
            <a:ext cx="4953000" cy="444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own Arrow 4"/>
          <p:cNvSpPr/>
          <p:nvPr/>
        </p:nvSpPr>
        <p:spPr>
          <a:xfrm rot="5400000">
            <a:off x="6347618" y="1999789"/>
            <a:ext cx="258762" cy="13804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5400000">
            <a:off x="5831515" y="3769688"/>
            <a:ext cx="228600" cy="24428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543800" y="2438400"/>
            <a:ext cx="1295400" cy="369332"/>
          </a:xfrm>
          <a:prstGeom prst="rect">
            <a:avLst/>
          </a:prstGeom>
          <a:noFill/>
        </p:spPr>
        <p:txBody>
          <a:bodyPr wrap="square" rtlCol="0">
            <a:spAutoFit/>
          </a:bodyPr>
          <a:lstStyle/>
          <a:p>
            <a:r>
              <a:rPr lang="en-US" b="1" dirty="0" err="1" smtClean="0"/>
              <a:t>Nucule</a:t>
            </a:r>
            <a:r>
              <a:rPr lang="en-US" b="1" dirty="0" smtClean="0"/>
              <a:t> </a:t>
            </a:r>
            <a:endParaRPr lang="en-US" b="1" dirty="0"/>
          </a:p>
        </p:txBody>
      </p:sp>
      <p:sp>
        <p:nvSpPr>
          <p:cNvPr id="8" name="TextBox 7"/>
          <p:cNvSpPr txBox="1"/>
          <p:nvPr/>
        </p:nvSpPr>
        <p:spPr>
          <a:xfrm>
            <a:off x="7520934" y="4806437"/>
            <a:ext cx="1295400" cy="369332"/>
          </a:xfrm>
          <a:prstGeom prst="rect">
            <a:avLst/>
          </a:prstGeom>
          <a:noFill/>
        </p:spPr>
        <p:txBody>
          <a:bodyPr wrap="square" rtlCol="0">
            <a:spAutoFit/>
          </a:bodyPr>
          <a:lstStyle/>
          <a:p>
            <a:r>
              <a:rPr lang="en-US" b="1" dirty="0" smtClean="0"/>
              <a:t>Globule</a:t>
            </a:r>
            <a:r>
              <a:rPr lang="en-US" dirty="0" smtClean="0"/>
              <a:t> </a:t>
            </a:r>
            <a:endParaRPr lang="en-US" dirty="0"/>
          </a:p>
        </p:txBody>
      </p:sp>
    </p:spTree>
    <p:extLst>
      <p:ext uri="{BB962C8B-B14F-4D97-AF65-F5344CB8AC3E}">
        <p14:creationId xmlns:p14="http://schemas.microsoft.com/office/powerpoint/2010/main" val="183578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0"/>
            <a:ext cx="8839200" cy="6858000"/>
          </a:xfrm>
        </p:spPr>
        <p:txBody>
          <a:bodyPr>
            <a:normAutofit lnSpcReduction="10000"/>
          </a:bodyPr>
          <a:lstStyle/>
          <a:p>
            <a:pPr lvl="0">
              <a:buNone/>
            </a:pPr>
            <a:r>
              <a:rPr lang="en-US" b="1" dirty="0" smtClean="0">
                <a:solidFill>
                  <a:srgbClr val="0070C0"/>
                </a:solidFill>
              </a:rPr>
              <a:t>b. Vegetative reproduction</a:t>
            </a:r>
            <a:r>
              <a:rPr lang="en-US" dirty="0" smtClean="0">
                <a:solidFill>
                  <a:srgbClr val="0070C0"/>
                </a:solidFill>
              </a:rPr>
              <a:t>:</a:t>
            </a:r>
          </a:p>
          <a:p>
            <a:pPr lvl="0"/>
            <a:r>
              <a:rPr lang="en-US" dirty="0" err="1" smtClean="0"/>
              <a:t>Protonema</a:t>
            </a:r>
            <a:r>
              <a:rPr lang="en-US" dirty="0" smtClean="0"/>
              <a:t> like outgrowth from nodes</a:t>
            </a:r>
          </a:p>
          <a:p>
            <a:pPr>
              <a:buNone/>
            </a:pPr>
            <a:r>
              <a:rPr lang="en-US" dirty="0" smtClean="0"/>
              <a:t> </a:t>
            </a:r>
          </a:p>
          <a:p>
            <a:pPr lvl="0"/>
            <a:r>
              <a:rPr lang="en-US" dirty="0" err="1" smtClean="0"/>
              <a:t>Bulbis</a:t>
            </a:r>
            <a:r>
              <a:rPr lang="en-US" dirty="0" smtClean="0"/>
              <a:t> which born on rhizoids</a:t>
            </a:r>
          </a:p>
          <a:p>
            <a:pPr rtl="1">
              <a:buNone/>
            </a:pPr>
            <a:r>
              <a:rPr lang="en-US" dirty="0" smtClean="0"/>
              <a:t> </a:t>
            </a:r>
          </a:p>
          <a:p>
            <a:pPr>
              <a:buNone/>
            </a:pPr>
            <a:r>
              <a:rPr lang="en-US" dirty="0" smtClean="0"/>
              <a:t> </a:t>
            </a:r>
          </a:p>
          <a:p>
            <a:pPr lvl="0"/>
            <a:r>
              <a:rPr lang="en-US" dirty="0" err="1" smtClean="0"/>
              <a:t>Amylum</a:t>
            </a:r>
            <a:r>
              <a:rPr lang="en-US" dirty="0" smtClean="0"/>
              <a:t> star produced on lower nodes of main axis.</a:t>
            </a:r>
          </a:p>
          <a:p>
            <a:pPr>
              <a:buNone/>
            </a:pPr>
            <a:r>
              <a:rPr lang="en-US" dirty="0" smtClean="0"/>
              <a:t> </a:t>
            </a:r>
          </a:p>
          <a:p>
            <a:pPr>
              <a:buNone/>
            </a:pPr>
            <a:r>
              <a:rPr lang="en-US" dirty="0" smtClean="0"/>
              <a:t> </a:t>
            </a:r>
          </a:p>
          <a:p>
            <a:pPr lvl="0"/>
            <a:r>
              <a:rPr lang="en-US" dirty="0" smtClean="0"/>
              <a:t>Tubers produced on lower nodes of main axis. </a:t>
            </a:r>
          </a:p>
          <a:p>
            <a:pPr>
              <a:buNone/>
            </a:pPr>
            <a:r>
              <a:rPr lang="en-US" dirty="0" smtClean="0"/>
              <a:t> </a:t>
            </a:r>
          </a:p>
          <a:p>
            <a:pPr>
              <a:buNone/>
            </a:pPr>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886200"/>
            <a:ext cx="28051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http://cdn.biologydiscussion.com/wp-content/uploads/2016/08/clip_image026_thumb2-2.jpg"/>
          <p:cNvPicPr>
            <a:picLocks noChangeAspect="1" noChangeArrowheads="1"/>
          </p:cNvPicPr>
          <p:nvPr/>
        </p:nvPicPr>
        <p:blipFill>
          <a:blip r:embed="rId3">
            <a:extLst>
              <a:ext uri="{28A0092B-C50C-407E-A947-70E740481C1C}">
                <a14:useLocalDpi xmlns:a14="http://schemas.microsoft.com/office/drawing/2010/main" val="0"/>
              </a:ext>
            </a:extLst>
          </a:blip>
          <a:srcRect b="62201"/>
          <a:stretch>
            <a:fillRect/>
          </a:stretch>
        </p:blipFill>
        <p:spPr bwMode="auto">
          <a:xfrm>
            <a:off x="3886200" y="2057400"/>
            <a:ext cx="429418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35762"/>
          </a:xfrm>
        </p:spPr>
        <p:txBody>
          <a:bodyPr>
            <a:normAutofit/>
          </a:bodyPr>
          <a:lstStyle/>
          <a:p>
            <a:pPr lvl="0" algn="l"/>
            <a:endParaRPr lang="ar-IQ" sz="2800" dirty="0"/>
          </a:p>
        </p:txBody>
      </p:sp>
      <p:sp>
        <p:nvSpPr>
          <p:cNvPr id="3" name="Content Placeholder 2"/>
          <p:cNvSpPr>
            <a:spLocks noGrp="1"/>
          </p:cNvSpPr>
          <p:nvPr>
            <p:ph idx="1"/>
          </p:nvPr>
        </p:nvSpPr>
        <p:spPr>
          <a:xfrm>
            <a:off x="457200" y="381000"/>
            <a:ext cx="8229600" cy="6477000"/>
          </a:xfrm>
        </p:spPr>
        <p:txBody>
          <a:bodyPr>
            <a:normAutofit fontScale="85000" lnSpcReduction="20000"/>
          </a:bodyPr>
          <a:lstStyle/>
          <a:p>
            <a:r>
              <a:rPr lang="en-US" sz="3800" b="1" u="sng" dirty="0" smtClean="0">
                <a:solidFill>
                  <a:srgbClr val="C00000"/>
                </a:solidFill>
              </a:rPr>
              <a:t>Procedure: </a:t>
            </a:r>
            <a:endParaRPr lang="en-US" sz="3800" u="sng" dirty="0" smtClean="0">
              <a:solidFill>
                <a:srgbClr val="C00000"/>
              </a:solidFill>
            </a:endParaRPr>
          </a:p>
          <a:p>
            <a:pPr lvl="0">
              <a:buNone/>
            </a:pPr>
            <a:r>
              <a:rPr lang="en-US" dirty="0" smtClean="0"/>
              <a:t>1. From a synthetic or natural aquatic ecosystem take samples of algae (</a:t>
            </a:r>
            <a:r>
              <a:rPr lang="en-US" dirty="0" err="1" smtClean="0"/>
              <a:t>e.g</a:t>
            </a:r>
            <a:r>
              <a:rPr lang="en-US" dirty="0" smtClean="0"/>
              <a:t> </a:t>
            </a:r>
            <a:r>
              <a:rPr lang="en-US" dirty="0" err="1" smtClean="0"/>
              <a:t>Chara</a:t>
            </a:r>
            <a:r>
              <a:rPr lang="en-US" dirty="0" smtClean="0"/>
              <a:t> sp.).</a:t>
            </a:r>
          </a:p>
          <a:p>
            <a:pPr lvl="0">
              <a:buNone/>
            </a:pPr>
            <a:r>
              <a:rPr lang="en-US" dirty="0" smtClean="0"/>
              <a:t>2. Prepare CuSO</a:t>
            </a:r>
            <a:r>
              <a:rPr lang="en-US" baseline="-25000" dirty="0" smtClean="0"/>
              <a:t>4</a:t>
            </a:r>
            <a:r>
              <a:rPr lang="en-US" dirty="0" smtClean="0"/>
              <a:t> in different concentration :( 0.1, 0.5 and 1%) etc.</a:t>
            </a:r>
          </a:p>
          <a:p>
            <a:pPr lvl="0">
              <a:buNone/>
            </a:pPr>
            <a:r>
              <a:rPr lang="en-US" dirty="0" smtClean="0"/>
              <a:t>3. Place </a:t>
            </a:r>
            <a:r>
              <a:rPr lang="en-US" i="1" dirty="0" err="1" smtClean="0"/>
              <a:t>Chara</a:t>
            </a:r>
            <a:r>
              <a:rPr lang="en-US" dirty="0" smtClean="0"/>
              <a:t> sp. Samples in to beakers containing CuSO</a:t>
            </a:r>
            <a:r>
              <a:rPr lang="en-US" baseline="-25000" dirty="0" smtClean="0"/>
              <a:t>4</a:t>
            </a:r>
            <a:r>
              <a:rPr lang="en-US" dirty="0" smtClean="0"/>
              <a:t> at different prepared concentrations.</a:t>
            </a:r>
          </a:p>
          <a:p>
            <a:pPr lvl="0">
              <a:buNone/>
            </a:pPr>
            <a:r>
              <a:rPr lang="en-US" dirty="0" smtClean="0"/>
              <a:t>4. Apply toxicity test (short, intermediate or long term). Note: you must put a control (</a:t>
            </a:r>
            <a:r>
              <a:rPr lang="en-US" dirty="0" err="1" smtClean="0"/>
              <a:t>i.e</a:t>
            </a:r>
            <a:r>
              <a:rPr lang="en-US" dirty="0" smtClean="0"/>
              <a:t> CuSO</a:t>
            </a:r>
            <a:r>
              <a:rPr lang="en-US" baseline="-25000" dirty="0" smtClean="0"/>
              <a:t>4</a:t>
            </a:r>
            <a:r>
              <a:rPr lang="en-US" dirty="0" smtClean="0"/>
              <a:t> conc. Is zero or not contain CuSO</a:t>
            </a:r>
            <a:r>
              <a:rPr lang="en-US" baseline="-25000" dirty="0" smtClean="0"/>
              <a:t>4</a:t>
            </a:r>
            <a:r>
              <a:rPr lang="en-US" dirty="0" smtClean="0"/>
              <a:t>).</a:t>
            </a:r>
          </a:p>
          <a:p>
            <a:pPr lvl="0">
              <a:buNone/>
            </a:pPr>
            <a:r>
              <a:rPr lang="en-US" dirty="0" smtClean="0"/>
              <a:t>5. After the test has been completed, slides prepared from each </a:t>
            </a:r>
          </a:p>
          <a:p>
            <a:pPr lvl="0">
              <a:buNone/>
            </a:pPr>
            <a:r>
              <a:rPr lang="en-US" dirty="0" smtClean="0"/>
              <a:t>6. Observe the differences in cell structure, globules, </a:t>
            </a:r>
            <a:r>
              <a:rPr lang="en-US" dirty="0" err="1" smtClean="0"/>
              <a:t>nucules</a:t>
            </a:r>
            <a:r>
              <a:rPr lang="en-US" dirty="0" smtClean="0"/>
              <a:t>, branches, leaves, rhizoids …etc.</a:t>
            </a:r>
          </a:p>
          <a:p>
            <a:pPr lvl="0">
              <a:buNone/>
            </a:pPr>
            <a:r>
              <a:rPr lang="en-US" dirty="0" smtClean="0"/>
              <a:t>7. Prepare your scientific lab report.</a:t>
            </a:r>
          </a:p>
          <a:p>
            <a:r>
              <a:rPr lang="en-US" dirty="0" smtClean="0"/>
              <a:t> </a:t>
            </a:r>
          </a:p>
          <a:p>
            <a:pPr>
              <a:buNone/>
            </a:pP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5668963"/>
          </a:xfrm>
        </p:spPr>
        <p:txBody>
          <a:bodyPr>
            <a:normAutofit fontScale="77500" lnSpcReduction="20000"/>
          </a:bodyPr>
          <a:lstStyle/>
          <a:p>
            <a:r>
              <a:rPr lang="en-US" b="1" dirty="0">
                <a:latin typeface="Times New Roman" panose="02020603050405020304" pitchFamily="18" charset="0"/>
                <a:cs typeface="Times New Roman" panose="02020603050405020304" pitchFamily="18" charset="0"/>
              </a:rPr>
              <a:t>Median Lethal Dose (LD50):</a:t>
            </a:r>
            <a:r>
              <a:rPr lang="en-US" dirty="0">
                <a:latin typeface="Times New Roman" panose="02020603050405020304" pitchFamily="18" charset="0"/>
                <a:cs typeface="Times New Roman" panose="02020603050405020304" pitchFamily="18" charset="0"/>
              </a:rPr>
              <a:t> A lethal dose for 50% of the test organisms. The dose of toxicant producing 50% mortality in a population. A value used in presenting mammalian toxicity, expressed as  mg of toxicant per Kg of body weight (mg/Kg).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LD</a:t>
            </a:r>
            <a:r>
              <a:rPr lang="en-US" b="1" baseline="-25000" dirty="0">
                <a:latin typeface="Times New Roman" panose="02020603050405020304" pitchFamily="18" charset="0"/>
                <a:cs typeface="Times New Roman" panose="02020603050405020304" pitchFamily="18" charset="0"/>
              </a:rPr>
              <a:t>50</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stands for </a:t>
            </a:r>
            <a:r>
              <a:rPr lang="en-US" u="sng" dirty="0">
                <a:latin typeface="Times New Roman" panose="02020603050405020304" pitchFamily="18" charset="0"/>
                <a:cs typeface="Times New Roman" panose="02020603050405020304" pitchFamily="18" charset="0"/>
              </a:rPr>
              <a:t>lethal dose</a:t>
            </a:r>
            <a:r>
              <a:rPr lang="en-US" dirty="0">
                <a:latin typeface="Times New Roman" panose="02020603050405020304" pitchFamily="18" charset="0"/>
                <a:cs typeface="Times New Roman" panose="02020603050405020304" pitchFamily="18" charset="0"/>
              </a:rPr>
              <a:t>; LD</a:t>
            </a:r>
            <a:r>
              <a:rPr lang="en-US" baseline="-25000" dirty="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is the dose that causes fatality in 50% of a sample group of an organism</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LC</a:t>
            </a:r>
            <a:r>
              <a:rPr lang="en-US" b="1" baseline="-25000" dirty="0">
                <a:latin typeface="Times New Roman" panose="02020603050405020304" pitchFamily="18" charset="0"/>
                <a:cs typeface="Times New Roman" panose="02020603050405020304" pitchFamily="18" charset="0"/>
              </a:rPr>
              <a:t>50</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stands for </a:t>
            </a:r>
            <a:r>
              <a:rPr lang="en-US" u="sng" dirty="0">
                <a:latin typeface="Times New Roman" panose="02020603050405020304" pitchFamily="18" charset="0"/>
                <a:cs typeface="Times New Roman" panose="02020603050405020304" pitchFamily="18" charset="0"/>
              </a:rPr>
              <a:t>lethal concentration</a:t>
            </a:r>
            <a:r>
              <a:rPr lang="en-US" dirty="0">
                <a:latin typeface="Times New Roman" panose="02020603050405020304" pitchFamily="18" charset="0"/>
                <a:cs typeface="Times New Roman" panose="02020603050405020304" pitchFamily="18" charset="0"/>
              </a:rPr>
              <a:t>; LC</a:t>
            </a:r>
            <a:r>
              <a:rPr lang="en-US" baseline="-25000" dirty="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is the concentration that </a:t>
            </a:r>
            <a:r>
              <a:rPr lang="en-US" u="sng" dirty="0">
                <a:latin typeface="Times New Roman" panose="02020603050405020304" pitchFamily="18" charset="0"/>
                <a:cs typeface="Times New Roman" panose="02020603050405020304" pitchFamily="18" charset="0"/>
              </a:rPr>
              <a:t>causes fatality</a:t>
            </a:r>
            <a:r>
              <a:rPr lang="en-US" dirty="0">
                <a:latin typeface="Times New Roman" panose="02020603050405020304" pitchFamily="18" charset="0"/>
                <a:cs typeface="Times New Roman" panose="02020603050405020304" pitchFamily="18" charset="0"/>
              </a:rPr>
              <a:t> in 50% of a sample group of an organism. </a:t>
            </a:r>
            <a:endParaRPr lang="en-US" dirty="0" smtClean="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EC</a:t>
            </a:r>
            <a:r>
              <a:rPr lang="en-US" b="1" baseline="-25000" dirty="0" smtClean="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Stands for effective concentration; EC50 is the concentration that has an effect on 50% of the test group of an organism especially in case of higher organism.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6134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Amoeba: move by pseudopodia. Have glassy skeletons and they are needle like </a:t>
            </a:r>
            <a:r>
              <a:rPr lang="en-US" dirty="0" err="1">
                <a:latin typeface="Times New Roman" panose="02020603050405020304" pitchFamily="18" charset="0"/>
                <a:cs typeface="Times New Roman" panose="02020603050405020304" pitchFamily="18" charset="0"/>
              </a:rPr>
              <a:t>psuedopods</a:t>
            </a:r>
            <a:r>
              <a:rPr lang="en-US" dirty="0">
                <a:latin typeface="Times New Roman" panose="02020603050405020304" pitchFamily="18" charset="0"/>
                <a:cs typeface="Times New Roman" panose="02020603050405020304" pitchFamily="18" charset="0"/>
              </a:rPr>
              <a:t>. Having rigid shells and move by protoplasmic streaming</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Euglena: photosynthetic, unicellular, have two flagella; contain chlorophylls (a and b). Some are photosynthetic, others heterotrophic.</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9106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6324600"/>
          </a:xfrm>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Procedure: </a:t>
            </a:r>
            <a:endParaRPr lang="en-US"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Bring a pond sample to the lab.</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Prepare slides using wet mount method.</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Count number of Euglena sp. Or Amoeba sp. Or any other organism, and record your result (no. / 2) ≈ (half no.).</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Prepare different concentrations of CuSO</a:t>
            </a:r>
            <a:r>
              <a:rPr lang="en-US" baseline="-25000" dirty="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or HgCl</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or MnSO</a:t>
            </a:r>
            <a:r>
              <a:rPr lang="en-US" baseline="-25000" dirty="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and add your pond water sample.</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After 2 weeks (24hr) (intermediate term toxicity test, prepare slides from each concentrations and count your test species organisms.</a:t>
            </a: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If the no. of test organism is equal or more than half of the original no., then it is the LD</a:t>
            </a:r>
            <a:r>
              <a:rPr lang="en-US" baseline="-25000" dirty="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5331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0"/>
            <a:ext cx="8305800" cy="2971800"/>
          </a:xfrm>
        </p:spPr>
        <p:txBody>
          <a:bodyPr>
            <a:noAutofit/>
          </a:bodyPr>
          <a:lstStyle/>
          <a:p>
            <a:r>
              <a:rPr lang="en-US"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Uses of toxicity tests in aquatic systems</a:t>
            </a:r>
            <a:br>
              <a:rPr lang="en-US"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40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Subtitle 2"/>
          <p:cNvSpPr>
            <a:spLocks noGrp="1"/>
          </p:cNvSpPr>
          <p:nvPr>
            <p:ph type="subTitle" idx="1"/>
          </p:nvPr>
        </p:nvSpPr>
        <p:spPr/>
        <p:txBody>
          <a:bodyPr>
            <a:normAutofit lnSpcReduction="10000"/>
          </a:bodyPr>
          <a:lstStyle/>
          <a:p>
            <a:pPr>
              <a:spcBef>
                <a:spcPct val="0"/>
              </a:spcBef>
            </a:pPr>
            <a:r>
              <a:rPr lang="en-US" sz="4000" b="1" i="1" cap="all" dirty="0" err="1"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mj-lt"/>
                <a:ea typeface="+mj-ea"/>
                <a:cs typeface="+mj-cs"/>
              </a:rPr>
              <a:t>Cytotoxicity</a:t>
            </a:r>
            <a:r>
              <a:rPr lang="en-US" sz="4000" b="1" i="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mj-lt"/>
                <a:ea typeface="+mj-ea"/>
                <a:cs typeface="+mj-cs"/>
              </a:rPr>
              <a:t> test of cuso</a:t>
            </a:r>
            <a:r>
              <a:rPr lang="en-US" sz="2000" b="1" i="1"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mj-lt"/>
                <a:ea typeface="+mj-ea"/>
                <a:cs typeface="+mj-cs"/>
              </a:rPr>
              <a:t>4  </a:t>
            </a:r>
            <a:r>
              <a:rPr lang="en-US" sz="4000" b="1" i="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mj-lt"/>
                <a:ea typeface="+mj-ea"/>
                <a:cs typeface="+mj-cs"/>
              </a:rPr>
              <a:t>on aquatic  plants (</a:t>
            </a:r>
            <a:r>
              <a:rPr lang="en-US" sz="4000" b="1" i="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mj-lt"/>
                <a:ea typeface="+mj-ea"/>
                <a:cs typeface="+mj-cs"/>
              </a:rPr>
              <a:t>algae</a:t>
            </a:r>
            <a:r>
              <a:rPr lang="en-US" sz="4000" b="1" i="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mj-lt"/>
                <a:ea typeface="+mj-ea"/>
                <a:cs typeface="+mj-cs"/>
              </a:rPr>
              <a:t>) </a:t>
            </a:r>
            <a:endParaRPr lang="ar-IQ" sz="4000" b="1" i="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533400" y="1752600"/>
            <a:ext cx="8610600" cy="5105400"/>
          </a:xfrm>
        </p:spPr>
        <p:txBody>
          <a:bodyPr>
            <a:normAutofit/>
          </a:bodyPr>
          <a:lstStyle/>
          <a:p>
            <a:r>
              <a:rPr lang="en-US" sz="4000" i="1" dirty="0" err="1" smtClean="0">
                <a:solidFill>
                  <a:srgbClr val="C00000"/>
                </a:solidFill>
              </a:rPr>
              <a:t>Chara</a:t>
            </a:r>
            <a:r>
              <a:rPr lang="en-US" sz="4000" dirty="0" smtClean="0">
                <a:solidFill>
                  <a:srgbClr val="C00000"/>
                </a:solidFill>
              </a:rPr>
              <a:t> sp. (</a:t>
            </a:r>
            <a:r>
              <a:rPr lang="en-US" sz="4000" dirty="0" err="1" smtClean="0">
                <a:solidFill>
                  <a:srgbClr val="C00000"/>
                </a:solidFill>
              </a:rPr>
              <a:t>Muskgrasses</a:t>
            </a:r>
            <a:r>
              <a:rPr lang="en-US" sz="4000" dirty="0" smtClean="0">
                <a:solidFill>
                  <a:srgbClr val="C00000"/>
                </a:solidFill>
              </a:rPr>
              <a:t>, Stonewort) belong to the following classification:</a:t>
            </a:r>
          </a:p>
          <a:p>
            <a:r>
              <a:rPr lang="en-US" sz="4000" b="1" dirty="0" smtClean="0"/>
              <a:t>Division: </a:t>
            </a:r>
            <a:r>
              <a:rPr lang="en-US" sz="4000" b="1" dirty="0" err="1" smtClean="0"/>
              <a:t>Charophyta</a:t>
            </a:r>
            <a:r>
              <a:rPr lang="en-US" sz="4000" b="1" dirty="0" smtClean="0"/>
              <a:t> (the </a:t>
            </a:r>
            <a:r>
              <a:rPr lang="en-US" sz="4000" b="1" dirty="0" err="1" smtClean="0"/>
              <a:t>stoneworts</a:t>
            </a:r>
            <a:r>
              <a:rPr lang="en-US" sz="4000" b="1" dirty="0" smtClean="0"/>
              <a:t> and </a:t>
            </a:r>
            <a:r>
              <a:rPr lang="en-US" sz="4000" b="1" dirty="0" err="1" smtClean="0"/>
              <a:t>Brittleworts</a:t>
            </a:r>
            <a:r>
              <a:rPr lang="en-US" sz="4000" b="1" dirty="0" smtClean="0"/>
              <a:t>)</a:t>
            </a:r>
            <a:endParaRPr lang="en-US" sz="4000" dirty="0" smtClean="0"/>
          </a:p>
          <a:p>
            <a:r>
              <a:rPr lang="en-US" sz="4000" b="1" dirty="0" smtClean="0"/>
              <a:t>Class: </a:t>
            </a:r>
            <a:r>
              <a:rPr lang="en-US" sz="4000" b="1" dirty="0" err="1" smtClean="0"/>
              <a:t>Charophyceae</a:t>
            </a:r>
            <a:endParaRPr lang="en-US" sz="4000" dirty="0" smtClean="0"/>
          </a:p>
          <a:p>
            <a:r>
              <a:rPr lang="en-US" sz="4000" b="1" dirty="0" smtClean="0"/>
              <a:t>Order: </a:t>
            </a:r>
            <a:r>
              <a:rPr lang="en-US" sz="4000" b="1" dirty="0" err="1" smtClean="0"/>
              <a:t>Charales</a:t>
            </a:r>
            <a:endParaRPr lang="en-US" sz="4000" dirty="0" smtClean="0"/>
          </a:p>
          <a:p>
            <a:r>
              <a:rPr lang="en-US" sz="4000" b="1" dirty="0" smtClean="0"/>
              <a:t>Family: </a:t>
            </a:r>
            <a:r>
              <a:rPr lang="en-US" sz="4000" b="1" dirty="0" err="1" smtClean="0"/>
              <a:t>Characeae</a:t>
            </a:r>
            <a:endParaRPr lang="en-US" sz="4000" dirty="0" smtClean="0"/>
          </a:p>
          <a:p>
            <a:pPr>
              <a:buNone/>
            </a:pPr>
            <a:endParaRPr lang="ar-IQ"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02362"/>
          </a:xfrm>
        </p:spPr>
        <p:txBody>
          <a:bodyPr/>
          <a:lstStyle/>
          <a:p>
            <a:endParaRPr lang="ar-IQ" dirty="0"/>
          </a:p>
        </p:txBody>
      </p:sp>
      <p:sp>
        <p:nvSpPr>
          <p:cNvPr id="5" name="Content Placeholder 4"/>
          <p:cNvSpPr>
            <a:spLocks noGrp="1"/>
          </p:cNvSpPr>
          <p:nvPr>
            <p:ph idx="1"/>
          </p:nvPr>
        </p:nvSpPr>
        <p:spPr>
          <a:xfrm>
            <a:off x="457200" y="1066800"/>
            <a:ext cx="8686800" cy="5059363"/>
          </a:xfrm>
        </p:spPr>
        <p:txBody>
          <a:bodyPr>
            <a:normAutofit/>
          </a:bodyPr>
          <a:lstStyle/>
          <a:p>
            <a:pPr>
              <a:buNone/>
            </a:pPr>
            <a:r>
              <a:rPr lang="en-US" dirty="0" err="1" smtClean="0">
                <a:latin typeface="Times New Roman" pitchFamily="18" charset="0"/>
                <a:cs typeface="Times New Roman" pitchFamily="18" charset="0"/>
              </a:rPr>
              <a:t>Chara</a:t>
            </a:r>
            <a:r>
              <a:rPr lang="en-US" dirty="0" smtClean="0">
                <a:latin typeface="Times New Roman" pitchFamily="18" charset="0"/>
                <a:cs typeface="Times New Roman" pitchFamily="18" charset="0"/>
              </a:rPr>
              <a:t> is commonly called</a:t>
            </a:r>
            <a:r>
              <a:rPr lang="en-US" dirty="0" smtClean="0">
                <a:solidFill>
                  <a:srgbClr val="C00000"/>
                </a:solidFill>
                <a:latin typeface="Times New Roman" pitchFamily="18" charset="0"/>
                <a:cs typeface="Times New Roman" pitchFamily="18" charset="0"/>
              </a:rPr>
              <a:t> </a:t>
            </a:r>
            <a:r>
              <a:rPr lang="en-US" dirty="0" err="1" smtClean="0">
                <a:solidFill>
                  <a:srgbClr val="C00000"/>
                </a:solidFill>
                <a:latin typeface="Times New Roman" pitchFamily="18" charset="0"/>
                <a:cs typeface="Times New Roman" pitchFamily="18" charset="0"/>
              </a:rPr>
              <a:t>muskgrass</a:t>
            </a:r>
            <a:r>
              <a:rPr lang="en-US" dirty="0" smtClean="0">
                <a:solidFill>
                  <a:srgbClr val="C0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because of its distinctive odor. </a:t>
            </a:r>
            <a:r>
              <a:rPr lang="en-US" dirty="0" err="1" smtClean="0">
                <a:latin typeface="Times New Roman" pitchFamily="18" charset="0"/>
                <a:cs typeface="Times New Roman" pitchFamily="18" charset="0"/>
              </a:rPr>
              <a:t>Chara</a:t>
            </a:r>
            <a:r>
              <a:rPr lang="en-US" dirty="0" smtClean="0">
                <a:latin typeface="Times New Roman" pitchFamily="18" charset="0"/>
                <a:cs typeface="Times New Roman" pitchFamily="18" charset="0"/>
              </a:rPr>
              <a:t> has a strong musk or garlic odor when crushed. It is coarse to the touch.  </a:t>
            </a:r>
            <a:r>
              <a:rPr lang="en-US" dirty="0" err="1" smtClean="0">
                <a:latin typeface="Times New Roman" pitchFamily="18" charset="0"/>
                <a:cs typeface="Times New Roman" pitchFamily="18" charset="0"/>
              </a:rPr>
              <a:t>Chara</a:t>
            </a:r>
            <a:r>
              <a:rPr lang="en-US" dirty="0" smtClean="0">
                <a:latin typeface="Times New Roman" pitchFamily="18" charset="0"/>
                <a:cs typeface="Times New Roman" pitchFamily="18" charset="0"/>
              </a:rPr>
              <a:t> - </a:t>
            </a:r>
            <a:r>
              <a:rPr lang="en-US" dirty="0" smtClean="0">
                <a:solidFill>
                  <a:srgbClr val="92D050"/>
                </a:solidFill>
                <a:latin typeface="Times New Roman" pitchFamily="18" charset="0"/>
                <a:cs typeface="Times New Roman" pitchFamily="18" charset="0"/>
              </a:rPr>
              <a:t>dark grey-green </a:t>
            </a:r>
            <a:r>
              <a:rPr lang="en-US" dirty="0" smtClean="0">
                <a:latin typeface="Times New Roman" pitchFamily="18" charset="0"/>
                <a:cs typeface="Times New Roman" pitchFamily="18" charset="0"/>
              </a:rPr>
              <a:t>with orange or green pinpoints on the branches. </a:t>
            </a:r>
            <a:r>
              <a:rPr lang="en-US" dirty="0" err="1" smtClean="0">
                <a:latin typeface="Times New Roman" pitchFamily="18" charset="0"/>
                <a:cs typeface="Times New Roman" pitchFamily="18" charset="0"/>
              </a:rPr>
              <a:t>Chara</a:t>
            </a:r>
            <a:r>
              <a:rPr lang="en-US" dirty="0" smtClean="0">
                <a:latin typeface="Times New Roman" pitchFamily="18" charset="0"/>
                <a:cs typeface="Times New Roman" pitchFamily="18" charset="0"/>
              </a:rPr>
              <a:t> is common in freshwater areas with </a:t>
            </a:r>
            <a:r>
              <a:rPr lang="en-US" dirty="0" err="1" smtClean="0">
                <a:latin typeface="Times New Roman" pitchFamily="18" charset="0"/>
                <a:cs typeface="Times New Roman" pitchFamily="18" charset="0"/>
              </a:rPr>
              <a:t>silty</a:t>
            </a:r>
            <a:r>
              <a:rPr lang="en-US" dirty="0" smtClean="0">
                <a:latin typeface="Times New Roman" pitchFamily="18" charset="0"/>
                <a:cs typeface="Times New Roman" pitchFamily="18" charset="0"/>
              </a:rPr>
              <a:t> or sandy beds. It is usually more noticed in droughts when the water level drops. </a:t>
            </a:r>
            <a:endParaRPr lang="ar-IQ"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endParaRPr lang="ar-IQ" dirty="0"/>
          </a:p>
        </p:txBody>
      </p:sp>
      <p:sp>
        <p:nvSpPr>
          <p:cNvPr id="3" name="Content Placeholder 2"/>
          <p:cNvSpPr>
            <a:spLocks noGrp="1"/>
          </p:cNvSpPr>
          <p:nvPr>
            <p:ph idx="1"/>
          </p:nvPr>
        </p:nvSpPr>
        <p:spPr>
          <a:xfrm>
            <a:off x="457200" y="274638"/>
            <a:ext cx="8229600" cy="6811962"/>
          </a:xfrm>
        </p:spPr>
        <p:txBody>
          <a:bodyPr>
            <a:normAutofit/>
          </a:bodyPr>
          <a:lstStyle/>
          <a:p>
            <a:pPr>
              <a:buNone/>
            </a:pPr>
            <a:r>
              <a:rPr lang="en-US" dirty="0" smtClean="0">
                <a:latin typeface="Times New Roman" pitchFamily="18" charset="0"/>
                <a:cs typeface="Times New Roman" pitchFamily="18" charset="0"/>
              </a:rPr>
              <a:t>Although these common lake inhabitants look similar to many under water plants; they are actually </a:t>
            </a:r>
            <a:r>
              <a:rPr lang="en-US" dirty="0" smtClean="0">
                <a:solidFill>
                  <a:srgbClr val="00B050"/>
                </a:solidFill>
                <a:latin typeface="Times New Roman" pitchFamily="18" charset="0"/>
                <a:cs typeface="Times New Roman" pitchFamily="18" charset="0"/>
              </a:rPr>
              <a:t>algae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Muskgrasses</a:t>
            </a:r>
            <a:r>
              <a:rPr lang="en-US" dirty="0" smtClean="0">
                <a:latin typeface="Times New Roman" pitchFamily="18" charset="0"/>
                <a:cs typeface="Times New Roman" pitchFamily="18" charset="0"/>
              </a:rPr>
              <a:t> are green or gray-green colored algae that grow completely submersed in shallow (4 cm) to deep (20m) water. Individuals can vary greatly in size, ranging from (5 cm to 1m) in length. The main "stem" of musk grasses bears whorls of </a:t>
            </a:r>
            <a:r>
              <a:rPr lang="en-US" dirty="0" err="1" smtClean="0">
                <a:latin typeface="Times New Roman" pitchFamily="18" charset="0"/>
                <a:cs typeface="Times New Roman" pitchFamily="18" charset="0"/>
              </a:rPr>
              <a:t>branchlets</a:t>
            </a:r>
            <a:r>
              <a:rPr lang="en-US" dirty="0" smtClean="0">
                <a:latin typeface="Times New Roman" pitchFamily="18" charset="0"/>
                <a:cs typeface="Times New Roman" pitchFamily="18" charset="0"/>
              </a:rPr>
              <a:t>, clustered at regularly spaced joints. When growing in hard water in hard water, musk grasses sometimes become coated with lime, giving them a rough gritty feel.</a:t>
            </a:r>
          </a:p>
          <a:p>
            <a:pPr>
              <a:buNone/>
            </a:pPr>
            <a:endParaRPr lang="ar-IQ"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a:bodyPr>
          <a:lstStyle/>
          <a:p>
            <a:endParaRPr lang="ar-IQ" dirty="0">
              <a:solidFill>
                <a:srgbClr val="C00000"/>
              </a:solidFill>
            </a:endParaRPr>
          </a:p>
        </p:txBody>
      </p:sp>
      <p:sp>
        <p:nvSpPr>
          <p:cNvPr id="3" name="Content Placeholder 2"/>
          <p:cNvSpPr>
            <a:spLocks noGrp="1"/>
          </p:cNvSpPr>
          <p:nvPr>
            <p:ph idx="1"/>
          </p:nvPr>
        </p:nvSpPr>
        <p:spPr>
          <a:xfrm>
            <a:off x="457200" y="381000"/>
            <a:ext cx="8686800" cy="6477000"/>
          </a:xfrm>
        </p:spPr>
        <p:txBody>
          <a:bodyPr>
            <a:normAutofit fontScale="92500" lnSpcReduction="10000"/>
          </a:bodyPr>
          <a:lstStyle/>
          <a:p>
            <a:pPr>
              <a:buNone/>
            </a:pPr>
            <a:r>
              <a:rPr lang="en-US" sz="3600" b="1" u="sng" dirty="0" smtClean="0">
                <a:solidFill>
                  <a:srgbClr val="C00000"/>
                </a:solidFill>
                <a:latin typeface="Times New Roman" pitchFamily="18" charset="0"/>
                <a:cs typeface="Times New Roman" pitchFamily="18" charset="0"/>
              </a:rPr>
              <a:t>Body structure:-</a:t>
            </a:r>
          </a:p>
          <a:p>
            <a:pPr>
              <a:buNone/>
            </a:pPr>
            <a:endParaRPr lang="en-US" dirty="0" smtClean="0">
              <a:latin typeface="Times New Roman" pitchFamily="18" charset="0"/>
              <a:cs typeface="Times New Roman" pitchFamily="18" charset="0"/>
            </a:endParaRPr>
          </a:p>
          <a:p>
            <a:pPr lvl="0">
              <a:buNone/>
            </a:pPr>
            <a:r>
              <a:rPr lang="en-US" dirty="0" smtClean="0">
                <a:latin typeface="Times New Roman" pitchFamily="18" charset="0"/>
                <a:cs typeface="Times New Roman" pitchFamily="18" charset="0"/>
              </a:rPr>
              <a:t>1.  Body consists of nodes and internodes, provided by lateral determinate branches (or leaves) and have apical cell.</a:t>
            </a:r>
          </a:p>
          <a:p>
            <a:pPr lvl="0">
              <a:buNone/>
            </a:pPr>
            <a:r>
              <a:rPr lang="en-US" dirty="0" smtClean="0">
                <a:latin typeface="Times New Roman" pitchFamily="18" charset="0"/>
                <a:cs typeface="Times New Roman" pitchFamily="18" charset="0"/>
              </a:rPr>
              <a:t>2. Reproductive organs (</a:t>
            </a:r>
            <a:r>
              <a:rPr lang="en-US" dirty="0" err="1" smtClean="0">
                <a:latin typeface="Times New Roman" pitchFamily="18" charset="0"/>
                <a:cs typeface="Times New Roman" pitchFamily="18" charset="0"/>
              </a:rPr>
              <a:t>Gametangia</a:t>
            </a:r>
            <a:r>
              <a:rPr lang="en-US" dirty="0" smtClean="0">
                <a:latin typeface="Times New Roman" pitchFamily="18" charset="0"/>
                <a:cs typeface="Times New Roman" pitchFamily="18" charset="0"/>
              </a:rPr>
              <a:t>) are complex and surrounded by a protective cover of sterile cells.</a:t>
            </a:r>
          </a:p>
          <a:p>
            <a:pPr lvl="0">
              <a:buNone/>
            </a:pPr>
            <a:r>
              <a:rPr lang="en-US" dirty="0" smtClean="0">
                <a:latin typeface="Times New Roman" pitchFamily="18" charset="0"/>
                <a:cs typeface="Times New Roman" pitchFamily="18" charset="0"/>
              </a:rPr>
              <a:t>3. All of the growth originates from an apical cell at the end of the "stem".</a:t>
            </a:r>
          </a:p>
          <a:p>
            <a:pPr lvl="0">
              <a:buNone/>
            </a:pPr>
            <a:r>
              <a:rPr lang="en-US" dirty="0" smtClean="0">
                <a:latin typeface="Times New Roman" pitchFamily="18" charset="0"/>
                <a:cs typeface="Times New Roman" pitchFamily="18" charset="0"/>
              </a:rPr>
              <a:t>4. Zoospores are S- shaped with a pair of flagella.</a:t>
            </a:r>
          </a:p>
          <a:p>
            <a:pPr lvl="0">
              <a:buNone/>
            </a:pPr>
            <a:r>
              <a:rPr lang="en-US" dirty="0" smtClean="0">
                <a:latin typeface="Times New Roman" pitchFamily="18" charset="0"/>
                <a:cs typeface="Times New Roman" pitchFamily="18" charset="0"/>
              </a:rPr>
              <a:t>5. Zygote grows and develops to </a:t>
            </a:r>
            <a:r>
              <a:rPr lang="en-US" dirty="0" err="1" smtClean="0">
                <a:latin typeface="Times New Roman" pitchFamily="18" charset="0"/>
                <a:cs typeface="Times New Roman" pitchFamily="18" charset="0"/>
              </a:rPr>
              <a:t>protonema</a:t>
            </a:r>
            <a:r>
              <a:rPr lang="en-US" dirty="0" smtClean="0">
                <a:latin typeface="Times New Roman" pitchFamily="18" charset="0"/>
                <a:cs typeface="Times New Roman" pitchFamily="18" charset="0"/>
              </a:rPr>
              <a:t>, then produce the mature organism.</a:t>
            </a:r>
          </a:p>
          <a:p>
            <a:r>
              <a:rPr lang="en-US" dirty="0" smtClean="0">
                <a:latin typeface="Times New Roman" pitchFamily="18" charset="0"/>
                <a:cs typeface="Times New Roman" pitchFamily="18" charset="0"/>
              </a:rPr>
              <a:t> </a:t>
            </a:r>
          </a:p>
          <a:p>
            <a:pPr marL="514350" lvl="0" indent="-514350">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904</Words>
  <Application>Microsoft Office PowerPoint</Application>
  <PresentationFormat>On-screen Show (4:3)</PresentationFormat>
  <Paragraphs>71</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Uses of toxicity tests in aquatic systems </vt:lpstr>
      <vt:lpstr>PowerPoint Presentation</vt:lpstr>
      <vt:lpstr>PowerPoint Presentation</vt:lpstr>
      <vt:lpstr>PowerPoint Presentation</vt:lpstr>
      <vt:lpstr>Uses of toxicity tests in aquatic systems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sidra</dc:creator>
  <cp:lastModifiedBy>HP</cp:lastModifiedBy>
  <cp:revision>38</cp:revision>
  <dcterms:created xsi:type="dcterms:W3CDTF">2006-08-16T00:00:00Z</dcterms:created>
  <dcterms:modified xsi:type="dcterms:W3CDTF">2022-11-09T23:24:12Z</dcterms:modified>
</cp:coreProperties>
</file>