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D845DA-E199-4D9B-9C0A-9CF2B9739460}"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1123589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45DA-E199-4D9B-9C0A-9CF2B9739460}"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22181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45DA-E199-4D9B-9C0A-9CF2B9739460}"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275259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45DA-E199-4D9B-9C0A-9CF2B9739460}"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319949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845DA-E199-4D9B-9C0A-9CF2B9739460}"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418577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D845DA-E199-4D9B-9C0A-9CF2B9739460}"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334121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845DA-E199-4D9B-9C0A-9CF2B9739460}"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259386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845DA-E199-4D9B-9C0A-9CF2B9739460}" type="datetimeFigureOut">
              <a:rPr lang="en-US" smtClean="0"/>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4212176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845DA-E199-4D9B-9C0A-9CF2B9739460}" type="datetimeFigureOut">
              <a:rPr lang="en-US" smtClean="0"/>
              <a:t>10/20/2022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321187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845DA-E199-4D9B-9C0A-9CF2B9739460}"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3974956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845DA-E199-4D9B-9C0A-9CF2B9739460}"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12FA4-8409-4FF1-87F8-19583478745A}" type="slidenum">
              <a:rPr lang="en-US" smtClean="0"/>
              <a:t>‹#›</a:t>
            </a:fld>
            <a:endParaRPr lang="en-US"/>
          </a:p>
        </p:txBody>
      </p:sp>
    </p:spTree>
    <p:extLst>
      <p:ext uri="{BB962C8B-B14F-4D97-AF65-F5344CB8AC3E}">
        <p14:creationId xmlns:p14="http://schemas.microsoft.com/office/powerpoint/2010/main" val="323114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845DA-E199-4D9B-9C0A-9CF2B9739460}" type="datetimeFigureOut">
              <a:rPr lang="en-US" smtClean="0"/>
              <a:t>10/20/2022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12FA4-8409-4FF1-87F8-19583478745A}" type="slidenum">
              <a:rPr lang="en-US" smtClean="0"/>
              <a:t>‹#›</a:t>
            </a:fld>
            <a:endParaRPr lang="en-US"/>
          </a:p>
        </p:txBody>
      </p:sp>
    </p:spTree>
    <p:extLst>
      <p:ext uri="{BB962C8B-B14F-4D97-AF65-F5344CB8AC3E}">
        <p14:creationId xmlns:p14="http://schemas.microsoft.com/office/powerpoint/2010/main" val="232336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anose="02020603050405020304" pitchFamily="18" charset="0"/>
                <a:cs typeface="Times New Roman" panose="02020603050405020304" pitchFamily="18" charset="0"/>
              </a:rPr>
              <a:t>Food additive </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4599296"/>
            <a:ext cx="9144000" cy="658504"/>
          </a:xfrm>
        </p:spPr>
        <p:txBody>
          <a:bodyPr/>
          <a:lstStyle/>
          <a:p>
            <a:r>
              <a:rPr lang="en-US" b="1" dirty="0" smtClean="0"/>
              <a:t>Lab 6</a:t>
            </a:r>
            <a:endParaRPr lang="en-US" b="1" dirty="0"/>
          </a:p>
        </p:txBody>
      </p:sp>
    </p:spTree>
    <p:extLst>
      <p:ext uri="{BB962C8B-B14F-4D97-AF65-F5344CB8AC3E}">
        <p14:creationId xmlns:p14="http://schemas.microsoft.com/office/powerpoint/2010/main" val="357856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Chromotropic</a:t>
            </a:r>
            <a:r>
              <a:rPr lang="en-US" b="1" dirty="0">
                <a:latin typeface="Times New Roman" panose="02020603050405020304" pitchFamily="18" charset="0"/>
                <a:cs typeface="Times New Roman" panose="02020603050405020304" pitchFamily="18" charset="0"/>
              </a:rPr>
              <a:t> Acid Test</a:t>
            </a:r>
            <a:endParaRPr lang="en-US" dirty="0">
              <a:latin typeface="Times New Roman" panose="02020603050405020304" pitchFamily="18" charset="0"/>
              <a:cs typeface="Times New Roman" panose="02020603050405020304" pitchFamily="18" charset="0"/>
            </a:endParaRPr>
          </a:p>
          <a:p>
            <a:pPr marL="0" indent="0">
              <a:lnSpc>
                <a:spcPct val="150000"/>
              </a:lnSpc>
              <a:buNone/>
            </a:pPr>
            <a:r>
              <a:rPr lang="en-US" dirty="0" err="1">
                <a:latin typeface="Times New Roman" panose="02020603050405020304" pitchFamily="18" charset="0"/>
                <a:cs typeface="Times New Roman" panose="02020603050405020304" pitchFamily="18" charset="0"/>
              </a:rPr>
              <a:t>Chromotropic</a:t>
            </a:r>
            <a:r>
              <a:rPr lang="en-US" dirty="0">
                <a:latin typeface="Times New Roman" panose="02020603050405020304" pitchFamily="18" charset="0"/>
                <a:cs typeface="Times New Roman" panose="02020603050405020304" pitchFamily="18" charset="0"/>
              </a:rPr>
              <a:t> acid test is a </a:t>
            </a:r>
            <a:r>
              <a:rPr lang="en-US"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 reaction test with formalin. In the presence of formaldehyde </a:t>
            </a:r>
            <a:r>
              <a:rPr lang="en-US" dirty="0" err="1">
                <a:latin typeface="Times New Roman" panose="02020603050405020304" pitchFamily="18" charset="0"/>
                <a:cs typeface="Times New Roman" panose="02020603050405020304" pitchFamily="18" charset="0"/>
              </a:rPr>
              <a:t>chromotropic</a:t>
            </a:r>
            <a:r>
              <a:rPr lang="en-US" dirty="0">
                <a:latin typeface="Times New Roman" panose="02020603050405020304" pitchFamily="18" charset="0"/>
                <a:cs typeface="Times New Roman" panose="02020603050405020304" pitchFamily="18" charset="0"/>
              </a:rPr>
              <a:t> acid develops a </a:t>
            </a:r>
            <a:r>
              <a:rPr lang="en-US" b="1" dirty="0">
                <a:solidFill>
                  <a:srgbClr val="7030A0"/>
                </a:solidFill>
                <a:latin typeface="Times New Roman" panose="02020603050405020304" pitchFamily="18" charset="0"/>
                <a:cs typeface="Times New Roman" panose="02020603050405020304" pitchFamily="18" charset="0"/>
              </a:rPr>
              <a:t>purple </a:t>
            </a:r>
            <a:r>
              <a:rPr lang="en-US"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 The </a:t>
            </a:r>
            <a:r>
              <a:rPr lang="en-US" dirty="0" err="1">
                <a:latin typeface="Times New Roman" panose="02020603050405020304" pitchFamily="18" charset="0"/>
                <a:cs typeface="Times New Roman" panose="02020603050405020304" pitchFamily="18" charset="0"/>
              </a:rPr>
              <a:t>coloured</a:t>
            </a:r>
            <a:r>
              <a:rPr lang="en-US" dirty="0">
                <a:latin typeface="Times New Roman" panose="02020603050405020304" pitchFamily="18" charset="0"/>
                <a:cs typeface="Times New Roman" panose="02020603050405020304" pitchFamily="18" charset="0"/>
              </a:rPr>
              <a:t> reaction of </a:t>
            </a:r>
            <a:r>
              <a:rPr lang="en-US" dirty="0" err="1">
                <a:latin typeface="Times New Roman" panose="02020603050405020304" pitchFamily="18" charset="0"/>
                <a:cs typeface="Times New Roman" panose="02020603050405020304" pitchFamily="18" charset="0"/>
              </a:rPr>
              <a:t>Chromotropic</a:t>
            </a:r>
            <a:r>
              <a:rPr lang="en-US" dirty="0">
                <a:latin typeface="Times New Roman" panose="02020603050405020304" pitchFamily="18" charset="0"/>
                <a:cs typeface="Times New Roman" panose="02020603050405020304" pitchFamily="18" charset="0"/>
              </a:rPr>
              <a:t> acid test is due to reaction between </a:t>
            </a:r>
            <a:r>
              <a:rPr lang="en-US" dirty="0" err="1">
                <a:latin typeface="Times New Roman" panose="02020603050405020304" pitchFamily="18" charset="0"/>
                <a:cs typeface="Times New Roman" panose="02020603050405020304" pitchFamily="18" charset="0"/>
              </a:rPr>
              <a:t>chromotropic</a:t>
            </a:r>
            <a:r>
              <a:rPr lang="en-US" dirty="0">
                <a:latin typeface="Times New Roman" panose="02020603050405020304" pitchFamily="18" charset="0"/>
                <a:cs typeface="Times New Roman" panose="02020603050405020304" pitchFamily="18" charset="0"/>
              </a:rPr>
              <a:t> acid and formalin. </a:t>
            </a:r>
            <a:endParaRPr lang="en-US" dirty="0" smtClean="0">
              <a:latin typeface="Times New Roman" panose="02020603050405020304" pitchFamily="18" charset="0"/>
              <a:cs typeface="Times New Roman" panose="02020603050405020304" pitchFamily="18" charset="0"/>
            </a:endParaRPr>
          </a:p>
          <a:p>
            <a:pPr marL="0" indent="0">
              <a:lnSpc>
                <a:spcPct val="150000"/>
              </a:lnSpc>
              <a:buNone/>
            </a:pPr>
            <a:r>
              <a:rPr lang="en-US" dirty="0" err="1" smtClean="0">
                <a:latin typeface="Times New Roman" panose="02020603050405020304" pitchFamily="18" charset="0"/>
                <a:cs typeface="Times New Roman" panose="02020603050405020304" pitchFamily="18" charset="0"/>
              </a:rPr>
              <a:t>Chromotropic</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acid solution-is prepared as a saturated solution of </a:t>
            </a:r>
            <a:r>
              <a:rPr lang="en-US" dirty="0" err="1">
                <a:latin typeface="Times New Roman" panose="02020603050405020304" pitchFamily="18" charset="0"/>
                <a:cs typeface="Times New Roman" panose="02020603050405020304" pitchFamily="18" charset="0"/>
              </a:rPr>
              <a:t>chromotropic</a:t>
            </a:r>
            <a:r>
              <a:rPr lang="en-US" dirty="0">
                <a:latin typeface="Times New Roman" panose="02020603050405020304" pitchFamily="18" charset="0"/>
                <a:cs typeface="Times New Roman" panose="02020603050405020304" pitchFamily="18" charset="0"/>
              </a:rPr>
              <a:t> acid(1,8- </a:t>
            </a:r>
            <a:r>
              <a:rPr lang="en-US" dirty="0" err="1">
                <a:latin typeface="Times New Roman" panose="02020603050405020304" pitchFamily="18" charset="0"/>
                <a:cs typeface="Times New Roman" panose="02020603050405020304" pitchFamily="18" charset="0"/>
              </a:rPr>
              <a:t>dehydroxy</a:t>
            </a:r>
            <a:r>
              <a:rPr lang="en-US" dirty="0">
                <a:latin typeface="Times New Roman" panose="02020603050405020304" pitchFamily="18" charset="0"/>
                <a:cs typeface="Times New Roman" panose="02020603050405020304" pitchFamily="18" charset="0"/>
              </a:rPr>
              <a:t> napthalene-3, 6-disulphonic acid). The solution is prepared by stirring 0.5 g of </a:t>
            </a:r>
            <a:r>
              <a:rPr lang="en-US" dirty="0" err="1">
                <a:latin typeface="Times New Roman" panose="02020603050405020304" pitchFamily="18" charset="0"/>
                <a:cs typeface="Times New Roman" panose="02020603050405020304" pitchFamily="18" charset="0"/>
              </a:rPr>
              <a:t>chromotropic</a:t>
            </a:r>
            <a:r>
              <a:rPr lang="en-US" dirty="0">
                <a:latin typeface="Times New Roman" panose="02020603050405020304" pitchFamily="18" charset="0"/>
                <a:cs typeface="Times New Roman" panose="02020603050405020304" pitchFamily="18" charset="0"/>
              </a:rPr>
              <a:t> acid in 100 ml 72% </a:t>
            </a:r>
            <a:r>
              <a:rPr lang="en-US" dirty="0" smtClean="0">
                <a:latin typeface="Times New Roman" panose="02020603050405020304" pitchFamily="18" charset="0"/>
                <a:cs typeface="Times New Roman" panose="02020603050405020304" pitchFamily="18" charset="0"/>
              </a:rPr>
              <a:t>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SO</a:t>
            </a:r>
            <a:r>
              <a:rPr lang="en-US" baseline="-25000" dirty="0" smtClean="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(150 ml </a:t>
            </a:r>
            <a:r>
              <a:rPr lang="en-US" dirty="0" smtClean="0">
                <a:latin typeface="Times New Roman" panose="02020603050405020304" pitchFamily="18" charset="0"/>
                <a:cs typeface="Times New Roman" panose="02020603050405020304" pitchFamily="18" charset="0"/>
              </a:rPr>
              <a:t>concentrated</a:t>
            </a:r>
            <a:r>
              <a:rPr lang="en-US" dirty="0" smtClean="0">
                <a:latin typeface="Times New Roman" panose="02020603050405020304" pitchFamily="18" charset="0"/>
                <a:cs typeface="Times New Roman" panose="02020603050405020304" pitchFamily="18" charset="0"/>
              </a:rPr>
              <a:t> 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SO</a:t>
            </a:r>
            <a:r>
              <a:rPr lang="en-US" baseline="-25000" dirty="0" smtClean="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100 ml water-mixed in cold). The solution is straw yellow in </a:t>
            </a:r>
            <a:r>
              <a:rPr lang="en-US" dirty="0" err="1">
                <a:latin typeface="Times New Roman" panose="02020603050405020304" pitchFamily="18" charset="0"/>
                <a:cs typeface="Times New Roman" panose="02020603050405020304" pitchFamily="18" charset="0"/>
              </a:rPr>
              <a:t>colour</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0082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709684"/>
            <a:ext cx="10515600" cy="5467279"/>
          </a:xfrm>
        </p:spPr>
        <p:txBody>
          <a:bodyPr/>
          <a:lstStyle/>
          <a:p>
            <a:pPr marL="0" indent="0">
              <a:buNone/>
            </a:pPr>
            <a:r>
              <a:rPr lang="en-US" dirty="0" smtClean="0">
                <a:latin typeface="Times New Roman" panose="02020603050405020304" pitchFamily="18" charset="0"/>
                <a:cs typeface="Times New Roman" panose="02020603050405020304" pitchFamily="18" charset="0"/>
              </a:rPr>
              <a:t>• 5 ml reagent and 1 ml milk distillate is taken in test tube. Distillate is prepared from H</a:t>
            </a:r>
            <a:r>
              <a:rPr lang="en-US" baseline="-25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PO4 acidified milk.</a:t>
            </a:r>
          </a:p>
          <a:p>
            <a:pPr marL="0" indent="0">
              <a:buNone/>
            </a:pPr>
            <a:r>
              <a:rPr lang="en-US" dirty="0" smtClean="0">
                <a:latin typeface="Times New Roman" panose="02020603050405020304" pitchFamily="18" charset="0"/>
                <a:cs typeface="Times New Roman" panose="02020603050405020304" pitchFamily="18" charset="0"/>
              </a:rPr>
              <a:t>• The test tube is placed in a boiling water and the developed </a:t>
            </a:r>
            <a:r>
              <a:rPr lang="en-US" dirty="0" err="1" smtClean="0">
                <a:latin typeface="Times New Roman" panose="02020603050405020304" pitchFamily="18" charset="0"/>
                <a:cs typeface="Times New Roman" panose="02020603050405020304" pitchFamily="18" charset="0"/>
              </a:rPr>
              <a:t>colour</a:t>
            </a:r>
            <a:r>
              <a:rPr lang="en-US" dirty="0" smtClean="0">
                <a:latin typeface="Times New Roman" panose="02020603050405020304" pitchFamily="18" charset="0"/>
                <a:cs typeface="Times New Roman" panose="02020603050405020304" pitchFamily="18" charset="0"/>
              </a:rPr>
              <a:t> is noted.</a:t>
            </a:r>
          </a:p>
          <a:p>
            <a:pPr marL="0" indent="0">
              <a:buNone/>
            </a:pPr>
            <a:r>
              <a:rPr lang="en-US" dirty="0" smtClean="0">
                <a:latin typeface="Times New Roman" panose="02020603050405020304" pitchFamily="18" charset="0"/>
                <a:cs typeface="Times New Roman" panose="02020603050405020304" pitchFamily="18" charset="0"/>
              </a:rPr>
              <a:t>• Development of light to deep purple </a:t>
            </a:r>
            <a:r>
              <a:rPr lang="en-US" dirty="0" err="1" smtClean="0">
                <a:latin typeface="Times New Roman" panose="02020603050405020304" pitchFamily="18" charset="0"/>
                <a:cs typeface="Times New Roman" panose="02020603050405020304" pitchFamily="18" charset="0"/>
              </a:rPr>
              <a:t>colour</a:t>
            </a:r>
            <a:r>
              <a:rPr lang="en-US" dirty="0" smtClean="0">
                <a:latin typeface="Times New Roman" panose="02020603050405020304" pitchFamily="18" charset="0"/>
                <a:cs typeface="Times New Roman" panose="02020603050405020304" pitchFamily="18" charset="0"/>
              </a:rPr>
              <a:t> indicates the presence of formalin.</a:t>
            </a:r>
          </a:p>
          <a:p>
            <a:pPr marL="0" indent="0">
              <a:buNone/>
            </a:pPr>
            <a:r>
              <a:rPr lang="en-US" dirty="0" smtClean="0">
                <a:latin typeface="Times New Roman" panose="02020603050405020304" pitchFamily="18" charset="0"/>
                <a:cs typeface="Times New Roman" panose="02020603050405020304" pitchFamily="18" charset="0"/>
              </a:rPr>
              <a:t>The </a:t>
            </a:r>
            <a:r>
              <a:rPr lang="en-US" dirty="0" err="1" smtClean="0">
                <a:latin typeface="Times New Roman" panose="02020603050405020304" pitchFamily="18" charset="0"/>
                <a:cs typeface="Times New Roman" panose="02020603050405020304" pitchFamily="18" charset="0"/>
              </a:rPr>
              <a:t>colour</a:t>
            </a:r>
            <a:r>
              <a:rPr lang="en-US" dirty="0" smtClean="0">
                <a:latin typeface="Times New Roman" panose="02020603050405020304" pitchFamily="18" charset="0"/>
                <a:cs typeface="Times New Roman" panose="02020603050405020304" pitchFamily="18" charset="0"/>
              </a:rPr>
              <a:t> intensity depends upon the amount of formalin present in sample.</a:t>
            </a: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05367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59808"/>
            <a:ext cx="10515600" cy="5786651"/>
          </a:xfrm>
        </p:spPr>
        <p:txBody>
          <a:bodyPr>
            <a:normAutofit lnSpcReduction="10000"/>
          </a:bodyPr>
          <a:lstStyle/>
          <a:p>
            <a:r>
              <a:rPr lang="en-US" b="1" dirty="0">
                <a:latin typeface="Times New Roman" panose="02020603050405020304" pitchFamily="18" charset="0"/>
                <a:cs typeface="Times New Roman" panose="02020603050405020304" pitchFamily="18" charset="0"/>
              </a:rPr>
              <a:t>Food </a:t>
            </a:r>
            <a:r>
              <a:rPr lang="en-US" b="1" dirty="0" smtClean="0">
                <a:latin typeface="Times New Roman" panose="02020603050405020304" pitchFamily="18" charset="0"/>
                <a:cs typeface="Times New Roman" panose="02020603050405020304" pitchFamily="18" charset="0"/>
              </a:rPr>
              <a:t>Additives</a:t>
            </a:r>
          </a:p>
          <a:p>
            <a:pPr mar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Substances that are added to food to maintain or improve the safety, freshness, taste, texture, to extend its shelf life are known as </a:t>
            </a:r>
            <a:r>
              <a:rPr lang="en-US" b="1" dirty="0">
                <a:solidFill>
                  <a:srgbClr val="C00000"/>
                </a:solidFill>
                <a:latin typeface="Times New Roman" panose="02020603050405020304" pitchFamily="18" charset="0"/>
                <a:cs typeface="Times New Roman" panose="02020603050405020304" pitchFamily="18" charset="0"/>
              </a:rPr>
              <a:t>food additives.</a:t>
            </a:r>
            <a:r>
              <a:rPr lang="en-US" dirty="0">
                <a:latin typeface="Times New Roman" panose="02020603050405020304" pitchFamily="18" charset="0"/>
                <a:cs typeface="Times New Roman" panose="02020603050405020304" pitchFamily="18" charset="0"/>
              </a:rPr>
              <a:t> Some food additives have been in use for centuries for preservation – such as salt (in meats), sugar (in marmalade</a:t>
            </a:r>
            <a:r>
              <a:rPr lang="en-US" dirty="0" smtClean="0">
                <a:latin typeface="Times New Roman" panose="02020603050405020304" pitchFamily="18" charset="0"/>
                <a:cs typeface="Times New Roman" panose="02020603050405020304" pitchFamily="18" charset="0"/>
              </a:rPr>
              <a:t>).</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Some of these substances have been associated with adverse health effects and should be avoided, while others are safe and can be consumed with minimal risk</a:t>
            </a:r>
            <a:r>
              <a:rPr lang="en-US" dirty="0" smtClean="0">
                <a:latin typeface="Times New Roman" panose="02020603050405020304" pitchFamily="18" charset="0"/>
                <a:cs typeface="Times New Roman" panose="02020603050405020304" pitchFamily="18" charset="0"/>
              </a:rPr>
              <a:t>.</a:t>
            </a:r>
          </a:p>
          <a:p>
            <a:pPr marL="0" lvl="0" indent="0">
              <a:buNone/>
            </a:pPr>
            <a:endParaRPr lang="en-US" dirty="0">
              <a:latin typeface="Times New Roman" panose="02020603050405020304" pitchFamily="18" charset="0"/>
              <a:cs typeface="Times New Roman" panose="02020603050405020304" pitchFamily="18" charset="0"/>
            </a:endParaRPr>
          </a:p>
          <a:p>
            <a:pPr lvl="0"/>
            <a:r>
              <a:rPr lang="en-US" b="1" dirty="0">
                <a:solidFill>
                  <a:srgbClr val="C00000"/>
                </a:solidFill>
                <a:latin typeface="Times New Roman" panose="02020603050405020304" pitchFamily="18" charset="0"/>
                <a:cs typeface="Times New Roman" panose="02020603050405020304" pitchFamily="18" charset="0"/>
              </a:rPr>
              <a:t>Food additives </a:t>
            </a:r>
            <a:r>
              <a:rPr lang="en-US" dirty="0">
                <a:latin typeface="Times New Roman" panose="02020603050405020304" pitchFamily="18" charset="0"/>
                <a:cs typeface="Times New Roman" panose="02020603050405020304" pitchFamily="18" charset="0"/>
              </a:rPr>
              <a:t>are substances that become part of a food product when they are added during the processing or making of that food.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7034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45910"/>
            <a:ext cx="10515600" cy="5631053"/>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1-Direct" food additives are often added during processing to: </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Add nutrients</a:t>
            </a:r>
          </a:p>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Help process or prepare the food</a:t>
            </a:r>
          </a:p>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Keep the product fresh</a:t>
            </a:r>
          </a:p>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Make the food more appealing</a:t>
            </a:r>
          </a:p>
          <a:p>
            <a:pPr marL="0" lvl="0" indent="0">
              <a:buNone/>
            </a:pPr>
            <a:endParaRPr lang="en-US" dirty="0" smtClean="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Direct food additives may be man-made or natural.</a:t>
            </a:r>
            <a:endParaRPr lang="en-US"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Natural </a:t>
            </a:r>
            <a:r>
              <a:rPr lang="en-US" b="1" dirty="0">
                <a:latin typeface="Times New Roman" panose="02020603050405020304" pitchFamily="18" charset="0"/>
                <a:cs typeface="Times New Roman" panose="02020603050405020304" pitchFamily="18" charset="0"/>
              </a:rPr>
              <a:t>food additives include: </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Herbs or spices to add flavor to foods</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Vinegar </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Salt</a:t>
            </a:r>
          </a:p>
          <a:p>
            <a:pPr lvl="0"/>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1203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59809"/>
            <a:ext cx="10515600" cy="5317154"/>
          </a:xfrm>
        </p:spPr>
        <p:txBody>
          <a:bodyPr/>
          <a:lstStyle/>
          <a:p>
            <a:pPr marL="0" indent="0">
              <a:buNone/>
            </a:pPr>
            <a:r>
              <a:rPr lang="en-US" b="1" dirty="0">
                <a:latin typeface="Times New Roman" panose="02020603050405020304" pitchFamily="18" charset="0"/>
                <a:cs typeface="Times New Roman" panose="02020603050405020304" pitchFamily="18" charset="0"/>
              </a:rPr>
              <a:t>2- Indirect" food additives</a:t>
            </a:r>
            <a:r>
              <a:rPr lang="en-US" dirty="0">
                <a:latin typeface="Times New Roman" panose="02020603050405020304" pitchFamily="18" charset="0"/>
                <a:cs typeface="Times New Roman" panose="02020603050405020304" pitchFamily="18" charset="0"/>
              </a:rPr>
              <a:t> are substances that may be found in food during or after it is processed. They were not used or placed in the food on purpose. These additives are present in small amounts in the final product</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Food additives are classified on the basis of their functional use and are grouped as:</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Preservatives, </a:t>
            </a:r>
            <a:r>
              <a:rPr lang="en-US" dirty="0" err="1">
                <a:latin typeface="Times New Roman" panose="02020603050405020304" pitchFamily="18" charset="0"/>
                <a:cs typeface="Times New Roman" panose="02020603050405020304" pitchFamily="18" charset="0"/>
              </a:rPr>
              <a:t>Colours</a:t>
            </a:r>
            <a:r>
              <a:rPr lang="en-US" dirty="0">
                <a:latin typeface="Times New Roman" panose="02020603050405020304" pitchFamily="18" charset="0"/>
                <a:cs typeface="Times New Roman" panose="02020603050405020304" pitchFamily="18" charset="0"/>
              </a:rPr>
              <a:t>, Acidity Regulators, Antioxidants,  Antifoaming Agents, Artificial sweetener, </a:t>
            </a:r>
            <a:r>
              <a:rPr lang="en-US" dirty="0" err="1">
                <a:latin typeface="Times New Roman" panose="02020603050405020304" pitchFamily="18" charset="0"/>
                <a:cs typeface="Times New Roman" panose="02020603050405020304" pitchFamily="18" charset="0"/>
              </a:rPr>
              <a:t>Flavours</a:t>
            </a:r>
            <a:r>
              <a:rPr lang="en-US" dirty="0">
                <a:latin typeface="Times New Roman" panose="02020603050405020304" pitchFamily="18" charset="0"/>
                <a:cs typeface="Times New Roman" panose="02020603050405020304" pitchFamily="18" charset="0"/>
              </a:rPr>
              <a:t> , Modified Starches , Stabilizers</a:t>
            </a:r>
          </a:p>
          <a:p>
            <a:pPr marL="0" indent="0">
              <a:buNone/>
            </a:pPr>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570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405719"/>
            <a:ext cx="10515600" cy="4771244"/>
          </a:xfrm>
        </p:spPr>
        <p:txBody>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The purpose of Food </a:t>
            </a:r>
            <a:r>
              <a:rPr lang="en-US" b="1" dirty="0" smtClean="0">
                <a:solidFill>
                  <a:srgbClr val="C00000"/>
                </a:solidFill>
                <a:latin typeface="Times New Roman" panose="02020603050405020304" pitchFamily="18" charset="0"/>
                <a:cs typeface="Times New Roman" panose="02020603050405020304" pitchFamily="18" charset="0"/>
              </a:rPr>
              <a:t>preservatives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Food Preservatives are chemical substances that are added to food to help:</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 prevent spoiling</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 improve appearance</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 and/or maintain the food's nutritional quality.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4286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064525"/>
            <a:ext cx="10515600" cy="5112438"/>
          </a:xfrm>
        </p:spPr>
        <p:txBody>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Mechanisms of the action of preservation of foods:</a:t>
            </a:r>
            <a:r>
              <a:rPr lang="en-US" dirty="0">
                <a:solidFill>
                  <a:srgbClr val="C00000"/>
                </a:solidFill>
                <a:latin typeface="Times New Roman" panose="02020603050405020304" pitchFamily="18" charset="0"/>
                <a:cs typeface="Times New Roman" panose="02020603050405020304" pitchFamily="18" charset="0"/>
              </a:rPr>
              <a:t/>
            </a:r>
            <a:br>
              <a:rPr lang="en-US" dirty="0">
                <a:solidFill>
                  <a:srgbClr val="C00000"/>
                </a:solidFill>
                <a:latin typeface="Times New Roman" panose="02020603050405020304" pitchFamily="18" charset="0"/>
                <a:cs typeface="Times New Roman" panose="02020603050405020304" pitchFamily="18" charset="0"/>
              </a:rPr>
            </a:br>
            <a:r>
              <a:rPr lang="en-US" dirty="0">
                <a:solidFill>
                  <a:srgbClr val="C00000"/>
                </a:solidFill>
                <a:latin typeface="Times New Roman" panose="02020603050405020304" pitchFamily="18" charset="0"/>
                <a:cs typeface="Times New Roman" panose="02020603050405020304" pitchFamily="18" charset="0"/>
              </a:rPr>
              <a:t/>
            </a:r>
            <a:br>
              <a:rPr lang="en-US" dirty="0">
                <a:solidFill>
                  <a:srgbClr val="C00000"/>
                </a:solidFill>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1. interfering with genetic material.</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interfering with </a:t>
            </a:r>
            <a:r>
              <a:rPr lang="en-US" dirty="0" err="1">
                <a:latin typeface="Times New Roman" panose="02020603050405020304" pitchFamily="18" charset="0"/>
                <a:cs typeface="Times New Roman" panose="02020603050405020304" pitchFamily="18" charset="0"/>
              </a:rPr>
              <a:t>enzymetic</a:t>
            </a:r>
            <a:r>
              <a:rPr lang="en-US" dirty="0">
                <a:latin typeface="Times New Roman" panose="02020603050405020304" pitchFamily="18" charset="0"/>
                <a:cs typeface="Times New Roman" panose="02020603050405020304" pitchFamily="18" charset="0"/>
              </a:rPr>
              <a:t> activity  and proteins.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3. interfering with cell wall synthesis.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4.Binding to essential nutrients.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5. Act as antioxidant (Block oxidation).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064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928048"/>
            <a:ext cx="10515600" cy="5248915"/>
          </a:xfrm>
        </p:spPr>
        <p:txBody>
          <a:bodyPr/>
          <a:lstStyle/>
          <a:p>
            <a:pPr marL="0" indent="0">
              <a:buNone/>
            </a:pPr>
            <a:r>
              <a:rPr lang="en-US" b="1" dirty="0">
                <a:solidFill>
                  <a:srgbClr val="C00000"/>
                </a:solidFill>
                <a:latin typeface="Times New Roman" panose="02020603050405020304" pitchFamily="18" charset="0"/>
                <a:cs typeface="Times New Roman" panose="02020603050405020304" pitchFamily="18" charset="0"/>
              </a:rPr>
              <a:t>The common preservatives added to milk are:</a:t>
            </a:r>
            <a:endParaRPr lang="en-US" dirty="0">
              <a:solidFill>
                <a:srgbClr val="C00000"/>
              </a:solidFill>
              <a:latin typeface="Times New Roman" panose="02020603050405020304" pitchFamily="18" charset="0"/>
              <a:cs typeface="Times New Roman" panose="02020603050405020304" pitchFamily="18" charset="0"/>
            </a:endParaRPr>
          </a:p>
          <a:p>
            <a:pPr marL="0" indent="0">
              <a:buNone/>
            </a:pPr>
            <a:r>
              <a:rPr lang="en-US" dirty="0" err="1">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Formalin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ii) Boric acid and borates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iii) Benzoic acid and sodium benzoate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iv) Salicylic acid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v) Mercuric chloride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vi) Potassium chromate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vii) Hydrogen peroxide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7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Formalin can be detected by three tests:</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dirty="0" err="1">
                <a:latin typeface="Times New Roman" panose="02020603050405020304" pitchFamily="18" charset="0"/>
                <a:cs typeface="Times New Roman" panose="02020603050405020304" pitchFamily="18" charset="0"/>
              </a:rPr>
              <a:t>Hehner</a:t>
            </a:r>
            <a:r>
              <a:rPr lang="en-US" dirty="0">
                <a:latin typeface="Times New Roman" panose="02020603050405020304" pitchFamily="18" charset="0"/>
                <a:cs typeface="Times New Roman" panose="02020603050405020304" pitchFamily="18" charset="0"/>
              </a:rPr>
              <a:t> test</a:t>
            </a:r>
          </a:p>
          <a:p>
            <a:pPr marL="514350" lvl="0" indent="-514350">
              <a:buFont typeface="+mj-lt"/>
              <a:buAutoNum type="arabicPeriod"/>
            </a:pPr>
            <a:r>
              <a:rPr lang="en-US" dirty="0" err="1">
                <a:latin typeface="Times New Roman" panose="02020603050405020304" pitchFamily="18" charset="0"/>
                <a:cs typeface="Times New Roman" panose="02020603050405020304" pitchFamily="18" charset="0"/>
              </a:rPr>
              <a:t>Hehner</a:t>
            </a:r>
            <a:r>
              <a:rPr lang="en-US" dirty="0">
                <a:latin typeface="Times New Roman" panose="02020603050405020304" pitchFamily="18" charset="0"/>
                <a:cs typeface="Times New Roman" panose="02020603050405020304" pitchFamily="18" charset="0"/>
              </a:rPr>
              <a:t>-Fulton test</a:t>
            </a:r>
          </a:p>
          <a:p>
            <a:pPr marL="514350" lvl="0" indent="-514350">
              <a:buFont typeface="+mj-lt"/>
              <a:buAutoNum type="arabicPeriod"/>
            </a:pPr>
            <a:r>
              <a:rPr lang="en-US" dirty="0" err="1">
                <a:latin typeface="Times New Roman" panose="02020603050405020304" pitchFamily="18" charset="0"/>
                <a:cs typeface="Times New Roman" panose="02020603050405020304" pitchFamily="18" charset="0"/>
              </a:rPr>
              <a:t>Chromotropic</a:t>
            </a:r>
            <a:r>
              <a:rPr lang="en-US" dirty="0">
                <a:latin typeface="Times New Roman" panose="02020603050405020304" pitchFamily="18" charset="0"/>
                <a:cs typeface="Times New Roman" panose="02020603050405020304" pitchFamily="18" charset="0"/>
              </a:rPr>
              <a:t> test.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4140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037230"/>
            <a:ext cx="10515600" cy="5139733"/>
          </a:xfrm>
        </p:spPr>
        <p:txBody>
          <a:bodyPr/>
          <a:lstStyle/>
          <a:p>
            <a:pPr marL="0" indent="0">
              <a:buNone/>
            </a:pPr>
            <a:r>
              <a:rPr lang="en-US" dirty="0" smtClean="0">
                <a:latin typeface="Times New Roman" panose="02020603050405020304" pitchFamily="18" charset="0"/>
                <a:cs typeface="Times New Roman" panose="02020603050405020304" pitchFamily="18" charset="0"/>
              </a:rPr>
              <a:t>1-</a:t>
            </a:r>
            <a:r>
              <a:rPr lang="en-US" b="1" dirty="0" smtClean="0">
                <a:latin typeface="Times New Roman" panose="02020603050405020304" pitchFamily="18" charset="0"/>
                <a:cs typeface="Times New Roman" panose="02020603050405020304" pitchFamily="18" charset="0"/>
              </a:rPr>
              <a:t>Hehner </a:t>
            </a:r>
            <a:r>
              <a:rPr lang="en-US" b="1" dirty="0">
                <a:latin typeface="Times New Roman" panose="02020603050405020304" pitchFamily="18" charset="0"/>
                <a:cs typeface="Times New Roman" panose="02020603050405020304" pitchFamily="18" charset="0"/>
              </a:rPr>
              <a:t>Test</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Hehner</a:t>
            </a:r>
            <a:r>
              <a:rPr lang="en-US" dirty="0">
                <a:latin typeface="Times New Roman" panose="02020603050405020304" pitchFamily="18" charset="0"/>
                <a:cs typeface="Times New Roman" panose="02020603050405020304" pitchFamily="18" charset="0"/>
              </a:rPr>
              <a:t> test is a very simple and quick test for detecting formalin. It can be detected with concentrated </a:t>
            </a:r>
            <a:r>
              <a:rPr lang="en-US" dirty="0" err="1">
                <a:latin typeface="Times New Roman" panose="02020603050405020304" pitchFamily="18" charset="0"/>
                <a:cs typeface="Times New Roman" panose="02020603050405020304" pitchFamily="18" charset="0"/>
              </a:rPr>
              <a:t>sulphuric</a:t>
            </a:r>
            <a:r>
              <a:rPr lang="en-US" dirty="0">
                <a:latin typeface="Times New Roman" panose="02020603050405020304" pitchFamily="18" charset="0"/>
                <a:cs typeface="Times New Roman" panose="02020603050405020304" pitchFamily="18" charset="0"/>
              </a:rPr>
              <a:t> acid in the presence of an oxidizing agent </a:t>
            </a:r>
            <a:r>
              <a:rPr lang="en-US" dirty="0" smtClean="0">
                <a:latin typeface="Times New Roman" panose="02020603050405020304" pitchFamily="18" charset="0"/>
                <a:cs typeface="Times New Roman" panose="02020603050405020304" pitchFamily="18" charset="0"/>
              </a:rPr>
              <a:t>FeCl</a:t>
            </a:r>
            <a:r>
              <a:rPr lang="en-US" baseline="-25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Take 5 ml sample of milk in a test tube and gently add 2 ml concentrated </a:t>
            </a:r>
            <a:r>
              <a:rPr lang="en-US" dirty="0" err="1">
                <a:latin typeface="Times New Roman" panose="02020603050405020304" pitchFamily="18" charset="0"/>
                <a:cs typeface="Times New Roman" panose="02020603050405020304" pitchFamily="18" charset="0"/>
              </a:rPr>
              <a:t>sulphuric</a:t>
            </a:r>
            <a:r>
              <a:rPr lang="en-US" dirty="0">
                <a:latin typeface="Times New Roman" panose="02020603050405020304" pitchFamily="18" charset="0"/>
                <a:cs typeface="Times New Roman" panose="02020603050405020304" pitchFamily="18" charset="0"/>
              </a:rPr>
              <a:t> acid (</a:t>
            </a:r>
            <a:r>
              <a:rPr lang="en-US" dirty="0" smtClean="0">
                <a:latin typeface="Times New Roman" panose="02020603050405020304" pitchFamily="18" charset="0"/>
                <a:cs typeface="Times New Roman" panose="02020603050405020304" pitchFamily="18" charset="0"/>
              </a:rPr>
              <a:t>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SO</a:t>
            </a:r>
            <a:r>
              <a:rPr lang="en-US" baseline="-25000" dirty="0" smtClean="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containing a trace of </a:t>
            </a:r>
            <a:r>
              <a:rPr lang="en-US" dirty="0" smtClean="0">
                <a:latin typeface="Times New Roman" panose="02020603050405020304" pitchFamily="18" charset="0"/>
                <a:cs typeface="Times New Roman" panose="02020603050405020304" pitchFamily="18" charset="0"/>
              </a:rPr>
              <a:t>FeCI</a:t>
            </a:r>
            <a:r>
              <a:rPr lang="en-US" baseline="-25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Care should be taken that while adding acid it forms a separate layer at the bottom of the tube. The acid should not mix with milk </a:t>
            </a:r>
          </a:p>
          <a:p>
            <a:pPr marL="0" indent="0" algn="just">
              <a:buNone/>
            </a:pP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32440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563</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Food additive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11</cp:revision>
  <dcterms:created xsi:type="dcterms:W3CDTF">2022-10-20T02:57:40Z</dcterms:created>
  <dcterms:modified xsi:type="dcterms:W3CDTF">2022-10-20T03:43:35Z</dcterms:modified>
</cp:coreProperties>
</file>