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78" r:id="rId4"/>
    <p:sldId id="280" r:id="rId5"/>
    <p:sldId id="260" r:id="rId6"/>
    <p:sldId id="282" r:id="rId7"/>
    <p:sldId id="270" r:id="rId8"/>
    <p:sldId id="269" r:id="rId9"/>
    <p:sldId id="264" r:id="rId10"/>
    <p:sldId id="283" r:id="rId11"/>
    <p:sldId id="284" r:id="rId12"/>
    <p:sldId id="290" r:id="rId13"/>
    <p:sldId id="285" r:id="rId14"/>
    <p:sldId id="292" r:id="rId15"/>
    <p:sldId id="293" r:id="rId16"/>
    <p:sldId id="294" r:id="rId17"/>
    <p:sldId id="298" r:id="rId18"/>
    <p:sldId id="295" r:id="rId19"/>
    <p:sldId id="296" r:id="rId20"/>
    <p:sldId id="297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35" autoAdjust="0"/>
    <p:restoredTop sz="93783" autoAdjust="0"/>
  </p:normalViewPr>
  <p:slideViewPr>
    <p:cSldViewPr>
      <p:cViewPr>
        <p:scale>
          <a:sx n="80" d="100"/>
          <a:sy n="80" d="100"/>
        </p:scale>
        <p:origin x="-114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2B113-D9D0-4A7B-8CB7-5C26D520E2B8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FF094-B0BC-4BF5-9201-8B06ED104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first I would</a:t>
            </a:r>
            <a:r>
              <a:rPr lang="en-US" baseline="0" dirty="0" smtClean="0"/>
              <a:t> like to introduce myself my name is </a:t>
            </a:r>
            <a:r>
              <a:rPr lang="en-US" baseline="0" dirty="0" err="1" smtClean="0"/>
              <a:t>lary</a:t>
            </a:r>
            <a:r>
              <a:rPr lang="en-US" baseline="0" dirty="0" smtClean="0"/>
              <a:t> I do my master in solid state physics in college of science physics department</a:t>
            </a:r>
          </a:p>
          <a:p>
            <a:r>
              <a:rPr lang="en-US" baseline="0" dirty="0" smtClean="0"/>
              <a:t>Today we will taking about semiconductor,  </a:t>
            </a:r>
          </a:p>
          <a:p>
            <a:r>
              <a:rPr lang="en-US" baseline="0" dirty="0" smtClean="0"/>
              <a:t>Any one here have any idea about semiconductor ????  </a:t>
            </a:r>
          </a:p>
          <a:p>
            <a:r>
              <a:rPr lang="en-US" dirty="0" smtClean="0"/>
              <a:t>this lecture will help to understand the meaning of semiconductor so please pay u attention to 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first of this </a:t>
            </a:r>
            <a:r>
              <a:rPr lang="en-US" dirty="0" err="1" smtClean="0"/>
              <a:t>lec</a:t>
            </a:r>
            <a:r>
              <a:rPr lang="en-US" dirty="0" smtClean="0"/>
              <a:t>  we</a:t>
            </a:r>
            <a:r>
              <a:rPr lang="en-US" baseline="0" dirty="0" smtClean="0"/>
              <a:t> will taking about band theory I will try to remember u some old information that u have been studied in preview stage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As you study before if we ……..</a:t>
            </a:r>
          </a:p>
          <a:p>
            <a:r>
              <a:rPr lang="en-US" baseline="0" dirty="0" smtClean="0"/>
              <a:t>These electron are very important because they are responsible for making bond between </a:t>
            </a:r>
            <a:r>
              <a:rPr lang="en-US" baseline="0" dirty="0" err="1" smtClean="0"/>
              <a:t>atome</a:t>
            </a:r>
            <a:r>
              <a:rPr lang="en-US" baseline="0" dirty="0" smtClean="0"/>
              <a:t> to built the material and also are responsible for connecting the current in material </a:t>
            </a:r>
          </a:p>
          <a:p>
            <a:r>
              <a:rPr lang="en-US" baseline="0" dirty="0" smtClean="0"/>
              <a:t>Now if we draw </a:t>
            </a:r>
            <a:r>
              <a:rPr lang="en-US" baseline="0" dirty="0" err="1" smtClean="0"/>
              <a:t>agraphe</a:t>
            </a:r>
            <a:r>
              <a:rPr lang="en-US" baseline="0" dirty="0" smtClean="0"/>
              <a:t>  between the energy levels in y-</a:t>
            </a:r>
            <a:r>
              <a:rPr lang="en-US" baseline="0" dirty="0" err="1" smtClean="0"/>
              <a:t>axise</a:t>
            </a:r>
            <a:r>
              <a:rPr lang="en-US" baseline="0" dirty="0" smtClean="0"/>
              <a:t> and number of atom in x-</a:t>
            </a:r>
            <a:r>
              <a:rPr lang="en-US" baseline="0" dirty="0" err="1" smtClean="0"/>
              <a:t>axise</a:t>
            </a:r>
            <a:r>
              <a:rPr lang="en-US" baseline="0" dirty="0" smtClean="0"/>
              <a:t> for 1 single isolated </a:t>
            </a:r>
            <a:r>
              <a:rPr lang="en-US" baseline="0" dirty="0" err="1" smtClean="0"/>
              <a:t>atome</a:t>
            </a:r>
            <a:r>
              <a:rPr lang="en-US" baseline="0" dirty="0" smtClean="0"/>
              <a:t> we have </a:t>
            </a:r>
            <a:r>
              <a:rPr lang="en-US" baseline="0" dirty="0" err="1" smtClean="0"/>
              <a:t>discret</a:t>
            </a:r>
            <a:r>
              <a:rPr lang="en-US" baseline="0" dirty="0" smtClean="0"/>
              <a:t> energy level </a:t>
            </a:r>
          </a:p>
          <a:p>
            <a:r>
              <a:rPr lang="en-US" baseline="0" dirty="0" smtClean="0"/>
              <a:t>Because the material is composed of many atoms  </a:t>
            </a:r>
          </a:p>
          <a:p>
            <a:r>
              <a:rPr lang="en-US" baseline="0" dirty="0" smtClean="0"/>
              <a:t>What will be happened if we brought two atoms together in very close distance there energy level will over lap on each over ,  there is signification change in there energy  this energy level will be </a:t>
            </a:r>
            <a:r>
              <a:rPr lang="en-US" baseline="0" dirty="0" err="1" smtClean="0"/>
              <a:t>siplie</a:t>
            </a:r>
            <a:r>
              <a:rPr lang="en-US" baseline="0" dirty="0" smtClean="0"/>
              <a:t> to the two energy level there is very small distance between them around (10^-19) </a:t>
            </a:r>
            <a:r>
              <a:rPr lang="en-US" baseline="0" dirty="0" err="1" smtClean="0"/>
              <a:t>eV</a:t>
            </a:r>
            <a:endParaRPr lang="en-US" baseline="0" dirty="0" smtClean="0"/>
          </a:p>
          <a:p>
            <a:r>
              <a:rPr lang="en-US" baseline="0" dirty="0" smtClean="0"/>
              <a:t>For three atoms we have three energy level  for N number of atoms we have N number of energy level </a:t>
            </a:r>
          </a:p>
          <a:p>
            <a:r>
              <a:rPr lang="en-US" baseline="0" dirty="0" smtClean="0"/>
              <a:t>And the distance between these energy level are very small around (10^-19)( they  appear as a band)</a:t>
            </a:r>
          </a:p>
          <a:p>
            <a:r>
              <a:rPr lang="en-US" sz="1200" dirty="0" smtClean="0"/>
              <a:t>A band which is occupied by the valence electrons or a band having highest energy is defined as </a:t>
            </a:r>
            <a:r>
              <a:rPr lang="en-US" sz="1200" b="1" dirty="0" smtClean="0">
                <a:solidFill>
                  <a:srgbClr val="FF0000"/>
                </a:solidFill>
              </a:rPr>
              <a:t>valence band</a:t>
            </a:r>
            <a:r>
              <a:rPr lang="en-US" sz="1200" dirty="0" smtClean="0"/>
              <a:t>. </a:t>
            </a:r>
          </a:p>
          <a:p>
            <a:r>
              <a:rPr lang="en-US" baseline="0" dirty="0" smtClean="0"/>
              <a:t>And the next unfilled energy level is called conduction band </a:t>
            </a:r>
          </a:p>
          <a:p>
            <a:r>
              <a:rPr lang="en-US" baseline="0" dirty="0" smtClean="0"/>
              <a:t>This  is called the band structure of given atom.</a:t>
            </a:r>
          </a:p>
          <a:p>
            <a:r>
              <a:rPr lang="en-US" baseline="0" dirty="0" smtClean="0"/>
              <a:t>Lets focused on this part </a:t>
            </a:r>
          </a:p>
          <a:p>
            <a:r>
              <a:rPr lang="en-US" baseline="0" dirty="0" err="1" smtClean="0"/>
              <a:t>Becouse</a:t>
            </a:r>
            <a:r>
              <a:rPr lang="en-US" baseline="0" dirty="0" smtClean="0"/>
              <a:t> the material is composed of many atoms if we brought two atom to build the </a:t>
            </a:r>
            <a:r>
              <a:rPr lang="en-US" baseline="0" dirty="0" err="1" smtClean="0"/>
              <a:t>molcular</a:t>
            </a:r>
            <a:r>
              <a:rPr lang="en-US" baseline="0" dirty="0" smtClean="0"/>
              <a:t> there is signification change in there energy level </a:t>
            </a:r>
          </a:p>
          <a:p>
            <a:r>
              <a:rPr lang="en-US" baseline="0" dirty="0" smtClean="0"/>
              <a:t>the distance between these energy level are very small</a:t>
            </a:r>
          </a:p>
          <a:p>
            <a:r>
              <a:rPr lang="en-US" baseline="0" dirty="0" smtClean="0"/>
              <a:t>For N number of energy level  </a:t>
            </a:r>
          </a:p>
          <a:p>
            <a:r>
              <a:rPr lang="en-US" baseline="0" dirty="0" smtClean="0"/>
              <a:t>Now lets </a:t>
            </a:r>
            <a:r>
              <a:rPr lang="en-US" baseline="0" dirty="0" err="1" smtClean="0"/>
              <a:t>foucse</a:t>
            </a:r>
            <a:r>
              <a:rPr lang="en-US" baseline="0" dirty="0" smtClean="0"/>
              <a:t> only on this part which is called energy band </a:t>
            </a:r>
            <a:r>
              <a:rPr lang="en-US" baseline="0" dirty="0" err="1" smtClean="0"/>
              <a:t>digram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energy band diagram the electron in……</a:t>
            </a:r>
          </a:p>
          <a:p>
            <a:r>
              <a:rPr lang="en-US" dirty="0" smtClean="0"/>
              <a:t>They</a:t>
            </a:r>
            <a:r>
              <a:rPr lang="en-US" baseline="0" dirty="0" smtClean="0"/>
              <a:t> are not free thus they are unable for passing current</a:t>
            </a:r>
          </a:p>
          <a:p>
            <a:r>
              <a:rPr lang="en-US" sz="1200" dirty="0" smtClean="0"/>
              <a:t>The valence band may be partially or completely filled.</a:t>
            </a:r>
          </a:p>
          <a:p>
            <a:r>
              <a:rPr lang="en-US" sz="1200" dirty="0" smtClean="0"/>
              <a:t>Have no roll in the connecting the current</a:t>
            </a:r>
          </a:p>
          <a:p>
            <a:r>
              <a:rPr lang="en-US" sz="1200" dirty="0" smtClean="0"/>
              <a:t>They </a:t>
            </a:r>
            <a:r>
              <a:rPr lang="en-US" sz="1200" dirty="0" err="1" smtClean="0"/>
              <a:t>obserbe</a:t>
            </a:r>
            <a:r>
              <a:rPr lang="en-US" sz="1200" baseline="0" dirty="0" smtClean="0"/>
              <a:t> a small amount of energy and moving from valance band to conduction band </a:t>
            </a:r>
            <a:endParaRPr lang="en-US" sz="1200" dirty="0" smtClean="0"/>
          </a:p>
          <a:p>
            <a:r>
              <a:rPr lang="en-US" sz="1200" dirty="0" smtClean="0"/>
              <a:t>By</a:t>
            </a:r>
            <a:r>
              <a:rPr lang="en-US" sz="1200" baseline="0" dirty="0" smtClean="0"/>
              <a:t> helping the </a:t>
            </a:r>
            <a:r>
              <a:rPr lang="en-US" sz="1200" baseline="0" dirty="0" err="1" smtClean="0"/>
              <a:t>valace</a:t>
            </a:r>
            <a:r>
              <a:rPr lang="en-US" sz="1200" baseline="0" dirty="0" smtClean="0"/>
              <a:t> electron to </a:t>
            </a:r>
            <a:r>
              <a:rPr lang="en-US" sz="1200" baseline="0" dirty="0" err="1" smtClean="0"/>
              <a:t>jumb</a:t>
            </a:r>
            <a:r>
              <a:rPr lang="en-US" sz="1200" baseline="0" dirty="0" smtClean="0"/>
              <a:t> inside them</a:t>
            </a:r>
            <a:endParaRPr lang="en-US" sz="120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room </a:t>
            </a:r>
            <a:r>
              <a:rPr lang="en-US" dirty="0" err="1" smtClean="0"/>
              <a:t>tempertuer</a:t>
            </a:r>
            <a:r>
              <a:rPr lang="en-US" dirty="0" smtClean="0"/>
              <a:t> The</a:t>
            </a:r>
            <a:r>
              <a:rPr lang="en-US" baseline="0" dirty="0" smtClean="0"/>
              <a:t> valance band and conduction band are overlap on each other there is no energy band gap </a:t>
            </a:r>
            <a:r>
              <a:rPr lang="en-US" baseline="0" dirty="0" err="1" smtClean="0"/>
              <a:t>betwwen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=0  what is meaning that the  is mean the most of valance </a:t>
            </a:r>
            <a:r>
              <a:rPr lang="en-US" baseline="0" dirty="0" err="1" smtClean="0"/>
              <a:t>electon</a:t>
            </a:r>
            <a:r>
              <a:rPr lang="en-US" baseline="0" dirty="0" smtClean="0"/>
              <a:t> are moving free inside the material we do not need to </a:t>
            </a:r>
            <a:r>
              <a:rPr lang="en-US" baseline="0" dirty="0" err="1" smtClean="0"/>
              <a:t>aplly</a:t>
            </a:r>
            <a:r>
              <a:rPr lang="en-US" baseline="0" dirty="0" smtClean="0"/>
              <a:t> any energy to make them moving free  </a:t>
            </a:r>
            <a:r>
              <a:rPr lang="en-US" baseline="0" dirty="0" err="1" smtClean="0"/>
              <a:t>becouse</a:t>
            </a:r>
            <a:r>
              <a:rPr lang="en-US" baseline="0" dirty="0" smtClean="0"/>
              <a:t> they are free these electron are </a:t>
            </a:r>
            <a:r>
              <a:rPr lang="en-US" baseline="0" dirty="0" err="1" smtClean="0"/>
              <a:t>responsbale</a:t>
            </a:r>
            <a:r>
              <a:rPr lang="en-US" baseline="0" dirty="0" smtClean="0"/>
              <a:t> for connecting the current in </a:t>
            </a:r>
            <a:r>
              <a:rPr lang="en-US" baseline="0" dirty="0" err="1" smtClean="0"/>
              <a:t>conductro</a:t>
            </a:r>
            <a:r>
              <a:rPr lang="en-US" baseline="0" dirty="0" smtClean="0"/>
              <a:t> that why conductor </a:t>
            </a:r>
            <a:r>
              <a:rPr lang="en-US" baseline="0" dirty="0" err="1" smtClean="0"/>
              <a:t>matrial</a:t>
            </a:r>
            <a:r>
              <a:rPr lang="en-US" baseline="0" dirty="0" smtClean="0"/>
              <a:t> are able for connecting the current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understand the </a:t>
            </a:r>
            <a:r>
              <a:rPr lang="en-US" dirty="0" err="1" smtClean="0"/>
              <a:t>procces</a:t>
            </a:r>
            <a:r>
              <a:rPr lang="en-US" dirty="0" smtClean="0"/>
              <a:t> of the conductivity of </a:t>
            </a:r>
            <a:r>
              <a:rPr lang="en-US" baseline="0" dirty="0" smtClean="0"/>
              <a:t>intrinsic semiconductor we </a:t>
            </a:r>
            <a:r>
              <a:rPr lang="en-US" baseline="0" dirty="0" err="1" smtClean="0"/>
              <a:t>sholud</a:t>
            </a:r>
            <a:r>
              <a:rPr lang="en-US" baseline="0" dirty="0" smtClean="0"/>
              <a:t> know the crystal structure </a:t>
            </a:r>
            <a:endParaRPr lang="en-US" dirty="0" smtClean="0"/>
          </a:p>
          <a:p>
            <a:r>
              <a:rPr lang="en-US" dirty="0" smtClean="0"/>
              <a:t>Here we have the </a:t>
            </a:r>
            <a:r>
              <a:rPr lang="en-US" dirty="0" err="1" smtClean="0"/>
              <a:t>nuclied</a:t>
            </a:r>
            <a:r>
              <a:rPr lang="en-US" dirty="0" smtClean="0"/>
              <a:t> of silicon</a:t>
            </a:r>
            <a:r>
              <a:rPr lang="en-US" baseline="0" dirty="0" smtClean="0"/>
              <a:t> </a:t>
            </a:r>
            <a:r>
              <a:rPr lang="en-US" dirty="0" smtClean="0"/>
              <a:t> and each </a:t>
            </a:r>
            <a:r>
              <a:rPr lang="en-US" dirty="0" err="1" smtClean="0"/>
              <a:t>atome</a:t>
            </a:r>
            <a:r>
              <a:rPr lang="en-US" dirty="0" smtClean="0"/>
              <a:t> of </a:t>
            </a:r>
            <a:r>
              <a:rPr lang="en-US" dirty="0" err="1" smtClean="0"/>
              <a:t>si</a:t>
            </a:r>
            <a:r>
              <a:rPr lang="en-US" dirty="0" smtClean="0"/>
              <a:t> have </a:t>
            </a:r>
            <a:r>
              <a:rPr lang="en-US" baseline="0" dirty="0" smtClean="0"/>
              <a:t>four valance electron </a:t>
            </a:r>
          </a:p>
          <a:p>
            <a:r>
              <a:rPr lang="en-US" baseline="0" dirty="0" smtClean="0"/>
              <a:t>And bonded with four other atom by shear their valance electron </a:t>
            </a:r>
          </a:p>
          <a:p>
            <a:r>
              <a:rPr lang="en-US" baseline="0" dirty="0" smtClean="0"/>
              <a:t>At zero k all electron are </a:t>
            </a:r>
            <a:r>
              <a:rPr lang="en-US" baseline="0" dirty="0" err="1" smtClean="0"/>
              <a:t>stronle</a:t>
            </a:r>
            <a:r>
              <a:rPr lang="en-US" baseline="0" dirty="0" smtClean="0"/>
              <a:t> bonded with </a:t>
            </a:r>
            <a:r>
              <a:rPr lang="en-US" baseline="0" dirty="0" err="1" smtClean="0"/>
              <a:t>antome</a:t>
            </a:r>
            <a:r>
              <a:rPr lang="en-US" baseline="0" dirty="0" smtClean="0"/>
              <a:t> we have no free e and no unoccupied stated  in </a:t>
            </a:r>
            <a:r>
              <a:rPr lang="en-US" baseline="0" dirty="0" err="1" smtClean="0"/>
              <a:t>crystall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strutuer</a:t>
            </a:r>
            <a:r>
              <a:rPr lang="en-US" baseline="0" dirty="0" smtClean="0"/>
              <a:t> that why </a:t>
            </a:r>
            <a:r>
              <a:rPr lang="en-US" baseline="0" dirty="0" err="1" smtClean="0"/>
              <a:t>intrnsic</a:t>
            </a:r>
            <a:r>
              <a:rPr lang="en-US" baseline="0" dirty="0" smtClean="0"/>
              <a:t> semiconductor working as a perfect insulator</a:t>
            </a:r>
          </a:p>
          <a:p>
            <a:r>
              <a:rPr lang="en-US" baseline="0" dirty="0" smtClean="0"/>
              <a:t>At room </a:t>
            </a:r>
            <a:r>
              <a:rPr lang="en-US" baseline="0" dirty="0" err="1" smtClean="0"/>
              <a:t>tempertuer</a:t>
            </a:r>
            <a:r>
              <a:rPr lang="en-US" baseline="0" dirty="0" smtClean="0"/>
              <a:t> some of valance e </a:t>
            </a:r>
            <a:r>
              <a:rPr lang="en-US" baseline="0" dirty="0" err="1" smtClean="0"/>
              <a:t>obserb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enoght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amont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thernal</a:t>
            </a:r>
            <a:r>
              <a:rPr lang="en-US" baseline="0" dirty="0" smtClean="0"/>
              <a:t> energy and </a:t>
            </a:r>
            <a:r>
              <a:rPr lang="en-US" baseline="0" dirty="0" err="1" smtClean="0"/>
              <a:t>thet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brek</a:t>
            </a:r>
            <a:r>
              <a:rPr lang="en-US" baseline="0" dirty="0" smtClean="0"/>
              <a:t> there bond and become free </a:t>
            </a:r>
          </a:p>
          <a:p>
            <a:r>
              <a:rPr lang="en-US" baseline="0" dirty="0" smtClean="0"/>
              <a:t>These electron moving freely </a:t>
            </a:r>
            <a:r>
              <a:rPr lang="en-US" baseline="0" dirty="0" err="1" smtClean="0"/>
              <a:t>insude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materal</a:t>
            </a:r>
            <a:r>
              <a:rPr lang="en-US" baseline="0" dirty="0" smtClean="0"/>
              <a:t> in all direction  and </a:t>
            </a:r>
            <a:r>
              <a:rPr lang="en-US" baseline="0" dirty="0" err="1" smtClean="0"/>
              <a:t>unoccuped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helpe</a:t>
            </a:r>
            <a:r>
              <a:rPr lang="en-US" baseline="0" dirty="0" smtClean="0"/>
              <a:t> the other valance electron to </a:t>
            </a:r>
            <a:r>
              <a:rPr lang="en-US" baseline="0" dirty="0" err="1" smtClean="0"/>
              <a:t>jumbe</a:t>
            </a:r>
            <a:r>
              <a:rPr lang="en-US" baseline="0" dirty="0" smtClean="0"/>
              <a:t> inside them      but when we </a:t>
            </a:r>
            <a:r>
              <a:rPr lang="en-US" baseline="0" dirty="0" err="1" smtClean="0"/>
              <a:t>applide</a:t>
            </a:r>
            <a:r>
              <a:rPr lang="en-US" baseline="0" dirty="0" smtClean="0"/>
              <a:t> electric filed these electron moving in </a:t>
            </a:r>
            <a:r>
              <a:rPr lang="en-US" baseline="0" dirty="0" err="1" smtClean="0"/>
              <a:t>opposted</a:t>
            </a:r>
            <a:r>
              <a:rPr lang="en-US" baseline="0" dirty="0" smtClean="0"/>
              <a:t> direction 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This process </a:t>
            </a:r>
            <a:r>
              <a:rPr lang="en-US" baseline="0" dirty="0" err="1" smtClean="0"/>
              <a:t>hepe</a:t>
            </a:r>
            <a:r>
              <a:rPr lang="en-US" baseline="0" dirty="0" smtClean="0"/>
              <a:t> us to increase the </a:t>
            </a:r>
            <a:r>
              <a:rPr lang="en-US" baseline="0" dirty="0" err="1" smtClean="0"/>
              <a:t>conducivity</a:t>
            </a:r>
            <a:r>
              <a:rPr lang="en-US" baseline="0" dirty="0" smtClean="0"/>
              <a:t> of intrinsic semiconductor </a:t>
            </a:r>
          </a:p>
          <a:p>
            <a:r>
              <a:rPr lang="en-US" baseline="0" dirty="0" smtClean="0"/>
              <a:t>Why we will do that we already have conductor 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Becouse</a:t>
            </a:r>
            <a:r>
              <a:rPr lang="en-US" baseline="0" dirty="0" smtClean="0"/>
              <a:t> by control the amount of impurity we will control the conductivity and that is very important in </a:t>
            </a:r>
            <a:r>
              <a:rPr lang="en-US" baseline="0" dirty="0" err="1" smtClean="0"/>
              <a:t>electnic</a:t>
            </a:r>
            <a:r>
              <a:rPr lang="en-US" baseline="0" dirty="0" smtClean="0"/>
              <a:t> device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understand the </a:t>
            </a:r>
            <a:r>
              <a:rPr lang="en-US" dirty="0" err="1" smtClean="0"/>
              <a:t>procces</a:t>
            </a:r>
            <a:r>
              <a:rPr lang="en-US" dirty="0" smtClean="0"/>
              <a:t> of the conductivity of </a:t>
            </a:r>
            <a:r>
              <a:rPr lang="en-US" baseline="0" dirty="0" smtClean="0"/>
              <a:t>intrinsic semiconductor we </a:t>
            </a:r>
            <a:r>
              <a:rPr lang="en-US" baseline="0" dirty="0" err="1" smtClean="0"/>
              <a:t>sholud</a:t>
            </a:r>
            <a:r>
              <a:rPr lang="en-US" baseline="0" dirty="0" smtClean="0"/>
              <a:t> know the crystal structure </a:t>
            </a:r>
            <a:endParaRPr lang="en-US" dirty="0" smtClean="0"/>
          </a:p>
          <a:p>
            <a:r>
              <a:rPr lang="en-US" dirty="0" smtClean="0"/>
              <a:t>Here we have the </a:t>
            </a:r>
            <a:r>
              <a:rPr lang="en-US" dirty="0" err="1" smtClean="0"/>
              <a:t>nuclied</a:t>
            </a:r>
            <a:r>
              <a:rPr lang="en-US" dirty="0" smtClean="0"/>
              <a:t> of silicon</a:t>
            </a:r>
            <a:r>
              <a:rPr lang="en-US" baseline="0" dirty="0" smtClean="0"/>
              <a:t> </a:t>
            </a:r>
            <a:r>
              <a:rPr lang="en-US" dirty="0" smtClean="0"/>
              <a:t> and each </a:t>
            </a:r>
            <a:r>
              <a:rPr lang="en-US" dirty="0" err="1" smtClean="0"/>
              <a:t>atome</a:t>
            </a:r>
            <a:r>
              <a:rPr lang="en-US" dirty="0" smtClean="0"/>
              <a:t> of </a:t>
            </a:r>
            <a:r>
              <a:rPr lang="en-US" dirty="0" err="1" smtClean="0"/>
              <a:t>si</a:t>
            </a:r>
            <a:r>
              <a:rPr lang="en-US" dirty="0" smtClean="0"/>
              <a:t> have </a:t>
            </a:r>
            <a:r>
              <a:rPr lang="en-US" baseline="0" dirty="0" smtClean="0"/>
              <a:t>four valance electron </a:t>
            </a:r>
          </a:p>
          <a:p>
            <a:r>
              <a:rPr lang="en-US" baseline="0" dirty="0" smtClean="0"/>
              <a:t>And bonded with four other atom by shear their valance electron </a:t>
            </a:r>
          </a:p>
          <a:p>
            <a:r>
              <a:rPr lang="en-US" baseline="0" dirty="0" smtClean="0"/>
              <a:t>At zero k all electron are </a:t>
            </a:r>
            <a:r>
              <a:rPr lang="en-US" baseline="0" dirty="0" err="1" smtClean="0"/>
              <a:t>stronle</a:t>
            </a:r>
            <a:r>
              <a:rPr lang="en-US" baseline="0" dirty="0" smtClean="0"/>
              <a:t> bonded with </a:t>
            </a:r>
            <a:r>
              <a:rPr lang="en-US" baseline="0" dirty="0" err="1" smtClean="0"/>
              <a:t>antome</a:t>
            </a:r>
            <a:r>
              <a:rPr lang="en-US" baseline="0" dirty="0" smtClean="0"/>
              <a:t> we have no free e and no unoccupied stated  in </a:t>
            </a:r>
            <a:r>
              <a:rPr lang="en-US" baseline="0" dirty="0" err="1" smtClean="0"/>
              <a:t>crystall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strutuer</a:t>
            </a:r>
            <a:r>
              <a:rPr lang="en-US" baseline="0" dirty="0" smtClean="0"/>
              <a:t> that why </a:t>
            </a:r>
            <a:r>
              <a:rPr lang="en-US" baseline="0" dirty="0" err="1" smtClean="0"/>
              <a:t>intrnsic</a:t>
            </a:r>
            <a:r>
              <a:rPr lang="en-US" baseline="0" dirty="0" smtClean="0"/>
              <a:t> semiconductor working as a perfect insulator</a:t>
            </a:r>
          </a:p>
          <a:p>
            <a:r>
              <a:rPr lang="en-US" baseline="0" dirty="0" smtClean="0"/>
              <a:t>At room </a:t>
            </a:r>
            <a:r>
              <a:rPr lang="en-US" baseline="0" dirty="0" err="1" smtClean="0"/>
              <a:t>tempertuer</a:t>
            </a:r>
            <a:r>
              <a:rPr lang="en-US" baseline="0" dirty="0" smtClean="0"/>
              <a:t> some of valance e </a:t>
            </a:r>
            <a:r>
              <a:rPr lang="en-US" baseline="0" dirty="0" err="1" smtClean="0"/>
              <a:t>obserb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enoght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amont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thernal</a:t>
            </a:r>
            <a:r>
              <a:rPr lang="en-US" baseline="0" dirty="0" smtClean="0"/>
              <a:t> energy and </a:t>
            </a:r>
            <a:r>
              <a:rPr lang="en-US" baseline="0" dirty="0" err="1" smtClean="0"/>
              <a:t>thet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brek</a:t>
            </a:r>
            <a:r>
              <a:rPr lang="en-US" baseline="0" dirty="0" smtClean="0"/>
              <a:t> there bond and become free </a:t>
            </a:r>
          </a:p>
          <a:p>
            <a:r>
              <a:rPr lang="en-US" baseline="0" dirty="0" smtClean="0"/>
              <a:t>These electron moving freely </a:t>
            </a:r>
            <a:r>
              <a:rPr lang="en-US" baseline="0" dirty="0" err="1" smtClean="0"/>
              <a:t>insude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materal</a:t>
            </a:r>
            <a:r>
              <a:rPr lang="en-US" baseline="0" dirty="0" smtClean="0"/>
              <a:t> in all direction  and </a:t>
            </a:r>
            <a:r>
              <a:rPr lang="en-US" baseline="0" dirty="0" err="1" smtClean="0"/>
              <a:t>unoccuped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helpe</a:t>
            </a:r>
            <a:r>
              <a:rPr lang="en-US" baseline="0" dirty="0" smtClean="0"/>
              <a:t> the other valance electron to </a:t>
            </a:r>
            <a:r>
              <a:rPr lang="en-US" baseline="0" dirty="0" err="1" smtClean="0"/>
              <a:t>jumbe</a:t>
            </a:r>
            <a:r>
              <a:rPr lang="en-US" baseline="0" dirty="0" smtClean="0"/>
              <a:t> inside them      but when we </a:t>
            </a:r>
            <a:r>
              <a:rPr lang="en-US" baseline="0" dirty="0" err="1" smtClean="0"/>
              <a:t>applide</a:t>
            </a:r>
            <a:r>
              <a:rPr lang="en-US" baseline="0" dirty="0" smtClean="0"/>
              <a:t> electric filed these electron moving in </a:t>
            </a:r>
            <a:r>
              <a:rPr lang="en-US" baseline="0" dirty="0" err="1" smtClean="0"/>
              <a:t>opposted</a:t>
            </a:r>
            <a:r>
              <a:rPr lang="en-US" baseline="0" dirty="0" smtClean="0"/>
              <a:t> direction 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FF094-B0BC-4BF5-9201-8B06ED1042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E089-A3E0-4CFF-AE9F-8B07BCB01F63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C26-D02D-49FB-8E97-90C94345D1EC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EA94-4A34-4ED5-B13A-8C1B2DBCD12A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515D-FDCC-4036-8414-C679A8DBAE33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56DC-7523-483B-9CAA-9379636B9F0A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D82A-7A38-47D7-9D53-FC8514EA4396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58BB-AF83-43F8-BBC2-FAFD2BF63316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6AA3-1C5A-40CE-A21D-47735D210EE1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C31-D2A1-467B-A22A-52A9F646EBC4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411-90A7-43FD-A4A7-C240ECC62E48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0051-46FA-4660-B141-EC3B7930F208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0987A-969F-4406-8B33-1DC65B7BD19F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533471"/>
            <a:ext cx="6324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Electronics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962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Dr. </a:t>
            </a:r>
            <a:r>
              <a:rPr lang="en-US" sz="3200" dirty="0" err="1" smtClean="0"/>
              <a:t>Lary</a:t>
            </a:r>
            <a:r>
              <a:rPr lang="en-US" sz="3200" dirty="0" smtClean="0"/>
              <a:t> </a:t>
            </a:r>
            <a:r>
              <a:rPr lang="en-US" sz="3200" dirty="0" smtClean="0"/>
              <a:t>H. </a:t>
            </a:r>
            <a:r>
              <a:rPr lang="en-US" sz="3200" dirty="0" err="1" smtClean="0"/>
              <a:t>Slewa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-381000" y="323671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University of </a:t>
            </a:r>
            <a:r>
              <a:rPr lang="en-US" sz="2400" b="1" i="1" dirty="0" err="1" smtClean="0"/>
              <a:t>Salahaddin</a:t>
            </a:r>
            <a:endParaRPr lang="en-US" sz="2400" b="1" i="1" dirty="0" smtClean="0"/>
          </a:p>
          <a:p>
            <a:pPr algn="ctr"/>
            <a:r>
              <a:rPr lang="en-US" sz="2400" b="1" i="1" dirty="0" smtClean="0"/>
              <a:t>College of Science -Erbil</a:t>
            </a:r>
          </a:p>
          <a:p>
            <a:pPr algn="ctr"/>
            <a:r>
              <a:rPr lang="en-US" sz="2400" b="1" i="1" dirty="0" smtClean="0"/>
              <a:t>Department of physics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rcRect r="63119" b="8085"/>
          <a:stretch>
            <a:fillRect/>
          </a:stretch>
        </p:blipFill>
        <p:spPr bwMode="auto">
          <a:xfrm>
            <a:off x="7010400" y="152400"/>
            <a:ext cx="136681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124200" y="5029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lary.slewa@su.edu.krd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6100" y="5558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2021-2022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21452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lecture in electronics for 3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stage physics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209800"/>
            <a:ext cx="38862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572000" y="2209800"/>
            <a:ext cx="4114800" cy="30480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767841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4" name="Oval 93"/>
          <p:cNvSpPr/>
          <p:nvPr/>
        </p:nvSpPr>
        <p:spPr>
          <a:xfrm>
            <a:off x="2758440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5" name="Oval 94"/>
          <p:cNvSpPr/>
          <p:nvPr/>
        </p:nvSpPr>
        <p:spPr>
          <a:xfrm>
            <a:off x="3672840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6" name="TextBox 95"/>
          <p:cNvSpPr txBox="1"/>
          <p:nvPr/>
        </p:nvSpPr>
        <p:spPr>
          <a:xfrm>
            <a:off x="275844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67284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1767841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99" name="Oval 98"/>
          <p:cNvSpPr/>
          <p:nvPr/>
        </p:nvSpPr>
        <p:spPr>
          <a:xfrm>
            <a:off x="2849880" y="4358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1488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053840" y="4663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844040" y="4343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859280" y="5029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6060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764280" y="5029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764280" y="4358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849880" y="5044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6154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1394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5204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767841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2" name="Oval 111"/>
          <p:cNvSpPr/>
          <p:nvPr/>
        </p:nvSpPr>
        <p:spPr>
          <a:xfrm>
            <a:off x="2758440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3" name="Oval 112"/>
          <p:cNvSpPr/>
          <p:nvPr/>
        </p:nvSpPr>
        <p:spPr>
          <a:xfrm>
            <a:off x="3672840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4" name="TextBox 113"/>
          <p:cNvSpPr txBox="1"/>
          <p:nvPr/>
        </p:nvSpPr>
        <p:spPr>
          <a:xfrm>
            <a:off x="275844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367284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1767841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17" name="Oval 116"/>
          <p:cNvSpPr/>
          <p:nvPr/>
        </p:nvSpPr>
        <p:spPr>
          <a:xfrm>
            <a:off x="2849880" y="3368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1488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4053840" y="3672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44040" y="3352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5928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6060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76428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764280" y="3368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49880" y="4053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16154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31394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5204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1752601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0" name="Oval 129"/>
          <p:cNvSpPr/>
          <p:nvPr/>
        </p:nvSpPr>
        <p:spPr>
          <a:xfrm>
            <a:off x="2743200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1" name="Oval 130"/>
          <p:cNvSpPr/>
          <p:nvPr/>
        </p:nvSpPr>
        <p:spPr>
          <a:xfrm>
            <a:off x="3657600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2" name="TextBox 131"/>
          <p:cNvSpPr txBox="1"/>
          <p:nvPr/>
        </p:nvSpPr>
        <p:spPr>
          <a:xfrm>
            <a:off x="27432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36576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1752601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5" name="Oval 134"/>
          <p:cNvSpPr/>
          <p:nvPr/>
        </p:nvSpPr>
        <p:spPr>
          <a:xfrm>
            <a:off x="2834640" y="2453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1336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4038600" y="2758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828800" y="2438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8440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514600" y="2987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7490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749040" y="2453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834640" y="3139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6002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31242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35052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048000" y="4419600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3962400" y="4495800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672840" y="45720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1" name="TextBox 150"/>
          <p:cNvSpPr txBox="1"/>
          <p:nvPr/>
        </p:nvSpPr>
        <p:spPr>
          <a:xfrm>
            <a:off x="3657600" y="45720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52" name="Oval 151"/>
          <p:cNvSpPr/>
          <p:nvPr/>
        </p:nvSpPr>
        <p:spPr>
          <a:xfrm>
            <a:off x="2758440" y="45720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3" name="TextBox 152"/>
          <p:cNvSpPr txBox="1"/>
          <p:nvPr/>
        </p:nvSpPr>
        <p:spPr>
          <a:xfrm>
            <a:off x="2743200" y="45720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54" name="Oval 153"/>
          <p:cNvSpPr/>
          <p:nvPr/>
        </p:nvSpPr>
        <p:spPr>
          <a:xfrm>
            <a:off x="2758440" y="3581399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5" name="TextBox 154"/>
          <p:cNvSpPr txBox="1"/>
          <p:nvPr/>
        </p:nvSpPr>
        <p:spPr>
          <a:xfrm>
            <a:off x="27432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58" name="Oval 157"/>
          <p:cNvSpPr/>
          <p:nvPr/>
        </p:nvSpPr>
        <p:spPr>
          <a:xfrm>
            <a:off x="3672840" y="26670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9" name="TextBox 158"/>
          <p:cNvSpPr txBox="1"/>
          <p:nvPr/>
        </p:nvSpPr>
        <p:spPr>
          <a:xfrm>
            <a:off x="3657600" y="26670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60" name="Oval 159"/>
          <p:cNvSpPr/>
          <p:nvPr/>
        </p:nvSpPr>
        <p:spPr>
          <a:xfrm>
            <a:off x="1767840" y="35814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1" name="TextBox 160"/>
          <p:cNvSpPr txBox="1"/>
          <p:nvPr/>
        </p:nvSpPr>
        <p:spPr>
          <a:xfrm>
            <a:off x="1752600" y="35814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62" name="Oval 161"/>
          <p:cNvSpPr/>
          <p:nvPr/>
        </p:nvSpPr>
        <p:spPr>
          <a:xfrm>
            <a:off x="3048000" y="3429000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2057400" y="3444240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962400" y="2514600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044441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6" name="Oval 165"/>
          <p:cNvSpPr/>
          <p:nvPr/>
        </p:nvSpPr>
        <p:spPr>
          <a:xfrm>
            <a:off x="6035040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7" name="Oval 166"/>
          <p:cNvSpPr/>
          <p:nvPr/>
        </p:nvSpPr>
        <p:spPr>
          <a:xfrm>
            <a:off x="6949440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8" name="TextBox 167"/>
          <p:cNvSpPr txBox="1"/>
          <p:nvPr/>
        </p:nvSpPr>
        <p:spPr>
          <a:xfrm>
            <a:off x="603504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694944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70" name="TextBox 169"/>
          <p:cNvSpPr txBox="1"/>
          <p:nvPr/>
        </p:nvSpPr>
        <p:spPr>
          <a:xfrm>
            <a:off x="5044441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71" name="Oval 170"/>
          <p:cNvSpPr/>
          <p:nvPr/>
        </p:nvSpPr>
        <p:spPr>
          <a:xfrm>
            <a:off x="6126480" y="4358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54254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7330440" y="466344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5120640" y="4343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5135880" y="5029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58826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7040880" y="5029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7040880" y="4358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126480" y="5044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48920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4160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67970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5044441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4" name="Oval 183"/>
          <p:cNvSpPr/>
          <p:nvPr/>
        </p:nvSpPr>
        <p:spPr>
          <a:xfrm>
            <a:off x="6035040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5" name="Oval 184"/>
          <p:cNvSpPr/>
          <p:nvPr/>
        </p:nvSpPr>
        <p:spPr>
          <a:xfrm>
            <a:off x="6949440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6" name="TextBox 185"/>
          <p:cNvSpPr txBox="1"/>
          <p:nvPr/>
        </p:nvSpPr>
        <p:spPr>
          <a:xfrm>
            <a:off x="603504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87" name="TextBox 186"/>
          <p:cNvSpPr txBox="1"/>
          <p:nvPr/>
        </p:nvSpPr>
        <p:spPr>
          <a:xfrm>
            <a:off x="694944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88" name="TextBox 187"/>
          <p:cNvSpPr txBox="1"/>
          <p:nvPr/>
        </p:nvSpPr>
        <p:spPr>
          <a:xfrm>
            <a:off x="5044441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89" name="Oval 188"/>
          <p:cNvSpPr/>
          <p:nvPr/>
        </p:nvSpPr>
        <p:spPr>
          <a:xfrm>
            <a:off x="6126480" y="336804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5425440" y="3657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330440" y="3672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5120640" y="3352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513588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58826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04088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7040880" y="3368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6126480" y="4053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8920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64160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67970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5029201" y="26670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2" name="Oval 201"/>
          <p:cNvSpPr/>
          <p:nvPr/>
        </p:nvSpPr>
        <p:spPr>
          <a:xfrm>
            <a:off x="6019800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3" name="Oval 202"/>
          <p:cNvSpPr/>
          <p:nvPr/>
        </p:nvSpPr>
        <p:spPr>
          <a:xfrm>
            <a:off x="6934200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4" name="TextBox 203"/>
          <p:cNvSpPr txBox="1"/>
          <p:nvPr/>
        </p:nvSpPr>
        <p:spPr>
          <a:xfrm>
            <a:off x="60198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69342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07" name="Oval 206"/>
          <p:cNvSpPr/>
          <p:nvPr/>
        </p:nvSpPr>
        <p:spPr>
          <a:xfrm>
            <a:off x="6111240" y="2453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5410200" y="27432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7315200" y="275844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5105400" y="2438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51206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58674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0256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7025640" y="2453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111240" y="3139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8768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64008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818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949440" y="45720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/>
          <p:cNvSpPr/>
          <p:nvPr/>
        </p:nvSpPr>
        <p:spPr>
          <a:xfrm>
            <a:off x="6035040" y="45720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4" name="TextBox 223"/>
          <p:cNvSpPr txBox="1"/>
          <p:nvPr/>
        </p:nvSpPr>
        <p:spPr>
          <a:xfrm>
            <a:off x="6019800" y="45720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25" name="Oval 224"/>
          <p:cNvSpPr/>
          <p:nvPr/>
        </p:nvSpPr>
        <p:spPr>
          <a:xfrm>
            <a:off x="6035040" y="3581399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6" name="TextBox 225"/>
          <p:cNvSpPr txBox="1"/>
          <p:nvPr/>
        </p:nvSpPr>
        <p:spPr>
          <a:xfrm>
            <a:off x="60198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27" name="Oval 226"/>
          <p:cNvSpPr/>
          <p:nvPr/>
        </p:nvSpPr>
        <p:spPr>
          <a:xfrm>
            <a:off x="6949440" y="26670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8" name="TextBox 227"/>
          <p:cNvSpPr txBox="1"/>
          <p:nvPr/>
        </p:nvSpPr>
        <p:spPr>
          <a:xfrm>
            <a:off x="6934200" y="26670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29" name="Oval 228"/>
          <p:cNvSpPr/>
          <p:nvPr/>
        </p:nvSpPr>
        <p:spPr>
          <a:xfrm>
            <a:off x="5044440" y="35814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0" name="TextBox 229"/>
          <p:cNvSpPr txBox="1"/>
          <p:nvPr/>
        </p:nvSpPr>
        <p:spPr>
          <a:xfrm>
            <a:off x="5029200" y="35814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34" name="Oval 233"/>
          <p:cNvSpPr/>
          <p:nvPr/>
        </p:nvSpPr>
        <p:spPr>
          <a:xfrm>
            <a:off x="6019800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5" name="TextBox 234"/>
          <p:cNvSpPr txBox="1"/>
          <p:nvPr/>
        </p:nvSpPr>
        <p:spPr>
          <a:xfrm>
            <a:off x="60198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41" name="TextBox 240"/>
          <p:cNvSpPr txBox="1"/>
          <p:nvPr/>
        </p:nvSpPr>
        <p:spPr>
          <a:xfrm>
            <a:off x="69342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42" name="TextBox 241"/>
          <p:cNvSpPr txBox="1"/>
          <p:nvPr/>
        </p:nvSpPr>
        <p:spPr>
          <a:xfrm>
            <a:off x="5029200" y="2678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44" name="Rectangle 243"/>
          <p:cNvSpPr/>
          <p:nvPr/>
        </p:nvSpPr>
        <p:spPr>
          <a:xfrm>
            <a:off x="2286000" y="184046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N- type 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6019800" y="1840468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P-type</a:t>
            </a:r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0" y="630508"/>
            <a:ext cx="9144000" cy="872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PN- junction</a:t>
            </a:r>
          </a:p>
        </p:txBody>
      </p:sp>
      <p:pic>
        <p:nvPicPr>
          <p:cNvPr id="149" name="Picture 148" descr="FB9UV6OH5JVXMX1.MEDIU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141" y="5375795"/>
            <a:ext cx="1733550" cy="1300163"/>
          </a:xfrm>
          <a:prstGeom prst="rect">
            <a:avLst/>
          </a:prstGeom>
        </p:spPr>
      </p:pic>
      <p:sp>
        <p:nvSpPr>
          <p:cNvPr id="231" name="Oval 230"/>
          <p:cNvSpPr/>
          <p:nvPr/>
        </p:nvSpPr>
        <p:spPr>
          <a:xfrm>
            <a:off x="990601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2" name="TextBox 231"/>
          <p:cNvSpPr txBox="1"/>
          <p:nvPr/>
        </p:nvSpPr>
        <p:spPr>
          <a:xfrm>
            <a:off x="990601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33" name="Oval 232"/>
          <p:cNvSpPr/>
          <p:nvPr/>
        </p:nvSpPr>
        <p:spPr>
          <a:xfrm>
            <a:off x="137160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1066800" y="4343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1082040" y="5029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83820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914401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0" name="TextBox 239"/>
          <p:cNvSpPr txBox="1"/>
          <p:nvPr/>
        </p:nvSpPr>
        <p:spPr>
          <a:xfrm>
            <a:off x="914401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46" name="Oval 245"/>
          <p:cNvSpPr/>
          <p:nvPr/>
        </p:nvSpPr>
        <p:spPr>
          <a:xfrm>
            <a:off x="12954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990600" y="2438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10058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7620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929641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1" name="TextBox 250"/>
          <p:cNvSpPr txBox="1"/>
          <p:nvPr/>
        </p:nvSpPr>
        <p:spPr>
          <a:xfrm>
            <a:off x="929641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53" name="Oval 252"/>
          <p:cNvSpPr/>
          <p:nvPr/>
        </p:nvSpPr>
        <p:spPr>
          <a:xfrm>
            <a:off x="1005840" y="3352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102108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7772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7711441" y="268224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7" name="TextBox 256"/>
          <p:cNvSpPr txBox="1"/>
          <p:nvPr/>
        </p:nvSpPr>
        <p:spPr>
          <a:xfrm>
            <a:off x="7711441" y="268224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58" name="Oval 257"/>
          <p:cNvSpPr/>
          <p:nvPr/>
        </p:nvSpPr>
        <p:spPr>
          <a:xfrm>
            <a:off x="8092440" y="2758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7787640" y="2453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7802880" y="3139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7559040" y="2758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7696201" y="359664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3" name="TextBox 262"/>
          <p:cNvSpPr txBox="1"/>
          <p:nvPr/>
        </p:nvSpPr>
        <p:spPr>
          <a:xfrm>
            <a:off x="7696201" y="359664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64" name="Oval 263"/>
          <p:cNvSpPr/>
          <p:nvPr/>
        </p:nvSpPr>
        <p:spPr>
          <a:xfrm>
            <a:off x="8077200" y="3672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7772400" y="3368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7787640" y="4053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7467600" y="3977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7711441" y="458724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9" name="TextBox 268"/>
          <p:cNvSpPr txBox="1"/>
          <p:nvPr/>
        </p:nvSpPr>
        <p:spPr>
          <a:xfrm>
            <a:off x="7711441" y="458724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70" name="Oval 269"/>
          <p:cNvSpPr/>
          <p:nvPr/>
        </p:nvSpPr>
        <p:spPr>
          <a:xfrm>
            <a:off x="8092440" y="4663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787640" y="4358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7802880" y="5044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7559040" y="4663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1463040" y="3977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310640" y="367284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2514600" y="275844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7543800" y="37338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4"/>
          <p:cNvSpPr>
            <a:spLocks noChangeShapeType="1"/>
          </p:cNvSpPr>
          <p:nvPr/>
        </p:nvSpPr>
        <p:spPr bwMode="auto">
          <a:xfrm flipV="1">
            <a:off x="845820" y="3801870"/>
            <a:ext cx="533150" cy="160832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8401" y="5410200"/>
            <a:ext cx="1418273" cy="48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Minority (h+)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8"/>
          <p:cNvSpPr>
            <a:spLocks noChangeShapeType="1"/>
          </p:cNvSpPr>
          <p:nvPr/>
        </p:nvSpPr>
        <p:spPr bwMode="auto">
          <a:xfrm flipV="1">
            <a:off x="2583180" y="4536307"/>
            <a:ext cx="556260" cy="9702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0" name="AutoShape 9"/>
          <p:cNvSpPr>
            <a:spLocks noChangeShapeType="1"/>
          </p:cNvSpPr>
          <p:nvPr/>
        </p:nvSpPr>
        <p:spPr bwMode="auto">
          <a:xfrm flipH="1" flipV="1">
            <a:off x="1531619" y="4107179"/>
            <a:ext cx="865745" cy="14811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011816" y="5506587"/>
            <a:ext cx="1372368" cy="53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Majority (e-)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  <a:endCxn id="173" idx="2"/>
          </p:cNvCxnSpPr>
          <p:nvPr/>
        </p:nvCxnSpPr>
        <p:spPr bwMode="auto">
          <a:xfrm flipV="1">
            <a:off x="6629400" y="4732020"/>
            <a:ext cx="701040" cy="6781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156960" y="5410200"/>
            <a:ext cx="1295400" cy="4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Majority (h+)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7" name="AutoShape 13"/>
          <p:cNvCxnSpPr>
            <a:cxnSpLocks noChangeShapeType="1"/>
            <a:endCxn id="277" idx="3"/>
          </p:cNvCxnSpPr>
          <p:nvPr/>
        </p:nvCxnSpPr>
        <p:spPr bwMode="auto">
          <a:xfrm flipV="1">
            <a:off x="6484620" y="3850873"/>
            <a:ext cx="1079267" cy="165571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543800" y="5421634"/>
            <a:ext cx="1266825" cy="35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Minority (e-)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8" name="AutoShape 13"/>
          <p:cNvCxnSpPr>
            <a:cxnSpLocks noChangeShapeType="1"/>
            <a:stCxn id="23" idx="0"/>
          </p:cNvCxnSpPr>
          <p:nvPr/>
        </p:nvCxnSpPr>
        <p:spPr bwMode="auto">
          <a:xfrm flipH="1" flipV="1">
            <a:off x="7563887" y="4107179"/>
            <a:ext cx="613326" cy="13144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4780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346E-6 L 0.3092 -0.001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00116 L -0.35833 -1.6188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6809E-6 L -0.3408 0.001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00116 L -0.35833 -1.61887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43" grpId="0" animBg="1"/>
      <p:bldP spid="147" grpId="0" animBg="1"/>
      <p:bldP spid="163" grpId="0" animBg="1"/>
      <p:bldP spid="164" grpId="0" animBg="1"/>
      <p:bldP spid="173" grpId="0" animBg="1"/>
      <p:bldP spid="189" grpId="0" animBg="1"/>
      <p:bldP spid="190" grpId="0" animBg="1"/>
      <p:bldP spid="208" grpId="0" animBg="1"/>
      <p:bldP spid="209" grpId="0" animBg="1"/>
      <p:bldP spid="2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600" y="2209800"/>
            <a:ext cx="32004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572000" y="2209800"/>
            <a:ext cx="3429000" cy="30480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767841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0" name="Oval 99"/>
          <p:cNvSpPr/>
          <p:nvPr/>
        </p:nvSpPr>
        <p:spPr>
          <a:xfrm>
            <a:off x="21488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844040" y="4343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859280" y="5029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6154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038600" y="36576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9" name="Oval 128"/>
          <p:cNvSpPr/>
          <p:nvPr/>
        </p:nvSpPr>
        <p:spPr>
          <a:xfrm>
            <a:off x="1752601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Oval 135"/>
          <p:cNvSpPr/>
          <p:nvPr/>
        </p:nvSpPr>
        <p:spPr>
          <a:xfrm>
            <a:off x="21336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828800" y="2438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8440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6002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038600" y="45720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8" name="Oval 157"/>
          <p:cNvSpPr/>
          <p:nvPr/>
        </p:nvSpPr>
        <p:spPr>
          <a:xfrm>
            <a:off x="4038600" y="26670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1" name="Oval 200"/>
          <p:cNvSpPr/>
          <p:nvPr/>
        </p:nvSpPr>
        <p:spPr>
          <a:xfrm>
            <a:off x="4800601" y="26670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2" name="TextBox 241"/>
          <p:cNvSpPr txBox="1"/>
          <p:nvPr/>
        </p:nvSpPr>
        <p:spPr>
          <a:xfrm>
            <a:off x="4800600" y="26009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43" name="TextBox 242"/>
          <p:cNvSpPr txBox="1"/>
          <p:nvPr/>
        </p:nvSpPr>
        <p:spPr>
          <a:xfrm>
            <a:off x="2971800" y="609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PN- junction</a:t>
            </a:r>
            <a:endParaRPr lang="en-US" sz="3600" dirty="0"/>
          </a:p>
        </p:txBody>
      </p:sp>
      <p:sp>
        <p:nvSpPr>
          <p:cNvPr id="156" name="Oval 155"/>
          <p:cNvSpPr/>
          <p:nvPr/>
        </p:nvSpPr>
        <p:spPr>
          <a:xfrm>
            <a:off x="1767841" y="3657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6" name="Oval 205"/>
          <p:cNvSpPr/>
          <p:nvPr/>
        </p:nvSpPr>
        <p:spPr>
          <a:xfrm>
            <a:off x="21488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844040" y="3429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185928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16154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800600" y="35814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2" name="Oval 231"/>
          <p:cNvSpPr/>
          <p:nvPr/>
        </p:nvSpPr>
        <p:spPr>
          <a:xfrm>
            <a:off x="4800601" y="45720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3" name="TextBox 232"/>
          <p:cNvSpPr txBox="1"/>
          <p:nvPr/>
        </p:nvSpPr>
        <p:spPr>
          <a:xfrm>
            <a:off x="4800600" y="45059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36" name="Oval 235"/>
          <p:cNvSpPr/>
          <p:nvPr/>
        </p:nvSpPr>
        <p:spPr>
          <a:xfrm>
            <a:off x="2606041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7" name="Oval 236"/>
          <p:cNvSpPr/>
          <p:nvPr/>
        </p:nvSpPr>
        <p:spPr>
          <a:xfrm>
            <a:off x="29870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2682240" y="4343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2697480" y="5029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4536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2590801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5" name="Oval 244"/>
          <p:cNvSpPr/>
          <p:nvPr/>
        </p:nvSpPr>
        <p:spPr>
          <a:xfrm>
            <a:off x="29718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2667000" y="2438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26822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24384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2606041" y="3657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0" name="Oval 249"/>
          <p:cNvSpPr/>
          <p:nvPr/>
        </p:nvSpPr>
        <p:spPr>
          <a:xfrm>
            <a:off x="29870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2682240" y="3429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269748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24536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7254241" y="44958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0" name="Oval 269"/>
          <p:cNvSpPr/>
          <p:nvPr/>
        </p:nvSpPr>
        <p:spPr>
          <a:xfrm>
            <a:off x="7635240" y="4572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330440" y="4267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7345680" y="4953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7101840" y="4572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7239001" y="25908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5" name="Oval 274"/>
          <p:cNvSpPr/>
          <p:nvPr/>
        </p:nvSpPr>
        <p:spPr>
          <a:xfrm>
            <a:off x="7620000" y="26670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7315200" y="2362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7330440" y="3048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7086600" y="2667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7254241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0" name="Oval 279"/>
          <p:cNvSpPr/>
          <p:nvPr/>
        </p:nvSpPr>
        <p:spPr>
          <a:xfrm>
            <a:off x="76352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330440" y="3352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734568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71018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6339841" y="44958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5" name="Oval 284"/>
          <p:cNvSpPr/>
          <p:nvPr/>
        </p:nvSpPr>
        <p:spPr>
          <a:xfrm>
            <a:off x="6720840" y="4572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6416040" y="4267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6431280" y="4953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187440" y="4572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6324601" y="25908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0" name="Oval 289"/>
          <p:cNvSpPr/>
          <p:nvPr/>
        </p:nvSpPr>
        <p:spPr>
          <a:xfrm>
            <a:off x="6705600" y="2667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6400800" y="2362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6416040" y="3048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6172200" y="2667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6339841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5" name="Oval 294"/>
          <p:cNvSpPr/>
          <p:nvPr/>
        </p:nvSpPr>
        <p:spPr>
          <a:xfrm>
            <a:off x="6720840" y="3657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6416040" y="3352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643128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61874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2133600" y="1752600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N- type </a:t>
            </a:r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>
            <a:off x="6096000" y="1676400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P-type</a:t>
            </a:r>
            <a:endParaRPr lang="en-US" dirty="0"/>
          </a:p>
        </p:txBody>
      </p:sp>
      <p:sp>
        <p:nvSpPr>
          <p:cNvPr id="302" name="TextBox 301"/>
          <p:cNvSpPr txBox="1"/>
          <p:nvPr/>
        </p:nvSpPr>
        <p:spPr>
          <a:xfrm>
            <a:off x="4800600" y="3505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303" name="TextBox 302"/>
          <p:cNvSpPr txBox="1"/>
          <p:nvPr/>
        </p:nvSpPr>
        <p:spPr>
          <a:xfrm>
            <a:off x="3962400" y="25394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4" name="TextBox 303"/>
          <p:cNvSpPr txBox="1"/>
          <p:nvPr/>
        </p:nvSpPr>
        <p:spPr>
          <a:xfrm>
            <a:off x="4038600" y="4419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5" name="TextBox 304"/>
          <p:cNvSpPr txBox="1"/>
          <p:nvPr/>
        </p:nvSpPr>
        <p:spPr>
          <a:xfrm>
            <a:off x="3962400" y="3581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6" name="Oval 305"/>
          <p:cNvSpPr/>
          <p:nvPr/>
        </p:nvSpPr>
        <p:spPr>
          <a:xfrm>
            <a:off x="3368041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7" name="Oval 306"/>
          <p:cNvSpPr/>
          <p:nvPr/>
        </p:nvSpPr>
        <p:spPr>
          <a:xfrm>
            <a:off x="37490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3444240" y="4343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3459480" y="5029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3215640" y="4648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3352801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2" name="Oval 311"/>
          <p:cNvSpPr/>
          <p:nvPr/>
        </p:nvSpPr>
        <p:spPr>
          <a:xfrm>
            <a:off x="37338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429000" y="2438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34442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3200400" y="2743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3368041" y="3657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7" name="Oval 316"/>
          <p:cNvSpPr/>
          <p:nvPr/>
        </p:nvSpPr>
        <p:spPr>
          <a:xfrm>
            <a:off x="37490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3444240" y="3429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345948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32156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5501641" y="44958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2" name="Oval 321"/>
          <p:cNvSpPr/>
          <p:nvPr/>
        </p:nvSpPr>
        <p:spPr>
          <a:xfrm>
            <a:off x="5882640" y="45720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5577840" y="4267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5593080" y="4953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5349240" y="4572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5486401" y="25908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7" name="Oval 326"/>
          <p:cNvSpPr/>
          <p:nvPr/>
        </p:nvSpPr>
        <p:spPr>
          <a:xfrm>
            <a:off x="5867400" y="26670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5562600" y="2362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5577840" y="3048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5334000" y="2667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5501641" y="3581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2" name="Oval 331"/>
          <p:cNvSpPr/>
          <p:nvPr/>
        </p:nvSpPr>
        <p:spPr>
          <a:xfrm>
            <a:off x="58826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5577840" y="3352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559308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534924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3886200" y="2209800"/>
            <a:ext cx="1371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TextBox 337"/>
          <p:cNvSpPr txBox="1"/>
          <p:nvPr/>
        </p:nvSpPr>
        <p:spPr>
          <a:xfrm>
            <a:off x="3733800" y="1752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Depletion Reign</a:t>
            </a:r>
            <a:endParaRPr lang="en-US" dirty="0"/>
          </a:p>
        </p:txBody>
      </p:sp>
      <p:sp>
        <p:nvSpPr>
          <p:cNvPr id="339" name="Oval 338"/>
          <p:cNvSpPr/>
          <p:nvPr/>
        </p:nvSpPr>
        <p:spPr>
          <a:xfrm>
            <a:off x="2834640" y="3505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327398" y="2971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057400" y="2590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Up Arrow 123"/>
          <p:cNvSpPr/>
          <p:nvPr/>
        </p:nvSpPr>
        <p:spPr>
          <a:xfrm rot="16200000">
            <a:off x="4495800" y="2590800"/>
            <a:ext cx="152400" cy="457200"/>
          </a:xfrm>
          <a:prstGeom prst="up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Up Arrow 124"/>
          <p:cNvSpPr/>
          <p:nvPr/>
        </p:nvSpPr>
        <p:spPr>
          <a:xfrm rot="16200000">
            <a:off x="4495800" y="3581400"/>
            <a:ext cx="152400" cy="457200"/>
          </a:xfrm>
          <a:prstGeom prst="up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Up Arrow 125"/>
          <p:cNvSpPr/>
          <p:nvPr/>
        </p:nvSpPr>
        <p:spPr>
          <a:xfrm rot="16200000">
            <a:off x="4495800" y="4572000"/>
            <a:ext cx="152400" cy="457200"/>
          </a:xfrm>
          <a:prstGeom prst="up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3977640" y="5486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Electric filed prevent charge to move through the junction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7526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1752600" y="3669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17526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25908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2590800" y="3669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25908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33528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3352800" y="3669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33528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54864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63246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72390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54864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63246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7239000" y="3593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54864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6324600" y="4507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72390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46" name="Oval 145"/>
          <p:cNvSpPr/>
          <p:nvPr/>
        </p:nvSpPr>
        <p:spPr>
          <a:xfrm>
            <a:off x="2453640" y="27432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606040" y="3657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2" name="TextBox 181"/>
          <p:cNvSpPr txBox="1"/>
          <p:nvPr/>
        </p:nvSpPr>
        <p:spPr>
          <a:xfrm>
            <a:off x="260604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83" name="Oval 182"/>
          <p:cNvSpPr/>
          <p:nvPr/>
        </p:nvSpPr>
        <p:spPr>
          <a:xfrm>
            <a:off x="2606040" y="36576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4" name="TextBox 183"/>
          <p:cNvSpPr txBox="1"/>
          <p:nvPr/>
        </p:nvSpPr>
        <p:spPr>
          <a:xfrm>
            <a:off x="2590800" y="36576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85" name="Oval 184"/>
          <p:cNvSpPr/>
          <p:nvPr/>
        </p:nvSpPr>
        <p:spPr>
          <a:xfrm>
            <a:off x="1752600" y="2667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6" name="TextBox 185"/>
          <p:cNvSpPr txBox="1"/>
          <p:nvPr/>
        </p:nvSpPr>
        <p:spPr>
          <a:xfrm>
            <a:off x="17526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87" name="Oval 186"/>
          <p:cNvSpPr/>
          <p:nvPr/>
        </p:nvSpPr>
        <p:spPr>
          <a:xfrm>
            <a:off x="1752600" y="26670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8" name="TextBox 187"/>
          <p:cNvSpPr txBox="1"/>
          <p:nvPr/>
        </p:nvSpPr>
        <p:spPr>
          <a:xfrm>
            <a:off x="1737360" y="266700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89" name="Oval 188"/>
          <p:cNvSpPr/>
          <p:nvPr/>
        </p:nvSpPr>
        <p:spPr>
          <a:xfrm>
            <a:off x="5486401" y="25908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3" name="TextBox 192"/>
          <p:cNvSpPr txBox="1"/>
          <p:nvPr/>
        </p:nvSpPr>
        <p:spPr>
          <a:xfrm>
            <a:off x="5486400" y="2602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94" name="Oval 193"/>
          <p:cNvSpPr/>
          <p:nvPr/>
        </p:nvSpPr>
        <p:spPr>
          <a:xfrm>
            <a:off x="6324601" y="35814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5" name="Oval 194"/>
          <p:cNvSpPr/>
          <p:nvPr/>
        </p:nvSpPr>
        <p:spPr>
          <a:xfrm>
            <a:off x="6705600" y="3657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6400800" y="3352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6172200" y="3657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6324600" y="3593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99" name="Oval 198"/>
          <p:cNvSpPr/>
          <p:nvPr/>
        </p:nvSpPr>
        <p:spPr>
          <a:xfrm>
            <a:off x="7787640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600" y="1676400"/>
            <a:ext cx="32004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572000" y="1676400"/>
            <a:ext cx="3429000" cy="30480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767841" y="4038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0" name="Oval 99"/>
          <p:cNvSpPr/>
          <p:nvPr/>
        </p:nvSpPr>
        <p:spPr>
          <a:xfrm>
            <a:off x="21488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844040" y="3810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859280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6154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038600" y="31242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9" name="Oval 128"/>
          <p:cNvSpPr/>
          <p:nvPr/>
        </p:nvSpPr>
        <p:spPr>
          <a:xfrm>
            <a:off x="1752601" y="2133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Oval 135"/>
          <p:cNvSpPr/>
          <p:nvPr/>
        </p:nvSpPr>
        <p:spPr>
          <a:xfrm>
            <a:off x="21336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828800" y="1905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844040" y="2590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6002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038600" y="40386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8" name="Oval 157"/>
          <p:cNvSpPr/>
          <p:nvPr/>
        </p:nvSpPr>
        <p:spPr>
          <a:xfrm>
            <a:off x="4038600" y="21336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1" name="Oval 200"/>
          <p:cNvSpPr/>
          <p:nvPr/>
        </p:nvSpPr>
        <p:spPr>
          <a:xfrm>
            <a:off x="4800601" y="21336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2" name="TextBox 241"/>
          <p:cNvSpPr txBox="1"/>
          <p:nvPr/>
        </p:nvSpPr>
        <p:spPr>
          <a:xfrm>
            <a:off x="4800600" y="20675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43" name="TextBox 242"/>
          <p:cNvSpPr txBox="1"/>
          <p:nvPr/>
        </p:nvSpPr>
        <p:spPr>
          <a:xfrm>
            <a:off x="1600200" y="381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PN- junction </a:t>
            </a:r>
            <a:r>
              <a:rPr lang="en-US" sz="3600" dirty="0" err="1" smtClean="0"/>
              <a:t>Forword</a:t>
            </a:r>
            <a:r>
              <a:rPr lang="en-US" sz="3600" dirty="0" smtClean="0"/>
              <a:t> basing</a:t>
            </a:r>
            <a:endParaRPr lang="en-US" sz="3600" dirty="0"/>
          </a:p>
        </p:txBody>
      </p:sp>
      <p:sp>
        <p:nvSpPr>
          <p:cNvPr id="156" name="Oval 155"/>
          <p:cNvSpPr/>
          <p:nvPr/>
        </p:nvSpPr>
        <p:spPr>
          <a:xfrm>
            <a:off x="1767841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6" name="Oval 205"/>
          <p:cNvSpPr/>
          <p:nvPr/>
        </p:nvSpPr>
        <p:spPr>
          <a:xfrm>
            <a:off x="21488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844040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1859280" y="3581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16154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800600" y="30480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2" name="Oval 231"/>
          <p:cNvSpPr/>
          <p:nvPr/>
        </p:nvSpPr>
        <p:spPr>
          <a:xfrm>
            <a:off x="4800601" y="40386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3" name="TextBox 232"/>
          <p:cNvSpPr txBox="1"/>
          <p:nvPr/>
        </p:nvSpPr>
        <p:spPr>
          <a:xfrm>
            <a:off x="4800600" y="39725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36" name="Oval 235"/>
          <p:cNvSpPr/>
          <p:nvPr/>
        </p:nvSpPr>
        <p:spPr>
          <a:xfrm>
            <a:off x="2606041" y="4038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7" name="Oval 236"/>
          <p:cNvSpPr/>
          <p:nvPr/>
        </p:nvSpPr>
        <p:spPr>
          <a:xfrm>
            <a:off x="29870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2682240" y="3810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2697480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4536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2590801" y="2133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5" name="Oval 244"/>
          <p:cNvSpPr/>
          <p:nvPr/>
        </p:nvSpPr>
        <p:spPr>
          <a:xfrm>
            <a:off x="29718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2667000" y="1905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2682240" y="2590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24384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2606041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0" name="Oval 249"/>
          <p:cNvSpPr/>
          <p:nvPr/>
        </p:nvSpPr>
        <p:spPr>
          <a:xfrm>
            <a:off x="29870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2682240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2697480" y="3581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24536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7254241" y="3962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0" name="Oval 269"/>
          <p:cNvSpPr/>
          <p:nvPr/>
        </p:nvSpPr>
        <p:spPr>
          <a:xfrm>
            <a:off x="76352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3304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7345680" y="4419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71018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7239001" y="2057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5" name="Oval 274"/>
          <p:cNvSpPr/>
          <p:nvPr/>
        </p:nvSpPr>
        <p:spPr>
          <a:xfrm>
            <a:off x="7620000" y="2133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7315200" y="1828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7330440" y="2514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7086600" y="2133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7254241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0" name="Oval 279"/>
          <p:cNvSpPr/>
          <p:nvPr/>
        </p:nvSpPr>
        <p:spPr>
          <a:xfrm>
            <a:off x="76352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330440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7345680" y="3505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71018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6339841" y="3962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5" name="Oval 284"/>
          <p:cNvSpPr/>
          <p:nvPr/>
        </p:nvSpPr>
        <p:spPr>
          <a:xfrm>
            <a:off x="67208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64160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6431280" y="4419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1874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6324601" y="2057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0" name="Oval 289"/>
          <p:cNvSpPr/>
          <p:nvPr/>
        </p:nvSpPr>
        <p:spPr>
          <a:xfrm>
            <a:off x="6705600" y="2133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6400800" y="1828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6416040" y="2514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6172200" y="2133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6339841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5" name="Oval 294"/>
          <p:cNvSpPr/>
          <p:nvPr/>
        </p:nvSpPr>
        <p:spPr>
          <a:xfrm>
            <a:off x="6720840" y="31242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6416040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6431280" y="3505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61874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2057400" y="1066800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N- type </a:t>
            </a:r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>
            <a:off x="6172200" y="1143000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P-type</a:t>
            </a:r>
            <a:endParaRPr lang="en-US" dirty="0"/>
          </a:p>
        </p:txBody>
      </p:sp>
      <p:sp>
        <p:nvSpPr>
          <p:cNvPr id="302" name="TextBox 301"/>
          <p:cNvSpPr txBox="1"/>
          <p:nvPr/>
        </p:nvSpPr>
        <p:spPr>
          <a:xfrm>
            <a:off x="4800600" y="2971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303" name="TextBox 302"/>
          <p:cNvSpPr txBox="1"/>
          <p:nvPr/>
        </p:nvSpPr>
        <p:spPr>
          <a:xfrm>
            <a:off x="3962400" y="20060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4" name="TextBox 303"/>
          <p:cNvSpPr txBox="1"/>
          <p:nvPr/>
        </p:nvSpPr>
        <p:spPr>
          <a:xfrm>
            <a:off x="4038600" y="3886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5" name="TextBox 304"/>
          <p:cNvSpPr txBox="1"/>
          <p:nvPr/>
        </p:nvSpPr>
        <p:spPr>
          <a:xfrm>
            <a:off x="3962400" y="3048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6" name="Oval 305"/>
          <p:cNvSpPr/>
          <p:nvPr/>
        </p:nvSpPr>
        <p:spPr>
          <a:xfrm>
            <a:off x="3368041" y="4038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7" name="Oval 306"/>
          <p:cNvSpPr/>
          <p:nvPr/>
        </p:nvSpPr>
        <p:spPr>
          <a:xfrm>
            <a:off x="37490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3444240" y="3810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3459480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32156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3352801" y="2133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2" name="Oval 311"/>
          <p:cNvSpPr/>
          <p:nvPr/>
        </p:nvSpPr>
        <p:spPr>
          <a:xfrm>
            <a:off x="37338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429000" y="1905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3444240" y="2590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32004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3368041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7" name="Oval 316"/>
          <p:cNvSpPr/>
          <p:nvPr/>
        </p:nvSpPr>
        <p:spPr>
          <a:xfrm>
            <a:off x="37490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3444240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3459480" y="3581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32156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5501641" y="3962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2" name="Oval 321"/>
          <p:cNvSpPr/>
          <p:nvPr/>
        </p:nvSpPr>
        <p:spPr>
          <a:xfrm>
            <a:off x="5882640" y="4038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55778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5593080" y="4419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53492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5486401" y="2057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7" name="Oval 326"/>
          <p:cNvSpPr/>
          <p:nvPr/>
        </p:nvSpPr>
        <p:spPr>
          <a:xfrm>
            <a:off x="5867400" y="2133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5562600" y="1828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5577840" y="2514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5334000" y="2133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5501641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2" name="Oval 331"/>
          <p:cNvSpPr/>
          <p:nvPr/>
        </p:nvSpPr>
        <p:spPr>
          <a:xfrm>
            <a:off x="58826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5577840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5593080" y="3505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53492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3886200" y="1676400"/>
            <a:ext cx="1371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TextBox 337"/>
          <p:cNvSpPr txBox="1"/>
          <p:nvPr/>
        </p:nvSpPr>
        <p:spPr>
          <a:xfrm>
            <a:off x="3733800" y="114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Depletion Reign</a:t>
            </a:r>
            <a:endParaRPr lang="en-US" dirty="0"/>
          </a:p>
        </p:txBody>
      </p:sp>
      <p:sp>
        <p:nvSpPr>
          <p:cNvPr id="339" name="Oval 338"/>
          <p:cNvSpPr/>
          <p:nvPr/>
        </p:nvSpPr>
        <p:spPr>
          <a:xfrm>
            <a:off x="2834640" y="2971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33600" y="2971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057400" y="2057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733800" y="5410200"/>
            <a:ext cx="1371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648200" y="5410200"/>
            <a:ext cx="45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4724400" y="5410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3733800" y="53340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cxnSp>
        <p:nvCxnSpPr>
          <p:cNvPr id="132" name="Elbow Connector 131"/>
          <p:cNvCxnSpPr>
            <a:stCxn id="119" idx="1"/>
            <a:endCxn id="3" idx="1"/>
          </p:cNvCxnSpPr>
          <p:nvPr/>
        </p:nvCxnSpPr>
        <p:spPr>
          <a:xfrm rot="10800000">
            <a:off x="1371600" y="3200400"/>
            <a:ext cx="2362200" cy="2552700"/>
          </a:xfrm>
          <a:prstGeom prst="bentConnector3">
            <a:avLst>
              <a:gd name="adj1" fmla="val 12123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stCxn id="120" idx="3"/>
            <a:endCxn id="53" idx="3"/>
          </p:cNvCxnSpPr>
          <p:nvPr/>
        </p:nvCxnSpPr>
        <p:spPr>
          <a:xfrm flipV="1">
            <a:off x="5105400" y="3200400"/>
            <a:ext cx="2895600" cy="2552700"/>
          </a:xfrm>
          <a:prstGeom prst="bentConnector3">
            <a:avLst>
              <a:gd name="adj1" fmla="val 10789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990600" y="16764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990600" y="21336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990600" y="25146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990600" y="3040559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990600" y="34290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990600" y="38862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68" name="Oval 167"/>
          <p:cNvSpPr/>
          <p:nvPr/>
        </p:nvSpPr>
        <p:spPr>
          <a:xfrm>
            <a:off x="3124200" y="4089975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3124200" y="3175575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1524000" y="5410200"/>
            <a:ext cx="99060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1676400" y="571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I=3mA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8077200" y="191741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8077200" y="2362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8077200" y="2819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8077200" y="3276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8077200" y="3810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1490" y="6298330"/>
            <a:ext cx="3268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I= (</a:t>
            </a:r>
            <a:r>
              <a:rPr lang="en-US" sz="2000" dirty="0" err="1" smtClean="0"/>
              <a:t>I</a:t>
            </a:r>
            <a:r>
              <a:rPr lang="en-US" sz="2000" baseline="-25000" dirty="0" err="1" smtClean="0"/>
              <a:t>h</a:t>
            </a:r>
            <a:r>
              <a:rPr lang="en-US" sz="2000" dirty="0" err="1" smtClean="0"/>
              <a:t>+I</a:t>
            </a:r>
            <a:r>
              <a:rPr lang="en-US" sz="2000" baseline="-25000" dirty="0" err="1" smtClean="0"/>
              <a:t>e</a:t>
            </a:r>
            <a:r>
              <a:rPr lang="en-US" sz="2000" dirty="0" smtClean="0"/>
              <a:t>) major +</a:t>
            </a:r>
            <a:r>
              <a:rPr lang="en-US" sz="2000" dirty="0"/>
              <a:t> (</a:t>
            </a:r>
            <a:r>
              <a:rPr lang="en-US" sz="2000" dirty="0" err="1"/>
              <a:t>I</a:t>
            </a:r>
            <a:r>
              <a:rPr lang="en-US" sz="2000" baseline="-25000" dirty="0" err="1"/>
              <a:t>h</a:t>
            </a:r>
            <a:r>
              <a:rPr lang="en-US" sz="2000" dirty="0" err="1"/>
              <a:t>+I</a:t>
            </a:r>
            <a:r>
              <a:rPr lang="en-US" sz="2000" baseline="-25000" dirty="0" err="1"/>
              <a:t>e</a:t>
            </a:r>
            <a:r>
              <a:rPr lang="en-US" sz="2000" dirty="0"/>
              <a:t>) </a:t>
            </a:r>
            <a:r>
              <a:rPr lang="en-US" sz="2000" dirty="0" smtClean="0"/>
              <a:t>minor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167611" y="6296771"/>
            <a:ext cx="2860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baseline="-25000" dirty="0" err="1"/>
              <a:t>h</a:t>
            </a:r>
            <a:r>
              <a:rPr lang="en-US" dirty="0" err="1"/>
              <a:t>+I</a:t>
            </a:r>
            <a:r>
              <a:rPr lang="en-US" baseline="-25000" dirty="0" err="1"/>
              <a:t>e</a:t>
            </a:r>
            <a:r>
              <a:rPr lang="en-US" dirty="0"/>
              <a:t>) major </a:t>
            </a:r>
            <a:r>
              <a:rPr lang="en-US" dirty="0" smtClean="0"/>
              <a:t>&gt;&gt;&gt;(</a:t>
            </a:r>
            <a:r>
              <a:rPr lang="en-US" dirty="0" err="1"/>
              <a:t>I</a:t>
            </a:r>
            <a:r>
              <a:rPr lang="en-US" baseline="-25000" dirty="0" err="1"/>
              <a:t>h</a:t>
            </a:r>
            <a:r>
              <a:rPr lang="en-US" dirty="0" err="1"/>
              <a:t>+I</a:t>
            </a:r>
            <a:r>
              <a:rPr lang="en-US" baseline="-25000" dirty="0" err="1"/>
              <a:t>e</a:t>
            </a:r>
            <a:r>
              <a:rPr lang="en-US" dirty="0"/>
              <a:t>) minor</a:t>
            </a:r>
          </a:p>
        </p:txBody>
      </p:sp>
    </p:spTree>
    <p:extLst>
      <p:ext uri="{BB962C8B-B14F-4D97-AF65-F5344CB8AC3E}">
        <p14:creationId xmlns:p14="http://schemas.microsoft.com/office/powerpoint/2010/main" val="262254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6 0.03215 L 0.4166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-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03215 L 0.425 0.02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-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13 -0.01226 L 0.31667 -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03423E-6 L 0.41753 0.012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37835E-6 L -0.31754 -0.032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3691E-6 L -0.4842 0.04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19241E-6 L -0.3658 -0.0099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-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19241E-6 L -0.4408 -0.021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1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50" grpId="0" animBg="1"/>
      <p:bldP spid="158" grpId="0" animBg="1"/>
      <p:bldP spid="201" grpId="0" animBg="1"/>
      <p:bldP spid="242" grpId="0"/>
      <p:bldP spid="231" grpId="0" animBg="1"/>
      <p:bldP spid="232" grpId="0" animBg="1"/>
      <p:bldP spid="233" grpId="0"/>
      <p:bldP spid="237" grpId="0" animBg="1"/>
      <p:bldP spid="275" grpId="0" animBg="1"/>
      <p:bldP spid="295" grpId="0" animBg="1"/>
      <p:bldP spid="302" grpId="0"/>
      <p:bldP spid="303" grpId="0"/>
      <p:bldP spid="304" grpId="0"/>
      <p:bldP spid="305" grpId="0"/>
      <p:bldP spid="318" grpId="0" animBg="1"/>
      <p:bldP spid="322" grpId="0" animBg="1"/>
      <p:bldP spid="327" grpId="0" animBg="1"/>
      <p:bldP spid="337" grpId="0" animBg="1"/>
      <p:bldP spid="339" grpId="0" animBg="1"/>
      <p:bldP spid="340" grpId="0" animBg="1"/>
      <p:bldP spid="342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600" y="1676400"/>
            <a:ext cx="32004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572000" y="1676400"/>
            <a:ext cx="3429000" cy="30480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767841" y="4038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0" name="Oval 99"/>
          <p:cNvSpPr/>
          <p:nvPr/>
        </p:nvSpPr>
        <p:spPr>
          <a:xfrm>
            <a:off x="21488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844040" y="3810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859280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6154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038600" y="31242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9" name="Oval 128"/>
          <p:cNvSpPr/>
          <p:nvPr/>
        </p:nvSpPr>
        <p:spPr>
          <a:xfrm>
            <a:off x="1752601" y="2133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Oval 135"/>
          <p:cNvSpPr/>
          <p:nvPr/>
        </p:nvSpPr>
        <p:spPr>
          <a:xfrm>
            <a:off x="21336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828800" y="1905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844040" y="2590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6002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038600" y="40386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8" name="Oval 157"/>
          <p:cNvSpPr/>
          <p:nvPr/>
        </p:nvSpPr>
        <p:spPr>
          <a:xfrm>
            <a:off x="4038600" y="21336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1" name="Oval 200"/>
          <p:cNvSpPr/>
          <p:nvPr/>
        </p:nvSpPr>
        <p:spPr>
          <a:xfrm>
            <a:off x="4800601" y="21336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2" name="TextBox 241"/>
          <p:cNvSpPr txBox="1"/>
          <p:nvPr/>
        </p:nvSpPr>
        <p:spPr>
          <a:xfrm>
            <a:off x="4800600" y="20675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43" name="TextBox 242"/>
          <p:cNvSpPr txBox="1"/>
          <p:nvPr/>
        </p:nvSpPr>
        <p:spPr>
          <a:xfrm>
            <a:off x="0" y="381000"/>
            <a:ext cx="914399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PN- junction Revers basing</a:t>
            </a:r>
            <a:endParaRPr lang="en-US" sz="4000" dirty="0"/>
          </a:p>
        </p:txBody>
      </p:sp>
      <p:sp>
        <p:nvSpPr>
          <p:cNvPr id="156" name="Oval 155"/>
          <p:cNvSpPr/>
          <p:nvPr/>
        </p:nvSpPr>
        <p:spPr>
          <a:xfrm>
            <a:off x="1767841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6" name="Oval 205"/>
          <p:cNvSpPr/>
          <p:nvPr/>
        </p:nvSpPr>
        <p:spPr>
          <a:xfrm>
            <a:off x="21488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844040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1859280" y="3581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16154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800600" y="30480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2" name="Oval 231"/>
          <p:cNvSpPr/>
          <p:nvPr/>
        </p:nvSpPr>
        <p:spPr>
          <a:xfrm>
            <a:off x="4800601" y="403860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3" name="TextBox 232"/>
          <p:cNvSpPr txBox="1"/>
          <p:nvPr/>
        </p:nvSpPr>
        <p:spPr>
          <a:xfrm>
            <a:off x="4800600" y="39725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36" name="Oval 235"/>
          <p:cNvSpPr/>
          <p:nvPr/>
        </p:nvSpPr>
        <p:spPr>
          <a:xfrm>
            <a:off x="2606041" y="4038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7" name="Oval 236"/>
          <p:cNvSpPr/>
          <p:nvPr/>
        </p:nvSpPr>
        <p:spPr>
          <a:xfrm>
            <a:off x="29870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2682240" y="3810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2697480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4536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2590801" y="2133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5" name="Oval 244"/>
          <p:cNvSpPr/>
          <p:nvPr/>
        </p:nvSpPr>
        <p:spPr>
          <a:xfrm>
            <a:off x="29718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2667000" y="1905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2682240" y="2590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24384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2606041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0" name="Oval 249"/>
          <p:cNvSpPr/>
          <p:nvPr/>
        </p:nvSpPr>
        <p:spPr>
          <a:xfrm>
            <a:off x="29870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2682240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2697480" y="3581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24536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7254241" y="3962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0" name="Oval 269"/>
          <p:cNvSpPr/>
          <p:nvPr/>
        </p:nvSpPr>
        <p:spPr>
          <a:xfrm>
            <a:off x="76352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3304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7345680" y="4419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71018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7239001" y="2057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5" name="Oval 274"/>
          <p:cNvSpPr/>
          <p:nvPr/>
        </p:nvSpPr>
        <p:spPr>
          <a:xfrm>
            <a:off x="7620000" y="2133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7315200" y="1828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7330440" y="2514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7086600" y="2133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7254241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0" name="Oval 279"/>
          <p:cNvSpPr/>
          <p:nvPr/>
        </p:nvSpPr>
        <p:spPr>
          <a:xfrm>
            <a:off x="76352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330440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7345680" y="3505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71018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6339841" y="3962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5" name="Oval 284"/>
          <p:cNvSpPr/>
          <p:nvPr/>
        </p:nvSpPr>
        <p:spPr>
          <a:xfrm>
            <a:off x="67208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64160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6431280" y="4419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1874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6324601" y="2057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0" name="Oval 289"/>
          <p:cNvSpPr/>
          <p:nvPr/>
        </p:nvSpPr>
        <p:spPr>
          <a:xfrm>
            <a:off x="6705600" y="2133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6400800" y="1828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6416040" y="2514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6172200" y="2133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6339841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5" name="Oval 294"/>
          <p:cNvSpPr/>
          <p:nvPr/>
        </p:nvSpPr>
        <p:spPr>
          <a:xfrm>
            <a:off x="6720840" y="31242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6416040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6431280" y="3505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61874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2057400" y="1066800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N- type </a:t>
            </a:r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>
            <a:off x="6172200" y="1143000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P-type</a:t>
            </a:r>
            <a:endParaRPr lang="en-US" dirty="0"/>
          </a:p>
        </p:txBody>
      </p:sp>
      <p:sp>
        <p:nvSpPr>
          <p:cNvPr id="302" name="TextBox 301"/>
          <p:cNvSpPr txBox="1"/>
          <p:nvPr/>
        </p:nvSpPr>
        <p:spPr>
          <a:xfrm>
            <a:off x="4800600" y="2971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303" name="TextBox 302"/>
          <p:cNvSpPr txBox="1"/>
          <p:nvPr/>
        </p:nvSpPr>
        <p:spPr>
          <a:xfrm>
            <a:off x="3962400" y="20060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4" name="TextBox 303"/>
          <p:cNvSpPr txBox="1"/>
          <p:nvPr/>
        </p:nvSpPr>
        <p:spPr>
          <a:xfrm>
            <a:off x="4038600" y="3886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5" name="TextBox 304"/>
          <p:cNvSpPr txBox="1"/>
          <p:nvPr/>
        </p:nvSpPr>
        <p:spPr>
          <a:xfrm>
            <a:off x="3962400" y="3048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06" name="Oval 305"/>
          <p:cNvSpPr/>
          <p:nvPr/>
        </p:nvSpPr>
        <p:spPr>
          <a:xfrm>
            <a:off x="3368041" y="4038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7" name="Oval 306"/>
          <p:cNvSpPr/>
          <p:nvPr/>
        </p:nvSpPr>
        <p:spPr>
          <a:xfrm>
            <a:off x="37490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3444240" y="3810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3459480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321564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3352801" y="2133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2" name="Oval 311"/>
          <p:cNvSpPr/>
          <p:nvPr/>
        </p:nvSpPr>
        <p:spPr>
          <a:xfrm>
            <a:off x="37338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429000" y="1905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3444240" y="2590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3200400" y="2209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3368041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7" name="Oval 316"/>
          <p:cNvSpPr/>
          <p:nvPr/>
        </p:nvSpPr>
        <p:spPr>
          <a:xfrm>
            <a:off x="37490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3444240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3459480" y="3581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3215640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5501641" y="3962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2" name="Oval 321"/>
          <p:cNvSpPr/>
          <p:nvPr/>
        </p:nvSpPr>
        <p:spPr>
          <a:xfrm>
            <a:off x="5882640" y="4038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5577840" y="3733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5593080" y="4419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5349240" y="4038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5486401" y="2057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7" name="Oval 326"/>
          <p:cNvSpPr/>
          <p:nvPr/>
        </p:nvSpPr>
        <p:spPr>
          <a:xfrm>
            <a:off x="5867400" y="2133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5562600" y="1828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5577840" y="2514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5334000" y="2133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5501641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2" name="Oval 331"/>
          <p:cNvSpPr/>
          <p:nvPr/>
        </p:nvSpPr>
        <p:spPr>
          <a:xfrm>
            <a:off x="58826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5577840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5593080" y="3505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5349240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3886200" y="1676400"/>
            <a:ext cx="1371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TextBox 337"/>
          <p:cNvSpPr txBox="1"/>
          <p:nvPr/>
        </p:nvSpPr>
        <p:spPr>
          <a:xfrm>
            <a:off x="3733800" y="114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Depletion Reign</a:t>
            </a:r>
            <a:endParaRPr lang="en-US" dirty="0"/>
          </a:p>
        </p:txBody>
      </p:sp>
      <p:sp>
        <p:nvSpPr>
          <p:cNvPr id="339" name="Oval 338"/>
          <p:cNvSpPr/>
          <p:nvPr/>
        </p:nvSpPr>
        <p:spPr>
          <a:xfrm>
            <a:off x="2834640" y="2971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33600" y="2971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057400" y="2057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733800" y="54102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191000" y="5410200"/>
            <a:ext cx="9144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3810000" y="5486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4724400" y="53340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cxnSp>
        <p:nvCxnSpPr>
          <p:cNvPr id="132" name="Elbow Connector 131"/>
          <p:cNvCxnSpPr>
            <a:stCxn id="119" idx="1"/>
            <a:endCxn id="3" idx="1"/>
          </p:cNvCxnSpPr>
          <p:nvPr/>
        </p:nvCxnSpPr>
        <p:spPr>
          <a:xfrm rot="10800000">
            <a:off x="1371600" y="3200400"/>
            <a:ext cx="2362200" cy="2552700"/>
          </a:xfrm>
          <a:prstGeom prst="bentConnector3">
            <a:avLst>
              <a:gd name="adj1" fmla="val 12123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stCxn id="122" idx="3"/>
            <a:endCxn id="53" idx="3"/>
          </p:cNvCxnSpPr>
          <p:nvPr/>
        </p:nvCxnSpPr>
        <p:spPr>
          <a:xfrm flipV="1">
            <a:off x="5105400" y="3200400"/>
            <a:ext cx="2895600" cy="2518321"/>
          </a:xfrm>
          <a:prstGeom prst="bentConnector3">
            <a:avLst>
              <a:gd name="adj1" fmla="val 1173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914400" y="1752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914400" y="220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914400" y="2667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914400" y="3124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914400" y="3657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8001000" y="15240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8001000" y="19812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8001000" y="23622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8001000" y="2888159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8001000" y="32766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8001000" y="37338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162" name="Oval 161"/>
          <p:cNvSpPr/>
          <p:nvPr/>
        </p:nvSpPr>
        <p:spPr>
          <a:xfrm>
            <a:off x="3413760" y="3099375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3" name="Oval 162"/>
          <p:cNvSpPr/>
          <p:nvPr/>
        </p:nvSpPr>
        <p:spPr>
          <a:xfrm>
            <a:off x="3413760" y="4013775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4" name="Oval 163"/>
          <p:cNvSpPr/>
          <p:nvPr/>
        </p:nvSpPr>
        <p:spPr>
          <a:xfrm>
            <a:off x="3413760" y="2108775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5" name="TextBox 164"/>
          <p:cNvSpPr txBox="1"/>
          <p:nvPr/>
        </p:nvSpPr>
        <p:spPr>
          <a:xfrm>
            <a:off x="3337560" y="1981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3413760" y="38613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3337560" y="30231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68" name="Oval 167"/>
          <p:cNvSpPr/>
          <p:nvPr/>
        </p:nvSpPr>
        <p:spPr>
          <a:xfrm>
            <a:off x="3124200" y="4089975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3124200" y="3175575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5334001" y="212342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1" name="TextBox 170"/>
          <p:cNvSpPr txBox="1"/>
          <p:nvPr/>
        </p:nvSpPr>
        <p:spPr>
          <a:xfrm>
            <a:off x="5334000" y="2057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72" name="Oval 171"/>
          <p:cNvSpPr/>
          <p:nvPr/>
        </p:nvSpPr>
        <p:spPr>
          <a:xfrm>
            <a:off x="5334000" y="303782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3" name="Oval 172"/>
          <p:cNvSpPr/>
          <p:nvPr/>
        </p:nvSpPr>
        <p:spPr>
          <a:xfrm>
            <a:off x="5334001" y="4028420"/>
            <a:ext cx="3048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4" name="TextBox 173"/>
          <p:cNvSpPr txBox="1"/>
          <p:nvPr/>
        </p:nvSpPr>
        <p:spPr>
          <a:xfrm>
            <a:off x="5334000" y="3962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75" name="TextBox 174"/>
          <p:cNvSpPr txBox="1"/>
          <p:nvPr/>
        </p:nvSpPr>
        <p:spPr>
          <a:xfrm>
            <a:off x="5334000" y="296162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76" name="Oval 175"/>
          <p:cNvSpPr/>
          <p:nvPr/>
        </p:nvSpPr>
        <p:spPr>
          <a:xfrm>
            <a:off x="1524000" y="5410200"/>
            <a:ext cx="99060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1676400" y="5715000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I=µA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491490" y="6298330"/>
            <a:ext cx="3268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I= ( (</a:t>
            </a:r>
            <a:r>
              <a:rPr lang="en-US" sz="2000" dirty="0" err="1"/>
              <a:t>I</a:t>
            </a:r>
            <a:r>
              <a:rPr lang="en-US" sz="2000" baseline="-25000" dirty="0" err="1"/>
              <a:t>h</a:t>
            </a:r>
            <a:r>
              <a:rPr lang="en-US" sz="2000" dirty="0" err="1"/>
              <a:t>+I</a:t>
            </a:r>
            <a:r>
              <a:rPr lang="en-US" sz="2000" baseline="-25000" dirty="0" err="1"/>
              <a:t>e</a:t>
            </a:r>
            <a:r>
              <a:rPr lang="en-US" sz="2000" dirty="0"/>
              <a:t>) </a:t>
            </a:r>
            <a:r>
              <a:rPr lang="en-US" sz="2000" dirty="0" smtClean="0"/>
              <a:t>minor</a:t>
            </a:r>
            <a:endParaRPr lang="en-US" sz="2000" dirty="0"/>
          </a:p>
        </p:txBody>
      </p:sp>
      <p:sp>
        <p:nvSpPr>
          <p:cNvPr id="155" name="Oval 154"/>
          <p:cNvSpPr/>
          <p:nvPr/>
        </p:nvSpPr>
        <p:spPr>
          <a:xfrm>
            <a:off x="6873240" y="3276600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7101840" y="2667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02498E-6 L -0.14914 0.156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5.45791E-7 L -0.22587 -0.120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-6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03423E-6 L -0.15747 0.023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37835E-6 L 0.2658 -0.120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 0.11101 L -0.10834 0.111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3691E-6 L 0.1658 0.0011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0167E-6 L -0.51753 -0.009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85" y="-5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19241E-6 L 0.2592 0.145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7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19241E-6 L 0.07587 0.145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animBg="1"/>
      <p:bldP spid="275" grpId="0" animBg="1"/>
      <p:bldP spid="29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8" grpId="1" animBg="1"/>
      <p:bldP spid="319" grpId="0" animBg="1"/>
      <p:bldP spid="320" grpId="0" animBg="1"/>
      <p:bldP spid="321" grpId="0" animBg="1"/>
      <p:bldP spid="322" grpId="0" animBg="1"/>
      <p:bldP spid="322" grpId="1" animBg="1"/>
      <p:bldP spid="323" grpId="0" animBg="1"/>
      <p:bldP spid="324" grpId="0" animBg="1"/>
      <p:bldP spid="325" grpId="0" animBg="1"/>
      <p:bldP spid="326" grpId="0" animBg="1"/>
      <p:bldP spid="327" grpId="0" animBg="1"/>
      <p:bldP spid="327" grpId="1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9" grpId="0" animBg="1"/>
      <p:bldP spid="340" grpId="0" animBg="1"/>
      <p:bldP spid="342" grpId="0" animBg="1"/>
      <p:bldP spid="162" grpId="0" animBg="1"/>
      <p:bldP spid="163" grpId="0" animBg="1"/>
      <p:bldP spid="164" grpId="0" animBg="1"/>
      <p:bldP spid="165" grpId="0"/>
      <p:bldP spid="166" grpId="0"/>
      <p:bldP spid="167" grpId="0"/>
      <p:bldP spid="168" grpId="0" animBg="1"/>
      <p:bldP spid="168" grpId="1" animBg="1"/>
      <p:bldP spid="169" grpId="0" animBg="1"/>
      <p:bldP spid="169" grpId="1" animBg="1"/>
      <p:bldP spid="170" grpId="0" animBg="1"/>
      <p:bldP spid="171" grpId="0"/>
      <p:bldP spid="172" grpId="0" animBg="1"/>
      <p:bldP spid="173" grpId="0" animBg="1"/>
      <p:bldP spid="174" grpId="0"/>
      <p:bldP spid="175" grpId="0"/>
      <p:bldP spid="151" grpId="0"/>
      <p:bldP spid="155" grpId="0" animBg="1"/>
      <p:bldP spid="1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4399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US" sz="3200" dirty="0"/>
              <a:t>IV- Characteristic for PN-junction diode</a:t>
            </a:r>
            <a:endParaRPr lang="en-US" sz="2000" dirty="0"/>
          </a:p>
        </p:txBody>
      </p:sp>
      <p:pic>
        <p:nvPicPr>
          <p:cNvPr id="5" name="Picture 4" descr="bvbbvbvb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762001"/>
            <a:ext cx="5943600" cy="502919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6231339" y="2615483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threshold</a:t>
            </a:r>
            <a:r>
              <a:rPr lang="en-US" dirty="0" smtClean="0"/>
              <a:t> </a:t>
            </a:r>
            <a:r>
              <a:rPr lang="en-US" b="1" i="1" dirty="0"/>
              <a:t>voltage </a:t>
            </a:r>
            <a:r>
              <a:rPr lang="en-US" b="1" dirty="0"/>
              <a:t>(</a:t>
            </a:r>
            <a:r>
              <a:rPr lang="en-US" b="1" i="1" dirty="0" err="1"/>
              <a:t>Vth</a:t>
            </a:r>
            <a:r>
              <a:rPr lang="en-US" b="1" dirty="0"/>
              <a:t>) or </a:t>
            </a:r>
            <a:endParaRPr lang="en-US" b="1" dirty="0" smtClean="0"/>
          </a:p>
          <a:p>
            <a:r>
              <a:rPr lang="en-US" b="1" i="1" dirty="0" smtClean="0"/>
              <a:t>cut-in </a:t>
            </a:r>
            <a:r>
              <a:rPr lang="en-US" b="1" i="1" dirty="0"/>
              <a:t>voltage </a:t>
            </a:r>
            <a:r>
              <a:rPr lang="en-US" dirty="0"/>
              <a:t>or </a:t>
            </a:r>
            <a:endParaRPr lang="en-US" dirty="0" smtClean="0"/>
          </a:p>
          <a:p>
            <a:r>
              <a:rPr lang="en-US" b="1" i="1" dirty="0" smtClean="0"/>
              <a:t>knee</a:t>
            </a:r>
            <a:r>
              <a:rPr lang="en-US" dirty="0" smtClean="0"/>
              <a:t> </a:t>
            </a:r>
            <a:r>
              <a:rPr lang="en-US" b="1" i="1" dirty="0"/>
              <a:t>voltage </a:t>
            </a:r>
            <a:r>
              <a:rPr lang="en-US" b="1" i="1" dirty="0" smtClean="0"/>
              <a:t> =0.3 for </a:t>
            </a:r>
            <a:r>
              <a:rPr lang="en-US" b="1" i="1" dirty="0" err="1" smtClean="0"/>
              <a:t>Ge</a:t>
            </a:r>
            <a:endParaRPr lang="en-US" b="1" i="1" dirty="0" smtClean="0"/>
          </a:p>
          <a:p>
            <a:r>
              <a:rPr lang="en-US" b="1" i="1" dirty="0"/>
              <a:t> </a:t>
            </a:r>
            <a:r>
              <a:rPr lang="en-US" b="1" i="1" dirty="0" smtClean="0"/>
              <a:t>                         =0.7 for Si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60909" y="4324176"/>
            <a:ext cx="2883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V </a:t>
            </a:r>
            <a:r>
              <a:rPr lang="en-US" sz="2000" b="1" dirty="0"/>
              <a:t>&lt; </a:t>
            </a:r>
            <a:r>
              <a:rPr lang="en-US" sz="2000" b="1" i="1" dirty="0" err="1"/>
              <a:t>Vth</a:t>
            </a:r>
            <a:r>
              <a:rPr lang="en-US" sz="2000" b="1" dirty="0"/>
              <a:t>, current flow is negligible.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22834" y="5236129"/>
            <a:ext cx="24508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/>
              <a:t>reverse saturation current </a:t>
            </a: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2133600" y="4495800"/>
            <a:ext cx="1914666" cy="740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5930443"/>
            <a:ext cx="9157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slight increase is due to the impurities on the surface of the semiconductor which behaves as a resistor and hence obeys Ohm’s law. This gives rise to a very small current called </a:t>
            </a:r>
            <a:r>
              <a:rPr lang="en-US" b="1" i="1" dirty="0"/>
              <a:t>surface leakage</a:t>
            </a:r>
            <a:r>
              <a:rPr lang="en-US" dirty="0"/>
              <a:t> </a:t>
            </a:r>
            <a:r>
              <a:rPr lang="en-US" b="1" i="1" dirty="0"/>
              <a:t>current</a:t>
            </a:r>
            <a:r>
              <a:rPr lang="en-US" dirty="0"/>
              <a:t>.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33400" y="5574683"/>
            <a:ext cx="152400" cy="3557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mage01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6629400" y="1143000"/>
            <a:ext cx="1657350" cy="56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4399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Resistance levels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-29571" y="838200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As the operating points of </a:t>
            </a:r>
            <a:r>
              <a:rPr lang="en-US" sz="2000" dirty="0" smtClean="0"/>
              <a:t>diode </a:t>
            </a:r>
            <a:r>
              <a:rPr lang="en-US" sz="2000" dirty="0"/>
              <a:t>move from one region to another the resistance of the diode will also be change due to nonlinear shape of the </a:t>
            </a:r>
            <a:r>
              <a:rPr lang="en-US" sz="2000" dirty="0" smtClean="0"/>
              <a:t>characteristic </a:t>
            </a:r>
            <a:r>
              <a:rPr lang="en-US" sz="2000" dirty="0"/>
              <a:t>curve, three different levels will be introduced in this section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078" y="2181958"/>
            <a:ext cx="23319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en-US" b="1" dirty="0"/>
              <a:t>DC or static </a:t>
            </a:r>
            <a:r>
              <a:rPr lang="en-US" b="1" dirty="0" smtClean="0"/>
              <a:t>Resistance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4077" y="3518632"/>
                <a:ext cx="1976695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𝐷𝐶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𝑎𝑡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𝑝𝑡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7" y="3518632"/>
                <a:ext cx="1976695" cy="656205"/>
              </a:xfrm>
              <a:prstGeom prst="rect">
                <a:avLst/>
              </a:prstGeom>
              <a:blipFill rotWithShape="1">
                <a:blip r:embed="rId2"/>
                <a:stretch>
                  <a:fillRect r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2" y="4105338"/>
            <a:ext cx="9144000" cy="275266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49314" y="2174292"/>
            <a:ext cx="271375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en-US" b="1" dirty="0"/>
              <a:t>AC or Dynamic resistance: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370428" y="3648187"/>
                <a:ext cx="2071529" cy="525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𝑎𝑐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𝐷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𝐷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at point D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428" y="3648187"/>
                <a:ext cx="2071529" cy="525400"/>
              </a:xfrm>
              <a:prstGeom prst="rect">
                <a:avLst/>
              </a:prstGeom>
              <a:blipFill rotWithShape="1">
                <a:blip r:embed="rId4"/>
                <a:stretch>
                  <a:fillRect r="-3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477000" y="2154242"/>
            <a:ext cx="237539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en-US" b="1" dirty="0"/>
              <a:t>Average AC Resistance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0" y="3456723"/>
                <a:ext cx="1818575" cy="7800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𝐷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𝑝𝑡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𝑡𝑜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𝑝𝑡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456723"/>
                <a:ext cx="1818575" cy="780022"/>
              </a:xfrm>
              <a:prstGeom prst="rect">
                <a:avLst/>
              </a:prstGeom>
              <a:blipFill rotWithShape="1">
                <a:blip r:embed="rId5"/>
                <a:stretch>
                  <a:fillRect r="-4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27928" y="2629124"/>
            <a:ext cx="342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If a sinusoidal rather than DC input is applied to the varying  input will move the instantaneous operation point to up and down a region of the </a:t>
            </a:r>
            <a:r>
              <a:rPr lang="en-US" sz="1400" dirty="0" smtClean="0"/>
              <a:t>characteristics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477000" y="2504414"/>
            <a:ext cx="2637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the point signal is sufficiently large to </a:t>
            </a:r>
            <a:r>
              <a:rPr lang="en-US" dirty="0" smtClean="0"/>
              <a:t>produce </a:t>
            </a:r>
            <a:r>
              <a:rPr lang="en-US" dirty="0"/>
              <a:t>a broad swing</a:t>
            </a:r>
          </a:p>
        </p:txBody>
      </p:sp>
    </p:spTree>
    <p:extLst>
      <p:ext uri="{BB962C8B-B14F-4D97-AF65-F5344CB8AC3E}">
        <p14:creationId xmlns:p14="http://schemas.microsoft.com/office/powerpoint/2010/main" val="7437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066800"/>
            <a:ext cx="5943600" cy="494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003" y="1123950"/>
            <a:ext cx="4933950" cy="573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04800"/>
            <a:ext cx="7458075" cy="121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3573" y="5105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</a:t>
            </a:r>
            <a:r>
              <a:rPr lang="en-US" sz="1600" baseline="-25000" dirty="0" smtClean="0"/>
              <a:t>D</a:t>
            </a:r>
            <a:r>
              <a:rPr lang="en-US" sz="1600" dirty="0" smtClean="0"/>
              <a:t>=4mA    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d</a:t>
            </a:r>
            <a:r>
              <a:rPr lang="en-US" sz="1600" dirty="0" smtClean="0"/>
              <a:t>=0.76V</a:t>
            </a:r>
          </a:p>
          <a:p>
            <a:r>
              <a:rPr lang="en-US" sz="1600" dirty="0" smtClean="0"/>
              <a:t>I</a:t>
            </a:r>
            <a:r>
              <a:rPr lang="en-US" sz="1600" baseline="-25000" dirty="0" smtClean="0"/>
              <a:t>D</a:t>
            </a:r>
            <a:r>
              <a:rPr lang="en-US" sz="1600" dirty="0" smtClean="0"/>
              <a:t>=0mA    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d</a:t>
            </a:r>
            <a:r>
              <a:rPr lang="en-US" sz="1600" dirty="0" smtClean="0"/>
              <a:t>=0.65V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743573" y="1600200"/>
            <a:ext cx="2286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</a:t>
            </a:r>
            <a:r>
              <a:rPr lang="en-US" sz="1600" baseline="-25000" dirty="0" smtClean="0"/>
              <a:t>D</a:t>
            </a:r>
            <a:r>
              <a:rPr lang="en-US" sz="1600" dirty="0" smtClean="0"/>
              <a:t>=30mA    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d</a:t>
            </a:r>
            <a:r>
              <a:rPr lang="en-US" sz="1600" dirty="0" smtClean="0"/>
              <a:t>=0.8V</a:t>
            </a:r>
          </a:p>
          <a:p>
            <a:r>
              <a:rPr lang="en-US" sz="1600" dirty="0" smtClean="0"/>
              <a:t>I</a:t>
            </a:r>
            <a:r>
              <a:rPr lang="en-US" sz="1600" baseline="-25000" dirty="0" smtClean="0"/>
              <a:t>D</a:t>
            </a:r>
            <a:r>
              <a:rPr lang="en-US" sz="1600" dirty="0" smtClean="0"/>
              <a:t>=20mA     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d</a:t>
            </a:r>
            <a:r>
              <a:rPr lang="en-US" sz="1600" dirty="0" smtClean="0"/>
              <a:t>=0.78V</a:t>
            </a:r>
            <a:endParaRPr lang="en-US" sz="1600" dirty="0"/>
          </a:p>
          <a:p>
            <a:r>
              <a:rPr lang="en-US" sz="1600" dirty="0" smtClean="0"/>
              <a:t>                                 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878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below Fig.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9372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1. </a:t>
            </a:r>
            <a:r>
              <a:rPr lang="en-US" sz="2800" b="1" dirty="0" smtClean="0"/>
              <a:t>The </a:t>
            </a:r>
            <a:r>
              <a:rPr lang="en-US" sz="2800" b="1" dirty="0"/>
              <a:t>current in an intrinsic semiconductor is due to</a:t>
            </a:r>
          </a:p>
          <a:p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conduction-band electrons</a:t>
            </a:r>
          </a:p>
          <a:p>
            <a:r>
              <a:rPr lang="en-US" sz="2400" dirty="0"/>
              <a:t>(</a:t>
            </a:r>
            <a:r>
              <a:rPr lang="en-US" sz="2400" i="1" dirty="0"/>
              <a:t>b</a:t>
            </a:r>
            <a:r>
              <a:rPr lang="en-US" sz="2400" dirty="0"/>
              <a:t>) valence-band electrons</a:t>
            </a:r>
          </a:p>
          <a:p>
            <a:r>
              <a:rPr lang="en-US" sz="2400" dirty="0"/>
              <a:t>(</a:t>
            </a:r>
            <a:r>
              <a:rPr lang="en-US" sz="2400" i="1" dirty="0"/>
              <a:t>c</a:t>
            </a:r>
            <a:r>
              <a:rPr lang="en-US" sz="2400" dirty="0"/>
              <a:t>) holes in the valence band</a:t>
            </a:r>
          </a:p>
          <a:p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dirty="0"/>
              <a:t>) thermally-generated </a:t>
            </a:r>
            <a:r>
              <a:rPr lang="en-US" sz="2400" dirty="0" smtClean="0"/>
              <a:t>of electron</a:t>
            </a:r>
            <a:r>
              <a:rPr lang="en-US" sz="2400" dirty="0" smtClean="0">
                <a:solidFill>
                  <a:srgbClr val="FF0000"/>
                </a:solidFill>
              </a:rPr>
              <a:t>-hole.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28600" y="228600"/>
            <a:ext cx="2286000" cy="8382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Home work 1: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433" y="39624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2. Conduction electrons have more mobility than holes because they</a:t>
            </a:r>
          </a:p>
          <a:p>
            <a:r>
              <a:rPr lang="en-US" sz="2400" dirty="0"/>
              <a:t>(a) are lighter</a:t>
            </a:r>
          </a:p>
          <a:p>
            <a:r>
              <a:rPr lang="en-US" sz="2400" dirty="0"/>
              <a:t>(b) experience collisions less frequently</a:t>
            </a:r>
          </a:p>
          <a:p>
            <a:r>
              <a:rPr lang="en-US" sz="2400" dirty="0"/>
              <a:t>(c) have negative charge</a:t>
            </a:r>
          </a:p>
          <a:p>
            <a:r>
              <a:rPr lang="en-US" sz="2400" dirty="0"/>
              <a:t>(d) need less energy to move them.</a:t>
            </a:r>
          </a:p>
        </p:txBody>
      </p:sp>
      <p:sp>
        <p:nvSpPr>
          <p:cNvPr id="10" name="Oval 9"/>
          <p:cNvSpPr/>
          <p:nvPr/>
        </p:nvSpPr>
        <p:spPr>
          <a:xfrm>
            <a:off x="-10886" y="2769512"/>
            <a:ext cx="5389728" cy="4502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80264" y="5943599"/>
            <a:ext cx="5389728" cy="4502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29570" y="1261489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6. </a:t>
            </a:r>
            <a:r>
              <a:rPr lang="en-US" sz="2800" b="1" dirty="0" err="1"/>
              <a:t>Electon</a:t>
            </a:r>
            <a:r>
              <a:rPr lang="en-US" sz="2800" b="1" dirty="0"/>
              <a:t>-hole pairs are produced by</a:t>
            </a:r>
          </a:p>
          <a:p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recombination      (</a:t>
            </a:r>
            <a:r>
              <a:rPr lang="en-US" sz="2400" i="1" dirty="0"/>
              <a:t>b</a:t>
            </a:r>
            <a:r>
              <a:rPr lang="en-US" sz="2400" dirty="0"/>
              <a:t>) thermal </a:t>
            </a:r>
            <a:r>
              <a:rPr lang="en-US" sz="2400" dirty="0" smtClean="0"/>
              <a:t>energy.        </a:t>
            </a:r>
            <a:r>
              <a:rPr lang="en-US" sz="2400" dirty="0"/>
              <a:t>(</a:t>
            </a:r>
            <a:r>
              <a:rPr lang="en-US" sz="2400" i="1" dirty="0"/>
              <a:t>c</a:t>
            </a:r>
            <a:r>
              <a:rPr lang="en-US" sz="2400" dirty="0"/>
              <a:t>) ionization </a:t>
            </a:r>
            <a:r>
              <a:rPr lang="en-US" sz="2400" dirty="0" smtClean="0"/>
              <a:t>     (</a:t>
            </a:r>
            <a:r>
              <a:rPr lang="en-US" sz="2400" i="1" dirty="0"/>
              <a:t>d</a:t>
            </a:r>
            <a:r>
              <a:rPr lang="en-US" sz="2400" dirty="0"/>
              <a:t>) doping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-29570" y="2438400"/>
            <a:ext cx="924010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7. Recombination takes place when</a:t>
            </a:r>
          </a:p>
          <a:p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an electron falls into a </a:t>
            </a:r>
            <a:r>
              <a:rPr lang="en-US" sz="2400" dirty="0" smtClean="0"/>
              <a:t>hole.</a:t>
            </a:r>
            <a:endParaRPr lang="en-US" sz="2400" dirty="0"/>
          </a:p>
          <a:p>
            <a:r>
              <a:rPr lang="en-US" sz="2400" dirty="0"/>
              <a:t>(</a:t>
            </a:r>
            <a:r>
              <a:rPr lang="en-US" sz="2400" i="1" dirty="0"/>
              <a:t>b</a:t>
            </a:r>
            <a:r>
              <a:rPr lang="en-US" sz="2400" dirty="0"/>
              <a:t>) a positive and a negative ion bond together</a:t>
            </a:r>
          </a:p>
          <a:p>
            <a:r>
              <a:rPr lang="en-US" sz="2400" dirty="0"/>
              <a:t>(</a:t>
            </a:r>
            <a:r>
              <a:rPr lang="en-US" sz="2400" i="1" dirty="0"/>
              <a:t>c</a:t>
            </a:r>
            <a:r>
              <a:rPr lang="en-US" sz="2400" dirty="0"/>
              <a:t>) a valence electron becomes a conduction</a:t>
            </a:r>
          </a:p>
          <a:p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dirty="0"/>
              <a:t>) a crystal is </a:t>
            </a:r>
            <a:r>
              <a:rPr lang="en-US" sz="2400" dirty="0" smtClean="0"/>
              <a:t>formed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-29570" y="4572000"/>
            <a:ext cx="927080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8. When a P-N junction is formed, diffusion current causes</a:t>
            </a:r>
          </a:p>
          <a:p>
            <a:pPr marL="457200" indent="-457200">
              <a:buAutoNum type="alphaLcParenBoth"/>
            </a:pPr>
            <a:r>
              <a:rPr lang="en-US" sz="2400" dirty="0" smtClean="0"/>
              <a:t>mixing </a:t>
            </a:r>
            <a:r>
              <a:rPr lang="en-US" sz="2400" dirty="0"/>
              <a:t>of current carriers </a:t>
            </a:r>
            <a:endParaRPr lang="en-US" sz="2400" dirty="0" smtClean="0"/>
          </a:p>
          <a:p>
            <a:pPr marL="457200" indent="-457200">
              <a:buAutoNum type="alphaLcParenBoth"/>
            </a:pPr>
            <a:r>
              <a:rPr lang="en-US" sz="2400" dirty="0" smtClean="0"/>
              <a:t>(</a:t>
            </a:r>
            <a:r>
              <a:rPr lang="en-US" sz="2400" i="1" dirty="0"/>
              <a:t>b</a:t>
            </a:r>
            <a:r>
              <a:rPr lang="en-US" sz="2400" dirty="0"/>
              <a:t>) forward bias </a:t>
            </a:r>
            <a:endParaRPr lang="en-US" sz="2400" dirty="0" smtClean="0"/>
          </a:p>
          <a:p>
            <a:pPr marL="457200" indent="-457200">
              <a:buAutoNum type="alphaLcParenBoth"/>
            </a:pPr>
            <a:r>
              <a:rPr lang="en-US" sz="2400" dirty="0" smtClean="0"/>
              <a:t>(</a:t>
            </a:r>
            <a:r>
              <a:rPr lang="en-US" sz="2400" i="1" dirty="0"/>
              <a:t>c</a:t>
            </a:r>
            <a:r>
              <a:rPr lang="en-US" sz="2400" dirty="0"/>
              <a:t>) reverse bias  </a:t>
            </a:r>
            <a:endParaRPr lang="en-US" sz="2400" dirty="0" smtClean="0"/>
          </a:p>
          <a:p>
            <a:pPr marL="457200" indent="-457200">
              <a:buAutoNum type="alphaLcParenBoth"/>
            </a:pPr>
            <a:r>
              <a:rPr lang="en-US" sz="2400" dirty="0" smtClean="0"/>
              <a:t>(</a:t>
            </a:r>
            <a:r>
              <a:rPr lang="en-US" sz="2400" i="1" dirty="0"/>
              <a:t>d</a:t>
            </a:r>
            <a:r>
              <a:rPr lang="en-US" sz="2400" dirty="0"/>
              <a:t>) barrier potential.</a:t>
            </a:r>
          </a:p>
        </p:txBody>
      </p:sp>
      <p:sp>
        <p:nvSpPr>
          <p:cNvPr id="9" name="Pentagon 8"/>
          <p:cNvSpPr/>
          <p:nvPr/>
        </p:nvSpPr>
        <p:spPr>
          <a:xfrm>
            <a:off x="228600" y="228600"/>
            <a:ext cx="2286000" cy="8382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Home work 1: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4600" y="1707765"/>
            <a:ext cx="2819400" cy="4502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55728" y="2895600"/>
            <a:ext cx="4246728" cy="4502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6672" y="6122312"/>
            <a:ext cx="3332328" cy="4502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5486400"/>
            <a:ext cx="8785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1.5-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P-N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Junction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-4549" y="152400"/>
            <a:ext cx="9144000" cy="9975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3424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Out line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549" y="1295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CHAPTER ONE</a:t>
            </a:r>
          </a:p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General Introduction to Semiconductor Physics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403325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1.1- Energy band in Solid (band theory):</a:t>
            </a:r>
          </a:p>
        </p:txBody>
      </p:sp>
      <p:sp>
        <p:nvSpPr>
          <p:cNvPr id="5" name="Rectangle 4"/>
          <p:cNvSpPr/>
          <p:nvPr/>
        </p:nvSpPr>
        <p:spPr>
          <a:xfrm>
            <a:off x="-4549" y="3124200"/>
            <a:ext cx="91394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1.2- Conductors, Insulators, and Semiconductors: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3834825"/>
            <a:ext cx="9134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1.3- Atomic Binding in Semiconductors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549" y="4648200"/>
            <a:ext cx="84200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1.4- Types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Semiconductors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6239693"/>
            <a:ext cx="8785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1.6- I-V characteristic for PN-junction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dioad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220" y="3048000"/>
            <a:ext cx="91440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2800" b="1" dirty="0"/>
              <a:t>10. The area within a semiconductor diode where no mobile current carriers exist when it is formed is called .......... region.</a:t>
            </a:r>
          </a:p>
          <a:p>
            <a:pPr marL="457200" indent="-457200">
              <a:buAutoNum type="alphaLcParenBoth"/>
            </a:pPr>
            <a:r>
              <a:rPr lang="en-US" sz="2400" dirty="0" smtClean="0"/>
              <a:t>Depletion.      </a:t>
            </a:r>
          </a:p>
          <a:p>
            <a:pPr marL="457200" indent="-457200">
              <a:buAutoNum type="alphaLcParenBoth"/>
            </a:pPr>
            <a:r>
              <a:rPr lang="en-US" sz="2400" dirty="0" smtClean="0"/>
              <a:t>Saturation         </a:t>
            </a:r>
          </a:p>
          <a:p>
            <a:pPr marL="457200" indent="-457200">
              <a:buAutoNum type="alphaLcParenBoth"/>
            </a:pPr>
            <a:r>
              <a:rPr lang="en-US" sz="2400" dirty="0" smtClean="0"/>
              <a:t>Potential </a:t>
            </a:r>
            <a:r>
              <a:rPr lang="en-US" sz="2400" dirty="0"/>
              <a:t>barrier </a:t>
            </a:r>
            <a:endParaRPr lang="en-US" sz="2400" dirty="0" smtClean="0"/>
          </a:p>
          <a:p>
            <a:pPr marL="457200" indent="-457200">
              <a:buAutoNum type="alphaLcParenBoth"/>
            </a:pPr>
            <a:r>
              <a:rPr lang="en-US" sz="2400" dirty="0" smtClean="0"/>
              <a:t>Space charge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275" y="1371600"/>
            <a:ext cx="89415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9. Any voltage that is connected across a P-N junction is called ............. voltage.</a:t>
            </a:r>
          </a:p>
          <a:p>
            <a:pPr lvl="0"/>
            <a:r>
              <a:rPr lang="en-US" sz="2400" dirty="0"/>
              <a:t>Breakdown        (</a:t>
            </a:r>
            <a:r>
              <a:rPr lang="en-US" sz="2400" i="1" dirty="0"/>
              <a:t>b</a:t>
            </a:r>
            <a:r>
              <a:rPr lang="en-US" sz="2400" dirty="0"/>
              <a:t>) barrier                 (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 smtClean="0"/>
              <a:t>bias.             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dirty="0"/>
              <a:t>) </a:t>
            </a:r>
            <a:r>
              <a:rPr lang="en-US" sz="2400" dirty="0" smtClean="0"/>
              <a:t>reverse</a:t>
            </a:r>
            <a:endParaRPr lang="en-US" sz="2400" dirty="0"/>
          </a:p>
        </p:txBody>
      </p:sp>
      <p:sp>
        <p:nvSpPr>
          <p:cNvPr id="9" name="Pentagon 8"/>
          <p:cNvSpPr/>
          <p:nvPr/>
        </p:nvSpPr>
        <p:spPr>
          <a:xfrm>
            <a:off x="228600" y="228600"/>
            <a:ext cx="2286000" cy="8382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Home work 1: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191000" y="2276648"/>
            <a:ext cx="1600200" cy="4502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1942" y="4646163"/>
            <a:ext cx="1711657" cy="4502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362200" y="304800"/>
            <a:ext cx="36897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accent2"/>
                </a:solidFill>
              </a:rPr>
              <a:t>References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52400" y="4390029"/>
            <a:ext cx="701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By: Ben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G. Streetman,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3rd edition, 2014, Ch. 3, p.63.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2310319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 R.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Boylestand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L.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Nashelsky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7th edition.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3733800"/>
            <a:ext cx="754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l" rtl="0">
              <a:buClr>
                <a:srgbClr val="D0A800"/>
              </a:buClr>
              <a:buFont typeface="Wingdings" pitchFamily="2" charset="2"/>
              <a:buChar char="Ø"/>
            </a:pPr>
            <a:r>
              <a:rPr lang="en-US" altLang="zh-CN" sz="4000" b="1" spc="-150" dirty="0">
                <a:ln w="3175">
                  <a:noFill/>
                </a:ln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Solid State Electronic Devices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600" b="1" smtClean="0"/>
              <a:pPr/>
              <a:t>21</a:t>
            </a:fld>
            <a:endParaRPr lang="en-US" sz="1600" b="1" dirty="0"/>
          </a:p>
        </p:txBody>
      </p:sp>
      <p:pic>
        <p:nvPicPr>
          <p:cNvPr id="20" name="Picture 19" descr="51FpnAagj-L._SY344_BO1,204,203,200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200400"/>
            <a:ext cx="1219200" cy="1676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10" y="999699"/>
            <a:ext cx="1275679" cy="1709410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53454" y="1531238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sz="3600" b="1" spc="-150" dirty="0" smtClean="0">
                <a:ln w="3175">
                  <a:noFill/>
                </a:ln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Electronic </a:t>
            </a:r>
            <a:r>
              <a:rPr lang="en-US" sz="3600" b="1" spc="-150" dirty="0">
                <a:ln w="3175">
                  <a:noFill/>
                </a:ln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Device and circuit theory</a:t>
            </a:r>
          </a:p>
        </p:txBody>
      </p:sp>
    </p:spTree>
    <p:extLst>
      <p:ext uri="{BB962C8B-B14F-4D97-AF65-F5344CB8AC3E}">
        <p14:creationId xmlns:p14="http://schemas.microsoft.com/office/powerpoint/2010/main" val="19582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0" y="3428999"/>
            <a:ext cx="2667000" cy="2198132"/>
            <a:chOff x="5410200" y="3083369"/>
            <a:chExt cx="3414714" cy="3241231"/>
          </a:xfrm>
        </p:grpSpPr>
        <p:pic>
          <p:nvPicPr>
            <p:cNvPr id="82" name="Picture 81" descr="sil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10200" y="3189568"/>
              <a:ext cx="3414714" cy="3135032"/>
            </a:xfrm>
            <a:prstGeom prst="rect">
              <a:avLst/>
            </a:prstGeom>
          </p:spPr>
        </p:pic>
        <p:sp>
          <p:nvSpPr>
            <p:cNvPr id="83" name="TextBox 82"/>
            <p:cNvSpPr txBox="1"/>
            <p:nvPr/>
          </p:nvSpPr>
          <p:spPr>
            <a:xfrm>
              <a:off x="7459028" y="3869889"/>
              <a:ext cx="634502" cy="607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1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333706" y="3440371"/>
              <a:ext cx="710702" cy="607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2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166339" y="3083369"/>
              <a:ext cx="667975" cy="607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3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1143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we have a single </a:t>
            </a:r>
            <a:r>
              <a:rPr lang="en-US" sz="2400" dirty="0" smtClean="0">
                <a:solidFill>
                  <a:srgbClr val="FF0000"/>
                </a:solidFill>
              </a:rPr>
              <a:t>isolated</a:t>
            </a:r>
            <a:r>
              <a:rPr lang="en-US" sz="2400" dirty="0" smtClean="0"/>
              <a:t> atom according to </a:t>
            </a:r>
            <a:r>
              <a:rPr lang="en-US" sz="2400" dirty="0" smtClean="0">
                <a:solidFill>
                  <a:srgbClr val="FF0000"/>
                </a:solidFill>
              </a:rPr>
              <a:t>(Q. M.),</a:t>
            </a:r>
            <a:r>
              <a:rPr lang="en-US" sz="2400" dirty="0" smtClean="0"/>
              <a:t> electrons can occupy discrete energy levels (</a:t>
            </a:r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,…,E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.</a:t>
            </a:r>
          </a:p>
          <a:p>
            <a:endParaRPr lang="en-US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8197"/>
            <a:ext cx="91440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1.1- Energy band in Solid:</a:t>
            </a:r>
          </a:p>
        </p:txBody>
      </p:sp>
      <p:grpSp>
        <p:nvGrpSpPr>
          <p:cNvPr id="11" name="Group 77"/>
          <p:cNvGrpSpPr/>
          <p:nvPr/>
        </p:nvGrpSpPr>
        <p:grpSpPr>
          <a:xfrm>
            <a:off x="0" y="2514601"/>
            <a:ext cx="3048000" cy="1044298"/>
            <a:chOff x="6019800" y="2613660"/>
            <a:chExt cx="3124200" cy="1357588"/>
          </a:xfrm>
        </p:grpSpPr>
        <p:sp>
          <p:nvSpPr>
            <p:cNvPr id="10" name="TextBox 9"/>
            <p:cNvSpPr txBox="1"/>
            <p:nvPr/>
          </p:nvSpPr>
          <p:spPr>
            <a:xfrm>
              <a:off x="6019800" y="2613660"/>
              <a:ext cx="3124200" cy="920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Electron in last energy level called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Valance electron</a:t>
              </a:r>
              <a:r>
                <a:rPr lang="en-US" sz="2000" dirty="0" smtClean="0"/>
                <a:t>.</a:t>
              </a: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0" idx="2"/>
              <a:endCxn id="85" idx="1"/>
            </p:cNvCxnSpPr>
            <p:nvPr/>
          </p:nvCxnSpPr>
          <p:spPr>
            <a:xfrm rot="5400000">
              <a:off x="7285127" y="3674475"/>
              <a:ext cx="437336" cy="156210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 rot="16200000" flipV="1">
            <a:off x="1785660" y="4157940"/>
            <a:ext cx="298346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76600" y="5638800"/>
            <a:ext cx="4953000" cy="11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48600" y="5638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No. of atom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Energy level /</a:t>
            </a:r>
            <a:r>
              <a:rPr lang="en-US" b="1" dirty="0" err="1" smtClean="0"/>
              <a:t>eV</a:t>
            </a:r>
            <a:endParaRPr lang="en-US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581400" y="52562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038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81400" y="3821668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48200" y="52562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48200" y="5181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8200" y="4114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48200" y="4038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48200" y="3821668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48200" y="3745468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38800" y="51800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38800" y="52562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53324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38800" y="3669268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38800" y="3745468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38800" y="3821668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38800" y="3962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38800" y="4038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38800" y="4114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715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1-atom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495800" y="573024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2-atom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486400" y="5730240"/>
            <a:ext cx="914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3-atom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6858000" y="4495800"/>
            <a:ext cx="762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858000" y="3962400"/>
            <a:ext cx="762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6294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 atom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810000" y="609600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648200" y="609600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76800" y="609600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638800" y="6160532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943600" y="6160532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601980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132320" y="65227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284720" y="65227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284720" y="63703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437120" y="65227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132320" y="63703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437120" y="63703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949440" y="65227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797040" y="63703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51320" y="65227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979920" y="637032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132320" y="61874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284720" y="61874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284720" y="60350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437120" y="61874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132320" y="60350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437120" y="60350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949440" y="61874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797040" y="60350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751320" y="61874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979920" y="6035040"/>
            <a:ext cx="182880" cy="182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8956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3200400" y="5257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200400" y="4495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00400" y="4038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8956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895600" y="3821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>
          <a:xfrm>
            <a:off x="10744200" y="6492875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6858000" y="39624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858000" y="3505200"/>
            <a:ext cx="762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69342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V.B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9342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C.B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3581400" y="4495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648200" y="45704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648200" y="44942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638800" y="4495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638800" y="4572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638800" y="4648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858000" y="5181600"/>
            <a:ext cx="762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3200400" y="3810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8956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477000" y="3200400"/>
            <a:ext cx="1447800" cy="358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/>
          <p:nvPr/>
        </p:nvCxnSpPr>
        <p:spPr>
          <a:xfrm rot="16200000">
            <a:off x="3810794" y="5638006"/>
            <a:ext cx="152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>
            <a:off x="4801394" y="5638006"/>
            <a:ext cx="152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>
            <a:off x="5868194" y="5638006"/>
            <a:ext cx="152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>
            <a:off x="7087394" y="5638006"/>
            <a:ext cx="152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9" name="Elbow Connector 118"/>
          <p:cNvCxnSpPr/>
          <p:nvPr/>
        </p:nvCxnSpPr>
        <p:spPr>
          <a:xfrm>
            <a:off x="1295400" y="4038600"/>
            <a:ext cx="2209800" cy="1219200"/>
          </a:xfrm>
          <a:prstGeom prst="bentConnector3">
            <a:avLst>
              <a:gd name="adj1" fmla="val 357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>
          <a:xfrm>
            <a:off x="1447800" y="3886200"/>
            <a:ext cx="1981200" cy="609600"/>
          </a:xfrm>
          <a:prstGeom prst="bentConnector3">
            <a:avLst>
              <a:gd name="adj1" fmla="val 389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/>
          <p:nvPr/>
        </p:nvCxnSpPr>
        <p:spPr>
          <a:xfrm>
            <a:off x="1371600" y="3657600"/>
            <a:ext cx="1828800" cy="381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828800" y="579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Fig(1.1)</a:t>
            </a:r>
            <a:endParaRPr lang="en-US" dirty="0"/>
          </a:p>
        </p:txBody>
      </p:sp>
      <p:sp>
        <p:nvSpPr>
          <p:cNvPr id="96" name="Right Arrow 95"/>
          <p:cNvSpPr/>
          <p:nvPr/>
        </p:nvSpPr>
        <p:spPr>
          <a:xfrm>
            <a:off x="7924800" y="3086100"/>
            <a:ext cx="838200" cy="6858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2" name="TextBox 108"/>
          <p:cNvSpPr txBox="1"/>
          <p:nvPr/>
        </p:nvSpPr>
        <p:spPr>
          <a:xfrm>
            <a:off x="7924800" y="32385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39" grpId="0"/>
      <p:bldP spid="40" grpId="0"/>
      <p:bldP spid="42" grpId="0" animBg="1"/>
      <p:bldP spid="43" grpId="0" animBg="1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/>
      <p:bldP spid="88" grpId="0"/>
      <p:bldP spid="89" grpId="0"/>
      <p:bldP spid="113" grpId="0" animBg="1"/>
      <p:bldP spid="120" grpId="0" animBg="1"/>
      <p:bldP spid="132" grpId="0"/>
      <p:bldP spid="133" grpId="0"/>
      <p:bldP spid="101" grpId="0" animBg="1"/>
      <p:bldP spid="104" grpId="0"/>
      <p:bldP spid="96" grpId="0" animBg="1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168"/>
          <p:cNvSpPr txBox="1"/>
          <p:nvPr/>
        </p:nvSpPr>
        <p:spPr>
          <a:xfrm>
            <a:off x="4191000" y="5029200"/>
            <a:ext cx="4953000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electrons in the inner band which are strongly bond to the nucleus, are called </a:t>
            </a:r>
            <a:r>
              <a:rPr lang="en-US" sz="2800" b="1" dirty="0" smtClean="0">
                <a:solidFill>
                  <a:srgbClr val="FF0000"/>
                </a:solidFill>
              </a:rPr>
              <a:t>core electrons</a:t>
            </a:r>
            <a:r>
              <a:rPr lang="en-US" sz="2400" b="1" dirty="0" smtClean="0"/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3505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Valence band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2971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Energy band gap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371671"/>
            <a:ext cx="1905000" cy="762000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2304871"/>
            <a:ext cx="1905000" cy="762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10668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12192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V="1">
            <a:off x="12192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V="1">
            <a:off x="13716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V="1">
            <a:off x="10668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V="1">
            <a:off x="13716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flipV="1">
            <a:off x="10668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flipV="1">
            <a:off x="12192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V="1">
            <a:off x="12192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13716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V="1">
            <a:off x="10668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flipV="1">
            <a:off x="13716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5240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764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8288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5240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8288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5240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764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764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8288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40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8288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9812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1336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336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2860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9812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860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9812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1336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1336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2860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9812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860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384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908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5908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743200" y="39355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4384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743200" y="378315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4384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5908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5908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743200" y="36002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4384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743200" y="34478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-1213366" y="4280237"/>
            <a:ext cx="44079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066800" y="4514671"/>
            <a:ext cx="1905000" cy="6096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066800" y="5962471"/>
            <a:ext cx="1905000" cy="4572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143000" y="236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Conduction band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34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3400" y="3733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990600" y="6484203"/>
            <a:ext cx="2971800" cy="11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0" y="1676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Energy/</a:t>
            </a:r>
            <a:r>
              <a:rPr lang="en-US" sz="2400" b="1" dirty="0" err="1" smtClean="0"/>
              <a:t>eV</a:t>
            </a:r>
            <a:endParaRPr lang="en-US" sz="2400" b="1" dirty="0"/>
          </a:p>
        </p:txBody>
      </p:sp>
      <p:cxnSp>
        <p:nvCxnSpPr>
          <p:cNvPr id="73" name="Straight Arrow Connector 72"/>
          <p:cNvCxnSpPr>
            <a:stCxn id="7" idx="1"/>
            <a:endCxn id="8" idx="3"/>
          </p:cNvCxnSpPr>
          <p:nvPr/>
        </p:nvCxnSpPr>
        <p:spPr>
          <a:xfrm rot="10800000">
            <a:off x="2971800" y="3752672"/>
            <a:ext cx="1143000" cy="1413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Up-Down Arrow 75"/>
          <p:cNvSpPr/>
          <p:nvPr/>
        </p:nvSpPr>
        <p:spPr>
          <a:xfrm>
            <a:off x="2819400" y="3124200"/>
            <a:ext cx="76200" cy="2358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flipV="1">
            <a:off x="10668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 flipV="1">
            <a:off x="12192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 flipV="1">
            <a:off x="12192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 flipV="1">
            <a:off x="13716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flipV="1">
            <a:off x="10668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V="1">
            <a:off x="13716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5240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6764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6764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8288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5240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8288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9812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1336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9812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2860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4384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5908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908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743200" y="61910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4384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743200" y="6038671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flipV="1">
            <a:off x="12192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flipV="1">
            <a:off x="10668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 flipV="1">
            <a:off x="13716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 flipV="1">
            <a:off x="10668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flipV="1">
            <a:off x="12192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flipV="1">
            <a:off x="12192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flipV="1">
            <a:off x="13716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flipV="1">
            <a:off x="10668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flipV="1">
            <a:off x="13716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6764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5240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18288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5240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764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6764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8288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5240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8288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1336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9812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860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9812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1336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1336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2860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9812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860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908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743200" y="489537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4384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5908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5908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743200" y="47124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743200" y="4560093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5" name="Straight Arrow Connector 184"/>
          <p:cNvCxnSpPr>
            <a:stCxn id="180" idx="1"/>
          </p:cNvCxnSpPr>
          <p:nvPr/>
        </p:nvCxnSpPr>
        <p:spPr>
          <a:xfrm rot="10800000" flipV="1">
            <a:off x="2209800" y="2352764"/>
            <a:ext cx="1676400" cy="46663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5334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71" name="Straight Arrow Connector 170"/>
          <p:cNvCxnSpPr>
            <a:endCxn id="76" idx="6"/>
          </p:cNvCxnSpPr>
          <p:nvPr/>
        </p:nvCxnSpPr>
        <p:spPr>
          <a:xfrm rot="10800000">
            <a:off x="2876550" y="3242102"/>
            <a:ext cx="1104900" cy="344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3886200" y="1752600"/>
            <a:ext cx="52578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When some of the valence electron absorbing energy from external source, they become free.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50" name="Straight Arrow Connector 149"/>
          <p:cNvCxnSpPr>
            <a:stCxn id="153" idx="2"/>
            <a:endCxn id="44" idx="2"/>
          </p:cNvCxnSpPr>
          <p:nvPr/>
        </p:nvCxnSpPr>
        <p:spPr>
          <a:xfrm rot="16200000" flipH="1">
            <a:off x="939165" y="2497276"/>
            <a:ext cx="193167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0" y="9906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Unoccupied state left behind them is called </a:t>
            </a:r>
            <a:r>
              <a:rPr lang="en-US" sz="2400" b="1" dirty="0" smtClean="0">
                <a:solidFill>
                  <a:srgbClr val="FF0000"/>
                </a:solidFill>
              </a:rPr>
              <a:t>hole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0" y="6488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Fig(1.2)</a:t>
            </a:r>
            <a:endParaRPr lang="en-US" dirty="0"/>
          </a:p>
        </p:txBody>
      </p:sp>
      <p:cxnSp>
        <p:nvCxnSpPr>
          <p:cNvPr id="163" name="Straight Arrow Connector 162"/>
          <p:cNvCxnSpPr>
            <a:stCxn id="169" idx="1"/>
            <a:endCxn id="157" idx="3"/>
          </p:cNvCxnSpPr>
          <p:nvPr/>
        </p:nvCxnSpPr>
        <p:spPr>
          <a:xfrm rot="10800000">
            <a:off x="2617582" y="4868592"/>
            <a:ext cx="1573418" cy="79155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69" idx="1"/>
            <a:endCxn id="110" idx="3"/>
          </p:cNvCxnSpPr>
          <p:nvPr/>
        </p:nvCxnSpPr>
        <p:spPr>
          <a:xfrm rot="10800000" flipV="1">
            <a:off x="2769982" y="5660141"/>
            <a:ext cx="1421018" cy="53462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diagram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3400" y="6373951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one is faster e- or h+??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8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00156 -0.1243 " pathEditMode="relative" rAng="0" ptsTypes="AA">
                                      <p:cBhvr>
                                        <p:cTn id="30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028E-8 L -0.01666 3.70028E-8 " pathEditMode="relative" rAng="0" ptsTypes="AA">
                                      <p:cBhvr>
                                        <p:cTn id="3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028E-8 L -0.01666 3.70028E-8 " pathEditMode="relative" rAng="0" ptsTypes="AA">
                                      <p:cBhvr>
                                        <p:cTn id="31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028E-8 L -0.01667 3.70028E-8 " pathEditMode="relative" rAng="0" ptsTypes="AA">
                                      <p:cBhvr>
                                        <p:cTn id="32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7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59" grpId="0" animBg="1"/>
      <p:bldP spid="60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6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8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40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2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80" grpId="0" animBg="1"/>
      <p:bldP spid="15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0" y="228600"/>
            <a:ext cx="9144000" cy="7721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1.2- Conductors, Insulators, and Semiconductors: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6200" y="10769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Classification of material based on energy band theory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17526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Conductor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2286000"/>
            <a:ext cx="25146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Semiconductor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2057400"/>
            <a:ext cx="1600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Insulator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33400" y="3886200"/>
            <a:ext cx="1905000" cy="7620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276600"/>
            <a:ext cx="1905000" cy="914400"/>
          </a:xfrm>
          <a:prstGeom prst="rect">
            <a:avLst/>
          </a:prstGeom>
          <a:solidFill>
            <a:schemeClr val="accent6">
              <a:lumMod val="75000"/>
              <a:alpha val="33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flipV="1">
            <a:off x="5334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flipV="1">
            <a:off x="6858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flipV="1">
            <a:off x="6858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flipV="1">
            <a:off x="8382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flipV="1">
            <a:off x="5334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flipV="1">
            <a:off x="8382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flipV="1">
            <a:off x="5334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flipV="1">
            <a:off x="6858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V="1">
            <a:off x="8382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9906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1430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1430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2954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9906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2954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9906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1430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2954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4478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6002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6002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526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4478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7526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4478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6002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7526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9050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0574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0574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209800" y="4373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19050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209800" y="4221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19050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0574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209800" y="4038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505200" y="4572000"/>
            <a:ext cx="1905000" cy="7620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505200" y="2743200"/>
            <a:ext cx="1905000" cy="762000"/>
          </a:xfrm>
          <a:prstGeom prst="rect">
            <a:avLst/>
          </a:prstGeom>
          <a:solidFill>
            <a:schemeClr val="accent6">
              <a:lumMod val="75000"/>
              <a:alpha val="33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 flipV="1">
            <a:off x="35052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flipV="1">
            <a:off x="36576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flipV="1">
            <a:off x="36576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flipV="1">
            <a:off x="38100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 flipV="1">
            <a:off x="35052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 flipV="1">
            <a:off x="38100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 flipV="1">
            <a:off x="35052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 flipV="1">
            <a:off x="36576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 flipV="1">
            <a:off x="36576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flipV="1">
            <a:off x="38100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 flipV="1">
            <a:off x="35052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 flipV="1">
            <a:off x="38100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39624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41148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41148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42672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9624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2672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9624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41148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1148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42672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9624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42672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44196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45720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45720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47244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44196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47244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44196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45720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45720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47244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44196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47244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48768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50292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50292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5181600" y="51358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48768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5181600" y="49834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48768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50292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50292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5181600" y="48006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48768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5181600" y="46482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6477000" y="4267200"/>
            <a:ext cx="1905000" cy="762000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6477000" y="3200400"/>
            <a:ext cx="1905000" cy="762000"/>
          </a:xfrm>
          <a:prstGeom prst="rect">
            <a:avLst/>
          </a:prstGeom>
          <a:solidFill>
            <a:schemeClr val="accent6">
              <a:lumMod val="75000"/>
              <a:alpha val="33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 flipV="1">
            <a:off x="64770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 flipV="1">
            <a:off x="66294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 flipV="1">
            <a:off x="66294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 flipV="1">
            <a:off x="67818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 flipV="1">
            <a:off x="64770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 flipV="1">
            <a:off x="67818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 flipV="1">
            <a:off x="64770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/>
          <p:cNvSpPr/>
          <p:nvPr/>
        </p:nvSpPr>
        <p:spPr>
          <a:xfrm flipV="1">
            <a:off x="66294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 flipV="1">
            <a:off x="66294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 flipV="1">
            <a:off x="67818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 flipV="1">
            <a:off x="64770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/>
        </p:nvSpPr>
        <p:spPr>
          <a:xfrm flipV="1">
            <a:off x="67818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69342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70866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>
            <a:off x="70866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72390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69342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72390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69342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70866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70866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72390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69342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72390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73914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75438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75438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76962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73914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76962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914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5438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75438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76962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3914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76962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78486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0010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80010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8153400" y="48310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486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8153400" y="467868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78486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80010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80010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153400" y="44958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8486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8153400" y="4343400"/>
            <a:ext cx="182880" cy="1828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91440" h="91440"/>
            <a:bevelB w="91440" h="914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6248400" y="5257800"/>
            <a:ext cx="2819400" cy="120032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At room temperature electrons will move from V.B to C.B </a:t>
            </a:r>
          </a:p>
          <a:p>
            <a:endParaRPr lang="en-US" b="1" dirty="0"/>
          </a:p>
        </p:txBody>
      </p:sp>
      <p:cxnSp>
        <p:nvCxnSpPr>
          <p:cNvPr id="184" name="Straight Arrow Connector 183"/>
          <p:cNvCxnSpPr/>
          <p:nvPr/>
        </p:nvCxnSpPr>
        <p:spPr>
          <a:xfrm rot="5400000" flipH="1" flipV="1">
            <a:off x="3620294" y="3847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rot="5400000">
            <a:off x="3658394" y="4342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AutoShape 9"/>
          <p:cNvSpPr>
            <a:spLocks/>
          </p:cNvSpPr>
          <p:nvPr/>
        </p:nvSpPr>
        <p:spPr bwMode="auto">
          <a:xfrm rot="5400000">
            <a:off x="4043362" y="-995362"/>
            <a:ext cx="609601" cy="5648325"/>
          </a:xfrm>
          <a:prstGeom prst="leftBrace">
            <a:avLst>
              <a:gd name="adj1" fmla="val 676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0" name="Straight Arrow Connector 189"/>
          <p:cNvCxnSpPr>
            <a:stCxn id="185" idx="1"/>
          </p:cNvCxnSpPr>
          <p:nvPr/>
        </p:nvCxnSpPr>
        <p:spPr>
          <a:xfrm rot="16200000" flipH="1" flipV="1">
            <a:off x="4079081" y="1788319"/>
            <a:ext cx="533400" cy="476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>
            <a:off x="0" y="53340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(V.B)  and (C.B) overlaps on each other.</a:t>
            </a:r>
            <a:endParaRPr lang="en-US" b="1" dirty="0"/>
          </a:p>
        </p:txBody>
      </p:sp>
      <p:sp>
        <p:nvSpPr>
          <p:cNvPr id="195" name="Rectangle 194"/>
          <p:cNvSpPr/>
          <p:nvPr/>
        </p:nvSpPr>
        <p:spPr>
          <a:xfrm>
            <a:off x="3200400" y="5791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(V.B) is fully occupied with electrons. </a:t>
            </a:r>
            <a:endParaRPr lang="en-US" b="1" dirty="0"/>
          </a:p>
        </p:txBody>
      </p:sp>
      <p:sp>
        <p:nvSpPr>
          <p:cNvPr id="197" name="Rectangle 196"/>
          <p:cNvSpPr/>
          <p:nvPr/>
        </p:nvSpPr>
        <p:spPr>
          <a:xfrm>
            <a:off x="-76200" y="4114800"/>
            <a:ext cx="669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(V.B) 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-76200" y="3352800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(C.B) 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6248400" y="5257800"/>
            <a:ext cx="2819400" cy="64633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At T= 0K </a:t>
            </a:r>
          </a:p>
          <a:p>
            <a:endParaRPr lang="en-US" b="1" dirty="0"/>
          </a:p>
        </p:txBody>
      </p:sp>
      <p:sp>
        <p:nvSpPr>
          <p:cNvPr id="188" name="Slide Number Placeholder 187"/>
          <p:cNvSpPr>
            <a:spLocks noGrp="1"/>
          </p:cNvSpPr>
          <p:nvPr>
            <p:ph type="sldNum" sz="quarter" idx="12"/>
          </p:nvPr>
        </p:nvSpPr>
        <p:spPr>
          <a:xfrm>
            <a:off x="6400800" y="60960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400" smtClean="0"/>
              <a:pPr/>
              <a:t>5</a:t>
            </a:fld>
            <a:endParaRPr lang="en-US" sz="1400" dirty="0"/>
          </a:p>
        </p:txBody>
      </p:sp>
      <p:sp>
        <p:nvSpPr>
          <p:cNvPr id="189" name="TextBox 188"/>
          <p:cNvSpPr txBox="1"/>
          <p:nvPr/>
        </p:nvSpPr>
        <p:spPr>
          <a:xfrm>
            <a:off x="228600" y="4800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 room temperature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352800" y="5410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 room temperature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819400" y="2895600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(C.B)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5810689" y="3352800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(C.B) </a:t>
            </a:r>
            <a:endParaRPr lang="en-US" dirty="0"/>
          </a:p>
        </p:txBody>
      </p:sp>
      <p:sp>
        <p:nvSpPr>
          <p:cNvPr id="196" name="Rectangle 195"/>
          <p:cNvSpPr/>
          <p:nvPr/>
        </p:nvSpPr>
        <p:spPr>
          <a:xfrm>
            <a:off x="2895600" y="4800600"/>
            <a:ext cx="669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(V.B) </a:t>
            </a:r>
            <a:endParaRPr lang="en-US" dirty="0"/>
          </a:p>
        </p:txBody>
      </p:sp>
      <p:sp>
        <p:nvSpPr>
          <p:cNvPr id="199" name="Rectangle 198"/>
          <p:cNvSpPr/>
          <p:nvPr/>
        </p:nvSpPr>
        <p:spPr>
          <a:xfrm>
            <a:off x="5791200" y="4495800"/>
            <a:ext cx="669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(V.B) 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3886200" y="3886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Eg</a:t>
            </a:r>
            <a:r>
              <a:rPr lang="en-US" b="1" dirty="0" smtClean="0"/>
              <a:t>=large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0104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Eg</a:t>
            </a:r>
            <a:r>
              <a:rPr lang="en-US" b="1" dirty="0" smtClean="0"/>
              <a:t>= 1.1eV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362200" y="3733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Eg</a:t>
            </a:r>
            <a:r>
              <a:rPr lang="en-US" b="1" dirty="0" smtClean="0"/>
              <a:t>= 0eV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228600" y="6248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(1.3)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1" dur="8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2" dur="8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8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77521E-6 L -0.00156 -0.10199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1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1619E-6 L 0 -0.12211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08E-6 L -0.00156 -0.12419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62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6346E-6 L -0.00156 -0.15078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6" grpId="0" animBg="1"/>
      <p:bldP spid="101" grpId="0" animBg="1"/>
      <p:bldP spid="102" grpId="0" animBg="1"/>
      <p:bldP spid="104" grpId="0" animBg="1"/>
      <p:bldP spid="113" grpId="0" animBg="1"/>
      <p:bldP spid="114" grpId="0" animBg="1"/>
      <p:bldP spid="116" grpId="0" animBg="1"/>
      <p:bldP spid="125" grpId="0" animBg="1"/>
      <p:bldP spid="126" grpId="0" animBg="1"/>
      <p:bldP spid="128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297" grpId="0" animBg="1"/>
      <p:bldP spid="318" grpId="0" animBg="1"/>
      <p:bldP spid="328" grpId="0" animBg="1"/>
      <p:bldP spid="335" grpId="0" animBg="1"/>
      <p:bldP spid="182" grpId="0" animBg="1"/>
      <p:bldP spid="193" grpId="0"/>
      <p:bldP spid="195" grpId="0"/>
      <p:bldP spid="187" grpId="0" animBg="1"/>
      <p:bldP spid="18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Box 173"/>
          <p:cNvSpPr txBox="1"/>
          <p:nvPr/>
        </p:nvSpPr>
        <p:spPr>
          <a:xfrm>
            <a:off x="2127032" y="5775265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crystalline structure of Si</a:t>
            </a:r>
            <a:endParaRPr lang="en-US" sz="2800" dirty="0"/>
          </a:p>
        </p:txBody>
      </p:sp>
      <p:sp>
        <p:nvSpPr>
          <p:cNvPr id="111" name="Rectangle 110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1.3-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Atomic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Binding in Semiconductors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389" y="1419224"/>
            <a:ext cx="5099486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72200" y="1828800"/>
            <a:ext cx="22098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/>
              <a:t>Extrinsic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30314"/>
            <a:ext cx="9144000" cy="10126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1.3- </a:t>
            </a:r>
            <a:r>
              <a:rPr lang="en-US" altLang="zh-CN" sz="4000" b="1" spc="-150" dirty="0" smtClean="0">
                <a:ln w="3175">
                  <a:noFill/>
                </a:ln>
                <a:solidFill>
                  <a:srgbClr val="220000"/>
                </a:solidFill>
                <a:latin typeface="Calibri" pitchFamily="34" charset="0"/>
                <a:cs typeface="Calibri" pitchFamily="34" charset="0"/>
              </a:rPr>
              <a:t>Classification of semiconductor materials: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7" name="AutoShape 9"/>
          <p:cNvSpPr>
            <a:spLocks/>
          </p:cNvSpPr>
          <p:nvPr/>
        </p:nvSpPr>
        <p:spPr bwMode="auto">
          <a:xfrm rot="5400000">
            <a:off x="4038600" y="-1219199"/>
            <a:ext cx="762001" cy="5181600"/>
          </a:xfrm>
          <a:prstGeom prst="leftBrace">
            <a:avLst>
              <a:gd name="adj1" fmla="val 676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52400" y="1905000"/>
            <a:ext cx="4114800" cy="4800600"/>
            <a:chOff x="152400" y="1905000"/>
            <a:chExt cx="4114800" cy="4800600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1905000"/>
              <a:ext cx="2590800" cy="76944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b="1" dirty="0" smtClean="0"/>
                <a:t>Intrinsic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" y="2819400"/>
              <a:ext cx="40386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A semiconductor in</a:t>
              </a:r>
              <a:r>
                <a:rPr lang="en-US" sz="2800" dirty="0" smtClean="0">
                  <a:solidFill>
                    <a:srgbClr val="FF0000"/>
                  </a:solidFill>
                </a:rPr>
                <a:t> </a:t>
              </a:r>
              <a:r>
                <a:rPr lang="en-US" sz="2800" dirty="0" smtClean="0"/>
                <a:t>a</a:t>
              </a:r>
              <a:r>
                <a:rPr lang="en-US" sz="2800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smtClean="0">
                  <a:solidFill>
                    <a:srgbClr val="FF0000"/>
                  </a:solidFill>
                </a:rPr>
                <a:t>very pure </a:t>
              </a:r>
              <a:r>
                <a:rPr lang="en-US" sz="2800" dirty="0" smtClean="0"/>
                <a:t>form is called  Intrinsic semiconductor.</a:t>
              </a:r>
              <a:endParaRPr lang="en-US" sz="2800" dirty="0"/>
            </a:p>
          </p:txBody>
        </p:sp>
        <p:pic>
          <p:nvPicPr>
            <p:cNvPr id="10" name="Picture 9" descr="inde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5000" y="5257800"/>
              <a:ext cx="1447800" cy="1447800"/>
            </a:xfrm>
            <a:prstGeom prst="rect">
              <a:avLst/>
            </a:prstGeom>
          </p:spPr>
        </p:pic>
        <p:pic>
          <p:nvPicPr>
            <p:cNvPr id="11" name="Picture 10" descr="s9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" y="5257800"/>
              <a:ext cx="1409700" cy="14478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152400" y="4343400"/>
              <a:ext cx="3657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Germanium (</a:t>
              </a:r>
              <a:r>
                <a:rPr lang="en-US" dirty="0" err="1" smtClean="0"/>
                <a:t>Eg</a:t>
              </a:r>
              <a:r>
                <a:rPr lang="en-US" dirty="0" smtClean="0"/>
                <a:t>=0.72eV) and </a:t>
              </a:r>
              <a:r>
                <a:rPr lang="en-US" dirty="0"/>
                <a:t>Silicon (</a:t>
              </a:r>
              <a:r>
                <a:rPr lang="en-US" dirty="0" err="1" smtClean="0"/>
                <a:t>Eg</a:t>
              </a:r>
              <a:r>
                <a:rPr lang="en-US" dirty="0" smtClean="0"/>
                <a:t>=1eV</a:t>
              </a:r>
              <a:r>
                <a:rPr lang="en-US" dirty="0"/>
                <a:t>) </a:t>
              </a:r>
              <a:r>
                <a:rPr lang="en-US" dirty="0" smtClean="0"/>
                <a:t>are Intrinsic semiconductor.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572000" y="2667000"/>
            <a:ext cx="472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small mount of </a:t>
            </a:r>
            <a:r>
              <a:rPr lang="en-US" sz="2800" b="1" dirty="0" smtClean="0">
                <a:solidFill>
                  <a:srgbClr val="FF0000"/>
                </a:solidFill>
              </a:rPr>
              <a:t>impurity </a:t>
            </a:r>
            <a:r>
              <a:rPr lang="en-US" sz="2800" dirty="0" smtClean="0"/>
              <a:t>added  to pure semiconductor in a process is called </a:t>
            </a:r>
            <a:r>
              <a:rPr lang="en-US" sz="2800" b="1" u="sng" dirty="0" smtClean="0">
                <a:solidFill>
                  <a:srgbClr val="FF0000"/>
                </a:solidFill>
              </a:rPr>
              <a:t>Doping</a:t>
            </a:r>
            <a:r>
              <a:rPr lang="en-US" sz="2800" dirty="0" smtClean="0"/>
              <a:t>.</a:t>
            </a:r>
            <a:r>
              <a:rPr lang="en-US" sz="2800" b="1" u="sng" dirty="0" smtClean="0"/>
              <a:t>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05200" y="2286000"/>
            <a:ext cx="22098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57600" y="1828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impurity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61061" y="498973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 rot="10800000">
            <a:off x="4648200" y="36811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10800000" flipH="1" flipV="1">
            <a:off x="2743200" y="36811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291840" y="3757394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 flipH="1" flipV="1">
            <a:off x="5562601" y="36811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4800600" y="3794125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 rot="16200000">
            <a:off x="3200401" y="52051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0800000">
            <a:off x="3733800" y="26905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16200000">
            <a:off x="4191000" y="52051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16200000">
            <a:off x="5105400" y="52051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rot="16200000">
            <a:off x="3200401" y="22333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16200000">
            <a:off x="4191000" y="22333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6200000">
            <a:off x="5105400" y="22333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10800000" flipH="1" flipV="1">
            <a:off x="5562600" y="26905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10800000" flipH="1" flipV="1">
            <a:off x="2743200" y="26905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6200000">
            <a:off x="3200401" y="42145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6200000">
            <a:off x="5105400" y="32239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rot="16200000">
            <a:off x="5105400" y="42145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16200000">
            <a:off x="3200400" y="32239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6200000">
            <a:off x="4191000" y="32239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6200000">
            <a:off x="4191000" y="42145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10800000">
            <a:off x="3733800" y="36811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0800000" flipH="1" flipV="1">
            <a:off x="5562600" y="46717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10800000">
            <a:off x="4648200" y="46717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10800000">
            <a:off x="3733799" y="46717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0800000" flipH="1" flipV="1">
            <a:off x="2743200" y="46717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0800000">
            <a:off x="4648200" y="2690594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429001" y="3681193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Oval 26"/>
          <p:cNvSpPr/>
          <p:nvPr/>
        </p:nvSpPr>
        <p:spPr>
          <a:xfrm>
            <a:off x="3429001" y="4671794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Oval 27"/>
          <p:cNvSpPr/>
          <p:nvPr/>
        </p:nvSpPr>
        <p:spPr>
          <a:xfrm>
            <a:off x="4419600" y="4671794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Oval 28"/>
          <p:cNvSpPr/>
          <p:nvPr/>
        </p:nvSpPr>
        <p:spPr>
          <a:xfrm>
            <a:off x="5334000" y="4671794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" name="Oval 29"/>
          <p:cNvSpPr/>
          <p:nvPr/>
        </p:nvSpPr>
        <p:spPr>
          <a:xfrm>
            <a:off x="3429001" y="2690594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Oval 30"/>
          <p:cNvSpPr/>
          <p:nvPr/>
        </p:nvSpPr>
        <p:spPr>
          <a:xfrm>
            <a:off x="4419600" y="2690594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Oval 31"/>
          <p:cNvSpPr/>
          <p:nvPr/>
        </p:nvSpPr>
        <p:spPr>
          <a:xfrm>
            <a:off x="5334000" y="2690594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Oval 32"/>
          <p:cNvSpPr/>
          <p:nvPr/>
        </p:nvSpPr>
        <p:spPr>
          <a:xfrm>
            <a:off x="5334000" y="3681193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Oval 33"/>
          <p:cNvSpPr/>
          <p:nvPr/>
        </p:nvSpPr>
        <p:spPr>
          <a:xfrm>
            <a:off x="4419600" y="3681193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5" name="TextBox 34"/>
          <p:cNvSpPr txBox="1"/>
          <p:nvPr/>
        </p:nvSpPr>
        <p:spPr>
          <a:xfrm>
            <a:off x="5334000" y="26905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419600" y="46717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429001" y="368119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429001" y="26905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19600" y="26905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419600" y="36811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334000" y="368119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46717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429001" y="46717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74" name="Oval 73"/>
          <p:cNvSpPr/>
          <p:nvPr/>
        </p:nvSpPr>
        <p:spPr>
          <a:xfrm>
            <a:off x="4511040" y="44584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410200" y="2461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10000" y="4747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715000" y="3809365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715000" y="47632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715000" y="2766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4495800" y="41383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505200" y="44431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425440" y="41383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520440" y="5128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267200" y="4747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425440" y="5128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425440" y="44584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511040" y="51442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95800" y="2461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505200" y="2461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276600" y="4747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495800" y="3528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495800" y="3147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410200" y="31630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5410200" y="3528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120640" y="37726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800600" y="37726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206240" y="37726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810000" y="37726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276600" y="37573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520440" y="3528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810000" y="2766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4800600" y="4747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181600" y="47479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181600" y="2766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800600" y="2766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191000" y="27667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215640" y="27820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520440" y="316303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2667000" y="6232525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crystalline structure of Si</a:t>
            </a:r>
            <a:endParaRPr lang="en-US" sz="2800" dirty="0"/>
          </a:p>
        </p:txBody>
      </p:sp>
      <p:sp>
        <p:nvSpPr>
          <p:cNvPr id="182" name="TextBox 181"/>
          <p:cNvSpPr txBox="1"/>
          <p:nvPr/>
        </p:nvSpPr>
        <p:spPr>
          <a:xfrm>
            <a:off x="304800" y="304800"/>
            <a:ext cx="29718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u="sng" dirty="0" smtClean="0"/>
              <a:t>Intrinsic</a:t>
            </a:r>
            <a:r>
              <a:rPr lang="en-US" sz="4000" b="1" u="sng" dirty="0" smtClean="0"/>
              <a:t> </a:t>
            </a:r>
            <a:endParaRPr lang="en-US" sz="4000" b="1" u="sng" dirty="0"/>
          </a:p>
        </p:txBody>
      </p:sp>
      <p:cxnSp>
        <p:nvCxnSpPr>
          <p:cNvPr id="181" name="Straight Arrow Connector 180"/>
          <p:cNvCxnSpPr>
            <a:endCxn id="78" idx="6"/>
          </p:cNvCxnSpPr>
          <p:nvPr/>
        </p:nvCxnSpPr>
        <p:spPr>
          <a:xfrm rot="16200000" flipV="1">
            <a:off x="5673090" y="5010884"/>
            <a:ext cx="525780" cy="1676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5791200" y="535759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Valance electron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5867400" y="215719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Covalent bond</a:t>
            </a:r>
            <a:endParaRPr lang="en-US" sz="2000" dirty="0"/>
          </a:p>
        </p:txBody>
      </p:sp>
      <p:cxnSp>
        <p:nvCxnSpPr>
          <p:cNvPr id="189" name="Straight Arrow Connector 188"/>
          <p:cNvCxnSpPr/>
          <p:nvPr/>
        </p:nvCxnSpPr>
        <p:spPr>
          <a:xfrm rot="10800000" flipV="1">
            <a:off x="5181600" y="2461994"/>
            <a:ext cx="685800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3505200" y="4138394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 rot="21048652">
            <a:off x="4676700" y="3530953"/>
            <a:ext cx="419503" cy="1014796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1143000" y="1371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 T = zero K ------ insulator</a:t>
            </a:r>
            <a:endParaRPr lang="en-US" sz="2400" b="1" dirty="0"/>
          </a:p>
        </p:txBody>
      </p:sp>
      <p:sp>
        <p:nvSpPr>
          <p:cNvPr id="184" name="TextBox 183"/>
          <p:cNvSpPr txBox="1"/>
          <p:nvPr/>
        </p:nvSpPr>
        <p:spPr>
          <a:xfrm>
            <a:off x="914400" y="1371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 room temperature</a:t>
            </a:r>
            <a:endParaRPr lang="en-US" sz="24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6781800" y="379412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Pair (electron &amp; hole)</a:t>
            </a:r>
            <a:endParaRPr lang="en-US" dirty="0"/>
          </a:p>
        </p:txBody>
      </p:sp>
      <p:cxnSp>
        <p:nvCxnSpPr>
          <p:cNvPr id="113" name="Straight Arrow Connector 112"/>
          <p:cNvCxnSpPr>
            <a:stCxn id="185" idx="5"/>
          </p:cNvCxnSpPr>
          <p:nvPr/>
        </p:nvCxnSpPr>
        <p:spPr>
          <a:xfrm rot="5400000" flipH="1" flipV="1">
            <a:off x="5724819" y="3388066"/>
            <a:ext cx="346121" cy="16154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8575E-6 L 0.0092 0.08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4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85" grpId="0" animBg="1"/>
      <p:bldP spid="176" grpId="0"/>
      <p:bldP spid="184" grpId="0"/>
      <p:bldP spid="1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Oval 193"/>
          <p:cNvSpPr/>
          <p:nvPr/>
        </p:nvSpPr>
        <p:spPr>
          <a:xfrm rot="16200000">
            <a:off x="609602" y="5562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 rot="10800000">
            <a:off x="1143001" y="3048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 rot="16200000">
            <a:off x="1600201" y="5562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 rot="16200000">
            <a:off x="2514601" y="5562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 rot="16200000">
            <a:off x="609602" y="2590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 rot="16200000">
            <a:off x="1600201" y="2590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 rot="16200000">
            <a:off x="2514601" y="2590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 rot="10800000" flipH="1" flipV="1">
            <a:off x="2971801" y="3048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 rot="10800000" flipH="1" flipV="1">
            <a:off x="152401" y="3048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 rot="16200000">
            <a:off x="609602" y="4572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 rot="16200000">
            <a:off x="2514601" y="35814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 rot="16200000">
            <a:off x="2514601" y="4572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 rot="16200000">
            <a:off x="609601" y="35814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 rot="16200000">
            <a:off x="1600201" y="35814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16200000">
            <a:off x="1600201" y="4572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 rot="10800000">
            <a:off x="1143001" y="4038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 rot="10800000">
            <a:off x="2057401" y="4038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10800000" flipH="1" flipV="1">
            <a:off x="2971801" y="5029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 rot="10800000" flipH="1" flipV="1">
            <a:off x="2971802" y="4038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 rot="10800000" flipH="1" flipV="1">
            <a:off x="152401" y="4038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0800000">
            <a:off x="2057401" y="5029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 rot="10800000">
            <a:off x="1143000" y="5029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 rot="10800000" flipH="1" flipV="1">
            <a:off x="152401" y="5029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0800000">
            <a:off x="2057401" y="3048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838202" y="4038599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9" name="Oval 218"/>
          <p:cNvSpPr/>
          <p:nvPr/>
        </p:nvSpPr>
        <p:spPr>
          <a:xfrm>
            <a:off x="838202" y="5029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0" name="Oval 219"/>
          <p:cNvSpPr/>
          <p:nvPr/>
        </p:nvSpPr>
        <p:spPr>
          <a:xfrm>
            <a:off x="1828801" y="5029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1" name="Oval 220"/>
          <p:cNvSpPr/>
          <p:nvPr/>
        </p:nvSpPr>
        <p:spPr>
          <a:xfrm>
            <a:off x="2743201" y="5029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2" name="Oval 221"/>
          <p:cNvSpPr/>
          <p:nvPr/>
        </p:nvSpPr>
        <p:spPr>
          <a:xfrm>
            <a:off x="838202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/>
          <p:cNvSpPr/>
          <p:nvPr/>
        </p:nvSpPr>
        <p:spPr>
          <a:xfrm>
            <a:off x="1828801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4" name="Oval 223"/>
          <p:cNvSpPr/>
          <p:nvPr/>
        </p:nvSpPr>
        <p:spPr>
          <a:xfrm>
            <a:off x="2743201" y="3048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5" name="Oval 224"/>
          <p:cNvSpPr/>
          <p:nvPr/>
        </p:nvSpPr>
        <p:spPr>
          <a:xfrm>
            <a:off x="2743201" y="4038599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6" name="Oval 225"/>
          <p:cNvSpPr/>
          <p:nvPr/>
        </p:nvSpPr>
        <p:spPr>
          <a:xfrm>
            <a:off x="1828801" y="4038599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7" name="TextBox 226"/>
          <p:cNvSpPr txBox="1"/>
          <p:nvPr/>
        </p:nvSpPr>
        <p:spPr>
          <a:xfrm>
            <a:off x="2743201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28" name="TextBox 227"/>
          <p:cNvSpPr txBox="1"/>
          <p:nvPr/>
        </p:nvSpPr>
        <p:spPr>
          <a:xfrm>
            <a:off x="1828801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29" name="TextBox 228"/>
          <p:cNvSpPr txBox="1"/>
          <p:nvPr/>
        </p:nvSpPr>
        <p:spPr>
          <a:xfrm>
            <a:off x="838202" y="40385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30" name="TextBox 229"/>
          <p:cNvSpPr txBox="1"/>
          <p:nvPr/>
        </p:nvSpPr>
        <p:spPr>
          <a:xfrm>
            <a:off x="838202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31" name="TextBox 230"/>
          <p:cNvSpPr txBox="1"/>
          <p:nvPr/>
        </p:nvSpPr>
        <p:spPr>
          <a:xfrm>
            <a:off x="1828801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32" name="TextBox 231"/>
          <p:cNvSpPr txBox="1"/>
          <p:nvPr/>
        </p:nvSpPr>
        <p:spPr>
          <a:xfrm>
            <a:off x="1828801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2743201" y="40385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2743201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35" name="TextBox 234"/>
          <p:cNvSpPr txBox="1"/>
          <p:nvPr/>
        </p:nvSpPr>
        <p:spPr>
          <a:xfrm>
            <a:off x="838202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236" name="Oval 235"/>
          <p:cNvSpPr/>
          <p:nvPr/>
        </p:nvSpPr>
        <p:spPr>
          <a:xfrm>
            <a:off x="1920241" y="4815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2819401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1219201" y="5105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124201" y="5120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124201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1905001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914401" y="4800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2834641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929641" y="5486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1359925" y="4724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2834641" y="5486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2834641" y="4815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1920241" y="5501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1905001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914401" y="2819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685801" y="5105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1905001" y="3886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1905001" y="3505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2819401" y="3520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2819401" y="3886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2529841" y="4130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2209801" y="4130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1591754" y="4130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1219201" y="4130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685801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929641" y="3886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1219201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2209801" y="5105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2590801" y="5105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2590801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2209801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1600201" y="31242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624841" y="3139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29641" y="3520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3124200" y="4114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4130041" y="4038599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3" name="TextBox 272"/>
          <p:cNvSpPr txBox="1"/>
          <p:nvPr/>
        </p:nvSpPr>
        <p:spPr>
          <a:xfrm>
            <a:off x="4114801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74" name="Oval 273"/>
          <p:cNvSpPr/>
          <p:nvPr/>
        </p:nvSpPr>
        <p:spPr>
          <a:xfrm>
            <a:off x="4206241" y="4495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4191001" y="39014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4511041" y="4130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916681" y="4130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4495801" y="38252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2667000" y="76200"/>
            <a:ext cx="3810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Extrinsic </a:t>
            </a:r>
            <a:endParaRPr lang="en-US" sz="4000" b="1" u="sng" dirty="0"/>
          </a:p>
        </p:txBody>
      </p:sp>
      <p:sp>
        <p:nvSpPr>
          <p:cNvPr id="162" name="Slide Number Placeholder 1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1" name="Oval 90"/>
          <p:cNvSpPr/>
          <p:nvPr/>
        </p:nvSpPr>
        <p:spPr>
          <a:xfrm rot="16200000">
            <a:off x="5105402" y="5638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5638801" y="3124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6200000">
            <a:off x="6096001" y="5638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16200000">
            <a:off x="7010401" y="5638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rot="16200000">
            <a:off x="5105402" y="2667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rot="16200000">
            <a:off x="6096001" y="2667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6200000">
            <a:off x="7010401" y="26670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10800000" flipH="1" flipV="1">
            <a:off x="7467601" y="3124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0800000" flipH="1" flipV="1">
            <a:off x="4648201" y="3124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rot="16200000">
            <a:off x="5105402" y="4648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rot="16200000">
            <a:off x="7010401" y="3657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rot="16200000">
            <a:off x="7010401" y="4648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6200000">
            <a:off x="5105401" y="3657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6200000">
            <a:off x="6096001" y="36576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6200000">
            <a:off x="6096001" y="4648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rot="10800000">
            <a:off x="5638801" y="4114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rot="10800000">
            <a:off x="6553201" y="4114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 rot="10800000" flipH="1" flipV="1">
            <a:off x="7467601" y="51054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 flipH="1" flipV="1">
            <a:off x="7467602" y="4114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0800000" flipH="1" flipV="1">
            <a:off x="4648201" y="41148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0800000">
            <a:off x="6553201" y="51054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rot="10800000">
            <a:off x="5638800" y="51054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rot="10800000" flipH="1" flipV="1">
            <a:off x="4648201" y="51054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rot="10800000">
            <a:off x="6553201" y="3124200"/>
            <a:ext cx="762000" cy="304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334002" y="4114799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6" name="Oval 115"/>
          <p:cNvSpPr/>
          <p:nvPr/>
        </p:nvSpPr>
        <p:spPr>
          <a:xfrm>
            <a:off x="5334002" y="5105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7" name="Oval 116"/>
          <p:cNvSpPr/>
          <p:nvPr/>
        </p:nvSpPr>
        <p:spPr>
          <a:xfrm>
            <a:off x="6324601" y="5105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8" name="Oval 117"/>
          <p:cNvSpPr/>
          <p:nvPr/>
        </p:nvSpPr>
        <p:spPr>
          <a:xfrm>
            <a:off x="7239001" y="51054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9" name="Oval 118"/>
          <p:cNvSpPr/>
          <p:nvPr/>
        </p:nvSpPr>
        <p:spPr>
          <a:xfrm>
            <a:off x="5334002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0" name="Oval 119"/>
          <p:cNvSpPr/>
          <p:nvPr/>
        </p:nvSpPr>
        <p:spPr>
          <a:xfrm>
            <a:off x="6324601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1" name="Oval 120"/>
          <p:cNvSpPr/>
          <p:nvPr/>
        </p:nvSpPr>
        <p:spPr>
          <a:xfrm>
            <a:off x="7239001" y="31242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2" name="Oval 121"/>
          <p:cNvSpPr/>
          <p:nvPr/>
        </p:nvSpPr>
        <p:spPr>
          <a:xfrm>
            <a:off x="7239001" y="4114799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3" name="Oval 122"/>
          <p:cNvSpPr/>
          <p:nvPr/>
        </p:nvSpPr>
        <p:spPr>
          <a:xfrm>
            <a:off x="6324601" y="4114799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4" name="TextBox 123"/>
          <p:cNvSpPr txBox="1"/>
          <p:nvPr/>
        </p:nvSpPr>
        <p:spPr>
          <a:xfrm>
            <a:off x="7239001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6324601" y="510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5334002" y="41147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5334002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6324601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6324601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7239001" y="41147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7239001" y="510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5334002" y="510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</a:t>
            </a:r>
            <a:endParaRPr lang="en-US" b="1" dirty="0"/>
          </a:p>
        </p:txBody>
      </p:sp>
      <p:sp>
        <p:nvSpPr>
          <p:cNvPr id="133" name="Oval 132"/>
          <p:cNvSpPr/>
          <p:nvPr/>
        </p:nvSpPr>
        <p:spPr>
          <a:xfrm>
            <a:off x="6416041" y="4892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7315201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715001" y="5181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620001" y="5196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7620001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400801" y="4572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410201" y="48768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7330441" y="4572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425441" y="5562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6019799" y="4801885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330441" y="5562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7330441" y="48920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6416041" y="55778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400801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5410201" y="2895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5181601" y="5181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400801" y="3962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400801" y="3581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7315201" y="3596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7315201" y="3962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7025641" y="42062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6705601" y="42062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6111241" y="42062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715001" y="42062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5181601" y="4191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5425441" y="3962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5715001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705601" y="5181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7086601" y="51816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7086601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6705601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6096001" y="32004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5120641" y="3215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5425441" y="35966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7620000" y="4191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8625841" y="4114799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2" name="TextBox 171"/>
          <p:cNvSpPr txBox="1"/>
          <p:nvPr/>
        </p:nvSpPr>
        <p:spPr>
          <a:xfrm>
            <a:off x="8610601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73" name="Oval 172"/>
          <p:cNvSpPr/>
          <p:nvPr/>
        </p:nvSpPr>
        <p:spPr>
          <a:xfrm>
            <a:off x="8702041" y="457200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8686801" y="3962399"/>
            <a:ext cx="155448" cy="155448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9006841" y="42062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8412481" y="4206240"/>
            <a:ext cx="137160" cy="1371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533400" y="6248400"/>
            <a:ext cx="290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crystalline structure of Si</a:t>
            </a:r>
            <a:endParaRPr lang="en-US" dirty="0"/>
          </a:p>
        </p:txBody>
      </p:sp>
      <p:sp>
        <p:nvSpPr>
          <p:cNvPr id="178" name="Right Brace 177"/>
          <p:cNvSpPr/>
          <p:nvPr/>
        </p:nvSpPr>
        <p:spPr>
          <a:xfrm rot="16200000">
            <a:off x="4343400" y="-1066800"/>
            <a:ext cx="457200" cy="3962400"/>
          </a:xfrm>
          <a:prstGeom prst="rightBrace">
            <a:avLst>
              <a:gd name="adj1" fmla="val 9711"/>
              <a:gd name="adj2" fmla="val 4896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1447800" y="1066800"/>
            <a:ext cx="12954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N-type  </a:t>
            </a:r>
            <a:endParaRPr lang="en-US" sz="2400" b="1" u="sng" dirty="0"/>
          </a:p>
        </p:txBody>
      </p:sp>
      <p:sp>
        <p:nvSpPr>
          <p:cNvPr id="181" name="TextBox 180"/>
          <p:cNvSpPr txBox="1"/>
          <p:nvPr/>
        </p:nvSpPr>
        <p:spPr>
          <a:xfrm>
            <a:off x="6324600" y="1062335"/>
            <a:ext cx="12954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P-type  </a:t>
            </a:r>
            <a:endParaRPr lang="en-US" sz="2400" b="1" u="sng" dirty="0"/>
          </a:p>
        </p:txBody>
      </p:sp>
      <p:sp>
        <p:nvSpPr>
          <p:cNvPr id="90" name="Rectangle 89"/>
          <p:cNvSpPr/>
          <p:nvPr/>
        </p:nvSpPr>
        <p:spPr>
          <a:xfrm>
            <a:off x="533400" y="15240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Impurity atom with </a:t>
            </a:r>
            <a:r>
              <a:rPr lang="en-US" b="1" dirty="0" smtClean="0"/>
              <a:t>5- valance </a:t>
            </a:r>
            <a:r>
              <a:rPr lang="en-US" dirty="0" smtClean="0"/>
              <a:t>electron  like phosphor (P).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5867400" y="15240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Impurity atom with </a:t>
            </a:r>
            <a:r>
              <a:rPr lang="en-US" b="1" dirty="0" smtClean="0"/>
              <a:t>3- valance </a:t>
            </a:r>
            <a:r>
              <a:rPr lang="en-US" dirty="0" smtClean="0"/>
              <a:t>electron like Boron (B).</a:t>
            </a:r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>
            <a:off x="5181600" y="6248400"/>
            <a:ext cx="290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crystalline structure of Si</a:t>
            </a:r>
            <a:endParaRPr lang="en-US" dirty="0"/>
          </a:p>
        </p:txBody>
      </p:sp>
      <p:sp>
        <p:nvSpPr>
          <p:cNvPr id="184" name="Oval 183"/>
          <p:cNvSpPr/>
          <p:nvPr/>
        </p:nvSpPr>
        <p:spPr>
          <a:xfrm>
            <a:off x="6172200" y="3352800"/>
            <a:ext cx="609600" cy="9906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133600" y="3581400"/>
            <a:ext cx="4572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3733800" y="6488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Fig(1.5)</a:t>
            </a:r>
            <a:endParaRPr lang="en-US" dirty="0"/>
          </a:p>
        </p:txBody>
      </p:sp>
      <p:sp>
        <p:nvSpPr>
          <p:cNvPr id="186" name="Oval 185"/>
          <p:cNvSpPr/>
          <p:nvPr/>
        </p:nvSpPr>
        <p:spPr>
          <a:xfrm>
            <a:off x="1607193" y="5112347"/>
            <a:ext cx="155448" cy="155448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 rot="20404991">
            <a:off x="1365635" y="4622194"/>
            <a:ext cx="425340" cy="744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111242" y="5181600"/>
            <a:ext cx="155448" cy="155448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88900"/>
            <a:bevelB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 rot="20404991">
            <a:off x="5902706" y="4691592"/>
            <a:ext cx="425340" cy="744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4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6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8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70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72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74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76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4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44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46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48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0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2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 animBg="1"/>
      <p:bldP spid="237" grpId="0" animBg="1"/>
      <p:bldP spid="238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1" animBg="1"/>
      <p:bldP spid="273" grpId="0"/>
      <p:bldP spid="273" grpId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1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1" grpId="1" animBg="1"/>
      <p:bldP spid="172" grpId="0"/>
      <p:bldP spid="172" grpId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82" grpId="0"/>
      <p:bldP spid="184" grpId="0" animBg="1"/>
      <p:bldP spid="185" grpId="0" animBg="1"/>
      <p:bldP spid="186" grpId="0" animBg="1"/>
      <p:bldP spid="2" grpId="0" animBg="1"/>
      <p:bldP spid="187" grpId="0" animBg="1"/>
      <p:bldP spid="1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13463</TotalTime>
  <Words>1974</Words>
  <Application>Microsoft Office PowerPoint</Application>
  <PresentationFormat>On-screen Show (4:3)</PresentationFormat>
  <Paragraphs>395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lary</dc:creator>
  <cp:lastModifiedBy>High Tech</cp:lastModifiedBy>
  <cp:revision>774</cp:revision>
  <dcterms:created xsi:type="dcterms:W3CDTF">2006-08-16T00:00:00Z</dcterms:created>
  <dcterms:modified xsi:type="dcterms:W3CDTF">2021-09-20T21:49:19Z</dcterms:modified>
</cp:coreProperties>
</file>