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6"/>
  </p:notesMasterIdLst>
  <p:sldIdLst>
    <p:sldId id="258" r:id="rId2"/>
    <p:sldId id="270" r:id="rId3"/>
    <p:sldId id="269" r:id="rId4"/>
    <p:sldId id="268" r:id="rId5"/>
    <p:sldId id="274" r:id="rId6"/>
    <p:sldId id="275" r:id="rId7"/>
    <p:sldId id="271" r:id="rId8"/>
    <p:sldId id="267" r:id="rId9"/>
    <p:sldId id="289" r:id="rId10"/>
    <p:sldId id="276" r:id="rId11"/>
    <p:sldId id="278" r:id="rId12"/>
    <p:sldId id="281" r:id="rId13"/>
    <p:sldId id="280" r:id="rId14"/>
    <p:sldId id="282" r:id="rId15"/>
    <p:sldId id="283" r:id="rId16"/>
    <p:sldId id="285" r:id="rId17"/>
    <p:sldId id="286" r:id="rId18"/>
    <p:sldId id="284" r:id="rId19"/>
    <p:sldId id="287" r:id="rId20"/>
    <p:sldId id="288" r:id="rId21"/>
    <p:sldId id="290" r:id="rId22"/>
    <p:sldId id="298" r:id="rId23"/>
    <p:sldId id="299" r:id="rId24"/>
    <p:sldId id="300" r:id="rId25"/>
    <p:sldId id="301" r:id="rId26"/>
    <p:sldId id="291" r:id="rId27"/>
    <p:sldId id="292" r:id="rId28"/>
    <p:sldId id="295" r:id="rId29"/>
    <p:sldId id="302" r:id="rId30"/>
    <p:sldId id="303" r:id="rId31"/>
    <p:sldId id="305" r:id="rId32"/>
    <p:sldId id="304" r:id="rId33"/>
    <p:sldId id="307" r:id="rId34"/>
    <p:sldId id="30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2" autoAdjust="0"/>
  </p:normalViewPr>
  <p:slideViewPr>
    <p:cSldViewPr>
      <p:cViewPr>
        <p:scale>
          <a:sx n="70" d="100"/>
          <a:sy n="70" d="100"/>
        </p:scale>
        <p:origin x="-130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781E2-3EEC-4D11-9167-0AC8708EB314}" type="datetimeFigureOut">
              <a:rPr lang="en-US" smtClean="0"/>
              <a:t>2/18/2023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C894D-CF8C-4D94-A4F8-879170CA0D1F}" type="slidenum">
              <a:rPr lang="en-US" smtClean="0"/>
              <a:t>‹#›</a:t>
            </a:fld>
            <a:endParaRPr lang="en-US"/>
          </a:p>
        </p:txBody>
      </p:sp>
    </p:spTree>
    <p:extLst>
      <p:ext uri="{BB962C8B-B14F-4D97-AF65-F5344CB8AC3E}">
        <p14:creationId xmlns:p14="http://schemas.microsoft.com/office/powerpoint/2010/main" val="309057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C894D-CF8C-4D94-A4F8-879170CA0D1F}" type="slidenum">
              <a:rPr lang="en-US" smtClean="0"/>
              <a:t>3</a:t>
            </a:fld>
            <a:endParaRPr lang="en-US"/>
          </a:p>
        </p:txBody>
      </p:sp>
    </p:spTree>
    <p:extLst>
      <p:ext uri="{BB962C8B-B14F-4D97-AF65-F5344CB8AC3E}">
        <p14:creationId xmlns:p14="http://schemas.microsoft.com/office/powerpoint/2010/main" val="2812017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C894D-CF8C-4D94-A4F8-879170CA0D1F}" type="slidenum">
              <a:rPr lang="en-US" smtClean="0"/>
              <a:t>4</a:t>
            </a:fld>
            <a:endParaRPr lang="en-US"/>
          </a:p>
        </p:txBody>
      </p:sp>
    </p:spTree>
    <p:extLst>
      <p:ext uri="{BB962C8B-B14F-4D97-AF65-F5344CB8AC3E}">
        <p14:creationId xmlns:p14="http://schemas.microsoft.com/office/powerpoint/2010/main" val="3279993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Analog_computers"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0"/>
            <a:ext cx="7772400" cy="1470025"/>
          </a:xfrm>
        </p:spPr>
        <p:txBody>
          <a:bodyPr/>
          <a:lstStyle/>
          <a:p>
            <a:r>
              <a:rPr lang="en-US" dirty="0" smtClean="0"/>
              <a:t>Operation amplifier </a:t>
            </a:r>
            <a:r>
              <a:rPr lang="en-US" dirty="0" smtClean="0">
                <a:solidFill>
                  <a:srgbClr val="FF0000"/>
                </a:solidFill>
              </a:rPr>
              <a:t>(op-amps)</a:t>
            </a:r>
            <a:endParaRPr lang="en-US" dirty="0">
              <a:solidFill>
                <a:srgbClr val="FF0000"/>
              </a:solidFill>
            </a:endParaRPr>
          </a:p>
        </p:txBody>
      </p:sp>
      <p:sp>
        <p:nvSpPr>
          <p:cNvPr id="3" name="Subtitle 2"/>
          <p:cNvSpPr>
            <a:spLocks noGrp="1"/>
          </p:cNvSpPr>
          <p:nvPr>
            <p:ph type="subTitle" idx="1"/>
          </p:nvPr>
        </p:nvSpPr>
        <p:spPr>
          <a:xfrm>
            <a:off x="4038600" y="5791200"/>
            <a:ext cx="4953000" cy="762000"/>
          </a:xfrm>
        </p:spPr>
        <p:txBody>
          <a:bodyPr>
            <a:normAutofit fontScale="92500" lnSpcReduction="10000"/>
          </a:bodyPr>
          <a:lstStyle/>
          <a:p>
            <a:r>
              <a:rPr lang="en-US" sz="2400" dirty="0" smtClean="0"/>
              <a:t>Dr. </a:t>
            </a:r>
            <a:r>
              <a:rPr lang="en-US" sz="2400" dirty="0" err="1" smtClean="0"/>
              <a:t>Lary</a:t>
            </a:r>
            <a:r>
              <a:rPr lang="en-US" sz="2400" dirty="0" smtClean="0"/>
              <a:t>  </a:t>
            </a:r>
            <a:r>
              <a:rPr lang="en-US" sz="2400" dirty="0" err="1" smtClean="0"/>
              <a:t>hana</a:t>
            </a:r>
            <a:r>
              <a:rPr lang="en-US" sz="2400" dirty="0" smtClean="0"/>
              <a:t>  </a:t>
            </a:r>
            <a:r>
              <a:rPr lang="en-US" sz="2400" dirty="0" err="1" smtClean="0"/>
              <a:t>slewa</a:t>
            </a:r>
            <a:endParaRPr lang="en-US" sz="2400" dirty="0" smtClean="0"/>
          </a:p>
          <a:p>
            <a:r>
              <a:rPr lang="en-US" sz="2400" dirty="0" err="1" smtClean="0"/>
              <a:t>Lary.slewa@su.edu.krd</a:t>
            </a:r>
            <a:endParaRPr lang="en-US" sz="2400" dirty="0"/>
          </a:p>
        </p:txBody>
      </p:sp>
      <p:sp>
        <p:nvSpPr>
          <p:cNvPr id="4" name="TextBox 3"/>
          <p:cNvSpPr txBox="1"/>
          <p:nvPr/>
        </p:nvSpPr>
        <p:spPr>
          <a:xfrm>
            <a:off x="609600" y="609600"/>
            <a:ext cx="4191000" cy="369332"/>
          </a:xfrm>
          <a:prstGeom prst="rect">
            <a:avLst/>
          </a:prstGeom>
          <a:noFill/>
        </p:spPr>
        <p:txBody>
          <a:bodyPr wrap="square" rtlCol="0">
            <a:spAutoFit/>
          </a:bodyPr>
          <a:lstStyle/>
          <a:p>
            <a:r>
              <a:rPr lang="en-US" dirty="0" smtClean="0"/>
              <a:t>Electronic 3</a:t>
            </a:r>
            <a:r>
              <a:rPr lang="en-US" baseline="30000" dirty="0" smtClean="0"/>
              <a:t>rd</a:t>
            </a:r>
            <a:r>
              <a:rPr lang="en-US" dirty="0" smtClean="0"/>
              <a:t> stage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5220411" y="-10172"/>
            <a:ext cx="3871124" cy="2726266"/>
            <a:chOff x="5662" y="92"/>
            <a:chExt cx="4244" cy="2849"/>
          </a:xfrm>
        </p:grpSpPr>
        <p:sp>
          <p:nvSpPr>
            <p:cNvPr id="5" name="Rectangle 3"/>
            <p:cNvSpPr>
              <a:spLocks noChangeArrowheads="1"/>
            </p:cNvSpPr>
            <p:nvPr/>
          </p:nvSpPr>
          <p:spPr bwMode="auto">
            <a:xfrm>
              <a:off x="5661" y="91"/>
              <a:ext cx="4244" cy="2849"/>
            </a:xfrm>
            <a:prstGeom prst="rect">
              <a:avLst/>
            </a:prstGeom>
            <a:solidFill>
              <a:srgbClr val="E3F2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4"/>
            <p:cNvSpPr>
              <a:spLocks/>
            </p:cNvSpPr>
            <p:nvPr/>
          </p:nvSpPr>
          <p:spPr bwMode="auto">
            <a:xfrm>
              <a:off x="7562" y="1428"/>
              <a:ext cx="802" cy="802"/>
            </a:xfrm>
            <a:custGeom>
              <a:avLst/>
              <a:gdLst>
                <a:gd name="T0" fmla="+- 0 7534 7563"/>
                <a:gd name="T1" fmla="*/ T0 w 802"/>
                <a:gd name="T2" fmla="+- 0 1383 1429"/>
                <a:gd name="T3" fmla="*/ 1383 h 802"/>
                <a:gd name="T4" fmla="+- 0 7534 7563"/>
                <a:gd name="T5" fmla="*/ T4 w 802"/>
                <a:gd name="T6" fmla="+- 0 2187 1429"/>
                <a:gd name="T7" fmla="*/ 2187 h 802"/>
                <a:gd name="T8" fmla="+- 0 8332 7563"/>
                <a:gd name="T9" fmla="*/ T8 w 802"/>
                <a:gd name="T10" fmla="+- 0 1788 1429"/>
                <a:gd name="T11" fmla="*/ 1788 h 802"/>
                <a:gd name="T12" fmla="+- 0 7534 7563"/>
                <a:gd name="T13" fmla="*/ T12 w 802"/>
                <a:gd name="T14" fmla="+- 0 1383 1429"/>
                <a:gd name="T15" fmla="*/ 1383 h 802"/>
              </a:gdLst>
              <a:ahLst/>
              <a:cxnLst>
                <a:cxn ang="0">
                  <a:pos x="T1" y="T3"/>
                </a:cxn>
                <a:cxn ang="0">
                  <a:pos x="T5" y="T7"/>
                </a:cxn>
                <a:cxn ang="0">
                  <a:pos x="T9" y="T11"/>
                </a:cxn>
                <a:cxn ang="0">
                  <a:pos x="T13" y="T15"/>
                </a:cxn>
              </a:cxnLst>
              <a:rect l="0" t="0" r="r" b="b"/>
              <a:pathLst>
                <a:path w="802" h="802">
                  <a:moveTo>
                    <a:pt x="-29" y="-46"/>
                  </a:moveTo>
                  <a:lnTo>
                    <a:pt x="-29" y="758"/>
                  </a:lnTo>
                  <a:lnTo>
                    <a:pt x="769" y="359"/>
                  </a:lnTo>
                  <a:lnTo>
                    <a:pt x="-29" y="-46"/>
                  </a:lnTo>
                  <a:close/>
                </a:path>
              </a:pathLst>
            </a:custGeom>
            <a:solidFill>
              <a:srgbClr val="FFF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p:cNvSpPr>
              <a:spLocks/>
            </p:cNvSpPr>
            <p:nvPr/>
          </p:nvSpPr>
          <p:spPr bwMode="auto">
            <a:xfrm>
              <a:off x="7562" y="1428"/>
              <a:ext cx="802" cy="802"/>
            </a:xfrm>
            <a:custGeom>
              <a:avLst/>
              <a:gdLst>
                <a:gd name="T0" fmla="+- 0 7534 7563"/>
                <a:gd name="T1" fmla="*/ T0 w 802"/>
                <a:gd name="T2" fmla="+- 0 1383 1429"/>
                <a:gd name="T3" fmla="*/ 1383 h 802"/>
                <a:gd name="T4" fmla="+- 0 8332 7563"/>
                <a:gd name="T5" fmla="*/ T4 w 802"/>
                <a:gd name="T6" fmla="+- 0 1788 1429"/>
                <a:gd name="T7" fmla="*/ 1788 h 802"/>
                <a:gd name="T8" fmla="+- 0 7534 7563"/>
                <a:gd name="T9" fmla="*/ T8 w 802"/>
                <a:gd name="T10" fmla="+- 0 2187 1429"/>
                <a:gd name="T11" fmla="*/ 2187 h 802"/>
                <a:gd name="T12" fmla="+- 0 7534 7563"/>
                <a:gd name="T13" fmla="*/ T12 w 802"/>
                <a:gd name="T14" fmla="+- 0 1383 1429"/>
                <a:gd name="T15" fmla="*/ 1383 h 802"/>
              </a:gdLst>
              <a:ahLst/>
              <a:cxnLst>
                <a:cxn ang="0">
                  <a:pos x="T1" y="T3"/>
                </a:cxn>
                <a:cxn ang="0">
                  <a:pos x="T5" y="T7"/>
                </a:cxn>
                <a:cxn ang="0">
                  <a:pos x="T9" y="T11"/>
                </a:cxn>
                <a:cxn ang="0">
                  <a:pos x="T13" y="T15"/>
                </a:cxn>
              </a:cxnLst>
              <a:rect l="0" t="0" r="r" b="b"/>
              <a:pathLst>
                <a:path w="802" h="802">
                  <a:moveTo>
                    <a:pt x="-29" y="-46"/>
                  </a:moveTo>
                  <a:lnTo>
                    <a:pt x="769" y="359"/>
                  </a:lnTo>
                  <a:lnTo>
                    <a:pt x="-29" y="758"/>
                  </a:lnTo>
                  <a:lnTo>
                    <a:pt x="-29" y="-46"/>
                  </a:lnTo>
                </a:path>
              </a:pathLst>
            </a:custGeom>
            <a:noFill/>
            <a:ln w="10261">
              <a:solidFill>
                <a:srgbClr val="00AEE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6130" y="2466"/>
              <a:ext cx="3666" cy="17"/>
            </a:xfrm>
            <a:custGeom>
              <a:avLst/>
              <a:gdLst>
                <a:gd name="T0" fmla="+- 0 9759 6131"/>
                <a:gd name="T1" fmla="*/ T0 w 3666"/>
                <a:gd name="T2" fmla="+- 0 2424 2466"/>
                <a:gd name="T3" fmla="*/ 2424 h 17"/>
                <a:gd name="T4" fmla="+- 0 6107 6131"/>
                <a:gd name="T5" fmla="*/ T4 w 3666"/>
                <a:gd name="T6" fmla="+- 0 2424 2466"/>
                <a:gd name="T7" fmla="*/ 2424 h 17"/>
                <a:gd name="T8" fmla="+- 0 6107 6131"/>
                <a:gd name="T9" fmla="*/ T8 w 3666"/>
                <a:gd name="T10" fmla="+- 0 2440 2466"/>
                <a:gd name="T11" fmla="*/ 2440 h 17"/>
                <a:gd name="T12" fmla="+- 0 9759 6131"/>
                <a:gd name="T13" fmla="*/ T12 w 3666"/>
                <a:gd name="T14" fmla="+- 0 2440 2466"/>
                <a:gd name="T15" fmla="*/ 2440 h 17"/>
                <a:gd name="T16" fmla="+- 0 9759 6131"/>
                <a:gd name="T17" fmla="*/ T16 w 3666"/>
                <a:gd name="T18" fmla="+- 0 2424 2466"/>
                <a:gd name="T19" fmla="*/ 2424 h 17"/>
              </a:gdLst>
              <a:ahLst/>
              <a:cxnLst>
                <a:cxn ang="0">
                  <a:pos x="T1" y="T3"/>
                </a:cxn>
                <a:cxn ang="0">
                  <a:pos x="T5" y="T7"/>
                </a:cxn>
                <a:cxn ang="0">
                  <a:pos x="T9" y="T11"/>
                </a:cxn>
                <a:cxn ang="0">
                  <a:pos x="T13" y="T15"/>
                </a:cxn>
                <a:cxn ang="0">
                  <a:pos x="T17" y="T19"/>
                </a:cxn>
              </a:cxnLst>
              <a:rect l="0" t="0" r="r" b="b"/>
              <a:pathLst>
                <a:path w="3666" h="17">
                  <a:moveTo>
                    <a:pt x="3628" y="-42"/>
                  </a:moveTo>
                  <a:lnTo>
                    <a:pt x="-24" y="-42"/>
                  </a:lnTo>
                  <a:lnTo>
                    <a:pt x="-24" y="-26"/>
                  </a:lnTo>
                  <a:lnTo>
                    <a:pt x="3628" y="-26"/>
                  </a:lnTo>
                  <a:lnTo>
                    <a:pt x="3628" y="-42"/>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AutoShape 7"/>
            <p:cNvSpPr>
              <a:spLocks/>
            </p:cNvSpPr>
            <p:nvPr/>
          </p:nvSpPr>
          <p:spPr bwMode="auto">
            <a:xfrm>
              <a:off x="6048" y="2401"/>
              <a:ext cx="3770" cy="62"/>
            </a:xfrm>
            <a:custGeom>
              <a:avLst/>
              <a:gdLst>
                <a:gd name="T0" fmla="+- 0 6109 6048"/>
                <a:gd name="T1" fmla="*/ T0 w 3770"/>
                <a:gd name="T2" fmla="+- 0 2432 2401"/>
                <a:gd name="T3" fmla="*/ 2432 h 62"/>
                <a:gd name="T4" fmla="+- 0 6107 6048"/>
                <a:gd name="T5" fmla="*/ T4 w 3770"/>
                <a:gd name="T6" fmla="+- 0 2420 2401"/>
                <a:gd name="T7" fmla="*/ 2420 h 62"/>
                <a:gd name="T8" fmla="+- 0 6100 6048"/>
                <a:gd name="T9" fmla="*/ T8 w 3770"/>
                <a:gd name="T10" fmla="+- 0 2410 2401"/>
                <a:gd name="T11" fmla="*/ 2410 h 62"/>
                <a:gd name="T12" fmla="+- 0 6091 6048"/>
                <a:gd name="T13" fmla="*/ T12 w 3770"/>
                <a:gd name="T14" fmla="+- 0 2404 2401"/>
                <a:gd name="T15" fmla="*/ 2404 h 62"/>
                <a:gd name="T16" fmla="+- 0 6079 6048"/>
                <a:gd name="T17" fmla="*/ T16 w 3770"/>
                <a:gd name="T18" fmla="+- 0 2401 2401"/>
                <a:gd name="T19" fmla="*/ 2401 h 62"/>
                <a:gd name="T20" fmla="+- 0 6067 6048"/>
                <a:gd name="T21" fmla="*/ T20 w 3770"/>
                <a:gd name="T22" fmla="+- 0 2404 2401"/>
                <a:gd name="T23" fmla="*/ 2404 h 62"/>
                <a:gd name="T24" fmla="+- 0 6057 6048"/>
                <a:gd name="T25" fmla="*/ T24 w 3770"/>
                <a:gd name="T26" fmla="+- 0 2410 2401"/>
                <a:gd name="T27" fmla="*/ 2410 h 62"/>
                <a:gd name="T28" fmla="+- 0 6051 6048"/>
                <a:gd name="T29" fmla="*/ T28 w 3770"/>
                <a:gd name="T30" fmla="+- 0 2420 2401"/>
                <a:gd name="T31" fmla="*/ 2420 h 62"/>
                <a:gd name="T32" fmla="+- 0 6048 6048"/>
                <a:gd name="T33" fmla="*/ T32 w 3770"/>
                <a:gd name="T34" fmla="+- 0 2432 2401"/>
                <a:gd name="T35" fmla="*/ 2432 h 62"/>
                <a:gd name="T36" fmla="+- 0 6051 6048"/>
                <a:gd name="T37" fmla="*/ T36 w 3770"/>
                <a:gd name="T38" fmla="+- 0 2444 2401"/>
                <a:gd name="T39" fmla="*/ 2444 h 62"/>
                <a:gd name="T40" fmla="+- 0 6057 6048"/>
                <a:gd name="T41" fmla="*/ T40 w 3770"/>
                <a:gd name="T42" fmla="+- 0 2454 2401"/>
                <a:gd name="T43" fmla="*/ 2454 h 62"/>
                <a:gd name="T44" fmla="+- 0 6067 6048"/>
                <a:gd name="T45" fmla="*/ T44 w 3770"/>
                <a:gd name="T46" fmla="+- 0 2460 2401"/>
                <a:gd name="T47" fmla="*/ 2460 h 62"/>
                <a:gd name="T48" fmla="+- 0 6079 6048"/>
                <a:gd name="T49" fmla="*/ T48 w 3770"/>
                <a:gd name="T50" fmla="+- 0 2463 2401"/>
                <a:gd name="T51" fmla="*/ 2463 h 62"/>
                <a:gd name="T52" fmla="+- 0 6091 6048"/>
                <a:gd name="T53" fmla="*/ T52 w 3770"/>
                <a:gd name="T54" fmla="+- 0 2460 2401"/>
                <a:gd name="T55" fmla="*/ 2460 h 62"/>
                <a:gd name="T56" fmla="+- 0 6100 6048"/>
                <a:gd name="T57" fmla="*/ T56 w 3770"/>
                <a:gd name="T58" fmla="+- 0 2454 2401"/>
                <a:gd name="T59" fmla="*/ 2454 h 62"/>
                <a:gd name="T60" fmla="+- 0 6107 6048"/>
                <a:gd name="T61" fmla="*/ T60 w 3770"/>
                <a:gd name="T62" fmla="+- 0 2444 2401"/>
                <a:gd name="T63" fmla="*/ 2444 h 62"/>
                <a:gd name="T64" fmla="+- 0 6109 6048"/>
                <a:gd name="T65" fmla="*/ T64 w 3770"/>
                <a:gd name="T66" fmla="+- 0 2432 2401"/>
                <a:gd name="T67" fmla="*/ 2432 h 62"/>
                <a:gd name="T68" fmla="+- 0 9757 6048"/>
                <a:gd name="T69" fmla="*/ T68 w 3770"/>
                <a:gd name="T70" fmla="+- 0 2432 2401"/>
                <a:gd name="T71" fmla="*/ 2432 h 62"/>
                <a:gd name="T72" fmla="+- 0 9759 6048"/>
                <a:gd name="T73" fmla="*/ T72 w 3770"/>
                <a:gd name="T74" fmla="+- 0 2420 2401"/>
                <a:gd name="T75" fmla="*/ 2420 h 62"/>
                <a:gd name="T76" fmla="+- 0 9766 6048"/>
                <a:gd name="T77" fmla="*/ T76 w 3770"/>
                <a:gd name="T78" fmla="+- 0 2410 2401"/>
                <a:gd name="T79" fmla="*/ 2410 h 62"/>
                <a:gd name="T80" fmla="+- 0 9775 6048"/>
                <a:gd name="T81" fmla="*/ T80 w 3770"/>
                <a:gd name="T82" fmla="+- 0 2403 2401"/>
                <a:gd name="T83" fmla="*/ 2403 h 62"/>
                <a:gd name="T84" fmla="+- 0 9787 6048"/>
                <a:gd name="T85" fmla="*/ T84 w 3770"/>
                <a:gd name="T86" fmla="+- 0 2401 2401"/>
                <a:gd name="T87" fmla="*/ 2401 h 62"/>
                <a:gd name="T88" fmla="+- 0 9799 6048"/>
                <a:gd name="T89" fmla="*/ T88 w 3770"/>
                <a:gd name="T90" fmla="+- 0 2403 2401"/>
                <a:gd name="T91" fmla="*/ 2403 h 62"/>
                <a:gd name="T92" fmla="+- 0 9809 6048"/>
                <a:gd name="T93" fmla="*/ T92 w 3770"/>
                <a:gd name="T94" fmla="+- 0 2410 2401"/>
                <a:gd name="T95" fmla="*/ 2410 h 62"/>
                <a:gd name="T96" fmla="+- 0 9815 6048"/>
                <a:gd name="T97" fmla="*/ T96 w 3770"/>
                <a:gd name="T98" fmla="+- 0 2420 2401"/>
                <a:gd name="T99" fmla="*/ 2420 h 62"/>
                <a:gd name="T100" fmla="+- 0 9817 6048"/>
                <a:gd name="T101" fmla="*/ T100 w 3770"/>
                <a:gd name="T102" fmla="+- 0 2432 2401"/>
                <a:gd name="T103" fmla="*/ 2432 h 62"/>
                <a:gd name="T104" fmla="+- 0 9815 6048"/>
                <a:gd name="T105" fmla="*/ T104 w 3770"/>
                <a:gd name="T106" fmla="+- 0 2444 2401"/>
                <a:gd name="T107" fmla="*/ 2444 h 62"/>
                <a:gd name="T108" fmla="+- 0 9809 6048"/>
                <a:gd name="T109" fmla="*/ T108 w 3770"/>
                <a:gd name="T110" fmla="+- 0 2453 2401"/>
                <a:gd name="T111" fmla="*/ 2453 h 62"/>
                <a:gd name="T112" fmla="+- 0 9799 6048"/>
                <a:gd name="T113" fmla="*/ T112 w 3770"/>
                <a:gd name="T114" fmla="+- 0 2460 2401"/>
                <a:gd name="T115" fmla="*/ 2460 h 62"/>
                <a:gd name="T116" fmla="+- 0 9787 6048"/>
                <a:gd name="T117" fmla="*/ T116 w 3770"/>
                <a:gd name="T118" fmla="+- 0 2462 2401"/>
                <a:gd name="T119" fmla="*/ 2462 h 62"/>
                <a:gd name="T120" fmla="+- 0 9775 6048"/>
                <a:gd name="T121" fmla="*/ T120 w 3770"/>
                <a:gd name="T122" fmla="+- 0 2460 2401"/>
                <a:gd name="T123" fmla="*/ 2460 h 62"/>
                <a:gd name="T124" fmla="+- 0 9766 6048"/>
                <a:gd name="T125" fmla="*/ T124 w 3770"/>
                <a:gd name="T126" fmla="+- 0 2453 2401"/>
                <a:gd name="T127" fmla="*/ 2453 h 62"/>
                <a:gd name="T128" fmla="+- 0 9759 6048"/>
                <a:gd name="T129" fmla="*/ T128 w 3770"/>
                <a:gd name="T130" fmla="+- 0 2444 2401"/>
                <a:gd name="T131" fmla="*/ 2444 h 62"/>
                <a:gd name="T132" fmla="+- 0 9757 6048"/>
                <a:gd name="T133" fmla="*/ T132 w 3770"/>
                <a:gd name="T134" fmla="+- 0 2432 2401"/>
                <a:gd name="T135" fmla="*/ 2432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3770" h="62">
                  <a:moveTo>
                    <a:pt x="61" y="31"/>
                  </a:moveTo>
                  <a:lnTo>
                    <a:pt x="59" y="19"/>
                  </a:lnTo>
                  <a:lnTo>
                    <a:pt x="52" y="9"/>
                  </a:lnTo>
                  <a:lnTo>
                    <a:pt x="43" y="3"/>
                  </a:lnTo>
                  <a:lnTo>
                    <a:pt x="31" y="0"/>
                  </a:lnTo>
                  <a:lnTo>
                    <a:pt x="19" y="3"/>
                  </a:lnTo>
                  <a:lnTo>
                    <a:pt x="9" y="9"/>
                  </a:lnTo>
                  <a:lnTo>
                    <a:pt x="3" y="19"/>
                  </a:lnTo>
                  <a:lnTo>
                    <a:pt x="0" y="31"/>
                  </a:lnTo>
                  <a:lnTo>
                    <a:pt x="3" y="43"/>
                  </a:lnTo>
                  <a:lnTo>
                    <a:pt x="9" y="53"/>
                  </a:lnTo>
                  <a:lnTo>
                    <a:pt x="19" y="59"/>
                  </a:lnTo>
                  <a:lnTo>
                    <a:pt x="31" y="62"/>
                  </a:lnTo>
                  <a:lnTo>
                    <a:pt x="43" y="59"/>
                  </a:lnTo>
                  <a:lnTo>
                    <a:pt x="52" y="53"/>
                  </a:lnTo>
                  <a:lnTo>
                    <a:pt x="59" y="43"/>
                  </a:lnTo>
                  <a:lnTo>
                    <a:pt x="61" y="31"/>
                  </a:lnTo>
                  <a:moveTo>
                    <a:pt x="3709" y="31"/>
                  </a:moveTo>
                  <a:lnTo>
                    <a:pt x="3711" y="19"/>
                  </a:lnTo>
                  <a:lnTo>
                    <a:pt x="3718" y="9"/>
                  </a:lnTo>
                  <a:lnTo>
                    <a:pt x="3727" y="2"/>
                  </a:lnTo>
                  <a:lnTo>
                    <a:pt x="3739" y="0"/>
                  </a:lnTo>
                  <a:lnTo>
                    <a:pt x="3751" y="2"/>
                  </a:lnTo>
                  <a:lnTo>
                    <a:pt x="3761" y="9"/>
                  </a:lnTo>
                  <a:lnTo>
                    <a:pt x="3767" y="19"/>
                  </a:lnTo>
                  <a:lnTo>
                    <a:pt x="3769" y="31"/>
                  </a:lnTo>
                  <a:lnTo>
                    <a:pt x="3767" y="43"/>
                  </a:lnTo>
                  <a:lnTo>
                    <a:pt x="3761" y="52"/>
                  </a:lnTo>
                  <a:lnTo>
                    <a:pt x="3751" y="59"/>
                  </a:lnTo>
                  <a:lnTo>
                    <a:pt x="3739" y="61"/>
                  </a:lnTo>
                  <a:lnTo>
                    <a:pt x="3727" y="59"/>
                  </a:lnTo>
                  <a:lnTo>
                    <a:pt x="3718" y="52"/>
                  </a:lnTo>
                  <a:lnTo>
                    <a:pt x="3711" y="43"/>
                  </a:lnTo>
                  <a:lnTo>
                    <a:pt x="3709" y="31"/>
                  </a:lnTo>
                </a:path>
              </a:pathLst>
            </a:custGeom>
            <a:noFill/>
            <a:ln w="12929">
              <a:solidFill>
                <a:srgbClr val="00AEE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p:cNvSpPr>
              <a:spLocks/>
            </p:cNvSpPr>
            <p:nvPr/>
          </p:nvSpPr>
          <p:spPr bwMode="auto">
            <a:xfrm>
              <a:off x="7115" y="633"/>
              <a:ext cx="2630" cy="2143"/>
            </a:xfrm>
            <a:custGeom>
              <a:avLst/>
              <a:gdLst>
                <a:gd name="T0" fmla="+- 0 7537 7116"/>
                <a:gd name="T1" fmla="*/ T0 w 2630"/>
                <a:gd name="T2" fmla="+- 0 1986 634"/>
                <a:gd name="T3" fmla="*/ 1986 h 2143"/>
                <a:gd name="T4" fmla="+- 0 7116 7116"/>
                <a:gd name="T5" fmla="*/ T4 w 2630"/>
                <a:gd name="T6" fmla="+- 0 1986 634"/>
                <a:gd name="T7" fmla="*/ 1986 h 2143"/>
                <a:gd name="T8" fmla="+- 0 7116 7116"/>
                <a:gd name="T9" fmla="*/ T8 w 2630"/>
                <a:gd name="T10" fmla="+- 0 2776 634"/>
                <a:gd name="T11" fmla="*/ 2776 h 2143"/>
                <a:gd name="T12" fmla="+- 0 7537 7116"/>
                <a:gd name="T13" fmla="*/ T12 w 2630"/>
                <a:gd name="T14" fmla="+- 0 1567 634"/>
                <a:gd name="T15" fmla="*/ 1567 h 2143"/>
                <a:gd name="T16" fmla="+- 0 7116 7116"/>
                <a:gd name="T17" fmla="*/ T16 w 2630"/>
                <a:gd name="T18" fmla="+- 0 1567 634"/>
                <a:gd name="T19" fmla="*/ 1567 h 2143"/>
                <a:gd name="T20" fmla="+- 0 7116 7116"/>
                <a:gd name="T21" fmla="*/ T20 w 2630"/>
                <a:gd name="T22" fmla="+- 0 634 634"/>
                <a:gd name="T23" fmla="*/ 634 h 2143"/>
                <a:gd name="T24" fmla="+- 0 8316 7116"/>
                <a:gd name="T25" fmla="*/ T24 w 2630"/>
                <a:gd name="T26" fmla="+- 0 1788 634"/>
                <a:gd name="T27" fmla="*/ 1788 h 2143"/>
                <a:gd name="T28" fmla="+- 0 9745 7116"/>
                <a:gd name="T29" fmla="*/ T28 w 2630"/>
                <a:gd name="T30" fmla="+- 0 1788 634"/>
                <a:gd name="T31" fmla="*/ 1788 h 214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630" h="2143">
                  <a:moveTo>
                    <a:pt x="421" y="1352"/>
                  </a:moveTo>
                  <a:lnTo>
                    <a:pt x="0" y="1352"/>
                  </a:lnTo>
                  <a:lnTo>
                    <a:pt x="0" y="2142"/>
                  </a:lnTo>
                  <a:moveTo>
                    <a:pt x="421" y="933"/>
                  </a:moveTo>
                  <a:lnTo>
                    <a:pt x="0" y="933"/>
                  </a:lnTo>
                  <a:lnTo>
                    <a:pt x="0" y="0"/>
                  </a:lnTo>
                  <a:moveTo>
                    <a:pt x="1200" y="1154"/>
                  </a:moveTo>
                  <a:lnTo>
                    <a:pt x="2629" y="1154"/>
                  </a:lnTo>
                </a:path>
              </a:pathLst>
            </a:custGeom>
            <a:noFill/>
            <a:ln w="10262">
              <a:solidFill>
                <a:srgbClr val="00AEE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p:nvSpPr>
          <p:spPr bwMode="auto">
            <a:xfrm>
              <a:off x="9780" y="1802"/>
              <a:ext cx="62" cy="62"/>
            </a:xfrm>
            <a:custGeom>
              <a:avLst/>
              <a:gdLst>
                <a:gd name="T0" fmla="+- 0 9743 9780"/>
                <a:gd name="T1" fmla="*/ T0 w 62"/>
                <a:gd name="T2" fmla="+- 0 1788 1803"/>
                <a:gd name="T3" fmla="*/ 1788 h 62"/>
                <a:gd name="T4" fmla="+- 0 9745 9780"/>
                <a:gd name="T5" fmla="*/ T4 w 62"/>
                <a:gd name="T6" fmla="+- 0 1776 1803"/>
                <a:gd name="T7" fmla="*/ 1776 h 62"/>
                <a:gd name="T8" fmla="+- 0 9752 9780"/>
                <a:gd name="T9" fmla="*/ T8 w 62"/>
                <a:gd name="T10" fmla="+- 0 1767 1803"/>
                <a:gd name="T11" fmla="*/ 1767 h 62"/>
                <a:gd name="T12" fmla="+- 0 9762 9780"/>
                <a:gd name="T13" fmla="*/ T12 w 62"/>
                <a:gd name="T14" fmla="+- 0 1760 1803"/>
                <a:gd name="T15" fmla="*/ 1760 h 62"/>
                <a:gd name="T16" fmla="+- 0 9773 9780"/>
                <a:gd name="T17" fmla="*/ T16 w 62"/>
                <a:gd name="T18" fmla="+- 0 1758 1803"/>
                <a:gd name="T19" fmla="*/ 1758 h 62"/>
                <a:gd name="T20" fmla="+- 0 9785 9780"/>
                <a:gd name="T21" fmla="*/ T20 w 62"/>
                <a:gd name="T22" fmla="+- 0 1760 1803"/>
                <a:gd name="T23" fmla="*/ 1760 h 62"/>
                <a:gd name="T24" fmla="+- 0 9795 9780"/>
                <a:gd name="T25" fmla="*/ T24 w 62"/>
                <a:gd name="T26" fmla="+- 0 1767 1803"/>
                <a:gd name="T27" fmla="*/ 1767 h 62"/>
                <a:gd name="T28" fmla="+- 0 9801 9780"/>
                <a:gd name="T29" fmla="*/ T28 w 62"/>
                <a:gd name="T30" fmla="+- 0 1776 1803"/>
                <a:gd name="T31" fmla="*/ 1776 h 62"/>
                <a:gd name="T32" fmla="+- 0 9804 9780"/>
                <a:gd name="T33" fmla="*/ T32 w 62"/>
                <a:gd name="T34" fmla="+- 0 1788 1803"/>
                <a:gd name="T35" fmla="*/ 1788 h 62"/>
                <a:gd name="T36" fmla="+- 0 9801 9780"/>
                <a:gd name="T37" fmla="*/ T36 w 62"/>
                <a:gd name="T38" fmla="+- 0 1800 1803"/>
                <a:gd name="T39" fmla="*/ 1800 h 62"/>
                <a:gd name="T40" fmla="+- 0 9795 9780"/>
                <a:gd name="T41" fmla="*/ T40 w 62"/>
                <a:gd name="T42" fmla="+- 0 1810 1803"/>
                <a:gd name="T43" fmla="*/ 1810 h 62"/>
                <a:gd name="T44" fmla="+- 0 9785 9780"/>
                <a:gd name="T45" fmla="*/ T44 w 62"/>
                <a:gd name="T46" fmla="+- 0 1817 1803"/>
                <a:gd name="T47" fmla="*/ 1817 h 62"/>
                <a:gd name="T48" fmla="+- 0 9773 9780"/>
                <a:gd name="T49" fmla="*/ T48 w 62"/>
                <a:gd name="T50" fmla="+- 0 1819 1803"/>
                <a:gd name="T51" fmla="*/ 1819 h 62"/>
                <a:gd name="T52" fmla="+- 0 9762 9780"/>
                <a:gd name="T53" fmla="*/ T52 w 62"/>
                <a:gd name="T54" fmla="+- 0 1817 1803"/>
                <a:gd name="T55" fmla="*/ 1817 h 62"/>
                <a:gd name="T56" fmla="+- 0 9752 9780"/>
                <a:gd name="T57" fmla="*/ T56 w 62"/>
                <a:gd name="T58" fmla="+- 0 1810 1803"/>
                <a:gd name="T59" fmla="*/ 1810 h 62"/>
                <a:gd name="T60" fmla="+- 0 9745 9780"/>
                <a:gd name="T61" fmla="*/ T60 w 62"/>
                <a:gd name="T62" fmla="+- 0 1800 1803"/>
                <a:gd name="T63" fmla="*/ 1800 h 62"/>
                <a:gd name="T64" fmla="+- 0 9743 9780"/>
                <a:gd name="T65" fmla="*/ T64 w 62"/>
                <a:gd name="T66" fmla="+- 0 1788 1803"/>
                <a:gd name="T67" fmla="*/ 1788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2" h="62">
                  <a:moveTo>
                    <a:pt x="-37" y="-15"/>
                  </a:moveTo>
                  <a:lnTo>
                    <a:pt x="-35" y="-27"/>
                  </a:lnTo>
                  <a:lnTo>
                    <a:pt x="-28" y="-36"/>
                  </a:lnTo>
                  <a:lnTo>
                    <a:pt x="-18" y="-43"/>
                  </a:lnTo>
                  <a:lnTo>
                    <a:pt x="-7" y="-45"/>
                  </a:lnTo>
                  <a:lnTo>
                    <a:pt x="5" y="-43"/>
                  </a:lnTo>
                  <a:lnTo>
                    <a:pt x="15" y="-36"/>
                  </a:lnTo>
                  <a:lnTo>
                    <a:pt x="21" y="-27"/>
                  </a:lnTo>
                  <a:lnTo>
                    <a:pt x="24" y="-15"/>
                  </a:lnTo>
                  <a:lnTo>
                    <a:pt x="21" y="-3"/>
                  </a:lnTo>
                  <a:lnTo>
                    <a:pt x="15" y="7"/>
                  </a:lnTo>
                  <a:lnTo>
                    <a:pt x="5" y="14"/>
                  </a:lnTo>
                  <a:lnTo>
                    <a:pt x="-7" y="16"/>
                  </a:lnTo>
                  <a:lnTo>
                    <a:pt x="-18" y="14"/>
                  </a:lnTo>
                  <a:lnTo>
                    <a:pt x="-28" y="7"/>
                  </a:lnTo>
                  <a:lnTo>
                    <a:pt x="-35" y="-3"/>
                  </a:lnTo>
                  <a:lnTo>
                    <a:pt x="-37" y="-15"/>
                  </a:lnTo>
                </a:path>
              </a:pathLst>
            </a:custGeom>
            <a:noFill/>
            <a:ln w="12928">
              <a:solidFill>
                <a:srgbClr val="00AEE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6100" y="688"/>
              <a:ext cx="2975" cy="1146"/>
            </a:xfrm>
            <a:custGeom>
              <a:avLst/>
              <a:gdLst>
                <a:gd name="T0" fmla="+- 0 9041 6101"/>
                <a:gd name="T1" fmla="*/ T0 w 2975"/>
                <a:gd name="T2" fmla="+- 0 1788 688"/>
                <a:gd name="T3" fmla="*/ 1788 h 1146"/>
                <a:gd name="T4" fmla="+- 0 9041 6101"/>
                <a:gd name="T5" fmla="*/ T4 w 2975"/>
                <a:gd name="T6" fmla="+- 0 639 688"/>
                <a:gd name="T7" fmla="*/ 639 h 1146"/>
                <a:gd name="T8" fmla="+- 0 6077 6101"/>
                <a:gd name="T9" fmla="*/ T8 w 2975"/>
                <a:gd name="T10" fmla="+- 0 639 688"/>
                <a:gd name="T11" fmla="*/ 639 h 1146"/>
              </a:gdLst>
              <a:ahLst/>
              <a:cxnLst>
                <a:cxn ang="0">
                  <a:pos x="T1" y="T3"/>
                </a:cxn>
                <a:cxn ang="0">
                  <a:pos x="T5" y="T7"/>
                </a:cxn>
                <a:cxn ang="0">
                  <a:pos x="T9" y="T11"/>
                </a:cxn>
              </a:cxnLst>
              <a:rect l="0" t="0" r="r" b="b"/>
              <a:pathLst>
                <a:path w="2975" h="1146">
                  <a:moveTo>
                    <a:pt x="2940" y="1100"/>
                  </a:moveTo>
                  <a:lnTo>
                    <a:pt x="2940" y="-49"/>
                  </a:lnTo>
                  <a:lnTo>
                    <a:pt x="-24" y="-49"/>
                  </a:lnTo>
                </a:path>
              </a:pathLst>
            </a:custGeom>
            <a:noFill/>
            <a:ln w="7412">
              <a:solidFill>
                <a:srgbClr val="00AEE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1"/>
            <p:cNvSpPr>
              <a:spLocks/>
            </p:cNvSpPr>
            <p:nvPr/>
          </p:nvSpPr>
          <p:spPr bwMode="auto">
            <a:xfrm>
              <a:off x="6036" y="1559"/>
              <a:ext cx="3771" cy="967"/>
            </a:xfrm>
            <a:custGeom>
              <a:avLst/>
              <a:gdLst>
                <a:gd name="T0" fmla="+- 0 6117 6037"/>
                <a:gd name="T1" fmla="*/ T0 w 3771"/>
                <a:gd name="T2" fmla="+- 0 2518 1560"/>
                <a:gd name="T3" fmla="*/ 2518 h 967"/>
                <a:gd name="T4" fmla="+- 0 6037 6037"/>
                <a:gd name="T5" fmla="*/ T4 w 3771"/>
                <a:gd name="T6" fmla="+- 0 2518 1560"/>
                <a:gd name="T7" fmla="*/ 2518 h 967"/>
                <a:gd name="T8" fmla="+- 0 6037 6037"/>
                <a:gd name="T9" fmla="*/ T8 w 3771"/>
                <a:gd name="T10" fmla="+- 0 2526 1560"/>
                <a:gd name="T11" fmla="*/ 2526 h 967"/>
                <a:gd name="T12" fmla="+- 0 6117 6037"/>
                <a:gd name="T13" fmla="*/ T12 w 3771"/>
                <a:gd name="T14" fmla="+- 0 2526 1560"/>
                <a:gd name="T15" fmla="*/ 2526 h 967"/>
                <a:gd name="T16" fmla="+- 0 6117 6037"/>
                <a:gd name="T17" fmla="*/ T16 w 3771"/>
                <a:gd name="T18" fmla="+- 0 2518 1560"/>
                <a:gd name="T19" fmla="*/ 2518 h 967"/>
                <a:gd name="T20" fmla="+- 0 7660 6037"/>
                <a:gd name="T21" fmla="*/ T20 w 3771"/>
                <a:gd name="T22" fmla="+- 0 1560 1560"/>
                <a:gd name="T23" fmla="*/ 1560 h 967"/>
                <a:gd name="T24" fmla="+- 0 7579 6037"/>
                <a:gd name="T25" fmla="*/ T24 w 3771"/>
                <a:gd name="T26" fmla="+- 0 1560 1560"/>
                <a:gd name="T27" fmla="*/ 1560 h 967"/>
                <a:gd name="T28" fmla="+- 0 7579 6037"/>
                <a:gd name="T29" fmla="*/ T28 w 3771"/>
                <a:gd name="T30" fmla="+- 0 1568 1560"/>
                <a:gd name="T31" fmla="*/ 1568 h 967"/>
                <a:gd name="T32" fmla="+- 0 7660 6037"/>
                <a:gd name="T33" fmla="*/ T32 w 3771"/>
                <a:gd name="T34" fmla="+- 0 1568 1560"/>
                <a:gd name="T35" fmla="*/ 1568 h 967"/>
                <a:gd name="T36" fmla="+- 0 7660 6037"/>
                <a:gd name="T37" fmla="*/ T36 w 3771"/>
                <a:gd name="T38" fmla="+- 0 1560 1560"/>
                <a:gd name="T39" fmla="*/ 1560 h 967"/>
                <a:gd name="T40" fmla="+- 0 7665 6037"/>
                <a:gd name="T41" fmla="*/ T40 w 3771"/>
                <a:gd name="T42" fmla="+- 0 1994 1560"/>
                <a:gd name="T43" fmla="*/ 1994 h 967"/>
                <a:gd name="T44" fmla="+- 0 7630 6037"/>
                <a:gd name="T45" fmla="*/ T44 w 3771"/>
                <a:gd name="T46" fmla="+- 0 1994 1560"/>
                <a:gd name="T47" fmla="*/ 1994 h 967"/>
                <a:gd name="T48" fmla="+- 0 7630 6037"/>
                <a:gd name="T49" fmla="*/ T48 w 3771"/>
                <a:gd name="T50" fmla="+- 0 1958 1560"/>
                <a:gd name="T51" fmla="*/ 1958 h 967"/>
                <a:gd name="T52" fmla="+- 0 7619 6037"/>
                <a:gd name="T53" fmla="*/ T52 w 3771"/>
                <a:gd name="T54" fmla="+- 0 1958 1560"/>
                <a:gd name="T55" fmla="*/ 1958 h 967"/>
                <a:gd name="T56" fmla="+- 0 7619 6037"/>
                <a:gd name="T57" fmla="*/ T56 w 3771"/>
                <a:gd name="T58" fmla="+- 0 1994 1560"/>
                <a:gd name="T59" fmla="*/ 1994 h 967"/>
                <a:gd name="T60" fmla="+- 0 7584 6037"/>
                <a:gd name="T61" fmla="*/ T60 w 3771"/>
                <a:gd name="T62" fmla="+- 0 1994 1560"/>
                <a:gd name="T63" fmla="*/ 1994 h 967"/>
                <a:gd name="T64" fmla="+- 0 7584 6037"/>
                <a:gd name="T65" fmla="*/ T64 w 3771"/>
                <a:gd name="T66" fmla="+- 0 2004 1560"/>
                <a:gd name="T67" fmla="*/ 2004 h 967"/>
                <a:gd name="T68" fmla="+- 0 7619 6037"/>
                <a:gd name="T69" fmla="*/ T68 w 3771"/>
                <a:gd name="T70" fmla="+- 0 2004 1560"/>
                <a:gd name="T71" fmla="*/ 2004 h 967"/>
                <a:gd name="T72" fmla="+- 0 7619 6037"/>
                <a:gd name="T73" fmla="*/ T72 w 3771"/>
                <a:gd name="T74" fmla="+- 0 2040 1560"/>
                <a:gd name="T75" fmla="*/ 2040 h 967"/>
                <a:gd name="T76" fmla="+- 0 7630 6037"/>
                <a:gd name="T77" fmla="*/ T76 w 3771"/>
                <a:gd name="T78" fmla="+- 0 2040 1560"/>
                <a:gd name="T79" fmla="*/ 2040 h 967"/>
                <a:gd name="T80" fmla="+- 0 7630 6037"/>
                <a:gd name="T81" fmla="*/ T80 w 3771"/>
                <a:gd name="T82" fmla="+- 0 2004 1560"/>
                <a:gd name="T83" fmla="*/ 2004 h 967"/>
                <a:gd name="T84" fmla="+- 0 7665 6037"/>
                <a:gd name="T85" fmla="*/ T84 w 3771"/>
                <a:gd name="T86" fmla="+- 0 2004 1560"/>
                <a:gd name="T87" fmla="*/ 2004 h 967"/>
                <a:gd name="T88" fmla="+- 0 7665 6037"/>
                <a:gd name="T89" fmla="*/ T88 w 3771"/>
                <a:gd name="T90" fmla="+- 0 1994 1560"/>
                <a:gd name="T91" fmla="*/ 1994 h 967"/>
                <a:gd name="T92" fmla="+- 0 9807 6037"/>
                <a:gd name="T93" fmla="*/ T92 w 3771"/>
                <a:gd name="T94" fmla="+- 0 1682 1560"/>
                <a:gd name="T95" fmla="*/ 1682 h 967"/>
                <a:gd name="T96" fmla="+- 0 9727 6037"/>
                <a:gd name="T97" fmla="*/ T96 w 3771"/>
                <a:gd name="T98" fmla="+- 0 1682 1560"/>
                <a:gd name="T99" fmla="*/ 1682 h 967"/>
                <a:gd name="T100" fmla="+- 0 9727 6037"/>
                <a:gd name="T101" fmla="*/ T100 w 3771"/>
                <a:gd name="T102" fmla="+- 0 1690 1560"/>
                <a:gd name="T103" fmla="*/ 1690 h 967"/>
                <a:gd name="T104" fmla="+- 0 9807 6037"/>
                <a:gd name="T105" fmla="*/ T104 w 3771"/>
                <a:gd name="T106" fmla="+- 0 1690 1560"/>
                <a:gd name="T107" fmla="*/ 1690 h 967"/>
                <a:gd name="T108" fmla="+- 0 9807 6037"/>
                <a:gd name="T109" fmla="*/ T108 w 3771"/>
                <a:gd name="T110" fmla="+- 0 1682 1560"/>
                <a:gd name="T111" fmla="*/ 1682 h 9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771" h="967">
                  <a:moveTo>
                    <a:pt x="80" y="958"/>
                  </a:moveTo>
                  <a:lnTo>
                    <a:pt x="0" y="958"/>
                  </a:lnTo>
                  <a:lnTo>
                    <a:pt x="0" y="966"/>
                  </a:lnTo>
                  <a:lnTo>
                    <a:pt x="80" y="966"/>
                  </a:lnTo>
                  <a:lnTo>
                    <a:pt x="80" y="958"/>
                  </a:lnTo>
                  <a:close/>
                  <a:moveTo>
                    <a:pt x="1623" y="0"/>
                  </a:moveTo>
                  <a:lnTo>
                    <a:pt x="1542" y="0"/>
                  </a:lnTo>
                  <a:lnTo>
                    <a:pt x="1542" y="8"/>
                  </a:lnTo>
                  <a:lnTo>
                    <a:pt x="1623" y="8"/>
                  </a:lnTo>
                  <a:lnTo>
                    <a:pt x="1623" y="0"/>
                  </a:lnTo>
                  <a:close/>
                  <a:moveTo>
                    <a:pt x="1628" y="434"/>
                  </a:moveTo>
                  <a:lnTo>
                    <a:pt x="1593" y="434"/>
                  </a:lnTo>
                  <a:lnTo>
                    <a:pt x="1593" y="398"/>
                  </a:lnTo>
                  <a:lnTo>
                    <a:pt x="1582" y="398"/>
                  </a:lnTo>
                  <a:lnTo>
                    <a:pt x="1582" y="434"/>
                  </a:lnTo>
                  <a:lnTo>
                    <a:pt x="1547" y="434"/>
                  </a:lnTo>
                  <a:lnTo>
                    <a:pt x="1547" y="444"/>
                  </a:lnTo>
                  <a:lnTo>
                    <a:pt x="1582" y="444"/>
                  </a:lnTo>
                  <a:lnTo>
                    <a:pt x="1582" y="480"/>
                  </a:lnTo>
                  <a:lnTo>
                    <a:pt x="1593" y="480"/>
                  </a:lnTo>
                  <a:lnTo>
                    <a:pt x="1593" y="444"/>
                  </a:lnTo>
                  <a:lnTo>
                    <a:pt x="1628" y="444"/>
                  </a:lnTo>
                  <a:lnTo>
                    <a:pt x="1628" y="434"/>
                  </a:lnTo>
                  <a:close/>
                  <a:moveTo>
                    <a:pt x="3770" y="122"/>
                  </a:moveTo>
                  <a:lnTo>
                    <a:pt x="3690" y="122"/>
                  </a:lnTo>
                  <a:lnTo>
                    <a:pt x="3690" y="130"/>
                  </a:lnTo>
                  <a:lnTo>
                    <a:pt x="3770" y="130"/>
                  </a:lnTo>
                  <a:lnTo>
                    <a:pt x="3770" y="12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p:cNvSpPr>
              <a:spLocks noChangeArrowheads="1"/>
            </p:cNvSpPr>
            <p:nvPr/>
          </p:nvSpPr>
          <p:spPr bwMode="auto">
            <a:xfrm>
              <a:off x="6419" y="607"/>
              <a:ext cx="384" cy="65"/>
            </a:xfrm>
            <a:prstGeom prst="rect">
              <a:avLst/>
            </a:prstGeom>
            <a:solidFill>
              <a:srgbClr val="E3F2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6437" y="619"/>
              <a:ext cx="399" cy="128"/>
            </a:xfrm>
            <a:custGeom>
              <a:avLst/>
              <a:gdLst>
                <a:gd name="T0" fmla="+- 0 6809 6437"/>
                <a:gd name="T1" fmla="*/ T0 w 399"/>
                <a:gd name="T2" fmla="+- 0 635 619"/>
                <a:gd name="T3" fmla="*/ 635 h 128"/>
                <a:gd name="T4" fmla="+- 0 6749 6437"/>
                <a:gd name="T5" fmla="*/ T4 w 399"/>
                <a:gd name="T6" fmla="+- 0 688 619"/>
                <a:gd name="T7" fmla="*/ 688 h 128"/>
                <a:gd name="T8" fmla="+- 0 6692 6437"/>
                <a:gd name="T9" fmla="*/ T8 w 399"/>
                <a:gd name="T10" fmla="+- 0 574 619"/>
                <a:gd name="T11" fmla="*/ 574 h 128"/>
                <a:gd name="T12" fmla="+- 0 6636 6437"/>
                <a:gd name="T13" fmla="*/ T12 w 399"/>
                <a:gd name="T14" fmla="+- 0 699 619"/>
                <a:gd name="T15" fmla="*/ 699 h 128"/>
                <a:gd name="T16" fmla="+- 0 6576 6437"/>
                <a:gd name="T17" fmla="*/ T16 w 399"/>
                <a:gd name="T18" fmla="+- 0 576 619"/>
                <a:gd name="T19" fmla="*/ 576 h 128"/>
                <a:gd name="T20" fmla="+- 0 6513 6437"/>
                <a:gd name="T21" fmla="*/ T20 w 399"/>
                <a:gd name="T22" fmla="+- 0 697 619"/>
                <a:gd name="T23" fmla="*/ 697 h 128"/>
                <a:gd name="T24" fmla="+- 0 6458 6437"/>
                <a:gd name="T25" fmla="*/ T24 w 399"/>
                <a:gd name="T26" fmla="+- 0 570 619"/>
                <a:gd name="T27" fmla="*/ 570 h 128"/>
                <a:gd name="T28" fmla="+- 0 6412 6437"/>
                <a:gd name="T29" fmla="*/ T28 w 399"/>
                <a:gd name="T30" fmla="+- 0 642 619"/>
                <a:gd name="T31" fmla="*/ 642 h 12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99" h="128">
                  <a:moveTo>
                    <a:pt x="372" y="16"/>
                  </a:moveTo>
                  <a:lnTo>
                    <a:pt x="312" y="69"/>
                  </a:lnTo>
                  <a:lnTo>
                    <a:pt x="255" y="-45"/>
                  </a:lnTo>
                  <a:lnTo>
                    <a:pt x="199" y="80"/>
                  </a:lnTo>
                  <a:lnTo>
                    <a:pt x="139" y="-43"/>
                  </a:lnTo>
                  <a:lnTo>
                    <a:pt x="76" y="78"/>
                  </a:lnTo>
                  <a:lnTo>
                    <a:pt x="21" y="-49"/>
                  </a:lnTo>
                  <a:lnTo>
                    <a:pt x="-25" y="23"/>
                  </a:lnTo>
                </a:path>
              </a:pathLst>
            </a:custGeom>
            <a:noFill/>
            <a:ln w="10292">
              <a:solidFill>
                <a:srgbClr val="EC0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4"/>
            <p:cNvSpPr>
              <a:spLocks noChangeArrowheads="1"/>
            </p:cNvSpPr>
            <p:nvPr/>
          </p:nvSpPr>
          <p:spPr bwMode="auto">
            <a:xfrm>
              <a:off x="7938" y="607"/>
              <a:ext cx="384" cy="65"/>
            </a:xfrm>
            <a:prstGeom prst="rect">
              <a:avLst/>
            </a:prstGeom>
            <a:solidFill>
              <a:srgbClr val="E3F2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AutoShape 15"/>
            <p:cNvSpPr>
              <a:spLocks/>
            </p:cNvSpPr>
            <p:nvPr/>
          </p:nvSpPr>
          <p:spPr bwMode="auto">
            <a:xfrm>
              <a:off x="6444" y="570"/>
              <a:ext cx="1884" cy="230"/>
            </a:xfrm>
            <a:custGeom>
              <a:avLst/>
              <a:gdLst>
                <a:gd name="T0" fmla="+- 0 8329 6445"/>
                <a:gd name="T1" fmla="*/ T0 w 1884"/>
                <a:gd name="T2" fmla="+- 0 635 570"/>
                <a:gd name="T3" fmla="*/ 635 h 230"/>
                <a:gd name="T4" fmla="+- 0 8268 6445"/>
                <a:gd name="T5" fmla="*/ T4 w 1884"/>
                <a:gd name="T6" fmla="+- 0 688 570"/>
                <a:gd name="T7" fmla="*/ 688 h 230"/>
                <a:gd name="T8" fmla="+- 0 8211 6445"/>
                <a:gd name="T9" fmla="*/ T8 w 1884"/>
                <a:gd name="T10" fmla="+- 0 574 570"/>
                <a:gd name="T11" fmla="*/ 574 h 230"/>
                <a:gd name="T12" fmla="+- 0 8156 6445"/>
                <a:gd name="T13" fmla="*/ T12 w 1884"/>
                <a:gd name="T14" fmla="+- 0 698 570"/>
                <a:gd name="T15" fmla="*/ 698 h 230"/>
                <a:gd name="T16" fmla="+- 0 8096 6445"/>
                <a:gd name="T17" fmla="*/ T16 w 1884"/>
                <a:gd name="T18" fmla="+- 0 575 570"/>
                <a:gd name="T19" fmla="*/ 575 h 230"/>
                <a:gd name="T20" fmla="+- 0 8033 6445"/>
                <a:gd name="T21" fmla="*/ T20 w 1884"/>
                <a:gd name="T22" fmla="+- 0 696 570"/>
                <a:gd name="T23" fmla="*/ 696 h 230"/>
                <a:gd name="T24" fmla="+- 0 7977 6445"/>
                <a:gd name="T25" fmla="*/ T24 w 1884"/>
                <a:gd name="T26" fmla="+- 0 570 570"/>
                <a:gd name="T27" fmla="*/ 570 h 230"/>
                <a:gd name="T28" fmla="+- 0 7932 6445"/>
                <a:gd name="T29" fmla="*/ T28 w 1884"/>
                <a:gd name="T30" fmla="+- 0 642 570"/>
                <a:gd name="T31" fmla="*/ 642 h 230"/>
                <a:gd name="T32" fmla="+- 0 6445 6445"/>
                <a:gd name="T33" fmla="*/ T32 w 1884"/>
                <a:gd name="T34" fmla="+- 0 799 570"/>
                <a:gd name="T35" fmla="*/ 799 h 230"/>
                <a:gd name="T36" fmla="+- 0 6657 6445"/>
                <a:gd name="T37" fmla="*/ T36 w 1884"/>
                <a:gd name="T38" fmla="+- 0 799 570"/>
                <a:gd name="T39" fmla="*/ 799 h 2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884" h="230">
                  <a:moveTo>
                    <a:pt x="1884" y="65"/>
                  </a:moveTo>
                  <a:lnTo>
                    <a:pt x="1823" y="118"/>
                  </a:lnTo>
                  <a:lnTo>
                    <a:pt x="1766" y="4"/>
                  </a:lnTo>
                  <a:lnTo>
                    <a:pt x="1711" y="128"/>
                  </a:lnTo>
                  <a:lnTo>
                    <a:pt x="1651" y="5"/>
                  </a:lnTo>
                  <a:lnTo>
                    <a:pt x="1588" y="126"/>
                  </a:lnTo>
                  <a:lnTo>
                    <a:pt x="1532" y="0"/>
                  </a:lnTo>
                  <a:lnTo>
                    <a:pt x="1487" y="72"/>
                  </a:lnTo>
                  <a:moveTo>
                    <a:pt x="0" y="229"/>
                  </a:moveTo>
                  <a:lnTo>
                    <a:pt x="212" y="229"/>
                  </a:lnTo>
                </a:path>
              </a:pathLst>
            </a:custGeom>
            <a:noFill/>
            <a:ln w="10262">
              <a:solidFill>
                <a:srgbClr val="EC008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6648" y="746"/>
              <a:ext cx="97" cy="107"/>
            </a:xfrm>
            <a:custGeom>
              <a:avLst/>
              <a:gdLst>
                <a:gd name="T0" fmla="+- 0 6648 6648"/>
                <a:gd name="T1" fmla="*/ T0 w 97"/>
                <a:gd name="T2" fmla="+- 0 746 746"/>
                <a:gd name="T3" fmla="*/ 746 h 107"/>
                <a:gd name="T4" fmla="+- 0 6648 6648"/>
                <a:gd name="T5" fmla="*/ T4 w 97"/>
                <a:gd name="T6" fmla="+- 0 853 746"/>
                <a:gd name="T7" fmla="*/ 853 h 107"/>
                <a:gd name="T8" fmla="+- 0 6744 6648"/>
                <a:gd name="T9" fmla="*/ T8 w 97"/>
                <a:gd name="T10" fmla="+- 0 799 746"/>
                <a:gd name="T11" fmla="*/ 799 h 107"/>
                <a:gd name="T12" fmla="+- 0 6648 6648"/>
                <a:gd name="T13" fmla="*/ T12 w 97"/>
                <a:gd name="T14" fmla="+- 0 746 746"/>
                <a:gd name="T15" fmla="*/ 746 h 107"/>
              </a:gdLst>
              <a:ahLst/>
              <a:cxnLst>
                <a:cxn ang="0">
                  <a:pos x="T1" y="T3"/>
                </a:cxn>
                <a:cxn ang="0">
                  <a:pos x="T5" y="T7"/>
                </a:cxn>
                <a:cxn ang="0">
                  <a:pos x="T9" y="T11"/>
                </a:cxn>
                <a:cxn ang="0">
                  <a:pos x="T13" y="T15"/>
                </a:cxn>
              </a:cxnLst>
              <a:rect l="0" t="0" r="r" b="b"/>
              <a:pathLst>
                <a:path w="97" h="107">
                  <a:moveTo>
                    <a:pt x="0" y="0"/>
                  </a:moveTo>
                  <a:lnTo>
                    <a:pt x="0" y="107"/>
                  </a:lnTo>
                  <a:lnTo>
                    <a:pt x="96" y="53"/>
                  </a:lnTo>
                  <a:lnTo>
                    <a:pt x="0"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7"/>
            <p:cNvSpPr>
              <a:spLocks noChangeArrowheads="1"/>
            </p:cNvSpPr>
            <p:nvPr/>
          </p:nvSpPr>
          <p:spPr bwMode="auto">
            <a:xfrm>
              <a:off x="7964" y="791"/>
              <a:ext cx="212" cy="17"/>
            </a:xfrm>
            <a:prstGeom prst="rect">
              <a:avLst/>
            </a:prstGeom>
            <a:solidFill>
              <a:srgbClr val="EC00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8167" y="745"/>
              <a:ext cx="97" cy="107"/>
            </a:xfrm>
            <a:custGeom>
              <a:avLst/>
              <a:gdLst>
                <a:gd name="T0" fmla="+- 0 8168 8168"/>
                <a:gd name="T1" fmla="*/ T0 w 97"/>
                <a:gd name="T2" fmla="+- 0 746 746"/>
                <a:gd name="T3" fmla="*/ 746 h 107"/>
                <a:gd name="T4" fmla="+- 0 8168 8168"/>
                <a:gd name="T5" fmla="*/ T4 w 97"/>
                <a:gd name="T6" fmla="+- 0 853 746"/>
                <a:gd name="T7" fmla="*/ 853 h 107"/>
                <a:gd name="T8" fmla="+- 0 8264 8168"/>
                <a:gd name="T9" fmla="*/ T8 w 97"/>
                <a:gd name="T10" fmla="+- 0 799 746"/>
                <a:gd name="T11" fmla="*/ 799 h 107"/>
                <a:gd name="T12" fmla="+- 0 8168 8168"/>
                <a:gd name="T13" fmla="*/ T12 w 97"/>
                <a:gd name="T14" fmla="+- 0 746 746"/>
                <a:gd name="T15" fmla="*/ 746 h 107"/>
              </a:gdLst>
              <a:ahLst/>
              <a:cxnLst>
                <a:cxn ang="0">
                  <a:pos x="T1" y="T3"/>
                </a:cxn>
                <a:cxn ang="0">
                  <a:pos x="T5" y="T7"/>
                </a:cxn>
                <a:cxn ang="0">
                  <a:pos x="T9" y="T11"/>
                </a:cxn>
                <a:cxn ang="0">
                  <a:pos x="T13" y="T15"/>
                </a:cxn>
              </a:cxnLst>
              <a:rect l="0" t="0" r="r" b="b"/>
              <a:pathLst>
                <a:path w="97" h="107">
                  <a:moveTo>
                    <a:pt x="0" y="0"/>
                  </a:moveTo>
                  <a:lnTo>
                    <a:pt x="0" y="107"/>
                  </a:lnTo>
                  <a:lnTo>
                    <a:pt x="96" y="53"/>
                  </a:lnTo>
                  <a:lnTo>
                    <a:pt x="0"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AutoShape 19"/>
            <p:cNvSpPr>
              <a:spLocks/>
            </p:cNvSpPr>
            <p:nvPr/>
          </p:nvSpPr>
          <p:spPr bwMode="auto">
            <a:xfrm>
              <a:off x="6571" y="344"/>
              <a:ext cx="1885" cy="555"/>
            </a:xfrm>
            <a:custGeom>
              <a:avLst/>
              <a:gdLst>
                <a:gd name="T0" fmla="+- 0 6665 6572"/>
                <a:gd name="T1" fmla="*/ T0 w 1885"/>
                <a:gd name="T2" fmla="+- 0 446 345"/>
                <a:gd name="T3" fmla="*/ 446 h 555"/>
                <a:gd name="T4" fmla="+- 0 6636 6572"/>
                <a:gd name="T5" fmla="*/ T4 w 1885"/>
                <a:gd name="T6" fmla="+- 0 399 345"/>
                <a:gd name="T7" fmla="*/ 399 h 555"/>
                <a:gd name="T8" fmla="+- 0 6657 6572"/>
                <a:gd name="T9" fmla="*/ T8 w 1885"/>
                <a:gd name="T10" fmla="+- 0 373 345"/>
                <a:gd name="T11" fmla="*/ 373 h 555"/>
                <a:gd name="T12" fmla="+- 0 6642 6572"/>
                <a:gd name="T13" fmla="*/ T12 w 1885"/>
                <a:gd name="T14" fmla="+- 0 349 345"/>
                <a:gd name="T15" fmla="*/ 349 h 555"/>
                <a:gd name="T16" fmla="+- 0 6639 6572"/>
                <a:gd name="T17" fmla="*/ T16 w 1885"/>
                <a:gd name="T18" fmla="+- 0 373 345"/>
                <a:gd name="T19" fmla="*/ 373 h 555"/>
                <a:gd name="T20" fmla="+- 0 6614 6572"/>
                <a:gd name="T21" fmla="*/ T20 w 1885"/>
                <a:gd name="T22" fmla="+- 0 396 345"/>
                <a:gd name="T23" fmla="*/ 396 h 555"/>
                <a:gd name="T24" fmla="+- 0 6603 6572"/>
                <a:gd name="T25" fmla="*/ T24 w 1885"/>
                <a:gd name="T26" fmla="+- 0 351 345"/>
                <a:gd name="T27" fmla="*/ 351 h 555"/>
                <a:gd name="T28" fmla="+- 0 6640 6572"/>
                <a:gd name="T29" fmla="*/ T28 w 1885"/>
                <a:gd name="T30" fmla="+- 0 349 345"/>
                <a:gd name="T31" fmla="*/ 349 h 555"/>
                <a:gd name="T32" fmla="+- 0 6572 6572"/>
                <a:gd name="T33" fmla="*/ T32 w 1885"/>
                <a:gd name="T34" fmla="+- 0 345 345"/>
                <a:gd name="T35" fmla="*/ 345 h 555"/>
                <a:gd name="T36" fmla="+- 0 6585 6572"/>
                <a:gd name="T37" fmla="*/ T36 w 1885"/>
                <a:gd name="T38" fmla="+- 0 350 345"/>
                <a:gd name="T39" fmla="*/ 350 h 555"/>
                <a:gd name="T40" fmla="+- 0 6572 6572"/>
                <a:gd name="T41" fmla="*/ T40 w 1885"/>
                <a:gd name="T42" fmla="+- 0 449 345"/>
                <a:gd name="T43" fmla="*/ 449 h 555"/>
                <a:gd name="T44" fmla="+- 0 6616 6572"/>
                <a:gd name="T45" fmla="*/ T44 w 1885"/>
                <a:gd name="T46" fmla="+- 0 449 345"/>
                <a:gd name="T47" fmla="*/ 449 h 555"/>
                <a:gd name="T48" fmla="+- 0 6602 6572"/>
                <a:gd name="T49" fmla="*/ T48 w 1885"/>
                <a:gd name="T50" fmla="+- 0 402 345"/>
                <a:gd name="T51" fmla="*/ 402 h 555"/>
                <a:gd name="T52" fmla="+- 0 6675 6572"/>
                <a:gd name="T53" fmla="*/ T52 w 1885"/>
                <a:gd name="T54" fmla="+- 0 452 345"/>
                <a:gd name="T55" fmla="*/ 452 h 555"/>
                <a:gd name="T56" fmla="+- 0 6715 6572"/>
                <a:gd name="T57" fmla="*/ T56 w 1885"/>
                <a:gd name="T58" fmla="+- 0 499 345"/>
                <a:gd name="T59" fmla="*/ 499 h 555"/>
                <a:gd name="T60" fmla="+- 0 6712 6572"/>
                <a:gd name="T61" fmla="*/ T60 w 1885"/>
                <a:gd name="T62" fmla="+- 0 418 345"/>
                <a:gd name="T63" fmla="*/ 418 h 555"/>
                <a:gd name="T64" fmla="+- 0 6697 6572"/>
                <a:gd name="T65" fmla="*/ T64 w 1885"/>
                <a:gd name="T66" fmla="+- 0 429 345"/>
                <a:gd name="T67" fmla="*/ 429 h 555"/>
                <a:gd name="T68" fmla="+- 0 6691 6572"/>
                <a:gd name="T69" fmla="*/ T68 w 1885"/>
                <a:gd name="T70" fmla="+- 0 499 345"/>
                <a:gd name="T71" fmla="*/ 499 h 555"/>
                <a:gd name="T72" fmla="+- 0 6724 6572"/>
                <a:gd name="T73" fmla="*/ T72 w 1885"/>
                <a:gd name="T74" fmla="+- 0 499 345"/>
                <a:gd name="T75" fmla="*/ 499 h 555"/>
                <a:gd name="T76" fmla="+- 0 6858 6572"/>
                <a:gd name="T77" fmla="*/ T76 w 1885"/>
                <a:gd name="T78" fmla="+- 0 842 345"/>
                <a:gd name="T79" fmla="*/ 842 h 555"/>
                <a:gd name="T80" fmla="+- 0 6849 6572"/>
                <a:gd name="T81" fmla="*/ T80 w 1885"/>
                <a:gd name="T82" fmla="+- 0 843 345"/>
                <a:gd name="T83" fmla="*/ 843 h 555"/>
                <a:gd name="T84" fmla="+- 0 6852 6572"/>
                <a:gd name="T85" fmla="*/ T84 w 1885"/>
                <a:gd name="T86" fmla="+- 0 832 345"/>
                <a:gd name="T87" fmla="*/ 832 h 555"/>
                <a:gd name="T88" fmla="+- 0 6859 6572"/>
                <a:gd name="T89" fmla="*/ T88 w 1885"/>
                <a:gd name="T90" fmla="+- 0 780 345"/>
                <a:gd name="T91" fmla="*/ 780 h 555"/>
                <a:gd name="T92" fmla="+- 0 6840 6572"/>
                <a:gd name="T93" fmla="*/ T92 w 1885"/>
                <a:gd name="T94" fmla="+- 0 786 345"/>
                <a:gd name="T95" fmla="*/ 786 h 555"/>
                <a:gd name="T96" fmla="+- 0 6850 6572"/>
                <a:gd name="T97" fmla="*/ T96 w 1885"/>
                <a:gd name="T98" fmla="+- 0 790 345"/>
                <a:gd name="T99" fmla="*/ 790 h 555"/>
                <a:gd name="T100" fmla="+- 0 6839 6572"/>
                <a:gd name="T101" fmla="*/ T100 w 1885"/>
                <a:gd name="T102" fmla="+- 0 832 345"/>
                <a:gd name="T103" fmla="*/ 832 h 555"/>
                <a:gd name="T104" fmla="+- 0 6854 6572"/>
                <a:gd name="T105" fmla="*/ T104 w 1885"/>
                <a:gd name="T106" fmla="+- 0 852 345"/>
                <a:gd name="T107" fmla="*/ 852 h 555"/>
                <a:gd name="T108" fmla="+- 0 6867 6572"/>
                <a:gd name="T109" fmla="*/ T108 w 1885"/>
                <a:gd name="T110" fmla="+- 0 834 345"/>
                <a:gd name="T111" fmla="*/ 834 h 555"/>
                <a:gd name="T112" fmla="+- 0 6860 6572"/>
                <a:gd name="T113" fmla="*/ T112 w 1885"/>
                <a:gd name="T114" fmla="+- 0 745 345"/>
                <a:gd name="T115" fmla="*/ 745 h 555"/>
                <a:gd name="T116" fmla="+- 0 6860 6572"/>
                <a:gd name="T117" fmla="*/ T116 w 1885"/>
                <a:gd name="T118" fmla="+- 0 762 345"/>
                <a:gd name="T119" fmla="*/ 762 h 555"/>
                <a:gd name="T120" fmla="+- 0 6872 6572"/>
                <a:gd name="T121" fmla="*/ T120 w 1885"/>
                <a:gd name="T122" fmla="+- 0 750 345"/>
                <a:gd name="T123" fmla="*/ 750 h 555"/>
                <a:gd name="T124" fmla="+- 0 6910 6572"/>
                <a:gd name="T125" fmla="*/ T124 w 1885"/>
                <a:gd name="T126" fmla="+- 0 896 345"/>
                <a:gd name="T127" fmla="*/ 896 h 555"/>
                <a:gd name="T128" fmla="+- 0 6887 6572"/>
                <a:gd name="T129" fmla="*/ T128 w 1885"/>
                <a:gd name="T130" fmla="+- 0 828 345"/>
                <a:gd name="T131" fmla="*/ 828 h 555"/>
                <a:gd name="T132" fmla="+- 0 6900 6572"/>
                <a:gd name="T133" fmla="*/ T132 w 1885"/>
                <a:gd name="T134" fmla="+- 0 827 345"/>
                <a:gd name="T135" fmla="*/ 827 h 555"/>
                <a:gd name="T136" fmla="+- 0 6888 6572"/>
                <a:gd name="T137" fmla="*/ T136 w 1885"/>
                <a:gd name="T138" fmla="+- 0 899 345"/>
                <a:gd name="T139" fmla="*/ 899 h 555"/>
                <a:gd name="T140" fmla="+- 0 8392 6572"/>
                <a:gd name="T141" fmla="*/ T140 w 1885"/>
                <a:gd name="T142" fmla="+- 0 834 345"/>
                <a:gd name="T143" fmla="*/ 834 h 555"/>
                <a:gd name="T144" fmla="+- 0 8379 6572"/>
                <a:gd name="T145" fmla="*/ T144 w 1885"/>
                <a:gd name="T146" fmla="+- 0 845 345"/>
                <a:gd name="T147" fmla="*/ 845 h 555"/>
                <a:gd name="T148" fmla="+- 0 8374 6572"/>
                <a:gd name="T149" fmla="*/ T148 w 1885"/>
                <a:gd name="T150" fmla="+- 0 840 345"/>
                <a:gd name="T151" fmla="*/ 840 h 555"/>
                <a:gd name="T152" fmla="+- 0 8391 6572"/>
                <a:gd name="T153" fmla="*/ T152 w 1885"/>
                <a:gd name="T154" fmla="+- 0 779 345"/>
                <a:gd name="T155" fmla="*/ 779 h 555"/>
                <a:gd name="T156" fmla="+- 0 8371 6572"/>
                <a:gd name="T157" fmla="*/ T156 w 1885"/>
                <a:gd name="T158" fmla="+- 0 783 345"/>
                <a:gd name="T159" fmla="*/ 783 h 555"/>
                <a:gd name="T160" fmla="+- 0 8374 6572"/>
                <a:gd name="T161" fmla="*/ T160 w 1885"/>
                <a:gd name="T162" fmla="+- 0 786 345"/>
                <a:gd name="T163" fmla="*/ 786 h 555"/>
                <a:gd name="T164" fmla="+- 0 8373 6572"/>
                <a:gd name="T165" fmla="*/ T164 w 1885"/>
                <a:gd name="T166" fmla="+- 0 799 345"/>
                <a:gd name="T167" fmla="*/ 799 h 555"/>
                <a:gd name="T168" fmla="+- 0 8362 6572"/>
                <a:gd name="T169" fmla="*/ T168 w 1885"/>
                <a:gd name="T170" fmla="+- 0 841 345"/>
                <a:gd name="T171" fmla="*/ 841 h 555"/>
                <a:gd name="T172" fmla="+- 0 8385 6572"/>
                <a:gd name="T173" fmla="*/ T172 w 1885"/>
                <a:gd name="T174" fmla="+- 0 845 345"/>
                <a:gd name="T175" fmla="*/ 845 h 555"/>
                <a:gd name="T176" fmla="+- 0 8397 6572"/>
                <a:gd name="T177" fmla="*/ T176 w 1885"/>
                <a:gd name="T178" fmla="+- 0 750 345"/>
                <a:gd name="T179" fmla="*/ 750 h 555"/>
                <a:gd name="T180" fmla="+- 0 8381 6572"/>
                <a:gd name="T181" fmla="*/ T180 w 1885"/>
                <a:gd name="T182" fmla="+- 0 748 345"/>
                <a:gd name="T183" fmla="*/ 748 h 555"/>
                <a:gd name="T184" fmla="+- 0 8394 6572"/>
                <a:gd name="T185" fmla="*/ T184 w 1885"/>
                <a:gd name="T186" fmla="+- 0 762 345"/>
                <a:gd name="T187" fmla="*/ 762 h 555"/>
                <a:gd name="T188" fmla="+- 0 8456 6572"/>
                <a:gd name="T189" fmla="*/ T188 w 1885"/>
                <a:gd name="T190" fmla="+- 0 882 345"/>
                <a:gd name="T191" fmla="*/ 882 h 555"/>
                <a:gd name="T192" fmla="+- 0 8448 6572"/>
                <a:gd name="T193" fmla="*/ T192 w 1885"/>
                <a:gd name="T194" fmla="+- 0 890 345"/>
                <a:gd name="T195" fmla="*/ 890 h 555"/>
                <a:gd name="T196" fmla="+- 0 8450 6572"/>
                <a:gd name="T197" fmla="*/ T196 w 1885"/>
                <a:gd name="T198" fmla="+- 0 825 345"/>
                <a:gd name="T199" fmla="*/ 825 h 555"/>
                <a:gd name="T200" fmla="+- 0 8406 6572"/>
                <a:gd name="T201" fmla="*/ T200 w 1885"/>
                <a:gd name="T202" fmla="+- 0 823 345"/>
                <a:gd name="T203" fmla="*/ 823 h 555"/>
                <a:gd name="T204" fmla="+- 0 8412 6572"/>
                <a:gd name="T205" fmla="*/ T204 w 1885"/>
                <a:gd name="T206" fmla="+- 0 826 345"/>
                <a:gd name="T207" fmla="*/ 826 h 555"/>
                <a:gd name="T208" fmla="+- 0 8440 6572"/>
                <a:gd name="T209" fmla="*/ T208 w 1885"/>
                <a:gd name="T210" fmla="+- 0 852 345"/>
                <a:gd name="T211" fmla="*/ 852 h 555"/>
                <a:gd name="T212" fmla="+- 0 8403 6572"/>
                <a:gd name="T213" fmla="*/ T212 w 1885"/>
                <a:gd name="T214" fmla="+- 0 899 345"/>
                <a:gd name="T215" fmla="*/ 899 h 5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1885" h="555">
                  <a:moveTo>
                    <a:pt x="103" y="104"/>
                  </a:moveTo>
                  <a:lnTo>
                    <a:pt x="97" y="104"/>
                  </a:lnTo>
                  <a:lnTo>
                    <a:pt x="93" y="101"/>
                  </a:lnTo>
                  <a:lnTo>
                    <a:pt x="57" y="57"/>
                  </a:lnTo>
                  <a:lnTo>
                    <a:pt x="56" y="55"/>
                  </a:lnTo>
                  <a:lnTo>
                    <a:pt x="64" y="54"/>
                  </a:lnTo>
                  <a:lnTo>
                    <a:pt x="76" y="51"/>
                  </a:lnTo>
                  <a:lnTo>
                    <a:pt x="85" y="50"/>
                  </a:lnTo>
                  <a:lnTo>
                    <a:pt x="85" y="28"/>
                  </a:lnTo>
                  <a:lnTo>
                    <a:pt x="81" y="13"/>
                  </a:lnTo>
                  <a:lnTo>
                    <a:pt x="72" y="6"/>
                  </a:lnTo>
                  <a:lnTo>
                    <a:pt x="70" y="4"/>
                  </a:lnTo>
                  <a:lnTo>
                    <a:pt x="68" y="4"/>
                  </a:lnTo>
                  <a:lnTo>
                    <a:pt x="68" y="6"/>
                  </a:lnTo>
                  <a:lnTo>
                    <a:pt x="67" y="28"/>
                  </a:lnTo>
                  <a:lnTo>
                    <a:pt x="64" y="41"/>
                  </a:lnTo>
                  <a:lnTo>
                    <a:pt x="54" y="48"/>
                  </a:lnTo>
                  <a:lnTo>
                    <a:pt x="42" y="51"/>
                  </a:lnTo>
                  <a:lnTo>
                    <a:pt x="30" y="51"/>
                  </a:lnTo>
                  <a:lnTo>
                    <a:pt x="30" y="7"/>
                  </a:lnTo>
                  <a:lnTo>
                    <a:pt x="31" y="6"/>
                  </a:lnTo>
                  <a:lnTo>
                    <a:pt x="46" y="6"/>
                  </a:lnTo>
                  <a:lnTo>
                    <a:pt x="68" y="6"/>
                  </a:lnTo>
                  <a:lnTo>
                    <a:pt x="68" y="4"/>
                  </a:lnTo>
                  <a:lnTo>
                    <a:pt x="57" y="1"/>
                  </a:lnTo>
                  <a:lnTo>
                    <a:pt x="44" y="0"/>
                  </a:lnTo>
                  <a:lnTo>
                    <a:pt x="0" y="0"/>
                  </a:lnTo>
                  <a:lnTo>
                    <a:pt x="0" y="3"/>
                  </a:lnTo>
                  <a:lnTo>
                    <a:pt x="11" y="4"/>
                  </a:lnTo>
                  <a:lnTo>
                    <a:pt x="13" y="5"/>
                  </a:lnTo>
                  <a:lnTo>
                    <a:pt x="13" y="101"/>
                  </a:lnTo>
                  <a:lnTo>
                    <a:pt x="13" y="103"/>
                  </a:lnTo>
                  <a:lnTo>
                    <a:pt x="0" y="104"/>
                  </a:lnTo>
                  <a:lnTo>
                    <a:pt x="0" y="107"/>
                  </a:lnTo>
                  <a:lnTo>
                    <a:pt x="44" y="107"/>
                  </a:lnTo>
                  <a:lnTo>
                    <a:pt x="44" y="104"/>
                  </a:lnTo>
                  <a:lnTo>
                    <a:pt x="32" y="103"/>
                  </a:lnTo>
                  <a:lnTo>
                    <a:pt x="30" y="100"/>
                  </a:lnTo>
                  <a:lnTo>
                    <a:pt x="30" y="57"/>
                  </a:lnTo>
                  <a:lnTo>
                    <a:pt x="39" y="57"/>
                  </a:lnTo>
                  <a:lnTo>
                    <a:pt x="77" y="107"/>
                  </a:lnTo>
                  <a:lnTo>
                    <a:pt x="103" y="107"/>
                  </a:lnTo>
                  <a:lnTo>
                    <a:pt x="103" y="104"/>
                  </a:lnTo>
                  <a:close/>
                  <a:moveTo>
                    <a:pt x="152" y="154"/>
                  </a:moveTo>
                  <a:lnTo>
                    <a:pt x="143" y="154"/>
                  </a:lnTo>
                  <a:lnTo>
                    <a:pt x="141" y="152"/>
                  </a:lnTo>
                  <a:lnTo>
                    <a:pt x="141" y="74"/>
                  </a:lnTo>
                  <a:lnTo>
                    <a:pt x="140" y="73"/>
                  </a:lnTo>
                  <a:lnTo>
                    <a:pt x="118" y="84"/>
                  </a:lnTo>
                  <a:lnTo>
                    <a:pt x="118" y="86"/>
                  </a:lnTo>
                  <a:lnTo>
                    <a:pt x="125" y="84"/>
                  </a:lnTo>
                  <a:lnTo>
                    <a:pt x="130" y="84"/>
                  </a:lnTo>
                  <a:lnTo>
                    <a:pt x="130" y="153"/>
                  </a:lnTo>
                  <a:lnTo>
                    <a:pt x="119" y="154"/>
                  </a:lnTo>
                  <a:lnTo>
                    <a:pt x="119" y="156"/>
                  </a:lnTo>
                  <a:lnTo>
                    <a:pt x="152" y="156"/>
                  </a:lnTo>
                  <a:lnTo>
                    <a:pt x="152" y="154"/>
                  </a:lnTo>
                  <a:close/>
                  <a:moveTo>
                    <a:pt x="295" y="489"/>
                  </a:moveTo>
                  <a:lnTo>
                    <a:pt x="293" y="487"/>
                  </a:lnTo>
                  <a:lnTo>
                    <a:pt x="286" y="497"/>
                  </a:lnTo>
                  <a:lnTo>
                    <a:pt x="282" y="500"/>
                  </a:lnTo>
                  <a:lnTo>
                    <a:pt x="278" y="500"/>
                  </a:lnTo>
                  <a:lnTo>
                    <a:pt x="277" y="498"/>
                  </a:lnTo>
                  <a:lnTo>
                    <a:pt x="277" y="495"/>
                  </a:lnTo>
                  <a:lnTo>
                    <a:pt x="279" y="489"/>
                  </a:lnTo>
                  <a:lnTo>
                    <a:pt x="280" y="487"/>
                  </a:lnTo>
                  <a:lnTo>
                    <a:pt x="294" y="434"/>
                  </a:lnTo>
                  <a:lnTo>
                    <a:pt x="293" y="434"/>
                  </a:lnTo>
                  <a:lnTo>
                    <a:pt x="287" y="435"/>
                  </a:lnTo>
                  <a:lnTo>
                    <a:pt x="274" y="438"/>
                  </a:lnTo>
                  <a:lnTo>
                    <a:pt x="268" y="438"/>
                  </a:lnTo>
                  <a:lnTo>
                    <a:pt x="268" y="441"/>
                  </a:lnTo>
                  <a:lnTo>
                    <a:pt x="277" y="441"/>
                  </a:lnTo>
                  <a:lnTo>
                    <a:pt x="278" y="442"/>
                  </a:lnTo>
                  <a:lnTo>
                    <a:pt x="278" y="445"/>
                  </a:lnTo>
                  <a:lnTo>
                    <a:pt x="276" y="454"/>
                  </a:lnTo>
                  <a:lnTo>
                    <a:pt x="271" y="470"/>
                  </a:lnTo>
                  <a:lnTo>
                    <a:pt x="267" y="487"/>
                  </a:lnTo>
                  <a:lnTo>
                    <a:pt x="265" y="497"/>
                  </a:lnTo>
                  <a:lnTo>
                    <a:pt x="265" y="507"/>
                  </a:lnTo>
                  <a:lnTo>
                    <a:pt x="282" y="507"/>
                  </a:lnTo>
                  <a:lnTo>
                    <a:pt x="288" y="500"/>
                  </a:lnTo>
                  <a:lnTo>
                    <a:pt x="289" y="498"/>
                  </a:lnTo>
                  <a:lnTo>
                    <a:pt x="295" y="489"/>
                  </a:lnTo>
                  <a:close/>
                  <a:moveTo>
                    <a:pt x="300" y="405"/>
                  </a:moveTo>
                  <a:lnTo>
                    <a:pt x="297" y="400"/>
                  </a:lnTo>
                  <a:lnTo>
                    <a:pt x="288" y="400"/>
                  </a:lnTo>
                  <a:lnTo>
                    <a:pt x="284" y="403"/>
                  </a:lnTo>
                  <a:lnTo>
                    <a:pt x="284" y="414"/>
                  </a:lnTo>
                  <a:lnTo>
                    <a:pt x="288" y="417"/>
                  </a:lnTo>
                  <a:lnTo>
                    <a:pt x="297" y="417"/>
                  </a:lnTo>
                  <a:lnTo>
                    <a:pt x="300" y="412"/>
                  </a:lnTo>
                  <a:lnTo>
                    <a:pt x="300" y="405"/>
                  </a:lnTo>
                  <a:close/>
                  <a:moveTo>
                    <a:pt x="350" y="552"/>
                  </a:moveTo>
                  <a:lnTo>
                    <a:pt x="341" y="552"/>
                  </a:lnTo>
                  <a:lnTo>
                    <a:pt x="338" y="551"/>
                  </a:lnTo>
                  <a:lnTo>
                    <a:pt x="338" y="472"/>
                  </a:lnTo>
                  <a:lnTo>
                    <a:pt x="337" y="472"/>
                  </a:lnTo>
                  <a:lnTo>
                    <a:pt x="315" y="483"/>
                  </a:lnTo>
                  <a:lnTo>
                    <a:pt x="315" y="485"/>
                  </a:lnTo>
                  <a:lnTo>
                    <a:pt x="322" y="482"/>
                  </a:lnTo>
                  <a:lnTo>
                    <a:pt x="328" y="482"/>
                  </a:lnTo>
                  <a:lnTo>
                    <a:pt x="328" y="552"/>
                  </a:lnTo>
                  <a:lnTo>
                    <a:pt x="316" y="552"/>
                  </a:lnTo>
                  <a:lnTo>
                    <a:pt x="316" y="554"/>
                  </a:lnTo>
                  <a:lnTo>
                    <a:pt x="350" y="554"/>
                  </a:lnTo>
                  <a:lnTo>
                    <a:pt x="350" y="552"/>
                  </a:lnTo>
                  <a:close/>
                  <a:moveTo>
                    <a:pt x="1820" y="489"/>
                  </a:moveTo>
                  <a:lnTo>
                    <a:pt x="1818" y="487"/>
                  </a:lnTo>
                  <a:lnTo>
                    <a:pt x="1811" y="496"/>
                  </a:lnTo>
                  <a:lnTo>
                    <a:pt x="1807" y="500"/>
                  </a:lnTo>
                  <a:lnTo>
                    <a:pt x="1803" y="500"/>
                  </a:lnTo>
                  <a:lnTo>
                    <a:pt x="1802" y="498"/>
                  </a:lnTo>
                  <a:lnTo>
                    <a:pt x="1802" y="495"/>
                  </a:lnTo>
                  <a:lnTo>
                    <a:pt x="1804" y="489"/>
                  </a:lnTo>
                  <a:lnTo>
                    <a:pt x="1805" y="486"/>
                  </a:lnTo>
                  <a:lnTo>
                    <a:pt x="1819" y="434"/>
                  </a:lnTo>
                  <a:lnTo>
                    <a:pt x="1812" y="435"/>
                  </a:lnTo>
                  <a:lnTo>
                    <a:pt x="1799" y="438"/>
                  </a:lnTo>
                  <a:lnTo>
                    <a:pt x="1793" y="438"/>
                  </a:lnTo>
                  <a:lnTo>
                    <a:pt x="1793" y="441"/>
                  </a:lnTo>
                  <a:lnTo>
                    <a:pt x="1802" y="441"/>
                  </a:lnTo>
                  <a:lnTo>
                    <a:pt x="1803" y="441"/>
                  </a:lnTo>
                  <a:lnTo>
                    <a:pt x="1803" y="445"/>
                  </a:lnTo>
                  <a:lnTo>
                    <a:pt x="1801" y="454"/>
                  </a:lnTo>
                  <a:lnTo>
                    <a:pt x="1797" y="470"/>
                  </a:lnTo>
                  <a:lnTo>
                    <a:pt x="1792" y="486"/>
                  </a:lnTo>
                  <a:lnTo>
                    <a:pt x="1790" y="496"/>
                  </a:lnTo>
                  <a:lnTo>
                    <a:pt x="1790" y="507"/>
                  </a:lnTo>
                  <a:lnTo>
                    <a:pt x="1807" y="507"/>
                  </a:lnTo>
                  <a:lnTo>
                    <a:pt x="1813" y="500"/>
                  </a:lnTo>
                  <a:lnTo>
                    <a:pt x="1814" y="498"/>
                  </a:lnTo>
                  <a:lnTo>
                    <a:pt x="1820" y="489"/>
                  </a:lnTo>
                  <a:close/>
                  <a:moveTo>
                    <a:pt x="1825" y="405"/>
                  </a:moveTo>
                  <a:lnTo>
                    <a:pt x="1822" y="399"/>
                  </a:lnTo>
                  <a:lnTo>
                    <a:pt x="1813" y="399"/>
                  </a:lnTo>
                  <a:lnTo>
                    <a:pt x="1809" y="403"/>
                  </a:lnTo>
                  <a:lnTo>
                    <a:pt x="1809" y="414"/>
                  </a:lnTo>
                  <a:lnTo>
                    <a:pt x="1813" y="417"/>
                  </a:lnTo>
                  <a:lnTo>
                    <a:pt x="1822" y="417"/>
                  </a:lnTo>
                  <a:lnTo>
                    <a:pt x="1825" y="412"/>
                  </a:lnTo>
                  <a:lnTo>
                    <a:pt x="1825" y="405"/>
                  </a:lnTo>
                  <a:close/>
                  <a:moveTo>
                    <a:pt x="1884" y="537"/>
                  </a:moveTo>
                  <a:lnTo>
                    <a:pt x="1883" y="537"/>
                  </a:lnTo>
                  <a:lnTo>
                    <a:pt x="1878" y="544"/>
                  </a:lnTo>
                  <a:lnTo>
                    <a:pt x="1876" y="545"/>
                  </a:lnTo>
                  <a:lnTo>
                    <a:pt x="1843" y="545"/>
                  </a:lnTo>
                  <a:lnTo>
                    <a:pt x="1878" y="507"/>
                  </a:lnTo>
                  <a:lnTo>
                    <a:pt x="1878" y="480"/>
                  </a:lnTo>
                  <a:lnTo>
                    <a:pt x="1867" y="472"/>
                  </a:lnTo>
                  <a:lnTo>
                    <a:pt x="1846" y="472"/>
                  </a:lnTo>
                  <a:lnTo>
                    <a:pt x="1834" y="478"/>
                  </a:lnTo>
                  <a:lnTo>
                    <a:pt x="1831" y="496"/>
                  </a:lnTo>
                  <a:lnTo>
                    <a:pt x="1833" y="497"/>
                  </a:lnTo>
                  <a:lnTo>
                    <a:pt x="1840" y="481"/>
                  </a:lnTo>
                  <a:lnTo>
                    <a:pt x="1865" y="481"/>
                  </a:lnTo>
                  <a:lnTo>
                    <a:pt x="1868" y="492"/>
                  </a:lnTo>
                  <a:lnTo>
                    <a:pt x="1868" y="507"/>
                  </a:lnTo>
                  <a:lnTo>
                    <a:pt x="1863" y="518"/>
                  </a:lnTo>
                  <a:lnTo>
                    <a:pt x="1831" y="553"/>
                  </a:lnTo>
                  <a:lnTo>
                    <a:pt x="1831" y="554"/>
                  </a:lnTo>
                  <a:lnTo>
                    <a:pt x="1878" y="554"/>
                  </a:lnTo>
                  <a:lnTo>
                    <a:pt x="1884" y="53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4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 y="456"/>
              <a:ext cx="11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21"/>
            <p:cNvSpPr>
              <a:spLocks/>
            </p:cNvSpPr>
            <p:nvPr/>
          </p:nvSpPr>
          <p:spPr bwMode="auto">
            <a:xfrm>
              <a:off x="5772" y="464"/>
              <a:ext cx="4053" cy="2150"/>
            </a:xfrm>
            <a:custGeom>
              <a:avLst/>
              <a:gdLst>
                <a:gd name="T0" fmla="+- 0 5844 5773"/>
                <a:gd name="T1" fmla="*/ T0 w 4053"/>
                <a:gd name="T2" fmla="+- 0 623 465"/>
                <a:gd name="T3" fmla="*/ 623 h 2150"/>
                <a:gd name="T4" fmla="+- 0 5833 5773"/>
                <a:gd name="T5" fmla="*/ T4 w 4053"/>
                <a:gd name="T6" fmla="+- 0 630 465"/>
                <a:gd name="T7" fmla="*/ 630 h 2150"/>
                <a:gd name="T8" fmla="+- 0 5837 5773"/>
                <a:gd name="T9" fmla="*/ T8 w 4053"/>
                <a:gd name="T10" fmla="+- 0 650 465"/>
                <a:gd name="T11" fmla="*/ 650 h 2150"/>
                <a:gd name="T12" fmla="+- 0 5819 5773"/>
                <a:gd name="T13" fmla="*/ T12 w 4053"/>
                <a:gd name="T14" fmla="+- 0 688 465"/>
                <a:gd name="T15" fmla="*/ 688 h 2150"/>
                <a:gd name="T16" fmla="+- 0 5785 5773"/>
                <a:gd name="T17" fmla="*/ T16 w 4053"/>
                <a:gd name="T18" fmla="+- 0 626 465"/>
                <a:gd name="T19" fmla="*/ 626 h 2150"/>
                <a:gd name="T20" fmla="+- 0 5773 5773"/>
                <a:gd name="T21" fmla="*/ T20 w 4053"/>
                <a:gd name="T22" fmla="+- 0 630 465"/>
                <a:gd name="T23" fmla="*/ 630 h 2150"/>
                <a:gd name="T24" fmla="+- 0 5782 5773"/>
                <a:gd name="T25" fmla="*/ T24 w 4053"/>
                <a:gd name="T26" fmla="+- 0 630 465"/>
                <a:gd name="T27" fmla="*/ 630 h 2150"/>
                <a:gd name="T28" fmla="+- 0 5818 5773"/>
                <a:gd name="T29" fmla="*/ T28 w 4053"/>
                <a:gd name="T30" fmla="+- 0 707 465"/>
                <a:gd name="T31" fmla="*/ 707 h 2150"/>
                <a:gd name="T32" fmla="+- 0 5847 5773"/>
                <a:gd name="T33" fmla="*/ T32 w 4053"/>
                <a:gd name="T34" fmla="+- 0 647 465"/>
                <a:gd name="T35" fmla="*/ 647 h 2150"/>
                <a:gd name="T36" fmla="+- 0 5851 5773"/>
                <a:gd name="T37" fmla="*/ T36 w 4053"/>
                <a:gd name="T38" fmla="+- 0 629 465"/>
                <a:gd name="T39" fmla="*/ 629 h 2150"/>
                <a:gd name="T40" fmla="+- 0 5897 5773"/>
                <a:gd name="T41" fmla="*/ T40 w 4053"/>
                <a:gd name="T42" fmla="+- 0 751 465"/>
                <a:gd name="T43" fmla="*/ 751 h 2150"/>
                <a:gd name="T44" fmla="+- 0 5894 5773"/>
                <a:gd name="T45" fmla="*/ T44 w 4053"/>
                <a:gd name="T46" fmla="+- 0 671 465"/>
                <a:gd name="T47" fmla="*/ 671 h 2150"/>
                <a:gd name="T48" fmla="+- 0 5872 5773"/>
                <a:gd name="T49" fmla="*/ T48 w 4053"/>
                <a:gd name="T50" fmla="+- 0 682 465"/>
                <a:gd name="T51" fmla="*/ 682 h 2150"/>
                <a:gd name="T52" fmla="+- 0 5878 5773"/>
                <a:gd name="T53" fmla="*/ T52 w 4053"/>
                <a:gd name="T54" fmla="+- 0 681 465"/>
                <a:gd name="T55" fmla="*/ 681 h 2150"/>
                <a:gd name="T56" fmla="+- 0 5884 5773"/>
                <a:gd name="T57" fmla="*/ T56 w 4053"/>
                <a:gd name="T58" fmla="+- 0 751 465"/>
                <a:gd name="T59" fmla="*/ 751 h 2150"/>
                <a:gd name="T60" fmla="+- 0 5872 5773"/>
                <a:gd name="T61" fmla="*/ T60 w 4053"/>
                <a:gd name="T62" fmla="+- 0 753 465"/>
                <a:gd name="T63" fmla="*/ 753 h 2150"/>
                <a:gd name="T64" fmla="+- 0 5906 5773"/>
                <a:gd name="T65" fmla="*/ T64 w 4053"/>
                <a:gd name="T66" fmla="+- 0 751 465"/>
                <a:gd name="T67" fmla="*/ 751 h 2150"/>
                <a:gd name="T68" fmla="+- 0 6097 5773"/>
                <a:gd name="T69" fmla="*/ T68 w 4053"/>
                <a:gd name="T70" fmla="+- 0 855 465"/>
                <a:gd name="T71" fmla="*/ 855 h 2150"/>
                <a:gd name="T72" fmla="+- 0 6093 5773"/>
                <a:gd name="T73" fmla="*/ T72 w 4053"/>
                <a:gd name="T74" fmla="+- 0 748 465"/>
                <a:gd name="T75" fmla="*/ 748 h 2150"/>
                <a:gd name="T76" fmla="+- 0 6063 5773"/>
                <a:gd name="T77" fmla="*/ T76 w 4053"/>
                <a:gd name="T78" fmla="+- 0 763 465"/>
                <a:gd name="T79" fmla="*/ 763 h 2150"/>
                <a:gd name="T80" fmla="+- 0 6072 5773"/>
                <a:gd name="T81" fmla="*/ T80 w 4053"/>
                <a:gd name="T82" fmla="+- 0 762 465"/>
                <a:gd name="T83" fmla="*/ 762 h 2150"/>
                <a:gd name="T84" fmla="+- 0 6080 5773"/>
                <a:gd name="T85" fmla="*/ T84 w 4053"/>
                <a:gd name="T86" fmla="+- 0 855 465"/>
                <a:gd name="T87" fmla="*/ 855 h 2150"/>
                <a:gd name="T88" fmla="+- 0 6064 5773"/>
                <a:gd name="T89" fmla="*/ T88 w 4053"/>
                <a:gd name="T90" fmla="+- 0 858 465"/>
                <a:gd name="T91" fmla="*/ 858 h 2150"/>
                <a:gd name="T92" fmla="+- 0 6109 5773"/>
                <a:gd name="T93" fmla="*/ T92 w 4053"/>
                <a:gd name="T94" fmla="+- 0 855 465"/>
                <a:gd name="T95" fmla="*/ 855 h 2150"/>
                <a:gd name="T96" fmla="+- 0 6134 5773"/>
                <a:gd name="T97" fmla="*/ T96 w 4053"/>
                <a:gd name="T98" fmla="+- 0 2304 465"/>
                <a:gd name="T99" fmla="*/ 2304 h 2150"/>
                <a:gd name="T100" fmla="+- 0 6125 5773"/>
                <a:gd name="T101" fmla="*/ T100 w 4053"/>
                <a:gd name="T102" fmla="+- 0 2314 465"/>
                <a:gd name="T103" fmla="*/ 2314 h 2150"/>
                <a:gd name="T104" fmla="+- 0 6108 5773"/>
                <a:gd name="T105" fmla="*/ T104 w 4053"/>
                <a:gd name="T106" fmla="+- 0 2286 465"/>
                <a:gd name="T107" fmla="*/ 2286 h 2150"/>
                <a:gd name="T108" fmla="+- 0 6121 5773"/>
                <a:gd name="T109" fmla="*/ T108 w 4053"/>
                <a:gd name="T110" fmla="+- 0 2270 465"/>
                <a:gd name="T111" fmla="*/ 2270 h 2150"/>
                <a:gd name="T112" fmla="+- 0 6128 5773"/>
                <a:gd name="T113" fmla="*/ T112 w 4053"/>
                <a:gd name="T114" fmla="+- 0 2246 465"/>
                <a:gd name="T115" fmla="*/ 2246 h 2150"/>
                <a:gd name="T116" fmla="+- 0 6119 5773"/>
                <a:gd name="T117" fmla="*/ T116 w 4053"/>
                <a:gd name="T118" fmla="+- 0 2225 465"/>
                <a:gd name="T119" fmla="*/ 2225 h 2150"/>
                <a:gd name="T120" fmla="+- 0 6099 5773"/>
                <a:gd name="T121" fmla="*/ T120 w 4053"/>
                <a:gd name="T122" fmla="+- 0 2217 465"/>
                <a:gd name="T123" fmla="*/ 2217 h 2150"/>
                <a:gd name="T124" fmla="+- 0 6078 5773"/>
                <a:gd name="T125" fmla="*/ T124 w 4053"/>
                <a:gd name="T126" fmla="+- 0 2224 465"/>
                <a:gd name="T127" fmla="*/ 2224 h 2150"/>
                <a:gd name="T128" fmla="+- 0 6065 5773"/>
                <a:gd name="T129" fmla="*/ T128 w 4053"/>
                <a:gd name="T130" fmla="+- 0 2249 465"/>
                <a:gd name="T131" fmla="*/ 2249 h 2150"/>
                <a:gd name="T132" fmla="+- 0 6077 5773"/>
                <a:gd name="T133" fmla="*/ T132 w 4053"/>
                <a:gd name="T134" fmla="+- 0 2229 465"/>
                <a:gd name="T135" fmla="*/ 2229 h 2150"/>
                <a:gd name="T136" fmla="+- 0 6114 5773"/>
                <a:gd name="T137" fmla="*/ T136 w 4053"/>
                <a:gd name="T138" fmla="+- 0 2244 465"/>
                <a:gd name="T139" fmla="*/ 2244 h 2150"/>
                <a:gd name="T140" fmla="+- 0 6113 5773"/>
                <a:gd name="T141" fmla="*/ T140 w 4053"/>
                <a:gd name="T142" fmla="+- 0 2262 465"/>
                <a:gd name="T143" fmla="*/ 2262 h 2150"/>
                <a:gd name="T144" fmla="+- 0 6103 5773"/>
                <a:gd name="T145" fmla="*/ T144 w 4053"/>
                <a:gd name="T146" fmla="+- 0 2283 465"/>
                <a:gd name="T147" fmla="*/ 2283 h 2150"/>
                <a:gd name="T148" fmla="+- 0 6065 5773"/>
                <a:gd name="T149" fmla="*/ T148 w 4053"/>
                <a:gd name="T150" fmla="+- 0 2325 465"/>
                <a:gd name="T151" fmla="*/ 2325 h 2150"/>
                <a:gd name="T152" fmla="+- 0 6128 5773"/>
                <a:gd name="T153" fmla="*/ T152 w 4053"/>
                <a:gd name="T154" fmla="+- 0 2327 465"/>
                <a:gd name="T155" fmla="*/ 2327 h 2150"/>
                <a:gd name="T156" fmla="+- 0 6146 5773"/>
                <a:gd name="T157" fmla="*/ T156 w 4053"/>
                <a:gd name="T158" fmla="+- 0 501 465"/>
                <a:gd name="T159" fmla="*/ 501 h 2150"/>
                <a:gd name="T160" fmla="+- 0 6110 5773"/>
                <a:gd name="T161" fmla="*/ T160 w 4053"/>
                <a:gd name="T162" fmla="+- 0 465 465"/>
                <a:gd name="T163" fmla="*/ 465 h 2150"/>
                <a:gd name="T164" fmla="+- 0 6100 5773"/>
                <a:gd name="T165" fmla="*/ T164 w 4053"/>
                <a:gd name="T166" fmla="+- 0 501 465"/>
                <a:gd name="T167" fmla="*/ 501 h 2150"/>
                <a:gd name="T168" fmla="+- 0 6064 5773"/>
                <a:gd name="T169" fmla="*/ T168 w 4053"/>
                <a:gd name="T170" fmla="+- 0 511 465"/>
                <a:gd name="T171" fmla="*/ 511 h 2150"/>
                <a:gd name="T172" fmla="+- 0 6100 5773"/>
                <a:gd name="T173" fmla="*/ T172 w 4053"/>
                <a:gd name="T174" fmla="+- 0 547 465"/>
                <a:gd name="T175" fmla="*/ 547 h 2150"/>
                <a:gd name="T176" fmla="+- 0 6110 5773"/>
                <a:gd name="T177" fmla="*/ T176 w 4053"/>
                <a:gd name="T178" fmla="+- 0 511 465"/>
                <a:gd name="T179" fmla="*/ 511 h 2150"/>
                <a:gd name="T180" fmla="+- 0 6146 5773"/>
                <a:gd name="T181" fmla="*/ T180 w 4053"/>
                <a:gd name="T182" fmla="+- 0 501 465"/>
                <a:gd name="T183" fmla="*/ 501 h 2150"/>
                <a:gd name="T184" fmla="+- 0 9790 5773"/>
                <a:gd name="T185" fmla="*/ T184 w 4053"/>
                <a:gd name="T186" fmla="+- 0 2568 465"/>
                <a:gd name="T187" fmla="*/ 2568 h 2150"/>
                <a:gd name="T188" fmla="+- 0 9780 5773"/>
                <a:gd name="T189" fmla="*/ T188 w 4053"/>
                <a:gd name="T190" fmla="+- 0 2532 465"/>
                <a:gd name="T191" fmla="*/ 2532 h 2150"/>
                <a:gd name="T192" fmla="+- 0 9744 5773"/>
                <a:gd name="T193" fmla="*/ T192 w 4053"/>
                <a:gd name="T194" fmla="+- 0 2568 465"/>
                <a:gd name="T195" fmla="*/ 2568 h 2150"/>
                <a:gd name="T196" fmla="+- 0 9780 5773"/>
                <a:gd name="T197" fmla="*/ T196 w 4053"/>
                <a:gd name="T198" fmla="+- 0 2578 465"/>
                <a:gd name="T199" fmla="*/ 2578 h 2150"/>
                <a:gd name="T200" fmla="+- 0 9790 5773"/>
                <a:gd name="T201" fmla="*/ T200 w 4053"/>
                <a:gd name="T202" fmla="+- 0 2614 465"/>
                <a:gd name="T203" fmla="*/ 2614 h 2150"/>
                <a:gd name="T204" fmla="+- 0 9825 5773"/>
                <a:gd name="T205" fmla="*/ T204 w 4053"/>
                <a:gd name="T206" fmla="+- 0 2578 465"/>
                <a:gd name="T207" fmla="*/ 2578 h 21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4053" h="2150">
                  <a:moveTo>
                    <a:pt x="78" y="164"/>
                  </a:moveTo>
                  <a:lnTo>
                    <a:pt x="71" y="158"/>
                  </a:lnTo>
                  <a:lnTo>
                    <a:pt x="65" y="157"/>
                  </a:lnTo>
                  <a:lnTo>
                    <a:pt x="60" y="165"/>
                  </a:lnTo>
                  <a:lnTo>
                    <a:pt x="60" y="167"/>
                  </a:lnTo>
                  <a:lnTo>
                    <a:pt x="64" y="185"/>
                  </a:lnTo>
                  <a:lnTo>
                    <a:pt x="64" y="189"/>
                  </a:lnTo>
                  <a:lnTo>
                    <a:pt x="46" y="223"/>
                  </a:lnTo>
                  <a:lnTo>
                    <a:pt x="21" y="157"/>
                  </a:lnTo>
                  <a:lnTo>
                    <a:pt x="12" y="161"/>
                  </a:lnTo>
                  <a:lnTo>
                    <a:pt x="0" y="162"/>
                  </a:lnTo>
                  <a:lnTo>
                    <a:pt x="0" y="165"/>
                  </a:lnTo>
                  <a:lnTo>
                    <a:pt x="6" y="166"/>
                  </a:lnTo>
                  <a:lnTo>
                    <a:pt x="9" y="165"/>
                  </a:lnTo>
                  <a:lnTo>
                    <a:pt x="39" y="242"/>
                  </a:lnTo>
                  <a:lnTo>
                    <a:pt x="45" y="242"/>
                  </a:lnTo>
                  <a:lnTo>
                    <a:pt x="49" y="232"/>
                  </a:lnTo>
                  <a:lnTo>
                    <a:pt x="74" y="182"/>
                  </a:lnTo>
                  <a:lnTo>
                    <a:pt x="78" y="169"/>
                  </a:lnTo>
                  <a:lnTo>
                    <a:pt x="78" y="164"/>
                  </a:lnTo>
                  <a:close/>
                  <a:moveTo>
                    <a:pt x="133" y="286"/>
                  </a:moveTo>
                  <a:lnTo>
                    <a:pt x="124" y="286"/>
                  </a:lnTo>
                  <a:lnTo>
                    <a:pt x="121" y="285"/>
                  </a:lnTo>
                  <a:lnTo>
                    <a:pt x="121" y="206"/>
                  </a:lnTo>
                  <a:lnTo>
                    <a:pt x="120" y="206"/>
                  </a:lnTo>
                  <a:lnTo>
                    <a:pt x="99" y="217"/>
                  </a:lnTo>
                  <a:lnTo>
                    <a:pt x="99" y="219"/>
                  </a:lnTo>
                  <a:lnTo>
                    <a:pt x="105" y="216"/>
                  </a:lnTo>
                  <a:lnTo>
                    <a:pt x="111" y="216"/>
                  </a:lnTo>
                  <a:lnTo>
                    <a:pt x="111" y="286"/>
                  </a:lnTo>
                  <a:lnTo>
                    <a:pt x="99" y="286"/>
                  </a:lnTo>
                  <a:lnTo>
                    <a:pt x="99" y="288"/>
                  </a:lnTo>
                  <a:lnTo>
                    <a:pt x="133" y="288"/>
                  </a:lnTo>
                  <a:lnTo>
                    <a:pt x="133" y="286"/>
                  </a:lnTo>
                  <a:close/>
                  <a:moveTo>
                    <a:pt x="336" y="390"/>
                  </a:moveTo>
                  <a:lnTo>
                    <a:pt x="324" y="390"/>
                  </a:lnTo>
                  <a:lnTo>
                    <a:pt x="320" y="388"/>
                  </a:lnTo>
                  <a:lnTo>
                    <a:pt x="320" y="283"/>
                  </a:lnTo>
                  <a:lnTo>
                    <a:pt x="319" y="283"/>
                  </a:lnTo>
                  <a:lnTo>
                    <a:pt x="290" y="298"/>
                  </a:lnTo>
                  <a:lnTo>
                    <a:pt x="290" y="300"/>
                  </a:lnTo>
                  <a:lnTo>
                    <a:pt x="299" y="297"/>
                  </a:lnTo>
                  <a:lnTo>
                    <a:pt x="306" y="297"/>
                  </a:lnTo>
                  <a:lnTo>
                    <a:pt x="307" y="390"/>
                  </a:lnTo>
                  <a:lnTo>
                    <a:pt x="291" y="390"/>
                  </a:lnTo>
                  <a:lnTo>
                    <a:pt x="291" y="393"/>
                  </a:lnTo>
                  <a:lnTo>
                    <a:pt x="336" y="393"/>
                  </a:lnTo>
                  <a:lnTo>
                    <a:pt x="336" y="390"/>
                  </a:lnTo>
                  <a:close/>
                  <a:moveTo>
                    <a:pt x="363" y="1839"/>
                  </a:moveTo>
                  <a:lnTo>
                    <a:pt x="361" y="1839"/>
                  </a:lnTo>
                  <a:lnTo>
                    <a:pt x="355" y="1849"/>
                  </a:lnTo>
                  <a:lnTo>
                    <a:pt x="352" y="1849"/>
                  </a:lnTo>
                  <a:lnTo>
                    <a:pt x="308" y="1849"/>
                  </a:lnTo>
                  <a:lnTo>
                    <a:pt x="335" y="1821"/>
                  </a:lnTo>
                  <a:lnTo>
                    <a:pt x="341" y="1814"/>
                  </a:lnTo>
                  <a:lnTo>
                    <a:pt x="348" y="1805"/>
                  </a:lnTo>
                  <a:lnTo>
                    <a:pt x="353" y="1794"/>
                  </a:lnTo>
                  <a:lnTo>
                    <a:pt x="355" y="1781"/>
                  </a:lnTo>
                  <a:lnTo>
                    <a:pt x="353" y="1769"/>
                  </a:lnTo>
                  <a:lnTo>
                    <a:pt x="346" y="1760"/>
                  </a:lnTo>
                  <a:lnTo>
                    <a:pt x="337" y="1754"/>
                  </a:lnTo>
                  <a:lnTo>
                    <a:pt x="326" y="1752"/>
                  </a:lnTo>
                  <a:lnTo>
                    <a:pt x="315" y="1754"/>
                  </a:lnTo>
                  <a:lnTo>
                    <a:pt x="305" y="1759"/>
                  </a:lnTo>
                  <a:lnTo>
                    <a:pt x="297" y="1769"/>
                  </a:lnTo>
                  <a:lnTo>
                    <a:pt x="292" y="1784"/>
                  </a:lnTo>
                  <a:lnTo>
                    <a:pt x="295" y="1785"/>
                  </a:lnTo>
                  <a:lnTo>
                    <a:pt x="304" y="1764"/>
                  </a:lnTo>
                  <a:lnTo>
                    <a:pt x="337" y="1764"/>
                  </a:lnTo>
                  <a:lnTo>
                    <a:pt x="341" y="1779"/>
                  </a:lnTo>
                  <a:lnTo>
                    <a:pt x="341" y="1787"/>
                  </a:lnTo>
                  <a:lnTo>
                    <a:pt x="340" y="1797"/>
                  </a:lnTo>
                  <a:lnTo>
                    <a:pt x="336" y="1807"/>
                  </a:lnTo>
                  <a:lnTo>
                    <a:pt x="330" y="1818"/>
                  </a:lnTo>
                  <a:lnTo>
                    <a:pt x="320" y="1829"/>
                  </a:lnTo>
                  <a:lnTo>
                    <a:pt x="292" y="1860"/>
                  </a:lnTo>
                  <a:lnTo>
                    <a:pt x="292" y="1862"/>
                  </a:lnTo>
                  <a:lnTo>
                    <a:pt x="355" y="1862"/>
                  </a:lnTo>
                  <a:lnTo>
                    <a:pt x="363" y="1839"/>
                  </a:lnTo>
                  <a:close/>
                  <a:moveTo>
                    <a:pt x="373" y="36"/>
                  </a:moveTo>
                  <a:lnTo>
                    <a:pt x="337" y="36"/>
                  </a:lnTo>
                  <a:lnTo>
                    <a:pt x="337" y="0"/>
                  </a:lnTo>
                  <a:lnTo>
                    <a:pt x="327" y="0"/>
                  </a:lnTo>
                  <a:lnTo>
                    <a:pt x="327" y="36"/>
                  </a:lnTo>
                  <a:lnTo>
                    <a:pt x="291" y="36"/>
                  </a:lnTo>
                  <a:lnTo>
                    <a:pt x="291" y="46"/>
                  </a:lnTo>
                  <a:lnTo>
                    <a:pt x="327" y="46"/>
                  </a:lnTo>
                  <a:lnTo>
                    <a:pt x="327" y="82"/>
                  </a:lnTo>
                  <a:lnTo>
                    <a:pt x="337" y="82"/>
                  </a:lnTo>
                  <a:lnTo>
                    <a:pt x="337" y="46"/>
                  </a:lnTo>
                  <a:lnTo>
                    <a:pt x="373" y="46"/>
                  </a:lnTo>
                  <a:lnTo>
                    <a:pt x="373" y="36"/>
                  </a:lnTo>
                  <a:close/>
                  <a:moveTo>
                    <a:pt x="4052" y="2103"/>
                  </a:moveTo>
                  <a:lnTo>
                    <a:pt x="4017" y="2103"/>
                  </a:lnTo>
                  <a:lnTo>
                    <a:pt x="4017" y="2067"/>
                  </a:lnTo>
                  <a:lnTo>
                    <a:pt x="4007" y="2067"/>
                  </a:lnTo>
                  <a:lnTo>
                    <a:pt x="4007" y="2103"/>
                  </a:lnTo>
                  <a:lnTo>
                    <a:pt x="3971" y="2103"/>
                  </a:lnTo>
                  <a:lnTo>
                    <a:pt x="3971" y="2113"/>
                  </a:lnTo>
                  <a:lnTo>
                    <a:pt x="4007" y="2113"/>
                  </a:lnTo>
                  <a:lnTo>
                    <a:pt x="4007" y="2149"/>
                  </a:lnTo>
                  <a:lnTo>
                    <a:pt x="4017" y="2149"/>
                  </a:lnTo>
                  <a:lnTo>
                    <a:pt x="4017" y="2113"/>
                  </a:lnTo>
                  <a:lnTo>
                    <a:pt x="4052" y="2113"/>
                  </a:lnTo>
                  <a:lnTo>
                    <a:pt x="4052" y="210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4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 y="2106"/>
              <a:ext cx="14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3" y="1394"/>
              <a:ext cx="11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2" y="162"/>
              <a:ext cx="938"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25"/>
            <p:cNvSpPr>
              <a:spLocks/>
            </p:cNvSpPr>
            <p:nvPr/>
          </p:nvSpPr>
          <p:spPr bwMode="auto">
            <a:xfrm>
              <a:off x="7011" y="2773"/>
              <a:ext cx="212" cy="86"/>
            </a:xfrm>
            <a:custGeom>
              <a:avLst/>
              <a:gdLst>
                <a:gd name="T0" fmla="+- 0 7012 7012"/>
                <a:gd name="T1" fmla="*/ T0 w 212"/>
                <a:gd name="T2" fmla="+- 0 2774 2774"/>
                <a:gd name="T3" fmla="*/ 2774 h 86"/>
                <a:gd name="T4" fmla="+- 0 7223 7012"/>
                <a:gd name="T5" fmla="*/ T4 w 212"/>
                <a:gd name="T6" fmla="+- 0 2774 2774"/>
                <a:gd name="T7" fmla="*/ 2774 h 86"/>
                <a:gd name="T8" fmla="+- 0 7049 7012"/>
                <a:gd name="T9" fmla="*/ T8 w 212"/>
                <a:gd name="T10" fmla="+- 0 2817 2774"/>
                <a:gd name="T11" fmla="*/ 2817 h 86"/>
                <a:gd name="T12" fmla="+- 0 7186 7012"/>
                <a:gd name="T13" fmla="*/ T12 w 212"/>
                <a:gd name="T14" fmla="+- 0 2817 2774"/>
                <a:gd name="T15" fmla="*/ 2817 h 86"/>
                <a:gd name="T16" fmla="+- 0 7085 7012"/>
                <a:gd name="T17" fmla="*/ T16 w 212"/>
                <a:gd name="T18" fmla="+- 0 2859 2774"/>
                <a:gd name="T19" fmla="*/ 2859 h 86"/>
                <a:gd name="T20" fmla="+- 0 7150 7012"/>
                <a:gd name="T21" fmla="*/ T20 w 212"/>
                <a:gd name="T22" fmla="+- 0 2859 2774"/>
                <a:gd name="T23" fmla="*/ 2859 h 86"/>
              </a:gdLst>
              <a:ahLst/>
              <a:cxnLst>
                <a:cxn ang="0">
                  <a:pos x="T1" y="T3"/>
                </a:cxn>
                <a:cxn ang="0">
                  <a:pos x="T5" y="T7"/>
                </a:cxn>
                <a:cxn ang="0">
                  <a:pos x="T9" y="T11"/>
                </a:cxn>
                <a:cxn ang="0">
                  <a:pos x="T13" y="T15"/>
                </a:cxn>
                <a:cxn ang="0">
                  <a:pos x="T17" y="T19"/>
                </a:cxn>
                <a:cxn ang="0">
                  <a:pos x="T21" y="T23"/>
                </a:cxn>
              </a:cxnLst>
              <a:rect l="0" t="0" r="r" b="b"/>
              <a:pathLst>
                <a:path w="212" h="86">
                  <a:moveTo>
                    <a:pt x="0" y="0"/>
                  </a:moveTo>
                  <a:lnTo>
                    <a:pt x="211" y="0"/>
                  </a:lnTo>
                  <a:moveTo>
                    <a:pt x="37" y="43"/>
                  </a:moveTo>
                  <a:lnTo>
                    <a:pt x="174" y="43"/>
                  </a:lnTo>
                  <a:moveTo>
                    <a:pt x="73" y="85"/>
                  </a:moveTo>
                  <a:lnTo>
                    <a:pt x="138" y="85"/>
                  </a:lnTo>
                </a:path>
              </a:pathLst>
            </a:custGeom>
            <a:noFill/>
            <a:ln w="10262">
              <a:solidFill>
                <a:srgbClr val="EC008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4" name="Rectangle 50"/>
          <p:cNvSpPr>
            <a:spLocks noChangeArrowheads="1"/>
          </p:cNvSpPr>
          <p:nvPr/>
        </p:nvSpPr>
        <p:spPr bwMode="auto">
          <a:xfrm>
            <a:off x="11518" y="560153"/>
            <a:ext cx="51611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This fig shown an </a:t>
            </a:r>
            <a:r>
              <a:rPr kumimoji="0" lang="en-US" b="0" i="1"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OP</a:t>
            </a:r>
            <a:r>
              <a:rPr kumimoji="0" lang="en-US" b="0" i="0"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a:t>
            </a:r>
            <a:r>
              <a:rPr kumimoji="0" lang="en-US" b="0" i="1"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AMP </a:t>
            </a:r>
            <a:r>
              <a:rPr kumimoji="0" lang="en-US" b="0" i="0"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which </a:t>
            </a:r>
            <a:r>
              <a:rPr kumimoji="0" lang="en-US" b="0" i="1"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employs </a:t>
            </a:r>
            <a:r>
              <a:rPr kumimoji="0" lang="en-US" b="1" i="1" u="none" strike="noStrike" cap="none" normalizeH="0" baseline="0" dirty="0" smtClean="0">
                <a:ln>
                  <a:noFill/>
                </a:ln>
                <a:solidFill>
                  <a:srgbClr val="EC008C"/>
                </a:solidFill>
                <a:effectLst/>
                <a:latin typeface="Arial" pitchFamily="34" charset="0"/>
                <a:ea typeface="Times New Roman" pitchFamily="18" charset="0"/>
                <a:cs typeface="Arial" pitchFamily="34" charset="0"/>
              </a:rPr>
              <a:t>negative feedback </a:t>
            </a:r>
            <a:r>
              <a:rPr kumimoji="0" lang="en-US" b="0" i="0"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with the help of resistor </a:t>
            </a:r>
            <a:r>
              <a:rPr kumimoji="0" lang="en-US" b="0" i="1" u="none" strike="noStrike" cap="none" normalizeH="0" baseline="0" dirty="0" err="1" smtClean="0">
                <a:ln>
                  <a:noFill/>
                </a:ln>
                <a:solidFill>
                  <a:srgbClr val="231F20"/>
                </a:solidFill>
                <a:effectLst/>
                <a:latin typeface="Arial" pitchFamily="34" charset="0"/>
                <a:ea typeface="Times New Roman" pitchFamily="18" charset="0"/>
                <a:cs typeface="Arial" pitchFamily="34" charset="0"/>
              </a:rPr>
              <a:t>R</a:t>
            </a:r>
            <a:r>
              <a:rPr kumimoji="0" lang="en-US" sz="1200" b="0" i="1" u="none" strike="noStrike" cap="none" normalizeH="0" baseline="0" dirty="0" err="1" smtClean="0">
                <a:ln>
                  <a:noFill/>
                </a:ln>
                <a:solidFill>
                  <a:srgbClr val="231F20"/>
                </a:solidFill>
                <a:effectLst/>
                <a:latin typeface="Arial" pitchFamily="34" charset="0"/>
                <a:ea typeface="Times New Roman" pitchFamily="18" charset="0"/>
                <a:cs typeface="Arial" pitchFamily="34" charset="0"/>
              </a:rPr>
              <a:t>f</a:t>
            </a:r>
            <a:r>
              <a:rPr lang="en-US" sz="1400" dirty="0">
                <a:latin typeface="Arial" pitchFamily="34" charset="0"/>
                <a:cs typeface="Arial" pitchFamily="34" charset="0"/>
              </a:rPr>
              <a:t> </a:t>
            </a:r>
            <a:r>
              <a:rPr lang="en-US" sz="1400" dirty="0" smtClean="0">
                <a:latin typeface="Arial" pitchFamily="34" charset="0"/>
                <a:cs typeface="Arial" pitchFamily="34" charset="0"/>
              </a:rPr>
              <a:t> </a:t>
            </a:r>
            <a:r>
              <a:rPr kumimoji="0" lang="en-US" b="0" i="0"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which feeds a portion of the output to the in-put.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Rectangle 45"/>
          <p:cNvSpPr/>
          <p:nvPr/>
        </p:nvSpPr>
        <p:spPr>
          <a:xfrm>
            <a:off x="39721" y="2667000"/>
            <a:ext cx="9132481" cy="1200329"/>
          </a:xfrm>
          <a:prstGeom prst="rect">
            <a:avLst/>
          </a:prstGeom>
        </p:spPr>
        <p:txBody>
          <a:bodyPr wrap="square">
            <a:spAutoFit/>
          </a:bodyPr>
          <a:lstStyle/>
          <a:p>
            <a:r>
              <a:rPr lang="en-US" dirty="0" smtClean="0"/>
              <a:t>The </a:t>
            </a:r>
            <a:r>
              <a:rPr lang="en-US" dirty="0"/>
              <a:t>concept of </a:t>
            </a:r>
            <a:r>
              <a:rPr lang="en-US" b="1" dirty="0"/>
              <a:t>virtual </a:t>
            </a:r>
            <a:r>
              <a:rPr lang="en-US" dirty="0"/>
              <a:t>ground arises from the fact that input voltage </a:t>
            </a:r>
            <a:r>
              <a:rPr lang="en-US" dirty="0" smtClean="0"/>
              <a:t>v</a:t>
            </a:r>
            <a:r>
              <a:rPr lang="en-US" i="1" dirty="0" smtClean="0"/>
              <a:t>i </a:t>
            </a:r>
            <a:r>
              <a:rPr lang="en-US" dirty="0"/>
              <a:t>at the </a:t>
            </a:r>
            <a:r>
              <a:rPr lang="en-US" dirty="0" smtClean="0"/>
              <a:t>inverting </a:t>
            </a:r>
            <a:r>
              <a:rPr lang="en-US" dirty="0"/>
              <a:t>terminal of the </a:t>
            </a:r>
            <a:r>
              <a:rPr lang="en-US" i="1" dirty="0"/>
              <a:t>OP</a:t>
            </a:r>
            <a:r>
              <a:rPr lang="en-US" dirty="0"/>
              <a:t>-</a:t>
            </a:r>
            <a:r>
              <a:rPr lang="en-US" i="1" dirty="0"/>
              <a:t>AMP </a:t>
            </a:r>
            <a:r>
              <a:rPr lang="en-US" dirty="0"/>
              <a:t>is forced to such a small value that, for all practical </a:t>
            </a:r>
            <a:r>
              <a:rPr lang="en-US" dirty="0" smtClean="0"/>
              <a:t>purposes</a:t>
            </a:r>
            <a:r>
              <a:rPr lang="en-US" dirty="0"/>
              <a:t>, it may be assumed to be zero. Hence, point </a:t>
            </a:r>
            <a:r>
              <a:rPr lang="en-US" i="1" dirty="0"/>
              <a:t>A </a:t>
            </a:r>
            <a:r>
              <a:rPr lang="en-US" dirty="0"/>
              <a:t>is essentially at ground voltage and is referred to as </a:t>
            </a:r>
            <a:r>
              <a:rPr lang="en-US" i="1" dirty="0"/>
              <a:t>virtual ground</a:t>
            </a:r>
            <a:r>
              <a:rPr lang="en-US" dirty="0"/>
              <a:t>. Obviously, </a:t>
            </a:r>
            <a:r>
              <a:rPr lang="en-US" b="1" i="1" dirty="0"/>
              <a:t>it is not the actual ground</a:t>
            </a:r>
            <a:r>
              <a:rPr lang="en-US" b="1" dirty="0"/>
              <a:t>, </a:t>
            </a:r>
            <a:r>
              <a:rPr lang="en-US" dirty="0" smtClean="0"/>
              <a:t>which, </a:t>
            </a:r>
            <a:r>
              <a:rPr lang="en-US" dirty="0"/>
              <a:t>is situated below.</a:t>
            </a:r>
          </a:p>
        </p:txBody>
      </p:sp>
      <p:sp>
        <p:nvSpPr>
          <p:cNvPr id="47" name="Rectangle 46"/>
          <p:cNvSpPr/>
          <p:nvPr/>
        </p:nvSpPr>
        <p:spPr>
          <a:xfrm>
            <a:off x="26583" y="1583628"/>
            <a:ext cx="5146130" cy="646331"/>
          </a:xfrm>
          <a:prstGeom prst="rect">
            <a:avLst/>
          </a:prstGeom>
        </p:spPr>
        <p:txBody>
          <a:bodyPr wrap="square">
            <a:spAutoFit/>
          </a:bodyPr>
          <a:lstStyle/>
          <a:p>
            <a:pPr algn="just"/>
            <a:r>
              <a:rPr lang="en-US" dirty="0"/>
              <a:t>Since input and feedback currents are al- </a:t>
            </a:r>
            <a:r>
              <a:rPr lang="en-US" dirty="0" err="1"/>
              <a:t>gebraically</a:t>
            </a:r>
            <a:r>
              <a:rPr lang="en-US" dirty="0"/>
              <a:t> added at point </a:t>
            </a:r>
            <a:r>
              <a:rPr lang="en-US" i="1" dirty="0"/>
              <a:t>A </a:t>
            </a:r>
            <a:r>
              <a:rPr lang="en-US" dirty="0"/>
              <a:t>, it is called the </a:t>
            </a:r>
            <a:r>
              <a:rPr lang="en-US" b="1" dirty="0"/>
              <a:t>summing point</a:t>
            </a:r>
            <a:r>
              <a:rPr lang="en-US" dirty="0"/>
              <a:t>.</a:t>
            </a:r>
          </a:p>
        </p:txBody>
      </p:sp>
      <p:sp>
        <p:nvSpPr>
          <p:cNvPr id="48" name="Rectangle 47"/>
          <p:cNvSpPr/>
          <p:nvPr/>
        </p:nvSpPr>
        <p:spPr>
          <a:xfrm>
            <a:off x="26583" y="43010"/>
            <a:ext cx="5384166" cy="523220"/>
          </a:xfrm>
          <a:prstGeom prst="rect">
            <a:avLst/>
          </a:prstGeom>
        </p:spPr>
        <p:txBody>
          <a:bodyPr wrap="none">
            <a:spAutoFit/>
          </a:bodyPr>
          <a:lstStyle/>
          <a:p>
            <a:pPr marL="0" lvl="1" fontAlgn="base">
              <a:spcBef>
                <a:spcPct val="0"/>
              </a:spcBef>
              <a:spcAft>
                <a:spcPct val="0"/>
              </a:spcAft>
            </a:pPr>
            <a:r>
              <a:rPr lang="en-US" sz="2800" b="1" dirty="0">
                <a:solidFill>
                  <a:srgbClr val="FF0000"/>
                </a:solidFill>
              </a:rPr>
              <a:t>Virtual Ground and Summing Point</a:t>
            </a:r>
          </a:p>
        </p:txBody>
      </p:sp>
      <p:sp>
        <p:nvSpPr>
          <p:cNvPr id="49" name="Rectangle 48"/>
          <p:cNvSpPr/>
          <p:nvPr/>
        </p:nvSpPr>
        <p:spPr>
          <a:xfrm>
            <a:off x="-78690" y="4269015"/>
            <a:ext cx="9222690" cy="2585323"/>
          </a:xfrm>
          <a:prstGeom prst="rect">
            <a:avLst/>
          </a:prstGeom>
        </p:spPr>
        <p:txBody>
          <a:bodyPr wrap="square">
            <a:spAutoFit/>
          </a:bodyPr>
          <a:lstStyle/>
          <a:p>
            <a:r>
              <a:rPr lang="en-US" dirty="0"/>
              <a:t>When </a:t>
            </a:r>
            <a:r>
              <a:rPr lang="en-US" b="1" dirty="0" smtClean="0">
                <a:solidFill>
                  <a:srgbClr val="FF0000"/>
                </a:solidFill>
              </a:rPr>
              <a:t>V</a:t>
            </a:r>
            <a:r>
              <a:rPr lang="en-US" dirty="0" smtClean="0">
                <a:solidFill>
                  <a:srgbClr val="FF0000"/>
                </a:solidFill>
              </a:rPr>
              <a:t>1</a:t>
            </a:r>
            <a:r>
              <a:rPr lang="en-US" dirty="0" smtClean="0"/>
              <a:t> </a:t>
            </a:r>
            <a:r>
              <a:rPr lang="en-US" dirty="0"/>
              <a:t>is applied, point </a:t>
            </a:r>
            <a:r>
              <a:rPr lang="en-US" i="1" dirty="0"/>
              <a:t>A </a:t>
            </a:r>
            <a:r>
              <a:rPr lang="en-US" dirty="0"/>
              <a:t>attains some positive potential and at the same time </a:t>
            </a:r>
            <a:r>
              <a:rPr lang="en-US" dirty="0" smtClean="0">
                <a:solidFill>
                  <a:srgbClr val="FF0000"/>
                </a:solidFill>
              </a:rPr>
              <a:t>V</a:t>
            </a:r>
            <a:r>
              <a:rPr lang="en-US" dirty="0" smtClean="0"/>
              <a:t>0 </a:t>
            </a:r>
            <a:r>
              <a:rPr lang="en-US" dirty="0"/>
              <a:t>is brought into existence. Due to negative feedback, some fraction of the output voltage is fed back to point </a:t>
            </a:r>
            <a:r>
              <a:rPr lang="en-US" i="1" dirty="0"/>
              <a:t>A </a:t>
            </a:r>
            <a:r>
              <a:rPr lang="en-US" dirty="0" err="1"/>
              <a:t>antiphase</a:t>
            </a:r>
            <a:r>
              <a:rPr lang="en-US" dirty="0"/>
              <a:t> with the voltage already existing there (due to </a:t>
            </a:r>
            <a:r>
              <a:rPr lang="en-US" dirty="0" smtClean="0">
                <a:solidFill>
                  <a:srgbClr val="FF0000"/>
                </a:solidFill>
              </a:rPr>
              <a:t>V</a:t>
            </a:r>
            <a:r>
              <a:rPr lang="en-US" dirty="0" smtClean="0"/>
              <a:t>1</a:t>
            </a:r>
            <a:r>
              <a:rPr lang="en-US" dirty="0"/>
              <a:t>).</a:t>
            </a:r>
          </a:p>
          <a:p>
            <a:r>
              <a:rPr lang="en-US" dirty="0"/>
              <a:t>The algebraic sum of the two voltages is almost zero so that </a:t>
            </a:r>
            <a:r>
              <a:rPr lang="en-US" b="1" dirty="0" smtClean="0">
                <a:solidFill>
                  <a:srgbClr val="FF0000"/>
                </a:solidFill>
              </a:rPr>
              <a:t>V</a:t>
            </a:r>
            <a:r>
              <a:rPr lang="en-US" b="1" i="1" dirty="0" smtClean="0">
                <a:solidFill>
                  <a:srgbClr val="FF0000"/>
                </a:solidFill>
              </a:rPr>
              <a:t>i </a:t>
            </a:r>
            <a:r>
              <a:rPr lang="en-US" b="1" dirty="0" smtClean="0">
                <a:solidFill>
                  <a:srgbClr val="FF0000"/>
                </a:solidFill>
              </a:rPr>
              <a:t>= </a:t>
            </a:r>
            <a:r>
              <a:rPr lang="en-US" b="1" dirty="0">
                <a:solidFill>
                  <a:srgbClr val="FF0000"/>
                </a:solidFill>
              </a:rPr>
              <a:t>0</a:t>
            </a:r>
            <a:r>
              <a:rPr lang="en-US" dirty="0"/>
              <a:t>. Obviously, </a:t>
            </a:r>
            <a:r>
              <a:rPr lang="en-US" dirty="0" smtClean="0"/>
              <a:t>V</a:t>
            </a:r>
            <a:r>
              <a:rPr lang="en-US" i="1" dirty="0" smtClean="0"/>
              <a:t>i </a:t>
            </a:r>
            <a:r>
              <a:rPr lang="en-US" dirty="0"/>
              <a:t>will become exactly zero when </a:t>
            </a:r>
            <a:r>
              <a:rPr lang="en-US" b="1" dirty="0"/>
              <a:t>negative feedback voltage at A is exactly equal to the positive voltage pro- </a:t>
            </a:r>
            <a:r>
              <a:rPr lang="en-US" b="1" dirty="0" err="1"/>
              <a:t>duced</a:t>
            </a:r>
            <a:r>
              <a:rPr lang="en-US" b="1" dirty="0"/>
              <a:t> by </a:t>
            </a:r>
            <a:r>
              <a:rPr lang="en-US" dirty="0" smtClean="0">
                <a:solidFill>
                  <a:srgbClr val="FF0000"/>
                </a:solidFill>
              </a:rPr>
              <a:t>V</a:t>
            </a:r>
            <a:r>
              <a:rPr lang="en-US" b="1" dirty="0" smtClean="0"/>
              <a:t>1 </a:t>
            </a:r>
            <a:r>
              <a:rPr lang="en-US" b="1" dirty="0"/>
              <a:t>at A.</a:t>
            </a:r>
            <a:endParaRPr lang="en-US" dirty="0"/>
          </a:p>
          <a:p>
            <a:r>
              <a:rPr lang="en-US" dirty="0"/>
              <a:t>Another point worth considering is that there exists a virtual short between the two terminals of the </a:t>
            </a:r>
            <a:r>
              <a:rPr lang="en-US" i="1" dirty="0"/>
              <a:t>OP</a:t>
            </a:r>
            <a:r>
              <a:rPr lang="en-US" dirty="0"/>
              <a:t>-</a:t>
            </a:r>
            <a:r>
              <a:rPr lang="en-US" i="1" dirty="0"/>
              <a:t>AMP </a:t>
            </a:r>
            <a:r>
              <a:rPr lang="en-US" dirty="0"/>
              <a:t>because </a:t>
            </a:r>
            <a:r>
              <a:rPr lang="en-US" dirty="0" smtClean="0">
                <a:solidFill>
                  <a:srgbClr val="FF0000"/>
                </a:solidFill>
              </a:rPr>
              <a:t>V</a:t>
            </a:r>
            <a:r>
              <a:rPr lang="en-US" i="1" dirty="0" smtClean="0"/>
              <a:t>i </a:t>
            </a:r>
            <a:r>
              <a:rPr lang="en-US" dirty="0"/>
              <a:t>= 0. It is virtual because no current flows (remember </a:t>
            </a:r>
            <a:r>
              <a:rPr lang="en-US" i="1" dirty="0" err="1"/>
              <a:t>i</a:t>
            </a:r>
            <a:r>
              <a:rPr lang="en-US" i="1" dirty="0"/>
              <a:t> </a:t>
            </a:r>
            <a:r>
              <a:rPr lang="en-US" dirty="0"/>
              <a:t>= 0) despite the existence of this short.</a:t>
            </a:r>
          </a:p>
        </p:txBody>
      </p:sp>
      <p:sp>
        <p:nvSpPr>
          <p:cNvPr id="50" name="Rectangle 49"/>
          <p:cNvSpPr/>
          <p:nvPr/>
        </p:nvSpPr>
        <p:spPr>
          <a:xfrm>
            <a:off x="-42732" y="3886200"/>
            <a:ext cx="5453481" cy="523220"/>
          </a:xfrm>
          <a:prstGeom prst="rect">
            <a:avLst/>
          </a:prstGeom>
        </p:spPr>
        <p:txBody>
          <a:bodyPr wrap="none">
            <a:spAutoFit/>
          </a:bodyPr>
          <a:lstStyle/>
          <a:p>
            <a:pPr marL="0" lvl="1" fontAlgn="base">
              <a:spcBef>
                <a:spcPct val="0"/>
              </a:spcBef>
              <a:spcAft>
                <a:spcPct val="0"/>
              </a:spcAft>
            </a:pPr>
            <a:r>
              <a:rPr lang="en-US" sz="2800" b="1" dirty="0">
                <a:solidFill>
                  <a:srgbClr val="FF0000"/>
                </a:solidFill>
              </a:rPr>
              <a:t>Why Vi is Reduced to Almost Zero ?</a:t>
            </a:r>
          </a:p>
        </p:txBody>
      </p:sp>
    </p:spTree>
    <p:extLst>
      <p:ext uri="{BB962C8B-B14F-4D97-AF65-F5344CB8AC3E}">
        <p14:creationId xmlns:p14="http://schemas.microsoft.com/office/powerpoint/2010/main" val="1557074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27706"/>
            <a:ext cx="4419600" cy="523220"/>
          </a:xfrm>
          <a:prstGeom prst="rect">
            <a:avLst/>
          </a:prstGeom>
        </p:spPr>
        <p:txBody>
          <a:bodyPr wrap="square">
            <a:spAutoFit/>
          </a:bodyPr>
          <a:lstStyle/>
          <a:p>
            <a:pPr lvl="2" fontAlgn="base">
              <a:spcBef>
                <a:spcPct val="0"/>
              </a:spcBef>
              <a:spcAft>
                <a:spcPct val="0"/>
              </a:spcAft>
              <a:tabLst>
                <a:tab pos="260350" algn="l"/>
              </a:tabLst>
            </a:pPr>
            <a:r>
              <a:rPr lang="en-US" sz="2800" b="1" dirty="0">
                <a:solidFill>
                  <a:srgbClr val="FF0000"/>
                </a:solidFill>
              </a:rPr>
              <a:t>OP-AMP Applications</a:t>
            </a:r>
          </a:p>
        </p:txBody>
      </p:sp>
      <p:sp>
        <p:nvSpPr>
          <p:cNvPr id="8" name="Rectangle 7"/>
          <p:cNvSpPr/>
          <p:nvPr/>
        </p:nvSpPr>
        <p:spPr>
          <a:xfrm>
            <a:off x="799437" y="2039922"/>
            <a:ext cx="2654445" cy="233397"/>
          </a:xfrm>
          <a:prstGeom prst="rect">
            <a:avLst/>
          </a:prstGeom>
        </p:spPr>
        <p:txBody>
          <a:bodyPr wrap="none">
            <a:spAutoFit/>
          </a:bodyPr>
          <a:lstStyle/>
          <a:p>
            <a:pPr marL="31750" marR="0">
              <a:lnSpc>
                <a:spcPts val="1105"/>
              </a:lnSpc>
              <a:spcBef>
                <a:spcPts val="0"/>
              </a:spcBef>
              <a:spcAft>
                <a:spcPts val="0"/>
              </a:spcAft>
              <a:tabLst>
                <a:tab pos="259715" algn="l"/>
              </a:tabLst>
            </a:pPr>
            <a:r>
              <a:rPr lang="en-US" sz="2400" dirty="0" smtClean="0"/>
              <a:t>2. </a:t>
            </a: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unity</a:t>
            </a:r>
            <a:r>
              <a:rPr lang="en-US" sz="2400" spc="-95" dirty="0">
                <a:latin typeface="Times New Roman" pitchFamily="18" charset="0"/>
                <a:cs typeface="Times New Roman" pitchFamily="18" charset="0"/>
              </a:rPr>
              <a:t> </a:t>
            </a:r>
            <a:r>
              <a:rPr lang="en-US" sz="2400" dirty="0">
                <a:latin typeface="Times New Roman" pitchFamily="18" charset="0"/>
                <a:cs typeface="Times New Roman" pitchFamily="18" charset="0"/>
              </a:rPr>
              <a:t>follower,</a:t>
            </a:r>
            <a:endParaRPr lang="en-US" sz="3200" dirty="0">
              <a:latin typeface="Times New Roman" pitchFamily="18" charset="0"/>
              <a:ea typeface="Times New Roman"/>
              <a:cs typeface="Times New Roman" pitchFamily="18" charset="0"/>
            </a:endParaRPr>
          </a:p>
        </p:txBody>
      </p:sp>
      <p:sp>
        <p:nvSpPr>
          <p:cNvPr id="9" name="Rectangle 8"/>
          <p:cNvSpPr/>
          <p:nvPr/>
        </p:nvSpPr>
        <p:spPr>
          <a:xfrm>
            <a:off x="2077318" y="2487696"/>
            <a:ext cx="2778325" cy="233397"/>
          </a:xfrm>
          <a:prstGeom prst="rect">
            <a:avLst/>
          </a:prstGeom>
        </p:spPr>
        <p:txBody>
          <a:bodyPr wrap="none">
            <a:spAutoFit/>
          </a:bodyPr>
          <a:lstStyle/>
          <a:p>
            <a:pPr marL="66675" marR="0">
              <a:lnSpc>
                <a:spcPts val="1105"/>
              </a:lnSpc>
              <a:spcBef>
                <a:spcPts val="0"/>
              </a:spcBef>
              <a:spcAft>
                <a:spcPts val="0"/>
              </a:spcAft>
            </a:pPr>
            <a:r>
              <a:rPr lang="en-US" sz="2400" dirty="0" smtClean="0">
                <a:latin typeface="Times New Roman" pitchFamily="18" charset="0"/>
                <a:cs typeface="Times New Roman" pitchFamily="18" charset="0"/>
              </a:rPr>
              <a:t>3. Adder </a:t>
            </a:r>
            <a:r>
              <a:rPr lang="en-US" sz="2400" dirty="0">
                <a:latin typeface="Times New Roman" pitchFamily="18" charset="0"/>
                <a:cs typeface="Times New Roman" pitchFamily="18" charset="0"/>
              </a:rPr>
              <a:t>or Summer</a:t>
            </a:r>
            <a:endParaRPr lang="en-US" sz="3200" dirty="0">
              <a:latin typeface="Times New Roman" pitchFamily="18" charset="0"/>
              <a:ea typeface="Times New Roman"/>
              <a:cs typeface="Times New Roman" pitchFamily="18" charset="0"/>
            </a:endParaRPr>
          </a:p>
        </p:txBody>
      </p:sp>
      <p:sp>
        <p:nvSpPr>
          <p:cNvPr id="10" name="Rectangle 9"/>
          <p:cNvSpPr/>
          <p:nvPr/>
        </p:nvSpPr>
        <p:spPr>
          <a:xfrm>
            <a:off x="3466480" y="2852176"/>
            <a:ext cx="1766830" cy="461665"/>
          </a:xfrm>
          <a:prstGeom prst="rect">
            <a:avLst/>
          </a:prstGeom>
        </p:spPr>
        <p:txBody>
          <a:bodyPr wrap="none">
            <a:spAutoFit/>
          </a:bodyPr>
          <a:lstStyle/>
          <a:p>
            <a:r>
              <a:rPr lang="en-US" sz="2400" dirty="0" smtClean="0"/>
              <a:t>4. </a:t>
            </a:r>
            <a:r>
              <a:rPr lang="en-US" sz="2400" dirty="0" err="1" smtClean="0">
                <a:latin typeface="Times New Roman" pitchFamily="18" charset="0"/>
                <a:cs typeface="Times New Roman" pitchFamily="18" charset="0"/>
              </a:rPr>
              <a:t>Subtractor</a:t>
            </a:r>
            <a:endParaRPr lang="en-US" sz="2400" dirty="0"/>
          </a:p>
        </p:txBody>
      </p:sp>
      <p:sp>
        <p:nvSpPr>
          <p:cNvPr id="11" name="Rectangle 10"/>
          <p:cNvSpPr/>
          <p:nvPr/>
        </p:nvSpPr>
        <p:spPr>
          <a:xfrm>
            <a:off x="4457037" y="3411723"/>
            <a:ext cx="1801327" cy="461665"/>
          </a:xfrm>
          <a:prstGeom prst="rect">
            <a:avLst/>
          </a:prstGeom>
        </p:spPr>
        <p:txBody>
          <a:bodyPr wrap="none">
            <a:spAutoFit/>
          </a:bodyPr>
          <a:lstStyle/>
          <a:p>
            <a:pPr marL="66675" marR="0">
              <a:spcBef>
                <a:spcPts val="110"/>
              </a:spcBef>
              <a:spcAft>
                <a:spcPts val="0"/>
              </a:spcAft>
            </a:pPr>
            <a:r>
              <a:rPr lang="en-US" sz="2400" dirty="0" smtClean="0"/>
              <a:t>5. </a:t>
            </a:r>
            <a:r>
              <a:rPr lang="en-US" sz="2400" dirty="0" smtClean="0">
                <a:latin typeface="Times New Roman" pitchFamily="18" charset="0"/>
                <a:cs typeface="Times New Roman" pitchFamily="18" charset="0"/>
              </a:rPr>
              <a:t>Integrator</a:t>
            </a:r>
            <a:endParaRPr lang="en-US" sz="3200" dirty="0">
              <a:latin typeface="Times New Roman" pitchFamily="18" charset="0"/>
              <a:ea typeface="Times New Roman"/>
              <a:cs typeface="Times New Roman" pitchFamily="18" charset="0"/>
            </a:endParaRPr>
          </a:p>
        </p:txBody>
      </p:sp>
      <p:sp>
        <p:nvSpPr>
          <p:cNvPr id="13" name="Rectangle 12"/>
          <p:cNvSpPr/>
          <p:nvPr/>
        </p:nvSpPr>
        <p:spPr>
          <a:xfrm>
            <a:off x="5364486" y="4186203"/>
            <a:ext cx="2202078" cy="233397"/>
          </a:xfrm>
          <a:prstGeom prst="rect">
            <a:avLst/>
          </a:prstGeom>
        </p:spPr>
        <p:txBody>
          <a:bodyPr wrap="none">
            <a:spAutoFit/>
          </a:bodyPr>
          <a:lstStyle/>
          <a:p>
            <a:pPr marL="31750" marR="0">
              <a:lnSpc>
                <a:spcPts val="1050"/>
              </a:lnSpc>
              <a:spcBef>
                <a:spcPts val="100"/>
              </a:spcBef>
              <a:spcAft>
                <a:spcPts val="0"/>
              </a:spcAft>
              <a:tabLst>
                <a:tab pos="259715" algn="l"/>
              </a:tabLst>
            </a:pPr>
            <a:r>
              <a:rPr lang="en-US" sz="2400" dirty="0" smtClean="0"/>
              <a:t>6. </a:t>
            </a:r>
            <a:r>
              <a:rPr lang="en-US" sz="2400" dirty="0" smtClean="0">
                <a:latin typeface="Times New Roman" pitchFamily="18" charset="0"/>
                <a:cs typeface="Times New Roman" pitchFamily="18" charset="0"/>
              </a:rPr>
              <a:t>Differentiator</a:t>
            </a:r>
            <a:endParaRPr lang="en-US" sz="3200" dirty="0">
              <a:latin typeface="Times New Roman" pitchFamily="18" charset="0"/>
              <a:ea typeface="Times New Roman"/>
              <a:cs typeface="Times New Roman" pitchFamily="18" charset="0"/>
            </a:endParaRPr>
          </a:p>
        </p:txBody>
      </p:sp>
      <p:sp>
        <p:nvSpPr>
          <p:cNvPr id="14" name="Rectangle 13"/>
          <p:cNvSpPr/>
          <p:nvPr/>
        </p:nvSpPr>
        <p:spPr>
          <a:xfrm>
            <a:off x="6522528" y="4719603"/>
            <a:ext cx="2088072" cy="233397"/>
          </a:xfrm>
          <a:prstGeom prst="rect">
            <a:avLst/>
          </a:prstGeom>
        </p:spPr>
        <p:txBody>
          <a:bodyPr wrap="none">
            <a:spAutoFit/>
          </a:bodyPr>
          <a:lstStyle/>
          <a:p>
            <a:pPr marL="66675" marR="0">
              <a:lnSpc>
                <a:spcPts val="1050"/>
              </a:lnSpc>
              <a:spcBef>
                <a:spcPts val="100"/>
              </a:spcBef>
              <a:spcAft>
                <a:spcPts val="0"/>
              </a:spcAft>
            </a:pPr>
            <a:r>
              <a:rPr lang="en-US" sz="2400" dirty="0" smtClean="0">
                <a:latin typeface="Times New Roman" pitchFamily="18" charset="0"/>
                <a:cs typeface="Times New Roman" pitchFamily="18" charset="0"/>
              </a:rPr>
              <a:t>7. Comparator</a:t>
            </a:r>
            <a:r>
              <a:rPr lang="en-US" sz="2400" dirty="0">
                <a:latin typeface="Times New Roman" pitchFamily="18" charset="0"/>
                <a:cs typeface="Times New Roman" pitchFamily="18" charset="0"/>
              </a:rPr>
              <a:t>.</a:t>
            </a:r>
            <a:endParaRPr lang="en-US" sz="3200" dirty="0">
              <a:latin typeface="Times New Roman" pitchFamily="18" charset="0"/>
              <a:ea typeface="Times New Roman"/>
              <a:cs typeface="Times New Roman" pitchFamily="18" charset="0"/>
            </a:endParaRPr>
          </a:p>
        </p:txBody>
      </p:sp>
      <p:sp>
        <p:nvSpPr>
          <p:cNvPr id="15" name="Rectangle 14"/>
          <p:cNvSpPr/>
          <p:nvPr/>
        </p:nvSpPr>
        <p:spPr>
          <a:xfrm>
            <a:off x="113638" y="1353623"/>
            <a:ext cx="2743200" cy="461665"/>
          </a:xfrm>
          <a:prstGeom prst="rect">
            <a:avLst/>
          </a:prstGeom>
        </p:spPr>
        <p:txBody>
          <a:bodyPr wrap="square">
            <a:spAutoFit/>
          </a:bodyPr>
          <a:lstStyle/>
          <a:p>
            <a:pPr marL="0" lvl="1"/>
            <a:r>
              <a:rPr lang="en-US" sz="2400" dirty="0">
                <a:latin typeface="Times New Roman" pitchFamily="18" charset="0"/>
                <a:cs typeface="Times New Roman" pitchFamily="18" charset="0"/>
              </a:rPr>
              <a:t>1. Linear Amplifier</a:t>
            </a:r>
          </a:p>
        </p:txBody>
      </p:sp>
    </p:spTree>
    <p:extLst>
      <p:ext uri="{BB962C8B-B14F-4D97-AF65-F5344CB8AC3E}">
        <p14:creationId xmlns:p14="http://schemas.microsoft.com/office/powerpoint/2010/main" val="861842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31" y="-381000"/>
            <a:ext cx="8229600" cy="1143000"/>
          </a:xfrm>
          <a:prstGeom prst="rect">
            <a:avLst/>
          </a:prstGeom>
        </p:spPr>
        <p:txBody>
          <a:bodyPr wrap="square">
            <a:spAutoFit/>
          </a:bodyPr>
          <a:lstStyle/>
          <a:p>
            <a:pPr marL="0" lvl="1"/>
            <a:r>
              <a:rPr lang="en-US" sz="2400" dirty="0">
                <a:latin typeface="Times New Roman" pitchFamily="18" charset="0"/>
                <a:cs typeface="Times New Roman" pitchFamily="18" charset="0"/>
              </a:rPr>
              <a:t>1. Linear Amplifier</a:t>
            </a:r>
          </a:p>
        </p:txBody>
      </p:sp>
      <p:sp>
        <p:nvSpPr>
          <p:cNvPr id="5" name="Rectangle 4"/>
          <p:cNvSpPr/>
          <p:nvPr/>
        </p:nvSpPr>
        <p:spPr>
          <a:xfrm>
            <a:off x="2628" y="381000"/>
            <a:ext cx="9141372" cy="646331"/>
          </a:xfrm>
          <a:prstGeom prst="rect">
            <a:avLst/>
          </a:prstGeom>
        </p:spPr>
        <p:txBody>
          <a:bodyPr wrap="square">
            <a:spAutoFit/>
          </a:bodyPr>
          <a:lstStyle/>
          <a:p>
            <a:r>
              <a:rPr lang="en-US" dirty="0"/>
              <a:t>We will consider the functioning of an </a:t>
            </a:r>
            <a:r>
              <a:rPr lang="en-US" i="1" dirty="0"/>
              <a:t>OP</a:t>
            </a:r>
            <a:r>
              <a:rPr lang="en-US" dirty="0"/>
              <a:t>-</a:t>
            </a:r>
            <a:r>
              <a:rPr lang="en-US" i="1" dirty="0"/>
              <a:t>AMP </a:t>
            </a:r>
            <a:r>
              <a:rPr lang="en-US" dirty="0"/>
              <a:t>as constant-gain amplifier both in the inverting and non-inverting configurations.</a:t>
            </a:r>
          </a:p>
        </p:txBody>
      </p:sp>
      <p:sp>
        <p:nvSpPr>
          <p:cNvPr id="6" name="Rectangle 5"/>
          <p:cNvSpPr/>
          <p:nvPr/>
        </p:nvSpPr>
        <p:spPr>
          <a:xfrm>
            <a:off x="10511" y="990600"/>
            <a:ext cx="4174541" cy="369332"/>
          </a:xfrm>
          <a:prstGeom prst="rect">
            <a:avLst/>
          </a:prstGeom>
        </p:spPr>
        <p:txBody>
          <a:bodyPr wrap="none">
            <a:spAutoFit/>
          </a:bodyPr>
          <a:lstStyle/>
          <a:p>
            <a:pPr lvl="0"/>
            <a:r>
              <a:rPr lang="en-US" b="1" dirty="0" smtClean="0">
                <a:solidFill>
                  <a:srgbClr val="FF0000"/>
                </a:solidFill>
              </a:rPr>
              <a:t>(a) Inverting </a:t>
            </a:r>
            <a:r>
              <a:rPr lang="en-US" b="1" dirty="0">
                <a:solidFill>
                  <a:srgbClr val="FF0000"/>
                </a:solidFill>
              </a:rPr>
              <a:t>Amplifier or </a:t>
            </a:r>
            <a:r>
              <a:rPr lang="en-US" b="1" dirty="0" smtClean="0">
                <a:solidFill>
                  <a:srgbClr val="FF0000"/>
                </a:solidFill>
              </a:rPr>
              <a:t>Negative </a:t>
            </a:r>
            <a:r>
              <a:rPr lang="en-US" b="1" dirty="0">
                <a:solidFill>
                  <a:srgbClr val="FF0000"/>
                </a:solidFill>
              </a:rPr>
              <a:t>Scale.</a:t>
            </a:r>
          </a:p>
        </p:txBody>
      </p:sp>
      <p:sp>
        <p:nvSpPr>
          <p:cNvPr id="35" name="Rectangle 34"/>
          <p:cNvSpPr/>
          <p:nvPr/>
        </p:nvSpPr>
        <p:spPr>
          <a:xfrm>
            <a:off x="0" y="1342072"/>
            <a:ext cx="4573314" cy="1477328"/>
          </a:xfrm>
          <a:prstGeom prst="rect">
            <a:avLst/>
          </a:prstGeom>
        </p:spPr>
        <p:txBody>
          <a:bodyPr wrap="square">
            <a:spAutoFit/>
          </a:bodyPr>
          <a:lstStyle/>
          <a:p>
            <a:pPr algn="just"/>
            <a:r>
              <a:rPr lang="en-US" dirty="0"/>
              <a:t>As shown in Fig</a:t>
            </a:r>
            <a:r>
              <a:rPr lang="en-US" dirty="0" smtClean="0"/>
              <a:t>. , non inverting </a:t>
            </a:r>
            <a:r>
              <a:rPr lang="en-US" dirty="0"/>
              <a:t>terminal has been grounded, whereas </a:t>
            </a:r>
            <a:r>
              <a:rPr lang="en-US" i="1" dirty="0"/>
              <a:t>R</a:t>
            </a:r>
            <a:r>
              <a:rPr lang="en-US" dirty="0"/>
              <a:t>1 connects the input signal </a:t>
            </a:r>
            <a:r>
              <a:rPr lang="en-US" dirty="0" smtClean="0">
                <a:solidFill>
                  <a:srgbClr val="FF0000"/>
                </a:solidFill>
              </a:rPr>
              <a:t>V</a:t>
            </a:r>
            <a:r>
              <a:rPr lang="en-US" sz="1600" baseline="-25000" dirty="0" smtClean="0">
                <a:solidFill>
                  <a:srgbClr val="FF0000"/>
                </a:solidFill>
              </a:rPr>
              <a:t>1</a:t>
            </a:r>
            <a:r>
              <a:rPr lang="en-US" dirty="0" smtClean="0"/>
              <a:t> </a:t>
            </a:r>
            <a:r>
              <a:rPr lang="en-US" dirty="0"/>
              <a:t>to the inverting input. A feed- back resistor </a:t>
            </a:r>
            <a:r>
              <a:rPr lang="en-US" i="1" dirty="0" err="1"/>
              <a:t>R</a:t>
            </a:r>
            <a:r>
              <a:rPr lang="en-US" i="1" baseline="-25000" dirty="0" err="1"/>
              <a:t>f</a:t>
            </a:r>
            <a:r>
              <a:rPr lang="en-US" i="1" dirty="0"/>
              <a:t> </a:t>
            </a:r>
            <a:r>
              <a:rPr lang="en-US" i="1" dirty="0" smtClean="0"/>
              <a:t> </a:t>
            </a:r>
            <a:r>
              <a:rPr lang="en-US" dirty="0" smtClean="0"/>
              <a:t>has </a:t>
            </a:r>
            <a:r>
              <a:rPr lang="en-US" dirty="0"/>
              <a:t>been connected from the output to the inverting input</a:t>
            </a:r>
          </a:p>
        </p:txBody>
      </p:sp>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71800"/>
            <a:ext cx="7401959" cy="2505425"/>
          </a:xfrm>
          <a:prstGeom prst="rect">
            <a:avLst/>
          </a:prstGeom>
        </p:spPr>
      </p:pic>
      <p:pic>
        <p:nvPicPr>
          <p:cNvPr id="1060" name="Picture 36"/>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4000"/>
                    </a14:imgEffect>
                  </a14:imgLayer>
                </a14:imgProps>
              </a:ext>
              <a:ext uri="{28A0092B-C50C-407E-A947-70E740481C1C}">
                <a14:useLocalDpi xmlns:a14="http://schemas.microsoft.com/office/drawing/2010/main" val="0"/>
              </a:ext>
            </a:extLst>
          </a:blip>
          <a:srcRect/>
          <a:stretch>
            <a:fillRect/>
          </a:stretch>
        </p:blipFill>
        <p:spPr bwMode="auto">
          <a:xfrm>
            <a:off x="4573314" y="1177894"/>
            <a:ext cx="4593707" cy="2690812"/>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10511" y="5646509"/>
            <a:ext cx="9167021" cy="1200329"/>
          </a:xfrm>
          <a:prstGeom prst="rect">
            <a:avLst/>
          </a:prstGeom>
        </p:spPr>
        <p:txBody>
          <a:bodyPr wrap="square">
            <a:spAutoFit/>
          </a:bodyPr>
          <a:lstStyle/>
          <a:p>
            <a:r>
              <a:rPr lang="en-US" dirty="0"/>
              <a:t>It is seen from above, that closed-loop gain of the inverting amplifier depends on the ratio of the two external resistors </a:t>
            </a:r>
            <a:r>
              <a:rPr lang="en-US" i="1" dirty="0"/>
              <a:t>R</a:t>
            </a:r>
            <a:r>
              <a:rPr lang="en-US" baseline="-25000" dirty="0"/>
              <a:t>1</a:t>
            </a:r>
            <a:r>
              <a:rPr lang="en-US" dirty="0"/>
              <a:t> and </a:t>
            </a:r>
            <a:r>
              <a:rPr lang="en-US" i="1" dirty="0" err="1"/>
              <a:t>R</a:t>
            </a:r>
            <a:r>
              <a:rPr lang="en-US" i="1" baseline="-25000" dirty="0" err="1"/>
              <a:t>f</a:t>
            </a:r>
            <a:r>
              <a:rPr lang="en-US" i="1" dirty="0"/>
              <a:t> </a:t>
            </a:r>
            <a:r>
              <a:rPr lang="en-US" dirty="0"/>
              <a:t>and is independent of the amplifier parameters.</a:t>
            </a:r>
          </a:p>
          <a:p>
            <a:r>
              <a:rPr lang="en-US" dirty="0"/>
              <a:t>It is also seen that the </a:t>
            </a:r>
            <a:r>
              <a:rPr lang="en-US" i="1" dirty="0"/>
              <a:t>OP</a:t>
            </a:r>
            <a:r>
              <a:rPr lang="en-US" dirty="0"/>
              <a:t>-</a:t>
            </a:r>
            <a:r>
              <a:rPr lang="en-US" i="1" dirty="0"/>
              <a:t>AMP </a:t>
            </a:r>
            <a:r>
              <a:rPr lang="en-US" dirty="0"/>
              <a:t>works as a negative </a:t>
            </a:r>
            <a:r>
              <a:rPr lang="en-US" dirty="0" err="1"/>
              <a:t>scaler</a:t>
            </a:r>
            <a:r>
              <a:rPr lang="en-US" dirty="0"/>
              <a:t>. It scales the input </a:t>
            </a:r>
            <a:r>
              <a:rPr lang="en-US" i="1" dirty="0"/>
              <a:t>i.e</a:t>
            </a:r>
            <a:r>
              <a:rPr lang="en-US" dirty="0"/>
              <a:t>., it multiplies the input by a minus constant factor </a:t>
            </a:r>
            <a:r>
              <a:rPr lang="en-US" i="1" dirty="0"/>
              <a:t>K</a:t>
            </a:r>
            <a:r>
              <a:rPr lang="en-US" dirty="0"/>
              <a:t>.</a:t>
            </a:r>
          </a:p>
        </p:txBody>
      </p:sp>
    </p:spTree>
    <p:extLst>
      <p:ext uri="{BB962C8B-B14F-4D97-AF65-F5344CB8AC3E}">
        <p14:creationId xmlns:p14="http://schemas.microsoft.com/office/powerpoint/2010/main" val="1568126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725"/>
            <a:ext cx="4450514" cy="369332"/>
          </a:xfrm>
          <a:prstGeom prst="rect">
            <a:avLst/>
          </a:prstGeom>
        </p:spPr>
        <p:txBody>
          <a:bodyPr wrap="none">
            <a:spAutoFit/>
          </a:bodyPr>
          <a:lstStyle/>
          <a:p>
            <a:pPr lvl="0"/>
            <a:r>
              <a:rPr lang="en-US" b="1" dirty="0" smtClean="0">
                <a:solidFill>
                  <a:srgbClr val="FF0000"/>
                </a:solidFill>
              </a:rPr>
              <a:t>(b) Non-inverting </a:t>
            </a:r>
            <a:r>
              <a:rPr lang="en-US" b="1" dirty="0">
                <a:solidFill>
                  <a:srgbClr val="FF0000"/>
                </a:solidFill>
              </a:rPr>
              <a:t>Amplifier or Positive </a:t>
            </a:r>
            <a:r>
              <a:rPr lang="en-US" b="1" dirty="0" err="1">
                <a:solidFill>
                  <a:srgbClr val="FF0000"/>
                </a:solidFill>
              </a:rPr>
              <a:t>Scaler</a:t>
            </a:r>
            <a:endParaRPr lang="en-US" b="1" dirty="0">
              <a:solidFill>
                <a:srgbClr val="FF0000"/>
              </a:solidFill>
            </a:endParaRPr>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921" y="1456730"/>
            <a:ext cx="5128217" cy="22383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533400"/>
            <a:ext cx="9144000" cy="923330"/>
          </a:xfrm>
          <a:prstGeom prst="rect">
            <a:avLst/>
          </a:prstGeom>
        </p:spPr>
        <p:txBody>
          <a:bodyPr wrap="square">
            <a:spAutoFit/>
          </a:bodyPr>
          <a:lstStyle/>
          <a:p>
            <a:r>
              <a:rPr lang="en-US" dirty="0" smtClean="0"/>
              <a:t>This </a:t>
            </a:r>
            <a:r>
              <a:rPr lang="en-US" dirty="0"/>
              <a:t>circuit is used when there is need for an output which is equal to the input multiplied by a positive constant. Such a positive </a:t>
            </a:r>
            <a:r>
              <a:rPr lang="en-US" dirty="0" err="1"/>
              <a:t>scaler</a:t>
            </a:r>
            <a:r>
              <a:rPr lang="en-US" dirty="0"/>
              <a:t> circuit which uses </a:t>
            </a:r>
            <a:r>
              <a:rPr lang="en-US" dirty="0" smtClean="0"/>
              <a:t>negative </a:t>
            </a:r>
            <a:r>
              <a:rPr lang="en-US" dirty="0"/>
              <a:t>feedback but provides an output that equals the input multiplied by a positive constant is shown in Fig. </a:t>
            </a:r>
          </a:p>
        </p:txBody>
      </p:sp>
      <p:sp>
        <p:nvSpPr>
          <p:cNvPr id="11" name="Rectangle 10"/>
          <p:cNvSpPr/>
          <p:nvPr/>
        </p:nvSpPr>
        <p:spPr>
          <a:xfrm>
            <a:off x="0" y="1828800"/>
            <a:ext cx="4028921" cy="923330"/>
          </a:xfrm>
          <a:prstGeom prst="rect">
            <a:avLst/>
          </a:prstGeom>
        </p:spPr>
        <p:txBody>
          <a:bodyPr wrap="square">
            <a:spAutoFit/>
          </a:bodyPr>
          <a:lstStyle/>
          <a:p>
            <a:r>
              <a:rPr lang="en-US" dirty="0"/>
              <a:t>Since input voltage </a:t>
            </a:r>
            <a:r>
              <a:rPr lang="en-US" dirty="0" smtClean="0"/>
              <a:t>V2 </a:t>
            </a:r>
            <a:r>
              <a:rPr lang="en-US" dirty="0"/>
              <a:t>is applied </a:t>
            </a:r>
            <a:r>
              <a:rPr lang="en-US" dirty="0" smtClean="0"/>
              <a:t>to the </a:t>
            </a:r>
            <a:r>
              <a:rPr lang="en-US" dirty="0"/>
              <a:t>non-inverting terminal, the circuits is also called </a:t>
            </a:r>
            <a:r>
              <a:rPr lang="en-US" b="1" dirty="0"/>
              <a:t>non-inverting amplifier</a:t>
            </a:r>
            <a:endParaRPr lang="en-US" dirty="0"/>
          </a:p>
        </p:txBody>
      </p:sp>
      <p:sp>
        <p:nvSpPr>
          <p:cNvPr id="12" name="Rectangle 11"/>
          <p:cNvSpPr/>
          <p:nvPr/>
        </p:nvSpPr>
        <p:spPr>
          <a:xfrm>
            <a:off x="0" y="2963917"/>
            <a:ext cx="4572000" cy="923330"/>
          </a:xfrm>
          <a:prstGeom prst="rect">
            <a:avLst/>
          </a:prstGeom>
        </p:spPr>
        <p:txBody>
          <a:bodyPr>
            <a:spAutoFit/>
          </a:bodyPr>
          <a:lstStyle/>
          <a:p>
            <a:r>
              <a:rPr lang="en-US" dirty="0"/>
              <a:t>Here, polarity of n0 is the same as that n2 </a:t>
            </a:r>
            <a:r>
              <a:rPr lang="en-US" i="1" dirty="0"/>
              <a:t>i.e</a:t>
            </a:r>
            <a:r>
              <a:rPr lang="en-US" dirty="0"/>
              <a:t>., both are positive.</a:t>
            </a:r>
          </a:p>
          <a:p>
            <a:r>
              <a:rPr lang="en-US" b="1" dirty="0"/>
              <a:t>Gain</a:t>
            </a:r>
          </a:p>
        </p:txBody>
      </p:sp>
      <p:sp>
        <p:nvSpPr>
          <p:cNvPr id="13" name="Rectangle 12"/>
          <p:cNvSpPr/>
          <p:nvPr/>
        </p:nvSpPr>
        <p:spPr>
          <a:xfrm>
            <a:off x="36786" y="3887247"/>
            <a:ext cx="9120352" cy="646331"/>
          </a:xfrm>
          <a:prstGeom prst="rect">
            <a:avLst/>
          </a:prstGeom>
        </p:spPr>
        <p:txBody>
          <a:bodyPr wrap="square">
            <a:spAutoFit/>
          </a:bodyPr>
          <a:lstStyle/>
          <a:p>
            <a:r>
              <a:rPr lang="en-US" dirty="0"/>
              <a:t>Because of virtual short between the two </a:t>
            </a:r>
            <a:r>
              <a:rPr lang="en-US" i="1" dirty="0"/>
              <a:t>OP</a:t>
            </a:r>
            <a:r>
              <a:rPr lang="en-US" dirty="0"/>
              <a:t>-</a:t>
            </a:r>
            <a:r>
              <a:rPr lang="en-US" i="1" dirty="0"/>
              <a:t>AMP </a:t>
            </a:r>
            <a:r>
              <a:rPr lang="en-US" dirty="0"/>
              <a:t>terminals, voltage across </a:t>
            </a:r>
            <a:r>
              <a:rPr lang="en-US" i="1" dirty="0"/>
              <a:t>R</a:t>
            </a:r>
            <a:r>
              <a:rPr lang="en-US" dirty="0"/>
              <a:t>1 is the input voltage n2. Also, n0 is applied across the series combination of </a:t>
            </a:r>
            <a:r>
              <a:rPr lang="en-US" i="1" dirty="0"/>
              <a:t>R</a:t>
            </a:r>
            <a:r>
              <a:rPr lang="en-US" dirty="0"/>
              <a:t>1 and </a:t>
            </a:r>
            <a:r>
              <a:rPr lang="en-US" i="1" dirty="0"/>
              <a:t>Rf</a:t>
            </a:r>
            <a:r>
              <a:rPr lang="en-US" dirty="0"/>
              <a:t>.</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5" y="4533578"/>
            <a:ext cx="8935698" cy="1962424"/>
          </a:xfrm>
          <a:prstGeom prst="rect">
            <a:avLst/>
          </a:prstGeom>
        </p:spPr>
      </p:pic>
    </p:spTree>
    <p:extLst>
      <p:ext uri="{BB962C8B-B14F-4D97-AF65-F5344CB8AC3E}">
        <p14:creationId xmlns:p14="http://schemas.microsoft.com/office/powerpoint/2010/main" val="3982464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1" y="661991"/>
            <a:ext cx="9144000" cy="4216663"/>
          </a:xfrm>
          <a:prstGeom prst="rect">
            <a:avLst/>
          </a:prstGeom>
        </p:spPr>
      </p:pic>
      <p:pic>
        <p:nvPicPr>
          <p:cNvPr id="3" name="Picture 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rcRect/>
          <a:stretch>
            <a:fillRect/>
          </a:stretch>
        </p:blipFill>
        <p:spPr bwMode="auto">
          <a:xfrm>
            <a:off x="685800" y="4191000"/>
            <a:ext cx="4319826" cy="188552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019800" y="2971800"/>
            <a:ext cx="228600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248400" y="2770322"/>
            <a:ext cx="2057400" cy="17254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638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4" y="762000"/>
            <a:ext cx="8983329" cy="4077269"/>
          </a:xfrm>
          <a:prstGeom prst="rect">
            <a:avLst/>
          </a:prstGeom>
        </p:spPr>
      </p:pic>
      <p:sp>
        <p:nvSpPr>
          <p:cNvPr id="5" name="Rectangle 4"/>
          <p:cNvSpPr/>
          <p:nvPr/>
        </p:nvSpPr>
        <p:spPr>
          <a:xfrm>
            <a:off x="451945" y="1295400"/>
            <a:ext cx="2380780" cy="461665"/>
          </a:xfrm>
          <a:prstGeom prst="rect">
            <a:avLst/>
          </a:prstGeom>
        </p:spPr>
        <p:txBody>
          <a:bodyPr wrap="none">
            <a:spAutoFit/>
          </a:bodyPr>
          <a:lstStyle/>
          <a:p>
            <a:pPr marL="0" lvl="1"/>
            <a:r>
              <a:rPr lang="en-US" sz="2400" dirty="0" smtClean="0">
                <a:latin typeface="Times New Roman" pitchFamily="18" charset="0"/>
                <a:cs typeface="Times New Roman" pitchFamily="18" charset="0"/>
              </a:rPr>
              <a:t>2. Unity </a:t>
            </a:r>
            <a:r>
              <a:rPr lang="en-US" sz="2400" dirty="0">
                <a:latin typeface="Times New Roman" pitchFamily="18" charset="0"/>
                <a:cs typeface="Times New Roman" pitchFamily="18" charset="0"/>
              </a:rPr>
              <a:t>Follower</a:t>
            </a:r>
          </a:p>
        </p:txBody>
      </p:sp>
      <p:pic>
        <p:nvPicPr>
          <p:cNvPr id="8" name="Picture 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rcRect/>
          <a:stretch>
            <a:fillRect/>
          </a:stretch>
        </p:blipFill>
        <p:spPr bwMode="auto">
          <a:xfrm>
            <a:off x="4665482" y="4805622"/>
            <a:ext cx="4319826" cy="18855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33800" y="3276600"/>
            <a:ext cx="2438400" cy="369332"/>
          </a:xfrm>
          <a:prstGeom prst="rect">
            <a:avLst/>
          </a:prstGeom>
          <a:noFill/>
          <a:ln>
            <a:solidFill>
              <a:schemeClr val="tx1"/>
            </a:solidFill>
          </a:ln>
        </p:spPr>
        <p:txBody>
          <a:bodyPr wrap="square" rtlCol="0">
            <a:spAutoFit/>
          </a:bodyPr>
          <a:lstStyle/>
          <a:p>
            <a:endParaRPr lang="en-US" dirty="0">
              <a:solidFill>
                <a:srgbClr val="FF0000"/>
              </a:solidFill>
            </a:endParaRPr>
          </a:p>
        </p:txBody>
      </p:sp>
      <p:sp>
        <p:nvSpPr>
          <p:cNvPr id="4" name="TextBox 3"/>
          <p:cNvSpPr txBox="1"/>
          <p:nvPr/>
        </p:nvSpPr>
        <p:spPr>
          <a:xfrm>
            <a:off x="151564" y="5603679"/>
            <a:ext cx="1524000" cy="1200329"/>
          </a:xfrm>
          <a:prstGeom prst="rect">
            <a:avLst/>
          </a:prstGeom>
          <a:noFill/>
        </p:spPr>
        <p:txBody>
          <a:bodyPr wrap="square" rtlCol="0">
            <a:spAutoFit/>
          </a:bodyPr>
          <a:lstStyle/>
          <a:p>
            <a:r>
              <a:rPr lang="en-US" dirty="0" smtClean="0"/>
              <a:t>Vo=Vin+</a:t>
            </a:r>
          </a:p>
          <a:p>
            <a:r>
              <a:rPr lang="en-US" dirty="0" smtClean="0"/>
              <a:t>Gain=1</a:t>
            </a:r>
          </a:p>
          <a:p>
            <a:r>
              <a:rPr lang="en-US" dirty="0" err="1" smtClean="0"/>
              <a:t>Rin</a:t>
            </a:r>
            <a:r>
              <a:rPr lang="en-US" dirty="0" smtClean="0"/>
              <a:t> =</a:t>
            </a:r>
            <a:r>
              <a:rPr lang="en-US" dirty="0" smtClean="0">
                <a:latin typeface="Times New Roman"/>
                <a:cs typeface="Times New Roman"/>
              </a:rPr>
              <a:t>∞</a:t>
            </a:r>
            <a:r>
              <a:rPr lang="en-US" dirty="0" smtClean="0"/>
              <a:t>V</a:t>
            </a:r>
          </a:p>
          <a:p>
            <a:r>
              <a:rPr lang="en-US" dirty="0" err="1" smtClean="0"/>
              <a:t>Roui</a:t>
            </a:r>
            <a:r>
              <a:rPr lang="en-US" dirty="0" smtClean="0"/>
              <a:t>=0V</a:t>
            </a:r>
            <a:endParaRPr lang="en-US" dirty="0"/>
          </a:p>
        </p:txBody>
      </p:sp>
      <p:cxnSp>
        <p:nvCxnSpPr>
          <p:cNvPr id="7" name="Straight Connector 6"/>
          <p:cNvCxnSpPr/>
          <p:nvPr/>
        </p:nvCxnSpPr>
        <p:spPr>
          <a:xfrm flipH="1">
            <a:off x="5334000" y="4839269"/>
            <a:ext cx="3429000" cy="16377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86400" y="5029200"/>
            <a:ext cx="2209800" cy="152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562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79" y="-2627"/>
            <a:ext cx="2895600" cy="685800"/>
          </a:xfrm>
        </p:spPr>
        <p:txBody>
          <a:bodyPr>
            <a:normAutofit/>
          </a:bodyPr>
          <a:lstStyle/>
          <a:p>
            <a:pPr lvl="1" algn="l" rtl="0">
              <a:spcBef>
                <a:spcPct val="0"/>
              </a:spcBef>
            </a:pPr>
            <a:r>
              <a:rPr lang="en-US" sz="2400" kern="1200" dirty="0" smtClean="0">
                <a:solidFill>
                  <a:schemeClr val="tx1"/>
                </a:solidFill>
                <a:latin typeface="Times New Roman" pitchFamily="18" charset="0"/>
                <a:ea typeface="+mn-ea"/>
                <a:cs typeface="Times New Roman" pitchFamily="18" charset="0"/>
              </a:rPr>
              <a:t>3. Adder </a:t>
            </a:r>
            <a:r>
              <a:rPr lang="en-US" sz="2400" kern="1200" dirty="0">
                <a:solidFill>
                  <a:schemeClr val="tx1"/>
                </a:solidFill>
                <a:latin typeface="Times New Roman" pitchFamily="18" charset="0"/>
                <a:ea typeface="+mn-ea"/>
                <a:cs typeface="Times New Roman" pitchFamily="18" charset="0"/>
              </a:rPr>
              <a:t>to Summer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 y="685800"/>
            <a:ext cx="9050014" cy="45631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 y="5220009"/>
            <a:ext cx="4412009" cy="1637991"/>
          </a:xfrm>
          <a:prstGeom prst="rect">
            <a:avLst/>
          </a:prstGeom>
        </p:spPr>
      </p:pic>
    </p:spTree>
    <p:extLst>
      <p:ext uri="{BB962C8B-B14F-4D97-AF65-F5344CB8AC3E}">
        <p14:creationId xmlns:p14="http://schemas.microsoft.com/office/powerpoint/2010/main" val="3239558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 y="513942"/>
            <a:ext cx="8916645" cy="2915057"/>
          </a:xfrm>
          <a:prstGeom prst="rect">
            <a:avLst/>
          </a:prstGeom>
        </p:spPr>
      </p:pic>
    </p:spTree>
    <p:extLst>
      <p:ext uri="{BB962C8B-B14F-4D97-AF65-F5344CB8AC3E}">
        <p14:creationId xmlns:p14="http://schemas.microsoft.com/office/powerpoint/2010/main" val="1324694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8" y="762000"/>
            <a:ext cx="9144000" cy="5743176"/>
          </a:xfrm>
          <a:prstGeom prst="rect">
            <a:avLst/>
          </a:prstGeom>
        </p:spPr>
      </p:pic>
      <p:sp>
        <p:nvSpPr>
          <p:cNvPr id="5" name="Rectangle 4"/>
          <p:cNvSpPr/>
          <p:nvPr/>
        </p:nvSpPr>
        <p:spPr>
          <a:xfrm>
            <a:off x="179734" y="228600"/>
            <a:ext cx="1651221" cy="369332"/>
          </a:xfrm>
          <a:prstGeom prst="rect">
            <a:avLst/>
          </a:prstGeom>
        </p:spPr>
        <p:txBody>
          <a:bodyPr wrap="none">
            <a:spAutoFit/>
          </a:bodyPr>
          <a:lstStyle/>
          <a:p>
            <a:pPr lvl="1"/>
            <a:r>
              <a:rPr lang="en-US" b="1" dirty="0" err="1"/>
              <a:t>Subtractor</a:t>
            </a:r>
            <a:endParaRPr lang="en-US" b="1" dirty="0"/>
          </a:p>
        </p:txBody>
      </p:sp>
    </p:spTree>
    <p:extLst>
      <p:ext uri="{BB962C8B-B14F-4D97-AF65-F5344CB8AC3E}">
        <p14:creationId xmlns:p14="http://schemas.microsoft.com/office/powerpoint/2010/main" val="2101060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3999" cy="23896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743200"/>
            <a:ext cx="9143999" cy="156642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8" y="4572000"/>
            <a:ext cx="3991532" cy="1905266"/>
          </a:xfrm>
          <a:prstGeom prst="rect">
            <a:avLst/>
          </a:prstGeom>
        </p:spPr>
      </p:pic>
      <p:cxnSp>
        <p:nvCxnSpPr>
          <p:cNvPr id="4" name="Elbow Connector 3"/>
          <p:cNvCxnSpPr/>
          <p:nvPr/>
        </p:nvCxnSpPr>
        <p:spPr>
          <a:xfrm rot="16200000" flipH="1">
            <a:off x="3619500" y="4305300"/>
            <a:ext cx="609600" cy="3810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721748" y="4190999"/>
            <a:ext cx="166964" cy="457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276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28" y="3306725"/>
            <a:ext cx="9144000" cy="646331"/>
          </a:xfrm>
          <a:prstGeom prst="rect">
            <a:avLst/>
          </a:prstGeom>
        </p:spPr>
        <p:txBody>
          <a:bodyPr wrap="square">
            <a:spAutoFit/>
          </a:bodyPr>
          <a:lstStyle/>
          <a:p>
            <a:r>
              <a:rPr lang="en-US" dirty="0">
                <a:latin typeface="Times New Roman" pitchFamily="18" charset="0"/>
                <a:cs typeface="Times New Roman" pitchFamily="18" charset="0"/>
              </a:rPr>
              <a:t>An OP-AMP is so named because it was originally designed to perform mathematical operations like summation, subtraction, multiplication, differentiation and integration etc.</a:t>
            </a:r>
          </a:p>
        </p:txBody>
      </p:sp>
      <p:sp>
        <p:nvSpPr>
          <p:cNvPr id="9" name="Rectangle 8"/>
          <p:cNvSpPr/>
          <p:nvPr/>
        </p:nvSpPr>
        <p:spPr>
          <a:xfrm>
            <a:off x="0" y="627918"/>
            <a:ext cx="9130145" cy="707886"/>
          </a:xfrm>
          <a:prstGeom prst="rect">
            <a:avLst/>
          </a:prstGeom>
        </p:spPr>
        <p:txBody>
          <a:bodyPr wrap="square">
            <a:spAutoFit/>
          </a:bodyPr>
          <a:lstStyle/>
          <a:p>
            <a:pPr algn="just"/>
            <a:r>
              <a:rPr lang="en-US" sz="2000" dirty="0" smtClean="0">
                <a:latin typeface="Times New Roman" pitchFamily="18" charset="0"/>
                <a:cs typeface="Times New Roman" pitchFamily="18" charset="0"/>
              </a:rPr>
              <a:t>An</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operational amplifier</a:t>
            </a:r>
            <a:r>
              <a:rPr lang="en-US" sz="2000" dirty="0">
                <a:latin typeface="Times New Roman" pitchFamily="18" charset="0"/>
                <a:cs typeface="Times New Roman" pitchFamily="18" charset="0"/>
              </a:rPr>
              <a:t> (often </a:t>
            </a:r>
            <a:r>
              <a:rPr lang="en-US" sz="2000" b="1" dirty="0">
                <a:latin typeface="Times New Roman" pitchFamily="18" charset="0"/>
                <a:cs typeface="Times New Roman" pitchFamily="18" charset="0"/>
              </a:rPr>
              <a:t>op amp</a:t>
            </a:r>
            <a:r>
              <a:rPr lang="en-US" sz="2000" dirty="0">
                <a:latin typeface="Times New Roman" pitchFamily="18" charset="0"/>
                <a:cs typeface="Times New Roman" pitchFamily="18" charset="0"/>
              </a:rPr>
              <a:t> or </a:t>
            </a:r>
            <a:r>
              <a:rPr lang="en-US" sz="2000" b="1" dirty="0" err="1">
                <a:latin typeface="Times New Roman" pitchFamily="18" charset="0"/>
                <a:cs typeface="Times New Roman" pitchFamily="18" charset="0"/>
              </a:rPr>
              <a:t>opamp</a:t>
            </a:r>
            <a:r>
              <a:rPr lang="en-US" sz="2000" dirty="0">
                <a:latin typeface="Times New Roman" pitchFamily="18" charset="0"/>
                <a:cs typeface="Times New Roman" pitchFamily="18" charset="0"/>
              </a:rPr>
              <a:t>) is a </a:t>
            </a:r>
            <a:r>
              <a:rPr lang="en-US" sz="2000" dirty="0">
                <a:solidFill>
                  <a:srgbClr val="FF0000"/>
                </a:solidFill>
                <a:latin typeface="Times New Roman" pitchFamily="18" charset="0"/>
                <a:cs typeface="Times New Roman" pitchFamily="18" charset="0"/>
              </a:rPr>
              <a:t>DC-coupled</a:t>
            </a:r>
            <a:r>
              <a:rPr lang="en-US" sz="2000" dirty="0">
                <a:latin typeface="Times New Roman" pitchFamily="18" charset="0"/>
                <a:cs typeface="Times New Roman" pitchFamily="18" charset="0"/>
              </a:rPr>
              <a:t> high-</a:t>
            </a:r>
            <a:r>
              <a:rPr lang="en-US" sz="2000" dirty="0">
                <a:solidFill>
                  <a:srgbClr val="FF0000"/>
                </a:solidFill>
                <a:latin typeface="Times New Roman" pitchFamily="18" charset="0"/>
                <a:cs typeface="Times New Roman" pitchFamily="18" charset="0"/>
              </a:rPr>
              <a:t>gain</a:t>
            </a:r>
            <a:r>
              <a:rPr lang="en-US" sz="2000" dirty="0">
                <a:latin typeface="Times New Roman" pitchFamily="18" charset="0"/>
                <a:cs typeface="Times New Roman" pitchFamily="18" charset="0"/>
              </a:rPr>
              <a:t> electronic voltage </a:t>
            </a:r>
            <a:r>
              <a:rPr lang="en-US" sz="2000" dirty="0">
                <a:solidFill>
                  <a:srgbClr val="FF0000"/>
                </a:solidFill>
                <a:latin typeface="Times New Roman" pitchFamily="18" charset="0"/>
                <a:cs typeface="Times New Roman" pitchFamily="18" charset="0"/>
              </a:rPr>
              <a:t>amplifier </a:t>
            </a:r>
            <a:r>
              <a:rPr lang="en-US" sz="2000" dirty="0">
                <a:latin typeface="Times New Roman" pitchFamily="18" charset="0"/>
                <a:cs typeface="Times New Roman" pitchFamily="18" charset="0"/>
              </a:rPr>
              <a:t>with a </a:t>
            </a:r>
            <a:r>
              <a:rPr lang="en-US" sz="2000" dirty="0">
                <a:solidFill>
                  <a:srgbClr val="FF0000"/>
                </a:solidFill>
                <a:latin typeface="Times New Roman" pitchFamily="18" charset="0"/>
                <a:cs typeface="Times New Roman" pitchFamily="18" charset="0"/>
              </a:rPr>
              <a:t>differential input</a:t>
            </a:r>
            <a:r>
              <a:rPr lang="en-US" sz="2000" dirty="0">
                <a:latin typeface="Times New Roman" pitchFamily="18" charset="0"/>
                <a:cs typeface="Times New Roman" pitchFamily="18" charset="0"/>
              </a:rPr>
              <a:t> and, usually, a </a:t>
            </a:r>
            <a:r>
              <a:rPr lang="en-US" sz="2000" dirty="0">
                <a:solidFill>
                  <a:srgbClr val="FF0000"/>
                </a:solidFill>
                <a:latin typeface="Times New Roman" pitchFamily="18" charset="0"/>
                <a:cs typeface="Times New Roman" pitchFamily="18" charset="0"/>
              </a:rPr>
              <a:t>single-ended</a:t>
            </a:r>
            <a:r>
              <a:rPr lang="en-US" sz="2000" dirty="0">
                <a:latin typeface="Times New Roman" pitchFamily="18" charset="0"/>
                <a:cs typeface="Times New Roman" pitchFamily="18" charset="0"/>
              </a:rPr>
              <a:t> output.</a:t>
            </a:r>
            <a:endParaRPr lang="en-US" sz="2000" baseline="30000" dirty="0">
              <a:latin typeface="Times New Roman" pitchFamily="18" charset="0"/>
              <a:cs typeface="Times New Roman" pitchFamily="18" charset="0"/>
            </a:endParaRPr>
          </a:p>
        </p:txBody>
      </p:sp>
      <p:sp>
        <p:nvSpPr>
          <p:cNvPr id="10" name="Rectangle 9"/>
          <p:cNvSpPr/>
          <p:nvPr/>
        </p:nvSpPr>
        <p:spPr>
          <a:xfrm>
            <a:off x="13855" y="1447800"/>
            <a:ext cx="9130145" cy="707886"/>
          </a:xfrm>
          <a:prstGeom prst="rect">
            <a:avLst/>
          </a:prstGeom>
        </p:spPr>
        <p:txBody>
          <a:bodyPr wrap="square">
            <a:spAutoFit/>
          </a:bodyPr>
          <a:lstStyle/>
          <a:p>
            <a:pPr algn="just"/>
            <a:r>
              <a:rPr lang="en-US" sz="2000" dirty="0">
                <a:latin typeface="Times New Roman" pitchFamily="18" charset="0"/>
                <a:cs typeface="Times New Roman" pitchFamily="18" charset="0"/>
              </a:rPr>
              <a:t>In this configuration, an op amp produces an output potential  that is typically </a:t>
            </a:r>
            <a:r>
              <a:rPr lang="en-US" sz="2000" b="1" dirty="0">
                <a:solidFill>
                  <a:srgbClr val="FF0000"/>
                </a:solidFill>
                <a:latin typeface="Times New Roman" pitchFamily="18" charset="0"/>
                <a:cs typeface="Times New Roman" pitchFamily="18" charset="0"/>
              </a:rPr>
              <a:t>100,000</a:t>
            </a:r>
            <a:r>
              <a:rPr lang="en-US" sz="2000" dirty="0">
                <a:latin typeface="Times New Roman" pitchFamily="18" charset="0"/>
                <a:cs typeface="Times New Roman" pitchFamily="18" charset="0"/>
              </a:rPr>
              <a:t> times larger than the potential difference between its input terminals. </a:t>
            </a:r>
          </a:p>
        </p:txBody>
      </p:sp>
      <p:sp>
        <p:nvSpPr>
          <p:cNvPr id="11" name="Rectangle 10"/>
          <p:cNvSpPr/>
          <p:nvPr/>
        </p:nvSpPr>
        <p:spPr>
          <a:xfrm>
            <a:off x="-20781" y="2362200"/>
            <a:ext cx="9175173" cy="923330"/>
          </a:xfrm>
          <a:prstGeom prst="rect">
            <a:avLst/>
          </a:prstGeom>
        </p:spPr>
        <p:txBody>
          <a:bodyPr wrap="square">
            <a:spAutoFit/>
          </a:bodyPr>
          <a:lstStyle/>
          <a:p>
            <a:pPr algn="just"/>
            <a:r>
              <a:rPr lang="en-US" dirty="0">
                <a:latin typeface="Times New Roman" pitchFamily="18" charset="0"/>
                <a:cs typeface="Times New Roman" pitchFamily="18" charset="0"/>
              </a:rPr>
              <a:t>Operational amplifiers had their origins in </a:t>
            </a:r>
            <a:r>
              <a:rPr lang="en-US" dirty="0">
                <a:latin typeface="Times New Roman" pitchFamily="18" charset="0"/>
                <a:cs typeface="Times New Roman" pitchFamily="18" charset="0"/>
                <a:hlinkClick r:id="rId2" tooltip="Analog computers"/>
              </a:rPr>
              <a:t>analog computers</a:t>
            </a:r>
            <a:r>
              <a:rPr lang="en-US" dirty="0">
                <a:latin typeface="Times New Roman" pitchFamily="18" charset="0"/>
                <a:cs typeface="Times New Roman" pitchFamily="18" charset="0"/>
              </a:rPr>
              <a:t>, where they were used to perform mathematical operations in linear, non-linear, and frequency-dependent </a:t>
            </a:r>
            <a:r>
              <a:rPr lang="en-US" dirty="0" smtClean="0">
                <a:latin typeface="Times New Roman" pitchFamily="18" charset="0"/>
                <a:cs typeface="Times New Roman" pitchFamily="18" charset="0"/>
              </a:rPr>
              <a:t>circuits, and as  a ADC converter.</a:t>
            </a:r>
            <a:endParaRPr lang="en-US" dirty="0">
              <a:latin typeface="Times New Roman" pitchFamily="18" charset="0"/>
              <a:cs typeface="Times New Roman" pitchFamily="18" charset="0"/>
            </a:endParaRPr>
          </a:p>
        </p:txBody>
      </p:sp>
      <p:pic>
        <p:nvPicPr>
          <p:cNvPr id="1026" name="Picture 2" descr="Operational Amplifier Basics, Types and Uses| Article | 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04579"/>
            <a:ext cx="4432000" cy="28534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41255" y="37888"/>
            <a:ext cx="4273349" cy="584775"/>
          </a:xfrm>
          <a:prstGeom prst="rect">
            <a:avLst/>
          </a:prstGeom>
        </p:spPr>
        <p:txBody>
          <a:bodyPr wrap="none">
            <a:spAutoFit/>
          </a:bodyPr>
          <a:lstStyle/>
          <a:p>
            <a:pPr lvl="1" algn="ctr"/>
            <a:r>
              <a:rPr lang="en-US" sz="3200" b="1" dirty="0" smtClean="0">
                <a:solidFill>
                  <a:srgbClr val="FF0000"/>
                </a:solidFill>
              </a:rPr>
              <a:t>What is an OP-AMP ?</a:t>
            </a:r>
            <a:endParaRPr lang="en-US" sz="3200" b="1" dirty="0">
              <a:solidFill>
                <a:srgbClr val="FF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0" y="2491040"/>
            <a:ext cx="1769835" cy="2277700"/>
          </a:xfrm>
          <a:prstGeom prst="rect">
            <a:avLst/>
          </a:prstGeom>
        </p:spPr>
      </p:pic>
      <p:sp>
        <p:nvSpPr>
          <p:cNvPr id="6" name="Rectangle 5"/>
          <p:cNvSpPr/>
          <p:nvPr/>
        </p:nvSpPr>
        <p:spPr>
          <a:xfrm>
            <a:off x="10541226" y="1781880"/>
            <a:ext cx="1896609" cy="307777"/>
          </a:xfrm>
          <a:prstGeom prst="rect">
            <a:avLst/>
          </a:prstGeom>
        </p:spPr>
        <p:txBody>
          <a:bodyPr wrap="none">
            <a:spAutoFit/>
          </a:bodyPr>
          <a:lstStyle/>
          <a:p>
            <a:r>
              <a:rPr lang="en-US" sz="1400" dirty="0" err="1" smtClean="0">
                <a:latin typeface="Times New Roman" pitchFamily="18" charset="0"/>
                <a:cs typeface="Times New Roman" pitchFamily="18" charset="0"/>
              </a:rPr>
              <a:t>Opamp</a:t>
            </a:r>
            <a:r>
              <a:rPr lang="en-US" sz="1400" dirty="0" smtClean="0">
                <a:latin typeface="Times New Roman" pitchFamily="18" charset="0"/>
                <a:cs typeface="Times New Roman" pitchFamily="18" charset="0"/>
              </a:rPr>
              <a:t> as differentiator</a:t>
            </a:r>
            <a:endParaRPr lang="en-US" sz="14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6831" y="4648200"/>
            <a:ext cx="3779666" cy="2019105"/>
          </a:xfrm>
          <a:prstGeom prst="rect">
            <a:avLst/>
          </a:prstGeom>
        </p:spPr>
      </p:pic>
    </p:spTree>
    <p:extLst>
      <p:ext uri="{BB962C8B-B14F-4D97-AF65-F5344CB8AC3E}">
        <p14:creationId xmlns:p14="http://schemas.microsoft.com/office/powerpoint/2010/main" val="4221585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8473"/>
            <a:ext cx="7268590" cy="7335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762000"/>
            <a:ext cx="7639538" cy="6096000"/>
          </a:xfrm>
          <a:prstGeom prst="rect">
            <a:avLst/>
          </a:prstGeom>
        </p:spPr>
      </p:pic>
      <p:sp>
        <p:nvSpPr>
          <p:cNvPr id="2" name="TextBox 1"/>
          <p:cNvSpPr txBox="1"/>
          <p:nvPr/>
        </p:nvSpPr>
        <p:spPr>
          <a:xfrm>
            <a:off x="1066800" y="4800600"/>
            <a:ext cx="685800" cy="307777"/>
          </a:xfrm>
          <a:prstGeom prst="rect">
            <a:avLst/>
          </a:prstGeom>
          <a:noFill/>
        </p:spPr>
        <p:txBody>
          <a:bodyPr wrap="square" rtlCol="0">
            <a:spAutoFit/>
          </a:bodyPr>
          <a:lstStyle/>
          <a:p>
            <a:r>
              <a:rPr lang="en-US" sz="1400" dirty="0" smtClean="0"/>
              <a:t>1000K</a:t>
            </a:r>
            <a:endParaRPr lang="en-US" sz="1400" dirty="0"/>
          </a:p>
        </p:txBody>
      </p:sp>
    </p:spTree>
    <p:extLst>
      <p:ext uri="{BB962C8B-B14F-4D97-AF65-F5344CB8AC3E}">
        <p14:creationId xmlns:p14="http://schemas.microsoft.com/office/powerpoint/2010/main" val="3228682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19400"/>
            <a:ext cx="8229600" cy="1143000"/>
          </a:xfrm>
        </p:spPr>
        <p:txBody>
          <a:bodyPr>
            <a:normAutofit fontScale="90000"/>
          </a:bodyPr>
          <a:lstStyle/>
          <a:p>
            <a:r>
              <a:rPr lang="en-US" b="1" dirty="0"/>
              <a:t>NUMBER SYSTEMS &amp;</a:t>
            </a:r>
            <a:r>
              <a:rPr lang="en-US" dirty="0" smtClean="0"/>
              <a:t/>
            </a:r>
            <a:br>
              <a:rPr lang="en-US" dirty="0" smtClean="0"/>
            </a:br>
            <a:r>
              <a:rPr lang="en-US" b="1" dirty="0" smtClean="0"/>
              <a:t>LOGIC </a:t>
            </a:r>
            <a:r>
              <a:rPr lang="en-US" b="1" dirty="0"/>
              <a:t>GATES</a:t>
            </a:r>
          </a:p>
        </p:txBody>
      </p:sp>
      <p:sp>
        <p:nvSpPr>
          <p:cNvPr id="4" name="TextBox 3"/>
          <p:cNvSpPr txBox="1"/>
          <p:nvPr/>
        </p:nvSpPr>
        <p:spPr>
          <a:xfrm>
            <a:off x="304800" y="420385"/>
            <a:ext cx="4191000" cy="369332"/>
          </a:xfrm>
          <a:prstGeom prst="rect">
            <a:avLst/>
          </a:prstGeom>
          <a:noFill/>
        </p:spPr>
        <p:txBody>
          <a:bodyPr wrap="square" rtlCol="0">
            <a:spAutoFit/>
          </a:bodyPr>
          <a:lstStyle/>
          <a:p>
            <a:r>
              <a:rPr lang="en-US" dirty="0" smtClean="0"/>
              <a:t>Electronic 3</a:t>
            </a:r>
            <a:r>
              <a:rPr lang="en-US" baseline="30000" dirty="0" smtClean="0"/>
              <a:t>rd</a:t>
            </a:r>
            <a:r>
              <a:rPr lang="en-US" dirty="0" smtClean="0"/>
              <a:t> stage </a:t>
            </a:r>
            <a:endParaRPr lang="en-US" dirty="0"/>
          </a:p>
        </p:txBody>
      </p:sp>
      <p:sp>
        <p:nvSpPr>
          <p:cNvPr id="5" name="Subtitle 2"/>
          <p:cNvSpPr txBox="1">
            <a:spLocks/>
          </p:cNvSpPr>
          <p:nvPr/>
        </p:nvSpPr>
        <p:spPr>
          <a:xfrm>
            <a:off x="5562600" y="5791200"/>
            <a:ext cx="3200400" cy="762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t>Dr. </a:t>
            </a:r>
            <a:r>
              <a:rPr lang="en-US" sz="2400" dirty="0" err="1" smtClean="0"/>
              <a:t>Lary</a:t>
            </a:r>
            <a:r>
              <a:rPr lang="en-US" sz="2400" dirty="0" smtClean="0"/>
              <a:t>  Hana  </a:t>
            </a:r>
            <a:r>
              <a:rPr lang="en-US" sz="2400" dirty="0" err="1" smtClean="0"/>
              <a:t>Slewa</a:t>
            </a:r>
            <a:endParaRPr lang="en-US" sz="2400" dirty="0" smtClean="0"/>
          </a:p>
          <a:p>
            <a:pPr marL="0" indent="0" algn="ctr">
              <a:buNone/>
            </a:pPr>
            <a:r>
              <a:rPr lang="en-US" sz="2400" dirty="0" err="1" smtClean="0"/>
              <a:t>Lary.slewa@su.edu.krd</a:t>
            </a:r>
            <a:endParaRPr lang="en-US" sz="2400" dirty="0"/>
          </a:p>
        </p:txBody>
      </p:sp>
    </p:spTree>
    <p:extLst>
      <p:ext uri="{BB962C8B-B14F-4D97-AF65-F5344CB8AC3E}">
        <p14:creationId xmlns:p14="http://schemas.microsoft.com/office/powerpoint/2010/main" val="714713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Autofit/>
          </a:bodyPr>
          <a:lstStyle/>
          <a:p>
            <a:r>
              <a:rPr lang="en-US" sz="3200" b="1" dirty="0"/>
              <a:t>Introduction to number </a:t>
            </a:r>
            <a:r>
              <a:rPr lang="en-US" sz="3200" b="1" dirty="0" smtClean="0"/>
              <a:t>systems</a:t>
            </a:r>
            <a:endParaRPr lang="en-US" sz="3200" dirty="0"/>
          </a:p>
        </p:txBody>
      </p:sp>
      <p:sp>
        <p:nvSpPr>
          <p:cNvPr id="6" name="Rectangle 5"/>
          <p:cNvSpPr/>
          <p:nvPr/>
        </p:nvSpPr>
        <p:spPr>
          <a:xfrm>
            <a:off x="-38668" y="914400"/>
            <a:ext cx="9144000" cy="5447645"/>
          </a:xfrm>
          <a:prstGeom prst="rect">
            <a:avLst/>
          </a:prstGeom>
        </p:spPr>
        <p:txBody>
          <a:bodyPr wrap="square">
            <a:spAutoFit/>
          </a:bodyPr>
          <a:lstStyle/>
          <a:p>
            <a:pPr algn="just"/>
            <a:r>
              <a:rPr lang="en-US" sz="2000" dirty="0" smtClean="0"/>
              <a:t>The </a:t>
            </a:r>
            <a:r>
              <a:rPr lang="en-US" sz="2000" dirty="0"/>
              <a:t>number systems are used quite frequently in the field of digital electronics and computers. However the type of number system used in computers could be different at different stages of the usage. For example, when a user key-in some data into the computer, s(he), will do it using decimal number system </a:t>
            </a:r>
            <a:r>
              <a:rPr lang="en-US" sz="2000" i="1" dirty="0"/>
              <a:t>i.e. </a:t>
            </a:r>
            <a:r>
              <a:rPr lang="en-US" sz="2000" dirty="0"/>
              <a:t>the system we all have used for several years for doing arithmetic problems. But when the information goes inside the computer, it needs to be converted to a form suitable for processing data by the digital circuitry. Similarly when the data has to be displayed on the monitor for the user, it has to be again in the decimal number </a:t>
            </a:r>
            <a:r>
              <a:rPr lang="en-US" sz="2000" dirty="0" smtClean="0"/>
              <a:t>system.</a:t>
            </a:r>
            <a:endParaRPr lang="en-US" sz="2000" dirty="0"/>
          </a:p>
          <a:p>
            <a:r>
              <a:rPr lang="en-US" sz="2000" dirty="0"/>
              <a:t>There are four systems of arithmetic which are often used in digital circuits. These systems are:</a:t>
            </a:r>
          </a:p>
          <a:p>
            <a:pPr lvl="2"/>
            <a:r>
              <a:rPr lang="en-US" sz="2000" b="1" dirty="0"/>
              <a:t>Decimal</a:t>
            </a:r>
            <a:r>
              <a:rPr lang="en-US" sz="2000" dirty="0"/>
              <a:t>—it has a base </a:t>
            </a:r>
            <a:r>
              <a:rPr lang="en-US" sz="2000" dirty="0" smtClean="0"/>
              <a:t>of </a:t>
            </a:r>
            <a:r>
              <a:rPr lang="en-US" sz="2000" dirty="0"/>
              <a:t>10 </a:t>
            </a:r>
            <a:r>
              <a:rPr lang="en-US" sz="2000" i="1" dirty="0"/>
              <a:t>i.e. </a:t>
            </a:r>
            <a:r>
              <a:rPr lang="en-US" sz="2000" dirty="0"/>
              <a:t>it uses 10 different symbols to represent </a:t>
            </a:r>
            <a:r>
              <a:rPr lang="en-US" sz="2000" dirty="0" smtClean="0"/>
              <a:t>numbers</a:t>
            </a:r>
            <a:r>
              <a:rPr lang="en-US" sz="2000" dirty="0"/>
              <a:t>.</a:t>
            </a:r>
            <a:endParaRPr lang="en-US" sz="2800" dirty="0"/>
          </a:p>
          <a:p>
            <a:pPr lvl="2"/>
            <a:r>
              <a:rPr lang="en-US" sz="2000" b="1" dirty="0"/>
              <a:t>Binary</a:t>
            </a:r>
            <a:r>
              <a:rPr lang="en-US" sz="2000" dirty="0"/>
              <a:t>—it has a base of 2 </a:t>
            </a:r>
            <a:r>
              <a:rPr lang="en-US" sz="2000" i="1" dirty="0"/>
              <a:t>i.e. </a:t>
            </a:r>
            <a:r>
              <a:rPr lang="en-US" sz="2000" dirty="0"/>
              <a:t>it uses only two different symbols.</a:t>
            </a:r>
            <a:endParaRPr lang="en-US" sz="2800" dirty="0"/>
          </a:p>
          <a:p>
            <a:pPr lvl="2"/>
            <a:r>
              <a:rPr lang="en-US" sz="2000" b="1" dirty="0"/>
              <a:t>Octal</a:t>
            </a:r>
            <a:r>
              <a:rPr lang="en-US" sz="2000" dirty="0"/>
              <a:t>—it has a base of 8 </a:t>
            </a:r>
            <a:r>
              <a:rPr lang="en-US" sz="2000" i="1" dirty="0"/>
              <a:t>i.e. </a:t>
            </a:r>
            <a:r>
              <a:rPr lang="en-US" sz="2000" dirty="0"/>
              <a:t>it uses eight different symbols.</a:t>
            </a:r>
            <a:endParaRPr lang="en-US" sz="2800" dirty="0"/>
          </a:p>
          <a:p>
            <a:pPr lvl="2"/>
            <a:r>
              <a:rPr lang="en-US" sz="2000" b="1" dirty="0"/>
              <a:t>Hexadecimal</a:t>
            </a:r>
            <a:r>
              <a:rPr lang="en-US" sz="2000" dirty="0"/>
              <a:t>—it has a base of 16 </a:t>
            </a:r>
            <a:r>
              <a:rPr lang="en-US" sz="2000" i="1" dirty="0"/>
              <a:t>i.e. </a:t>
            </a:r>
            <a:r>
              <a:rPr lang="en-US" sz="2000" dirty="0"/>
              <a:t>it uses sixteen different </a:t>
            </a:r>
            <a:r>
              <a:rPr lang="en-US" sz="2000" dirty="0" smtClean="0"/>
              <a:t>symbols.</a:t>
            </a:r>
          </a:p>
          <a:p>
            <a:pPr marL="0" lvl="2"/>
            <a:r>
              <a:rPr lang="en-US" sz="2000" dirty="0"/>
              <a:t>—</a:t>
            </a:r>
            <a:r>
              <a:rPr lang="en-US" sz="2000" dirty="0" smtClean="0"/>
              <a:t> decimal </a:t>
            </a:r>
            <a:r>
              <a:rPr lang="en-US" sz="2000" dirty="0"/>
              <a:t>system uses powers of </a:t>
            </a:r>
            <a:r>
              <a:rPr lang="en-US" sz="2000" dirty="0" smtClean="0"/>
              <a:t>10              — </a:t>
            </a:r>
            <a:r>
              <a:rPr lang="en-US" sz="2000" dirty="0"/>
              <a:t>binary system uses power of </a:t>
            </a:r>
            <a:r>
              <a:rPr lang="en-US" sz="2000" dirty="0" smtClean="0"/>
              <a:t>2</a:t>
            </a:r>
            <a:r>
              <a:rPr lang="en-US" sz="2800" dirty="0"/>
              <a:t> </a:t>
            </a:r>
            <a:r>
              <a:rPr lang="en-US" sz="2800" dirty="0" smtClean="0"/>
              <a:t>         </a:t>
            </a:r>
            <a:r>
              <a:rPr lang="en-US" sz="2000" dirty="0" smtClean="0"/>
              <a:t>— octal </a:t>
            </a:r>
            <a:r>
              <a:rPr lang="en-US" sz="2000" dirty="0"/>
              <a:t>system uses powers of 8	</a:t>
            </a:r>
            <a:r>
              <a:rPr lang="en-US" sz="2000" dirty="0" smtClean="0"/>
              <a:t>                — </a:t>
            </a:r>
            <a:r>
              <a:rPr lang="en-US" sz="2000" dirty="0"/>
              <a:t>hexadecimal system uses powers of 16</a:t>
            </a:r>
            <a:r>
              <a:rPr lang="en-US" sz="2000" dirty="0" smtClean="0"/>
              <a:t>.</a:t>
            </a:r>
            <a:endParaRPr lang="en-US" sz="2800" dirty="0"/>
          </a:p>
        </p:txBody>
      </p:sp>
    </p:spTree>
    <p:extLst>
      <p:ext uri="{BB962C8B-B14F-4D97-AF65-F5344CB8AC3E}">
        <p14:creationId xmlns:p14="http://schemas.microsoft.com/office/powerpoint/2010/main" val="1981079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3928155"/>
            <a:ext cx="9144000" cy="3742360"/>
          </a:xfrm>
          <a:prstGeom prst="rect">
            <a:avLst/>
          </a:prstGeom>
        </p:spPr>
      </p:pic>
      <p:sp>
        <p:nvSpPr>
          <p:cNvPr id="5" name="TextBox 4"/>
          <p:cNvSpPr txBox="1"/>
          <p:nvPr/>
        </p:nvSpPr>
        <p:spPr>
          <a:xfrm>
            <a:off x="838200" y="253423"/>
            <a:ext cx="7696200" cy="646331"/>
          </a:xfrm>
          <a:prstGeom prst="rect">
            <a:avLst/>
          </a:prstGeom>
          <a:noFill/>
        </p:spPr>
        <p:txBody>
          <a:bodyPr wrap="square" rtlCol="0">
            <a:spAutoFit/>
          </a:bodyPr>
          <a:lstStyle/>
          <a:p>
            <a:r>
              <a:rPr lang="en-US" sz="3600" b="1" dirty="0" smtClean="0"/>
              <a:t>Decimal and binary number system</a:t>
            </a:r>
            <a:endParaRPr lang="en-US" sz="3600" b="1" dirty="0"/>
          </a:p>
        </p:txBody>
      </p:sp>
      <p:sp>
        <p:nvSpPr>
          <p:cNvPr id="6" name="TextBox 5"/>
          <p:cNvSpPr txBox="1"/>
          <p:nvPr/>
        </p:nvSpPr>
        <p:spPr>
          <a:xfrm>
            <a:off x="91505" y="3284527"/>
            <a:ext cx="3505200" cy="707886"/>
          </a:xfrm>
          <a:prstGeom prst="rect">
            <a:avLst/>
          </a:prstGeom>
          <a:noFill/>
        </p:spPr>
        <p:txBody>
          <a:bodyPr wrap="square" rtlCol="0">
            <a:spAutoFit/>
          </a:bodyPr>
          <a:lstStyle/>
          <a:p>
            <a:pPr algn="ctr"/>
            <a:r>
              <a:rPr lang="en-US" sz="2000" b="1" dirty="0" smtClean="0"/>
              <a:t>Base 10 </a:t>
            </a:r>
          </a:p>
          <a:p>
            <a:pPr algn="ctr"/>
            <a:r>
              <a:rPr lang="en-US" sz="2000" b="1" dirty="0" smtClean="0">
                <a:solidFill>
                  <a:srgbClr val="FF0000"/>
                </a:solidFill>
              </a:rPr>
              <a:t>0   1    2     3    4   5    6   7    8    9   </a:t>
            </a:r>
            <a:endParaRPr lang="en-US" sz="2000" b="1" dirty="0">
              <a:solidFill>
                <a:srgbClr val="FF0000"/>
              </a:solidFill>
            </a:endParaRPr>
          </a:p>
        </p:txBody>
      </p:sp>
      <p:sp>
        <p:nvSpPr>
          <p:cNvPr id="7" name="TextBox 6"/>
          <p:cNvSpPr txBox="1"/>
          <p:nvPr/>
        </p:nvSpPr>
        <p:spPr>
          <a:xfrm>
            <a:off x="76200" y="4411654"/>
            <a:ext cx="3505200" cy="2031325"/>
          </a:xfrm>
          <a:prstGeom prst="rect">
            <a:avLst/>
          </a:prstGeom>
          <a:noFill/>
        </p:spPr>
        <p:txBody>
          <a:bodyPr wrap="square" rtlCol="0">
            <a:spAutoFit/>
          </a:bodyPr>
          <a:lstStyle/>
          <a:p>
            <a:pPr algn="ctr"/>
            <a:r>
              <a:rPr lang="en-US" dirty="0" smtClean="0">
                <a:solidFill>
                  <a:srgbClr val="FF0000"/>
                </a:solidFill>
              </a:rPr>
              <a:t>10</a:t>
            </a:r>
            <a:r>
              <a:rPr lang="en-US" baseline="30000" dirty="0" smtClean="0">
                <a:solidFill>
                  <a:srgbClr val="FF0000"/>
                </a:solidFill>
              </a:rPr>
              <a:t>2</a:t>
            </a:r>
            <a:r>
              <a:rPr lang="en-US" dirty="0" smtClean="0"/>
              <a:t>            </a:t>
            </a:r>
            <a:r>
              <a:rPr lang="en-US" dirty="0" smtClean="0">
                <a:solidFill>
                  <a:srgbClr val="00B050"/>
                </a:solidFill>
              </a:rPr>
              <a:t>10</a:t>
            </a:r>
            <a:r>
              <a:rPr lang="en-US" baseline="30000" dirty="0">
                <a:solidFill>
                  <a:srgbClr val="00B050"/>
                </a:solidFill>
              </a:rPr>
              <a:t>1</a:t>
            </a:r>
            <a:r>
              <a:rPr lang="en-US" dirty="0" smtClean="0"/>
              <a:t>             </a:t>
            </a:r>
            <a:r>
              <a:rPr lang="en-US" dirty="0" smtClean="0">
                <a:solidFill>
                  <a:schemeClr val="accent6">
                    <a:lumMod val="75000"/>
                  </a:schemeClr>
                </a:solidFill>
              </a:rPr>
              <a:t>10</a:t>
            </a:r>
            <a:r>
              <a:rPr lang="en-US" baseline="30000" dirty="0" smtClean="0">
                <a:solidFill>
                  <a:schemeClr val="accent6">
                    <a:lumMod val="75000"/>
                  </a:schemeClr>
                </a:solidFill>
              </a:rPr>
              <a:t>0</a:t>
            </a:r>
            <a:endParaRPr lang="en-US" baseline="30000" dirty="0">
              <a:solidFill>
                <a:schemeClr val="accent6">
                  <a:lumMod val="75000"/>
                </a:schemeClr>
              </a:solidFill>
            </a:endParaRPr>
          </a:p>
          <a:p>
            <a:pPr algn="ctr"/>
            <a:r>
              <a:rPr lang="en-US" dirty="0" smtClean="0"/>
              <a:t>  </a:t>
            </a:r>
            <a:r>
              <a:rPr lang="en-US" dirty="0" smtClean="0">
                <a:solidFill>
                  <a:srgbClr val="FF0000"/>
                </a:solidFill>
              </a:rPr>
              <a:t>2</a:t>
            </a:r>
            <a:r>
              <a:rPr lang="en-US" dirty="0" smtClean="0"/>
              <a:t>              </a:t>
            </a:r>
            <a:r>
              <a:rPr lang="en-US" dirty="0" smtClean="0">
                <a:solidFill>
                  <a:srgbClr val="00B050"/>
                </a:solidFill>
              </a:rPr>
              <a:t>3 </a:t>
            </a:r>
            <a:r>
              <a:rPr lang="en-US" dirty="0" smtClean="0"/>
              <a:t>            </a:t>
            </a:r>
            <a:r>
              <a:rPr lang="en-US" dirty="0" smtClean="0">
                <a:solidFill>
                  <a:schemeClr val="accent6">
                    <a:lumMod val="75000"/>
                  </a:schemeClr>
                </a:solidFill>
              </a:rPr>
              <a:t>1</a:t>
            </a:r>
            <a:r>
              <a:rPr lang="en-US" dirty="0" smtClean="0"/>
              <a:t> </a:t>
            </a:r>
          </a:p>
          <a:p>
            <a:pPr algn="ctr"/>
            <a:r>
              <a:rPr lang="en-US" dirty="0" smtClean="0">
                <a:solidFill>
                  <a:srgbClr val="FF0000"/>
                </a:solidFill>
              </a:rPr>
              <a:t>Hundreds</a:t>
            </a:r>
            <a:r>
              <a:rPr lang="en-US" dirty="0" smtClean="0"/>
              <a:t>      </a:t>
            </a:r>
            <a:r>
              <a:rPr lang="en-US" dirty="0" smtClean="0">
                <a:solidFill>
                  <a:srgbClr val="00B050"/>
                </a:solidFill>
              </a:rPr>
              <a:t>Tens</a:t>
            </a:r>
            <a:r>
              <a:rPr lang="en-US" dirty="0" smtClean="0"/>
              <a:t>        </a:t>
            </a:r>
            <a:r>
              <a:rPr lang="en-US" dirty="0" smtClean="0">
                <a:solidFill>
                  <a:schemeClr val="accent6">
                    <a:lumMod val="75000"/>
                  </a:schemeClr>
                </a:solidFill>
              </a:rPr>
              <a:t>Ones</a:t>
            </a:r>
          </a:p>
          <a:p>
            <a:pPr algn="ctr"/>
            <a:r>
              <a:rPr lang="en-US" dirty="0" smtClean="0">
                <a:solidFill>
                  <a:srgbClr val="FF0000"/>
                </a:solidFill>
              </a:rPr>
              <a:t>1*200</a:t>
            </a:r>
            <a:r>
              <a:rPr lang="en-US" dirty="0" smtClean="0"/>
              <a:t>+ </a:t>
            </a:r>
            <a:r>
              <a:rPr lang="en-US" dirty="0" smtClean="0">
                <a:solidFill>
                  <a:srgbClr val="00B050"/>
                </a:solidFill>
              </a:rPr>
              <a:t>3*10</a:t>
            </a:r>
            <a:r>
              <a:rPr lang="en-US" dirty="0" smtClean="0"/>
              <a:t>+  </a:t>
            </a:r>
            <a:r>
              <a:rPr lang="en-US" dirty="0" smtClean="0">
                <a:solidFill>
                  <a:schemeClr val="accent6">
                    <a:lumMod val="75000"/>
                  </a:schemeClr>
                </a:solidFill>
              </a:rPr>
              <a:t>1*1</a:t>
            </a:r>
          </a:p>
          <a:p>
            <a:pPr algn="ctr"/>
            <a:endParaRPr lang="en-US" dirty="0" smtClean="0"/>
          </a:p>
          <a:p>
            <a:pPr algn="ctr"/>
            <a:endParaRPr lang="en-US" dirty="0"/>
          </a:p>
          <a:p>
            <a:pPr algn="ctr"/>
            <a:r>
              <a:rPr lang="en-US" dirty="0" smtClean="0"/>
              <a:t>   </a:t>
            </a:r>
            <a:endParaRPr lang="en-US" dirty="0"/>
          </a:p>
        </p:txBody>
      </p:sp>
      <p:sp>
        <p:nvSpPr>
          <p:cNvPr id="8" name="TextBox 7"/>
          <p:cNvSpPr txBox="1"/>
          <p:nvPr/>
        </p:nvSpPr>
        <p:spPr>
          <a:xfrm>
            <a:off x="4016265" y="3946514"/>
            <a:ext cx="4800600" cy="2185214"/>
          </a:xfrm>
          <a:prstGeom prst="rect">
            <a:avLst/>
          </a:prstGeom>
          <a:noFill/>
        </p:spPr>
        <p:txBody>
          <a:bodyPr wrap="square" rtlCol="0">
            <a:spAutoFit/>
          </a:bodyPr>
          <a:lstStyle/>
          <a:p>
            <a:pPr algn="ctr"/>
            <a:r>
              <a:rPr lang="en-US" sz="2400" b="1" dirty="0" smtClean="0"/>
              <a:t>Base 2</a:t>
            </a:r>
          </a:p>
          <a:p>
            <a:pPr algn="ctr"/>
            <a:r>
              <a:rPr lang="en-US" sz="3200" dirty="0" smtClean="0">
                <a:solidFill>
                  <a:srgbClr val="FF0000"/>
                </a:solidFill>
              </a:rPr>
              <a:t>0       1</a:t>
            </a:r>
          </a:p>
          <a:p>
            <a:pPr algn="ctr"/>
            <a:endParaRPr lang="en-US" sz="2000" dirty="0"/>
          </a:p>
          <a:p>
            <a:pPr algn="ctr"/>
            <a:r>
              <a:rPr lang="en-US" sz="2000" dirty="0" smtClean="0">
                <a:solidFill>
                  <a:srgbClr val="FF0000"/>
                </a:solidFill>
              </a:rPr>
              <a:t>128</a:t>
            </a:r>
            <a:r>
              <a:rPr lang="en-US" sz="2000" dirty="0" smtClean="0"/>
              <a:t>+ </a:t>
            </a:r>
            <a:r>
              <a:rPr lang="en-US" sz="2000" dirty="0" smtClean="0">
                <a:solidFill>
                  <a:srgbClr val="00B050"/>
                </a:solidFill>
              </a:rPr>
              <a:t>64</a:t>
            </a:r>
            <a:r>
              <a:rPr lang="en-US" sz="2000" dirty="0" smtClean="0"/>
              <a:t> +</a:t>
            </a:r>
            <a:r>
              <a:rPr lang="en-US" sz="2000" dirty="0" smtClean="0">
                <a:solidFill>
                  <a:schemeClr val="accent6">
                    <a:lumMod val="50000"/>
                  </a:schemeClr>
                </a:solidFill>
              </a:rPr>
              <a:t>32</a:t>
            </a:r>
            <a:r>
              <a:rPr lang="en-US" sz="2000" dirty="0" smtClean="0"/>
              <a:t>+       +          + </a:t>
            </a:r>
            <a:r>
              <a:rPr lang="en-US" sz="2000" dirty="0" smtClean="0">
                <a:solidFill>
                  <a:srgbClr val="FF0000"/>
                </a:solidFill>
              </a:rPr>
              <a:t>4</a:t>
            </a:r>
            <a:r>
              <a:rPr lang="en-US" sz="2000" dirty="0" smtClean="0"/>
              <a:t>+        </a:t>
            </a:r>
            <a:r>
              <a:rPr lang="en-US" sz="2000" dirty="0" smtClean="0">
                <a:solidFill>
                  <a:srgbClr val="0070C0"/>
                </a:solidFill>
              </a:rPr>
              <a:t>2+</a:t>
            </a:r>
            <a:r>
              <a:rPr lang="en-US" sz="2000" dirty="0" smtClean="0"/>
              <a:t>        1</a:t>
            </a:r>
          </a:p>
          <a:p>
            <a:pPr marL="342900" indent="-342900" algn="ctr">
              <a:buAutoNum type="arabicPlain"/>
            </a:pPr>
            <a:r>
              <a:rPr lang="en-US" sz="2000" dirty="0" smtClean="0"/>
              <a:t> </a:t>
            </a:r>
            <a:r>
              <a:rPr lang="en-US" sz="2000" dirty="0" smtClean="0">
                <a:solidFill>
                  <a:srgbClr val="00B050"/>
                </a:solidFill>
              </a:rPr>
              <a:t>1</a:t>
            </a:r>
            <a:r>
              <a:rPr lang="en-US" sz="2000" dirty="0" smtClean="0"/>
              <a:t>      </a:t>
            </a:r>
            <a:r>
              <a:rPr lang="en-US" sz="2000" dirty="0" smtClean="0">
                <a:solidFill>
                  <a:schemeClr val="accent6">
                    <a:lumMod val="50000"/>
                  </a:schemeClr>
                </a:solidFill>
              </a:rPr>
              <a:t>1</a:t>
            </a:r>
            <a:r>
              <a:rPr lang="en-US" sz="2000" dirty="0" smtClean="0"/>
              <a:t>          </a:t>
            </a:r>
            <a:r>
              <a:rPr lang="en-US" sz="2000" dirty="0" smtClean="0">
                <a:solidFill>
                  <a:schemeClr val="accent5">
                    <a:lumMod val="75000"/>
                  </a:schemeClr>
                </a:solidFill>
              </a:rPr>
              <a:t>0</a:t>
            </a:r>
            <a:r>
              <a:rPr lang="en-US" sz="2000" dirty="0" smtClean="0"/>
              <a:t>        0         </a:t>
            </a:r>
            <a:r>
              <a:rPr lang="en-US" sz="2000" dirty="0" smtClean="0">
                <a:solidFill>
                  <a:srgbClr val="FF0000"/>
                </a:solidFill>
              </a:rPr>
              <a:t>1</a:t>
            </a:r>
            <a:r>
              <a:rPr lang="en-US" sz="2000" dirty="0" smtClean="0"/>
              <a:t>           </a:t>
            </a:r>
            <a:r>
              <a:rPr lang="en-US" sz="2000" dirty="0" smtClean="0">
                <a:solidFill>
                  <a:srgbClr val="0070C0"/>
                </a:solidFill>
              </a:rPr>
              <a:t>1</a:t>
            </a:r>
            <a:r>
              <a:rPr lang="en-US" sz="2000" dirty="0" smtClean="0"/>
              <a:t>        1</a:t>
            </a:r>
          </a:p>
          <a:p>
            <a:pPr algn="ctr"/>
            <a:r>
              <a:rPr lang="en-US" sz="2000" dirty="0" smtClean="0">
                <a:solidFill>
                  <a:srgbClr val="FF0000"/>
                </a:solidFill>
              </a:rPr>
              <a:t>2</a:t>
            </a:r>
            <a:r>
              <a:rPr lang="en-US" sz="2000" baseline="30000" dirty="0" smtClean="0">
                <a:solidFill>
                  <a:srgbClr val="FF0000"/>
                </a:solidFill>
              </a:rPr>
              <a:t>7</a:t>
            </a:r>
            <a:r>
              <a:rPr lang="en-US" sz="2000" dirty="0" smtClean="0"/>
              <a:t>     </a:t>
            </a:r>
            <a:r>
              <a:rPr lang="en-US" sz="2000" dirty="0" smtClean="0">
                <a:solidFill>
                  <a:srgbClr val="00B050"/>
                </a:solidFill>
              </a:rPr>
              <a:t>2</a:t>
            </a:r>
            <a:r>
              <a:rPr lang="en-US" sz="2000" baseline="30000" dirty="0" smtClean="0">
                <a:solidFill>
                  <a:srgbClr val="00B050"/>
                </a:solidFill>
              </a:rPr>
              <a:t>6</a:t>
            </a:r>
            <a:r>
              <a:rPr lang="en-US" sz="2000" dirty="0" smtClean="0"/>
              <a:t>      </a:t>
            </a:r>
            <a:r>
              <a:rPr lang="en-US" sz="2000" dirty="0" smtClean="0">
                <a:solidFill>
                  <a:schemeClr val="accent6">
                    <a:lumMod val="50000"/>
                  </a:schemeClr>
                </a:solidFill>
              </a:rPr>
              <a:t>2</a:t>
            </a:r>
            <a:r>
              <a:rPr lang="en-US" sz="2000" baseline="30000" dirty="0" smtClean="0">
                <a:solidFill>
                  <a:schemeClr val="accent6">
                    <a:lumMod val="50000"/>
                  </a:schemeClr>
                </a:solidFill>
              </a:rPr>
              <a:t>5</a:t>
            </a:r>
            <a:r>
              <a:rPr lang="en-US" sz="2000" dirty="0" smtClean="0"/>
              <a:t>     </a:t>
            </a:r>
            <a:r>
              <a:rPr lang="en-US" sz="2000" dirty="0" smtClean="0">
                <a:solidFill>
                  <a:schemeClr val="accent5">
                    <a:lumMod val="75000"/>
                  </a:schemeClr>
                </a:solidFill>
              </a:rPr>
              <a:t>2</a:t>
            </a:r>
            <a:r>
              <a:rPr lang="en-US" sz="2000" baseline="30000" dirty="0" smtClean="0">
                <a:solidFill>
                  <a:schemeClr val="accent5">
                    <a:lumMod val="75000"/>
                  </a:schemeClr>
                </a:solidFill>
              </a:rPr>
              <a:t>4</a:t>
            </a:r>
            <a:r>
              <a:rPr lang="en-US" sz="2000" dirty="0" smtClean="0"/>
              <a:t>      2</a:t>
            </a:r>
            <a:r>
              <a:rPr lang="en-US" sz="2000" baseline="30000" dirty="0" smtClean="0"/>
              <a:t>3</a:t>
            </a:r>
            <a:r>
              <a:rPr lang="en-US" sz="2000" dirty="0" smtClean="0"/>
              <a:t>       </a:t>
            </a:r>
            <a:r>
              <a:rPr lang="en-US" sz="2000" dirty="0" smtClean="0">
                <a:solidFill>
                  <a:srgbClr val="FF0000"/>
                </a:solidFill>
              </a:rPr>
              <a:t>2</a:t>
            </a:r>
            <a:r>
              <a:rPr lang="en-US" sz="2000" baseline="30000" dirty="0" smtClean="0">
                <a:solidFill>
                  <a:srgbClr val="FF0000"/>
                </a:solidFill>
              </a:rPr>
              <a:t>2</a:t>
            </a:r>
            <a:r>
              <a:rPr lang="en-US" sz="2000" dirty="0" smtClean="0">
                <a:solidFill>
                  <a:srgbClr val="FF0000"/>
                </a:solidFill>
              </a:rPr>
              <a:t> </a:t>
            </a:r>
            <a:r>
              <a:rPr lang="en-US" sz="2000" dirty="0" smtClean="0"/>
              <a:t>        </a:t>
            </a:r>
            <a:r>
              <a:rPr lang="en-US" sz="2000" dirty="0" smtClean="0">
                <a:solidFill>
                  <a:srgbClr val="0070C0"/>
                </a:solidFill>
              </a:rPr>
              <a:t>2</a:t>
            </a:r>
            <a:r>
              <a:rPr lang="en-US" sz="2000" baseline="30000" dirty="0" smtClean="0">
                <a:solidFill>
                  <a:srgbClr val="0070C0"/>
                </a:solidFill>
              </a:rPr>
              <a:t>1</a:t>
            </a:r>
            <a:r>
              <a:rPr lang="en-US" sz="2000" dirty="0" smtClean="0"/>
              <a:t>        2</a:t>
            </a:r>
            <a:r>
              <a:rPr lang="en-US" sz="2000" baseline="30000" dirty="0" smtClean="0"/>
              <a:t>0</a:t>
            </a:r>
            <a:r>
              <a:rPr lang="en-US" sz="2000" dirty="0" smtClean="0"/>
              <a:t> </a:t>
            </a:r>
          </a:p>
        </p:txBody>
      </p:sp>
      <p:sp>
        <p:nvSpPr>
          <p:cNvPr id="9" name="Rectangle 8"/>
          <p:cNvSpPr/>
          <p:nvPr/>
        </p:nvSpPr>
        <p:spPr>
          <a:xfrm>
            <a:off x="1097175" y="2514600"/>
            <a:ext cx="1388522" cy="523220"/>
          </a:xfrm>
          <a:prstGeom prst="rect">
            <a:avLst/>
          </a:prstGeom>
        </p:spPr>
        <p:txBody>
          <a:bodyPr wrap="none">
            <a:spAutoFit/>
          </a:bodyPr>
          <a:lstStyle/>
          <a:p>
            <a:r>
              <a:rPr lang="en-US" sz="2800" b="1" dirty="0"/>
              <a:t>Decimal</a:t>
            </a:r>
          </a:p>
        </p:txBody>
      </p:sp>
      <p:sp>
        <p:nvSpPr>
          <p:cNvPr id="10" name="Rectangle 9"/>
          <p:cNvSpPr/>
          <p:nvPr/>
        </p:nvSpPr>
        <p:spPr>
          <a:xfrm>
            <a:off x="5782320" y="3265647"/>
            <a:ext cx="1268489" cy="584775"/>
          </a:xfrm>
          <a:prstGeom prst="rect">
            <a:avLst/>
          </a:prstGeom>
        </p:spPr>
        <p:txBody>
          <a:bodyPr wrap="none">
            <a:spAutoFit/>
          </a:bodyPr>
          <a:lstStyle/>
          <a:p>
            <a:r>
              <a:rPr lang="en-US" sz="3200" b="1" dirty="0"/>
              <a:t>binary</a:t>
            </a:r>
          </a:p>
        </p:txBody>
      </p:sp>
      <p:sp>
        <p:nvSpPr>
          <p:cNvPr id="11" name="Rectangle 10"/>
          <p:cNvSpPr/>
          <p:nvPr/>
        </p:nvSpPr>
        <p:spPr>
          <a:xfrm>
            <a:off x="-18393" y="1254947"/>
            <a:ext cx="9144000" cy="923330"/>
          </a:xfrm>
          <a:prstGeom prst="rect">
            <a:avLst/>
          </a:prstGeom>
        </p:spPr>
        <p:txBody>
          <a:bodyPr wrap="square">
            <a:spAutoFit/>
          </a:bodyPr>
          <a:lstStyle/>
          <a:p>
            <a:pPr algn="just"/>
            <a:r>
              <a:rPr lang="en-US" dirty="0"/>
              <a:t>Decimal numbers are used to represent quantities which are outside the digital system. Binary system is extensively used by digital systems like digital computers which operate on binary information. </a:t>
            </a:r>
          </a:p>
        </p:txBody>
      </p:sp>
      <p:cxnSp>
        <p:nvCxnSpPr>
          <p:cNvPr id="13" name="Straight Connector 12"/>
          <p:cNvCxnSpPr/>
          <p:nvPr/>
        </p:nvCxnSpPr>
        <p:spPr>
          <a:xfrm>
            <a:off x="3810000" y="2178277"/>
            <a:ext cx="76200" cy="4679723"/>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8100" y="6258313"/>
            <a:ext cx="3948517" cy="369332"/>
          </a:xfrm>
          <a:prstGeom prst="rect">
            <a:avLst/>
          </a:prstGeom>
        </p:spPr>
        <p:txBody>
          <a:bodyPr wrap="none">
            <a:spAutoFit/>
          </a:bodyPr>
          <a:lstStyle/>
          <a:p>
            <a:r>
              <a:rPr lang="en-US" dirty="0"/>
              <a:t>2573 = 2 ´ 10</a:t>
            </a:r>
            <a:r>
              <a:rPr lang="en-US" baseline="30000" dirty="0"/>
              <a:t>3</a:t>
            </a:r>
            <a:r>
              <a:rPr lang="en-US" dirty="0"/>
              <a:t> + 5 ´ 10</a:t>
            </a:r>
            <a:r>
              <a:rPr lang="en-US" baseline="30000" dirty="0"/>
              <a:t>2</a:t>
            </a:r>
            <a:r>
              <a:rPr lang="en-US" dirty="0"/>
              <a:t> + 7 ´ 10</a:t>
            </a:r>
            <a:r>
              <a:rPr lang="en-US" baseline="30000" dirty="0"/>
              <a:t>1</a:t>
            </a:r>
            <a:r>
              <a:rPr lang="en-US" dirty="0"/>
              <a:t> + 3 ´ 10</a:t>
            </a:r>
            <a:r>
              <a:rPr lang="en-US" baseline="30000" dirty="0"/>
              <a:t>0</a:t>
            </a:r>
            <a:endParaRPr lang="en-US" dirty="0"/>
          </a:p>
        </p:txBody>
      </p:sp>
    </p:spTree>
    <p:extLst>
      <p:ext uri="{BB962C8B-B14F-4D97-AF65-F5344CB8AC3E}">
        <p14:creationId xmlns:p14="http://schemas.microsoft.com/office/powerpoint/2010/main" val="4266048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381000"/>
            <a:ext cx="4953000" cy="523220"/>
          </a:xfrm>
          <a:prstGeom prst="rect">
            <a:avLst/>
          </a:prstGeom>
          <a:noFill/>
        </p:spPr>
        <p:txBody>
          <a:bodyPr wrap="square" rtlCol="0">
            <a:spAutoFit/>
          </a:bodyPr>
          <a:lstStyle/>
          <a:p>
            <a:r>
              <a:rPr lang="en-US" sz="2800" dirty="0" smtClean="0"/>
              <a:t>Decimal to binary converter</a:t>
            </a:r>
            <a:endParaRPr lang="en-US" sz="2800" dirty="0"/>
          </a:p>
        </p:txBody>
      </p:sp>
      <p:sp>
        <p:nvSpPr>
          <p:cNvPr id="8" name="TextBox 7"/>
          <p:cNvSpPr txBox="1"/>
          <p:nvPr/>
        </p:nvSpPr>
        <p:spPr>
          <a:xfrm>
            <a:off x="269328" y="1023878"/>
            <a:ext cx="3505200" cy="2862322"/>
          </a:xfrm>
          <a:prstGeom prst="rect">
            <a:avLst/>
          </a:prstGeom>
          <a:noFill/>
        </p:spPr>
        <p:txBody>
          <a:bodyPr wrap="square" rtlCol="0">
            <a:spAutoFit/>
          </a:bodyPr>
          <a:lstStyle/>
          <a:p>
            <a:pPr algn="ctr"/>
            <a:r>
              <a:rPr lang="en-US" dirty="0" smtClean="0"/>
              <a:t>13=    8+   5</a:t>
            </a:r>
          </a:p>
          <a:p>
            <a:pPr algn="ctr"/>
            <a:endParaRPr lang="en-US" dirty="0"/>
          </a:p>
          <a:p>
            <a:pPr algn="ctr"/>
            <a:r>
              <a:rPr lang="en-US" dirty="0" smtClean="0"/>
              <a:t>         2</a:t>
            </a:r>
            <a:r>
              <a:rPr lang="en-US" baseline="30000" dirty="0" smtClean="0"/>
              <a:t>3</a:t>
            </a:r>
            <a:r>
              <a:rPr lang="en-US" dirty="0" smtClean="0"/>
              <a:t>         2</a:t>
            </a:r>
            <a:r>
              <a:rPr lang="en-US" baseline="30000" dirty="0"/>
              <a:t>2</a:t>
            </a:r>
            <a:r>
              <a:rPr lang="en-US" dirty="0" smtClean="0"/>
              <a:t> 2</a:t>
            </a:r>
            <a:r>
              <a:rPr lang="en-US" baseline="30000" dirty="0" smtClean="0"/>
              <a:t>1</a:t>
            </a:r>
            <a:r>
              <a:rPr lang="en-US" dirty="0" smtClean="0"/>
              <a:t> </a:t>
            </a:r>
          </a:p>
          <a:p>
            <a:pPr algn="ctr"/>
            <a:r>
              <a:rPr lang="en-US" dirty="0" smtClean="0"/>
              <a:t>13= 8 +        4 +1</a:t>
            </a:r>
          </a:p>
          <a:p>
            <a:pPr algn="ctr"/>
            <a:r>
              <a:rPr lang="en-US" dirty="0" smtClean="0"/>
              <a:t>1 eight+ 1 four +1 one</a:t>
            </a:r>
          </a:p>
          <a:p>
            <a:pPr algn="ctr"/>
            <a:endParaRPr lang="en-US" dirty="0" smtClean="0"/>
          </a:p>
          <a:p>
            <a:pPr algn="ctr"/>
            <a:endParaRPr lang="en-US" dirty="0"/>
          </a:p>
          <a:p>
            <a:pPr algn="ctr"/>
            <a:endParaRPr lang="en-US" dirty="0" smtClean="0"/>
          </a:p>
          <a:p>
            <a:pPr marL="342900" indent="-342900" algn="ctr">
              <a:buAutoNum type="arabicPlain"/>
            </a:pPr>
            <a:r>
              <a:rPr lang="en-US" dirty="0" smtClean="0"/>
              <a:t>      1            0             1</a:t>
            </a:r>
          </a:p>
          <a:p>
            <a:pPr algn="ctr"/>
            <a:r>
              <a:rPr lang="en-US" dirty="0" smtClean="0"/>
              <a:t>Eights    fours    twos     ones </a:t>
            </a:r>
            <a:endParaRPr lang="en-US" dirty="0"/>
          </a:p>
        </p:txBody>
      </p:sp>
      <p:cxnSp>
        <p:nvCxnSpPr>
          <p:cNvPr id="9" name="Straight Connector 8"/>
          <p:cNvCxnSpPr/>
          <p:nvPr/>
        </p:nvCxnSpPr>
        <p:spPr>
          <a:xfrm>
            <a:off x="762000" y="3531476"/>
            <a:ext cx="4572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1447800" y="3531476"/>
            <a:ext cx="457200"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2209800" y="3505200"/>
            <a:ext cx="45720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3" name="Straight Connector 12"/>
          <p:cNvCxnSpPr/>
          <p:nvPr/>
        </p:nvCxnSpPr>
        <p:spPr>
          <a:xfrm>
            <a:off x="2857500" y="3531476"/>
            <a:ext cx="457200" cy="0"/>
          </a:xfrm>
          <a:prstGeom prst="line">
            <a:avLst/>
          </a:prstGeom>
        </p:spPr>
        <p:style>
          <a:lnRef idx="1">
            <a:schemeClr val="accent4"/>
          </a:lnRef>
          <a:fillRef idx="0">
            <a:schemeClr val="accent4"/>
          </a:fillRef>
          <a:effectRef idx="0">
            <a:schemeClr val="accent4"/>
          </a:effectRef>
          <a:fontRef idx="minor">
            <a:schemeClr val="tx1"/>
          </a:fontRef>
        </p:style>
      </p:cxnSp>
      <p:sp>
        <p:nvSpPr>
          <p:cNvPr id="10" name="TextBox 9"/>
          <p:cNvSpPr txBox="1"/>
          <p:nvPr/>
        </p:nvSpPr>
        <p:spPr>
          <a:xfrm>
            <a:off x="6858000" y="663631"/>
            <a:ext cx="1524000" cy="4031873"/>
          </a:xfrm>
          <a:prstGeom prst="rect">
            <a:avLst/>
          </a:prstGeom>
          <a:noFill/>
        </p:spPr>
        <p:txBody>
          <a:bodyPr wrap="square" rtlCol="0">
            <a:spAutoFit/>
          </a:bodyPr>
          <a:lstStyle/>
          <a:p>
            <a:r>
              <a:rPr lang="en-US" sz="3200" dirty="0" smtClean="0"/>
              <a:t>2</a:t>
            </a:r>
            <a:r>
              <a:rPr lang="en-US" sz="3200" baseline="30000" dirty="0" smtClean="0"/>
              <a:t>0</a:t>
            </a:r>
            <a:r>
              <a:rPr lang="en-US" sz="3200" dirty="0" smtClean="0"/>
              <a:t>=1</a:t>
            </a:r>
          </a:p>
          <a:p>
            <a:r>
              <a:rPr lang="en-US" sz="3200" dirty="0" smtClean="0"/>
              <a:t>2</a:t>
            </a:r>
            <a:r>
              <a:rPr lang="en-US" sz="3200" baseline="30000" dirty="0" smtClean="0"/>
              <a:t>1</a:t>
            </a:r>
            <a:r>
              <a:rPr lang="en-US" sz="3200" dirty="0" smtClean="0"/>
              <a:t>=2</a:t>
            </a:r>
          </a:p>
          <a:p>
            <a:r>
              <a:rPr lang="en-US" sz="3200" dirty="0" smtClean="0"/>
              <a:t>2</a:t>
            </a:r>
            <a:r>
              <a:rPr lang="en-US" sz="3200" baseline="30000" dirty="0" smtClean="0"/>
              <a:t>2</a:t>
            </a:r>
            <a:r>
              <a:rPr lang="en-US" sz="3200" dirty="0" smtClean="0"/>
              <a:t>=4</a:t>
            </a:r>
          </a:p>
          <a:p>
            <a:r>
              <a:rPr lang="en-US" sz="3200" dirty="0" smtClean="0"/>
              <a:t>2</a:t>
            </a:r>
            <a:r>
              <a:rPr lang="en-US" sz="3200" baseline="30000" dirty="0" smtClean="0"/>
              <a:t>3</a:t>
            </a:r>
            <a:r>
              <a:rPr lang="en-US" sz="3200" dirty="0" smtClean="0"/>
              <a:t>=8</a:t>
            </a:r>
          </a:p>
          <a:p>
            <a:r>
              <a:rPr lang="en-US" sz="3200" dirty="0" smtClean="0"/>
              <a:t>2</a:t>
            </a:r>
            <a:r>
              <a:rPr lang="en-US" sz="3200" baseline="30000" dirty="0" smtClean="0"/>
              <a:t>4</a:t>
            </a:r>
            <a:r>
              <a:rPr lang="en-US" sz="3200" dirty="0" smtClean="0"/>
              <a:t>=16</a:t>
            </a:r>
          </a:p>
          <a:p>
            <a:r>
              <a:rPr lang="en-US" sz="3200" dirty="0" smtClean="0"/>
              <a:t>2</a:t>
            </a:r>
            <a:r>
              <a:rPr lang="en-US" sz="3200" baseline="30000" dirty="0" smtClean="0"/>
              <a:t>5</a:t>
            </a:r>
            <a:r>
              <a:rPr lang="en-US" sz="3200" dirty="0" smtClean="0"/>
              <a:t>=32</a:t>
            </a:r>
          </a:p>
          <a:p>
            <a:r>
              <a:rPr lang="en-US" sz="3200" dirty="0" smtClean="0"/>
              <a:t>2</a:t>
            </a:r>
            <a:r>
              <a:rPr lang="en-US" sz="3200" baseline="30000" dirty="0" smtClean="0"/>
              <a:t>6</a:t>
            </a:r>
            <a:r>
              <a:rPr lang="en-US" sz="3200" dirty="0" smtClean="0"/>
              <a:t>=64</a:t>
            </a:r>
          </a:p>
          <a:p>
            <a:r>
              <a:rPr lang="en-US" sz="3200" dirty="0" smtClean="0"/>
              <a:t>2</a:t>
            </a:r>
            <a:r>
              <a:rPr lang="en-US" sz="3200" baseline="30000" dirty="0" smtClean="0"/>
              <a:t>7</a:t>
            </a:r>
            <a:r>
              <a:rPr lang="en-US" sz="3200" dirty="0" smtClean="0"/>
              <a:t>=128</a:t>
            </a:r>
            <a:endParaRPr lang="en-US" sz="3200" dirty="0"/>
          </a:p>
        </p:txBody>
      </p:sp>
      <p:sp>
        <p:nvSpPr>
          <p:cNvPr id="15" name="TextBox 14"/>
          <p:cNvSpPr txBox="1"/>
          <p:nvPr/>
        </p:nvSpPr>
        <p:spPr>
          <a:xfrm>
            <a:off x="320566" y="4038600"/>
            <a:ext cx="4022834" cy="2031325"/>
          </a:xfrm>
          <a:prstGeom prst="rect">
            <a:avLst/>
          </a:prstGeom>
          <a:noFill/>
        </p:spPr>
        <p:txBody>
          <a:bodyPr wrap="square" rtlCol="0">
            <a:spAutoFit/>
          </a:bodyPr>
          <a:lstStyle/>
          <a:p>
            <a:pPr algn="ctr"/>
            <a:r>
              <a:rPr lang="en-US" dirty="0" smtClean="0"/>
              <a:t>114=       64+   50</a:t>
            </a:r>
          </a:p>
          <a:p>
            <a:pPr algn="ctr"/>
            <a:r>
              <a:rPr lang="en-US" dirty="0" smtClean="0"/>
              <a:t>                   64+32+18</a:t>
            </a:r>
          </a:p>
          <a:p>
            <a:pPr algn="ctr"/>
            <a:r>
              <a:rPr lang="en-US" dirty="0" smtClean="0"/>
              <a:t>                        64+32+16+2</a:t>
            </a:r>
          </a:p>
          <a:p>
            <a:pPr algn="ctr"/>
            <a:endParaRPr lang="en-US" dirty="0"/>
          </a:p>
          <a:p>
            <a:pPr algn="ctr"/>
            <a:r>
              <a:rPr lang="en-US" dirty="0" smtClean="0"/>
              <a:t>         </a:t>
            </a:r>
          </a:p>
          <a:p>
            <a:pPr algn="ctr"/>
            <a:r>
              <a:rPr lang="en-US" dirty="0" smtClean="0"/>
              <a:t>1       1       1        0        0         1      0 </a:t>
            </a:r>
          </a:p>
          <a:p>
            <a:pPr algn="ctr"/>
            <a:r>
              <a:rPr lang="en-US" dirty="0" smtClean="0"/>
              <a:t>64s    32s     16s     8s      4s       2s     1s</a:t>
            </a:r>
            <a:endParaRPr lang="en-US" dirty="0"/>
          </a:p>
        </p:txBody>
      </p:sp>
      <p:cxnSp>
        <p:nvCxnSpPr>
          <p:cNvPr id="16" name="Straight Connector 15"/>
          <p:cNvCxnSpPr/>
          <p:nvPr/>
        </p:nvCxnSpPr>
        <p:spPr>
          <a:xfrm>
            <a:off x="533400" y="5715000"/>
            <a:ext cx="4572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1066800" y="5715000"/>
            <a:ext cx="4572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1600200" y="5715000"/>
            <a:ext cx="4572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2133600" y="5715000"/>
            <a:ext cx="4572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a:off x="2667000" y="5715000"/>
            <a:ext cx="4572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3200400" y="5715000"/>
            <a:ext cx="4572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3733800" y="5715000"/>
            <a:ext cx="4572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76340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61665"/>
            <a:ext cx="9115097" cy="1754326"/>
          </a:xfrm>
          <a:prstGeom prst="rect">
            <a:avLst/>
          </a:prstGeom>
        </p:spPr>
        <p:txBody>
          <a:bodyPr wrap="square">
            <a:spAutoFit/>
          </a:bodyPr>
          <a:lstStyle/>
          <a:p>
            <a:r>
              <a:rPr lang="en-US" dirty="0" smtClean="0"/>
              <a:t>Following </a:t>
            </a:r>
            <a:r>
              <a:rPr lang="en-US" dirty="0"/>
              <a:t>procedure should be adopted for converting a given binary integer (whole number) into its equivalent decimal number :</a:t>
            </a:r>
          </a:p>
          <a:p>
            <a:r>
              <a:rPr lang="en-US" b="1" dirty="0"/>
              <a:t>Step 1. </a:t>
            </a:r>
            <a:r>
              <a:rPr lang="en-US" dirty="0"/>
              <a:t>Write the binary number </a:t>
            </a:r>
            <a:r>
              <a:rPr lang="en-US" i="1" dirty="0"/>
              <a:t>i.e. </a:t>
            </a:r>
            <a:r>
              <a:rPr lang="en-US" dirty="0"/>
              <a:t>all its bits in a row.</a:t>
            </a:r>
            <a:endParaRPr lang="en-US" sz="2400" dirty="0"/>
          </a:p>
          <a:p>
            <a:r>
              <a:rPr lang="en-US" b="1" dirty="0"/>
              <a:t>Step 2.   </a:t>
            </a:r>
            <a:r>
              <a:rPr lang="en-US" dirty="0"/>
              <a:t>Directly under the bits, write 1, 2, 4, 8, 16,	starting from </a:t>
            </a:r>
            <a:r>
              <a:rPr lang="en-US" i="1" dirty="0"/>
              <a:t>right to left</a:t>
            </a:r>
            <a:r>
              <a:rPr lang="en-US" dirty="0"/>
              <a:t>.</a:t>
            </a:r>
            <a:endParaRPr lang="en-US" sz="2400" dirty="0"/>
          </a:p>
          <a:p>
            <a:r>
              <a:rPr lang="en-US" b="1" dirty="0"/>
              <a:t>Step 3. </a:t>
            </a:r>
            <a:r>
              <a:rPr lang="en-US" dirty="0"/>
              <a:t>Cross out the decimal weights which lie under 0 bits.</a:t>
            </a:r>
          </a:p>
          <a:p>
            <a:r>
              <a:rPr lang="en-US" b="1" dirty="0"/>
              <a:t>Step 4. </a:t>
            </a:r>
            <a:r>
              <a:rPr lang="en-US" dirty="0"/>
              <a:t>Add the remaining weights to get the decimal equivalent</a:t>
            </a:r>
          </a:p>
        </p:txBody>
      </p:sp>
      <p:sp>
        <p:nvSpPr>
          <p:cNvPr id="13" name="Rectangle 12"/>
          <p:cNvSpPr/>
          <p:nvPr/>
        </p:nvSpPr>
        <p:spPr>
          <a:xfrm>
            <a:off x="0" y="0"/>
            <a:ext cx="4397486" cy="461665"/>
          </a:xfrm>
          <a:prstGeom prst="rect">
            <a:avLst/>
          </a:prstGeom>
        </p:spPr>
        <p:txBody>
          <a:bodyPr wrap="none">
            <a:spAutoFit/>
          </a:bodyPr>
          <a:lstStyle/>
          <a:p>
            <a:pPr lvl="1" algn="r" rtl="1"/>
            <a:r>
              <a:rPr lang="en-US" sz="2400" b="1" dirty="0"/>
              <a:t>Binary to Decimal Conversion</a:t>
            </a:r>
          </a:p>
        </p:txBody>
      </p:sp>
      <p:sp>
        <p:nvSpPr>
          <p:cNvPr id="14" name="Rectangle 13"/>
          <p:cNvSpPr/>
          <p:nvPr/>
        </p:nvSpPr>
        <p:spPr>
          <a:xfrm>
            <a:off x="13138" y="2591631"/>
            <a:ext cx="3429000" cy="646331"/>
          </a:xfrm>
          <a:prstGeom prst="rect">
            <a:avLst/>
          </a:prstGeom>
        </p:spPr>
        <p:txBody>
          <a:bodyPr wrap="square">
            <a:spAutoFit/>
          </a:bodyPr>
          <a:lstStyle/>
          <a:p>
            <a:r>
              <a:rPr lang="en-US" i="1" dirty="0" smtClean="0"/>
              <a:t>Example:  Convert 11001  </a:t>
            </a:r>
            <a:r>
              <a:rPr lang="en-US" i="1" dirty="0"/>
              <a:t>to its equivalent decimal number.</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591631"/>
            <a:ext cx="5969876" cy="4266370"/>
          </a:xfrm>
          <a:prstGeom prst="rect">
            <a:avLst/>
          </a:prstGeom>
        </p:spPr>
      </p:pic>
    </p:spTree>
    <p:extLst>
      <p:ext uri="{BB962C8B-B14F-4D97-AF65-F5344CB8AC3E}">
        <p14:creationId xmlns:p14="http://schemas.microsoft.com/office/powerpoint/2010/main" val="1145621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472" y="1066800"/>
            <a:ext cx="9144000" cy="4154984"/>
          </a:xfrm>
          <a:prstGeom prst="rect">
            <a:avLst/>
          </a:prstGeom>
        </p:spPr>
        <p:txBody>
          <a:bodyPr wrap="square">
            <a:spAutoFit/>
          </a:bodyPr>
          <a:lstStyle/>
          <a:p>
            <a:pPr algn="just"/>
            <a:r>
              <a:rPr lang="en-US" sz="2400" dirty="0" smtClean="0"/>
              <a:t>A </a:t>
            </a:r>
            <a:r>
              <a:rPr lang="en-US" sz="2400" dirty="0"/>
              <a:t>logic gate is an electronic circuit </a:t>
            </a:r>
            <a:r>
              <a:rPr lang="en-US" sz="2400" b="1" dirty="0">
                <a:solidFill>
                  <a:srgbClr val="FF0000"/>
                </a:solidFill>
              </a:rPr>
              <a:t>which makes logic decisions</a:t>
            </a:r>
            <a:r>
              <a:rPr lang="en-US" sz="2400" dirty="0"/>
              <a:t>. It has one output and one or more inputs. The output signal appears only for certain combinations of input signals. </a:t>
            </a:r>
            <a:endParaRPr lang="en-US" sz="2400" dirty="0" smtClean="0"/>
          </a:p>
          <a:p>
            <a:pPr algn="just"/>
            <a:r>
              <a:rPr lang="en-US" sz="2400" dirty="0" smtClean="0"/>
              <a:t>Logic </a:t>
            </a:r>
            <a:r>
              <a:rPr lang="en-US" sz="2400" dirty="0"/>
              <a:t>gates are the basic building blocks from which most of the digital systems are built up. </a:t>
            </a:r>
            <a:endParaRPr lang="en-US" sz="2400" dirty="0" smtClean="0"/>
          </a:p>
          <a:p>
            <a:pPr algn="just"/>
            <a:r>
              <a:rPr lang="en-US" sz="2400" dirty="0" smtClean="0"/>
              <a:t>They </a:t>
            </a:r>
            <a:r>
              <a:rPr lang="en-US" sz="2400" dirty="0"/>
              <a:t>implement the hardware logic function based on the logical algebra developed by George Boole which is called </a:t>
            </a:r>
            <a:r>
              <a:rPr lang="en-US" sz="2400" dirty="0">
                <a:solidFill>
                  <a:srgbClr val="FF0000"/>
                </a:solidFill>
              </a:rPr>
              <a:t>Boolean algebra </a:t>
            </a:r>
            <a:r>
              <a:rPr lang="en-US" sz="2400" dirty="0"/>
              <a:t>in his </a:t>
            </a:r>
            <a:r>
              <a:rPr lang="en-US" sz="2400" dirty="0" err="1"/>
              <a:t>honour</a:t>
            </a:r>
            <a:r>
              <a:rPr lang="en-US" sz="2400" dirty="0"/>
              <a:t>. </a:t>
            </a:r>
            <a:endParaRPr lang="en-US" sz="2400" dirty="0" smtClean="0"/>
          </a:p>
          <a:p>
            <a:pPr algn="just"/>
            <a:r>
              <a:rPr lang="en-US" sz="2400" dirty="0" smtClean="0"/>
              <a:t>A </a:t>
            </a:r>
            <a:r>
              <a:rPr lang="en-US" sz="2400" dirty="0"/>
              <a:t>unique characteristic of the </a:t>
            </a:r>
            <a:r>
              <a:rPr lang="en-US" sz="2400" b="1" dirty="0">
                <a:solidFill>
                  <a:srgbClr val="FF0000"/>
                </a:solidFill>
              </a:rPr>
              <a:t>Boolean algebra </a:t>
            </a:r>
            <a:r>
              <a:rPr lang="en-US" sz="2400" dirty="0"/>
              <a:t>is that variables used in it </a:t>
            </a:r>
            <a:r>
              <a:rPr lang="en-US" sz="2400" b="1" dirty="0"/>
              <a:t>can assume only one of the two values </a:t>
            </a:r>
            <a:r>
              <a:rPr lang="en-US" sz="2400" i="1" dirty="0"/>
              <a:t>i.e</a:t>
            </a:r>
            <a:r>
              <a:rPr lang="en-US" sz="2400" dirty="0"/>
              <a:t>. either 0 or 1. Hence, every variable is either a 0 or a 1.</a:t>
            </a:r>
          </a:p>
        </p:txBody>
      </p:sp>
      <p:sp>
        <p:nvSpPr>
          <p:cNvPr id="6" name="Rectangle 5"/>
          <p:cNvSpPr/>
          <p:nvPr/>
        </p:nvSpPr>
        <p:spPr>
          <a:xfrm>
            <a:off x="1828800" y="164180"/>
            <a:ext cx="4933787" cy="584775"/>
          </a:xfrm>
          <a:prstGeom prst="rect">
            <a:avLst/>
          </a:prstGeom>
        </p:spPr>
        <p:txBody>
          <a:bodyPr wrap="none">
            <a:spAutoFit/>
          </a:bodyPr>
          <a:lstStyle/>
          <a:p>
            <a:pPr lvl="1" algn="ctr"/>
            <a:r>
              <a:rPr lang="en-US" sz="3200" b="1" dirty="0">
                <a:solidFill>
                  <a:srgbClr val="FF0000"/>
                </a:solidFill>
              </a:rPr>
              <a:t>Definition of a Logic Gate</a:t>
            </a:r>
          </a:p>
        </p:txBody>
      </p:sp>
      <p:sp>
        <p:nvSpPr>
          <p:cNvPr id="2" name="Rectangle 1"/>
          <p:cNvSpPr/>
          <p:nvPr/>
        </p:nvSpPr>
        <p:spPr>
          <a:xfrm>
            <a:off x="3962400" y="5934670"/>
            <a:ext cx="5177051" cy="923330"/>
          </a:xfrm>
          <a:prstGeom prst="rect">
            <a:avLst/>
          </a:prstGeom>
        </p:spPr>
        <p:txBody>
          <a:bodyPr wrap="square">
            <a:spAutoFit/>
          </a:bodyPr>
          <a:lstStyle/>
          <a:p>
            <a:r>
              <a:rPr lang="en-US" dirty="0"/>
              <a:t>Boolean algebra is </a:t>
            </a:r>
            <a:r>
              <a:rPr lang="en-US" b="1" dirty="0"/>
              <a:t>a branch of mathematics that deals with operations on logical values with binary variables</a:t>
            </a:r>
            <a:endParaRPr lang="en-US" dirty="0"/>
          </a:p>
        </p:txBody>
      </p:sp>
    </p:spTree>
    <p:extLst>
      <p:ext uri="{BB962C8B-B14F-4D97-AF65-F5344CB8AC3E}">
        <p14:creationId xmlns:p14="http://schemas.microsoft.com/office/powerpoint/2010/main" val="2848200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97" y="838200"/>
            <a:ext cx="9144000" cy="5786199"/>
          </a:xfrm>
          <a:prstGeom prst="rect">
            <a:avLst/>
          </a:prstGeom>
        </p:spPr>
        <p:txBody>
          <a:bodyPr wrap="square">
            <a:spAutoFit/>
          </a:bodyPr>
          <a:lstStyle/>
          <a:p>
            <a:r>
              <a:rPr lang="en-US" dirty="0" smtClean="0"/>
              <a:t>In </a:t>
            </a:r>
            <a:r>
              <a:rPr lang="en-US" dirty="0"/>
              <a:t>computing systems, the number symbols </a:t>
            </a:r>
            <a:r>
              <a:rPr lang="en-US" b="1" dirty="0" smtClean="0">
                <a:solidFill>
                  <a:srgbClr val="FF0000"/>
                </a:solidFill>
              </a:rPr>
              <a:t>1</a:t>
            </a:r>
            <a:r>
              <a:rPr lang="en-US" dirty="0" smtClean="0"/>
              <a:t> </a:t>
            </a:r>
            <a:r>
              <a:rPr lang="en-US" dirty="0"/>
              <a:t>and </a:t>
            </a:r>
            <a:r>
              <a:rPr lang="en-US" b="1" dirty="0">
                <a:solidFill>
                  <a:srgbClr val="FF0000"/>
                </a:solidFill>
              </a:rPr>
              <a:t>0</a:t>
            </a:r>
            <a:r>
              <a:rPr lang="en-US" dirty="0" smtClean="0"/>
              <a:t> </a:t>
            </a:r>
            <a:r>
              <a:rPr lang="en-US" dirty="0"/>
              <a:t>represent two possible states of a circuit or device. It makes no difference if these two states are referred to as </a:t>
            </a:r>
            <a:r>
              <a:rPr lang="en-US" b="1" dirty="0">
                <a:solidFill>
                  <a:srgbClr val="FF0000"/>
                </a:solidFill>
              </a:rPr>
              <a:t>ON</a:t>
            </a:r>
            <a:r>
              <a:rPr lang="en-US" i="1" dirty="0"/>
              <a:t> </a:t>
            </a:r>
            <a:r>
              <a:rPr lang="en-US" dirty="0"/>
              <a:t>and </a:t>
            </a:r>
            <a:r>
              <a:rPr lang="en-US" b="1" dirty="0">
                <a:solidFill>
                  <a:srgbClr val="FF0000"/>
                </a:solidFill>
              </a:rPr>
              <a:t>OFF</a:t>
            </a:r>
            <a:r>
              <a:rPr lang="en-US" dirty="0"/>
              <a:t>, </a:t>
            </a:r>
            <a:r>
              <a:rPr lang="en-US" b="1" dirty="0">
                <a:solidFill>
                  <a:srgbClr val="FF0000"/>
                </a:solidFill>
              </a:rPr>
              <a:t>CLOSED</a:t>
            </a:r>
            <a:r>
              <a:rPr lang="en-US" i="1" dirty="0"/>
              <a:t> </a:t>
            </a:r>
            <a:r>
              <a:rPr lang="en-US" dirty="0"/>
              <a:t>and </a:t>
            </a:r>
            <a:r>
              <a:rPr lang="en-US" b="1" dirty="0">
                <a:solidFill>
                  <a:srgbClr val="FF0000"/>
                </a:solidFill>
              </a:rPr>
              <a:t>OPEN</a:t>
            </a:r>
            <a:r>
              <a:rPr lang="en-US" dirty="0"/>
              <a:t>, </a:t>
            </a:r>
            <a:r>
              <a:rPr lang="en-US" b="1" dirty="0">
                <a:solidFill>
                  <a:srgbClr val="FF0000"/>
                </a:solidFill>
              </a:rPr>
              <a:t>HIGH</a:t>
            </a:r>
            <a:r>
              <a:rPr lang="en-US" i="1" dirty="0"/>
              <a:t> </a:t>
            </a:r>
            <a:r>
              <a:rPr lang="en-US" dirty="0"/>
              <a:t>and </a:t>
            </a:r>
            <a:r>
              <a:rPr lang="en-US" b="1" dirty="0">
                <a:solidFill>
                  <a:srgbClr val="FF0000"/>
                </a:solidFill>
              </a:rPr>
              <a:t>LOW</a:t>
            </a:r>
            <a:r>
              <a:rPr lang="en-US" i="1" dirty="0"/>
              <a:t> </a:t>
            </a:r>
            <a:r>
              <a:rPr lang="en-US" i="1" dirty="0" smtClean="0"/>
              <a:t>and </a:t>
            </a:r>
            <a:r>
              <a:rPr lang="en-US" b="1" dirty="0" smtClean="0">
                <a:solidFill>
                  <a:srgbClr val="FF0000"/>
                </a:solidFill>
              </a:rPr>
              <a:t>PLUS </a:t>
            </a:r>
            <a:r>
              <a:rPr lang="en-US" dirty="0"/>
              <a:t>and </a:t>
            </a:r>
            <a:r>
              <a:rPr lang="en-US" b="1" dirty="0">
                <a:solidFill>
                  <a:srgbClr val="FF0000"/>
                </a:solidFill>
              </a:rPr>
              <a:t>MINUS</a:t>
            </a:r>
            <a:r>
              <a:rPr lang="en-US" i="1" dirty="0"/>
              <a:t> </a:t>
            </a:r>
            <a:r>
              <a:rPr lang="en-US" dirty="0"/>
              <a:t>or </a:t>
            </a:r>
            <a:r>
              <a:rPr lang="en-US" b="1" dirty="0">
                <a:solidFill>
                  <a:srgbClr val="FF0000"/>
                </a:solidFill>
              </a:rPr>
              <a:t>TRUE</a:t>
            </a:r>
            <a:r>
              <a:rPr lang="en-US" i="1" dirty="0"/>
              <a:t> </a:t>
            </a:r>
            <a:r>
              <a:rPr lang="en-US" dirty="0"/>
              <a:t>and </a:t>
            </a:r>
            <a:r>
              <a:rPr lang="en-US" b="1" dirty="0">
                <a:solidFill>
                  <a:srgbClr val="FF0000"/>
                </a:solidFill>
              </a:rPr>
              <a:t>FALSE</a:t>
            </a:r>
            <a:r>
              <a:rPr lang="en-US" i="1" dirty="0"/>
              <a:t> </a:t>
            </a:r>
            <a:r>
              <a:rPr lang="en-US" dirty="0"/>
              <a:t>depending on the circumstances. Main point is that </a:t>
            </a:r>
            <a:r>
              <a:rPr lang="en-US" b="1" dirty="0"/>
              <a:t>they must be symbolized by two opposite conditions</a:t>
            </a:r>
            <a:r>
              <a:rPr lang="en-US" dirty="0"/>
              <a:t>.</a:t>
            </a:r>
            <a:endParaRPr lang="en-US" sz="2400" dirty="0"/>
          </a:p>
          <a:p>
            <a:r>
              <a:rPr lang="en-US" dirty="0"/>
              <a:t>In </a:t>
            </a:r>
            <a:r>
              <a:rPr lang="en-US" b="1" dirty="0">
                <a:solidFill>
                  <a:schemeClr val="tx2">
                    <a:lumMod val="60000"/>
                    <a:lumOff val="40000"/>
                  </a:schemeClr>
                </a:solidFill>
              </a:rPr>
              <a:t>positive logic</a:t>
            </a:r>
            <a:r>
              <a:rPr lang="en-US" dirty="0" smtClean="0"/>
              <a:t>, </a:t>
            </a:r>
            <a:r>
              <a:rPr lang="en-US" b="1" dirty="0">
                <a:solidFill>
                  <a:srgbClr val="FF0000"/>
                </a:solidFill>
              </a:rPr>
              <a:t>a </a:t>
            </a:r>
            <a:r>
              <a:rPr lang="en-US" sz="2000" b="1" dirty="0">
                <a:solidFill>
                  <a:srgbClr val="FF0000"/>
                </a:solidFill>
              </a:rPr>
              <a:t>1 </a:t>
            </a:r>
            <a:r>
              <a:rPr lang="en-US" sz="2000" b="1" dirty="0" smtClean="0">
                <a:solidFill>
                  <a:srgbClr val="FF0000"/>
                </a:solidFill>
              </a:rPr>
              <a:t>represents</a:t>
            </a:r>
          </a:p>
          <a:p>
            <a:pPr marL="568325" lvl="2" indent="-222250"/>
            <a:r>
              <a:rPr lang="en-US" dirty="0" smtClean="0"/>
              <a:t>an 1. </a:t>
            </a:r>
            <a:r>
              <a:rPr lang="en-US" i="1" dirty="0" smtClean="0"/>
              <a:t>ON </a:t>
            </a:r>
            <a:r>
              <a:rPr lang="en-US" dirty="0" smtClean="0"/>
              <a:t>circuit	</a:t>
            </a:r>
            <a:r>
              <a:rPr lang="en-US" b="1" dirty="0" smtClean="0"/>
              <a:t>2.   </a:t>
            </a:r>
            <a:r>
              <a:rPr lang="en-US" dirty="0" smtClean="0"/>
              <a:t>a </a:t>
            </a:r>
            <a:r>
              <a:rPr lang="en-US" i="1" dirty="0" smtClean="0"/>
              <a:t>CLOSED </a:t>
            </a:r>
            <a:r>
              <a:rPr lang="en-US" dirty="0" smtClean="0"/>
              <a:t>switch	</a:t>
            </a:r>
            <a:r>
              <a:rPr lang="en-US" b="1" dirty="0" smtClean="0"/>
              <a:t>3. </a:t>
            </a:r>
            <a:r>
              <a:rPr lang="en-US" dirty="0" smtClean="0"/>
              <a:t>a </a:t>
            </a:r>
            <a:r>
              <a:rPr lang="en-US" i="1" dirty="0" smtClean="0"/>
              <a:t>HIGH </a:t>
            </a:r>
            <a:r>
              <a:rPr lang="en-US" dirty="0" smtClean="0"/>
              <a:t>voltage</a:t>
            </a:r>
            <a:r>
              <a:rPr lang="en-US" sz="2400" dirty="0"/>
              <a:t> </a:t>
            </a:r>
            <a:r>
              <a:rPr lang="en-US" sz="2400" dirty="0" smtClean="0"/>
              <a:t> </a:t>
            </a:r>
            <a:r>
              <a:rPr lang="en-US" b="1" dirty="0"/>
              <a:t>4</a:t>
            </a:r>
            <a:r>
              <a:rPr lang="en-US" sz="2400" dirty="0" smtClean="0"/>
              <a:t>. </a:t>
            </a:r>
            <a:r>
              <a:rPr lang="en-US" dirty="0" smtClean="0"/>
              <a:t>a </a:t>
            </a:r>
            <a:r>
              <a:rPr lang="en-US" i="1" dirty="0"/>
              <a:t>PLUS </a:t>
            </a:r>
            <a:r>
              <a:rPr lang="en-US" dirty="0"/>
              <a:t>sign	</a:t>
            </a:r>
            <a:r>
              <a:rPr lang="en-US" b="1" dirty="0"/>
              <a:t>5. </a:t>
            </a:r>
            <a:r>
              <a:rPr lang="en-US" dirty="0"/>
              <a:t>a </a:t>
            </a:r>
            <a:r>
              <a:rPr lang="en-US" i="1" dirty="0"/>
              <a:t>TRUE </a:t>
            </a:r>
            <a:r>
              <a:rPr lang="en-US" dirty="0"/>
              <a:t>statement Consequently, </a:t>
            </a:r>
            <a:r>
              <a:rPr lang="en-US" dirty="0" smtClean="0"/>
              <a:t>  </a:t>
            </a:r>
          </a:p>
          <a:p>
            <a:r>
              <a:rPr lang="en-US" dirty="0"/>
              <a:t> </a:t>
            </a:r>
            <a:r>
              <a:rPr lang="en-US" dirty="0" smtClean="0"/>
              <a:t>                             </a:t>
            </a:r>
            <a:r>
              <a:rPr lang="en-US" sz="2000" b="1" dirty="0" smtClean="0">
                <a:solidFill>
                  <a:srgbClr val="FF0000"/>
                </a:solidFill>
              </a:rPr>
              <a:t>a </a:t>
            </a:r>
            <a:r>
              <a:rPr lang="en-US" sz="2000" b="1" dirty="0">
                <a:solidFill>
                  <a:srgbClr val="FF0000"/>
                </a:solidFill>
              </a:rPr>
              <a:t>0 represents</a:t>
            </a:r>
            <a:endParaRPr lang="en-US" sz="2800" b="1" dirty="0">
              <a:solidFill>
                <a:srgbClr val="FF0000"/>
              </a:solidFill>
            </a:endParaRPr>
          </a:p>
          <a:p>
            <a:r>
              <a:rPr lang="en-US" b="1" dirty="0" smtClean="0"/>
              <a:t>        1</a:t>
            </a:r>
            <a:r>
              <a:rPr lang="en-US" b="1" dirty="0"/>
              <a:t>. </a:t>
            </a:r>
            <a:r>
              <a:rPr lang="en-US" dirty="0"/>
              <a:t>an </a:t>
            </a:r>
            <a:r>
              <a:rPr lang="en-US" i="1" dirty="0"/>
              <a:t>OFF </a:t>
            </a:r>
            <a:r>
              <a:rPr lang="en-US" dirty="0"/>
              <a:t>circuit </a:t>
            </a:r>
            <a:r>
              <a:rPr lang="en-US" b="1" dirty="0"/>
              <a:t>2. </a:t>
            </a:r>
            <a:r>
              <a:rPr lang="en-US" b="1" dirty="0" smtClean="0"/>
              <a:t>    </a:t>
            </a:r>
            <a:r>
              <a:rPr lang="en-US" dirty="0" smtClean="0"/>
              <a:t>an </a:t>
            </a:r>
            <a:r>
              <a:rPr lang="en-US" i="1" dirty="0"/>
              <a:t>OPEN </a:t>
            </a:r>
            <a:r>
              <a:rPr lang="en-US" dirty="0"/>
              <a:t>switch </a:t>
            </a:r>
            <a:r>
              <a:rPr lang="en-US" b="1" dirty="0"/>
              <a:t>3. </a:t>
            </a:r>
            <a:r>
              <a:rPr lang="en-US" b="1" dirty="0" smtClean="0"/>
              <a:t>     </a:t>
            </a:r>
            <a:r>
              <a:rPr lang="en-US" dirty="0" smtClean="0"/>
              <a:t>a </a:t>
            </a:r>
            <a:r>
              <a:rPr lang="en-US" i="1" dirty="0"/>
              <a:t>LOW </a:t>
            </a:r>
            <a:r>
              <a:rPr lang="en-US" dirty="0"/>
              <a:t>voltage </a:t>
            </a:r>
            <a:r>
              <a:rPr lang="en-US" dirty="0" smtClean="0"/>
              <a:t>     </a:t>
            </a:r>
            <a:r>
              <a:rPr lang="en-US" b="1" dirty="0" smtClean="0"/>
              <a:t>4</a:t>
            </a:r>
            <a:r>
              <a:rPr lang="en-US" b="1" dirty="0"/>
              <a:t>. </a:t>
            </a:r>
            <a:r>
              <a:rPr lang="en-US" dirty="0"/>
              <a:t>a </a:t>
            </a:r>
            <a:r>
              <a:rPr lang="en-US" i="1" dirty="0"/>
              <a:t>MINUS </a:t>
            </a:r>
            <a:r>
              <a:rPr lang="en-US" dirty="0"/>
              <a:t>sign </a:t>
            </a:r>
            <a:r>
              <a:rPr lang="en-US" dirty="0" smtClean="0"/>
              <a:t>     </a:t>
            </a:r>
            <a:r>
              <a:rPr lang="en-US" b="1" dirty="0" smtClean="0"/>
              <a:t>5</a:t>
            </a:r>
            <a:r>
              <a:rPr lang="en-US" b="1" dirty="0"/>
              <a:t>. </a:t>
            </a:r>
            <a:r>
              <a:rPr lang="en-US" dirty="0"/>
              <a:t>a </a:t>
            </a:r>
            <a:r>
              <a:rPr lang="en-US" i="1" dirty="0"/>
              <a:t>FALSE </a:t>
            </a:r>
            <a:r>
              <a:rPr lang="en-US" dirty="0"/>
              <a:t>statement. </a:t>
            </a:r>
            <a:endParaRPr lang="en-US" dirty="0" smtClean="0"/>
          </a:p>
          <a:p>
            <a:r>
              <a:rPr lang="en-US" b="1" dirty="0">
                <a:solidFill>
                  <a:schemeClr val="tx2">
                    <a:lumMod val="60000"/>
                    <a:lumOff val="40000"/>
                  </a:schemeClr>
                </a:solidFill>
              </a:rPr>
              <a:t>In negative logic</a:t>
            </a:r>
            <a:r>
              <a:rPr lang="en-US" dirty="0"/>
              <a:t>, just opposite conditions prevail.</a:t>
            </a:r>
            <a:endParaRPr lang="en-US" sz="2400" dirty="0"/>
          </a:p>
          <a:p>
            <a:r>
              <a:rPr lang="en-US" dirty="0"/>
              <a:t>Suppose, a digital system has two voltage levels of 0V and 5V. If we say that symbol 1 stands for 5V and symbol 0 for 0V, then we have positive logic system. If, on other hand, we decide that a 1 should represent 0 V and 0 should represent 5V, then we will get negative logic system.</a:t>
            </a:r>
          </a:p>
          <a:p>
            <a:endParaRPr lang="en-US" dirty="0" smtClean="0"/>
          </a:p>
          <a:p>
            <a:r>
              <a:rPr lang="en-US" dirty="0" smtClean="0"/>
              <a:t>Suppose</a:t>
            </a:r>
            <a:r>
              <a:rPr lang="en-US" dirty="0"/>
              <a:t>, in a circuit, the two voltage levels are 2V and 10V. Then for positive logic, the 1 represents 10V and the 0 represents 2V (</a:t>
            </a:r>
            <a:r>
              <a:rPr lang="en-US" i="1" dirty="0"/>
              <a:t>i.e</a:t>
            </a:r>
            <a:r>
              <a:rPr lang="en-US" dirty="0"/>
              <a:t>. lesser of the two voltages). If the voltage levels are </a:t>
            </a:r>
            <a:r>
              <a:rPr lang="en-US" dirty="0" smtClean="0"/>
              <a:t> -2V </a:t>
            </a:r>
            <a:r>
              <a:rPr lang="en-US" dirty="0"/>
              <a:t>and - 8V, then, in positive logic, the 1 represents - 2V and the 0 represents - 8V (</a:t>
            </a:r>
            <a:r>
              <a:rPr lang="en-US" i="1" dirty="0"/>
              <a:t>i.e</a:t>
            </a:r>
            <a:r>
              <a:rPr lang="en-US" dirty="0"/>
              <a:t>. lesser of the two voltages).</a:t>
            </a:r>
          </a:p>
          <a:p>
            <a:r>
              <a:rPr lang="en-US" dirty="0"/>
              <a:t>Unless stated otherwise, we will be using only </a:t>
            </a:r>
            <a:r>
              <a:rPr lang="en-US" b="1" i="1" dirty="0"/>
              <a:t>positive logic </a:t>
            </a:r>
            <a:r>
              <a:rPr lang="en-US" dirty="0"/>
              <a:t>in this chapter.</a:t>
            </a:r>
          </a:p>
        </p:txBody>
      </p:sp>
      <p:sp>
        <p:nvSpPr>
          <p:cNvPr id="2" name="Rectangle 1"/>
          <p:cNvSpPr/>
          <p:nvPr/>
        </p:nvSpPr>
        <p:spPr>
          <a:xfrm>
            <a:off x="2526093" y="210065"/>
            <a:ext cx="4112408" cy="461665"/>
          </a:xfrm>
          <a:prstGeom prst="rect">
            <a:avLst/>
          </a:prstGeom>
        </p:spPr>
        <p:txBody>
          <a:bodyPr wrap="none">
            <a:spAutoFit/>
          </a:bodyPr>
          <a:lstStyle/>
          <a:p>
            <a:pPr lvl="1"/>
            <a:r>
              <a:rPr lang="en-US" sz="2400" b="1" dirty="0"/>
              <a:t>Positive and Negative Logic</a:t>
            </a:r>
          </a:p>
        </p:txBody>
      </p:sp>
    </p:spTree>
    <p:extLst>
      <p:ext uri="{BB962C8B-B14F-4D97-AF65-F5344CB8AC3E}">
        <p14:creationId xmlns:p14="http://schemas.microsoft.com/office/powerpoint/2010/main" val="2010703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636" y="921987"/>
            <a:ext cx="8270764" cy="646331"/>
          </a:xfrm>
          <a:prstGeom prst="rect">
            <a:avLst/>
          </a:prstGeom>
        </p:spPr>
        <p:txBody>
          <a:bodyPr wrap="square">
            <a:spAutoFit/>
          </a:bodyPr>
          <a:lstStyle/>
          <a:p>
            <a:r>
              <a:rPr lang="en-US" dirty="0"/>
              <a:t>A Buffer is </a:t>
            </a:r>
            <a:r>
              <a:rPr lang="en-US" b="1" dirty="0" smtClean="0"/>
              <a:t>Logic </a:t>
            </a:r>
            <a:r>
              <a:rPr lang="en-US" b="1" dirty="0"/>
              <a:t>Gate that has only one Input, its Output follows the same Logic State as the Input</a:t>
            </a:r>
            <a:endParaRPr lang="en-US" dirty="0"/>
          </a:p>
        </p:txBody>
      </p:sp>
      <p:sp>
        <p:nvSpPr>
          <p:cNvPr id="5" name="Rectangle 4"/>
          <p:cNvSpPr/>
          <p:nvPr/>
        </p:nvSpPr>
        <p:spPr>
          <a:xfrm>
            <a:off x="685800" y="195446"/>
            <a:ext cx="2854436" cy="523220"/>
          </a:xfrm>
          <a:prstGeom prst="rect">
            <a:avLst/>
          </a:prstGeom>
        </p:spPr>
        <p:txBody>
          <a:bodyPr wrap="none">
            <a:spAutoFit/>
          </a:bodyPr>
          <a:lstStyle/>
          <a:p>
            <a:r>
              <a:rPr lang="en-US" sz="2800" b="1" dirty="0"/>
              <a:t>The “Buffer” Gate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590800"/>
            <a:ext cx="2638793" cy="2343477"/>
          </a:xfrm>
          <a:prstGeom prst="rect">
            <a:avLst/>
          </a:prstGeom>
        </p:spPr>
      </p:pic>
      <p:sp>
        <p:nvSpPr>
          <p:cNvPr id="8" name="Rectangle 7"/>
          <p:cNvSpPr/>
          <p:nvPr/>
        </p:nvSpPr>
        <p:spPr>
          <a:xfrm>
            <a:off x="9601200" y="1143000"/>
            <a:ext cx="4572000" cy="646331"/>
          </a:xfrm>
          <a:prstGeom prst="rect">
            <a:avLst/>
          </a:prstGeom>
        </p:spPr>
        <p:txBody>
          <a:bodyPr>
            <a:spAutoFit/>
          </a:bodyPr>
          <a:lstStyle/>
          <a:p>
            <a:r>
              <a:rPr lang="en-US" dirty="0"/>
              <a:t>https://www.youtube.com/watch?v=JQBRzsPhw2w</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722717"/>
            <a:ext cx="4058217" cy="4153480"/>
          </a:xfrm>
          <a:prstGeom prst="rect">
            <a:avLst/>
          </a:prstGeom>
        </p:spPr>
      </p:pic>
      <p:sp>
        <p:nvSpPr>
          <p:cNvPr id="2" name="TextBox 1"/>
          <p:cNvSpPr txBox="1"/>
          <p:nvPr/>
        </p:nvSpPr>
        <p:spPr>
          <a:xfrm>
            <a:off x="876300" y="2538051"/>
            <a:ext cx="1295400" cy="369332"/>
          </a:xfrm>
          <a:prstGeom prst="rect">
            <a:avLst/>
          </a:prstGeom>
          <a:noFill/>
        </p:spPr>
        <p:txBody>
          <a:bodyPr wrap="square" rtlCol="0">
            <a:spAutoFit/>
          </a:bodyPr>
          <a:lstStyle/>
          <a:p>
            <a:r>
              <a:rPr lang="en-US" b="1" dirty="0" smtClean="0"/>
              <a:t>symbol</a:t>
            </a:r>
            <a:endParaRPr lang="en-US" b="1" dirty="0"/>
          </a:p>
        </p:txBody>
      </p:sp>
      <p:sp>
        <p:nvSpPr>
          <p:cNvPr id="3" name="Rectangle 2"/>
          <p:cNvSpPr/>
          <p:nvPr/>
        </p:nvSpPr>
        <p:spPr>
          <a:xfrm>
            <a:off x="1340048" y="3700046"/>
            <a:ext cx="1201291" cy="338554"/>
          </a:xfrm>
          <a:prstGeom prst="rect">
            <a:avLst/>
          </a:prstGeom>
        </p:spPr>
        <p:txBody>
          <a:bodyPr wrap="none">
            <a:spAutoFit/>
          </a:bodyPr>
          <a:lstStyle/>
          <a:p>
            <a:r>
              <a:rPr lang="en-US" sz="1600" b="1" dirty="0"/>
              <a:t>Truth tables</a:t>
            </a:r>
          </a:p>
        </p:txBody>
      </p:sp>
    </p:spTree>
    <p:extLst>
      <p:ext uri="{BB962C8B-B14F-4D97-AF65-F5344CB8AC3E}">
        <p14:creationId xmlns:p14="http://schemas.microsoft.com/office/powerpoint/2010/main" val="2887871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027" y="2819400"/>
            <a:ext cx="7630590" cy="3934374"/>
          </a:xfrm>
          <a:prstGeom prst="rect">
            <a:avLst/>
          </a:prstGeom>
        </p:spPr>
      </p:pic>
      <p:sp>
        <p:nvSpPr>
          <p:cNvPr id="5" name="Rectangle 4"/>
          <p:cNvSpPr/>
          <p:nvPr/>
        </p:nvSpPr>
        <p:spPr>
          <a:xfrm>
            <a:off x="0" y="457200"/>
            <a:ext cx="9144000" cy="1200329"/>
          </a:xfrm>
          <a:prstGeom prst="rect">
            <a:avLst/>
          </a:prstGeom>
        </p:spPr>
        <p:txBody>
          <a:bodyPr wrap="square">
            <a:spAutoFit/>
          </a:bodyPr>
          <a:lstStyle/>
          <a:p>
            <a:r>
              <a:rPr lang="en-US" dirty="0" smtClean="0"/>
              <a:t>is </a:t>
            </a:r>
            <a:r>
              <a:rPr lang="en-US" dirty="0"/>
              <a:t>a logic gate that inverts the digital input signal. For this reason, a NOT gate is sometimes is referred to as an </a:t>
            </a:r>
            <a:r>
              <a:rPr lang="en-US" dirty="0" smtClean="0"/>
              <a:t>inverter. </a:t>
            </a:r>
            <a:r>
              <a:rPr lang="en-US" dirty="0"/>
              <a:t>A NOT gate always has high (logical 1) output when its input is low (logical 0). Conversely, a </a:t>
            </a:r>
            <a:r>
              <a:rPr lang="en-US" b="1" dirty="0"/>
              <a:t>logical NOT gate</a:t>
            </a:r>
            <a:r>
              <a:rPr lang="en-US" dirty="0"/>
              <a:t> always has low (logical 0) output when the input is high (logical 1). </a:t>
            </a:r>
          </a:p>
        </p:txBody>
      </p:sp>
      <p:sp>
        <p:nvSpPr>
          <p:cNvPr id="6" name="Rectangle 5"/>
          <p:cNvSpPr/>
          <p:nvPr/>
        </p:nvSpPr>
        <p:spPr>
          <a:xfrm>
            <a:off x="155689" y="87868"/>
            <a:ext cx="1425903" cy="400110"/>
          </a:xfrm>
          <a:prstGeom prst="rect">
            <a:avLst/>
          </a:prstGeom>
        </p:spPr>
        <p:txBody>
          <a:bodyPr wrap="none">
            <a:spAutoFit/>
          </a:bodyPr>
          <a:lstStyle/>
          <a:p>
            <a:r>
              <a:rPr lang="en-US" sz="2000" dirty="0"/>
              <a:t>A </a:t>
            </a:r>
            <a:r>
              <a:rPr lang="en-US" sz="2000" b="1" dirty="0"/>
              <a:t>NOT gate</a:t>
            </a:r>
            <a:r>
              <a:rPr lang="en-US" sz="2000" dirty="0"/>
              <a:t> </a:t>
            </a:r>
          </a:p>
        </p:txBody>
      </p:sp>
      <p:sp>
        <p:nvSpPr>
          <p:cNvPr id="7" name="Rectangle 6"/>
          <p:cNvSpPr/>
          <p:nvPr/>
        </p:nvSpPr>
        <p:spPr>
          <a:xfrm>
            <a:off x="5333999" y="2286000"/>
            <a:ext cx="3717617" cy="584775"/>
          </a:xfrm>
          <a:prstGeom prst="rect">
            <a:avLst/>
          </a:prstGeom>
        </p:spPr>
        <p:txBody>
          <a:bodyPr wrap="square">
            <a:spAutoFit/>
          </a:bodyPr>
          <a:lstStyle/>
          <a:p>
            <a:r>
              <a:rPr lang="en-US" sz="1600" dirty="0" smtClean="0"/>
              <a:t>symbol  and truth table  for </a:t>
            </a:r>
            <a:r>
              <a:rPr lang="en-US" sz="1600" dirty="0"/>
              <a:t>a NOT gate is shown below:</a:t>
            </a:r>
          </a:p>
        </p:txBody>
      </p:sp>
    </p:spTree>
    <p:extLst>
      <p:ext uri="{BB962C8B-B14F-4D97-AF65-F5344CB8AC3E}">
        <p14:creationId xmlns:p14="http://schemas.microsoft.com/office/powerpoint/2010/main" val="138827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014" y="4170217"/>
            <a:ext cx="3872346" cy="238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26" y="-23594"/>
            <a:ext cx="4837379" cy="584775"/>
          </a:xfrm>
          <a:prstGeom prst="rect">
            <a:avLst/>
          </a:prstGeom>
        </p:spPr>
        <p:txBody>
          <a:bodyPr wrap="square">
            <a:spAutoFit/>
          </a:bodyPr>
          <a:lstStyle/>
          <a:p>
            <a:r>
              <a:rPr lang="en-US" sz="3200" b="1" dirty="0">
                <a:solidFill>
                  <a:srgbClr val="FF0000"/>
                </a:solidFill>
              </a:rPr>
              <a:t>(Differential Amplifier):</a:t>
            </a:r>
          </a:p>
        </p:txBody>
      </p:sp>
      <p:pic>
        <p:nvPicPr>
          <p:cNvPr id="4" name="Picture 3" descr="Differential Amplifier Input"/>
          <p:cNvPicPr/>
          <p:nvPr/>
        </p:nvPicPr>
        <p:blipFill>
          <a:blip r:embed="rId4"/>
          <a:srcRect/>
          <a:stretch>
            <a:fillRect/>
          </a:stretch>
        </p:blipFill>
        <p:spPr bwMode="auto">
          <a:xfrm>
            <a:off x="5191718" y="1991417"/>
            <a:ext cx="3879301" cy="3598856"/>
          </a:xfrm>
          <a:prstGeom prst="rect">
            <a:avLst/>
          </a:prstGeom>
          <a:noFill/>
          <a:ln w="9525">
            <a:noFill/>
            <a:miter lim="800000"/>
            <a:headEnd/>
            <a:tailEnd/>
          </a:ln>
        </p:spPr>
      </p:pic>
      <p:sp>
        <p:nvSpPr>
          <p:cNvPr id="6" name="Rectangle 5"/>
          <p:cNvSpPr/>
          <p:nvPr/>
        </p:nvSpPr>
        <p:spPr>
          <a:xfrm>
            <a:off x="0" y="590398"/>
            <a:ext cx="9144000" cy="1200329"/>
          </a:xfrm>
          <a:prstGeom prst="rect">
            <a:avLst/>
          </a:prstGeom>
        </p:spPr>
        <p:txBody>
          <a:bodyPr wrap="square">
            <a:spAutoFit/>
          </a:bodyPr>
          <a:lstStyle/>
          <a:p>
            <a:pPr algn="just"/>
            <a:r>
              <a:rPr lang="en-US" dirty="0" smtClean="0"/>
              <a:t>The </a:t>
            </a:r>
            <a:r>
              <a:rPr lang="en-US" dirty="0"/>
              <a:t>circuit below shows a generalized form of a differential amplifier with two inputs marked V</a:t>
            </a:r>
            <a:r>
              <a:rPr lang="en-US" baseline="-25000" dirty="0"/>
              <a:t>1</a:t>
            </a:r>
            <a:r>
              <a:rPr lang="en-US" dirty="0"/>
              <a:t> and V</a:t>
            </a:r>
            <a:r>
              <a:rPr lang="en-US" baseline="-25000" dirty="0"/>
              <a:t>2</a:t>
            </a:r>
            <a:r>
              <a:rPr lang="en-US" dirty="0"/>
              <a:t>. The </a:t>
            </a:r>
            <a:r>
              <a:rPr lang="en-US" b="1" dirty="0">
                <a:solidFill>
                  <a:srgbClr val="FF0000"/>
                </a:solidFill>
              </a:rPr>
              <a:t>two identical </a:t>
            </a:r>
            <a:r>
              <a:rPr lang="en-US" dirty="0"/>
              <a:t>transistors </a:t>
            </a:r>
            <a:r>
              <a:rPr lang="en-US" dirty="0">
                <a:solidFill>
                  <a:srgbClr val="FF0000"/>
                </a:solidFill>
              </a:rPr>
              <a:t>TR1</a:t>
            </a:r>
            <a:r>
              <a:rPr lang="en-US" dirty="0"/>
              <a:t> and </a:t>
            </a:r>
            <a:r>
              <a:rPr lang="en-US" dirty="0">
                <a:solidFill>
                  <a:srgbClr val="FF0000"/>
                </a:solidFill>
              </a:rPr>
              <a:t>TR2 </a:t>
            </a:r>
            <a:r>
              <a:rPr lang="en-US" dirty="0"/>
              <a:t>are both biased at the same operating point with their emitters connected together and returned to the common rail, -</a:t>
            </a:r>
            <a:r>
              <a:rPr lang="en-US" dirty="0" smtClean="0"/>
              <a:t>V</a:t>
            </a:r>
            <a:r>
              <a:rPr lang="en-US" baseline="-25000" dirty="0" smtClean="0"/>
              <a:t>EE</a:t>
            </a:r>
            <a:r>
              <a:rPr lang="en-US" dirty="0"/>
              <a:t> by way of resistor Re</a:t>
            </a:r>
          </a:p>
        </p:txBody>
      </p:sp>
      <p:sp>
        <p:nvSpPr>
          <p:cNvPr id="8" name="Rectangle 7"/>
          <p:cNvSpPr/>
          <p:nvPr/>
        </p:nvSpPr>
        <p:spPr>
          <a:xfrm>
            <a:off x="-29654" y="1991417"/>
            <a:ext cx="5744654" cy="1077218"/>
          </a:xfrm>
          <a:prstGeom prst="rect">
            <a:avLst/>
          </a:prstGeom>
        </p:spPr>
        <p:txBody>
          <a:bodyPr wrap="square">
            <a:spAutoFit/>
          </a:bodyPr>
          <a:lstStyle/>
          <a:p>
            <a:pPr algn="just"/>
            <a:r>
              <a:rPr lang="en-US" sz="1600" dirty="0"/>
              <a:t>The circuit operates from a dual supply +</a:t>
            </a:r>
            <a:r>
              <a:rPr lang="en-US" sz="1600" dirty="0" smtClean="0"/>
              <a:t>V</a:t>
            </a:r>
            <a:r>
              <a:rPr lang="en-US" sz="1600" baseline="-25000" dirty="0" smtClean="0"/>
              <a:t>CC</a:t>
            </a:r>
            <a:r>
              <a:rPr lang="en-US" sz="1600" dirty="0"/>
              <a:t> and -</a:t>
            </a:r>
            <a:r>
              <a:rPr lang="en-US" sz="1600" dirty="0" smtClean="0"/>
              <a:t>V</a:t>
            </a:r>
            <a:r>
              <a:rPr lang="en-US" sz="1600" baseline="-25000" dirty="0" smtClean="0"/>
              <a:t>EE</a:t>
            </a:r>
            <a:r>
              <a:rPr lang="en-US" sz="1600" dirty="0"/>
              <a:t> which ensures a constant supply. The voltage that appears at the output, </a:t>
            </a:r>
            <a:r>
              <a:rPr lang="en-US" sz="1600" dirty="0" err="1"/>
              <a:t>V</a:t>
            </a:r>
            <a:r>
              <a:rPr lang="en-US" sz="1600" baseline="-25000" dirty="0" err="1"/>
              <a:t>out</a:t>
            </a:r>
            <a:r>
              <a:rPr lang="en-US" sz="1600" dirty="0"/>
              <a:t> of the amplifier is the difference between the two input signals as the two base inputs are in </a:t>
            </a:r>
            <a:r>
              <a:rPr lang="en-US" sz="1600" i="1" dirty="0"/>
              <a:t>anti-phase</a:t>
            </a:r>
            <a:r>
              <a:rPr lang="en-US" sz="1600" dirty="0"/>
              <a:t> with each other.</a:t>
            </a:r>
          </a:p>
        </p:txBody>
      </p:sp>
      <p:sp>
        <p:nvSpPr>
          <p:cNvPr id="7" name="Rectangle 6"/>
          <p:cNvSpPr/>
          <p:nvPr/>
        </p:nvSpPr>
        <p:spPr>
          <a:xfrm>
            <a:off x="13854" y="3276600"/>
            <a:ext cx="4180410" cy="584775"/>
          </a:xfrm>
          <a:prstGeom prst="rect">
            <a:avLst/>
          </a:prstGeom>
        </p:spPr>
        <p:txBody>
          <a:bodyPr wrap="square">
            <a:spAutoFit/>
          </a:bodyPr>
          <a:lstStyle/>
          <a:p>
            <a:pPr algn="just"/>
            <a:r>
              <a:rPr lang="en-US" sz="1600" dirty="0"/>
              <a:t>The function of differential amplifier is to amplify the difference of two signals.</a:t>
            </a:r>
          </a:p>
        </p:txBody>
      </p:sp>
      <p:sp>
        <p:nvSpPr>
          <p:cNvPr id="11" name="Rectangle 10"/>
          <p:cNvSpPr/>
          <p:nvPr/>
        </p:nvSpPr>
        <p:spPr>
          <a:xfrm>
            <a:off x="5327134" y="6107681"/>
            <a:ext cx="3124200" cy="400110"/>
          </a:xfrm>
          <a:prstGeom prst="rect">
            <a:avLst/>
          </a:prstGeom>
        </p:spPr>
        <p:txBody>
          <a:bodyPr wrap="square">
            <a:spAutoFit/>
          </a:bodyPr>
          <a:lstStyle/>
          <a:p>
            <a:pPr algn="just"/>
            <a:r>
              <a:rPr lang="en-US" sz="2000" dirty="0" err="1" smtClean="0"/>
              <a:t>V</a:t>
            </a:r>
            <a:r>
              <a:rPr lang="en-US" sz="2000" baseline="-25000" dirty="0" err="1" smtClean="0"/>
              <a:t>out</a:t>
            </a:r>
            <a:r>
              <a:rPr lang="en-US" sz="2000" dirty="0" smtClean="0"/>
              <a:t>= A (Vin</a:t>
            </a:r>
            <a:r>
              <a:rPr lang="en-US" sz="2000" baseline="30000" dirty="0" smtClean="0"/>
              <a:t>+</a:t>
            </a:r>
            <a:r>
              <a:rPr lang="en-US" sz="2000" dirty="0" smtClean="0"/>
              <a:t>-</a:t>
            </a:r>
            <a:r>
              <a:rPr lang="en-US" sz="2000" dirty="0"/>
              <a:t> </a:t>
            </a:r>
            <a:r>
              <a:rPr lang="en-US" sz="2000" dirty="0" smtClean="0"/>
              <a:t>Vin</a:t>
            </a:r>
            <a:r>
              <a:rPr lang="en-US" sz="2000" baseline="30000" dirty="0" smtClean="0"/>
              <a:t>-</a:t>
            </a:r>
            <a:r>
              <a:rPr lang="en-US" sz="2000" dirty="0" smtClean="0"/>
              <a:t>)</a:t>
            </a:r>
            <a:endParaRPr lang="en-US" sz="2000" dirty="0"/>
          </a:p>
        </p:txBody>
      </p:sp>
      <p:sp>
        <p:nvSpPr>
          <p:cNvPr id="12" name="Rectangle 11"/>
          <p:cNvSpPr/>
          <p:nvPr/>
        </p:nvSpPr>
        <p:spPr>
          <a:xfrm>
            <a:off x="5191718" y="6508181"/>
            <a:ext cx="3395032" cy="338554"/>
          </a:xfrm>
          <a:prstGeom prst="rect">
            <a:avLst/>
          </a:prstGeom>
        </p:spPr>
        <p:txBody>
          <a:bodyPr wrap="none">
            <a:spAutoFit/>
          </a:bodyPr>
          <a:lstStyle/>
          <a:p>
            <a:r>
              <a:rPr lang="en-US" sz="1600" dirty="0" smtClean="0"/>
              <a:t>Where A is the gain  equal to </a:t>
            </a:r>
            <a:r>
              <a:rPr lang="en-US" sz="1600" dirty="0" smtClean="0">
                <a:solidFill>
                  <a:srgbClr val="FF0000"/>
                </a:solidFill>
              </a:rPr>
              <a:t>(</a:t>
            </a:r>
            <a:r>
              <a:rPr lang="en-US" sz="1600" b="1" dirty="0" smtClean="0">
                <a:solidFill>
                  <a:srgbClr val="FF0000"/>
                </a:solidFill>
              </a:rPr>
              <a:t>10</a:t>
            </a:r>
            <a:r>
              <a:rPr lang="en-US" sz="1600" b="1" baseline="30000" dirty="0" smtClean="0">
                <a:solidFill>
                  <a:srgbClr val="FF0000"/>
                </a:solidFill>
              </a:rPr>
              <a:t>5</a:t>
            </a:r>
            <a:r>
              <a:rPr lang="en-US" sz="1600" b="1" dirty="0" smtClean="0">
                <a:solidFill>
                  <a:srgbClr val="FF0000"/>
                </a:solidFill>
              </a:rPr>
              <a:t>- 10</a:t>
            </a:r>
            <a:r>
              <a:rPr lang="en-US" sz="1600" b="1" baseline="30000" dirty="0" smtClean="0">
                <a:solidFill>
                  <a:srgbClr val="FF0000"/>
                </a:solidFill>
              </a:rPr>
              <a:t>6</a:t>
            </a:r>
            <a:r>
              <a:rPr lang="en-US" sz="1600" b="1" dirty="0" smtClean="0">
                <a:solidFill>
                  <a:srgbClr val="FF0000"/>
                </a:solidFill>
              </a:rPr>
              <a:t>)</a:t>
            </a:r>
            <a:endParaRPr lang="en-US" sz="1600" b="1" dirty="0">
              <a:solidFill>
                <a:srgbClr val="FF0000"/>
              </a:solidFill>
            </a:endParaRPr>
          </a:p>
        </p:txBody>
      </p:sp>
      <p:sp>
        <p:nvSpPr>
          <p:cNvPr id="14" name="Rectangle 13"/>
          <p:cNvSpPr/>
          <p:nvPr/>
        </p:nvSpPr>
        <p:spPr>
          <a:xfrm>
            <a:off x="7131288" y="4340423"/>
            <a:ext cx="717312" cy="307777"/>
          </a:xfrm>
          <a:prstGeom prst="rect">
            <a:avLst/>
          </a:prstGeom>
        </p:spPr>
        <p:txBody>
          <a:bodyPr wrap="none">
            <a:spAutoFit/>
          </a:bodyPr>
          <a:lstStyle/>
          <a:p>
            <a:r>
              <a:rPr lang="en-US" sz="1400" b="1" dirty="0" err="1" smtClean="0">
                <a:solidFill>
                  <a:srgbClr val="FF0000"/>
                </a:solidFill>
              </a:rPr>
              <a:t>I</a:t>
            </a:r>
            <a:r>
              <a:rPr lang="en-US" sz="1400" b="1" baseline="-25000" dirty="0" err="1">
                <a:solidFill>
                  <a:srgbClr val="FF0000"/>
                </a:solidFill>
              </a:rPr>
              <a:t>tail</a:t>
            </a:r>
            <a:r>
              <a:rPr lang="en-US" sz="1400" b="1" dirty="0" smtClean="0">
                <a:solidFill>
                  <a:srgbClr val="FF0000"/>
                </a:solidFill>
              </a:rPr>
              <a:t>= 2I</a:t>
            </a:r>
            <a:r>
              <a:rPr lang="en-US" sz="1400" b="1" baseline="-25000" dirty="0" smtClean="0">
                <a:solidFill>
                  <a:srgbClr val="FF0000"/>
                </a:solidFill>
              </a:rPr>
              <a:t>E</a:t>
            </a:r>
            <a:endParaRPr lang="en-US" sz="1400" b="1" baseline="-25000" dirty="0">
              <a:solidFill>
                <a:srgbClr val="FF0000"/>
              </a:solidFill>
            </a:endParaRPr>
          </a:p>
        </p:txBody>
      </p:sp>
      <p:sp>
        <p:nvSpPr>
          <p:cNvPr id="15" name="AutoShape 2" descr="Practical Operational Amplifi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p:nvPr/>
        </p:nvSpPr>
        <p:spPr>
          <a:xfrm>
            <a:off x="1868221" y="6550223"/>
            <a:ext cx="2627579" cy="307777"/>
          </a:xfrm>
          <a:prstGeom prst="rect">
            <a:avLst/>
          </a:prstGeom>
        </p:spPr>
        <p:txBody>
          <a:bodyPr wrap="none">
            <a:spAutoFit/>
          </a:bodyPr>
          <a:lstStyle/>
          <a:p>
            <a:r>
              <a:rPr lang="en-US" sz="1400" dirty="0" smtClean="0">
                <a:latin typeface="Times New Roman" pitchFamily="18" charset="0"/>
                <a:cs typeface="Times New Roman" pitchFamily="18" charset="0"/>
              </a:rPr>
              <a:t>Voltage </a:t>
            </a:r>
            <a:r>
              <a:rPr lang="en-US" sz="1400" dirty="0">
                <a:latin typeface="Times New Roman" pitchFamily="18" charset="0"/>
                <a:cs typeface="Times New Roman" pitchFamily="18" charset="0"/>
              </a:rPr>
              <a:t>transfer curve of op amps</a:t>
            </a:r>
          </a:p>
        </p:txBody>
      </p:sp>
      <p:sp>
        <p:nvSpPr>
          <p:cNvPr id="18" name="Rectangle 17"/>
          <p:cNvSpPr/>
          <p:nvPr/>
        </p:nvSpPr>
        <p:spPr>
          <a:xfrm>
            <a:off x="155575" y="5723889"/>
            <a:ext cx="1035861" cy="369332"/>
          </a:xfrm>
          <a:prstGeom prst="rect">
            <a:avLst/>
          </a:prstGeom>
        </p:spPr>
        <p:txBody>
          <a:bodyPr wrap="none">
            <a:spAutoFit/>
          </a:bodyPr>
          <a:lstStyle/>
          <a:p>
            <a:r>
              <a:rPr lang="en-US" dirty="0" smtClean="0"/>
              <a:t>Vin</a:t>
            </a:r>
            <a:r>
              <a:rPr lang="en-US" baseline="30000" dirty="0" smtClean="0"/>
              <a:t>+</a:t>
            </a:r>
            <a:r>
              <a:rPr lang="en-US" dirty="0"/>
              <a:t>=</a:t>
            </a:r>
            <a:r>
              <a:rPr lang="en-US" dirty="0" smtClean="0"/>
              <a:t>Vin</a:t>
            </a:r>
            <a:r>
              <a:rPr lang="en-US" baseline="30000" dirty="0" smtClean="0"/>
              <a:t>-</a:t>
            </a:r>
            <a:endParaRPr lang="en-US" dirty="0"/>
          </a:p>
        </p:txBody>
      </p:sp>
      <p:cxnSp>
        <p:nvCxnSpPr>
          <p:cNvPr id="21" name="Elbow Connector 20"/>
          <p:cNvCxnSpPr/>
          <p:nvPr/>
        </p:nvCxnSpPr>
        <p:spPr>
          <a:xfrm flipV="1">
            <a:off x="1191436" y="5486400"/>
            <a:ext cx="1551764" cy="422155"/>
          </a:xfrm>
          <a:prstGeom prst="bentConnector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55575" y="5943600"/>
            <a:ext cx="1127103" cy="646331"/>
          </a:xfrm>
          <a:prstGeom prst="rect">
            <a:avLst/>
          </a:prstGeom>
        </p:spPr>
        <p:txBody>
          <a:bodyPr wrap="none">
            <a:spAutoFit/>
          </a:bodyPr>
          <a:lstStyle/>
          <a:p>
            <a:pPr algn="ctr"/>
            <a:r>
              <a:rPr lang="en-US" dirty="0" smtClean="0"/>
              <a:t>I</a:t>
            </a:r>
            <a:r>
              <a:rPr lang="en-US" baseline="-25000" dirty="0" smtClean="0"/>
              <a:t>c1</a:t>
            </a:r>
            <a:r>
              <a:rPr lang="en-US" dirty="0" smtClean="0"/>
              <a:t>=I</a:t>
            </a:r>
            <a:r>
              <a:rPr lang="en-US" baseline="-25000" dirty="0" smtClean="0"/>
              <a:t>c2</a:t>
            </a:r>
          </a:p>
          <a:p>
            <a:pPr algn="ctr"/>
            <a:r>
              <a:rPr lang="en-US" dirty="0" smtClean="0"/>
              <a:t>V</a:t>
            </a:r>
            <a:r>
              <a:rPr lang="en-US" baseline="-25000" dirty="0" smtClean="0"/>
              <a:t>out1</a:t>
            </a:r>
            <a:r>
              <a:rPr lang="en-US" dirty="0" smtClean="0"/>
              <a:t>=V</a:t>
            </a:r>
            <a:r>
              <a:rPr lang="en-US" baseline="-25000" dirty="0" smtClean="0"/>
              <a:t>out2</a:t>
            </a:r>
            <a:endParaRPr lang="en-US" baseline="-25000" dirty="0"/>
          </a:p>
        </p:txBody>
      </p:sp>
      <p:sp>
        <p:nvSpPr>
          <p:cNvPr id="23" name="Rectangle 22"/>
          <p:cNvSpPr/>
          <p:nvPr/>
        </p:nvSpPr>
        <p:spPr>
          <a:xfrm>
            <a:off x="5915500" y="3242846"/>
            <a:ext cx="561500" cy="338554"/>
          </a:xfrm>
          <a:prstGeom prst="rect">
            <a:avLst/>
          </a:prstGeom>
        </p:spPr>
        <p:txBody>
          <a:bodyPr wrap="none">
            <a:spAutoFit/>
          </a:bodyPr>
          <a:lstStyle/>
          <a:p>
            <a:r>
              <a:rPr lang="en-US" sz="1600" b="1" dirty="0">
                <a:solidFill>
                  <a:srgbClr val="FF0000"/>
                </a:solidFill>
              </a:rPr>
              <a:t>V</a:t>
            </a:r>
            <a:r>
              <a:rPr lang="en-US" sz="1600" b="1" baseline="-25000" dirty="0">
                <a:solidFill>
                  <a:srgbClr val="FF0000"/>
                </a:solidFill>
              </a:rPr>
              <a:t>out1</a:t>
            </a:r>
            <a:endParaRPr lang="en-US" sz="1600" b="1" dirty="0">
              <a:solidFill>
                <a:srgbClr val="FF0000"/>
              </a:solidFill>
            </a:endParaRPr>
          </a:p>
        </p:txBody>
      </p:sp>
      <p:sp>
        <p:nvSpPr>
          <p:cNvPr id="24" name="Rectangle 23"/>
          <p:cNvSpPr/>
          <p:nvPr/>
        </p:nvSpPr>
        <p:spPr>
          <a:xfrm>
            <a:off x="7772400" y="3276600"/>
            <a:ext cx="561500" cy="338554"/>
          </a:xfrm>
          <a:prstGeom prst="rect">
            <a:avLst/>
          </a:prstGeom>
        </p:spPr>
        <p:txBody>
          <a:bodyPr wrap="none">
            <a:spAutoFit/>
          </a:bodyPr>
          <a:lstStyle/>
          <a:p>
            <a:pPr algn="ctr"/>
            <a:r>
              <a:rPr lang="en-US" sz="1600" b="1" dirty="0">
                <a:solidFill>
                  <a:srgbClr val="FF0000"/>
                </a:solidFill>
              </a:rPr>
              <a:t>V</a:t>
            </a:r>
            <a:r>
              <a:rPr lang="en-US" sz="1600" b="1" baseline="-25000" dirty="0">
                <a:solidFill>
                  <a:srgbClr val="FF0000"/>
                </a:solidFill>
              </a:rPr>
              <a:t>out2</a:t>
            </a:r>
          </a:p>
        </p:txBody>
      </p:sp>
    </p:spTree>
    <p:extLst>
      <p:ext uri="{BB962C8B-B14F-4D97-AF65-F5344CB8AC3E}">
        <p14:creationId xmlns:p14="http://schemas.microsoft.com/office/powerpoint/2010/main" val="1870006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597236"/>
            <a:ext cx="3876574" cy="369332"/>
          </a:xfrm>
          <a:prstGeom prst="rect">
            <a:avLst/>
          </a:prstGeom>
        </p:spPr>
        <p:txBody>
          <a:bodyPr wrap="none">
            <a:spAutoFit/>
          </a:bodyPr>
          <a:lstStyle/>
          <a:p>
            <a:r>
              <a:rPr lang="en-US" dirty="0"/>
              <a:t>If both A and B are true, then Q is true”</a:t>
            </a:r>
          </a:p>
        </p:txBody>
      </p:sp>
      <p:sp>
        <p:nvSpPr>
          <p:cNvPr id="5" name="Rectangle 4"/>
          <p:cNvSpPr/>
          <p:nvPr/>
        </p:nvSpPr>
        <p:spPr>
          <a:xfrm>
            <a:off x="380999" y="257145"/>
            <a:ext cx="1365823" cy="400110"/>
          </a:xfrm>
          <a:prstGeom prst="rect">
            <a:avLst/>
          </a:prstGeom>
        </p:spPr>
        <p:txBody>
          <a:bodyPr wrap="none">
            <a:spAutoFit/>
          </a:bodyPr>
          <a:lstStyle/>
          <a:p>
            <a:r>
              <a:rPr lang="en-US" sz="2000" dirty="0"/>
              <a:t>A </a:t>
            </a:r>
            <a:r>
              <a:rPr lang="en-US" sz="2000" b="1" dirty="0" smtClean="0"/>
              <a:t>and </a:t>
            </a:r>
            <a:r>
              <a:rPr lang="en-US" sz="2000" b="1" dirty="0"/>
              <a:t>gate</a:t>
            </a:r>
            <a:r>
              <a:rPr lang="en-US" sz="2000" dirty="0"/>
              <a:t> </a:t>
            </a:r>
          </a:p>
        </p:txBody>
      </p:sp>
      <p:sp>
        <p:nvSpPr>
          <p:cNvPr id="6" name="Rectangle 5"/>
          <p:cNvSpPr/>
          <p:nvPr/>
        </p:nvSpPr>
        <p:spPr>
          <a:xfrm>
            <a:off x="8238" y="1145741"/>
            <a:ext cx="9135762" cy="923330"/>
          </a:xfrm>
          <a:prstGeom prst="rect">
            <a:avLst/>
          </a:prstGeom>
        </p:spPr>
        <p:txBody>
          <a:bodyPr wrap="square">
            <a:spAutoFit/>
          </a:bodyPr>
          <a:lstStyle/>
          <a:p>
            <a:pPr algn="just"/>
            <a:r>
              <a:rPr lang="en-US" dirty="0"/>
              <a:t>The logic or Boolean expression given for a digital logic AND gate is that for </a:t>
            </a:r>
            <a:r>
              <a:rPr lang="en-US" i="1" dirty="0"/>
              <a:t>Logical Multiplication</a:t>
            </a:r>
            <a:r>
              <a:rPr lang="en-US" dirty="0"/>
              <a:t> which is denoted by a single dot or full stop symbol, ( . ) giving us the Boolean expression of:  A.B = Q.</a:t>
            </a:r>
          </a:p>
        </p:txBody>
      </p:sp>
      <p:sp>
        <p:nvSpPr>
          <p:cNvPr id="7" name="Rectangle 6"/>
          <p:cNvSpPr/>
          <p:nvPr/>
        </p:nvSpPr>
        <p:spPr>
          <a:xfrm>
            <a:off x="152400" y="2362200"/>
            <a:ext cx="2862258" cy="369332"/>
          </a:xfrm>
          <a:prstGeom prst="rect">
            <a:avLst/>
          </a:prstGeom>
        </p:spPr>
        <p:txBody>
          <a:bodyPr wrap="none">
            <a:spAutoFit/>
          </a:bodyPr>
          <a:lstStyle/>
          <a:p>
            <a:r>
              <a:rPr lang="en-US" b="1" dirty="0"/>
              <a:t>2-input Transistor AND Gate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092" y="3800048"/>
            <a:ext cx="4744112" cy="305795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429000"/>
            <a:ext cx="2748588" cy="3046030"/>
          </a:xfrm>
          <a:prstGeom prst="rect">
            <a:avLst/>
          </a:prstGeom>
        </p:spPr>
      </p:pic>
    </p:spTree>
    <p:extLst>
      <p:ext uri="{BB962C8B-B14F-4D97-AF65-F5344CB8AC3E}">
        <p14:creationId xmlns:p14="http://schemas.microsoft.com/office/powerpoint/2010/main" val="3293689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447800"/>
            <a:ext cx="5153745" cy="4620270"/>
          </a:xfrm>
          <a:prstGeom prst="rect">
            <a:avLst/>
          </a:prstGeom>
        </p:spPr>
      </p:pic>
      <p:sp>
        <p:nvSpPr>
          <p:cNvPr id="6" name="Rectangle 5"/>
          <p:cNvSpPr/>
          <p:nvPr/>
        </p:nvSpPr>
        <p:spPr>
          <a:xfrm>
            <a:off x="2669743" y="762000"/>
            <a:ext cx="2862258" cy="369332"/>
          </a:xfrm>
          <a:prstGeom prst="rect">
            <a:avLst/>
          </a:prstGeom>
        </p:spPr>
        <p:txBody>
          <a:bodyPr wrap="none">
            <a:spAutoFit/>
          </a:bodyPr>
          <a:lstStyle/>
          <a:p>
            <a:r>
              <a:rPr lang="en-US" b="1" dirty="0" smtClean="0"/>
              <a:t>3-input </a:t>
            </a:r>
            <a:r>
              <a:rPr lang="en-US" b="1" dirty="0"/>
              <a:t>Transistor AND Gate</a:t>
            </a:r>
          </a:p>
        </p:txBody>
      </p:sp>
    </p:spTree>
    <p:extLst>
      <p:ext uri="{BB962C8B-B14F-4D97-AF65-F5344CB8AC3E}">
        <p14:creationId xmlns:p14="http://schemas.microsoft.com/office/powerpoint/2010/main" val="3368976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9479" y="733174"/>
            <a:ext cx="3587842" cy="369332"/>
          </a:xfrm>
          <a:prstGeom prst="rect">
            <a:avLst/>
          </a:prstGeom>
        </p:spPr>
        <p:txBody>
          <a:bodyPr wrap="none">
            <a:spAutoFit/>
          </a:bodyPr>
          <a:lstStyle/>
          <a:p>
            <a:r>
              <a:rPr lang="en-US" dirty="0"/>
              <a:t>If either A or B is true, then Q is true</a:t>
            </a:r>
          </a:p>
        </p:txBody>
      </p:sp>
      <p:sp>
        <p:nvSpPr>
          <p:cNvPr id="5" name="Rectangle 4"/>
          <p:cNvSpPr/>
          <p:nvPr/>
        </p:nvSpPr>
        <p:spPr>
          <a:xfrm>
            <a:off x="10297" y="1393733"/>
            <a:ext cx="9144000" cy="646331"/>
          </a:xfrm>
          <a:prstGeom prst="rect">
            <a:avLst/>
          </a:prstGeom>
        </p:spPr>
        <p:txBody>
          <a:bodyPr wrap="square">
            <a:spAutoFit/>
          </a:bodyPr>
          <a:lstStyle/>
          <a:p>
            <a:r>
              <a:rPr lang="en-US" dirty="0"/>
              <a:t>The logic or Boolean expression given for a digital logic OR gate is that for </a:t>
            </a:r>
            <a:r>
              <a:rPr lang="en-US" i="1" dirty="0"/>
              <a:t>Logical Addition</a:t>
            </a:r>
            <a:r>
              <a:rPr lang="en-US" dirty="0"/>
              <a:t> which is denoted by a plus sign, ( + ) giving us the Boolean expression of:  A+B = Q.</a:t>
            </a:r>
          </a:p>
        </p:txBody>
      </p:sp>
      <p:sp>
        <p:nvSpPr>
          <p:cNvPr id="6" name="Rectangle 5"/>
          <p:cNvSpPr/>
          <p:nvPr/>
        </p:nvSpPr>
        <p:spPr>
          <a:xfrm>
            <a:off x="380999" y="257145"/>
            <a:ext cx="1280863" cy="400110"/>
          </a:xfrm>
          <a:prstGeom prst="rect">
            <a:avLst/>
          </a:prstGeom>
        </p:spPr>
        <p:txBody>
          <a:bodyPr wrap="none">
            <a:spAutoFit/>
          </a:bodyPr>
          <a:lstStyle/>
          <a:p>
            <a:r>
              <a:rPr lang="en-US" sz="2000" dirty="0"/>
              <a:t>A </a:t>
            </a:r>
            <a:r>
              <a:rPr lang="en-US" sz="2000" b="1" dirty="0" smtClean="0"/>
              <a:t>OR </a:t>
            </a:r>
            <a:r>
              <a:rPr lang="en-US" sz="2000" b="1" dirty="0"/>
              <a:t>gate</a:t>
            </a:r>
            <a:r>
              <a:rPr lang="en-US" sz="2000" dirty="0"/>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581400"/>
            <a:ext cx="4734586" cy="301032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49" y="3124200"/>
            <a:ext cx="3382110" cy="3253156"/>
          </a:xfrm>
          <a:prstGeom prst="rect">
            <a:avLst/>
          </a:prstGeom>
        </p:spPr>
      </p:pic>
    </p:spTree>
    <p:extLst>
      <p:ext uri="{BB962C8B-B14F-4D97-AF65-F5344CB8AC3E}">
        <p14:creationId xmlns:p14="http://schemas.microsoft.com/office/powerpoint/2010/main" val="580522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1784"/>
            <a:ext cx="8229600" cy="1143000"/>
          </a:xfrm>
        </p:spPr>
        <p:txBody>
          <a:bodyPr/>
          <a:lstStyle/>
          <a:p>
            <a:r>
              <a:rPr lang="en-US" dirty="0" smtClean="0"/>
              <a:t>H.W</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447800"/>
            <a:ext cx="8610600" cy="3509414"/>
          </a:xfrm>
          <a:prstGeom prst="rect">
            <a:avLst/>
          </a:prstGeom>
        </p:spPr>
      </p:pic>
    </p:spTree>
    <p:extLst>
      <p:ext uri="{BB962C8B-B14F-4D97-AF65-F5344CB8AC3E}">
        <p14:creationId xmlns:p14="http://schemas.microsoft.com/office/powerpoint/2010/main" val="2742206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1784"/>
            <a:ext cx="8229600" cy="1143000"/>
          </a:xfrm>
        </p:spPr>
        <p:txBody>
          <a:bodyPr/>
          <a:lstStyle/>
          <a:p>
            <a:r>
              <a:rPr lang="en-US" dirty="0" smtClean="0"/>
              <a:t>H.W</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487726"/>
            <a:ext cx="8763000" cy="3558386"/>
          </a:xfrm>
          <a:prstGeom prst="rect">
            <a:avLst/>
          </a:prstGeom>
        </p:spPr>
      </p:pic>
    </p:spTree>
    <p:extLst>
      <p:ext uri="{BB962C8B-B14F-4D97-AF65-F5344CB8AC3E}">
        <p14:creationId xmlns:p14="http://schemas.microsoft.com/office/powerpoint/2010/main" val="42438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08831" y="0"/>
            <a:ext cx="543790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a:solidFill>
                  <a:srgbClr val="FF0000"/>
                </a:solidFill>
              </a:rPr>
              <a:t> Basic Op-amp Symbol</a:t>
            </a:r>
          </a:p>
        </p:txBody>
      </p:sp>
      <p:pic>
        <p:nvPicPr>
          <p:cNvPr id="3" name="Picture 2" descr="opamp_notation_741.gif"/>
          <p:cNvPicPr>
            <a:picLocks noChangeAspect="1"/>
          </p:cNvPicPr>
          <p:nvPr/>
        </p:nvPicPr>
        <p:blipFill>
          <a:blip r:embed="rId3"/>
          <a:stretch>
            <a:fillRect/>
          </a:stretch>
        </p:blipFill>
        <p:spPr>
          <a:xfrm>
            <a:off x="76200" y="1752600"/>
            <a:ext cx="2898360" cy="2120751"/>
          </a:xfrm>
          <a:prstGeom prst="rect">
            <a:avLst/>
          </a:prstGeom>
        </p:spPr>
      </p:pic>
      <p:sp>
        <p:nvSpPr>
          <p:cNvPr id="5" name="Rectangle 4"/>
          <p:cNvSpPr/>
          <p:nvPr/>
        </p:nvSpPr>
        <p:spPr>
          <a:xfrm>
            <a:off x="-20782" y="457200"/>
            <a:ext cx="9192491" cy="1323439"/>
          </a:xfrm>
          <a:prstGeom prst="rect">
            <a:avLst/>
          </a:prstGeom>
        </p:spPr>
        <p:txBody>
          <a:bodyPr wrap="square">
            <a:spAutoFit/>
          </a:bodyPr>
          <a:lstStyle/>
          <a:p>
            <a:pPr algn="just"/>
            <a:r>
              <a:rPr lang="en-US" sz="2000" dirty="0"/>
              <a:t>An </a:t>
            </a:r>
            <a:r>
              <a:rPr lang="en-US" sz="2000" i="1" dirty="0"/>
              <a:t>Operational Amplifier</a:t>
            </a:r>
            <a:r>
              <a:rPr lang="en-US" sz="2000" dirty="0"/>
              <a:t> is basically a five -terminal device which consists of two high impedance inputs. One of the inputs is called the </a:t>
            </a:r>
            <a:r>
              <a:rPr lang="en-US" sz="2000" b="1" dirty="0"/>
              <a:t>Inverting Input</a:t>
            </a:r>
            <a:r>
              <a:rPr lang="en-US" sz="2000" dirty="0"/>
              <a:t>, marked with a negative or “minus” sign, ( – ). The other input is called the </a:t>
            </a:r>
            <a:r>
              <a:rPr lang="en-US" sz="2000" b="1" dirty="0"/>
              <a:t>Non-inverting Input</a:t>
            </a:r>
            <a:r>
              <a:rPr lang="en-US" sz="2000" dirty="0"/>
              <a:t>, marked with a positive or “plus” sign ( + ).</a:t>
            </a:r>
          </a:p>
        </p:txBody>
      </p:sp>
      <p:sp>
        <p:nvSpPr>
          <p:cNvPr id="4" name="Rectangle 3"/>
          <p:cNvSpPr/>
          <p:nvPr/>
        </p:nvSpPr>
        <p:spPr>
          <a:xfrm>
            <a:off x="-18632" y="3934361"/>
            <a:ext cx="9199418" cy="1323439"/>
          </a:xfrm>
          <a:prstGeom prst="rect">
            <a:avLst/>
          </a:prstGeom>
        </p:spPr>
        <p:txBody>
          <a:bodyPr wrap="square">
            <a:spAutoFit/>
          </a:bodyPr>
          <a:lstStyle/>
          <a:p>
            <a:pPr algn="just"/>
            <a:r>
              <a:rPr lang="en-US" sz="2000" dirty="0"/>
              <a:t>The </a:t>
            </a:r>
            <a:r>
              <a:rPr lang="en-US" sz="2000" i="1" dirty="0"/>
              <a:t>OP-AMP’s </a:t>
            </a:r>
            <a:r>
              <a:rPr lang="en-US" sz="2000" dirty="0"/>
              <a:t>input can be </a:t>
            </a:r>
            <a:r>
              <a:rPr lang="en-US" sz="2000" dirty="0" smtClean="0">
                <a:solidFill>
                  <a:srgbClr val="FF0000"/>
                </a:solidFill>
              </a:rPr>
              <a:t>single mode </a:t>
            </a:r>
            <a:r>
              <a:rPr lang="en-US" sz="2000" dirty="0" smtClean="0"/>
              <a:t>or </a:t>
            </a:r>
            <a:r>
              <a:rPr lang="en-US" sz="2000" dirty="0" smtClean="0">
                <a:solidFill>
                  <a:srgbClr val="FF0000"/>
                </a:solidFill>
              </a:rPr>
              <a:t>double-mode</a:t>
            </a:r>
            <a:r>
              <a:rPr lang="en-US" sz="2000" dirty="0" smtClean="0"/>
              <a:t> (</a:t>
            </a:r>
            <a:r>
              <a:rPr lang="en-US" sz="2000" dirty="0" smtClean="0">
                <a:solidFill>
                  <a:srgbClr val="FF0000"/>
                </a:solidFill>
              </a:rPr>
              <a:t>differential mode input</a:t>
            </a:r>
            <a:r>
              <a:rPr lang="en-US" sz="2000" dirty="0" smtClean="0"/>
              <a:t>) </a:t>
            </a:r>
            <a:r>
              <a:rPr lang="en-US" sz="2000" dirty="0"/>
              <a:t>depending on whether input voltage is applied to one input terminal only or to both. Similarly, amplifier’s output can also be either single-ended or double- ended. The most common configuration is </a:t>
            </a:r>
            <a:r>
              <a:rPr lang="en-US" sz="2000" b="1" i="1" dirty="0">
                <a:solidFill>
                  <a:srgbClr val="FF0000"/>
                </a:solidFill>
              </a:rPr>
              <a:t>two input terminals and a single output</a:t>
            </a:r>
            <a:r>
              <a:rPr lang="en-US" sz="2000" b="1" dirty="0"/>
              <a:t>.</a:t>
            </a:r>
            <a:endParaRPr lang="en-US" sz="2000" dirty="0"/>
          </a:p>
        </p:txBody>
      </p:sp>
      <p:sp>
        <p:nvSpPr>
          <p:cNvPr id="7" name="Rectangle 6"/>
          <p:cNvSpPr/>
          <p:nvPr/>
        </p:nvSpPr>
        <p:spPr>
          <a:xfrm>
            <a:off x="3048000" y="1963851"/>
            <a:ext cx="5715000" cy="1754326"/>
          </a:xfrm>
          <a:prstGeom prst="rect">
            <a:avLst/>
          </a:prstGeom>
        </p:spPr>
        <p:txBody>
          <a:bodyPr wrap="square">
            <a:spAutoFit/>
          </a:bodyPr>
          <a:lstStyle/>
          <a:p>
            <a:r>
              <a:rPr lang="en-US" dirty="0"/>
              <a:t>All OP-AMPs have a minimum of </a:t>
            </a:r>
            <a:r>
              <a:rPr lang="en-US" dirty="0" smtClean="0"/>
              <a:t>5-terminals :</a:t>
            </a:r>
          </a:p>
          <a:p>
            <a:pPr marL="342900" indent="-342900">
              <a:buAutoNum type="arabicPeriod"/>
            </a:pPr>
            <a:r>
              <a:rPr lang="en-US" dirty="0" smtClean="0"/>
              <a:t>inverting </a:t>
            </a:r>
            <a:r>
              <a:rPr lang="en-US" dirty="0"/>
              <a:t>input terminal,	</a:t>
            </a:r>
            <a:endParaRPr lang="en-US" dirty="0" smtClean="0"/>
          </a:p>
          <a:p>
            <a:pPr marL="342900" indent="-342900">
              <a:buAutoNum type="arabicPeriod"/>
            </a:pPr>
            <a:r>
              <a:rPr lang="en-US" dirty="0" smtClean="0"/>
              <a:t>non-inverting </a:t>
            </a:r>
            <a:r>
              <a:rPr lang="en-US" dirty="0"/>
              <a:t>input </a:t>
            </a:r>
            <a:r>
              <a:rPr lang="en-US" dirty="0" smtClean="0"/>
              <a:t>terminal,</a:t>
            </a:r>
            <a:endParaRPr lang="en-US" sz="2400" dirty="0"/>
          </a:p>
          <a:p>
            <a:pPr marL="342900" indent="-342900">
              <a:buAutoNum type="arabicPeriod"/>
            </a:pPr>
            <a:r>
              <a:rPr lang="en-US" dirty="0" smtClean="0"/>
              <a:t>output terminal, </a:t>
            </a:r>
          </a:p>
          <a:p>
            <a:pPr marL="342900" indent="-342900">
              <a:buAutoNum type="arabicPeriod"/>
            </a:pPr>
            <a:r>
              <a:rPr lang="en-US" dirty="0" smtClean="0"/>
              <a:t>positive </a:t>
            </a:r>
            <a:r>
              <a:rPr lang="en-US" dirty="0"/>
              <a:t>bias supply </a:t>
            </a:r>
            <a:r>
              <a:rPr lang="en-US" dirty="0" smtClean="0"/>
              <a:t>terminal,</a:t>
            </a:r>
          </a:p>
          <a:p>
            <a:pPr marL="342900" indent="-342900">
              <a:buAutoNum type="arabicPeriod"/>
            </a:pPr>
            <a:r>
              <a:rPr lang="en-US" dirty="0" smtClean="0"/>
              <a:t>negative </a:t>
            </a:r>
            <a:r>
              <a:rPr lang="en-US" dirty="0"/>
              <a:t>bias supply terminal</a:t>
            </a:r>
          </a:p>
        </p:txBody>
      </p:sp>
      <p:pic>
        <p:nvPicPr>
          <p:cNvPr id="8" name="Picture 8"/>
          <p:cNvPicPr>
            <a:picLocks noChangeAspect="1" noChangeArrowheads="1"/>
          </p:cNvPicPr>
          <p:nvPr/>
        </p:nvPicPr>
        <p:blipFill>
          <a:blip r:embed="rId4"/>
          <a:srcRect/>
          <a:stretch>
            <a:fillRect/>
          </a:stretch>
        </p:blipFill>
        <p:spPr bwMode="auto">
          <a:xfrm>
            <a:off x="920373" y="5241847"/>
            <a:ext cx="2043755" cy="1616153"/>
          </a:xfrm>
          <a:prstGeom prst="rect">
            <a:avLst/>
          </a:prstGeom>
          <a:noFill/>
          <a:ln w="9525">
            <a:noFill/>
            <a:miter lim="800000"/>
            <a:headEnd/>
            <a:tailEnd/>
          </a:ln>
          <a:effectLst/>
        </p:spPr>
      </p:pic>
      <p:pic>
        <p:nvPicPr>
          <p:cNvPr id="9" name="Picture 4"/>
          <p:cNvPicPr>
            <a:picLocks noChangeAspect="1" noChangeArrowheads="1"/>
          </p:cNvPicPr>
          <p:nvPr/>
        </p:nvPicPr>
        <p:blipFill>
          <a:blip r:embed="rId5"/>
          <a:srcRect/>
          <a:stretch>
            <a:fillRect/>
          </a:stretch>
        </p:blipFill>
        <p:spPr bwMode="auto">
          <a:xfrm>
            <a:off x="5515626" y="5336391"/>
            <a:ext cx="3171174" cy="1494148"/>
          </a:xfrm>
          <a:prstGeom prst="rect">
            <a:avLst/>
          </a:prstGeom>
          <a:noFill/>
          <a:ln w="9525">
            <a:noFill/>
            <a:miter lim="800000"/>
            <a:headEnd/>
            <a:tailEnd/>
          </a:ln>
          <a:effectLst/>
        </p:spPr>
      </p:pic>
      <p:pic>
        <p:nvPicPr>
          <p:cNvPr id="10" name="Picture 9" descr="Operational Amplifier uA741"/>
          <p:cNvPicPr/>
          <p:nvPr/>
        </p:nvPicPr>
        <p:blipFill>
          <a:blip r:embed="rId6"/>
          <a:srcRect/>
          <a:stretch>
            <a:fillRect/>
          </a:stretch>
        </p:blipFill>
        <p:spPr bwMode="auto">
          <a:xfrm>
            <a:off x="6400800" y="2133600"/>
            <a:ext cx="2667000" cy="1739751"/>
          </a:xfrm>
          <a:prstGeom prst="rect">
            <a:avLst/>
          </a:prstGeom>
          <a:noFill/>
          <a:ln w="9525">
            <a:noFill/>
            <a:miter lim="800000"/>
            <a:headEnd/>
            <a:tailEnd/>
          </a:ln>
        </p:spPr>
      </p:pic>
    </p:spTree>
    <p:extLst>
      <p:ext uri="{BB962C8B-B14F-4D97-AF65-F5344CB8AC3E}">
        <p14:creationId xmlns:p14="http://schemas.microsoft.com/office/powerpoint/2010/main" val="119388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2585"/>
            <a:ext cx="9144000" cy="1200329"/>
          </a:xfrm>
          <a:prstGeom prst="rect">
            <a:avLst/>
          </a:prstGeom>
        </p:spPr>
        <p:txBody>
          <a:bodyPr wrap="square">
            <a:spAutoFit/>
          </a:bodyPr>
          <a:lstStyle/>
          <a:p>
            <a:r>
              <a:rPr lang="en-US" sz="2400" dirty="0" smtClean="0"/>
              <a:t>the </a:t>
            </a:r>
            <a:r>
              <a:rPr lang="en-US" sz="2400" dirty="0"/>
              <a:t>input terminals have been marked with minus (-) and plus (+) </a:t>
            </a:r>
            <a:r>
              <a:rPr lang="en-US" sz="2400" dirty="0" smtClean="0"/>
              <a:t>signs. These </a:t>
            </a:r>
            <a:r>
              <a:rPr lang="en-US" sz="2400" dirty="0"/>
              <a:t>are meant to </a:t>
            </a:r>
            <a:r>
              <a:rPr lang="en-US" sz="2400" b="1" dirty="0"/>
              <a:t>indicate the inverting and non- inverting terminals only </a:t>
            </a:r>
            <a:r>
              <a:rPr lang="en-US" sz="2400" b="1" dirty="0" smtClean="0"/>
              <a:t>.</a:t>
            </a:r>
          </a:p>
        </p:txBody>
      </p:sp>
      <p:sp>
        <p:nvSpPr>
          <p:cNvPr id="3" name="Rectangle 2"/>
          <p:cNvSpPr/>
          <p:nvPr/>
        </p:nvSpPr>
        <p:spPr>
          <a:xfrm>
            <a:off x="2057400" y="0"/>
            <a:ext cx="4172168" cy="584775"/>
          </a:xfrm>
          <a:prstGeom prst="rect">
            <a:avLst/>
          </a:prstGeom>
        </p:spPr>
        <p:txBody>
          <a:bodyPr wrap="none">
            <a:spAutoFit/>
          </a:bodyPr>
          <a:lstStyle/>
          <a:p>
            <a:pPr lvl="1"/>
            <a:r>
              <a:rPr lang="en-US" sz="3200" b="1" dirty="0">
                <a:solidFill>
                  <a:srgbClr val="FF0000"/>
                </a:solidFill>
              </a:rPr>
              <a:t>Polarity Conventions</a:t>
            </a:r>
          </a:p>
        </p:txBody>
      </p:sp>
      <p:pic>
        <p:nvPicPr>
          <p:cNvPr id="4098" name="Picture 2" descr="741 Operational Amplifier (Op-Amp) | Basics, Characteristics &amp;amp; Pin  Configuration | Electrical Academ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574" y="2112914"/>
            <a:ext cx="4730031" cy="27092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394" y="2348805"/>
            <a:ext cx="4413969" cy="2031325"/>
          </a:xfrm>
          <a:prstGeom prst="rect">
            <a:avLst/>
          </a:prstGeom>
        </p:spPr>
        <p:txBody>
          <a:bodyPr wrap="square">
            <a:spAutoFit/>
          </a:bodyPr>
          <a:lstStyle/>
          <a:p>
            <a:pPr algn="just"/>
            <a:r>
              <a:rPr lang="en-US" dirty="0"/>
              <a:t>It simply means that a signal applied at negative input terminal will appear amplified but </a:t>
            </a:r>
            <a:r>
              <a:rPr lang="en-US" b="1" dirty="0"/>
              <a:t>phase-inverted at the output terminal </a:t>
            </a:r>
            <a:r>
              <a:rPr lang="en-US" dirty="0"/>
              <a:t>. </a:t>
            </a:r>
          </a:p>
          <a:p>
            <a:pPr algn="just"/>
            <a:endParaRPr lang="en-US" dirty="0"/>
          </a:p>
          <a:p>
            <a:pPr algn="just"/>
            <a:r>
              <a:rPr lang="en-US" dirty="0"/>
              <a:t>Similarly, signal applied at the positive input terminal will appear amplified and </a:t>
            </a:r>
            <a:r>
              <a:rPr lang="en-US" b="1" dirty="0"/>
              <a:t>in phase </a:t>
            </a:r>
            <a:r>
              <a:rPr lang="en-US" dirty="0"/>
              <a:t>at the output.</a:t>
            </a:r>
          </a:p>
        </p:txBody>
      </p:sp>
      <p:sp>
        <p:nvSpPr>
          <p:cNvPr id="5" name="Rectangle 4"/>
          <p:cNvSpPr/>
          <p:nvPr/>
        </p:nvSpPr>
        <p:spPr>
          <a:xfrm>
            <a:off x="0" y="5410200"/>
            <a:ext cx="9144000" cy="1477328"/>
          </a:xfrm>
          <a:prstGeom prst="rect">
            <a:avLst/>
          </a:prstGeom>
        </p:spPr>
        <p:txBody>
          <a:bodyPr wrap="square">
            <a:spAutoFit/>
          </a:bodyPr>
          <a:lstStyle/>
          <a:p>
            <a:r>
              <a:rPr lang="en-US" dirty="0"/>
              <a:t>Obviously, these plus and minus polarities </a:t>
            </a:r>
            <a:r>
              <a:rPr lang="en-US" b="1" dirty="0"/>
              <a:t>indicate phase reversal only</a:t>
            </a:r>
            <a:r>
              <a:rPr lang="en-US" dirty="0"/>
              <a:t>. It does not mean that voltage </a:t>
            </a:r>
            <a:r>
              <a:rPr lang="en-US" dirty="0" smtClean="0"/>
              <a:t>V1 and V2  </a:t>
            </a:r>
            <a:r>
              <a:rPr lang="en-US" dirty="0"/>
              <a:t>are negative and positive respectively. </a:t>
            </a:r>
            <a:endParaRPr lang="en-US" dirty="0" smtClean="0"/>
          </a:p>
          <a:p>
            <a:r>
              <a:rPr lang="en-US" dirty="0" smtClean="0"/>
              <a:t>Additionally</a:t>
            </a:r>
            <a:r>
              <a:rPr lang="en-US" dirty="0"/>
              <a:t>, it also does not imply that a </a:t>
            </a:r>
            <a:r>
              <a:rPr lang="en-US" b="1" i="1" dirty="0"/>
              <a:t>positive input voltage has to be connected to the plus-marked non-inverting terminal 2 and negative input voltage to the negative-marked inverting terminal 1</a:t>
            </a:r>
            <a:r>
              <a:rPr lang="en-US" b="1" dirty="0"/>
              <a:t>. </a:t>
            </a:r>
            <a:endParaRPr lang="en-US" dirty="0"/>
          </a:p>
        </p:txBody>
      </p:sp>
      <p:sp>
        <p:nvSpPr>
          <p:cNvPr id="6" name="TextBox 5"/>
          <p:cNvSpPr txBox="1"/>
          <p:nvPr/>
        </p:nvSpPr>
        <p:spPr>
          <a:xfrm>
            <a:off x="5467568" y="3549133"/>
            <a:ext cx="762000" cy="369332"/>
          </a:xfrm>
          <a:prstGeom prst="rect">
            <a:avLst/>
          </a:prstGeom>
          <a:noFill/>
        </p:spPr>
        <p:txBody>
          <a:bodyPr wrap="square" rtlCol="0">
            <a:spAutoFit/>
          </a:bodyPr>
          <a:lstStyle/>
          <a:p>
            <a:r>
              <a:rPr lang="en-US" i="1" dirty="0" smtClean="0"/>
              <a:t>V1</a:t>
            </a:r>
            <a:endParaRPr lang="en-US" i="1" dirty="0"/>
          </a:p>
        </p:txBody>
      </p:sp>
      <p:sp>
        <p:nvSpPr>
          <p:cNvPr id="7" name="Rectangle 6"/>
          <p:cNvSpPr/>
          <p:nvPr/>
        </p:nvSpPr>
        <p:spPr>
          <a:xfrm>
            <a:off x="5510468" y="3179801"/>
            <a:ext cx="433132" cy="369332"/>
          </a:xfrm>
          <a:prstGeom prst="rect">
            <a:avLst/>
          </a:prstGeom>
        </p:spPr>
        <p:txBody>
          <a:bodyPr wrap="none">
            <a:spAutoFit/>
          </a:bodyPr>
          <a:lstStyle/>
          <a:p>
            <a:r>
              <a:rPr lang="en-US" i="1" dirty="0" smtClean="0"/>
              <a:t>V2</a:t>
            </a:r>
            <a:endParaRPr lang="en-US" i="1" dirty="0"/>
          </a:p>
        </p:txBody>
      </p:sp>
      <p:sp>
        <p:nvSpPr>
          <p:cNvPr id="8" name="TextBox 7"/>
          <p:cNvSpPr txBox="1"/>
          <p:nvPr/>
        </p:nvSpPr>
        <p:spPr>
          <a:xfrm>
            <a:off x="7171339" y="4820106"/>
            <a:ext cx="1295400" cy="369332"/>
          </a:xfrm>
          <a:prstGeom prst="rect">
            <a:avLst/>
          </a:prstGeom>
          <a:noFill/>
        </p:spPr>
        <p:txBody>
          <a:bodyPr wrap="square" rtlCol="0">
            <a:spAutoFit/>
          </a:bodyPr>
          <a:lstStyle/>
          <a:p>
            <a:r>
              <a:rPr lang="en-US" dirty="0" smtClean="0"/>
              <a:t>V</a:t>
            </a:r>
            <a:r>
              <a:rPr lang="en-US" baseline="-25000" dirty="0" smtClean="0"/>
              <a:t>o</a:t>
            </a:r>
            <a:r>
              <a:rPr lang="en-US" dirty="0" smtClean="0"/>
              <a:t>=AV1</a:t>
            </a:r>
            <a:endParaRPr lang="en-US" dirty="0"/>
          </a:p>
        </p:txBody>
      </p:sp>
      <p:sp>
        <p:nvSpPr>
          <p:cNvPr id="10" name="TextBox 9"/>
          <p:cNvSpPr txBox="1"/>
          <p:nvPr/>
        </p:nvSpPr>
        <p:spPr>
          <a:xfrm>
            <a:off x="7010400" y="2810469"/>
            <a:ext cx="1295400" cy="369332"/>
          </a:xfrm>
          <a:prstGeom prst="rect">
            <a:avLst/>
          </a:prstGeom>
          <a:noFill/>
        </p:spPr>
        <p:txBody>
          <a:bodyPr wrap="square" rtlCol="0">
            <a:spAutoFit/>
          </a:bodyPr>
          <a:lstStyle/>
          <a:p>
            <a:r>
              <a:rPr lang="en-US" dirty="0" smtClean="0"/>
              <a:t>V</a:t>
            </a:r>
            <a:r>
              <a:rPr lang="en-US" baseline="-25000" dirty="0" smtClean="0"/>
              <a:t>o</a:t>
            </a:r>
            <a:r>
              <a:rPr lang="en-US" dirty="0" smtClean="0"/>
              <a:t>=-AV2</a:t>
            </a:r>
            <a:endParaRPr lang="en-US" dirty="0"/>
          </a:p>
        </p:txBody>
      </p:sp>
      <p:sp>
        <p:nvSpPr>
          <p:cNvPr id="11" name="TextBox 10"/>
          <p:cNvSpPr txBox="1"/>
          <p:nvPr/>
        </p:nvSpPr>
        <p:spPr>
          <a:xfrm>
            <a:off x="7702768" y="3379364"/>
            <a:ext cx="1527941" cy="369332"/>
          </a:xfrm>
          <a:prstGeom prst="rect">
            <a:avLst/>
          </a:prstGeom>
          <a:noFill/>
        </p:spPr>
        <p:txBody>
          <a:bodyPr wrap="square" rtlCol="0">
            <a:spAutoFit/>
          </a:bodyPr>
          <a:lstStyle/>
          <a:p>
            <a:r>
              <a:rPr lang="en-US" dirty="0" smtClean="0"/>
              <a:t>V</a:t>
            </a:r>
            <a:r>
              <a:rPr lang="en-US" baseline="-25000" dirty="0" smtClean="0"/>
              <a:t>o</a:t>
            </a:r>
            <a:r>
              <a:rPr lang="en-US" dirty="0" smtClean="0"/>
              <a:t>=A(V1-V2)</a:t>
            </a:r>
            <a:endParaRPr lang="en-US" dirty="0"/>
          </a:p>
        </p:txBody>
      </p:sp>
    </p:spTree>
    <p:extLst>
      <p:ext uri="{BB962C8B-B14F-4D97-AF65-F5344CB8AC3E}">
        <p14:creationId xmlns:p14="http://schemas.microsoft.com/office/powerpoint/2010/main" val="618881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0996" y="106563"/>
            <a:ext cx="2133600" cy="1798437"/>
          </a:xfrm>
          <a:prstGeom prst="rect">
            <a:avLst/>
          </a:prstGeom>
        </p:spPr>
      </p:pic>
      <p:sp>
        <p:nvSpPr>
          <p:cNvPr id="2" name="Rectangle 1"/>
          <p:cNvSpPr/>
          <p:nvPr/>
        </p:nvSpPr>
        <p:spPr>
          <a:xfrm>
            <a:off x="0" y="533400"/>
            <a:ext cx="6357446" cy="1323439"/>
          </a:xfrm>
          <a:prstGeom prst="rect">
            <a:avLst/>
          </a:prstGeom>
        </p:spPr>
        <p:txBody>
          <a:bodyPr wrap="square">
            <a:spAutoFit/>
          </a:bodyPr>
          <a:lstStyle/>
          <a:p>
            <a:pPr algn="just"/>
            <a:r>
              <a:rPr lang="en-US" sz="2000" dirty="0"/>
              <a:t>When an </a:t>
            </a:r>
            <a:r>
              <a:rPr lang="en-US" sz="2000" b="1" i="1" dirty="0">
                <a:solidFill>
                  <a:srgbClr val="FF0000"/>
                </a:solidFill>
              </a:rPr>
              <a:t>OP</a:t>
            </a:r>
            <a:r>
              <a:rPr lang="en-US" sz="2000" b="1" dirty="0">
                <a:solidFill>
                  <a:srgbClr val="FF0000"/>
                </a:solidFill>
              </a:rPr>
              <a:t>-</a:t>
            </a:r>
            <a:r>
              <a:rPr lang="en-US" sz="2000" b="1" i="1" dirty="0">
                <a:solidFill>
                  <a:srgbClr val="FF0000"/>
                </a:solidFill>
              </a:rPr>
              <a:t>AMP</a:t>
            </a:r>
            <a:r>
              <a:rPr lang="en-US" sz="2000" i="1" dirty="0"/>
              <a:t> </a:t>
            </a:r>
            <a:r>
              <a:rPr lang="en-US" sz="2000" dirty="0"/>
              <a:t>is operated without connecting any resistor or </a:t>
            </a:r>
            <a:r>
              <a:rPr lang="en-US" sz="2000" dirty="0" smtClean="0"/>
              <a:t>capacitor </a:t>
            </a:r>
            <a:r>
              <a:rPr lang="en-US" sz="2000" dirty="0"/>
              <a:t>from its output to any one of its inputs (</a:t>
            </a:r>
            <a:r>
              <a:rPr lang="en-US" sz="2000" i="1" dirty="0"/>
              <a:t>i.e</a:t>
            </a:r>
            <a:r>
              <a:rPr lang="en-US" sz="2000" dirty="0"/>
              <a:t>., without feedback), it is said to be in the </a:t>
            </a:r>
            <a:r>
              <a:rPr lang="en-US" sz="2000" b="1" dirty="0">
                <a:solidFill>
                  <a:srgbClr val="FF0000"/>
                </a:solidFill>
              </a:rPr>
              <a:t>open-loop condition. </a:t>
            </a:r>
          </a:p>
        </p:txBody>
      </p:sp>
      <p:sp>
        <p:nvSpPr>
          <p:cNvPr id="3" name="Rectangle 2"/>
          <p:cNvSpPr/>
          <p:nvPr/>
        </p:nvSpPr>
        <p:spPr>
          <a:xfrm>
            <a:off x="21021" y="3581400"/>
            <a:ext cx="6657628" cy="1323439"/>
          </a:xfrm>
          <a:prstGeom prst="rect">
            <a:avLst/>
          </a:prstGeom>
        </p:spPr>
        <p:txBody>
          <a:bodyPr wrap="square">
            <a:spAutoFit/>
          </a:bodyPr>
          <a:lstStyle/>
          <a:p>
            <a:pPr algn="just"/>
            <a:r>
              <a:rPr lang="en-US" sz="2000" dirty="0" smtClean="0"/>
              <a:t>These </a:t>
            </a:r>
            <a:r>
              <a:rPr lang="en-US" sz="2000" dirty="0"/>
              <a:t>feedback components determine the resulting function or “operation” of the amplifier and by virtue of the different feedback configurations whether resistive, capacitive or both, the amplifier can perform a variety of different </a:t>
            </a:r>
            <a:r>
              <a:rPr lang="en-US" sz="2000" dirty="0" smtClean="0"/>
              <a:t>operations.</a:t>
            </a:r>
            <a:endParaRPr lang="en-US" sz="2000" dirty="0"/>
          </a:p>
        </p:txBody>
      </p:sp>
      <p:sp>
        <p:nvSpPr>
          <p:cNvPr id="4" name="Rectangle 3"/>
          <p:cNvSpPr/>
          <p:nvPr/>
        </p:nvSpPr>
        <p:spPr>
          <a:xfrm>
            <a:off x="-1" y="1905000"/>
            <a:ext cx="9144001" cy="1323439"/>
          </a:xfrm>
          <a:prstGeom prst="rect">
            <a:avLst/>
          </a:prstGeom>
        </p:spPr>
        <p:txBody>
          <a:bodyPr wrap="square">
            <a:spAutoFit/>
          </a:bodyPr>
          <a:lstStyle/>
          <a:p>
            <a:pPr algn="just"/>
            <a:r>
              <a:rPr lang="en-US" sz="2000" dirty="0" smtClean="0"/>
              <a:t>To </a:t>
            </a:r>
            <a:r>
              <a:rPr lang="en-US" sz="2000" dirty="0"/>
              <a:t>make an op amp useful as an amplifier, you must use it in a </a:t>
            </a:r>
            <a:r>
              <a:rPr lang="en-US" sz="2000" i="1" dirty="0"/>
              <a:t>feedback circuit, </a:t>
            </a:r>
            <a:r>
              <a:rPr lang="en-US" sz="2000" dirty="0"/>
              <a:t>which reduces the gain to a more manageable </a:t>
            </a:r>
            <a:r>
              <a:rPr lang="en-US" sz="2000" dirty="0" smtClean="0"/>
              <a:t>amount. A </a:t>
            </a:r>
            <a:r>
              <a:rPr lang="en-US" sz="2000" dirty="0"/>
              <a:t>resistor is used to reduce the voltage that is </a:t>
            </a:r>
            <a:r>
              <a:rPr lang="en-US" sz="2000" dirty="0" smtClean="0"/>
              <a:t>feed </a:t>
            </a:r>
            <a:r>
              <a:rPr lang="en-US" sz="2000" dirty="0"/>
              <a:t>back to the </a:t>
            </a:r>
            <a:r>
              <a:rPr lang="en-US" sz="2000" dirty="0" smtClean="0"/>
              <a:t>input. This </a:t>
            </a:r>
            <a:r>
              <a:rPr lang="en-US" sz="2000" dirty="0"/>
              <a:t>type of circuit is called a </a:t>
            </a:r>
            <a:r>
              <a:rPr lang="en-US" sz="2000" b="1" i="1" dirty="0">
                <a:solidFill>
                  <a:srgbClr val="FF0000"/>
                </a:solidFill>
              </a:rPr>
              <a:t>closed loop amplifier</a:t>
            </a:r>
            <a:r>
              <a:rPr lang="en-US" sz="2000" i="1" dirty="0"/>
              <a:t> </a:t>
            </a:r>
            <a:r>
              <a:rPr lang="en-US" sz="2000" dirty="0"/>
              <a:t>because a closed circuit path exists between the output and the input.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996" y="3657600"/>
            <a:ext cx="2353004" cy="2162477"/>
          </a:xfrm>
          <a:prstGeom prst="rect">
            <a:avLst/>
          </a:prstGeom>
        </p:spPr>
      </p:pic>
      <p:sp>
        <p:nvSpPr>
          <p:cNvPr id="8" name="Rectangle 7"/>
          <p:cNvSpPr/>
          <p:nvPr/>
        </p:nvSpPr>
        <p:spPr>
          <a:xfrm>
            <a:off x="-5254" y="0"/>
            <a:ext cx="5508239" cy="584775"/>
          </a:xfrm>
          <a:prstGeom prst="rect">
            <a:avLst/>
          </a:prstGeom>
        </p:spPr>
        <p:txBody>
          <a:bodyPr wrap="none">
            <a:spAutoFit/>
          </a:bodyPr>
          <a:lstStyle/>
          <a:p>
            <a:r>
              <a:rPr lang="en-US" sz="3200" b="1" dirty="0">
                <a:solidFill>
                  <a:srgbClr val="FF0000"/>
                </a:solidFill>
              </a:rPr>
              <a:t>Open and closed loop amplifier</a:t>
            </a:r>
          </a:p>
        </p:txBody>
      </p:sp>
      <p:sp>
        <p:nvSpPr>
          <p:cNvPr id="9" name="TextBox 8"/>
          <p:cNvSpPr txBox="1"/>
          <p:nvPr/>
        </p:nvSpPr>
        <p:spPr>
          <a:xfrm>
            <a:off x="7614745" y="5134277"/>
            <a:ext cx="1148255" cy="523220"/>
          </a:xfrm>
          <a:prstGeom prst="rect">
            <a:avLst/>
          </a:prstGeom>
          <a:noFill/>
        </p:spPr>
        <p:txBody>
          <a:bodyPr wrap="square" rtlCol="0">
            <a:spAutoFit/>
          </a:bodyPr>
          <a:lstStyle/>
          <a:p>
            <a:pPr algn="ctr"/>
            <a:r>
              <a:rPr lang="en-US" sz="1400" b="1" dirty="0" smtClean="0">
                <a:solidFill>
                  <a:srgbClr val="FF0000"/>
                </a:solidFill>
              </a:rPr>
              <a:t>Feed back </a:t>
            </a:r>
          </a:p>
          <a:p>
            <a:pPr algn="ctr"/>
            <a:r>
              <a:rPr lang="en-US" sz="1400" b="1" dirty="0" smtClean="0">
                <a:solidFill>
                  <a:srgbClr val="FF0000"/>
                </a:solidFill>
              </a:rPr>
              <a:t>resistance</a:t>
            </a:r>
            <a:endParaRPr lang="en-US" sz="1400" b="1" dirty="0">
              <a:solidFill>
                <a:srgbClr val="FF0000"/>
              </a:solidFill>
            </a:endParaRPr>
          </a:p>
        </p:txBody>
      </p:sp>
      <p:sp>
        <p:nvSpPr>
          <p:cNvPr id="10" name="Rectangle 9"/>
          <p:cNvSpPr/>
          <p:nvPr/>
        </p:nvSpPr>
        <p:spPr>
          <a:xfrm>
            <a:off x="7620000" y="4738837"/>
            <a:ext cx="1143000" cy="9186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4021" y="4953000"/>
            <a:ext cx="4068179" cy="1935268"/>
          </a:xfrm>
          <a:prstGeom prst="rect">
            <a:avLst/>
          </a:prstGeom>
        </p:spPr>
      </p:pic>
    </p:spTree>
    <p:extLst>
      <p:ext uri="{BB962C8B-B14F-4D97-AF65-F5344CB8AC3E}">
        <p14:creationId xmlns:p14="http://schemas.microsoft.com/office/powerpoint/2010/main" val="3302577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00px-Op-Amp_Internal.svg.png"/>
          <p:cNvPicPr>
            <a:picLocks noChangeAspect="1"/>
          </p:cNvPicPr>
          <p:nvPr/>
        </p:nvPicPr>
        <p:blipFill>
          <a:blip r:embed="rId2"/>
          <a:stretch>
            <a:fillRect/>
          </a:stretch>
        </p:blipFill>
        <p:spPr>
          <a:xfrm>
            <a:off x="4572000" y="1981200"/>
            <a:ext cx="4191000" cy="3143250"/>
          </a:xfrm>
          <a:prstGeom prst="rect">
            <a:avLst/>
          </a:prstGeom>
        </p:spPr>
      </p:pic>
      <p:sp>
        <p:nvSpPr>
          <p:cNvPr id="15361" name="Rectangle 1"/>
          <p:cNvSpPr>
            <a:spLocks noChangeArrowheads="1"/>
          </p:cNvSpPr>
          <p:nvPr/>
        </p:nvSpPr>
        <p:spPr bwMode="auto">
          <a:xfrm>
            <a:off x="457200" y="30777"/>
            <a:ext cx="8458200" cy="1177185"/>
          </a:xfrm>
          <a:prstGeom prst="rect">
            <a:avLst/>
          </a:prstGeom>
          <a:noFill/>
          <a:ln w="9525">
            <a:noFill/>
            <a:miter lim="800000"/>
            <a:headEnd/>
            <a:tailEnd/>
          </a:ln>
          <a:effectLst/>
        </p:spPr>
        <p:txBody>
          <a:bodyPr vert="horz" wrap="square" lIns="0" tIns="152352" rIns="0" bIns="38088"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en-US" sz="3200" b="1" dirty="0">
                <a:solidFill>
                  <a:srgbClr val="FF0000"/>
                </a:solidFill>
              </a:rPr>
              <a:t>Equivalent Circuit for Operational Amplifiers</a:t>
            </a:r>
          </a:p>
          <a:p>
            <a:pPr marR="0" lvl="0" indent="0" fontAlgn="base">
              <a:lnSpc>
                <a:spcPct val="100000"/>
              </a:lnSpc>
              <a:spcBef>
                <a:spcPct val="0"/>
              </a:spcBef>
              <a:spcAft>
                <a:spcPct val="0"/>
              </a:spcAft>
              <a:buClrTx/>
              <a:buSzTx/>
              <a:buFontTx/>
              <a:buNone/>
              <a:tabLst/>
            </a:pPr>
            <a:endParaRPr lang="en-US" sz="3200" b="1" dirty="0">
              <a:solidFill>
                <a:srgbClr val="FF0000"/>
              </a:solidFill>
            </a:endParaRPr>
          </a:p>
        </p:txBody>
      </p:sp>
      <p:sp>
        <p:nvSpPr>
          <p:cNvPr id="5" name="TextBox 4"/>
          <p:cNvSpPr txBox="1"/>
          <p:nvPr/>
        </p:nvSpPr>
        <p:spPr>
          <a:xfrm>
            <a:off x="0" y="5534561"/>
            <a:ext cx="2895600" cy="1323439"/>
          </a:xfrm>
          <a:prstGeom prst="rect">
            <a:avLst/>
          </a:prstGeom>
          <a:noFill/>
        </p:spPr>
        <p:txBody>
          <a:bodyPr wrap="square" rtlCol="0">
            <a:spAutoFit/>
          </a:bodyPr>
          <a:lstStyle/>
          <a:p>
            <a:r>
              <a:rPr lang="en-US" sz="2000" dirty="0" err="1" smtClean="0"/>
              <a:t>R</a:t>
            </a:r>
            <a:r>
              <a:rPr lang="en-US" sz="2000" baseline="-25000" dirty="0" err="1" smtClean="0"/>
              <a:t>in</a:t>
            </a:r>
            <a:r>
              <a:rPr lang="en-US" sz="2000" dirty="0" smtClean="0"/>
              <a:t>=  infinity   (open)</a:t>
            </a:r>
          </a:p>
          <a:p>
            <a:r>
              <a:rPr lang="en-US" sz="2000" dirty="0" smtClean="0"/>
              <a:t>R</a:t>
            </a:r>
            <a:r>
              <a:rPr lang="en-US" sz="2000" baseline="-25000" dirty="0" smtClean="0"/>
              <a:t>o</a:t>
            </a:r>
            <a:r>
              <a:rPr lang="en-US" sz="2000" dirty="0" smtClean="0"/>
              <a:t>= 0               (short)</a:t>
            </a:r>
          </a:p>
          <a:p>
            <a:r>
              <a:rPr lang="en-US" sz="2000" dirty="0" smtClean="0"/>
              <a:t>A</a:t>
            </a:r>
            <a:r>
              <a:rPr lang="en-US" sz="2000" baseline="-25000" dirty="0" smtClean="0"/>
              <a:t>v</a:t>
            </a:r>
            <a:r>
              <a:rPr lang="en-US" sz="2000" dirty="0" smtClean="0"/>
              <a:t>== infinity</a:t>
            </a:r>
          </a:p>
          <a:p>
            <a:r>
              <a:rPr lang="en-US" sz="2000" dirty="0" smtClean="0"/>
              <a:t>BW= infinity</a:t>
            </a:r>
            <a:endParaRPr lang="en-US" sz="2000" dirty="0"/>
          </a:p>
        </p:txBody>
      </p:sp>
      <p:pic>
        <p:nvPicPr>
          <p:cNvPr id="6" name="Picture 5" descr="Untitled.jpg"/>
          <p:cNvPicPr>
            <a:picLocks noChangeAspect="1"/>
          </p:cNvPicPr>
          <p:nvPr/>
        </p:nvPicPr>
        <p:blipFill>
          <a:blip r:embed="rId3"/>
          <a:stretch>
            <a:fillRect/>
          </a:stretch>
        </p:blipFill>
        <p:spPr>
          <a:xfrm>
            <a:off x="152400" y="1752600"/>
            <a:ext cx="4295775" cy="3371850"/>
          </a:xfrm>
          <a:prstGeom prst="rect">
            <a:avLst/>
          </a:prstGeom>
        </p:spPr>
      </p:pic>
      <p:cxnSp>
        <p:nvCxnSpPr>
          <p:cNvPr id="8" name="Straight Connector 7"/>
          <p:cNvCxnSpPr/>
          <p:nvPr/>
        </p:nvCxnSpPr>
        <p:spPr>
          <a:xfrm rot="16200000" flipH="1">
            <a:off x="1562100" y="3848100"/>
            <a:ext cx="5943600" cy="762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8600" y="1066800"/>
            <a:ext cx="4222181" cy="461665"/>
          </a:xfrm>
          <a:prstGeom prst="rect">
            <a:avLst/>
          </a:prstGeom>
        </p:spPr>
        <p:txBody>
          <a:bodyPr wrap="none">
            <a:spAutoFit/>
          </a:bodyPr>
          <a:lstStyle/>
          <a:p>
            <a:r>
              <a:rPr lang="en-US" sz="2400" b="1" dirty="0" smtClean="0">
                <a:solidFill>
                  <a:srgbClr val="FF0000"/>
                </a:solidFill>
                <a:latin typeface="Cambria" pitchFamily="18" charset="0"/>
                <a:cs typeface="Times New Roman" pitchFamily="18" charset="0"/>
              </a:rPr>
              <a:t>Ideal</a:t>
            </a:r>
            <a:r>
              <a:rPr lang="en-US" sz="2400" b="1" dirty="0" smtClean="0">
                <a:latin typeface="Cambria" pitchFamily="18" charset="0"/>
                <a:cs typeface="Times New Roman" pitchFamily="18" charset="0"/>
              </a:rPr>
              <a:t> Operational Amplifiers</a:t>
            </a:r>
            <a:endParaRPr lang="en-US" sz="2400" b="1" dirty="0"/>
          </a:p>
        </p:txBody>
      </p:sp>
      <p:sp>
        <p:nvSpPr>
          <p:cNvPr id="10" name="Rectangle 9"/>
          <p:cNvSpPr/>
          <p:nvPr/>
        </p:nvSpPr>
        <p:spPr>
          <a:xfrm>
            <a:off x="4491380" y="1066800"/>
            <a:ext cx="4652620" cy="461665"/>
          </a:xfrm>
          <a:prstGeom prst="rect">
            <a:avLst/>
          </a:prstGeom>
        </p:spPr>
        <p:txBody>
          <a:bodyPr wrap="none">
            <a:spAutoFit/>
          </a:bodyPr>
          <a:lstStyle/>
          <a:p>
            <a:r>
              <a:rPr lang="en-US" sz="2400" b="1" dirty="0" smtClean="0">
                <a:solidFill>
                  <a:srgbClr val="FF0000"/>
                </a:solidFill>
                <a:latin typeface="Cambria" pitchFamily="18" charset="0"/>
                <a:cs typeface="Times New Roman" pitchFamily="18" charset="0"/>
              </a:rPr>
              <a:t>Practice</a:t>
            </a:r>
            <a:r>
              <a:rPr lang="en-US" sz="2400" b="1" dirty="0" smtClean="0">
                <a:latin typeface="Cambria" pitchFamily="18" charset="0"/>
                <a:cs typeface="Times New Roman" pitchFamily="18" charset="0"/>
              </a:rPr>
              <a:t> Operational Amplifiers</a:t>
            </a:r>
            <a:endParaRPr lang="en-US" sz="2400" b="1" dirty="0"/>
          </a:p>
        </p:txBody>
      </p:sp>
      <p:cxnSp>
        <p:nvCxnSpPr>
          <p:cNvPr id="12" name="Straight Connector 11"/>
          <p:cNvCxnSpPr/>
          <p:nvPr/>
        </p:nvCxnSpPr>
        <p:spPr>
          <a:xfrm rot="10800000">
            <a:off x="0" y="1600200"/>
            <a:ext cx="9144000" cy="158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0" y="5534561"/>
            <a:ext cx="2895600" cy="1323439"/>
          </a:xfrm>
          <a:prstGeom prst="rect">
            <a:avLst/>
          </a:prstGeom>
          <a:noFill/>
        </p:spPr>
        <p:txBody>
          <a:bodyPr wrap="square" rtlCol="0">
            <a:spAutoFit/>
          </a:bodyPr>
          <a:lstStyle/>
          <a:p>
            <a:r>
              <a:rPr lang="en-US" sz="2000" dirty="0" err="1" smtClean="0"/>
              <a:t>R</a:t>
            </a:r>
            <a:r>
              <a:rPr lang="en-US" sz="2000" baseline="-25000" dirty="0" err="1" smtClean="0"/>
              <a:t>in</a:t>
            </a:r>
            <a:r>
              <a:rPr lang="en-US" sz="2000" dirty="0" smtClean="0"/>
              <a:t>=  large</a:t>
            </a:r>
          </a:p>
          <a:p>
            <a:r>
              <a:rPr lang="en-US" sz="2000" dirty="0" smtClean="0"/>
              <a:t>R</a:t>
            </a:r>
            <a:r>
              <a:rPr lang="en-US" sz="2000" baseline="-25000" dirty="0" smtClean="0"/>
              <a:t>o</a:t>
            </a:r>
            <a:r>
              <a:rPr lang="en-US" sz="2000" dirty="0" smtClean="0"/>
              <a:t>= small</a:t>
            </a:r>
          </a:p>
          <a:p>
            <a:r>
              <a:rPr lang="en-US" sz="2000" dirty="0" smtClean="0"/>
              <a:t>A</a:t>
            </a:r>
            <a:r>
              <a:rPr lang="en-US" sz="2000" baseline="-25000" dirty="0" smtClean="0"/>
              <a:t>v</a:t>
            </a:r>
            <a:r>
              <a:rPr lang="en-US" sz="2000" dirty="0" smtClean="0"/>
              <a:t>= large</a:t>
            </a:r>
          </a:p>
          <a:p>
            <a:r>
              <a:rPr lang="en-US" sz="2000" dirty="0" smtClean="0"/>
              <a:t>BW= wide</a:t>
            </a:r>
            <a:endParaRPr lang="en-US" sz="2000" dirty="0"/>
          </a:p>
        </p:txBody>
      </p:sp>
    </p:spTree>
    <p:extLst>
      <p:ext uri="{BB962C8B-B14F-4D97-AF65-F5344CB8AC3E}">
        <p14:creationId xmlns:p14="http://schemas.microsoft.com/office/powerpoint/2010/main" val="319139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erational Amplifier uA741"/>
          <p:cNvPicPr/>
          <p:nvPr/>
        </p:nvPicPr>
        <p:blipFill>
          <a:blip r:embed="rId2"/>
          <a:srcRect/>
          <a:stretch>
            <a:fillRect/>
          </a:stretch>
        </p:blipFill>
        <p:spPr bwMode="auto">
          <a:xfrm>
            <a:off x="34159" y="3751968"/>
            <a:ext cx="4114800" cy="2495550"/>
          </a:xfrm>
          <a:prstGeom prst="rect">
            <a:avLst/>
          </a:prstGeom>
          <a:noFill/>
          <a:ln w="9525">
            <a:noFill/>
            <a:miter lim="800000"/>
            <a:headEnd/>
            <a:tailEnd/>
          </a:ln>
        </p:spPr>
      </p:pic>
      <p:pic>
        <p:nvPicPr>
          <p:cNvPr id="6" name="Picture 5" descr="770px-741_transistor_level.svg.png"/>
          <p:cNvPicPr>
            <a:picLocks noChangeAspect="1"/>
          </p:cNvPicPr>
          <p:nvPr/>
        </p:nvPicPr>
        <p:blipFill>
          <a:blip r:embed="rId3"/>
          <a:stretch>
            <a:fillRect/>
          </a:stretch>
        </p:blipFill>
        <p:spPr>
          <a:xfrm>
            <a:off x="4601023" y="3902432"/>
            <a:ext cx="4343400" cy="2763982"/>
          </a:xfrm>
          <a:prstGeom prst="rect">
            <a:avLst/>
          </a:prstGeom>
        </p:spPr>
      </p:pic>
      <p:sp>
        <p:nvSpPr>
          <p:cNvPr id="5" name="Rectangle 4"/>
          <p:cNvSpPr/>
          <p:nvPr/>
        </p:nvSpPr>
        <p:spPr>
          <a:xfrm>
            <a:off x="5065986" y="6497137"/>
            <a:ext cx="3815468" cy="338554"/>
          </a:xfrm>
          <a:prstGeom prst="rect">
            <a:avLst/>
          </a:prstGeom>
        </p:spPr>
        <p:txBody>
          <a:bodyPr wrap="none">
            <a:spAutoFit/>
          </a:bodyPr>
          <a:lstStyle/>
          <a:p>
            <a:r>
              <a:rPr lang="en-US" sz="1600" dirty="0" smtClean="0"/>
              <a:t>Transistor-level schematic for a 741 op-amp</a:t>
            </a:r>
            <a:endParaRPr lang="en-US" sz="1600" dirty="0"/>
          </a:p>
        </p:txBody>
      </p:sp>
      <p:sp>
        <p:nvSpPr>
          <p:cNvPr id="7" name="Rectangle 6"/>
          <p:cNvSpPr/>
          <p:nvPr/>
        </p:nvSpPr>
        <p:spPr>
          <a:xfrm>
            <a:off x="-36786" y="0"/>
            <a:ext cx="2223686" cy="584775"/>
          </a:xfrm>
          <a:prstGeom prst="rect">
            <a:avLst/>
          </a:prstGeom>
        </p:spPr>
        <p:txBody>
          <a:bodyPr wrap="none">
            <a:spAutoFit/>
          </a:bodyPr>
          <a:lstStyle/>
          <a:p>
            <a:pPr fontAlgn="base">
              <a:spcBef>
                <a:spcPct val="0"/>
              </a:spcBef>
              <a:spcAft>
                <a:spcPct val="0"/>
              </a:spcAft>
            </a:pPr>
            <a:r>
              <a:rPr lang="en-US" sz="3200" b="1" dirty="0">
                <a:solidFill>
                  <a:srgbClr val="FF0000"/>
                </a:solidFill>
              </a:rPr>
              <a:t>741 op-amp</a:t>
            </a:r>
          </a:p>
        </p:txBody>
      </p:sp>
      <p:sp>
        <p:nvSpPr>
          <p:cNvPr id="2" name="Rectangle 1"/>
          <p:cNvSpPr/>
          <p:nvPr/>
        </p:nvSpPr>
        <p:spPr>
          <a:xfrm>
            <a:off x="0" y="693822"/>
            <a:ext cx="9144000" cy="2308324"/>
          </a:xfrm>
          <a:prstGeom prst="rect">
            <a:avLst/>
          </a:prstGeom>
        </p:spPr>
        <p:txBody>
          <a:bodyPr wrap="square">
            <a:spAutoFit/>
          </a:bodyPr>
          <a:lstStyle/>
          <a:p>
            <a:pPr algn="just"/>
            <a:r>
              <a:rPr lang="en-US" dirty="0"/>
              <a:t>The 741 Op Amp IC is a </a:t>
            </a:r>
            <a:r>
              <a:rPr lang="en-US" dirty="0">
                <a:solidFill>
                  <a:srgbClr val="FF0000"/>
                </a:solidFill>
              </a:rPr>
              <a:t>monolithic</a:t>
            </a:r>
            <a:r>
              <a:rPr lang="en-US" dirty="0"/>
              <a:t> integrated circuit, comprising of a general purpose Operational Amplifier. It was first manufactured by </a:t>
            </a:r>
            <a:r>
              <a:rPr lang="en-US" b="1" dirty="0">
                <a:solidFill>
                  <a:srgbClr val="FF0000"/>
                </a:solidFill>
              </a:rPr>
              <a:t>Fairchild semiconductors </a:t>
            </a:r>
            <a:r>
              <a:rPr lang="en-US" dirty="0"/>
              <a:t>in the year </a:t>
            </a:r>
            <a:r>
              <a:rPr lang="en-US" b="1" dirty="0">
                <a:solidFill>
                  <a:srgbClr val="FF0000"/>
                </a:solidFill>
              </a:rPr>
              <a:t>1963</a:t>
            </a:r>
            <a:r>
              <a:rPr lang="en-US" dirty="0"/>
              <a:t>. The number 741 indicates that this operational amplifier IC has </a:t>
            </a:r>
            <a:r>
              <a:rPr lang="en-US" b="1" dirty="0">
                <a:solidFill>
                  <a:srgbClr val="FF0000"/>
                </a:solidFill>
              </a:rPr>
              <a:t>7 functional pins</a:t>
            </a:r>
            <a:r>
              <a:rPr lang="en-US" dirty="0"/>
              <a:t>, </a:t>
            </a:r>
            <a:r>
              <a:rPr lang="en-US" dirty="0">
                <a:solidFill>
                  <a:srgbClr val="FF0000"/>
                </a:solidFill>
              </a:rPr>
              <a:t>4 pins capable </a:t>
            </a:r>
            <a:r>
              <a:rPr lang="en-US" dirty="0"/>
              <a:t>of taking input and </a:t>
            </a:r>
            <a:r>
              <a:rPr lang="en-US" dirty="0">
                <a:solidFill>
                  <a:srgbClr val="FF0000"/>
                </a:solidFill>
              </a:rPr>
              <a:t>1 output pin</a:t>
            </a:r>
            <a:r>
              <a:rPr lang="en-US" dirty="0"/>
              <a:t>.</a:t>
            </a:r>
          </a:p>
          <a:p>
            <a:pPr algn="just"/>
            <a:r>
              <a:rPr lang="en-US" dirty="0"/>
              <a:t>IC 741 Op Amp can provide </a:t>
            </a:r>
            <a:r>
              <a:rPr lang="en-US" dirty="0">
                <a:solidFill>
                  <a:srgbClr val="FF0000"/>
                </a:solidFill>
              </a:rPr>
              <a:t>high voltage gain </a:t>
            </a:r>
            <a:r>
              <a:rPr lang="en-US" dirty="0"/>
              <a:t>and can be operated over a wide range of voltages, which makes it the best choice for use in </a:t>
            </a:r>
            <a:r>
              <a:rPr lang="en-US" dirty="0">
                <a:solidFill>
                  <a:srgbClr val="FF0000"/>
                </a:solidFill>
              </a:rPr>
              <a:t>integrators, summing amplifiers and general feedback applications</a:t>
            </a:r>
            <a:r>
              <a:rPr lang="en-US" dirty="0"/>
              <a:t>. It also features short circuit protection and internal frequency compensation circuits built in it. This Op-amp IC comes in the following form factors:</a:t>
            </a:r>
          </a:p>
        </p:txBody>
      </p:sp>
      <p:sp>
        <p:nvSpPr>
          <p:cNvPr id="3" name="Rectangle 2"/>
          <p:cNvSpPr/>
          <p:nvPr/>
        </p:nvSpPr>
        <p:spPr>
          <a:xfrm>
            <a:off x="9525000" y="3292733"/>
            <a:ext cx="4572000" cy="646331"/>
          </a:xfrm>
          <a:prstGeom prst="rect">
            <a:avLst/>
          </a:prstGeom>
        </p:spPr>
        <p:txBody>
          <a:bodyPr>
            <a:spAutoFit/>
          </a:bodyPr>
          <a:lstStyle/>
          <a:p>
            <a:r>
              <a:rPr lang="en-US" dirty="0"/>
              <a:t>https://www.electronicshub.org/ic-741-op-amp-basics/</a:t>
            </a:r>
          </a:p>
        </p:txBody>
      </p:sp>
      <p:sp>
        <p:nvSpPr>
          <p:cNvPr id="8" name="TextBox 7"/>
          <p:cNvSpPr txBox="1"/>
          <p:nvPr/>
        </p:nvSpPr>
        <p:spPr>
          <a:xfrm>
            <a:off x="10515600" y="646331"/>
            <a:ext cx="1295400" cy="1200329"/>
          </a:xfrm>
          <a:prstGeom prst="rect">
            <a:avLst/>
          </a:prstGeom>
          <a:noFill/>
        </p:spPr>
        <p:txBody>
          <a:bodyPr wrap="square" rtlCol="0">
            <a:spAutoFit/>
          </a:bodyPr>
          <a:lstStyle/>
          <a:p>
            <a:r>
              <a:rPr lang="en-US" b="1" dirty="0">
                <a:solidFill>
                  <a:srgbClr val="FF0000"/>
                </a:solidFill>
              </a:rPr>
              <a:t>Fairchild semiconductors </a:t>
            </a:r>
            <a:r>
              <a:rPr lang="en-US" dirty="0" smtClean="0"/>
              <a:t>company</a:t>
            </a:r>
            <a:endParaRPr lang="en-US" dirty="0"/>
          </a:p>
        </p:txBody>
      </p:sp>
      <p:sp>
        <p:nvSpPr>
          <p:cNvPr id="9" name="Rectangle 8"/>
          <p:cNvSpPr/>
          <p:nvPr/>
        </p:nvSpPr>
        <p:spPr>
          <a:xfrm>
            <a:off x="5065986" y="3200400"/>
            <a:ext cx="4067623" cy="738664"/>
          </a:xfrm>
          <a:prstGeom prst="rect">
            <a:avLst/>
          </a:prstGeom>
        </p:spPr>
        <p:txBody>
          <a:bodyPr wrap="square">
            <a:spAutoFit/>
          </a:bodyPr>
          <a:lstStyle/>
          <a:p>
            <a:r>
              <a:rPr lang="en-US" sz="1400" dirty="0"/>
              <a:t>A standard 741 </a:t>
            </a:r>
            <a:r>
              <a:rPr lang="en-US" sz="1400" dirty="0" smtClean="0"/>
              <a:t>is </a:t>
            </a:r>
            <a:r>
              <a:rPr lang="en-US" sz="1400" dirty="0"/>
              <a:t>made up of a circuit containing 20 transistors and 11 resistors. All of them are integrated into a monolithic chip. </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7518"/>
            <a:ext cx="1656826" cy="588173"/>
          </a:xfrm>
          <a:prstGeom prst="rect">
            <a:avLst/>
          </a:prstGeom>
        </p:spPr>
      </p:pic>
      <p:sp>
        <p:nvSpPr>
          <p:cNvPr id="12" name="Rectangle 11"/>
          <p:cNvSpPr/>
          <p:nvPr/>
        </p:nvSpPr>
        <p:spPr>
          <a:xfrm>
            <a:off x="9525000" y="4419600"/>
            <a:ext cx="4572000" cy="646331"/>
          </a:xfrm>
          <a:prstGeom prst="rect">
            <a:avLst/>
          </a:prstGeom>
        </p:spPr>
        <p:txBody>
          <a:bodyPr>
            <a:spAutoFit/>
          </a:bodyPr>
          <a:lstStyle/>
          <a:p>
            <a:r>
              <a:rPr lang="en-US" dirty="0"/>
              <a:t>https://www.youtube.com/watch?v=hUu3SqRSYyA</a:t>
            </a:r>
          </a:p>
        </p:txBody>
      </p:sp>
      <p:sp>
        <p:nvSpPr>
          <p:cNvPr id="10" name="Rectangle 9"/>
          <p:cNvSpPr/>
          <p:nvPr/>
        </p:nvSpPr>
        <p:spPr>
          <a:xfrm>
            <a:off x="9584724" y="-241637"/>
            <a:ext cx="3415803" cy="923330"/>
          </a:xfrm>
          <a:prstGeom prst="rect">
            <a:avLst/>
          </a:prstGeom>
        </p:spPr>
        <p:txBody>
          <a:bodyPr wrap="square">
            <a:spAutoFit/>
          </a:bodyPr>
          <a:lstStyle/>
          <a:p>
            <a:r>
              <a:rPr lang="en-US" b="1" dirty="0"/>
              <a:t>a complete circuit or group of circuits manufactured in a single piece of silicon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a:solidFill>
                  <a:srgbClr val="FF0000"/>
                </a:solidFill>
                <a:latin typeface="+mn-lt"/>
                <a:ea typeface="+mn-ea"/>
                <a:cs typeface="+mn-cs"/>
              </a:rPr>
              <a:t>Gain </a:t>
            </a:r>
            <a:r>
              <a:rPr lang="en-US" sz="3200" b="1" dirty="0" err="1">
                <a:solidFill>
                  <a:srgbClr val="FF0000"/>
                </a:solidFill>
                <a:latin typeface="+mn-lt"/>
                <a:ea typeface="+mn-ea"/>
                <a:cs typeface="+mn-cs"/>
              </a:rPr>
              <a:t>vs</a:t>
            </a:r>
            <a:r>
              <a:rPr lang="en-US" sz="3200" b="1" dirty="0">
                <a:solidFill>
                  <a:srgbClr val="FF0000"/>
                </a:solidFill>
                <a:latin typeface="+mn-lt"/>
                <a:ea typeface="+mn-ea"/>
                <a:cs typeface="+mn-cs"/>
              </a:rPr>
              <a:t> Frequency Characteristics</a:t>
            </a:r>
          </a:p>
        </p:txBody>
      </p:sp>
      <p:sp>
        <p:nvSpPr>
          <p:cNvPr id="4" name="Rectangle 3"/>
          <p:cNvSpPr/>
          <p:nvPr/>
        </p:nvSpPr>
        <p:spPr>
          <a:xfrm>
            <a:off x="21021" y="927566"/>
            <a:ext cx="9144000" cy="646331"/>
          </a:xfrm>
          <a:prstGeom prst="rect">
            <a:avLst/>
          </a:prstGeom>
        </p:spPr>
        <p:txBody>
          <a:bodyPr wrap="square">
            <a:spAutoFit/>
          </a:bodyPr>
          <a:lstStyle/>
          <a:p>
            <a:pPr algn="just"/>
            <a:r>
              <a:rPr lang="en-US" dirty="0"/>
              <a:t>The gain of operational amplifier IC 741 is not constant and varies depending on the frequency of input signal. The below graph illustrates the relation between them: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56" y="1928648"/>
            <a:ext cx="4250396" cy="4014952"/>
          </a:xfrm>
          <a:prstGeom prst="rect">
            <a:avLst/>
          </a:prstGeom>
        </p:spPr>
      </p:pic>
      <p:sp>
        <p:nvSpPr>
          <p:cNvPr id="6" name="Rectangle 5"/>
          <p:cNvSpPr/>
          <p:nvPr/>
        </p:nvSpPr>
        <p:spPr>
          <a:xfrm>
            <a:off x="4312468" y="4239012"/>
            <a:ext cx="4823649" cy="1754326"/>
          </a:xfrm>
          <a:prstGeom prst="rect">
            <a:avLst/>
          </a:prstGeom>
        </p:spPr>
        <p:txBody>
          <a:bodyPr wrap="square">
            <a:spAutoFit/>
          </a:bodyPr>
          <a:lstStyle/>
          <a:p>
            <a:pPr algn="just"/>
            <a:r>
              <a:rPr lang="en-US" dirty="0"/>
              <a:t>You can observe that the gain remains constant at around 200,000 when the operational amplifier is operated at frequencies below 10Hz. As the frequency of input signal increases, the gain reduces and approaches unity at frequencies around </a:t>
            </a:r>
            <a:r>
              <a:rPr lang="en-US" dirty="0" smtClean="0"/>
              <a:t>1000,000Hz</a:t>
            </a:r>
            <a:r>
              <a:rPr lang="en-US" dirty="0"/>
              <a:t>.</a:t>
            </a:r>
          </a:p>
        </p:txBody>
      </p:sp>
      <p:cxnSp>
        <p:nvCxnSpPr>
          <p:cNvPr id="8" name="Straight Connector 7"/>
          <p:cNvCxnSpPr/>
          <p:nvPr/>
        </p:nvCxnSpPr>
        <p:spPr>
          <a:xfrm>
            <a:off x="894252" y="2971800"/>
            <a:ext cx="1219200" cy="0"/>
          </a:xfrm>
          <a:prstGeom prst="line">
            <a:avLst/>
          </a:prstGeom>
          <a:ln w="15875">
            <a:prstDash val="dash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36113" y="2787134"/>
            <a:ext cx="6376746" cy="369332"/>
          </a:xfrm>
          <a:prstGeom prst="rect">
            <a:avLst/>
          </a:prstGeom>
          <a:noFill/>
        </p:spPr>
        <p:txBody>
          <a:bodyPr wrap="none" rtlCol="0">
            <a:spAutoFit/>
          </a:bodyPr>
          <a:lstStyle/>
          <a:p>
            <a:r>
              <a:rPr lang="en-US" dirty="0" smtClean="0"/>
              <a:t>Open loop configuration </a:t>
            </a:r>
            <a:r>
              <a:rPr lang="en-US" sz="1400" dirty="0" smtClean="0"/>
              <a:t>(high gain – at low frequency (&lt;</a:t>
            </a:r>
            <a:r>
              <a:rPr lang="en-US" sz="1400" dirty="0"/>
              <a:t>Fc </a:t>
            </a:r>
            <a:r>
              <a:rPr lang="en-US" sz="1400" dirty="0" smtClean="0"/>
              <a:t>(10Hz</a:t>
            </a:r>
            <a:r>
              <a:rPr lang="en-US" sz="1400" dirty="0"/>
              <a:t>))- </a:t>
            </a:r>
            <a:r>
              <a:rPr lang="en-US" sz="1400" dirty="0" smtClean="0"/>
              <a:t>small BW</a:t>
            </a:r>
            <a:endParaRPr lang="en-US" sz="1400" dirty="0"/>
          </a:p>
        </p:txBody>
      </p:sp>
      <p:sp>
        <p:nvSpPr>
          <p:cNvPr id="10" name="TextBox 9"/>
          <p:cNvSpPr txBox="1"/>
          <p:nvPr/>
        </p:nvSpPr>
        <p:spPr>
          <a:xfrm>
            <a:off x="2876658" y="3852775"/>
            <a:ext cx="1212191" cy="369332"/>
          </a:xfrm>
          <a:prstGeom prst="rect">
            <a:avLst/>
          </a:prstGeom>
          <a:noFill/>
        </p:spPr>
        <p:txBody>
          <a:bodyPr wrap="none" rtlCol="0">
            <a:spAutoFit/>
          </a:bodyPr>
          <a:lstStyle/>
          <a:p>
            <a:r>
              <a:rPr lang="en-US" dirty="0" smtClean="0"/>
              <a:t>Close  loop</a:t>
            </a:r>
            <a:endParaRPr lang="en-US" dirty="0"/>
          </a:p>
        </p:txBody>
      </p:sp>
      <p:cxnSp>
        <p:nvCxnSpPr>
          <p:cNvPr id="11" name="Straight Connector 10"/>
          <p:cNvCxnSpPr/>
          <p:nvPr/>
        </p:nvCxnSpPr>
        <p:spPr>
          <a:xfrm>
            <a:off x="878491" y="4035548"/>
            <a:ext cx="2448362" cy="0"/>
          </a:xfrm>
          <a:prstGeom prst="line">
            <a:avLst/>
          </a:prstGeom>
          <a:ln w="15875">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78491" y="4800600"/>
            <a:ext cx="2357817" cy="0"/>
          </a:xfrm>
          <a:prstGeom prst="line">
            <a:avLst/>
          </a:prstGeom>
          <a:ln w="15875">
            <a:prstDash val="dashDot"/>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76620" y="6046075"/>
            <a:ext cx="1512402" cy="276999"/>
          </a:xfrm>
          <a:prstGeom prst="rect">
            <a:avLst/>
          </a:prstGeom>
          <a:noFill/>
        </p:spPr>
        <p:txBody>
          <a:bodyPr wrap="none" rtlCol="0">
            <a:spAutoFit/>
          </a:bodyPr>
          <a:lstStyle/>
          <a:p>
            <a:r>
              <a:rPr lang="en-US" sz="1200" b="1" dirty="0" smtClean="0"/>
              <a:t>Unity gain frequency</a:t>
            </a:r>
            <a:endParaRPr lang="en-US" sz="1200" b="1" dirty="0"/>
          </a:p>
        </p:txBody>
      </p:sp>
      <p:cxnSp>
        <p:nvCxnSpPr>
          <p:cNvPr id="17" name="Straight Arrow Connector 16"/>
          <p:cNvCxnSpPr/>
          <p:nvPr/>
        </p:nvCxnSpPr>
        <p:spPr>
          <a:xfrm flipH="1">
            <a:off x="1828800" y="3391763"/>
            <a:ext cx="569305" cy="276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11946" y="3207097"/>
            <a:ext cx="788999" cy="369332"/>
          </a:xfrm>
          <a:prstGeom prst="rect">
            <a:avLst/>
          </a:prstGeom>
          <a:noFill/>
        </p:spPr>
        <p:txBody>
          <a:bodyPr wrap="none" rtlCol="0">
            <a:spAutoFit/>
          </a:bodyPr>
          <a:lstStyle/>
          <a:p>
            <a:r>
              <a:rPr lang="en-US" dirty="0" smtClean="0"/>
              <a:t>-20 dB</a:t>
            </a:r>
            <a:endParaRPr lang="en-US" dirty="0"/>
          </a:p>
        </p:txBody>
      </p:sp>
      <p:cxnSp>
        <p:nvCxnSpPr>
          <p:cNvPr id="21" name="Straight Connector 20"/>
          <p:cNvCxnSpPr/>
          <p:nvPr/>
        </p:nvCxnSpPr>
        <p:spPr>
          <a:xfrm flipV="1">
            <a:off x="1143000" y="2848360"/>
            <a:ext cx="0" cy="2257040"/>
          </a:xfrm>
          <a:prstGeom prst="line">
            <a:avLst/>
          </a:prstGeom>
          <a:ln w="15875">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78491" y="5257800"/>
            <a:ext cx="438005" cy="369332"/>
          </a:xfrm>
          <a:prstGeom prst="rect">
            <a:avLst/>
          </a:prstGeom>
          <a:noFill/>
        </p:spPr>
        <p:txBody>
          <a:bodyPr wrap="none" rtlCol="0">
            <a:spAutoFit/>
          </a:bodyPr>
          <a:lstStyle/>
          <a:p>
            <a:r>
              <a:rPr lang="en-US" dirty="0" smtClean="0"/>
              <a:t>Fc </a:t>
            </a:r>
            <a:endParaRPr lang="en-US" dirty="0"/>
          </a:p>
        </p:txBody>
      </p:sp>
      <p:cxnSp>
        <p:nvCxnSpPr>
          <p:cNvPr id="28" name="Straight Connector 27"/>
          <p:cNvCxnSpPr/>
          <p:nvPr/>
        </p:nvCxnSpPr>
        <p:spPr>
          <a:xfrm flipV="1">
            <a:off x="3100945" y="4498612"/>
            <a:ext cx="0" cy="1547463"/>
          </a:xfrm>
          <a:prstGeom prst="line">
            <a:avLst/>
          </a:prstGeom>
          <a:ln w="158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33" idx="0"/>
          </p:cNvCxnSpPr>
          <p:nvPr/>
        </p:nvCxnSpPr>
        <p:spPr>
          <a:xfrm flipH="1" flipV="1">
            <a:off x="2276401" y="3898445"/>
            <a:ext cx="1" cy="2045155"/>
          </a:xfrm>
          <a:prstGeom prst="line">
            <a:avLst/>
          </a:prstGeom>
          <a:ln w="15875">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057399" y="5943600"/>
            <a:ext cx="438005" cy="369332"/>
          </a:xfrm>
          <a:prstGeom prst="rect">
            <a:avLst/>
          </a:prstGeom>
          <a:noFill/>
        </p:spPr>
        <p:txBody>
          <a:bodyPr wrap="none" rtlCol="0">
            <a:spAutoFit/>
          </a:bodyPr>
          <a:lstStyle/>
          <a:p>
            <a:r>
              <a:rPr lang="en-US" dirty="0" smtClean="0"/>
              <a:t>Fc </a:t>
            </a:r>
            <a:endParaRPr lang="en-US" dirty="0"/>
          </a:p>
        </p:txBody>
      </p:sp>
      <p:sp>
        <p:nvSpPr>
          <p:cNvPr id="35" name="Rectangle 34"/>
          <p:cNvSpPr/>
          <p:nvPr/>
        </p:nvSpPr>
        <p:spPr>
          <a:xfrm>
            <a:off x="4406110" y="3917278"/>
            <a:ext cx="2850011" cy="369332"/>
          </a:xfrm>
          <a:prstGeom prst="rect">
            <a:avLst/>
          </a:prstGeom>
        </p:spPr>
        <p:txBody>
          <a:bodyPr wrap="none">
            <a:spAutoFit/>
          </a:bodyPr>
          <a:lstStyle/>
          <a:p>
            <a:r>
              <a:rPr lang="en-US" dirty="0"/>
              <a:t>operational amplifier IC 741 </a:t>
            </a:r>
          </a:p>
        </p:txBody>
      </p:sp>
      <p:sp>
        <p:nvSpPr>
          <p:cNvPr id="36" name="Rectangle 35"/>
          <p:cNvSpPr/>
          <p:nvPr/>
        </p:nvSpPr>
        <p:spPr>
          <a:xfrm>
            <a:off x="9372600" y="3714275"/>
            <a:ext cx="4572000" cy="646331"/>
          </a:xfrm>
          <a:prstGeom prst="rect">
            <a:avLst/>
          </a:prstGeom>
        </p:spPr>
        <p:txBody>
          <a:bodyPr>
            <a:spAutoFit/>
          </a:bodyPr>
          <a:lstStyle/>
          <a:p>
            <a:r>
              <a:rPr lang="en-US" dirty="0"/>
              <a:t>https://www.youtube.com/watch?v=wfkzz1rg-xk</a:t>
            </a:r>
          </a:p>
        </p:txBody>
      </p:sp>
    </p:spTree>
    <p:extLst>
      <p:ext uri="{BB962C8B-B14F-4D97-AF65-F5344CB8AC3E}">
        <p14:creationId xmlns:p14="http://schemas.microsoft.com/office/powerpoint/2010/main" val="1288087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7321</TotalTime>
  <Words>2221</Words>
  <Application>Microsoft Office PowerPoint</Application>
  <PresentationFormat>On-screen Show (4:3)</PresentationFormat>
  <Paragraphs>219</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Operation amplifier (op-amps)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Gain vs Frequency Characteristics</vt:lpstr>
      <vt:lpstr>PowerPoint Presentation</vt:lpstr>
      <vt:lpstr>PowerPoint Presentation</vt:lpstr>
      <vt:lpstr>1. Linear Amplifier</vt:lpstr>
      <vt:lpstr>PowerPoint Presentation</vt:lpstr>
      <vt:lpstr>PowerPoint Presentation</vt:lpstr>
      <vt:lpstr>PowerPoint Presentation</vt:lpstr>
      <vt:lpstr>3. Adder to Summer</vt:lpstr>
      <vt:lpstr>PowerPoint Presentation</vt:lpstr>
      <vt:lpstr>PowerPoint Presentation</vt:lpstr>
      <vt:lpstr>PowerPoint Presentation</vt:lpstr>
      <vt:lpstr>PowerPoint Presentation</vt:lpstr>
      <vt:lpstr>NUMBER SYSTEMS &amp; LOGIC GATES</vt:lpstr>
      <vt:lpstr>Introduction to number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H.W</vt:lpstr>
      <vt:lpstr>H.W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amplifier (op-amps)</dc:title>
  <dc:creator>lary</dc:creator>
  <cp:lastModifiedBy>High Tech</cp:lastModifiedBy>
  <cp:revision>178</cp:revision>
  <dcterms:created xsi:type="dcterms:W3CDTF">2006-08-16T00:00:00Z</dcterms:created>
  <dcterms:modified xsi:type="dcterms:W3CDTF">2023-02-18T11:38:52Z</dcterms:modified>
</cp:coreProperties>
</file>