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82" r:id="rId3"/>
    <p:sldId id="261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76" r:id="rId12"/>
    <p:sldId id="277" r:id="rId13"/>
    <p:sldId id="278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slide" Target="slides/slide11.xml" /><Relationship Id="rId18" Type="http://schemas.openxmlformats.org/officeDocument/2006/relationships/viewProps" Target="viewProps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slide" Target="slides/slide10.xml" /><Relationship Id="rId17" Type="http://schemas.openxmlformats.org/officeDocument/2006/relationships/presProps" Target="presProps.xml" /><Relationship Id="rId2" Type="http://schemas.openxmlformats.org/officeDocument/2006/relationships/slideMaster" Target="slideMasters/slideMaster2.xml" /><Relationship Id="rId16" Type="http://schemas.openxmlformats.org/officeDocument/2006/relationships/slide" Target="slides/slide14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slide" Target="slides/slide9.xml" /><Relationship Id="rId5" Type="http://schemas.openxmlformats.org/officeDocument/2006/relationships/slide" Target="slides/slide3.xml" /><Relationship Id="rId15" Type="http://schemas.openxmlformats.org/officeDocument/2006/relationships/slide" Target="slides/slide13.xml" /><Relationship Id="rId10" Type="http://schemas.openxmlformats.org/officeDocument/2006/relationships/slide" Target="slides/slide8.xml" /><Relationship Id="rId19" Type="http://schemas.openxmlformats.org/officeDocument/2006/relationships/theme" Target="theme/theme1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slide" Target="slides/slide12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 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 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 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5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74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259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789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945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849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963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588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335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25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2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slideLayout" Target="../slideLayouts/slideLayout22.xml" /><Relationship Id="rId5" Type="http://schemas.openxmlformats.org/officeDocument/2006/relationships/slideLayout" Target="../slideLayouts/slideLayout16.xml" /><Relationship Id="rId10" Type="http://schemas.openxmlformats.org/officeDocument/2006/relationships/slideLayout" Target="../slideLayouts/slideLayout21.xml" /><Relationship Id="rId4" Type="http://schemas.openxmlformats.org/officeDocument/2006/relationships/slideLayout" Target="../slideLayouts/slideLayout15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D3BADB-6633-40A8-8C67-9976760A2E11}" type="datetimeFigureOut">
              <a:rPr lang="en-US" smtClean="0"/>
              <a:pPr/>
              <a:t>9/25/2023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36A68A-AF3D-49B1-95D9-C946BC396AF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6BF7E-A6DC-46A3-AE9A-1878FCFD24F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5C90-981A-40BE-9D1F-576326D023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8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1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4.emf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2.vml" /><Relationship Id="rId4" Type="http://schemas.openxmlformats.org/officeDocument/2006/relationships/image" Target="../media/image5.emf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3.vml" /><Relationship Id="rId6" Type="http://schemas.openxmlformats.org/officeDocument/2006/relationships/image" Target="../media/image8.jpeg" /><Relationship Id="rId5" Type="http://schemas.openxmlformats.org/officeDocument/2006/relationships/image" Target="../media/image7.png" /><Relationship Id="rId4" Type="http://schemas.openxmlformats.org/officeDocument/2006/relationships/image" Target="../media/image6.emf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 /><Relationship Id="rId2" Type="http://schemas.openxmlformats.org/officeDocument/2006/relationships/slideLayout" Target="../slideLayouts/slideLayout2.xml" /><Relationship Id="rId1" Type="http://schemas.openxmlformats.org/officeDocument/2006/relationships/vmlDrawing" Target="../drawings/vmlDrawing4.vml" /><Relationship Id="rId4" Type="http://schemas.openxmlformats.org/officeDocument/2006/relationships/image" Target="../media/image9.emf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4463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Volumetric Analysis</a:t>
            </a:r>
          </a:p>
          <a:p>
            <a:pPr algn="ctr">
              <a:lnSpc>
                <a:spcPct val="250000"/>
              </a:lnSpc>
            </a:pP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250000"/>
              </a:lnSpc>
            </a:pP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9144000" cy="3636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76199"/>
            <a:ext cx="8610600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Practical Chemistry 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2</a:t>
            </a:r>
            <a:r>
              <a:rPr lang="en-US" sz="2800" b="1" baseline="30000" dirty="0">
                <a:solidFill>
                  <a:prstClr val="black"/>
                </a:solidFill>
              </a:rPr>
              <a:t>nd</a:t>
            </a:r>
            <a:r>
              <a:rPr lang="en-US" sz="2800" b="1" dirty="0">
                <a:solidFill>
                  <a:prstClr val="black"/>
                </a:solidFill>
              </a:rPr>
              <a:t> Stage- Medical Physics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Dr. Ibrahim Q. Saeed</a:t>
            </a:r>
          </a:p>
          <a:p>
            <a:r>
              <a:rPr lang="en-US" sz="2800" b="1" dirty="0">
                <a:solidFill>
                  <a:prstClr val="black"/>
                </a:solidFill>
              </a:rPr>
              <a:t>MSc. Sarah Assaf</a:t>
            </a:r>
          </a:p>
          <a:p>
            <a:r>
              <a:rPr lang="en-US" sz="2800" b="1" dirty="0">
                <a:latin typeface="Calibri"/>
                <a:cs typeface="Arial" panose="020B0604020202020204" pitchFamily="34" charset="0"/>
              </a:rPr>
              <a:t>MSC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.  </a:t>
            </a:r>
            <a:r>
              <a:rPr lang="en-US" sz="2800" b="1" dirty="0" err="1">
                <a:latin typeface="Calibri"/>
                <a:cs typeface="Arial" panose="020B0604020202020204" pitchFamily="34" charset="0"/>
              </a:rPr>
              <a:t>Laween</a:t>
            </a:r>
            <a:r>
              <a:rPr lang="en-US" sz="2800" b="1" dirty="0">
                <a:latin typeface="Calibri"/>
                <a:cs typeface="Arial" panose="020B0604020202020204" pitchFamily="34" charset="0"/>
              </a:rPr>
              <a:t> A. Star</a:t>
            </a:r>
            <a:endParaRPr lang="en-US" sz="2800" b="1" dirty="0"/>
          </a:p>
          <a:p>
            <a:endParaRPr lang="ar-IQ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700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72009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Primary standard</a:t>
            </a:r>
            <a:endParaRPr lang="en-US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8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Are materials containing a precisely known concentration of a substance for use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volumetric (titrimetric) analysis.</a:t>
            </a:r>
          </a:p>
          <a:p>
            <a:pPr marL="457200" lvl="0" indent="-45720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the term “primary standard” refers to a compound uses to determine the concentration of another compound or solution.</a:t>
            </a:r>
          </a:p>
          <a:p>
            <a:pPr marL="457200" lvl="0" indent="-45720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 primary standard doesn't decompose , absorb or react with any components of air. </a:t>
            </a:r>
          </a:p>
        </p:txBody>
      </p:sp>
    </p:spTree>
    <p:extLst>
      <p:ext uri="{BB962C8B-B14F-4D97-AF65-F5344CB8AC3E}">
        <p14:creationId xmlns:p14="http://schemas.microsoft.com/office/powerpoint/2010/main" val="3196618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599698"/>
            <a:ext cx="91440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Important requirements for a primary standard are the following: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High purity.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High stability.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has a large molecular weight to minimize the relative error during weighing the substance.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 must be non-hygroscopic.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Low cost.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substance must </a:t>
            </a:r>
            <a:r>
              <a:rPr lang="en-US" sz="26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not be </a:t>
            </a: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poison.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57200" algn="l"/>
              </a:tabLst>
            </a:pPr>
            <a:r>
              <a:rPr kumimoji="0" 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Soluble in a solvent (especially water).</a:t>
            </a:r>
            <a:endParaRPr kumimoji="0" lang="en-US" sz="2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842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865287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u="sng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Secondary standard:</a:t>
            </a:r>
            <a:r>
              <a:rPr kumimoji="0" lang="en-US" sz="2400" b="1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400" b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a compound whose purity has been established (determined) by titration with the primary standard and serves as the reference material for a titrimetric method of analysis.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Standard solution: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 a reagent of exactly known concentration that is used in a titrimetric analysis, and it's prepared either from primary standard material or its concentration determined by standardization with primary standard material.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53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Reactions in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titrimetric analysis must fulfill the following conditions: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 must be a simple reaction which can be expressed by a chemical equation. The substance to be determined should react completely with the reagent.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+mj-lt"/>
              <a:buAutoNum type="arabicPeriod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reaction should be relatively fast. (Most ionic reactions satisfy this condition).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+mj-lt"/>
              <a:buAutoNum type="arabicPeriod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There must be an alteration (change) in some physical or chemical property of the solution at equivalence point.</a:t>
            </a: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+mj-lt"/>
              <a:buAutoNum type="arabicPeriod"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20000"/>
              <a:buFont typeface="+mj-lt"/>
              <a:buAutoNum type="arabicPeriod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 indicator should be available which, by a change in physical properties (color or formation of a precipitate), should sharply define the end point of the reaction.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091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228600" y="616803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Types of titration according to the chemical reaction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1-Neutralization titration (Acid-base titration).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66800" y="1905000"/>
            <a:ext cx="64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Arial" pitchFamily="34" charset="0"/>
              </a:rPr>
              <a:t>NaOH     +     HCl                               NaCl    +    H</a:t>
            </a:r>
            <a:r>
              <a:rPr lang="en-US" sz="2000" b="1" baseline="-25000" dirty="0">
                <a:latin typeface="Arial" pitchFamily="34" charset="0"/>
              </a:rPr>
              <a:t>2</a:t>
            </a:r>
            <a:r>
              <a:rPr lang="en-US" sz="2000" b="1" dirty="0">
                <a:latin typeface="Arial" pitchFamily="34" charset="0"/>
              </a:rPr>
              <a:t>O</a:t>
            </a:r>
            <a:endParaRPr lang="en-US" sz="2000" dirty="0">
              <a:latin typeface="Arial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276600" y="2133600"/>
            <a:ext cx="1828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228600" y="2554069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2-Precipitation titration.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457200" y="3124200"/>
            <a:ext cx="52005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AgNO</a:t>
            </a:r>
            <a:r>
              <a:rPr kumimoji="0" lang="en-US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NaCl	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AgCl  + NaNO</a:t>
            </a:r>
            <a:r>
              <a:rPr kumimoji="0" lang="en-US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362200" y="3352800"/>
            <a:ext cx="12954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267200" y="3352800"/>
            <a:ext cx="304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228600" y="3925669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3-Reduction-oxidation titration (Redox titration).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457200" y="4629090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5Fe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2+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+ Mn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7+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+ 8H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       5Fe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3+ 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 Mn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2+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+ 4H</a:t>
            </a:r>
            <a:r>
              <a:rPr kumimoji="0" lang="en-US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971800" y="4875212"/>
            <a:ext cx="15240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304800" y="5144869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4-Complexation titration.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762000" y="5997714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Hg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2+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+ 4I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	HgI</a:t>
            </a:r>
            <a:r>
              <a:rPr kumimoji="0" lang="en-US" sz="2000" b="1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20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2-</a:t>
            </a: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70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362200" y="6172200"/>
            <a:ext cx="106680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47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124654"/>
              </p:ext>
            </p:extLst>
          </p:nvPr>
        </p:nvGraphicFramePr>
        <p:xfrm>
          <a:off x="771525" y="2921000"/>
          <a:ext cx="7931150" cy="332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CS ChemDraw Drawing" r:id="rId3" imgW="5696253" imgH="2387600" progId="ChemDraw.Document.6.0">
                  <p:embed/>
                </p:oleObj>
              </mc:Choice>
              <mc:Fallback>
                <p:oleObj name="CS ChemDraw Drawing" r:id="rId3" imgW="5696253" imgH="2387600" progId="ChemDraw.Document.6.0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2921000"/>
                        <a:ext cx="7931150" cy="332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928953" y="1447800"/>
            <a:ext cx="7286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Glassware's for Volumetric Analysis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676400" y="609600"/>
          <a:ext cx="5943600" cy="54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CS ChemDraw Drawing" r:id="rId3" imgW="3599337" imgH="3277681" progId="ChemDraw.Document.6.0">
                  <p:embed/>
                </p:oleObj>
              </mc:Choice>
              <mc:Fallback>
                <p:oleObj name="CS ChemDraw Drawing" r:id="rId3" imgW="3599337" imgH="3277681" progId="ChemDraw.Document.6.0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609600"/>
                        <a:ext cx="5943600" cy="5411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930275"/>
          <a:ext cx="7766050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CS ChemDraw Drawing" r:id="rId3" imgW="7768893" imgH="4172355" progId="ChemDraw.Document.6.0">
                  <p:embed/>
                </p:oleObj>
              </mc:Choice>
              <mc:Fallback>
                <p:oleObj name="CS ChemDraw Drawing" r:id="rId3" imgW="7768893" imgH="4172355" progId="ChemDraw.Document.6.0">
                  <p:embed/>
                  <p:pic>
                    <p:nvPicPr>
                      <p:cNvPr id="512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30275"/>
                        <a:ext cx="7766050" cy="417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6522720" y="2026920"/>
            <a:ext cx="640080" cy="64008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53200" y="29718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Stirrer</a:t>
            </a:r>
          </a:p>
        </p:txBody>
      </p:sp>
      <p:pic>
        <p:nvPicPr>
          <p:cNvPr id="6" name="Picture 5" descr="sieve"/>
          <p:cNvPicPr/>
          <p:nvPr/>
        </p:nvPicPr>
        <p:blipFill>
          <a:blip r:embed="rId5"/>
          <a:srcRect r="64204" b="19232"/>
          <a:stretch>
            <a:fillRect/>
          </a:stretch>
        </p:blipFill>
        <p:spPr bwMode="auto">
          <a:xfrm>
            <a:off x="2819400" y="3629025"/>
            <a:ext cx="10287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reagentbot"/>
          <p:cNvPicPr/>
          <p:nvPr/>
        </p:nvPicPr>
        <p:blipFill>
          <a:blip r:embed="rId6"/>
          <a:srcRect l="27142" r="27638"/>
          <a:stretch>
            <a:fillRect/>
          </a:stretch>
        </p:blipFill>
        <p:spPr bwMode="auto">
          <a:xfrm>
            <a:off x="4629150" y="3622040"/>
            <a:ext cx="781050" cy="171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14600" y="5410200"/>
            <a:ext cx="1257300" cy="390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Washing bottle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419600" y="5400675"/>
            <a:ext cx="1257300" cy="3905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Reagent bottle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828754"/>
            <a:ext cx="8915400" cy="1685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Titration</a:t>
            </a: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is a process in which a standard solution (known conc.) is added to a solution of an analyte until the reaction between them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is attained equivalence point.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355564"/>
              </p:ext>
            </p:extLst>
          </p:nvPr>
        </p:nvGraphicFramePr>
        <p:xfrm>
          <a:off x="3048000" y="2641600"/>
          <a:ext cx="27432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CS ChemDraw Drawing" r:id="rId3" imgW="2301840" imgH="3601440" progId="ChemDraw.Document.6.0">
                  <p:embed/>
                </p:oleObj>
              </mc:Choice>
              <mc:Fallback>
                <p:oleObj name="CS ChemDraw Drawing" r:id="rId3" imgW="2301840" imgH="3601440" progId="ChemDraw.Document.6.0">
                  <p:embed/>
                  <p:pic>
                    <p:nvPicPr>
                      <p:cNvPr id="419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641600"/>
                        <a:ext cx="27432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52400" y="17060"/>
            <a:ext cx="8839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Equivalence point: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Is the point in a titration when the amount of added standard solution is exactly equivalent to the amount of analyte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 The moles of titrant (standard solution) equal the moles of the solution with unknown concentration.</a:t>
            </a: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At equivalent point: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(no. of eq. titrant) = (no. of eq. titrand)</a:t>
            </a: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(Normality = </a:t>
            </a:r>
            <a:r>
              <a:rPr lang="en-US" sz="2400" b="1" dirty="0" err="1">
                <a:solidFill>
                  <a:srgbClr val="00206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o.of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equivalent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of solute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/ V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(L)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indent="457200" algn="justLow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B0F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No.of</a:t>
            </a:r>
            <a:r>
              <a:rPr lang="en-US" sz="2400" b="1" dirty="0">
                <a:solidFill>
                  <a:srgbClr val="00B0F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eq. = N x V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720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(N × V)</a:t>
            </a:r>
            <a:r>
              <a:rPr kumimoji="0" lang="en-US" sz="24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Standard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= (N × V)</a:t>
            </a:r>
            <a:r>
              <a:rPr kumimoji="0" lang="en-US" sz="2400" b="1" i="0" u="none" strike="noStrike" cap="none" normalizeH="0" baseline="-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Analyte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947678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End point: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Refers to the point at which the colour of indicator changes in a titration. which signals the completion of the reaction.</a:t>
            </a: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Indicators: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Chemical compounds undergo change in colour during titration which indicates the end point.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064158"/>
            <a:ext cx="9144000" cy="2239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Arial" pitchFamily="34" charset="0"/>
              </a:rPr>
              <a:t>Acid-base indicators are generally weak organic acids or bases which, upon dissociation or association, undergo internal structural changes at a specific range of pH that give rise to alterations in color.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Object 1"/>
          <p:cNvPicPr>
            <a:picLocks noChangeArrowheads="1"/>
          </p:cNvPicPr>
          <p:nvPr/>
        </p:nvPicPr>
        <p:blipFill>
          <a:blip r:embed="rId2"/>
          <a:srcRect r="-3047" b="-508"/>
          <a:stretch>
            <a:fillRect/>
          </a:stretch>
        </p:blipFill>
        <p:spPr bwMode="auto">
          <a:xfrm>
            <a:off x="1371600" y="457200"/>
            <a:ext cx="609600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52400" y="2956163"/>
            <a:ext cx="8839200" cy="39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For the first indicator (1),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HIn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will be the major constituent in strongly acidic solutions and will be responsible for the "acid color" of the indicator, whereas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US" sz="2400" b="1" i="0" u="none" strike="noStrike" cap="none" normalizeH="0" baseline="3000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will represent its "base color" </a:t>
            </a:r>
          </a:p>
          <a:p>
            <a:pPr marL="0" marR="0" lvl="0" indent="0" algn="justLow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Low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For the second indicator (2), the species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will predominate in basic solutions and thus be responsible for the “base color”, whereas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InH</a:t>
            </a:r>
            <a:r>
              <a:rPr kumimoji="0" lang="en-US" sz="2400" b="1" i="0" u="none" strike="noStrike" cap="none" normalizeH="0" baseline="3000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will constitute the “acid color”.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751"/>
              </p:ext>
            </p:extLst>
          </p:nvPr>
        </p:nvGraphicFramePr>
        <p:xfrm>
          <a:off x="838201" y="1066800"/>
          <a:ext cx="7391399" cy="4479823"/>
        </p:xfrm>
        <a:graphic>
          <a:graphicData uri="http://schemas.openxmlformats.org/drawingml/2006/table">
            <a:tbl>
              <a:tblPr/>
              <a:tblGrid>
                <a:gridCol w="251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6547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Indicators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Color in acidic medium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Color in higher pH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pH range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3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Thymol blue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0000"/>
                          </a:highlight>
                          <a:latin typeface="Arial" pitchFamily="34" charset="0"/>
                          <a:ea typeface="Calibri"/>
                        </a:rPr>
                        <a:t>Red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1.2 – 3.0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3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Methyl orange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0000"/>
                          </a:highlight>
                          <a:latin typeface="Arial" pitchFamily="34" charset="0"/>
                          <a:ea typeface="Calibri"/>
                        </a:rPr>
                        <a:t>Red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3.1 – 4.4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3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Methyl red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0000"/>
                          </a:highlight>
                          <a:latin typeface="Arial" pitchFamily="34" charset="0"/>
                          <a:ea typeface="Calibri"/>
                        </a:rPr>
                        <a:t>Red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Calibri"/>
                        </a:rPr>
                        <a:t>Yellow</a:t>
                      </a:r>
                      <a:endParaRPr kumimoji="0" lang="en-US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4.2 – 6.2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07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Phenolphthalein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Colorless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highlight>
                            <a:srgbClr val="FF00FF"/>
                          </a:highlight>
                          <a:latin typeface="Arial" pitchFamily="34" charset="0"/>
                          <a:ea typeface="Calibri"/>
                        </a:rPr>
                        <a:t>Pink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Arial" pitchFamily="34" charset="0"/>
                          <a:ea typeface="Calibri"/>
                        </a:rPr>
                        <a:t>8.3 – 10</a:t>
                      </a:r>
                      <a:endParaRPr lang="en-US" sz="2400" dirty="0">
                        <a:latin typeface="Arial" pitchFamily="34" charset="0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799</TotalTime>
  <Words>708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Flow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hunar</dc:creator>
  <cp:lastModifiedBy>Ibrahim Saeed</cp:lastModifiedBy>
  <cp:revision>90</cp:revision>
  <dcterms:created xsi:type="dcterms:W3CDTF">2011-10-11T19:40:53Z</dcterms:created>
  <dcterms:modified xsi:type="dcterms:W3CDTF">2023-09-25T12:38:51Z</dcterms:modified>
</cp:coreProperties>
</file>