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8"/>
  </p:notesMasterIdLst>
  <p:sldIdLst>
    <p:sldId id="303" r:id="rId2"/>
    <p:sldId id="304"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 id="334" r:id="rId33"/>
    <p:sldId id="335" r:id="rId34"/>
    <p:sldId id="336" r:id="rId35"/>
    <p:sldId id="337" r:id="rId36"/>
    <p:sldId id="338" r:id="rId37"/>
    <p:sldId id="339" r:id="rId38"/>
    <p:sldId id="340" r:id="rId39"/>
    <p:sldId id="341" r:id="rId40"/>
    <p:sldId id="342" r:id="rId41"/>
    <p:sldId id="343" r:id="rId42"/>
    <p:sldId id="344" r:id="rId43"/>
    <p:sldId id="345" r:id="rId44"/>
    <p:sldId id="346" r:id="rId45"/>
    <p:sldId id="347" r:id="rId46"/>
    <p:sldId id="348"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7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364" autoAdjust="0"/>
  </p:normalViewPr>
  <p:slideViewPr>
    <p:cSldViewPr snapToGrid="0">
      <p:cViewPr varScale="1">
        <p:scale>
          <a:sx n="59" d="100"/>
          <a:sy n="59" d="100"/>
        </p:scale>
        <p:origin x="-78" y="-24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51F16-4EAE-422B-A32D-A918A79A4BCA}" type="datetimeFigureOut">
              <a:rPr lang="en-US" smtClean="0"/>
              <a:t>11/7/2021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53D02F-59E5-4CE3-8272-D39B0DBA5E05}" type="slidenum">
              <a:rPr lang="en-US" smtClean="0"/>
              <a:t>‹#›</a:t>
            </a:fld>
            <a:endParaRPr lang="en-US"/>
          </a:p>
        </p:txBody>
      </p:sp>
    </p:spTree>
    <p:extLst>
      <p:ext uri="{BB962C8B-B14F-4D97-AF65-F5344CB8AC3E}">
        <p14:creationId xmlns:p14="http://schemas.microsoft.com/office/powerpoint/2010/main" val="1162150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1930F9-8CB2-432D-9D5B-935A589588A0}" type="datetime1">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B219C-6FD5-4CC5-927D-1775406B203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2936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E12F36-2736-45AD-9490-45DD95E71F9C}" type="datetime1">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B219C-6FD5-4CC5-927D-1775406B2036}" type="slidenum">
              <a:rPr lang="en-US" smtClean="0"/>
              <a:t>‹#›</a:t>
            </a:fld>
            <a:endParaRPr lang="en-US"/>
          </a:p>
        </p:txBody>
      </p:sp>
    </p:spTree>
    <p:extLst>
      <p:ext uri="{BB962C8B-B14F-4D97-AF65-F5344CB8AC3E}">
        <p14:creationId xmlns:p14="http://schemas.microsoft.com/office/powerpoint/2010/main" val="152755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731F83-6F28-47E8-B863-5C8646E63E19}" type="datetime1">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B219C-6FD5-4CC5-927D-1775406B2036}" type="slidenum">
              <a:rPr lang="en-US" smtClean="0"/>
              <a:t>‹#›</a:t>
            </a:fld>
            <a:endParaRPr lang="en-US"/>
          </a:p>
        </p:txBody>
      </p:sp>
    </p:spTree>
    <p:extLst>
      <p:ext uri="{BB962C8B-B14F-4D97-AF65-F5344CB8AC3E}">
        <p14:creationId xmlns:p14="http://schemas.microsoft.com/office/powerpoint/2010/main" val="2465177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74B227-6111-4F58-81C5-C933DAC0A036}" type="datetime1">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B219C-6FD5-4CC5-927D-1775406B2036}" type="slidenum">
              <a:rPr lang="en-US" smtClean="0"/>
              <a:t>‹#›</a:t>
            </a:fld>
            <a:endParaRPr lang="en-US"/>
          </a:p>
        </p:txBody>
      </p:sp>
    </p:spTree>
    <p:extLst>
      <p:ext uri="{BB962C8B-B14F-4D97-AF65-F5344CB8AC3E}">
        <p14:creationId xmlns:p14="http://schemas.microsoft.com/office/powerpoint/2010/main" val="1833093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02D875-4C73-4F16-B253-FBDAE96F9F84}" type="datetime1">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B219C-6FD5-4CC5-927D-1775406B203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8285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01F3AE-6352-470C-AD9B-0CD255E1B141}" type="datetime1">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B219C-6FD5-4CC5-927D-1775406B2036}" type="slidenum">
              <a:rPr lang="en-US" smtClean="0"/>
              <a:t>‹#›</a:t>
            </a:fld>
            <a:endParaRPr lang="en-US"/>
          </a:p>
        </p:txBody>
      </p:sp>
    </p:spTree>
    <p:extLst>
      <p:ext uri="{BB962C8B-B14F-4D97-AF65-F5344CB8AC3E}">
        <p14:creationId xmlns:p14="http://schemas.microsoft.com/office/powerpoint/2010/main" val="3832514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67DB1B-D5D9-4193-A7D8-A62557469840}" type="datetime1">
              <a:rPr lang="en-US" smtClean="0"/>
              <a:t>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1B219C-6FD5-4CC5-927D-1775406B2036}" type="slidenum">
              <a:rPr lang="en-US" smtClean="0"/>
              <a:t>‹#›</a:t>
            </a:fld>
            <a:endParaRPr lang="en-US"/>
          </a:p>
        </p:txBody>
      </p:sp>
    </p:spTree>
    <p:extLst>
      <p:ext uri="{BB962C8B-B14F-4D97-AF65-F5344CB8AC3E}">
        <p14:creationId xmlns:p14="http://schemas.microsoft.com/office/powerpoint/2010/main" val="20934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6719D7-B6CB-4FBB-9DCA-5B0670E94032}" type="datetime1">
              <a:rPr lang="en-US" smtClean="0"/>
              <a:t>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1B219C-6FD5-4CC5-927D-1775406B2036}" type="slidenum">
              <a:rPr lang="en-US" smtClean="0"/>
              <a:t>‹#›</a:t>
            </a:fld>
            <a:endParaRPr lang="en-US"/>
          </a:p>
        </p:txBody>
      </p:sp>
    </p:spTree>
    <p:extLst>
      <p:ext uri="{BB962C8B-B14F-4D97-AF65-F5344CB8AC3E}">
        <p14:creationId xmlns:p14="http://schemas.microsoft.com/office/powerpoint/2010/main" val="3413975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A4FD872-E5DD-40B5-A118-986D12EAE95B}" type="datetime1">
              <a:rPr lang="en-US" smtClean="0"/>
              <a:t>11/7/2021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91B219C-6FD5-4CC5-927D-1775406B2036}" type="slidenum">
              <a:rPr lang="en-US" smtClean="0"/>
              <a:t>‹#›</a:t>
            </a:fld>
            <a:endParaRPr lang="en-US"/>
          </a:p>
        </p:txBody>
      </p:sp>
    </p:spTree>
    <p:extLst>
      <p:ext uri="{BB962C8B-B14F-4D97-AF65-F5344CB8AC3E}">
        <p14:creationId xmlns:p14="http://schemas.microsoft.com/office/powerpoint/2010/main" val="3884196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96B8826-455B-4F29-A18B-BF030D36E038}" type="datetime1">
              <a:rPr lang="en-US" smtClean="0"/>
              <a:t>11/7/2021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91B219C-6FD5-4CC5-927D-1775406B2036}" type="slidenum">
              <a:rPr lang="en-US" smtClean="0"/>
              <a:t>‹#›</a:t>
            </a:fld>
            <a:endParaRPr lang="en-US"/>
          </a:p>
        </p:txBody>
      </p:sp>
    </p:spTree>
    <p:extLst>
      <p:ext uri="{BB962C8B-B14F-4D97-AF65-F5344CB8AC3E}">
        <p14:creationId xmlns:p14="http://schemas.microsoft.com/office/powerpoint/2010/main" val="332329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E9F3D3E-6BC0-45A7-A393-1E96430888B4}" type="datetime1">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B219C-6FD5-4CC5-927D-1775406B2036}" type="slidenum">
              <a:rPr lang="en-US" smtClean="0"/>
              <a:t>‹#›</a:t>
            </a:fld>
            <a:endParaRPr lang="en-US"/>
          </a:p>
        </p:txBody>
      </p:sp>
    </p:spTree>
    <p:extLst>
      <p:ext uri="{BB962C8B-B14F-4D97-AF65-F5344CB8AC3E}">
        <p14:creationId xmlns:p14="http://schemas.microsoft.com/office/powerpoint/2010/main" val="1602167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479F3CF-DC1F-43B9-8E0C-866251D03EBF}" type="datetime1">
              <a:rPr lang="en-US" smtClean="0"/>
              <a:t>11/7/2021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91B219C-6FD5-4CC5-927D-1775406B203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05310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Lean.fathulla@su.edu.kr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F91B219C-6FD5-4CC5-927D-1775406B2036}" type="slidenum">
              <a:rPr lang="en-US" smtClean="0"/>
              <a:t>1</a:t>
            </a:fld>
            <a:endParaRPr lang="en-US"/>
          </a:p>
        </p:txBody>
      </p:sp>
      <p:sp>
        <p:nvSpPr>
          <p:cNvPr id="5" name="Title 14"/>
          <p:cNvSpPr txBox="1">
            <a:spLocks/>
          </p:cNvSpPr>
          <p:nvPr/>
        </p:nvSpPr>
        <p:spPr>
          <a:xfrm>
            <a:off x="1154083" y="1763486"/>
            <a:ext cx="10058400" cy="1240971"/>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rtl="1"/>
            <a:r>
              <a:rPr lang="ku-Arab-IQ" sz="9600" smtClean="0">
                <a:latin typeface="Unikurd Goran" panose="020B0604030504040204" pitchFamily="34" charset="-78"/>
                <a:cs typeface="Unikurd Goran" panose="020B0604030504040204" pitchFamily="34" charset="-78"/>
              </a:rPr>
              <a:t>کوردناسی</a:t>
            </a:r>
            <a:endParaRPr lang="en-US" sz="9600" dirty="0">
              <a:latin typeface="Unikurd Goran" panose="020B0604030504040204" pitchFamily="34" charset="-78"/>
              <a:cs typeface="Unikurd Goran" panose="020B0604030504040204" pitchFamily="34" charset="-78"/>
            </a:endParaRPr>
          </a:p>
        </p:txBody>
      </p:sp>
      <p:sp>
        <p:nvSpPr>
          <p:cNvPr id="6" name="Content Placeholder 19"/>
          <p:cNvSpPr txBox="1">
            <a:spLocks/>
          </p:cNvSpPr>
          <p:nvPr/>
        </p:nvSpPr>
        <p:spPr>
          <a:xfrm>
            <a:off x="104503" y="3200400"/>
            <a:ext cx="11939451" cy="2991393"/>
          </a:xfrm>
          <a:prstGeom prst="rect">
            <a:avLst/>
          </a:prstGeom>
        </p:spPr>
        <p:txBody>
          <a:bodyPr vert="horz" lIns="0" tIns="45720" rIns="0" bIns="45720" rtlCol="0">
            <a:normAutofit fontScale="3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lnSpc>
                <a:spcPct val="120000"/>
              </a:lnSpc>
            </a:pPr>
            <a:r>
              <a:rPr lang="ku-Arab-IQ" sz="11200" b="1" i="1" u="sng" dirty="0" smtClean="0">
                <a:solidFill>
                  <a:schemeClr val="accent2"/>
                </a:solidFill>
                <a:latin typeface="Unikurd Goran" panose="020B0604030504040204" pitchFamily="34" charset="-78"/>
                <a:cs typeface="Unikurd Goran" panose="020B0604030504040204" pitchFamily="34" charset="-78"/>
              </a:rPr>
              <a:t>مامۆستای بابەت</a:t>
            </a:r>
          </a:p>
          <a:p>
            <a:pPr algn="ctr">
              <a:lnSpc>
                <a:spcPct val="120000"/>
              </a:lnSpc>
            </a:pPr>
            <a:r>
              <a:rPr lang="ar-IQ" sz="6200" dirty="0" smtClean="0">
                <a:latin typeface="Unikurd Goran" panose="020B0604030504040204" pitchFamily="34" charset="-78"/>
                <a:cs typeface="Unikurd Goran" panose="020B0604030504040204" pitchFamily="34" charset="-78"/>
              </a:rPr>
              <a:t>د.ليزان زرار فتح الله</a:t>
            </a:r>
            <a:endParaRPr lang="ku-Arab-IQ" sz="6200" dirty="0" smtClean="0">
              <a:latin typeface="Unikurd Goran" panose="020B0604030504040204" pitchFamily="34" charset="-78"/>
              <a:cs typeface="Unikurd Goran" panose="020B0604030504040204" pitchFamily="34" charset="-78"/>
            </a:endParaRPr>
          </a:p>
          <a:p>
            <a:pPr algn="ctr"/>
            <a:r>
              <a:rPr lang="ku-Arab-IQ" sz="8000" dirty="0" smtClean="0">
                <a:latin typeface="Unikurd Goran" panose="020B0604030504040204" pitchFamily="34" charset="-78"/>
                <a:cs typeface="Unikurd Goran" panose="020B0604030504040204" pitchFamily="34" charset="-78"/>
              </a:rPr>
              <a:t>٢٠٢٠-٢٠٢١</a:t>
            </a:r>
            <a:endParaRPr lang="en-US" sz="8000" dirty="0" smtClean="0">
              <a:latin typeface="Unikurd Goran" panose="020B0604030504040204" pitchFamily="34" charset="-78"/>
              <a:cs typeface="Unikurd Goran" panose="020B0604030504040204" pitchFamily="34" charset="-78"/>
            </a:endParaRPr>
          </a:p>
          <a:p>
            <a:pPr algn="ctr"/>
            <a:endParaRPr lang="ku-Arab-IQ" dirty="0" smtClean="0">
              <a:latin typeface="Unikurd Goran" panose="020B0604030504040204" pitchFamily="34" charset="-78"/>
              <a:cs typeface="Unikurd Goran" panose="020B0604030504040204" pitchFamily="34" charset="-78"/>
            </a:endParaRPr>
          </a:p>
          <a:p>
            <a:endParaRPr lang="ku-Arab-IQ" dirty="0" smtClean="0">
              <a:latin typeface="Unikurd Goran" panose="020B0604030504040204" pitchFamily="34" charset="-78"/>
              <a:cs typeface="Unikurd Goran" panose="020B0604030504040204" pitchFamily="34" charset="-78"/>
            </a:endParaRPr>
          </a:p>
          <a:p>
            <a:endParaRPr lang="ku-Arab-IQ" sz="5000" dirty="0" smtClean="0">
              <a:latin typeface="Unikurd Goran" panose="020B0604030504040204" pitchFamily="34" charset="-78"/>
              <a:cs typeface="Unikurd Goran" panose="020B0604030504040204" pitchFamily="34" charset="-78"/>
            </a:endParaRPr>
          </a:p>
          <a:p>
            <a:r>
              <a:rPr lang="en-US" sz="8000" dirty="0" smtClean="0">
                <a:latin typeface="Unikurd Goran" panose="020B0604030504040204" pitchFamily="34" charset="-78"/>
                <a:cs typeface="Unikurd Goran" panose="020B0604030504040204" pitchFamily="34" charset="-78"/>
                <a:hlinkClick r:id="rId2"/>
              </a:rPr>
              <a:t>Lean.fathulla@su.edu.krd</a:t>
            </a:r>
            <a:r>
              <a:rPr lang="ku-Arab-IQ" sz="8000" dirty="0" smtClean="0">
                <a:latin typeface="Unikurd Goran" panose="020B0604030504040204" pitchFamily="34" charset="-78"/>
                <a:cs typeface="Unikurd Goran" panose="020B0604030504040204" pitchFamily="34" charset="-78"/>
              </a:rPr>
              <a:t>  </a:t>
            </a:r>
            <a:endParaRPr lang="en-US" sz="8000" dirty="0" smtClean="0">
              <a:latin typeface="Unikurd Goran" panose="020B0604030504040204" pitchFamily="34" charset="-78"/>
              <a:cs typeface="Unikurd Goran" panose="020B0604030504040204" pitchFamily="34" charset="-78"/>
            </a:endParaRPr>
          </a:p>
          <a:p>
            <a:endParaRPr lang="ku-Arab-IQ" dirty="0">
              <a:latin typeface="Unikurd Goran" panose="020B0604030504040204" pitchFamily="34" charset="-78"/>
              <a:cs typeface="Unikurd Goran" panose="020B0604030504040204" pitchFamily="34" charset="-78"/>
            </a:endParaRPr>
          </a:p>
        </p:txBody>
      </p:sp>
      <p:sp>
        <p:nvSpPr>
          <p:cNvPr id="7" name="Slide Number Placeholder 3"/>
          <p:cNvSpPr txBox="1">
            <a:spLocks/>
          </p:cNvSpPr>
          <p:nvPr/>
        </p:nvSpPr>
        <p:spPr>
          <a:xfrm>
            <a:off x="9900458" y="6459785"/>
            <a:ext cx="1312025" cy="365125"/>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91B219C-6FD5-4CC5-927D-1775406B2036}" type="slidenum">
              <a:rPr lang="en-US" smtClean="0"/>
              <a:pPr/>
              <a:t>1</a:t>
            </a:fld>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196" y="0"/>
            <a:ext cx="2312124" cy="2286000"/>
          </a:xfrm>
          <a:prstGeom prst="rect">
            <a:avLst/>
          </a:prstGeom>
        </p:spPr>
      </p:pic>
    </p:spTree>
    <p:extLst>
      <p:ext uri="{BB962C8B-B14F-4D97-AF65-F5344CB8AC3E}">
        <p14:creationId xmlns:p14="http://schemas.microsoft.com/office/powerpoint/2010/main" val="3903055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ku-Arab-IQ" dirty="0" smtClean="0">
                <a:solidFill>
                  <a:srgbClr val="FF0000"/>
                </a:solidFill>
              </a:rPr>
              <a:t>سەرەتای بەکار‌هێنانی زاراوەی کوردستان</a:t>
            </a:r>
            <a:endParaRPr lang="en-US" dirty="0">
              <a:solidFill>
                <a:srgbClr val="FF0000"/>
              </a:solidFill>
            </a:endParaRPr>
          </a:p>
        </p:txBody>
      </p:sp>
      <p:sp>
        <p:nvSpPr>
          <p:cNvPr id="3" name="Content Placeholder 2"/>
          <p:cNvSpPr>
            <a:spLocks noGrp="1"/>
          </p:cNvSpPr>
          <p:nvPr>
            <p:ph idx="1"/>
          </p:nvPr>
        </p:nvSpPr>
        <p:spPr>
          <a:xfrm>
            <a:off x="444500" y="1737360"/>
            <a:ext cx="11595100" cy="4625340"/>
          </a:xfrm>
        </p:spPr>
        <p:txBody>
          <a:bodyPr>
            <a:noAutofit/>
          </a:bodyPr>
          <a:lstStyle/>
          <a:p>
            <a:pPr algn="just" rtl="1"/>
            <a:r>
              <a:rPr lang="ar-SA" sz="2400" dirty="0"/>
              <a:t>تا ئێستا ساغ نە‌بۆتە‌وە‌ كەی ناوی كوردستان بۆ یە‌كەمجار دە‌ركە‌وتووە، هە‌رچەندە‌ هە‌ست بە‌وە‌ دە‌كرا پێش ئیسلام و سەردە‌می ئیسلامیش شوێنێكی جوگرافی بوونی هە‌یە‌ و زێد و نیشتیمانی كوردانە‌، زۆربەی زۆری دانیشتوانەكەی پێكدە‌هێنن. </a:t>
            </a:r>
            <a:endParaRPr lang="ku-Arab-IQ" sz="2400" dirty="0" smtClean="0"/>
          </a:p>
          <a:p>
            <a:pPr algn="just" rtl="1"/>
            <a:r>
              <a:rPr lang="ku-Arab-IQ" sz="2400" dirty="0" smtClean="0">
                <a:solidFill>
                  <a:srgbClr val="7030A0"/>
                </a:solidFill>
              </a:rPr>
              <a:t>لە زوودا </a:t>
            </a:r>
            <a:r>
              <a:rPr lang="ar-SA" sz="2400" dirty="0" smtClean="0">
                <a:solidFill>
                  <a:srgbClr val="7030A0"/>
                </a:solidFill>
              </a:rPr>
              <a:t>لە ب</a:t>
            </a:r>
            <a:r>
              <a:rPr lang="ku-Arab-IQ" sz="2400" dirty="0" smtClean="0">
                <a:solidFill>
                  <a:srgbClr val="7030A0"/>
                </a:solidFill>
              </a:rPr>
              <a:t>ر</a:t>
            </a:r>
            <a:r>
              <a:rPr lang="ar-SA" sz="2400" dirty="0" smtClean="0">
                <a:solidFill>
                  <a:srgbClr val="7030A0"/>
                </a:solidFill>
              </a:rPr>
              <a:t>ی </a:t>
            </a:r>
            <a:r>
              <a:rPr lang="ar-SA" sz="2400" dirty="0">
                <a:solidFill>
                  <a:srgbClr val="7030A0"/>
                </a:solidFill>
              </a:rPr>
              <a:t>ناوی كوردستان </a:t>
            </a:r>
            <a:r>
              <a:rPr lang="ar-SA" sz="2400" dirty="0" smtClean="0">
                <a:solidFill>
                  <a:srgbClr val="7030A0"/>
                </a:solidFill>
              </a:rPr>
              <a:t>چە‌ند</a:t>
            </a:r>
            <a:r>
              <a:rPr lang="ku-Arab-IQ" sz="2400" dirty="0" smtClean="0">
                <a:solidFill>
                  <a:srgbClr val="7030A0"/>
                </a:solidFill>
              </a:rPr>
              <a:t>ان</a:t>
            </a:r>
            <a:r>
              <a:rPr lang="ar-SA" sz="2400" dirty="0" smtClean="0">
                <a:solidFill>
                  <a:srgbClr val="7030A0"/>
                </a:solidFill>
              </a:rPr>
              <a:t> وشە‌ </a:t>
            </a:r>
            <a:r>
              <a:rPr lang="ar-SA" sz="2400" dirty="0">
                <a:solidFill>
                  <a:srgbClr val="7030A0"/>
                </a:solidFill>
              </a:rPr>
              <a:t>و دە‌ستە‌واژە‌ هە‌بون گوزارشتیان </a:t>
            </a:r>
            <a:r>
              <a:rPr lang="ar-SA" sz="2400" dirty="0" smtClean="0">
                <a:solidFill>
                  <a:srgbClr val="7030A0"/>
                </a:solidFill>
              </a:rPr>
              <a:t>لە‌</a:t>
            </a:r>
            <a:r>
              <a:rPr lang="ku-Arab-IQ" sz="2400" dirty="0" smtClean="0">
                <a:solidFill>
                  <a:srgbClr val="7030A0"/>
                </a:solidFill>
              </a:rPr>
              <a:t> ناوچەی کوردان دەکرد:</a:t>
            </a:r>
          </a:p>
          <a:p>
            <a:pPr algn="just" rtl="1"/>
            <a:r>
              <a:rPr lang="ar-SA" sz="2400" dirty="0" smtClean="0"/>
              <a:t>ماڵی كوردان</a:t>
            </a:r>
            <a:endParaRPr lang="ku-Arab-IQ" sz="2400" dirty="0" smtClean="0"/>
          </a:p>
          <a:p>
            <a:pPr algn="just" rtl="1"/>
            <a:r>
              <a:rPr lang="ar-SA" sz="2400" dirty="0" smtClean="0"/>
              <a:t>چیاكانی كوردان</a:t>
            </a:r>
            <a:endParaRPr lang="ku-Arab-IQ" sz="2400" dirty="0" smtClean="0"/>
          </a:p>
          <a:p>
            <a:pPr algn="just" rtl="1"/>
            <a:r>
              <a:rPr lang="ar-SA" sz="2400" dirty="0" smtClean="0"/>
              <a:t> </a:t>
            </a:r>
            <a:r>
              <a:rPr lang="ar-SA" sz="2400" dirty="0"/>
              <a:t>شوێنی </a:t>
            </a:r>
            <a:r>
              <a:rPr lang="ar-SA" sz="2400" dirty="0" smtClean="0"/>
              <a:t>كوردان </a:t>
            </a:r>
            <a:endParaRPr lang="ku-Arab-IQ" sz="2400" dirty="0" smtClean="0"/>
          </a:p>
          <a:p>
            <a:pPr algn="just" rtl="1"/>
            <a:r>
              <a:rPr lang="ar-SA" sz="2400" dirty="0" smtClean="0"/>
              <a:t>خاكی كوردان</a:t>
            </a:r>
            <a:endParaRPr lang="ku-Arab-IQ" sz="2400" dirty="0" smtClean="0"/>
          </a:p>
          <a:p>
            <a:pPr algn="just" rtl="1"/>
            <a:r>
              <a:rPr lang="ar-SA" sz="2400" dirty="0" smtClean="0"/>
              <a:t>نیشتیمانی كوردان</a:t>
            </a:r>
            <a:endParaRPr lang="ku-Arab-IQ" sz="2400" dirty="0" smtClean="0"/>
          </a:p>
          <a:p>
            <a:pPr marL="0" indent="0" algn="just" rtl="1">
              <a:buNone/>
            </a:pPr>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10</a:t>
            </a:fld>
            <a:endParaRPr lang="en-US"/>
          </a:p>
        </p:txBody>
      </p:sp>
    </p:spTree>
    <p:extLst>
      <p:ext uri="{BB962C8B-B14F-4D97-AF65-F5344CB8AC3E}">
        <p14:creationId xmlns:p14="http://schemas.microsoft.com/office/powerpoint/2010/main" val="1233180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31520" y="1845734"/>
            <a:ext cx="10424160" cy="4023360"/>
          </a:xfrm>
        </p:spPr>
        <p:txBody>
          <a:bodyPr/>
          <a:lstStyle/>
          <a:p>
            <a:pPr algn="r" rtl="1"/>
            <a:r>
              <a:rPr lang="ar-SA" sz="3200" dirty="0">
                <a:solidFill>
                  <a:srgbClr val="FF0000"/>
                </a:solidFill>
              </a:rPr>
              <a:t>لە ‌سە‌ردە‌می ئیسلامدا وڵاتی كوردان بە سە‌ر چە‌ند هە‌رێمێك دابە‌شكرابوو لە‌ ڕووی دە‌سە‌ڵاتی سیاسی و بەڕێوەبردنەوە‌ وە‌كو</a:t>
            </a:r>
            <a:r>
              <a:rPr lang="ku-Arab-IQ" dirty="0"/>
              <a:t>:</a:t>
            </a:r>
          </a:p>
          <a:p>
            <a:pPr algn="r" rtl="1"/>
            <a:r>
              <a:rPr lang="ar-SA" dirty="0"/>
              <a:t> </a:t>
            </a:r>
            <a:r>
              <a:rPr lang="ar-SA" sz="2400" dirty="0" smtClean="0"/>
              <a:t>هە‌رێمی چیاكان</a:t>
            </a:r>
            <a:endParaRPr lang="ku-Arab-IQ" sz="2400" dirty="0"/>
          </a:p>
          <a:p>
            <a:pPr algn="r" rtl="1"/>
            <a:r>
              <a:rPr lang="ar-SA" sz="2400" dirty="0"/>
              <a:t>هە‌رێمەكانی ئازە‌ربایجان و ئە‌رمینیا و </a:t>
            </a:r>
            <a:r>
              <a:rPr lang="ar-SA" sz="2400" dirty="0" smtClean="0"/>
              <a:t>ئاران</a:t>
            </a:r>
            <a:endParaRPr lang="ku-Arab-IQ" sz="2400" dirty="0"/>
          </a:p>
          <a:p>
            <a:pPr algn="r" rtl="1"/>
            <a:r>
              <a:rPr lang="ar-SA" sz="2400" dirty="0"/>
              <a:t>هە‌رێمی </a:t>
            </a:r>
            <a:r>
              <a:rPr lang="ar-SA" sz="2400" dirty="0" smtClean="0"/>
              <a:t>جە‌زیرە‌</a:t>
            </a:r>
            <a:endParaRPr lang="ku-Arab-IQ" sz="2400" dirty="0"/>
          </a:p>
          <a:p>
            <a:pPr algn="r" rtl="1"/>
            <a:r>
              <a:rPr lang="ar-SA" sz="2400" dirty="0"/>
              <a:t>هە‌رێمی </a:t>
            </a:r>
            <a:r>
              <a:rPr lang="ar-SA" sz="2400" dirty="0" smtClean="0"/>
              <a:t>خوزستان</a:t>
            </a:r>
            <a:endParaRPr lang="en-US" sz="2400" dirty="0" smtClean="0"/>
          </a:p>
          <a:p>
            <a:pPr algn="r" rtl="1"/>
            <a:endParaRPr lang="ku-Arab-IQ" sz="2400" dirty="0"/>
          </a:p>
          <a:p>
            <a:pPr algn="r" rtl="1"/>
            <a:r>
              <a:rPr lang="ar-SA" sz="2400" dirty="0"/>
              <a:t>كوردە‌كان لە چوارچێوەی ئە‌و هەرێمانە‌ و دە‌رە‌وەی ئە‌و هە‌رێمانە‌ش بوونیان هە‌بووە‌</a:t>
            </a:r>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11</a:t>
            </a:fld>
            <a:endParaRPr lang="en-US"/>
          </a:p>
        </p:txBody>
      </p:sp>
    </p:spTree>
    <p:extLst>
      <p:ext uri="{BB962C8B-B14F-4D97-AF65-F5344CB8AC3E}">
        <p14:creationId xmlns:p14="http://schemas.microsoft.com/office/powerpoint/2010/main" val="2973317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ku-Arab-IQ" dirty="0" smtClean="0">
                <a:solidFill>
                  <a:srgbClr val="FF0000"/>
                </a:solidFill>
              </a:rPr>
              <a:t>هەندێ لەو سەرچاوە کۆنانەی کە ناوی کوردستانیان تیدا هاتووە:</a:t>
            </a:r>
            <a:endParaRPr lang="en-US" dirty="0">
              <a:solidFill>
                <a:srgbClr val="FF0000"/>
              </a:solidFill>
            </a:endParaRPr>
          </a:p>
        </p:txBody>
      </p:sp>
      <p:sp>
        <p:nvSpPr>
          <p:cNvPr id="3" name="Content Placeholder 2"/>
          <p:cNvSpPr>
            <a:spLocks noGrp="1"/>
          </p:cNvSpPr>
          <p:nvPr>
            <p:ph idx="1"/>
          </p:nvPr>
        </p:nvSpPr>
        <p:spPr>
          <a:xfrm>
            <a:off x="326571" y="1845734"/>
            <a:ext cx="10829109" cy="4023360"/>
          </a:xfrm>
        </p:spPr>
        <p:txBody>
          <a:bodyPr>
            <a:normAutofit/>
          </a:bodyPr>
          <a:lstStyle/>
          <a:p>
            <a:pPr algn="just" rtl="1"/>
            <a:r>
              <a:rPr lang="ar-SA" sz="2400" dirty="0" smtClean="0"/>
              <a:t>لە‌ </a:t>
            </a:r>
            <a:r>
              <a:rPr lang="ar-SA" sz="2400" dirty="0"/>
              <a:t>سە‌ردەمی سە‌لجوقیە‌كان سوڵتان (سە‌نجە‌ر مە‌لیك شاە) ناوی كوردستانی وەك یە‌كەیەكی كارگێری بە‌كارهێناوە‌ كە‌ ناوچە‌كانی ڕۆژئاوای هە‌رێمی چیاكانی دەگرتەوە.  </a:t>
            </a:r>
            <a:endParaRPr lang="ku-Arab-IQ" sz="2400" dirty="0" smtClean="0"/>
          </a:p>
          <a:p>
            <a:pPr algn="just" rtl="1"/>
            <a:r>
              <a:rPr lang="ar-SA" sz="2400" dirty="0" smtClean="0"/>
              <a:t> </a:t>
            </a:r>
            <a:endParaRPr lang="en-US" sz="2400" dirty="0"/>
          </a:p>
          <a:p>
            <a:pPr algn="just" rtl="1"/>
            <a:r>
              <a:rPr lang="ar-SA" sz="2400" dirty="0" smtClean="0"/>
              <a:t>كۆنترین </a:t>
            </a:r>
            <a:r>
              <a:rPr lang="ar-SA" sz="2400" dirty="0"/>
              <a:t>دە‌ق </a:t>
            </a:r>
            <a:r>
              <a:rPr lang="ar-SA" sz="2400" dirty="0" smtClean="0"/>
              <a:t>لە‌لایە‌ن </a:t>
            </a:r>
            <a:r>
              <a:rPr lang="ar-SA" sz="2400" dirty="0"/>
              <a:t>مێژوونوسێكی ئە‌رمەنی </a:t>
            </a:r>
            <a:r>
              <a:rPr lang="ar-SA" sz="2400" dirty="0">
                <a:solidFill>
                  <a:srgbClr val="7030A0"/>
                </a:solidFill>
              </a:rPr>
              <a:t>(مادتیوس ئورهایتسی</a:t>
            </a:r>
            <a:r>
              <a:rPr lang="ar-SA" sz="2400" dirty="0" smtClean="0">
                <a:solidFill>
                  <a:srgbClr val="7030A0"/>
                </a:solidFill>
              </a:rPr>
              <a:t>)</a:t>
            </a:r>
            <a:r>
              <a:rPr lang="ku-Arab-IQ" sz="2400" dirty="0" smtClean="0">
                <a:solidFill>
                  <a:srgbClr val="7030A0"/>
                </a:solidFill>
              </a:rPr>
              <a:t> </a:t>
            </a:r>
            <a:r>
              <a:rPr lang="ku-Arab-IQ" sz="2400" dirty="0" smtClean="0"/>
              <a:t>بووە کە</a:t>
            </a:r>
            <a:r>
              <a:rPr lang="ar-SA" sz="2400" dirty="0" smtClean="0"/>
              <a:t> </a:t>
            </a:r>
            <a:r>
              <a:rPr lang="ar-SA" sz="2400" dirty="0"/>
              <a:t>خەڵكی شاری </a:t>
            </a:r>
            <a:r>
              <a:rPr lang="ar-SA" sz="2400" dirty="0" smtClean="0"/>
              <a:t>ئورفەیە‌</a:t>
            </a:r>
            <a:r>
              <a:rPr lang="ar-SA" sz="2400" dirty="0"/>
              <a:t>، زیاتر لە جارێك ناوی كوردستانی هێناوە‌ وە‌ك گوتویەتی (كوردستان لە دۆزێكی ئاڵۆزدایە‌) . </a:t>
            </a:r>
            <a:endParaRPr lang="en-US" sz="2400" dirty="0"/>
          </a:p>
          <a:p>
            <a:pPr algn="just" rtl="1"/>
            <a:r>
              <a:rPr lang="ar-SA" sz="2400" dirty="0"/>
              <a:t>هەروەها لە چە‌ندین دە‌قی </a:t>
            </a:r>
            <a:r>
              <a:rPr lang="ar-SA" sz="2400" dirty="0">
                <a:solidFill>
                  <a:srgbClr val="7030A0"/>
                </a:solidFill>
              </a:rPr>
              <a:t>شعری فارسی </a:t>
            </a:r>
            <a:r>
              <a:rPr lang="ar-SA" sz="2400" dirty="0"/>
              <a:t>دواتر ناوی كوردستان </a:t>
            </a:r>
            <a:r>
              <a:rPr lang="ar-SA" sz="2400" dirty="0" smtClean="0"/>
              <a:t>هاتووە </a:t>
            </a:r>
            <a:endParaRPr lang="ku-Arab-IQ" sz="2400" dirty="0" smtClean="0"/>
          </a:p>
          <a:p>
            <a:pPr algn="just" rtl="1"/>
            <a:r>
              <a:rPr lang="ar-SA" sz="2400" dirty="0" smtClean="0"/>
              <a:t>پاشان </a:t>
            </a:r>
            <a:r>
              <a:rPr lang="ar-SA" sz="2400" dirty="0"/>
              <a:t>لە </a:t>
            </a:r>
            <a:r>
              <a:rPr lang="ar-SA" sz="2400" dirty="0">
                <a:solidFill>
                  <a:srgbClr val="7030A0"/>
                </a:solidFill>
              </a:rPr>
              <a:t>سە‌رچاوە عە‌رە‌بیەكان </a:t>
            </a:r>
            <a:r>
              <a:rPr lang="ar-SA" sz="2400" dirty="0"/>
              <a:t>ناوی كوردستان </a:t>
            </a:r>
            <a:r>
              <a:rPr lang="ar-SA" sz="2400" dirty="0" smtClean="0"/>
              <a:t>هاتووە</a:t>
            </a:r>
            <a:endParaRPr lang="en-US" sz="2400" dirty="0"/>
          </a:p>
          <a:p>
            <a:pPr algn="just" rtl="1"/>
            <a:r>
              <a:rPr lang="ar-SA" sz="2400" dirty="0"/>
              <a:t>هە‌روە‌ها </a:t>
            </a:r>
            <a:r>
              <a:rPr lang="ar-SA" sz="2400" dirty="0">
                <a:solidFill>
                  <a:srgbClr val="7030A0"/>
                </a:solidFill>
              </a:rPr>
              <a:t>ماركۆ پۆلۆ وە‌ك یە‌كەم ڕۆژئاوایی ناوی كوردستانی </a:t>
            </a:r>
            <a:r>
              <a:rPr lang="ar-SA" sz="2400" dirty="0" smtClean="0"/>
              <a:t>هێناوە‌</a:t>
            </a:r>
            <a:r>
              <a:rPr lang="ku-Arab-IQ" sz="2400" dirty="0" smtClean="0"/>
              <a:t>.</a:t>
            </a:r>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12</a:t>
            </a:fld>
            <a:endParaRPr lang="en-US"/>
          </a:p>
        </p:txBody>
      </p:sp>
    </p:spTree>
    <p:extLst>
      <p:ext uri="{BB962C8B-B14F-4D97-AF65-F5344CB8AC3E}">
        <p14:creationId xmlns:p14="http://schemas.microsoft.com/office/powerpoint/2010/main" val="3310518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FF0000"/>
                </a:solidFill>
              </a:rPr>
              <a:t>مێژووی ڕیشەی نەژادی كورد:</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622300" y="1845734"/>
            <a:ext cx="10533380" cy="4023360"/>
          </a:xfrm>
        </p:spPr>
        <p:txBody>
          <a:bodyPr>
            <a:normAutofit/>
          </a:bodyPr>
          <a:lstStyle/>
          <a:p>
            <a:pPr algn="just" rtl="1"/>
            <a:r>
              <a:rPr lang="ar-SA" sz="2800" dirty="0" smtClean="0">
                <a:solidFill>
                  <a:srgbClr val="7030A0"/>
                </a:solidFill>
              </a:rPr>
              <a:t>به </a:t>
            </a:r>
            <a:r>
              <a:rPr lang="ar-SA" sz="2800" dirty="0">
                <a:solidFill>
                  <a:srgbClr val="7030A0"/>
                </a:solidFill>
              </a:rPr>
              <a:t>‌هۆی كۆنی نه‌ته‌وه‌ی كورد و زۆری </a:t>
            </a:r>
            <a:r>
              <a:rPr lang="ku-Arab-IQ" sz="2800" dirty="0" smtClean="0">
                <a:solidFill>
                  <a:srgbClr val="7030A0"/>
                </a:solidFill>
              </a:rPr>
              <a:t>ئەو </a:t>
            </a:r>
            <a:r>
              <a:rPr lang="ar-SA" sz="2800" dirty="0" smtClean="0">
                <a:solidFill>
                  <a:srgbClr val="7030A0"/>
                </a:solidFill>
              </a:rPr>
              <a:t>نه‌ته‌وه‌ جیاواز</a:t>
            </a:r>
            <a:r>
              <a:rPr lang="ku-Arab-IQ" sz="2800" dirty="0" smtClean="0">
                <a:solidFill>
                  <a:srgbClr val="7030A0"/>
                </a:solidFill>
              </a:rPr>
              <a:t>انەی </a:t>
            </a:r>
            <a:r>
              <a:rPr lang="ar-SA" sz="2800" dirty="0" smtClean="0">
                <a:solidFill>
                  <a:srgbClr val="7030A0"/>
                </a:solidFill>
              </a:rPr>
              <a:t>له‌ </a:t>
            </a:r>
            <a:r>
              <a:rPr lang="ar-SA" sz="2800" dirty="0">
                <a:solidFill>
                  <a:srgbClr val="7030A0"/>
                </a:solidFill>
              </a:rPr>
              <a:t>ناوچه‌ی كوردستان ژیاون له‌ سه‌رده‌مانێكی زۆر كۆنه‌وه‌، به‌مه‌ش بیرو بۆ چونی جیاواز هه‌ن له‌سه‌ر گەڕانه‌وه‌ی ڕەچەلەكی كورد، له‌وانه‌:</a:t>
            </a:r>
            <a:endParaRPr lang="en-US" sz="2800" dirty="0">
              <a:solidFill>
                <a:srgbClr val="7030A0"/>
              </a:solidFill>
            </a:endParaRPr>
          </a:p>
          <a:p>
            <a:pPr algn="just" rtl="1"/>
            <a:r>
              <a:rPr lang="ku-Arab-IQ" sz="2800" dirty="0" smtClean="0"/>
              <a:t>١- </a:t>
            </a:r>
            <a:r>
              <a:rPr lang="ar-SA" sz="2800" dirty="0" smtClean="0"/>
              <a:t>هه‌ندێ‌ </a:t>
            </a:r>
            <a:r>
              <a:rPr lang="ar-SA" sz="2800" dirty="0"/>
              <a:t>ده‌ڵێن ده‌گەڕێنه‌وه‌ بۆ ئه‌و دانیشتوانانه‌ی كه‌ له‌ دوای كۆچی دووه‌می (ئاریه‌كان) كه‌ </a:t>
            </a:r>
            <a:r>
              <a:rPr lang="ar-SA" sz="2800" dirty="0" smtClean="0"/>
              <a:t>بۆ </a:t>
            </a:r>
            <a:r>
              <a:rPr lang="ar-SA" sz="2800" dirty="0"/>
              <a:t>ڕۆژئاوای ئێران كردبوویان، كه‌ ئێستا به‌ كوردستان ناوده‌برێت .</a:t>
            </a:r>
            <a:endParaRPr lang="en-US" sz="2800" dirty="0"/>
          </a:p>
          <a:p>
            <a:pPr algn="just" rtl="1"/>
            <a:r>
              <a:rPr lang="ku-Arab-IQ" sz="2800" dirty="0" smtClean="0"/>
              <a:t>٢- </a:t>
            </a:r>
            <a:r>
              <a:rPr lang="ar-SA" sz="2800" dirty="0" smtClean="0"/>
              <a:t>ڕایه‌كی </a:t>
            </a:r>
            <a:r>
              <a:rPr lang="ar-SA" sz="2800" dirty="0"/>
              <a:t>تر دەڵێ‌ بۆ خوریه‌كان (هۆرییه‌كان) كه‌ مه‌مله‌كه‌تی (میتانییان) هه‌بوو ته‌واوی ناوچه‌كانی كوردستانی ده‌گرته‌وه‌ </a:t>
            </a:r>
            <a:r>
              <a:rPr lang="ku-Arab-IQ" sz="2800" dirty="0" smtClean="0"/>
              <a:t>.</a:t>
            </a:r>
          </a:p>
          <a:p>
            <a:pPr algn="just" rtl="1"/>
            <a:r>
              <a:rPr lang="ku-Arab-IQ" sz="2800" dirty="0" smtClean="0"/>
              <a:t>٣- </a:t>
            </a:r>
            <a:r>
              <a:rPr lang="ar-SA" sz="2800" dirty="0" smtClean="0"/>
              <a:t>یاخود </a:t>
            </a:r>
            <a:r>
              <a:rPr lang="ar-SA" sz="2800" dirty="0"/>
              <a:t>دەڵین ده‌گه‌ڕێنه‌وه‌ بۆ (مادده‌كان) . </a:t>
            </a:r>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13</a:t>
            </a:fld>
            <a:endParaRPr lang="en-US"/>
          </a:p>
        </p:txBody>
      </p:sp>
    </p:spTree>
    <p:extLst>
      <p:ext uri="{BB962C8B-B14F-4D97-AF65-F5344CB8AC3E}">
        <p14:creationId xmlns:p14="http://schemas.microsoft.com/office/powerpoint/2010/main" val="1740912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FF0000"/>
                </a:solidFill>
              </a:rPr>
              <a:t>نەژادی كورد لە دیدی ڕۆژهەڵاتناسەكان:</a:t>
            </a:r>
            <a:endParaRPr lang="en-US" dirty="0">
              <a:solidFill>
                <a:srgbClr val="FF0000"/>
              </a:solidFill>
            </a:endParaRPr>
          </a:p>
        </p:txBody>
      </p:sp>
      <p:sp>
        <p:nvSpPr>
          <p:cNvPr id="3" name="Content Placeholder 2"/>
          <p:cNvSpPr>
            <a:spLocks noGrp="1"/>
          </p:cNvSpPr>
          <p:nvPr>
            <p:ph idx="1"/>
          </p:nvPr>
        </p:nvSpPr>
        <p:spPr>
          <a:xfrm>
            <a:off x="287383" y="1845734"/>
            <a:ext cx="11599817" cy="4023360"/>
          </a:xfrm>
        </p:spPr>
        <p:txBody>
          <a:bodyPr>
            <a:normAutofit lnSpcReduction="10000"/>
          </a:bodyPr>
          <a:lstStyle/>
          <a:p>
            <a:pPr algn="just" rtl="1"/>
            <a:r>
              <a:rPr lang="ar-SA" sz="2400" dirty="0" smtClean="0"/>
              <a:t>كوردناسەكان </a:t>
            </a:r>
            <a:r>
              <a:rPr lang="ar-SA" sz="2400" dirty="0"/>
              <a:t>لە‌ زۆربە‌ی ئە‌و ڕە‌گەزانە‌ پێكهاتوون: </a:t>
            </a:r>
            <a:endParaRPr lang="en-US" sz="2400" dirty="0" smtClean="0"/>
          </a:p>
          <a:p>
            <a:pPr algn="just" rtl="1"/>
            <a:r>
              <a:rPr lang="ar-SA" sz="2400" dirty="0" smtClean="0"/>
              <a:t>(</a:t>
            </a:r>
            <a:r>
              <a:rPr lang="ar-SA" sz="2400" dirty="0">
                <a:solidFill>
                  <a:srgbClr val="FF0000"/>
                </a:solidFill>
              </a:rPr>
              <a:t>عە‌رە‌ب،  فارس، ئە‌رمە‌نی، ڕوسی، ئە‌لمانی، ئیتالی، فە‌رە‌نسی، بە‌ریتانی</a:t>
            </a:r>
            <a:r>
              <a:rPr lang="ar-SA" sz="2400" dirty="0"/>
              <a:t>) . </a:t>
            </a:r>
            <a:endParaRPr lang="en-US" sz="2400" dirty="0"/>
          </a:p>
          <a:p>
            <a:pPr algn="just" rtl="1"/>
            <a:r>
              <a:rPr lang="ar-SA" sz="2400" dirty="0"/>
              <a:t>لە‌و وڵاتانە‌دا چە‌ندین دە‌زگای ئە‌كادیمی هە‌ن كە‌ بە‌سە‌دان ئە‌رشیفی دۆكیومێنتی كوردی تێدایە‌، كە‌ زادە‌ی عە‌قڵی ئە‌و كوردناسانە‌یە ‌. </a:t>
            </a:r>
            <a:endParaRPr lang="en-US" sz="2400" dirty="0"/>
          </a:p>
          <a:p>
            <a:pPr algn="just" rtl="1"/>
            <a:r>
              <a:rPr lang="ar-SA" sz="2400" dirty="0">
                <a:solidFill>
                  <a:srgbClr val="FF0000"/>
                </a:solidFill>
              </a:rPr>
              <a:t>بیروبۆچوونی ڕۆژهەڵاتناسەكان لە بارەی نەژادی كوردەوە لە یەكتر جیاوازن لە سەر زۆر شت ناكۆكن، بەنموونە‌ چەند كوردناسێك وە‌ردە‌گرین</a:t>
            </a:r>
            <a:r>
              <a:rPr lang="ar-SA" sz="2400" dirty="0" smtClean="0">
                <a:solidFill>
                  <a:srgbClr val="FF0000"/>
                </a:solidFill>
              </a:rPr>
              <a:t>:</a:t>
            </a:r>
            <a:endParaRPr lang="ku-Arab-IQ" sz="2400" dirty="0" smtClean="0">
              <a:solidFill>
                <a:srgbClr val="FF0000"/>
              </a:solidFill>
            </a:endParaRPr>
          </a:p>
          <a:p>
            <a:pPr algn="just" rtl="1"/>
            <a:endParaRPr lang="ku-Arab-IQ" sz="2400" dirty="0"/>
          </a:p>
          <a:p>
            <a:pPr algn="just" rtl="1"/>
            <a:r>
              <a:rPr lang="ku-Arab-IQ" sz="2400" dirty="0" smtClean="0"/>
              <a:t>١- </a:t>
            </a:r>
            <a:r>
              <a:rPr lang="ar-SA" sz="2400" dirty="0" smtClean="0"/>
              <a:t>كوردناسە‌ موسڵمانە‌كان</a:t>
            </a:r>
            <a:endParaRPr lang="ku-Arab-IQ" sz="2400" dirty="0"/>
          </a:p>
          <a:p>
            <a:pPr algn="just" rtl="1"/>
            <a:r>
              <a:rPr lang="ku-Arab-IQ" sz="2400" dirty="0" smtClean="0"/>
              <a:t>٢- </a:t>
            </a:r>
            <a:r>
              <a:rPr lang="ar-SA" sz="2400" dirty="0" smtClean="0"/>
              <a:t>كوردناسە ڕۆژئاواییەكان</a:t>
            </a:r>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14</a:t>
            </a:fld>
            <a:endParaRPr lang="en-US"/>
          </a:p>
        </p:txBody>
      </p:sp>
    </p:spTree>
    <p:extLst>
      <p:ext uri="{BB962C8B-B14F-4D97-AF65-F5344CB8AC3E}">
        <p14:creationId xmlns:p14="http://schemas.microsoft.com/office/powerpoint/2010/main" val="40537156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solidFill>
                  <a:srgbClr val="FF0000"/>
                </a:solidFill>
              </a:rPr>
              <a:t>كوردناسە‌ موسڵمانە‌كان</a:t>
            </a:r>
            <a:r>
              <a:rPr lang="ku-Arab-IQ" dirty="0" smtClean="0">
                <a:solidFill>
                  <a:srgbClr val="FF0000"/>
                </a:solidFill>
              </a:rPr>
              <a:t> کتێبەکانیان</a:t>
            </a:r>
            <a:endParaRPr lang="ku-Arab-IQ" dirty="0">
              <a:solidFill>
                <a:srgbClr val="FF0000"/>
              </a:solidFill>
            </a:endParaRPr>
          </a:p>
        </p:txBody>
      </p:sp>
      <p:sp>
        <p:nvSpPr>
          <p:cNvPr id="3" name="Content Placeholder 2"/>
          <p:cNvSpPr>
            <a:spLocks noGrp="1"/>
          </p:cNvSpPr>
          <p:nvPr>
            <p:ph idx="1"/>
          </p:nvPr>
        </p:nvSpPr>
        <p:spPr>
          <a:xfrm>
            <a:off x="509451" y="1845734"/>
            <a:ext cx="10646229" cy="4023360"/>
          </a:xfrm>
        </p:spPr>
        <p:txBody>
          <a:bodyPr>
            <a:normAutofit/>
          </a:bodyPr>
          <a:lstStyle/>
          <a:p>
            <a:pPr algn="just" rtl="1"/>
            <a:r>
              <a:rPr lang="ar-SA" sz="2800" dirty="0"/>
              <a:t>- یە‌كێك لە ‌مێژوونووسە‌ دیارە‌كانی ئیسلامی (</a:t>
            </a:r>
            <a:r>
              <a:rPr lang="ar-SA" sz="2800" dirty="0">
                <a:solidFill>
                  <a:srgbClr val="FF0000"/>
                </a:solidFill>
              </a:rPr>
              <a:t>مە‌حە‌مە‌دی كوری جە‌ریری </a:t>
            </a:r>
            <a:r>
              <a:rPr lang="ar-SA" sz="2800" dirty="0" smtClean="0">
                <a:solidFill>
                  <a:srgbClr val="FF0000"/>
                </a:solidFill>
              </a:rPr>
              <a:t>تە‌بە‌ری</a:t>
            </a:r>
            <a:r>
              <a:rPr lang="ar-SA" sz="2800" dirty="0" smtClean="0"/>
              <a:t>)</a:t>
            </a:r>
            <a:endParaRPr lang="en-US" sz="2800" dirty="0"/>
          </a:p>
          <a:p>
            <a:pPr algn="just" rtl="1"/>
            <a:r>
              <a:rPr lang="ar-SA" sz="2800" dirty="0"/>
              <a:t>پە‌رتوكە‌كە‌ی بە‌ناوی (</a:t>
            </a:r>
            <a:r>
              <a:rPr lang="ar-SA" sz="2800" dirty="0">
                <a:solidFill>
                  <a:srgbClr val="FF0000"/>
                </a:solidFill>
              </a:rPr>
              <a:t>تاریخ الامم والملوك</a:t>
            </a:r>
            <a:r>
              <a:rPr lang="ar-SA" sz="2800" dirty="0"/>
              <a:t>)، لە زۆر شوێن باسی كوردی كردووە‌ . </a:t>
            </a:r>
            <a:endParaRPr lang="ku-Arab-IQ" sz="2800" dirty="0" smtClean="0"/>
          </a:p>
          <a:p>
            <a:pPr algn="just" rtl="1"/>
            <a:endParaRPr lang="en-US" sz="2800" dirty="0"/>
          </a:p>
          <a:p>
            <a:pPr algn="just" rtl="1"/>
            <a:r>
              <a:rPr lang="ar-SA" sz="2800" dirty="0"/>
              <a:t>- </a:t>
            </a:r>
            <a:r>
              <a:rPr lang="ar-SA" sz="2800" dirty="0">
                <a:solidFill>
                  <a:srgbClr val="FF0000"/>
                </a:solidFill>
              </a:rPr>
              <a:t>(ئیبن ئەسیر</a:t>
            </a:r>
            <a:r>
              <a:rPr lang="ar-SA" sz="2800" dirty="0"/>
              <a:t>) </a:t>
            </a:r>
            <a:r>
              <a:rPr lang="ar-SA" sz="2800" dirty="0" smtClean="0"/>
              <a:t>لە </a:t>
            </a:r>
            <a:r>
              <a:rPr lang="ar-SA" sz="2800" dirty="0"/>
              <a:t>پە‌رتوكی (</a:t>
            </a:r>
            <a:r>
              <a:rPr lang="ar-SA" sz="2800" dirty="0">
                <a:solidFill>
                  <a:srgbClr val="FF0000"/>
                </a:solidFill>
              </a:rPr>
              <a:t>الكامل فی التاریخ</a:t>
            </a:r>
            <a:r>
              <a:rPr lang="ar-SA" sz="2800" dirty="0">
                <a:solidFill>
                  <a:schemeClr val="tx1"/>
                </a:solidFill>
              </a:rPr>
              <a:t>)</a:t>
            </a:r>
            <a:r>
              <a:rPr lang="ar-SA" sz="2800" dirty="0">
                <a:solidFill>
                  <a:srgbClr val="FF0000"/>
                </a:solidFill>
              </a:rPr>
              <a:t> </a:t>
            </a:r>
            <a:r>
              <a:rPr lang="ar-SA" sz="2800" dirty="0"/>
              <a:t>بە‌ درێژی باسی لە‌ </a:t>
            </a:r>
            <a:r>
              <a:rPr lang="ar-SA" sz="2800" dirty="0" smtClean="0"/>
              <a:t>بزوتنە‌وە‌</a:t>
            </a:r>
            <a:r>
              <a:rPr lang="ku-Arab-IQ" sz="2800" dirty="0" smtClean="0"/>
              <a:t> </a:t>
            </a:r>
            <a:r>
              <a:rPr lang="ar-SA" sz="2800" dirty="0" smtClean="0"/>
              <a:t>و </a:t>
            </a:r>
            <a:r>
              <a:rPr lang="ar-SA" sz="2800" dirty="0"/>
              <a:t>میرنشینە‌ كوردیەكانی سە‌دە‌كانی ناوە‌ڕاستی كردووە‌ . </a:t>
            </a:r>
            <a:endParaRPr lang="ku-Arab-IQ" sz="2800" dirty="0" smtClean="0"/>
          </a:p>
          <a:p>
            <a:pPr algn="just" rtl="1"/>
            <a:endParaRPr lang="en-US" sz="2800" dirty="0"/>
          </a:p>
          <a:p>
            <a:pPr algn="just" rtl="1"/>
            <a:r>
              <a:rPr lang="ar-SA" sz="2800" dirty="0"/>
              <a:t>- </a:t>
            </a:r>
            <a:r>
              <a:rPr lang="ar-SA" sz="2800" dirty="0">
                <a:solidFill>
                  <a:srgbClr val="FF0000"/>
                </a:solidFill>
              </a:rPr>
              <a:t>(ئیبن ئە‌لمە‌سكە‌وییە‌) </a:t>
            </a:r>
            <a:r>
              <a:rPr lang="ar-SA" sz="2800" dirty="0" smtClean="0"/>
              <a:t>لە </a:t>
            </a:r>
            <a:r>
              <a:rPr lang="ar-SA" sz="2800" dirty="0"/>
              <a:t>پە‌رتوكی (</a:t>
            </a:r>
            <a:r>
              <a:rPr lang="ar-SA" sz="2800" dirty="0">
                <a:solidFill>
                  <a:srgbClr val="FF0000"/>
                </a:solidFill>
              </a:rPr>
              <a:t>تجارب الامم) </a:t>
            </a:r>
            <a:r>
              <a:rPr lang="ar-SA" sz="2800" dirty="0"/>
              <a:t>بە‌هە‌مان شێوە‌ باسی كوردی زۆر كردووە‌. </a:t>
            </a:r>
            <a:endParaRPr lang="en-US" sz="2800" dirty="0"/>
          </a:p>
          <a:p>
            <a:pPr algn="just" rtl="1"/>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15</a:t>
            </a:fld>
            <a:endParaRPr lang="en-US"/>
          </a:p>
        </p:txBody>
      </p:sp>
    </p:spTree>
    <p:extLst>
      <p:ext uri="{BB962C8B-B14F-4D97-AF65-F5344CB8AC3E}">
        <p14:creationId xmlns:p14="http://schemas.microsoft.com/office/powerpoint/2010/main" val="4178164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solidFill>
                  <a:srgbClr val="FF0000"/>
                </a:solidFill>
              </a:rPr>
              <a:t>نموونەی چە‌ندین پە‌رتوكی جوگرافیناسانی ئیسلام </a:t>
            </a:r>
            <a:endParaRPr lang="en-US" dirty="0">
              <a:solidFill>
                <a:srgbClr val="FF0000"/>
              </a:solidFill>
            </a:endParaRPr>
          </a:p>
        </p:txBody>
      </p:sp>
      <p:sp>
        <p:nvSpPr>
          <p:cNvPr id="3" name="Content Placeholder 2"/>
          <p:cNvSpPr>
            <a:spLocks noGrp="1"/>
          </p:cNvSpPr>
          <p:nvPr>
            <p:ph idx="1"/>
          </p:nvPr>
        </p:nvSpPr>
        <p:spPr>
          <a:xfrm>
            <a:off x="587829" y="1845734"/>
            <a:ext cx="10567851" cy="4023360"/>
          </a:xfrm>
        </p:spPr>
        <p:txBody>
          <a:bodyPr>
            <a:normAutofit/>
          </a:bodyPr>
          <a:lstStyle/>
          <a:p>
            <a:pPr algn="just" rtl="1"/>
            <a:r>
              <a:rPr lang="ar-SA" sz="2800" dirty="0"/>
              <a:t>- </a:t>
            </a:r>
            <a:r>
              <a:rPr lang="ar-SA" sz="2800" dirty="0">
                <a:solidFill>
                  <a:srgbClr val="FF0000"/>
                </a:solidFill>
              </a:rPr>
              <a:t>(ئیبن حە‌وقە‌ل</a:t>
            </a:r>
            <a:r>
              <a:rPr lang="ar-SA" sz="2800" dirty="0" smtClean="0"/>
              <a:t>) پە‌رتوكەی </a:t>
            </a:r>
            <a:r>
              <a:rPr lang="ar-SA" sz="2800" dirty="0"/>
              <a:t>بە ناوی (</a:t>
            </a:r>
            <a:r>
              <a:rPr lang="ar-SA" sz="2800" dirty="0">
                <a:solidFill>
                  <a:srgbClr val="FF0000"/>
                </a:solidFill>
              </a:rPr>
              <a:t>صورە‌ </a:t>
            </a:r>
            <a:r>
              <a:rPr lang="ar-SA" sz="2800" dirty="0" smtClean="0">
                <a:solidFill>
                  <a:srgbClr val="FF0000"/>
                </a:solidFill>
              </a:rPr>
              <a:t>الار</a:t>
            </a:r>
            <a:r>
              <a:rPr lang="ku-Arab-IQ" sz="2800" dirty="0" smtClean="0">
                <a:solidFill>
                  <a:srgbClr val="FF0000"/>
                </a:solidFill>
              </a:rPr>
              <a:t>ض</a:t>
            </a:r>
            <a:r>
              <a:rPr lang="ar-SA" sz="2800" dirty="0" smtClean="0"/>
              <a:t>)‌ </a:t>
            </a:r>
            <a:r>
              <a:rPr lang="ar-SA" sz="2800" dirty="0"/>
              <a:t>.</a:t>
            </a:r>
            <a:endParaRPr lang="en-US" sz="2800" dirty="0"/>
          </a:p>
          <a:p>
            <a:pPr algn="just" rtl="1"/>
            <a:r>
              <a:rPr lang="ar-SA" sz="2800" dirty="0"/>
              <a:t>- (</a:t>
            </a:r>
            <a:r>
              <a:rPr lang="ar-SA" sz="2800" dirty="0">
                <a:solidFill>
                  <a:srgbClr val="FF0000"/>
                </a:solidFill>
              </a:rPr>
              <a:t>ئە‌لمە‌قدیسی</a:t>
            </a:r>
            <a:r>
              <a:rPr lang="ar-SA" sz="2800" dirty="0"/>
              <a:t>) </a:t>
            </a:r>
            <a:r>
              <a:rPr lang="ar-SA" sz="2800" dirty="0" smtClean="0"/>
              <a:t>پە‌رتوكەی </a:t>
            </a:r>
            <a:r>
              <a:rPr lang="ar-SA" sz="2800" dirty="0"/>
              <a:t>بەناوی (</a:t>
            </a:r>
            <a:r>
              <a:rPr lang="ar-SA" sz="2800" dirty="0">
                <a:solidFill>
                  <a:srgbClr val="FF0000"/>
                </a:solidFill>
              </a:rPr>
              <a:t>أحسن التقاسیم فی معرفە الاقالیم</a:t>
            </a:r>
            <a:r>
              <a:rPr lang="ar-SA" sz="2800" dirty="0"/>
              <a:t>) .</a:t>
            </a:r>
            <a:endParaRPr lang="en-US" sz="2800" dirty="0"/>
          </a:p>
          <a:p>
            <a:pPr algn="just" rtl="1"/>
            <a:r>
              <a:rPr lang="ar-SA" sz="2800" dirty="0"/>
              <a:t>- (</a:t>
            </a:r>
            <a:r>
              <a:rPr lang="ar-SA" sz="2800" dirty="0">
                <a:solidFill>
                  <a:srgbClr val="FF0000"/>
                </a:solidFill>
              </a:rPr>
              <a:t>یاقوت حە‌مەوی</a:t>
            </a:r>
            <a:r>
              <a:rPr lang="ar-SA" sz="2800" dirty="0"/>
              <a:t>) </a:t>
            </a:r>
            <a:r>
              <a:rPr lang="ar-SA" sz="2800" dirty="0" smtClean="0"/>
              <a:t>پە‌رتوكەی </a:t>
            </a:r>
            <a:r>
              <a:rPr lang="ar-SA" sz="2800" dirty="0"/>
              <a:t>بە ناوی (</a:t>
            </a:r>
            <a:r>
              <a:rPr lang="ar-SA" sz="2800" dirty="0">
                <a:solidFill>
                  <a:srgbClr val="FF0000"/>
                </a:solidFill>
              </a:rPr>
              <a:t>معجم البلدان</a:t>
            </a:r>
            <a:r>
              <a:rPr lang="ar-SA" sz="2800" dirty="0"/>
              <a:t>) . </a:t>
            </a:r>
            <a:endParaRPr lang="ku-Arab-IQ" sz="2800" dirty="0" smtClean="0"/>
          </a:p>
          <a:p>
            <a:pPr algn="just" rtl="1"/>
            <a:endParaRPr lang="en-US" sz="2800" dirty="0"/>
          </a:p>
          <a:p>
            <a:pPr algn="just" rtl="1"/>
            <a:r>
              <a:rPr lang="ar-SA" sz="2800" dirty="0"/>
              <a:t>   </a:t>
            </a:r>
            <a:endParaRPr lang="ku-Arab-IQ" sz="2800" dirty="0" smtClean="0"/>
          </a:p>
          <a:p>
            <a:pPr algn="just" rtl="1"/>
            <a:r>
              <a:rPr lang="ar-SA" sz="2800" dirty="0" smtClean="0"/>
              <a:t> </a:t>
            </a:r>
            <a:r>
              <a:rPr lang="ar-SA" sz="2800" dirty="0"/>
              <a:t>ئەوانە‌ زۆر باسی ناوچە و هە‌رێمی جوگرافی كوردان و كە‌لتور و بیروباوە‌ری ئایینی كوردانیان كردووە، ئەمە‌ سە‌رە‌ڕای كێشانی چە‌ندین نە‌خشەی‌ هە‌رێمە‌ جیاوازە‌كانی كوردان‌ </a:t>
            </a:r>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16</a:t>
            </a:fld>
            <a:endParaRPr lang="en-US"/>
          </a:p>
        </p:txBody>
      </p:sp>
      <p:sp>
        <p:nvSpPr>
          <p:cNvPr id="5" name="Left Arrow 4"/>
          <p:cNvSpPr/>
          <p:nvPr/>
        </p:nvSpPr>
        <p:spPr>
          <a:xfrm>
            <a:off x="8817429" y="2090057"/>
            <a:ext cx="45719"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7568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solidFill>
                  <a:srgbClr val="FF0000"/>
                </a:solidFill>
              </a:rPr>
              <a:t>كوردناسە ڕۆژئاواییەكان: </a:t>
            </a:r>
            <a:endParaRPr lang="en-US" dirty="0">
              <a:solidFill>
                <a:srgbClr val="FF0000"/>
              </a:solidFill>
            </a:endParaRPr>
          </a:p>
        </p:txBody>
      </p:sp>
      <p:sp>
        <p:nvSpPr>
          <p:cNvPr id="3" name="Content Placeholder 2"/>
          <p:cNvSpPr>
            <a:spLocks noGrp="1"/>
          </p:cNvSpPr>
          <p:nvPr>
            <p:ph idx="1"/>
          </p:nvPr>
        </p:nvSpPr>
        <p:spPr>
          <a:xfrm>
            <a:off x="418011" y="1845734"/>
            <a:ext cx="11377749" cy="4023360"/>
          </a:xfrm>
        </p:spPr>
        <p:txBody>
          <a:bodyPr>
            <a:normAutofit/>
          </a:bodyPr>
          <a:lstStyle/>
          <a:p>
            <a:pPr algn="just" rtl="1"/>
            <a:r>
              <a:rPr lang="ar-SA" sz="2400" dirty="0" smtClean="0">
                <a:solidFill>
                  <a:srgbClr val="7030A0"/>
                </a:solidFill>
              </a:rPr>
              <a:t>(ز‌ەینە‌فون</a:t>
            </a:r>
            <a:r>
              <a:rPr lang="ar-SA" sz="2400" dirty="0">
                <a:solidFill>
                  <a:srgbClr val="7030A0"/>
                </a:solidFill>
              </a:rPr>
              <a:t>) </a:t>
            </a:r>
            <a:r>
              <a:rPr lang="ar-SA" sz="2400" dirty="0"/>
              <a:t>یە‌كە‌م ڕۆژئاواییە‌، كە‌ </a:t>
            </a:r>
            <a:r>
              <a:rPr lang="ar-SA" sz="2400" dirty="0">
                <a:solidFill>
                  <a:srgbClr val="7030A0"/>
                </a:solidFill>
              </a:rPr>
              <a:t>دوای (هئرۆدۆتسی) </a:t>
            </a:r>
            <a:r>
              <a:rPr lang="ar-SA" sz="2400" dirty="0"/>
              <a:t>مێژوونووس شتی لە‌بارە‌ی كوردە‌وە‌ وتبێت، دوای ئە‌وە‌ی بە‌ كوردستان تێپە‌ڕین لە‌ ناوچەی بۆتان، كە‌ تووشی شەڕێكی سە‌خت بوون و زۆر كە‌سیان لێ كوژرا و كوردی بە‌ جە‌نگاوە‌رە‌ بە‌هێزە‌كان ناساندووە‌، </a:t>
            </a:r>
            <a:endParaRPr lang="ku-Arab-IQ" sz="2400" dirty="0" smtClean="0"/>
          </a:p>
          <a:p>
            <a:pPr algn="just" rtl="1"/>
            <a:r>
              <a:rPr lang="ar-SA" sz="2400" dirty="0" smtClean="0"/>
              <a:t>هە‌روە‌ها </a:t>
            </a:r>
            <a:r>
              <a:rPr lang="ar-SA" sz="2400" dirty="0"/>
              <a:t>لە شە‌ڕی </a:t>
            </a:r>
            <a:r>
              <a:rPr lang="ar-SA" sz="2400" dirty="0" smtClean="0"/>
              <a:t>خاچپەرستەكانیش </a:t>
            </a:r>
            <a:r>
              <a:rPr lang="ar-SA" sz="2400" dirty="0"/>
              <a:t>پە‌یوە‌ندی لە نێوان ڕۆژئاوا و كورد دروست بووە‌ كە ئەمە‌ لە‌لایە‌ك بەهۆی (سە‌لاحە‌دینی ئە‌یوبی)ەوە‌ بووە‌، لە‌لایە‌كی ترە‌وە‌ زۆربە‌ی سە‌ربازە‌كانی سوپای (سە‌لاحە‌دین) كورد بوون، بە‌ڵام ئە‌م جۆرە‌ پە‌یوە‌ندییانە‌ زۆر پەیوە‌ست نین بە‌ بواری كوردناسییە‌وە‌، بە‌ڵكو ئە‌م جۆرە‌ پەیوە‌ندی و ناسینە‌ لە‌ ئاكامی شەڕ دروست بوون . </a:t>
            </a:r>
            <a:endParaRPr lang="ku-Arab-IQ" sz="2400" dirty="0" smtClean="0"/>
          </a:p>
          <a:p>
            <a:pPr algn="just" rtl="1"/>
            <a:r>
              <a:rPr lang="ar-SA" sz="2400" dirty="0" smtClean="0"/>
              <a:t>بە‌ڵام </a:t>
            </a:r>
            <a:r>
              <a:rPr lang="ar-SA" sz="2400" dirty="0"/>
              <a:t>لێرە‌دا بە‌هۆی ئە‌وە‌ی </a:t>
            </a:r>
            <a:r>
              <a:rPr lang="ar-SA" sz="2400" dirty="0">
                <a:solidFill>
                  <a:srgbClr val="7030A0"/>
                </a:solidFill>
              </a:rPr>
              <a:t>ئەرمە‌ن و جولە‌كە‌ </a:t>
            </a:r>
            <a:r>
              <a:rPr lang="ar-SA" sz="2400" dirty="0"/>
              <a:t>پەیوەندیەكی كۆنیان لە‌گە‌ڵ كورد هە‌بووە‌ و لە‌ ناوچەیەكی نزیكی یە‌كتر و تێكەڵ بەیە‌كتر بووینە‌، بۆیە‌ ئە‌وان بە‌ر لە ‌خە‌ڵكانی تری ڕۆژئاوا باسی كوردیان كردووە ‌. </a:t>
            </a:r>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17</a:t>
            </a:fld>
            <a:endParaRPr lang="en-US"/>
          </a:p>
        </p:txBody>
      </p:sp>
    </p:spTree>
    <p:extLst>
      <p:ext uri="{BB962C8B-B14F-4D97-AF65-F5344CB8AC3E}">
        <p14:creationId xmlns:p14="http://schemas.microsoft.com/office/powerpoint/2010/main" val="1285560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FF0000"/>
                </a:solidFill>
              </a:rPr>
              <a:t>ناوی</a:t>
            </a:r>
            <a:r>
              <a:rPr lang="ku-Arab-IQ" dirty="0" smtClean="0">
                <a:solidFill>
                  <a:srgbClr val="FF0000"/>
                </a:solidFill>
              </a:rPr>
              <a:t> هەندێ لە</a:t>
            </a:r>
            <a:r>
              <a:rPr lang="ar-SA" dirty="0" smtClean="0">
                <a:solidFill>
                  <a:srgbClr val="FF0000"/>
                </a:solidFill>
              </a:rPr>
              <a:t> </a:t>
            </a:r>
            <a:r>
              <a:rPr lang="ar-SA" dirty="0">
                <a:solidFill>
                  <a:srgbClr val="FF0000"/>
                </a:solidFill>
              </a:rPr>
              <a:t>ڕۆژهەڵاتناسان </a:t>
            </a:r>
            <a:r>
              <a:rPr lang="ar-SA" dirty="0" smtClean="0">
                <a:solidFill>
                  <a:srgbClr val="FF0000"/>
                </a:solidFill>
              </a:rPr>
              <a:t>كە‌ </a:t>
            </a:r>
            <a:r>
              <a:rPr lang="ar-SA" dirty="0">
                <a:solidFill>
                  <a:srgbClr val="FF0000"/>
                </a:solidFill>
              </a:rPr>
              <a:t>كاریان لە‌سە‌ر كوردناسی </a:t>
            </a:r>
            <a:r>
              <a:rPr lang="ar-SA" dirty="0" smtClean="0">
                <a:solidFill>
                  <a:srgbClr val="FF0000"/>
                </a:solidFill>
              </a:rPr>
              <a:t>كردووە‌</a:t>
            </a:r>
            <a:r>
              <a:rPr lang="ku-Arab-IQ"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248195" y="1845733"/>
            <a:ext cx="11508376" cy="4267683"/>
          </a:xfrm>
        </p:spPr>
        <p:txBody>
          <a:bodyPr>
            <a:normAutofit fontScale="92500" lnSpcReduction="10000"/>
          </a:bodyPr>
          <a:lstStyle/>
          <a:p>
            <a:pPr marL="0" indent="0" algn="r" rtl="1">
              <a:buNone/>
            </a:pPr>
            <a:r>
              <a:rPr lang="ar-SA" dirty="0" smtClean="0">
                <a:solidFill>
                  <a:srgbClr val="7030A0"/>
                </a:solidFill>
              </a:rPr>
              <a:t>- </a:t>
            </a:r>
            <a:r>
              <a:rPr lang="ar-SA" dirty="0">
                <a:solidFill>
                  <a:srgbClr val="7030A0"/>
                </a:solidFill>
              </a:rPr>
              <a:t>ماركۆ پۆلۆ</a:t>
            </a:r>
            <a:r>
              <a:rPr lang="ar-SA" dirty="0" smtClean="0">
                <a:solidFill>
                  <a:srgbClr val="7030A0"/>
                </a:solidFill>
              </a:rPr>
              <a:t>: </a:t>
            </a:r>
            <a:r>
              <a:rPr lang="ar-SA" dirty="0" smtClean="0"/>
              <a:t>جوگرافیناس </a:t>
            </a:r>
            <a:r>
              <a:rPr lang="ar-SA" dirty="0"/>
              <a:t>و گەڕیدەیە‌كی ناسراوی ئیتالیە‌، ئە‌م گەڕیدەیە‌ بە‌ كوردستاندا تێپەڕبووە‌ و ئاماژە‌ بەوە‌ دە‌كرێ‌ یەكەم ڕۆژئاواییە ناوی (كوردستان)ی بەكارهێناوە‌ .</a:t>
            </a:r>
            <a:endParaRPr lang="en-US" dirty="0"/>
          </a:p>
          <a:p>
            <a:pPr algn="r" rtl="1"/>
            <a:r>
              <a:rPr lang="ar-SA" dirty="0">
                <a:solidFill>
                  <a:srgbClr val="7030A0"/>
                </a:solidFill>
              </a:rPr>
              <a:t>- مێریلا گالیتی: </a:t>
            </a:r>
            <a:r>
              <a:rPr lang="ar-SA" dirty="0"/>
              <a:t>پە‌رتوكێكی لەسە‌ر كوردان نووسیوە‌ بە‌ناوی (</a:t>
            </a:r>
            <a:r>
              <a:rPr lang="ar-SA" dirty="0">
                <a:solidFill>
                  <a:srgbClr val="7030A0"/>
                </a:solidFill>
              </a:rPr>
              <a:t>كە‌لتوری كوردی لە‌ نووسراوە‌كانی ئیتالیەكاندا</a:t>
            </a:r>
            <a:r>
              <a:rPr lang="ar-SA" dirty="0"/>
              <a:t>) .</a:t>
            </a:r>
            <a:endParaRPr lang="en-US" dirty="0"/>
          </a:p>
          <a:p>
            <a:pPr algn="r" rtl="1"/>
            <a:r>
              <a:rPr lang="ar-SA" dirty="0"/>
              <a:t>- </a:t>
            </a:r>
            <a:r>
              <a:rPr lang="ar-SA" dirty="0">
                <a:solidFill>
                  <a:srgbClr val="7030A0"/>
                </a:solidFill>
              </a:rPr>
              <a:t>ئە‌لێكسە‌ندە‌ر ژابا</a:t>
            </a:r>
            <a:r>
              <a:rPr lang="ar-SA" dirty="0" smtClean="0">
                <a:solidFill>
                  <a:srgbClr val="7030A0"/>
                </a:solidFill>
              </a:rPr>
              <a:t>: </a:t>
            </a:r>
            <a:r>
              <a:rPr lang="ar-SA" dirty="0" smtClean="0"/>
              <a:t>كە‌سێكی </a:t>
            </a:r>
            <a:r>
              <a:rPr lang="ar-SA" dirty="0"/>
              <a:t>ڕوسییە‌، كە‌ زۆر لە‌گەڵ (مە‌لا مە‌حمودی بایە‌زیدی) دۆست بووە‌، بە‌ هاوكاری ئە‌و چە‌ندە‌ها دە‌ستنووسی كوردیان لە‌ فە‌وتان ڕزگار كردووە‌ .</a:t>
            </a:r>
            <a:endParaRPr lang="en-US" dirty="0"/>
          </a:p>
          <a:p>
            <a:pPr algn="r" rtl="1"/>
            <a:r>
              <a:rPr lang="ar-SA" dirty="0"/>
              <a:t>- </a:t>
            </a:r>
            <a:r>
              <a:rPr lang="ar-SA" dirty="0">
                <a:solidFill>
                  <a:srgbClr val="7030A0"/>
                </a:solidFill>
              </a:rPr>
              <a:t>ئە‌لبێرت سۆسین</a:t>
            </a:r>
            <a:r>
              <a:rPr lang="ar-SA" dirty="0"/>
              <a:t>: توێژە‌رێكی ئە‌ڵمانییە‌، پرۆفیسۆر بووە‌ لە‌ بواری زمانە‌وانیدا، نووسینە‌كە‌ی لە‌ بارە‌ی كوردانە‌وە‌ بە ‌ناوی </a:t>
            </a:r>
            <a:r>
              <a:rPr lang="ar-SA" dirty="0">
                <a:solidFill>
                  <a:srgbClr val="7030A0"/>
                </a:solidFill>
              </a:rPr>
              <a:t>(لێكۆڵینە‌وەیە‌كی فیلۆلۆجی زمانی كوردی) </a:t>
            </a:r>
            <a:r>
              <a:rPr lang="ar-SA" dirty="0" smtClean="0"/>
              <a:t>–</a:t>
            </a:r>
            <a:endParaRPr lang="ku-Arab-IQ" dirty="0" smtClean="0"/>
          </a:p>
          <a:p>
            <a:pPr algn="r" rtl="1"/>
            <a:r>
              <a:rPr lang="ar-SA" dirty="0" smtClean="0">
                <a:solidFill>
                  <a:srgbClr val="7030A0"/>
                </a:solidFill>
              </a:rPr>
              <a:t> </a:t>
            </a:r>
            <a:r>
              <a:rPr lang="ar-SA" dirty="0">
                <a:solidFill>
                  <a:srgbClr val="7030A0"/>
                </a:solidFill>
              </a:rPr>
              <a:t>باسێل نێكتین: </a:t>
            </a:r>
            <a:r>
              <a:rPr lang="ar-SA" dirty="0" smtClean="0"/>
              <a:t>بە‌ </a:t>
            </a:r>
            <a:r>
              <a:rPr lang="ar-SA" dirty="0"/>
              <a:t>هاوكاری (مە‌لا سە‌عیدی) شە‌مدینانی زۆر نووسینی لە‌ بارەی كوردەوە بڵاوكردۆتەوە، ناسراوترین پە‌رتوكی بە ناوی (</a:t>
            </a:r>
            <a:r>
              <a:rPr lang="ar-SA" dirty="0">
                <a:solidFill>
                  <a:srgbClr val="7030A0"/>
                </a:solidFill>
              </a:rPr>
              <a:t>كورد لێكۆڵینە‌وەیە‌كی سۆسیۆلۆژی و مێژوویی) </a:t>
            </a:r>
            <a:r>
              <a:rPr lang="ar-SA" dirty="0"/>
              <a:t>یە ‌.</a:t>
            </a:r>
            <a:endParaRPr lang="en-US" dirty="0"/>
          </a:p>
          <a:p>
            <a:pPr algn="r" rtl="1"/>
            <a:r>
              <a:rPr lang="ar-SA" dirty="0">
                <a:solidFill>
                  <a:srgbClr val="7030A0"/>
                </a:solidFill>
              </a:rPr>
              <a:t>- مینۆرسكی: </a:t>
            </a:r>
            <a:r>
              <a:rPr lang="ar-SA" dirty="0" smtClean="0"/>
              <a:t>ڤلادمێر </a:t>
            </a:r>
            <a:r>
              <a:rPr lang="ar-SA" dirty="0"/>
              <a:t>مینۆرسكی یە‌كێكە‌ لە‌و كوردناسانە‌، كە نوسینێكی زۆری لە بارەی زمان و ڕە‌سە‌ن و كە‌لتوری كوردەوە نوسیووە‌، هە‌ر ئەو بوو ووتی كورد نە‌وەی (میدیە‌كانن) . </a:t>
            </a:r>
            <a:endParaRPr lang="en-US" dirty="0"/>
          </a:p>
          <a:p>
            <a:pPr algn="r" rtl="1"/>
            <a:r>
              <a:rPr lang="ar-SA" dirty="0">
                <a:solidFill>
                  <a:srgbClr val="7030A0"/>
                </a:solidFill>
              </a:rPr>
              <a:t>- كرێس كۆچێرا: </a:t>
            </a:r>
            <a:r>
              <a:rPr lang="ar-SA" dirty="0"/>
              <a:t>چە‌ندان جار هاتۆتە‌ كوردستان، یە‌كێك لە پە‌رتوكە‌ گرنگەكانی بە‌ناوی (</a:t>
            </a:r>
            <a:r>
              <a:rPr lang="ar-SA" dirty="0">
                <a:solidFill>
                  <a:srgbClr val="7030A0"/>
                </a:solidFill>
              </a:rPr>
              <a:t>بزوتنە‌وەی نە‌تە‌وەی كورد و هیوای سە‌ربە‌خۆیی</a:t>
            </a:r>
            <a:r>
              <a:rPr lang="ar-SA" dirty="0"/>
              <a:t>) . بە پێی سەرچاوە مێژوویی و پاشماوە دێرینەكان ئەوە دەردەكەوێت كە كورد لە نەژادی (ئارییە) و لە ڕەگەزی (هیندۆ ئەوروپییەكانە) .</a:t>
            </a:r>
            <a:endParaRPr lang="en-US" dirty="0"/>
          </a:p>
        </p:txBody>
      </p:sp>
      <p:sp>
        <p:nvSpPr>
          <p:cNvPr id="4" name="Slide Number Placeholder 3"/>
          <p:cNvSpPr>
            <a:spLocks noGrp="1"/>
          </p:cNvSpPr>
          <p:nvPr>
            <p:ph type="sldNum" sz="quarter" idx="12"/>
          </p:nvPr>
        </p:nvSpPr>
        <p:spPr/>
        <p:txBody>
          <a:bodyPr/>
          <a:lstStyle/>
          <a:p>
            <a:fld id="{F91B219C-6FD5-4CC5-927D-1775406B2036}" type="slidenum">
              <a:rPr lang="en-US" smtClean="0"/>
              <a:t>18</a:t>
            </a:fld>
            <a:endParaRPr lang="en-US"/>
          </a:p>
        </p:txBody>
      </p:sp>
    </p:spTree>
    <p:extLst>
      <p:ext uri="{BB962C8B-B14F-4D97-AF65-F5344CB8AC3E}">
        <p14:creationId xmlns:p14="http://schemas.microsoft.com/office/powerpoint/2010/main" val="20057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FF0000"/>
                </a:solidFill>
              </a:rPr>
              <a:t>نەژادی كورد لە دیدی مێژوونوسانی كورد و غەیرە كورد:</a:t>
            </a:r>
            <a:endParaRPr lang="en-US" dirty="0">
              <a:solidFill>
                <a:srgbClr val="FF0000"/>
              </a:solidFill>
            </a:endParaRPr>
          </a:p>
        </p:txBody>
      </p:sp>
      <p:sp>
        <p:nvSpPr>
          <p:cNvPr id="3" name="Content Placeholder 2"/>
          <p:cNvSpPr>
            <a:spLocks noGrp="1"/>
          </p:cNvSpPr>
          <p:nvPr>
            <p:ph idx="1"/>
          </p:nvPr>
        </p:nvSpPr>
        <p:spPr>
          <a:xfrm>
            <a:off x="1097280" y="1845734"/>
            <a:ext cx="10599420" cy="4212166"/>
          </a:xfrm>
        </p:spPr>
        <p:txBody>
          <a:bodyPr>
            <a:noAutofit/>
          </a:bodyPr>
          <a:lstStyle/>
          <a:p>
            <a:pPr algn="just" rtl="1"/>
            <a:r>
              <a:rPr lang="ar-SA" sz="2400" dirty="0" smtClean="0">
                <a:solidFill>
                  <a:srgbClr val="FF0000"/>
                </a:solidFill>
              </a:rPr>
              <a:t>لە </a:t>
            </a:r>
            <a:r>
              <a:rPr lang="ar-SA" sz="2400" dirty="0">
                <a:solidFill>
                  <a:srgbClr val="FF0000"/>
                </a:solidFill>
              </a:rPr>
              <a:t>مێژووی كورد و كوردستانی (ئەمین زەكی بەگ)دا هاتووە كە ڕەچەلەكی كورد دەگەڕێتەوە بۆ:</a:t>
            </a:r>
            <a:endParaRPr lang="en-US" sz="2400" dirty="0">
              <a:solidFill>
                <a:srgbClr val="FF0000"/>
              </a:solidFill>
            </a:endParaRPr>
          </a:p>
          <a:p>
            <a:pPr algn="just" rtl="1"/>
            <a:r>
              <a:rPr lang="ar-SA" sz="2400" dirty="0">
                <a:solidFill>
                  <a:srgbClr val="0070C0"/>
                </a:solidFill>
              </a:rPr>
              <a:t>- دانشتوانی چیاكانی زاگرۆس</a:t>
            </a:r>
            <a:r>
              <a:rPr lang="ar-SA" sz="2400" dirty="0"/>
              <a:t>: كە نەتەوەكانی (لولو، گوتی، كورتی، جوتی، جودی، كاسانی، سوباری، خالدی، میتانی، هوری، نایری) دەگرێتەوە و ڕچەلەكی كۆنی كوردانن </a:t>
            </a:r>
            <a:r>
              <a:rPr lang="ar-SA" sz="2400" dirty="0" smtClean="0"/>
              <a:t>.</a:t>
            </a:r>
            <a:endParaRPr lang="ku-Arab-IQ" sz="2400" dirty="0" smtClean="0"/>
          </a:p>
          <a:p>
            <a:pPr algn="just" rtl="1"/>
            <a:endParaRPr lang="en-US" sz="2400" dirty="0"/>
          </a:p>
          <a:p>
            <a:pPr algn="just" rtl="1"/>
            <a:r>
              <a:rPr lang="ar-SA" sz="2400" dirty="0">
                <a:solidFill>
                  <a:srgbClr val="0070C0"/>
                </a:solidFill>
              </a:rPr>
              <a:t>- چینی هیندۆ ئەوڕوپییەكان: </a:t>
            </a:r>
            <a:r>
              <a:rPr lang="ar-SA" sz="2400" dirty="0"/>
              <a:t>كە كۆچیان كرددووە بۆ كوردستان </a:t>
            </a:r>
            <a:r>
              <a:rPr lang="ku-Arab-IQ" sz="2400" dirty="0" smtClean="0"/>
              <a:t>و </a:t>
            </a:r>
            <a:r>
              <a:rPr lang="ar-SA" sz="2400" dirty="0" smtClean="0"/>
              <a:t>لە </a:t>
            </a:r>
            <a:r>
              <a:rPr lang="ar-SA" sz="2400" dirty="0"/>
              <a:t>كوردستان نیشتەجئ بوون لە گەڵ دانیشتوانە ڕەسەنەكەی كە بریتیبون لە (میدییەكان، و كاردۆخییەكان)، نەتەوەی كوردیان پێكهێناوە </a:t>
            </a:r>
            <a:r>
              <a:rPr lang="ar-SA" sz="2400" dirty="0" smtClean="0"/>
              <a:t>.</a:t>
            </a:r>
            <a:endParaRPr lang="ku-Arab-IQ" sz="2400" dirty="0" smtClean="0"/>
          </a:p>
          <a:p>
            <a:pPr algn="just" rtl="1"/>
            <a:endParaRPr lang="en-US" sz="2400" dirty="0"/>
          </a:p>
          <a:p>
            <a:pPr algn="just" rtl="1"/>
            <a:r>
              <a:rPr lang="ar-SA" sz="2400" dirty="0"/>
              <a:t>هەروەها بە پێی هەندئَ مێژوونوسی بەناوبانگی </a:t>
            </a:r>
            <a:r>
              <a:rPr lang="ar-SA" sz="2400" dirty="0">
                <a:solidFill>
                  <a:srgbClr val="0070C0"/>
                </a:solidFill>
              </a:rPr>
              <a:t>عەرەب وەك: (</a:t>
            </a:r>
            <a:r>
              <a:rPr lang="ar-SA" sz="2400" dirty="0" smtClean="0">
                <a:solidFill>
                  <a:srgbClr val="0070C0"/>
                </a:solidFill>
              </a:rPr>
              <a:t>ال</a:t>
            </a:r>
            <a:r>
              <a:rPr lang="ku-Arab-IQ" sz="2400" dirty="0" smtClean="0">
                <a:solidFill>
                  <a:srgbClr val="0070C0"/>
                </a:solidFill>
              </a:rPr>
              <a:t>ط</a:t>
            </a:r>
            <a:r>
              <a:rPr lang="ar-SA" sz="2400" dirty="0" smtClean="0">
                <a:solidFill>
                  <a:srgbClr val="0070C0"/>
                </a:solidFill>
              </a:rPr>
              <a:t>بری</a:t>
            </a:r>
            <a:r>
              <a:rPr lang="ar-SA" sz="2400" dirty="0">
                <a:solidFill>
                  <a:srgbClr val="0070C0"/>
                </a:solidFill>
              </a:rPr>
              <a:t>) و (المسعودی) </a:t>
            </a:r>
            <a:r>
              <a:rPr lang="ar-SA" sz="2400" dirty="0"/>
              <a:t>ڕەچەلەكی كورد گۆتییەكانن </a:t>
            </a:r>
            <a:r>
              <a:rPr lang="ar-SA" sz="2400" dirty="0" smtClean="0"/>
              <a:t>.</a:t>
            </a:r>
            <a:endParaRPr lang="en-US" sz="2400" dirty="0"/>
          </a:p>
          <a:p>
            <a:pPr algn="just"/>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19</a:t>
            </a:fld>
            <a:endParaRPr lang="en-US"/>
          </a:p>
        </p:txBody>
      </p:sp>
    </p:spTree>
    <p:extLst>
      <p:ext uri="{BB962C8B-B14F-4D97-AF65-F5344CB8AC3E}">
        <p14:creationId xmlns:p14="http://schemas.microsoft.com/office/powerpoint/2010/main" val="2615505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FF0000"/>
                </a:solidFill>
              </a:rPr>
              <a:t>مێژووی كورد لە بابەتی كوردناسی</a:t>
            </a:r>
            <a:endParaRPr lang="en-US" dirty="0">
              <a:solidFill>
                <a:srgbClr val="FF0000"/>
              </a:solidFill>
            </a:endParaRPr>
          </a:p>
        </p:txBody>
      </p:sp>
      <p:sp>
        <p:nvSpPr>
          <p:cNvPr id="3" name="Content Placeholder 2"/>
          <p:cNvSpPr>
            <a:spLocks noGrp="1"/>
          </p:cNvSpPr>
          <p:nvPr>
            <p:ph idx="1"/>
          </p:nvPr>
        </p:nvSpPr>
        <p:spPr>
          <a:xfrm>
            <a:off x="339633" y="1737360"/>
            <a:ext cx="11373395" cy="4281452"/>
          </a:xfrm>
        </p:spPr>
        <p:txBody>
          <a:bodyPr>
            <a:normAutofit/>
          </a:bodyPr>
          <a:lstStyle/>
          <a:p>
            <a:pPr algn="just" rtl="1"/>
            <a:r>
              <a:rPr lang="ar-SA" sz="2400" dirty="0"/>
              <a:t>چە‌مكی كوردۆلۆجی یاخود كوردناسی</a:t>
            </a:r>
            <a:r>
              <a:rPr lang="ar-SA" sz="2400" dirty="0" smtClean="0"/>
              <a:t>:</a:t>
            </a:r>
            <a:endParaRPr lang="en-US" sz="2400" dirty="0" smtClean="0"/>
          </a:p>
          <a:p>
            <a:pPr algn="just" rtl="1"/>
            <a:r>
              <a:rPr lang="ar-SA" sz="2400" dirty="0"/>
              <a:t> (كوردناسی) لقێكە‌ لە‌ لقە‌كانی ڕۆژهە‌ڵاتناسی، بە‌و واتایەی كوردناسی لە هەناوی ڕۆژهەڵاتناسیەوە لە‌ دایك بووە‌، كە‌ تێڕوانین و دیتنی ڕۆژئاوایە بۆ كورد .</a:t>
            </a:r>
            <a:endParaRPr lang="en-US" sz="2400" dirty="0"/>
          </a:p>
          <a:p>
            <a:pPr algn="just" rtl="1"/>
            <a:r>
              <a:rPr lang="ar-SA" sz="2400" dirty="0"/>
              <a:t>كوردناسی لە مێژوو و ئە‌دە‌ب و جوگرافیا و كە‌لتور و زمانی كوردی و لایە‌نە‌ </a:t>
            </a:r>
            <a:r>
              <a:rPr lang="ar-SA" sz="2400" dirty="0" smtClean="0"/>
              <a:t>هە‌مەجۆرە‌كانی </a:t>
            </a:r>
            <a:r>
              <a:rPr lang="ar-SA" sz="2400" dirty="0"/>
              <a:t>كورد دە‌كۆڵێتە‌وە‌، واتا لێكۆڵینە‌وە‌و ناساندنی ئە‌و لایە‌نە‌ جیاوازانە‌یە‌ بە‌ نە‌وە‌كانی كورد و گە‌لانی تر </a:t>
            </a:r>
            <a:endParaRPr lang="en-US" sz="2400" dirty="0" smtClean="0"/>
          </a:p>
          <a:p>
            <a:pPr algn="just" rtl="1"/>
            <a:endParaRPr lang="en-US" sz="2400" dirty="0"/>
          </a:p>
          <a:p>
            <a:pPr marL="0" indent="0" algn="just" rtl="1">
              <a:buNone/>
            </a:pPr>
            <a:r>
              <a:rPr lang="ar-SA" sz="2400" dirty="0"/>
              <a:t>كوردناسەكان بە‌ر لە‌ كورد لە‌ كوردیان كۆڵیوە‌تە‌وە‌، ئە‌مە‌ش لە‌و توێژینە‌وە‌و لێكۆڵینە‌وە‌و ڕاپۆرتە‌ زۆرانەی ڕۆژئاواییەكان دە‌ردە‌كە‌وێت؛ كە لەسە‌ر كوردیان نوسیووە، یاخود لە‌ نوسراو و </a:t>
            </a:r>
            <a:r>
              <a:rPr lang="ar-SA" sz="2400" dirty="0" smtClean="0"/>
              <a:t>سەرچاوەكانی </a:t>
            </a:r>
            <a:r>
              <a:rPr lang="ar-SA" sz="2400" dirty="0"/>
              <a:t>نە‌تە‌وە‌كانی </a:t>
            </a:r>
            <a:r>
              <a:rPr lang="ar-SA" sz="2400" dirty="0" smtClean="0"/>
              <a:t>دەوروبە‌رئە‌مانە‌ش </a:t>
            </a:r>
            <a:r>
              <a:rPr lang="ar-SA" sz="2400" dirty="0"/>
              <a:t>بە‌شێكی گرنگ لە مێژوو و كە‌لە‌پور و كە‌لتوری كوردی پێك دە‌هێنن. </a:t>
            </a:r>
            <a:endParaRPr lang="en-US" sz="2400" dirty="0" smtClean="0"/>
          </a:p>
          <a:p>
            <a:pPr marL="0" indent="0" algn="just" rtl="1">
              <a:buNone/>
            </a:pPr>
            <a:endParaRPr lang="en-US" dirty="0" smtClean="0"/>
          </a:p>
          <a:p>
            <a:pPr algn="just" rtl="1"/>
            <a:endParaRPr lang="en-US" dirty="0"/>
          </a:p>
        </p:txBody>
      </p:sp>
      <p:sp>
        <p:nvSpPr>
          <p:cNvPr id="4" name="Slide Number Placeholder 3"/>
          <p:cNvSpPr>
            <a:spLocks noGrp="1"/>
          </p:cNvSpPr>
          <p:nvPr>
            <p:ph type="sldNum" sz="quarter" idx="12"/>
          </p:nvPr>
        </p:nvSpPr>
        <p:spPr/>
        <p:txBody>
          <a:bodyPr/>
          <a:lstStyle/>
          <a:p>
            <a:fld id="{F91B219C-6FD5-4CC5-927D-1775406B2036}" type="slidenum">
              <a:rPr lang="en-US" smtClean="0"/>
              <a:t>2</a:t>
            </a:fld>
            <a:endParaRPr lang="en-US"/>
          </a:p>
        </p:txBody>
      </p:sp>
    </p:spTree>
    <p:extLst>
      <p:ext uri="{BB962C8B-B14F-4D97-AF65-F5344CB8AC3E}">
        <p14:creationId xmlns:p14="http://schemas.microsoft.com/office/powerpoint/2010/main" val="8624725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50311"/>
          </a:xfrm>
        </p:spPr>
        <p:txBody>
          <a:bodyPr/>
          <a:lstStyle/>
          <a:p>
            <a:pPr algn="r" rtl="1"/>
            <a:r>
              <a:rPr lang="ar-SA" dirty="0">
                <a:solidFill>
                  <a:srgbClr val="FF0000"/>
                </a:solidFill>
              </a:rPr>
              <a:t>دانشتوانی كۆنی كوردستان:</a:t>
            </a:r>
            <a:endParaRPr lang="en-US" dirty="0">
              <a:solidFill>
                <a:srgbClr val="FF0000"/>
              </a:solidFill>
            </a:endParaRPr>
          </a:p>
        </p:txBody>
      </p:sp>
      <p:sp>
        <p:nvSpPr>
          <p:cNvPr id="3" name="Content Placeholder 2"/>
          <p:cNvSpPr>
            <a:spLocks noGrp="1"/>
          </p:cNvSpPr>
          <p:nvPr>
            <p:ph idx="1"/>
          </p:nvPr>
        </p:nvSpPr>
        <p:spPr>
          <a:xfrm>
            <a:off x="496389" y="1845733"/>
            <a:ext cx="11286308" cy="4346061"/>
          </a:xfrm>
        </p:spPr>
        <p:txBody>
          <a:bodyPr>
            <a:normAutofit lnSpcReduction="10000"/>
          </a:bodyPr>
          <a:lstStyle/>
          <a:p>
            <a:pPr algn="r"/>
            <a:r>
              <a:rPr lang="ar-SA" dirty="0">
                <a:solidFill>
                  <a:srgbClr val="0070C0"/>
                </a:solidFill>
              </a:rPr>
              <a:t>لە كوردستانی كۆندا چەندین هۆز و ئیمپراتۆریەتی دیار هەڵكەوتون لەوانەش:</a:t>
            </a:r>
            <a:endParaRPr lang="en-US" dirty="0">
              <a:solidFill>
                <a:srgbClr val="0070C0"/>
              </a:solidFill>
            </a:endParaRPr>
          </a:p>
          <a:p>
            <a:pPr algn="r" rtl="1"/>
            <a:r>
              <a:rPr lang="ar-SA" dirty="0" smtClean="0">
                <a:solidFill>
                  <a:srgbClr val="FF0000"/>
                </a:solidFill>
              </a:rPr>
              <a:t>لۆلۆییەكان</a:t>
            </a:r>
            <a:r>
              <a:rPr lang="ar-SA" dirty="0">
                <a:solidFill>
                  <a:srgbClr val="FF0000"/>
                </a:solidFill>
              </a:rPr>
              <a:t>، گۆتیییەكان، میتانییەكان، </a:t>
            </a:r>
            <a:r>
              <a:rPr lang="ar-SA" dirty="0" smtClean="0">
                <a:solidFill>
                  <a:srgbClr val="FF0000"/>
                </a:solidFill>
              </a:rPr>
              <a:t>كاشانییەكان</a:t>
            </a:r>
            <a:r>
              <a:rPr lang="en-US" dirty="0" smtClean="0">
                <a:solidFill>
                  <a:srgbClr val="FF0000"/>
                </a:solidFill>
              </a:rPr>
              <a:t>.</a:t>
            </a:r>
          </a:p>
          <a:p>
            <a:pPr algn="r" rtl="1"/>
            <a:r>
              <a:rPr lang="ar-SA" dirty="0">
                <a:solidFill>
                  <a:srgbClr val="0070C0"/>
                </a:solidFill>
              </a:rPr>
              <a:t>میدیەكانیش </a:t>
            </a:r>
            <a:r>
              <a:rPr lang="ar-SA" dirty="0"/>
              <a:t>لە میللەتانی بەناوبانگی كوردستانی كۆنن و لە سەرەتا دا تا ماوەیەكی درێژ هەر لە سەر شێوەی هۆزو تیرەی بجوك دەژیان، بەڵام لە سەدەی (7 پ- ز) یەكێك لە سەركردەكانیان كە ناوی (دیاكۆ) بوو توانی یەكیان بخات و دەولەتێكی بە هێز دابمەزرێنێ و شاری (ئەكباتیانا) هەمەدانی ئێستا بكاتە پایتەختی دەوڵەتەكە</a:t>
            </a:r>
            <a:r>
              <a:rPr lang="ar-SA" dirty="0" smtClean="0"/>
              <a:t>.</a:t>
            </a:r>
            <a:endParaRPr lang="en-US" dirty="0" smtClean="0"/>
          </a:p>
          <a:p>
            <a:pPr algn="r" rtl="1"/>
            <a:endParaRPr lang="en-US" dirty="0"/>
          </a:p>
          <a:p>
            <a:pPr algn="r" rtl="1"/>
            <a:r>
              <a:rPr lang="ar-SA" dirty="0"/>
              <a:t>(ماددەكان) </a:t>
            </a:r>
            <a:r>
              <a:rPr lang="ar-SA" dirty="0" smtClean="0"/>
              <a:t>بە </a:t>
            </a:r>
            <a:r>
              <a:rPr lang="ar-SA" dirty="0"/>
              <a:t>سەركردایەتی </a:t>
            </a:r>
            <a:r>
              <a:rPr lang="ar-SA" dirty="0">
                <a:solidFill>
                  <a:srgbClr val="0070C0"/>
                </a:solidFill>
              </a:rPr>
              <a:t>كەی خسرەو (كیاكسار)بە </a:t>
            </a:r>
            <a:r>
              <a:rPr lang="ar-SA" dirty="0"/>
              <a:t>هاوپەیمانێتی لەگەڵ كلدانییەكانی (بابل) هێرشیان كردە سەر (نەینەوا)ی پایتەختی (ئاشورییەكان) و كۆتاییان پێهێنان. </a:t>
            </a:r>
            <a:endParaRPr lang="en-US" dirty="0" smtClean="0"/>
          </a:p>
          <a:p>
            <a:pPr algn="r" rtl="1"/>
            <a:endParaRPr lang="en-US" dirty="0"/>
          </a:p>
          <a:p>
            <a:pPr algn="r" rtl="1"/>
            <a:r>
              <a:rPr lang="ar-SA" dirty="0"/>
              <a:t>سنوری دەوڵەتی (ماددەكان) لە سەردەمی كەیخسرەو هەموو كوردستانی گرتەوە </a:t>
            </a:r>
            <a:endParaRPr lang="ku-Arab-IQ" dirty="0" smtClean="0"/>
          </a:p>
          <a:p>
            <a:pPr algn="r" rtl="1"/>
            <a:r>
              <a:rPr lang="ar-SA" dirty="0" smtClean="0"/>
              <a:t>(</a:t>
            </a:r>
            <a:r>
              <a:rPr lang="ar-SA" dirty="0"/>
              <a:t>ئەخمەنییەكان) ئیمپراتۆریەتی (مادەكان) دەروخێنن و ئیمپراتۆریەتی (ئەخمەنی) ڕادەگەیەنن .</a:t>
            </a:r>
            <a:endParaRPr lang="en-US" dirty="0"/>
          </a:p>
          <a:p>
            <a:pPr algn="r" rtl="1"/>
            <a:endParaRPr lang="en-US" dirty="0" smtClean="0">
              <a:solidFill>
                <a:srgbClr val="FF0000"/>
              </a:solidFill>
            </a:endParaRPr>
          </a:p>
          <a:p>
            <a:pPr algn="r" rtl="1"/>
            <a:endParaRPr lang="en-US" dirty="0"/>
          </a:p>
          <a:p>
            <a:pPr algn="r" rtl="1"/>
            <a:endParaRPr lang="en-US" dirty="0" smtClean="0"/>
          </a:p>
        </p:txBody>
      </p:sp>
      <p:sp>
        <p:nvSpPr>
          <p:cNvPr id="4" name="Slide Number Placeholder 3"/>
          <p:cNvSpPr>
            <a:spLocks noGrp="1"/>
          </p:cNvSpPr>
          <p:nvPr>
            <p:ph type="sldNum" sz="quarter" idx="12"/>
          </p:nvPr>
        </p:nvSpPr>
        <p:spPr/>
        <p:txBody>
          <a:bodyPr/>
          <a:lstStyle/>
          <a:p>
            <a:fld id="{F91B219C-6FD5-4CC5-927D-1775406B2036}" type="slidenum">
              <a:rPr lang="en-US" smtClean="0"/>
              <a:t>20</a:t>
            </a:fld>
            <a:endParaRPr lang="en-US"/>
          </a:p>
        </p:txBody>
      </p:sp>
    </p:spTree>
    <p:extLst>
      <p:ext uri="{BB962C8B-B14F-4D97-AF65-F5344CB8AC3E}">
        <p14:creationId xmlns:p14="http://schemas.microsoft.com/office/powerpoint/2010/main" val="3862545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solidFill>
                  <a:srgbClr val="C00000"/>
                </a:solidFill>
              </a:rPr>
              <a:t> مێژووی شارستانیەی كۆنی كورد</a:t>
            </a:r>
            <a:endParaRPr lang="en-US" dirty="0">
              <a:solidFill>
                <a:srgbClr val="C00000"/>
              </a:solidFill>
            </a:endParaRPr>
          </a:p>
        </p:txBody>
      </p:sp>
      <p:sp>
        <p:nvSpPr>
          <p:cNvPr id="3" name="Content Placeholder 2"/>
          <p:cNvSpPr>
            <a:spLocks noGrp="1"/>
          </p:cNvSpPr>
          <p:nvPr>
            <p:ph idx="1"/>
          </p:nvPr>
        </p:nvSpPr>
        <p:spPr>
          <a:xfrm>
            <a:off x="431074" y="1845734"/>
            <a:ext cx="10724606" cy="4023360"/>
          </a:xfrm>
        </p:spPr>
        <p:txBody>
          <a:bodyPr>
            <a:normAutofit lnSpcReduction="10000"/>
          </a:bodyPr>
          <a:lstStyle/>
          <a:p>
            <a:pPr marL="0" indent="0" algn="just" rtl="1">
              <a:buNone/>
            </a:pPr>
            <a:endParaRPr lang="en-US" sz="2400" dirty="0"/>
          </a:p>
          <a:p>
            <a:pPr algn="just" rtl="1"/>
            <a:r>
              <a:rPr lang="ar-SA" sz="2800" dirty="0"/>
              <a:t>مەبەست لە شارستانیەتی كورد هەموو ئەو چالاكییە مادییانەی كە هەر لە كۆنەوە تاكی كوردی لە بوارە جۆراو جۆرەكاندا ئەنجامی داوە، كە بە هۆیەوە ژیانی خۆیی و ووڵاتەكەی بەرەو پێش بردووە</a:t>
            </a:r>
            <a:r>
              <a:rPr lang="ar-SA" sz="2800" dirty="0" smtClean="0"/>
              <a:t>.</a:t>
            </a:r>
            <a:endParaRPr lang="en-US" sz="2800" dirty="0" smtClean="0"/>
          </a:p>
          <a:p>
            <a:pPr algn="just" rtl="1"/>
            <a:r>
              <a:rPr lang="ar-SA" sz="2800" dirty="0" smtClean="0"/>
              <a:t> </a:t>
            </a:r>
            <a:r>
              <a:rPr lang="ar-SA" sz="2800" dirty="0"/>
              <a:t>هەروەك ئاشكرایە كە دانیشتوانی ئەوسای كوردستان </a:t>
            </a:r>
            <a:r>
              <a:rPr lang="ar-SA" sz="2800" dirty="0" smtClean="0"/>
              <a:t>یەكەم</a:t>
            </a:r>
            <a:r>
              <a:rPr lang="ku-Arab-IQ" sz="2800" dirty="0" smtClean="0"/>
              <a:t>جار لە چیاکان و ئەشکەوتەکاندا ژیاون و دوای ئەوەی لە قەدپاڵی چیاکان دێنە خوەرەوە و گوند دروست دەکەن، </a:t>
            </a:r>
            <a:r>
              <a:rPr lang="ar-SA" sz="2800" dirty="0" smtClean="0"/>
              <a:t>لە </a:t>
            </a:r>
            <a:r>
              <a:rPr lang="ar-SA" sz="2800" dirty="0"/>
              <a:t>گرینگترین ئەم گوندانەش </a:t>
            </a:r>
            <a:r>
              <a:rPr lang="ar-SA" sz="2800" dirty="0" smtClean="0"/>
              <a:t>گوندی</a:t>
            </a:r>
            <a:r>
              <a:rPr lang="ar-SA" dirty="0" smtClean="0"/>
              <a:t> </a:t>
            </a:r>
            <a:r>
              <a:rPr lang="ar-SA" sz="2800" dirty="0" smtClean="0"/>
              <a:t>(</a:t>
            </a:r>
            <a:r>
              <a:rPr lang="ar-SA" sz="2800" dirty="0"/>
              <a:t>زاوی </a:t>
            </a:r>
            <a:r>
              <a:rPr lang="ar-SA" sz="2800" dirty="0" smtClean="0"/>
              <a:t>چەمی)</a:t>
            </a:r>
            <a:r>
              <a:rPr lang="ku-Arab-IQ" sz="2800" dirty="0" smtClean="0"/>
              <a:t>لە</a:t>
            </a:r>
            <a:r>
              <a:rPr lang="ar-SA" sz="2800" dirty="0" smtClean="0"/>
              <a:t> </a:t>
            </a:r>
            <a:r>
              <a:rPr lang="ku-Arab-IQ" sz="2800" dirty="0" smtClean="0"/>
              <a:t>چ</a:t>
            </a:r>
            <a:r>
              <a:rPr lang="ar-SA" sz="2800" dirty="0" smtClean="0"/>
              <a:t>یای </a:t>
            </a:r>
            <a:r>
              <a:rPr lang="ar-SA" sz="2800" dirty="0"/>
              <a:t>برادۆست و </a:t>
            </a:r>
            <a:r>
              <a:rPr lang="ar-SA" sz="2800" dirty="0" smtClean="0"/>
              <a:t>(</a:t>
            </a:r>
            <a:r>
              <a:rPr lang="ar-SA" sz="2800" dirty="0"/>
              <a:t>چەرمۆ)یە لە نزیك چەمچەماڵ لە كوردستان عیراق هەروەها گوندی (نەمری) لە سنورەكانی باشوری شاری دهۆك، لەم گوندانە دەست كرا بە ئاژەڵداریی و كشتوكاڵ كردن، كەواتە یەكەم شۆرشی كشتوكالیش هەر لە كوردستان بوو .</a:t>
            </a:r>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21</a:t>
            </a:fld>
            <a:endParaRPr lang="en-US"/>
          </a:p>
        </p:txBody>
      </p:sp>
    </p:spTree>
    <p:extLst>
      <p:ext uri="{BB962C8B-B14F-4D97-AF65-F5344CB8AC3E}">
        <p14:creationId xmlns:p14="http://schemas.microsoft.com/office/powerpoint/2010/main" val="8695736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182766"/>
          </a:xfrm>
        </p:spPr>
        <p:txBody>
          <a:bodyPr/>
          <a:lstStyle/>
          <a:p>
            <a:pPr algn="r" rtl="1"/>
            <a:r>
              <a:rPr lang="ar-SA" dirty="0">
                <a:solidFill>
                  <a:srgbClr val="C00000"/>
                </a:solidFill>
              </a:rPr>
              <a:t>سەرەتاكانی پەیوەندی كورد بە ئاینی </a:t>
            </a:r>
            <a:r>
              <a:rPr lang="ar-SA" dirty="0" smtClean="0">
                <a:solidFill>
                  <a:srgbClr val="C00000"/>
                </a:solidFill>
              </a:rPr>
              <a:t>ئیسلام</a:t>
            </a:r>
            <a:endParaRPr lang="en-US" dirty="0">
              <a:solidFill>
                <a:srgbClr val="C00000"/>
              </a:solidFill>
            </a:endParaRPr>
          </a:p>
        </p:txBody>
      </p:sp>
      <p:sp>
        <p:nvSpPr>
          <p:cNvPr id="3" name="Content Placeholder 2"/>
          <p:cNvSpPr>
            <a:spLocks noGrp="1"/>
          </p:cNvSpPr>
          <p:nvPr>
            <p:ph idx="1"/>
          </p:nvPr>
        </p:nvSpPr>
        <p:spPr>
          <a:xfrm>
            <a:off x="182881" y="1737360"/>
            <a:ext cx="11756570" cy="4454434"/>
          </a:xfrm>
        </p:spPr>
        <p:txBody>
          <a:bodyPr>
            <a:noAutofit/>
          </a:bodyPr>
          <a:lstStyle/>
          <a:p>
            <a:pPr algn="just" rtl="1"/>
            <a:r>
              <a:rPr lang="ku-Arab-IQ" sz="3200" dirty="0"/>
              <a:t>سەرەتا </a:t>
            </a:r>
            <a:r>
              <a:rPr lang="ar-SA" sz="3200" dirty="0"/>
              <a:t>چەند ڕێبازێكی ئایینی بە نمونەی (مانی) و (مەزدەك) و (ئاڤیستا) لە كوردستان بڵاوبووبۆوە، بە ڵام هێندە گشتگیرنەبوون و وەڵامی زۆر پرسیار و بابەتی ڕۆحییان پێ نەبوو، ئەوەش گەلانی جیهانی لە چاوەروانی فریادڕەسێكدا هێشتبۆوە</a:t>
            </a:r>
            <a:r>
              <a:rPr lang="ku-Arab-IQ" sz="3200" dirty="0"/>
              <a:t>.</a:t>
            </a:r>
          </a:p>
          <a:p>
            <a:pPr algn="just" rtl="1"/>
            <a:endParaRPr lang="ku-Arab-IQ" sz="3200" dirty="0" smtClean="0">
              <a:latin typeface="Unikurd Goran" panose="020B0604030504040204" pitchFamily="34" charset="-78"/>
              <a:cs typeface="Unikurd Goran" panose="020B0604030504040204" pitchFamily="34" charset="-78"/>
            </a:endParaRPr>
          </a:p>
          <a:p>
            <a:pPr algn="just" rtl="1"/>
            <a:r>
              <a:rPr lang="ku-Arab-IQ" sz="3200" dirty="0" smtClean="0"/>
              <a:t>بە </a:t>
            </a:r>
            <a:r>
              <a:rPr lang="ar-SA" sz="3200" dirty="0" smtClean="0"/>
              <a:t>مەبەست</a:t>
            </a:r>
            <a:r>
              <a:rPr lang="ku-Arab-IQ" sz="3200" dirty="0" smtClean="0"/>
              <a:t>ی پەیوەندیکردن بە ئایینی ئیسلامەوە</a:t>
            </a:r>
            <a:r>
              <a:rPr lang="ar-SA" sz="3200" dirty="0" smtClean="0"/>
              <a:t> </a:t>
            </a:r>
            <a:r>
              <a:rPr lang="ar-SA" sz="3200" dirty="0"/>
              <a:t>فارسەكان (سەلمانی فارسی) نوێنەرییانبووە و ڕۆمەكان (سوهەیبی ڕۆمی) نوێنەرییانبووە و حەبەشییەكان (بیلالی حەبەشی) نوێنەرییانبووە، نوێنەری كوردەكانیش (گابانی كوردی) بووە، لە گەڵ كورەكەی (ابو بصیر) </a:t>
            </a:r>
            <a:r>
              <a:rPr lang="ar-SA" sz="3200" dirty="0" smtClean="0"/>
              <a:t>مەئموون</a:t>
            </a:r>
            <a:r>
              <a:rPr lang="ku-Arab-IQ" sz="3200" dirty="0" smtClean="0"/>
              <a:t>ی </a:t>
            </a:r>
            <a:r>
              <a:rPr lang="ar-SA" sz="3200" dirty="0" smtClean="0"/>
              <a:t>كوڕی </a:t>
            </a:r>
            <a:r>
              <a:rPr lang="ar-SA" sz="3200" dirty="0"/>
              <a:t>گابان خۆیان گەیاندۆتە شاری (مەكە) بە جلوبەرگی كوردییەوە لە خزمەتی پێغەمبەر (درودی خوای لەسەربی) دابوون. </a:t>
            </a:r>
            <a:endParaRPr lang="ku-Arab-IQ" sz="3200" dirty="0" smtClean="0"/>
          </a:p>
          <a:p>
            <a:pPr algn="just" rtl="1"/>
            <a:r>
              <a:rPr lang="ar-SA" sz="3200" dirty="0"/>
              <a:t> </a:t>
            </a:r>
            <a:endParaRPr lang="en-US" sz="3200" dirty="0"/>
          </a:p>
          <a:p>
            <a:pPr algn="just" rtl="1"/>
            <a:r>
              <a:rPr lang="ar-SA" sz="3200" dirty="0"/>
              <a:t> </a:t>
            </a:r>
            <a:endParaRPr lang="en-US" sz="3200" dirty="0"/>
          </a:p>
          <a:p>
            <a:pPr algn="just" rtl="1"/>
            <a:endParaRPr lang="en-US" sz="3200" dirty="0">
              <a:latin typeface="Unikurd Goran" panose="020B0604030504040204" pitchFamily="34" charset="-78"/>
              <a:cs typeface="Unikurd Goran" panose="020B0604030504040204" pitchFamily="34" charset="-78"/>
            </a:endParaRPr>
          </a:p>
        </p:txBody>
      </p:sp>
      <p:sp>
        <p:nvSpPr>
          <p:cNvPr id="4" name="Slide Number Placeholder 3"/>
          <p:cNvSpPr>
            <a:spLocks noGrp="1"/>
          </p:cNvSpPr>
          <p:nvPr>
            <p:ph type="sldNum" sz="quarter" idx="12"/>
          </p:nvPr>
        </p:nvSpPr>
        <p:spPr/>
        <p:txBody>
          <a:bodyPr/>
          <a:lstStyle/>
          <a:p>
            <a:fld id="{F91B219C-6FD5-4CC5-927D-1775406B2036}" type="slidenum">
              <a:rPr lang="en-US" smtClean="0"/>
              <a:t>22</a:t>
            </a:fld>
            <a:endParaRPr lang="en-US"/>
          </a:p>
        </p:txBody>
      </p:sp>
    </p:spTree>
    <p:extLst>
      <p:ext uri="{BB962C8B-B14F-4D97-AF65-F5344CB8AC3E}">
        <p14:creationId xmlns:p14="http://schemas.microsoft.com/office/powerpoint/2010/main" val="32821159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C00000"/>
                </a:solidFill>
              </a:rPr>
              <a:t>گابانی </a:t>
            </a:r>
            <a:r>
              <a:rPr lang="ar-SA" dirty="0" smtClean="0">
                <a:solidFill>
                  <a:srgbClr val="C00000"/>
                </a:solidFill>
              </a:rPr>
              <a:t>كوردی</a:t>
            </a:r>
            <a:r>
              <a:rPr lang="ku-Arab-IQ" dirty="0">
                <a:solidFill>
                  <a:srgbClr val="C00000"/>
                </a:solidFill>
              </a:rPr>
              <a:t> </a:t>
            </a:r>
            <a:r>
              <a:rPr lang="ku-Arab-IQ" dirty="0" smtClean="0">
                <a:solidFill>
                  <a:srgbClr val="C00000"/>
                </a:solidFill>
              </a:rPr>
              <a:t>لە سەرچاوە جیاوازەکاندا</a:t>
            </a:r>
            <a:endParaRPr lang="ku-Arab-IQ" dirty="0">
              <a:solidFill>
                <a:srgbClr val="C00000"/>
              </a:solidFill>
            </a:endParaRPr>
          </a:p>
        </p:txBody>
      </p:sp>
      <p:sp>
        <p:nvSpPr>
          <p:cNvPr id="3" name="Content Placeholder 2"/>
          <p:cNvSpPr>
            <a:spLocks noGrp="1"/>
          </p:cNvSpPr>
          <p:nvPr>
            <p:ph idx="1"/>
          </p:nvPr>
        </p:nvSpPr>
        <p:spPr>
          <a:xfrm>
            <a:off x="326571" y="1845733"/>
            <a:ext cx="11704320" cy="4515877"/>
          </a:xfrm>
        </p:spPr>
        <p:txBody>
          <a:bodyPr>
            <a:noAutofit/>
          </a:bodyPr>
          <a:lstStyle/>
          <a:p>
            <a:pPr algn="just" rtl="1"/>
            <a:r>
              <a:rPr lang="ar-SA" sz="2400" dirty="0" smtClean="0"/>
              <a:t>زۆر </a:t>
            </a:r>
            <a:r>
              <a:rPr lang="ar-SA" sz="2400" dirty="0"/>
              <a:t>لە مێژوونوسان باسی (گابانی كوردی) دەكەن، بۆ نمونە ( ئەمین زەكی بەگ) و (جەمیل ڕۆژبەیانی) دەربارەی ڕەچەڵەكی (گابانی كوردی) ئەوەیان ساغكردۆتەوە كە (گابانەكان) هۆزێكی ڕەسەن و ڕۆشنبیری كوردن بوون، لە (جوانڕۆ) ژیاون، </a:t>
            </a:r>
            <a:endParaRPr lang="ku-Arab-IQ" sz="2400" dirty="0" smtClean="0"/>
          </a:p>
          <a:p>
            <a:pPr algn="just" rtl="1"/>
            <a:r>
              <a:rPr lang="ar-SA" sz="2400" dirty="0" smtClean="0"/>
              <a:t>دەربارەی </a:t>
            </a:r>
            <a:r>
              <a:rPr lang="ar-SA" sz="2400" dirty="0"/>
              <a:t>ووشەی (گابان) بە هۆی ئەوەی لە زمانی عەرەبیدا پیتی (گ) نییە و عەرەب دەنگی (گ) دەكەنە (ج) لە سەرچاوەكانیاندا بە (جابان الكردی) نوسراوە واتە (گابانی كوردی</a:t>
            </a:r>
            <a:r>
              <a:rPr lang="ar-SA" sz="2400" dirty="0" smtClean="0"/>
              <a:t>)</a:t>
            </a:r>
            <a:endParaRPr lang="ku-Arab-IQ" sz="2400" dirty="0" smtClean="0"/>
          </a:p>
          <a:p>
            <a:pPr algn="just" rtl="1"/>
            <a:r>
              <a:rPr lang="ar-SA" sz="2400" dirty="0" smtClean="0"/>
              <a:t> </a:t>
            </a:r>
            <a:r>
              <a:rPr lang="ar-SA" sz="2400" dirty="0"/>
              <a:t>تەنانەت هەندێ‌ سەرچاوەی مێژووی (خێڵی جاف) كە دەیان هۆز و تیرەن لە ڕۆژهەلات و باشوری كوردستان، بە نەوەی (گابان – جابان)ەكان لە </a:t>
            </a:r>
            <a:r>
              <a:rPr lang="ar-SA" sz="2400" dirty="0" smtClean="0"/>
              <a:t>قەڵەم</a:t>
            </a:r>
            <a:r>
              <a:rPr lang="ku-Arab-IQ" sz="2400" dirty="0" smtClean="0"/>
              <a:t> </a:t>
            </a:r>
            <a:r>
              <a:rPr lang="ar-SA" sz="2400" dirty="0" smtClean="0"/>
              <a:t>دەدەن</a:t>
            </a:r>
            <a:r>
              <a:rPr lang="ar-SA" sz="2400" dirty="0"/>
              <a:t>، </a:t>
            </a:r>
            <a:endParaRPr lang="ku-Arab-IQ" sz="2400" dirty="0" smtClean="0"/>
          </a:p>
          <a:p>
            <a:pPr algn="just" rtl="1"/>
            <a:r>
              <a:rPr lang="ar-SA" sz="2400" dirty="0" smtClean="0"/>
              <a:t>هەروەها </a:t>
            </a:r>
            <a:r>
              <a:rPr lang="ar-SA" sz="2400" dirty="0"/>
              <a:t>(ابن حجر العسقلانی) لە كتابی (الاصابە فی تمیز الصحابە) دەربارەی (گابانی كوردی) دەڵێ‌: (گابانی كوردی) زیاتر لە (10) فەرموودەی لە پێغەمبەرەوە بۆ گێڕاوتینەوە </a:t>
            </a:r>
            <a:r>
              <a:rPr lang="ar-SA" sz="2400" dirty="0" smtClean="0"/>
              <a:t>.</a:t>
            </a:r>
            <a:endParaRPr lang="ku-Arab-IQ" sz="2400" dirty="0" smtClean="0"/>
          </a:p>
          <a:p>
            <a:pPr algn="just" rtl="1"/>
            <a:r>
              <a:rPr lang="ar-SA" sz="2400" dirty="0"/>
              <a:t>جگە لە (گابانی كوردی) گەلی كورد لە ڕێگای پیاوانی وەكو (پیروەت كوڕی بارام) و (بوغدوزی كوردی) ییەوە هەوڵی پەیوەندییكردنیان بە ئایینی </a:t>
            </a:r>
            <a:r>
              <a:rPr lang="ar-SA" sz="2400" dirty="0" smtClean="0"/>
              <a:t>ئیسلامداوە</a:t>
            </a:r>
            <a:r>
              <a:rPr lang="ku-Arab-IQ" sz="2400" dirty="0" smtClean="0"/>
              <a:t>.</a:t>
            </a:r>
            <a:endParaRPr lang="ku-Arab-IQ" sz="2400" dirty="0"/>
          </a:p>
          <a:p>
            <a:pPr algn="just" rtl="1"/>
            <a:endParaRPr lang="en-US" sz="2400" dirty="0"/>
          </a:p>
          <a:p>
            <a:pPr algn="just" rtl="1"/>
            <a:r>
              <a:rPr lang="ar-SA" sz="2400" dirty="0" smtClean="0"/>
              <a:t> </a:t>
            </a:r>
            <a:endParaRPr lang="ku-Arab-IQ" sz="2400" dirty="0" smtClean="0"/>
          </a:p>
        </p:txBody>
      </p:sp>
      <p:sp>
        <p:nvSpPr>
          <p:cNvPr id="4" name="Slide Number Placeholder 3"/>
          <p:cNvSpPr>
            <a:spLocks noGrp="1"/>
          </p:cNvSpPr>
          <p:nvPr>
            <p:ph type="sldNum" sz="quarter" idx="12"/>
          </p:nvPr>
        </p:nvSpPr>
        <p:spPr/>
        <p:txBody>
          <a:bodyPr/>
          <a:lstStyle/>
          <a:p>
            <a:fld id="{F91B219C-6FD5-4CC5-927D-1775406B2036}" type="slidenum">
              <a:rPr lang="en-US" smtClean="0"/>
              <a:t>23</a:t>
            </a:fld>
            <a:endParaRPr lang="en-US"/>
          </a:p>
        </p:txBody>
      </p:sp>
    </p:spTree>
    <p:extLst>
      <p:ext uri="{BB962C8B-B14F-4D97-AF65-F5344CB8AC3E}">
        <p14:creationId xmlns:p14="http://schemas.microsoft.com/office/powerpoint/2010/main" val="8658181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C00000"/>
                </a:solidFill>
              </a:rPr>
              <a:t>بارودۆخی كوردستان لە سەردەمی خەلافەتدا :</a:t>
            </a:r>
            <a:endParaRPr lang="en-US" dirty="0">
              <a:solidFill>
                <a:srgbClr val="C00000"/>
              </a:solidFill>
            </a:endParaRPr>
          </a:p>
        </p:txBody>
      </p:sp>
      <p:sp>
        <p:nvSpPr>
          <p:cNvPr id="3" name="Content Placeholder 2"/>
          <p:cNvSpPr>
            <a:spLocks noGrp="1"/>
          </p:cNvSpPr>
          <p:nvPr>
            <p:ph idx="1"/>
          </p:nvPr>
        </p:nvSpPr>
        <p:spPr>
          <a:xfrm>
            <a:off x="580571" y="1845734"/>
            <a:ext cx="10575109" cy="4023360"/>
          </a:xfrm>
        </p:spPr>
        <p:txBody>
          <a:bodyPr>
            <a:normAutofit/>
          </a:bodyPr>
          <a:lstStyle/>
          <a:p>
            <a:pPr algn="just" rtl="1"/>
            <a:r>
              <a:rPr lang="ar-SA" sz="2400" dirty="0" smtClean="0"/>
              <a:t>لەو </a:t>
            </a:r>
            <a:r>
              <a:rPr lang="ar-SA" sz="2400" dirty="0"/>
              <a:t>كاتەوەی كورد كەوتە ژێر خەلافەتی ئیسلامی ڕاستەوخۆ كەوتە ژێر كاریگەری مامەڵەی ئەم </a:t>
            </a:r>
            <a:r>
              <a:rPr lang="ar-SA" sz="2400" dirty="0" smtClean="0"/>
              <a:t>دەوڵەت</a:t>
            </a:r>
            <a:r>
              <a:rPr lang="ku-Arab-IQ" sz="2400" dirty="0" smtClean="0"/>
              <a:t>ەکانی </a:t>
            </a:r>
            <a:r>
              <a:rPr lang="ar-SA" sz="2400" dirty="0" smtClean="0"/>
              <a:t>(ڕاشدی</a:t>
            </a:r>
            <a:r>
              <a:rPr lang="ar-SA" sz="2400" dirty="0"/>
              <a:t>، ئەمەوی، عەباسی) . لە سەردەمی ڕاشدیندا كورد هیچ جۆرە چاڵاكییەكی سیاسی نەبوو، بە ڵام لە سەردەمی ئەمەوی و عەباسیدا هەندێكجار ڕاپەڕین لە هەندێ‌ شوێنی كوردستان دەكرا، ئەو ڕاپەرینانەش بە دوو شێواز بوو:</a:t>
            </a:r>
            <a:endParaRPr lang="en-US" sz="2400" dirty="0"/>
          </a:p>
          <a:p>
            <a:pPr algn="just" rtl="1"/>
            <a:r>
              <a:rPr lang="ar-SA" sz="2400" dirty="0">
                <a:solidFill>
                  <a:srgbClr val="0070C0"/>
                </a:solidFill>
              </a:rPr>
              <a:t>1- بەشداری كورد لە ڕاپەرین و بزاڤەكانی (خەوارج) و (عەلەوییەكان): بۆ نموونە لە سەردەمی ئەمەوی و عەباسیدا هەندێ‌ لە كوردەكان یارمەتی (خەوارج) و (عەلەوییەكانیان) دەدا لە دژی عەباسییەكان .</a:t>
            </a:r>
            <a:endParaRPr lang="en-US" sz="2400" dirty="0">
              <a:solidFill>
                <a:srgbClr val="0070C0"/>
              </a:solidFill>
            </a:endParaRPr>
          </a:p>
          <a:p>
            <a:pPr algn="just" rtl="1"/>
            <a:r>
              <a:rPr lang="ar-SA" sz="2400" dirty="0">
                <a:solidFill>
                  <a:srgbClr val="0070C0"/>
                </a:solidFill>
              </a:rPr>
              <a:t>2- ئەو ڕاپەرینانەی كە كوردەكان خۆیان لە دژی عەباسییەكان كردویانە: لە وانە ڕاپەرینی كوردەكانی دەوروبەری </a:t>
            </a:r>
            <a:r>
              <a:rPr lang="ar-SA" sz="2400" dirty="0" smtClean="0">
                <a:solidFill>
                  <a:srgbClr val="0070C0"/>
                </a:solidFill>
              </a:rPr>
              <a:t>موسل </a:t>
            </a:r>
            <a:r>
              <a:rPr lang="ar-SA" sz="2400" dirty="0">
                <a:solidFill>
                  <a:srgbClr val="0070C0"/>
                </a:solidFill>
              </a:rPr>
              <a:t>بە سەركردایەتی (جعفری كوری میر حەسەن). بەڵام ئەنجامی هەموو ئەو ڕاپەڕینانە دامركایەوە .</a:t>
            </a: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F91B219C-6FD5-4CC5-927D-1775406B2036}" type="slidenum">
              <a:rPr lang="en-US" smtClean="0"/>
              <a:t>24</a:t>
            </a:fld>
            <a:endParaRPr lang="en-US"/>
          </a:p>
        </p:txBody>
      </p:sp>
    </p:spTree>
    <p:extLst>
      <p:ext uri="{BB962C8B-B14F-4D97-AF65-F5344CB8AC3E}">
        <p14:creationId xmlns:p14="http://schemas.microsoft.com/office/powerpoint/2010/main" val="5354755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FF0000"/>
                </a:solidFill>
              </a:rPr>
              <a:t>میرنشینە كوردییەكان لە سەردەمی عەباسییەكاندا</a:t>
            </a:r>
            <a:endParaRPr lang="en-US" dirty="0">
              <a:solidFill>
                <a:srgbClr val="FF0000"/>
              </a:solidFill>
            </a:endParaRPr>
          </a:p>
        </p:txBody>
      </p:sp>
      <p:sp>
        <p:nvSpPr>
          <p:cNvPr id="3" name="Content Placeholder 2"/>
          <p:cNvSpPr>
            <a:spLocks noGrp="1"/>
          </p:cNvSpPr>
          <p:nvPr>
            <p:ph idx="1"/>
          </p:nvPr>
        </p:nvSpPr>
        <p:spPr>
          <a:xfrm>
            <a:off x="313509" y="1845734"/>
            <a:ext cx="11612880" cy="4332998"/>
          </a:xfrm>
        </p:spPr>
        <p:txBody>
          <a:bodyPr>
            <a:noAutofit/>
          </a:bodyPr>
          <a:lstStyle/>
          <a:p>
            <a:pPr algn="just" rtl="1"/>
            <a:r>
              <a:rPr lang="ar-SA" sz="2800" dirty="0" smtClean="0">
                <a:solidFill>
                  <a:srgbClr val="7030A0"/>
                </a:solidFill>
              </a:rPr>
              <a:t>1-میرنشینی </a:t>
            </a:r>
            <a:r>
              <a:rPr lang="ar-SA" sz="2800" dirty="0">
                <a:solidFill>
                  <a:srgbClr val="7030A0"/>
                </a:solidFill>
              </a:rPr>
              <a:t>حەسنەوەیهی: </a:t>
            </a:r>
            <a:r>
              <a:rPr lang="ar-SA" sz="2800" dirty="0" smtClean="0"/>
              <a:t>ئەم </a:t>
            </a:r>
            <a:r>
              <a:rPr lang="ar-SA" sz="2800" dirty="0"/>
              <a:t>میرنشینە لە ڕۆژئاوای هەرێمی چیاكاندا سەریهەڵدا، ناوی ئەم میرنشینە دەگەڕێتەوە بۆ ناوی (حەسنەوەی كوری حوسینی بەرزیكانی) </a:t>
            </a:r>
            <a:r>
              <a:rPr lang="ar-SA" sz="2800" dirty="0" smtClean="0"/>
              <a:t>.</a:t>
            </a:r>
            <a:endParaRPr lang="ku-Arab-IQ" sz="2800" dirty="0" smtClean="0"/>
          </a:p>
          <a:p>
            <a:pPr algn="just" rtl="1"/>
            <a:endParaRPr lang="en-US" sz="2800" dirty="0"/>
          </a:p>
          <a:p>
            <a:pPr algn="just" rtl="1"/>
            <a:r>
              <a:rPr lang="ar-SA" sz="2800" dirty="0" smtClean="0">
                <a:solidFill>
                  <a:srgbClr val="7030A0"/>
                </a:solidFill>
              </a:rPr>
              <a:t>2-میرنشینی </a:t>
            </a:r>
            <a:r>
              <a:rPr lang="ar-SA" sz="2800" dirty="0">
                <a:solidFill>
                  <a:srgbClr val="7030A0"/>
                </a:solidFill>
              </a:rPr>
              <a:t>شەدادی: </a:t>
            </a:r>
            <a:r>
              <a:rPr lang="ar-SA" sz="2800" dirty="0" smtClean="0"/>
              <a:t>ئەم </a:t>
            </a:r>
            <a:r>
              <a:rPr lang="ar-SA" sz="2800" dirty="0"/>
              <a:t>میرنشینە لە ناوچەكانی هەرێمی تاران دەركەوت، كە دەكەوێتە نێوان هەرێمی (ئازەبێجان) و (ئەرمینیا</a:t>
            </a:r>
            <a:r>
              <a:rPr lang="ar-SA" sz="2800" dirty="0" smtClean="0"/>
              <a:t>)، ناوی </a:t>
            </a:r>
            <a:r>
              <a:rPr lang="ar-SA" sz="2800" dirty="0"/>
              <a:t>ئەم میرنشینە دەگەڕێتەوە بۆ ناوی (شدادی كوڕی قرتق) .</a:t>
            </a:r>
            <a:endParaRPr lang="en-US" sz="2800" dirty="0"/>
          </a:p>
          <a:p>
            <a:pPr algn="just" rtl="1"/>
            <a:r>
              <a:rPr lang="ar-SA" sz="2800" dirty="0" smtClean="0">
                <a:solidFill>
                  <a:srgbClr val="7030A0"/>
                </a:solidFill>
              </a:rPr>
              <a:t>3-میرنشینی </a:t>
            </a:r>
            <a:r>
              <a:rPr lang="ar-SA" sz="2800" dirty="0">
                <a:solidFill>
                  <a:srgbClr val="7030A0"/>
                </a:solidFill>
              </a:rPr>
              <a:t>رەوادی: </a:t>
            </a:r>
            <a:r>
              <a:rPr lang="ar-SA" sz="2800" dirty="0" smtClean="0"/>
              <a:t>ئەم </a:t>
            </a:r>
            <a:r>
              <a:rPr lang="ar-SA" sz="2800" dirty="0"/>
              <a:t>میرنشینە لە ئازەربێجان دەركەوت، یەكەم میری ئەم میرنشینە میر (محمد كوڕی حوسێن ڕەوادی) </a:t>
            </a:r>
            <a:r>
              <a:rPr lang="ar-SA" sz="2800" dirty="0" smtClean="0"/>
              <a:t>بووە</a:t>
            </a:r>
            <a:r>
              <a:rPr lang="ku-Arab-IQ" sz="2800" dirty="0" smtClean="0"/>
              <a:t>.</a:t>
            </a:r>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25</a:t>
            </a:fld>
            <a:endParaRPr lang="en-US"/>
          </a:p>
        </p:txBody>
      </p:sp>
    </p:spTree>
    <p:extLst>
      <p:ext uri="{BB962C8B-B14F-4D97-AF65-F5344CB8AC3E}">
        <p14:creationId xmlns:p14="http://schemas.microsoft.com/office/powerpoint/2010/main" val="435457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0286" y="1737360"/>
            <a:ext cx="11440159" cy="4558937"/>
          </a:xfrm>
        </p:spPr>
        <p:txBody>
          <a:bodyPr>
            <a:noAutofit/>
          </a:bodyPr>
          <a:lstStyle/>
          <a:p>
            <a:pPr algn="just" rtl="1"/>
            <a:r>
              <a:rPr lang="ar-SA" sz="2800" dirty="0">
                <a:solidFill>
                  <a:srgbClr val="7030A0"/>
                </a:solidFill>
              </a:rPr>
              <a:t>4- میرنشینی مەروانی (دۆستەكی): </a:t>
            </a:r>
            <a:r>
              <a:rPr lang="ar-SA" sz="2800" dirty="0" smtClean="0"/>
              <a:t>سەرەتای </a:t>
            </a:r>
            <a:r>
              <a:rPr lang="ar-SA" sz="2800" dirty="0"/>
              <a:t>دامەزراندنی ئەم میرنشینە بۆ (حوسێن كوڕی دۆستەك) دەگەڕێتەوە، كە ناسرابوو بە باد كوردی .</a:t>
            </a:r>
            <a:endParaRPr lang="en-US" sz="2800" dirty="0"/>
          </a:p>
          <a:p>
            <a:pPr algn="just" rtl="1"/>
            <a:r>
              <a:rPr lang="ar-SA" sz="2800" dirty="0">
                <a:solidFill>
                  <a:srgbClr val="7030A0"/>
                </a:solidFill>
              </a:rPr>
              <a:t>5- میرنشینی عەنازی: </a:t>
            </a:r>
            <a:r>
              <a:rPr lang="ar-SA" sz="2800" dirty="0" smtClean="0"/>
              <a:t>ئەم </a:t>
            </a:r>
            <a:r>
              <a:rPr lang="ar-SA" sz="2800" dirty="0"/>
              <a:t>میرنشینە لە ناوچەی (حەلوان) لە نێو هۆزی </a:t>
            </a:r>
            <a:r>
              <a:rPr lang="ar-SA" sz="2800" dirty="0" smtClean="0"/>
              <a:t>كورد</a:t>
            </a:r>
            <a:r>
              <a:rPr lang="ku-Arab-IQ" sz="2800" dirty="0" smtClean="0"/>
              <a:t>ەکان</a:t>
            </a:r>
            <a:r>
              <a:rPr lang="ar-SA" sz="2800" dirty="0" smtClean="0"/>
              <a:t> سەری </a:t>
            </a:r>
            <a:r>
              <a:rPr lang="ar-SA" sz="2800" dirty="0"/>
              <a:t>هەڵدا، (ئەبو فەتح كوڕی عەتەناز) بە یەكەم میری ئەم میرنشینە دادەنرێت، میرنشینەكە </a:t>
            </a:r>
            <a:r>
              <a:rPr lang="ar-SA" sz="2800" dirty="0" smtClean="0"/>
              <a:t>بە </a:t>
            </a:r>
            <a:r>
              <a:rPr lang="ar-SA" sz="2800" dirty="0"/>
              <a:t>دەستی سەلجوقییەكان دەروخێت .</a:t>
            </a:r>
            <a:endParaRPr lang="en-US" sz="2800" dirty="0"/>
          </a:p>
          <a:p>
            <a:pPr algn="just" rtl="1"/>
            <a:r>
              <a:rPr lang="ar-SA" sz="2800" dirty="0">
                <a:solidFill>
                  <a:srgbClr val="7030A0"/>
                </a:solidFill>
              </a:rPr>
              <a:t>6- میر نشینی هەزەبانی: </a:t>
            </a:r>
            <a:r>
              <a:rPr lang="ar-SA" sz="2800" dirty="0" smtClean="0"/>
              <a:t>ئەم </a:t>
            </a:r>
            <a:r>
              <a:rPr lang="ar-SA" sz="2800" dirty="0"/>
              <a:t>میرنشینە لە شاری هەولێر دەركەت لە نێو هۆزی كوردە هەزبانیەكان، جگە لە شاری هەولێر ناوچەكانی دەوروبەری هەولێریشی گرتبۆوە، دامەزراندنی ئەم میرنشینە بۆ (میر عیسا كوڕی موسای هەزبان) </a:t>
            </a:r>
            <a:r>
              <a:rPr lang="ar-SA" sz="2800" dirty="0" smtClean="0"/>
              <a:t>دەگەڕێتەوە</a:t>
            </a:r>
            <a:r>
              <a:rPr lang="ku-Arab-IQ" sz="2800" dirty="0"/>
              <a:t>.</a:t>
            </a:r>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26</a:t>
            </a:fld>
            <a:endParaRPr lang="en-US"/>
          </a:p>
        </p:txBody>
      </p:sp>
    </p:spTree>
    <p:extLst>
      <p:ext uri="{BB962C8B-B14F-4D97-AF65-F5344CB8AC3E}">
        <p14:creationId xmlns:p14="http://schemas.microsoft.com/office/powerpoint/2010/main" val="17877589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C00000"/>
                </a:solidFill>
              </a:rPr>
              <a:t>چەند لایەنێكی شارستانیەتی كورد لە سەردەمی ئیسلامدا:</a:t>
            </a:r>
            <a:endParaRPr lang="en-US" dirty="0">
              <a:solidFill>
                <a:srgbClr val="C00000"/>
              </a:solidFill>
            </a:endParaRPr>
          </a:p>
        </p:txBody>
      </p:sp>
      <p:sp>
        <p:nvSpPr>
          <p:cNvPr id="3" name="Content Placeholder 2"/>
          <p:cNvSpPr>
            <a:spLocks noGrp="1"/>
          </p:cNvSpPr>
          <p:nvPr>
            <p:ph idx="1"/>
          </p:nvPr>
        </p:nvSpPr>
        <p:spPr>
          <a:xfrm>
            <a:off x="470263" y="1845734"/>
            <a:ext cx="11273246" cy="4023360"/>
          </a:xfrm>
        </p:spPr>
        <p:txBody>
          <a:bodyPr>
            <a:noAutofit/>
          </a:bodyPr>
          <a:lstStyle/>
          <a:p>
            <a:pPr marL="0" indent="0" algn="just" rtl="1">
              <a:buNone/>
            </a:pPr>
            <a:r>
              <a:rPr lang="ar-SA" sz="2800" dirty="0" smtClean="0">
                <a:solidFill>
                  <a:srgbClr val="0070C0"/>
                </a:solidFill>
              </a:rPr>
              <a:t>دەوڵەتی </a:t>
            </a:r>
            <a:r>
              <a:rPr lang="ar-SA" sz="2800" dirty="0">
                <a:solidFill>
                  <a:srgbClr val="0070C0"/>
                </a:solidFill>
              </a:rPr>
              <a:t>ئەیوبی و ڕۆڵی ڕابەرایەتی (سەڵاحەدینی ئەیوبی):</a:t>
            </a:r>
            <a:endParaRPr lang="en-US" sz="2800" dirty="0">
              <a:solidFill>
                <a:srgbClr val="0070C0"/>
              </a:solidFill>
            </a:endParaRPr>
          </a:p>
          <a:p>
            <a:pPr algn="just" rtl="1"/>
            <a:r>
              <a:rPr lang="ar-SA" sz="2800" dirty="0"/>
              <a:t>(ئەبوو موزەفەر یوسفی كوڕی ئەیوب) ناسراو بە (صلاح الدین الایوبی) یەكەمین گەورە پیاوی كوردە كە لە هەموو جیهاندا ناسراو و </a:t>
            </a:r>
            <a:r>
              <a:rPr lang="ar-SA" sz="2800" dirty="0" smtClean="0"/>
              <a:t>بەناوبانگە</a:t>
            </a:r>
            <a:r>
              <a:rPr lang="ar-SA" sz="2800" dirty="0"/>
              <a:t>، (سەڵاحەدیین) لە خێزانێكی كوردی سەر بە یەكێك لە هۆزە كوردییە ناودارەكان بە ناوی هۆزی (ڕەوادی) </a:t>
            </a:r>
            <a:r>
              <a:rPr lang="ar-SA" sz="2800" dirty="0" smtClean="0"/>
              <a:t>لەدایك </a:t>
            </a:r>
            <a:r>
              <a:rPr lang="ar-SA" sz="2800" dirty="0"/>
              <a:t>بووە، شوێنی نیشتەجێبوونی هۆزی ڕەوادیش لە نزیك شارۆچكەی (دوین) لە ئەرمەنستاندا بووە، سەرەتا لە دژی (فاتیمیەكان) و دوایی لە دژی (خاچپەرستەكان) دەركەوت و شاری (قودسی) پاش سەد ساڵ خستەوە ژێر دەستی موسڵمانان، </a:t>
            </a:r>
            <a:r>
              <a:rPr lang="ar-SA" sz="2800" dirty="0" smtClean="0"/>
              <a:t>سەرلەشكری </a:t>
            </a:r>
            <a:r>
              <a:rPr lang="ar-SA" sz="2800" dirty="0"/>
              <a:t>موسڵمانان بوو كە دەوڵەتی ئەیوبی </a:t>
            </a:r>
            <a:r>
              <a:rPr lang="ku-Arab-IQ" sz="2800" dirty="0" smtClean="0"/>
              <a:t>لە</a:t>
            </a:r>
            <a:r>
              <a:rPr lang="ar-SA" sz="2800" dirty="0" smtClean="0"/>
              <a:t>(سوریا</a:t>
            </a:r>
            <a:r>
              <a:rPr lang="ar-SA" sz="2800" dirty="0"/>
              <a:t>) دامەزراند كە تا ڕۆژهەڵات و ڕۆژئاوای كوردستان فەرمانڕوایی دەكرد بە (خوراسان و میسر و یەمەن)یشەوە، بەڵام دەوڵەتی ئەیوبیی دەوڵەتێكی كوردی نەبوو، بەڵكو لەسەر بنەمای ئاینی ئیسلام </a:t>
            </a:r>
            <a:r>
              <a:rPr lang="ar-SA" sz="2800" dirty="0" smtClean="0"/>
              <a:t>دامەزرابوو</a:t>
            </a:r>
            <a:r>
              <a:rPr lang="ku-Arab-IQ" sz="2800" dirty="0" smtClean="0"/>
              <a:t>.</a:t>
            </a:r>
            <a:endParaRPr lang="en-US" sz="2800" dirty="0"/>
          </a:p>
          <a:p>
            <a:pPr algn="just" rtl="1"/>
            <a:r>
              <a:rPr lang="ar-SA" sz="2800" dirty="0"/>
              <a:t> </a:t>
            </a:r>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27</a:t>
            </a:fld>
            <a:endParaRPr lang="en-US"/>
          </a:p>
        </p:txBody>
      </p:sp>
    </p:spTree>
    <p:extLst>
      <p:ext uri="{BB962C8B-B14F-4D97-AF65-F5344CB8AC3E}">
        <p14:creationId xmlns:p14="http://schemas.microsoft.com/office/powerpoint/2010/main" val="35117769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FF0000"/>
                </a:solidFill>
              </a:rPr>
              <a:t> </a:t>
            </a:r>
            <a:r>
              <a:rPr lang="ar-SA" dirty="0">
                <a:solidFill>
                  <a:srgbClr val="FF0000"/>
                </a:solidFill>
              </a:rPr>
              <a:t>ڕۆڵی شارستانی زانایانی كورد لە مێژووی ئیسلامدا:</a:t>
            </a:r>
            <a:endParaRPr lang="en-US" dirty="0">
              <a:solidFill>
                <a:srgbClr val="FF0000"/>
              </a:solidFill>
            </a:endParaRPr>
          </a:p>
        </p:txBody>
      </p:sp>
      <p:sp>
        <p:nvSpPr>
          <p:cNvPr id="3" name="Content Placeholder 2"/>
          <p:cNvSpPr>
            <a:spLocks noGrp="1"/>
          </p:cNvSpPr>
          <p:nvPr>
            <p:ph idx="1"/>
          </p:nvPr>
        </p:nvSpPr>
        <p:spPr>
          <a:xfrm>
            <a:off x="551543" y="1845734"/>
            <a:ext cx="10604137" cy="4023360"/>
          </a:xfrm>
        </p:spPr>
        <p:txBody>
          <a:bodyPr>
            <a:noAutofit/>
          </a:bodyPr>
          <a:lstStyle/>
          <a:p>
            <a:pPr algn="just" rtl="1"/>
            <a:r>
              <a:rPr lang="ar-SA" sz="2800" dirty="0"/>
              <a:t>لە ئاكامی پرۆسەی فەتحی ئیسلامی و بونی دەڤەرە كوردنشینەكان بە پارچەیەك لە دەوڵەتی ئیسلامی زۆربەی هەرە زۆری میللەتی كورد بوونە موسڵمان، هەر لەو سەردەمەدا چەند زانایەكی كورد كە خۆیان بە خوێدن و فەرمودەكانی پێغەمبەر (درودی خوای لەسەربێ‌) خەریك كردبوو ئەمانە لە شارەكانی (بەغدا و بەسرا و كوفە و واست) نیشتەجێبوون وتوانیان ئاشنایەتی لە گەڵ زمانی عەرەبی پەیدا بكەن و ببنە خوێندەوارو ڕۆشنبیر، بەمەش توانیان بە بەرهەمەكانییان خزمەتی ئاینی پیرۆزی ئیسلام بكەن و شوێن پەنجەیان دیاربێت  لەوانەش: (</a:t>
            </a:r>
            <a:r>
              <a:rPr lang="ar-SA" sz="2800" dirty="0">
                <a:solidFill>
                  <a:srgbClr val="FF0000"/>
                </a:solidFill>
              </a:rPr>
              <a:t>گابانی كوردی، مەیمونی كوڕی  گابان، ئەبو یەحیا كوڕی مەیمون، ئەحمەد كوڕی عەبدوڵا... هتد)، </a:t>
            </a:r>
            <a:r>
              <a:rPr lang="ar-SA" sz="2800" dirty="0"/>
              <a:t>ئەمانە دەستێكی باڵایان هەبووە لە وەرگرتن و لە بەركردنی فەرموودەكان و گێڕانەوەیان بۆ دوای </a:t>
            </a:r>
            <a:r>
              <a:rPr lang="ar-SA" sz="2800" dirty="0" smtClean="0"/>
              <a:t>خۆیان</a:t>
            </a:r>
            <a:r>
              <a:rPr lang="ku-Arab-IQ" sz="2800" dirty="0"/>
              <a:t>.</a:t>
            </a:r>
            <a:endParaRPr lang="en-US" sz="2800" dirty="0"/>
          </a:p>
          <a:p>
            <a:pPr algn="just" rtl="1"/>
            <a:r>
              <a:rPr lang="ar-SA" sz="2800" dirty="0"/>
              <a:t> </a:t>
            </a:r>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28</a:t>
            </a:fld>
            <a:endParaRPr lang="en-US"/>
          </a:p>
        </p:txBody>
      </p:sp>
    </p:spTree>
    <p:extLst>
      <p:ext uri="{BB962C8B-B14F-4D97-AF65-F5344CB8AC3E}">
        <p14:creationId xmlns:p14="http://schemas.microsoft.com/office/powerpoint/2010/main" val="19442073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FF0000"/>
                </a:solidFill>
              </a:rPr>
              <a:t>مێژووی نوێ‌ و هاوچەرخی كورد:</a:t>
            </a:r>
            <a:r>
              <a:rPr lang="en-US" dirty="0">
                <a:solidFill>
                  <a:srgbClr val="FF0000"/>
                </a:solidFill>
              </a:rPr>
              <a:t/>
            </a:r>
            <a:br>
              <a:rPr lang="en-US" dirty="0">
                <a:solidFill>
                  <a:srgbClr val="FF0000"/>
                </a:solidFill>
              </a:rPr>
            </a:br>
            <a:r>
              <a:rPr lang="ar-SA" dirty="0" smtClean="0">
                <a:solidFill>
                  <a:srgbClr val="FF0000"/>
                </a:solidFill>
              </a:rPr>
              <a:t>سەرهەڵدان </a:t>
            </a:r>
            <a:r>
              <a:rPr lang="ar-SA" dirty="0">
                <a:solidFill>
                  <a:srgbClr val="FF0000"/>
                </a:solidFill>
              </a:rPr>
              <a:t>و بوژانەوەی میرنشینە </a:t>
            </a:r>
            <a:r>
              <a:rPr lang="ar-SA" dirty="0" smtClean="0">
                <a:solidFill>
                  <a:srgbClr val="FF0000"/>
                </a:solidFill>
              </a:rPr>
              <a:t>كوردیی</a:t>
            </a:r>
            <a:r>
              <a:rPr lang="ku-Arab-IQ" dirty="0" smtClean="0">
                <a:solidFill>
                  <a:srgbClr val="FF0000"/>
                </a:solidFill>
              </a:rPr>
              <a:t>ە</a:t>
            </a:r>
            <a:r>
              <a:rPr lang="ar-SA" dirty="0" smtClean="0">
                <a:solidFill>
                  <a:srgbClr val="FF0000"/>
                </a:solidFill>
              </a:rPr>
              <a:t>كان</a:t>
            </a:r>
            <a:r>
              <a:rPr lang="ar-SA" dirty="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431074" y="1845733"/>
            <a:ext cx="11508377" cy="4476689"/>
          </a:xfrm>
        </p:spPr>
        <p:txBody>
          <a:bodyPr>
            <a:noAutofit/>
          </a:bodyPr>
          <a:lstStyle/>
          <a:p>
            <a:pPr algn="just" rtl="1"/>
            <a:r>
              <a:rPr lang="ku-Arab-IQ" sz="2400" dirty="0" smtClean="0">
                <a:solidFill>
                  <a:srgbClr val="0070C0"/>
                </a:solidFill>
              </a:rPr>
              <a:t>١- </a:t>
            </a:r>
            <a:r>
              <a:rPr lang="ar-SA" sz="2400" dirty="0" smtClean="0">
                <a:solidFill>
                  <a:srgbClr val="0070C0"/>
                </a:solidFill>
              </a:rPr>
              <a:t>میرنشینی </a:t>
            </a:r>
            <a:r>
              <a:rPr lang="ar-SA" sz="2400" dirty="0">
                <a:solidFill>
                  <a:srgbClr val="0070C0"/>
                </a:solidFill>
              </a:rPr>
              <a:t>سۆران: </a:t>
            </a:r>
            <a:r>
              <a:rPr lang="ar-SA" sz="2400" dirty="0"/>
              <a:t>(میر مەحەمەد) كە بە پاشای (كۆرە) ناسراوە بە دامەزرێنەری میرنشینی سۆران </a:t>
            </a:r>
            <a:r>
              <a:rPr lang="ar-SA" sz="2400" dirty="0" smtClean="0"/>
              <a:t>دادەنرێت</a:t>
            </a:r>
            <a:r>
              <a:rPr lang="ku-Arab-IQ" sz="2400" dirty="0" smtClean="0"/>
              <a:t>.</a:t>
            </a:r>
            <a:r>
              <a:rPr lang="ar-SA" sz="2400" dirty="0" smtClean="0"/>
              <a:t>سنوری میرنشینەكە </a:t>
            </a:r>
            <a:r>
              <a:rPr lang="ar-SA" sz="2400" dirty="0"/>
              <a:t>ئەوەندە فراوان بووە كە بە شێكی گەورەی كوردستانی باشوری گرتۆتەوە و پایتەختە كەشی شارۆچكەی (ڕەواندز) بووە </a:t>
            </a:r>
            <a:endParaRPr lang="en-US" sz="2400" dirty="0"/>
          </a:p>
          <a:p>
            <a:pPr algn="just" rtl="1"/>
            <a:r>
              <a:rPr lang="ku-Arab-IQ" sz="2400" dirty="0" smtClean="0">
                <a:solidFill>
                  <a:srgbClr val="0070C0"/>
                </a:solidFill>
              </a:rPr>
              <a:t>٢</a:t>
            </a:r>
            <a:r>
              <a:rPr lang="ar-SA" sz="2400" dirty="0" smtClean="0">
                <a:solidFill>
                  <a:srgbClr val="0070C0"/>
                </a:solidFill>
              </a:rPr>
              <a:t>- </a:t>
            </a:r>
            <a:r>
              <a:rPr lang="ar-SA" sz="2400" dirty="0">
                <a:solidFill>
                  <a:srgbClr val="0070C0"/>
                </a:solidFill>
              </a:rPr>
              <a:t>میرنشینی بۆتان: </a:t>
            </a:r>
            <a:r>
              <a:rPr lang="ar-SA" sz="2400" dirty="0"/>
              <a:t>(میر </a:t>
            </a:r>
            <a:r>
              <a:rPr lang="ar-SA" sz="2400" dirty="0" smtClean="0"/>
              <a:t>عەبدولعەزیز</a:t>
            </a:r>
            <a:r>
              <a:rPr lang="ar-SA" sz="2400" dirty="0"/>
              <a:t>) بە دامەزرێنەری ئەم میرنشینە دادەنرێت، كە لە ناوچەی جەزیرە لە باكوری كوردستان دروست بووە، و پایتەختەكەشی ناوچەی (جەزیرە) بووە .</a:t>
            </a:r>
            <a:endParaRPr lang="en-US" sz="2400" dirty="0"/>
          </a:p>
          <a:p>
            <a:pPr algn="just" rtl="1"/>
            <a:r>
              <a:rPr lang="ku-Arab-IQ" sz="2400" dirty="0" smtClean="0">
                <a:solidFill>
                  <a:srgbClr val="0070C0"/>
                </a:solidFill>
              </a:rPr>
              <a:t>٣</a:t>
            </a:r>
            <a:r>
              <a:rPr lang="ar-SA" sz="2400" dirty="0" smtClean="0">
                <a:solidFill>
                  <a:srgbClr val="0070C0"/>
                </a:solidFill>
              </a:rPr>
              <a:t>- </a:t>
            </a:r>
            <a:r>
              <a:rPr lang="ar-SA" sz="2400" dirty="0">
                <a:solidFill>
                  <a:srgbClr val="0070C0"/>
                </a:solidFill>
              </a:rPr>
              <a:t>میرنشینی بابان: </a:t>
            </a:r>
            <a:r>
              <a:rPr lang="ar-SA" sz="2400" dirty="0"/>
              <a:t>لە ساڵی (1649 ز) سەرەتا لە قەزای پشدەر (قەڵادزێ‌) دامەزراوە، (میر سلێمان) كە ناسراوە بە (بابا یان سلێمان بەبە)، بە دامەزرێنەری ئەم میرنشینە دادەنرێت .</a:t>
            </a:r>
            <a:endParaRPr lang="en-US" sz="2400" dirty="0"/>
          </a:p>
          <a:p>
            <a:pPr algn="just" rtl="1"/>
            <a:r>
              <a:rPr lang="ku-Arab-IQ" sz="2400" dirty="0" smtClean="0">
                <a:solidFill>
                  <a:srgbClr val="0070C0"/>
                </a:solidFill>
              </a:rPr>
              <a:t>٤</a:t>
            </a:r>
            <a:r>
              <a:rPr lang="ar-SA" sz="2400" dirty="0" smtClean="0">
                <a:solidFill>
                  <a:srgbClr val="0070C0"/>
                </a:solidFill>
              </a:rPr>
              <a:t>- </a:t>
            </a:r>
            <a:r>
              <a:rPr lang="ar-SA" sz="2400" dirty="0">
                <a:solidFill>
                  <a:srgbClr val="0070C0"/>
                </a:solidFill>
              </a:rPr>
              <a:t>میرنشینی بادینان: </a:t>
            </a:r>
            <a:r>
              <a:rPr lang="ar-SA" sz="2400" dirty="0"/>
              <a:t>ئەم میرنشینە لە ساڵی (1262 ز) لە لایەن (شێخ بەهاددین شێخ شەمسەددین) لە ناوچەی (ئامێدی) دامەزراوە .</a:t>
            </a:r>
            <a:endParaRPr lang="en-US" sz="2400" dirty="0"/>
          </a:p>
          <a:p>
            <a:pPr algn="just" rtl="1"/>
            <a:r>
              <a:rPr lang="ku-Arab-IQ" sz="2400" dirty="0" smtClean="0">
                <a:solidFill>
                  <a:srgbClr val="0070C0"/>
                </a:solidFill>
              </a:rPr>
              <a:t>٥</a:t>
            </a:r>
            <a:r>
              <a:rPr lang="ar-SA" sz="2400" dirty="0" smtClean="0">
                <a:solidFill>
                  <a:srgbClr val="0070C0"/>
                </a:solidFill>
              </a:rPr>
              <a:t>- </a:t>
            </a:r>
            <a:r>
              <a:rPr lang="ar-SA" sz="2400" dirty="0">
                <a:solidFill>
                  <a:srgbClr val="0070C0"/>
                </a:solidFill>
              </a:rPr>
              <a:t>میرنشینی ئەردەلان: </a:t>
            </a:r>
            <a:r>
              <a:rPr lang="ar-SA" sz="2400" dirty="0"/>
              <a:t>لە ساڵی (1169 ز) لە لایەن (بابا ئەردەلان)ەوە دامەزراوە، حكومەتێكی نیمچە سەربەخۆ </a:t>
            </a:r>
            <a:r>
              <a:rPr lang="ar-SA" sz="2400" dirty="0" smtClean="0"/>
              <a:t>بووە</a:t>
            </a:r>
            <a:r>
              <a:rPr lang="ku-Arab-IQ" sz="2400" dirty="0"/>
              <a:t>.</a:t>
            </a:r>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29</a:t>
            </a:fld>
            <a:endParaRPr lang="en-US"/>
          </a:p>
        </p:txBody>
      </p:sp>
    </p:spTree>
    <p:extLst>
      <p:ext uri="{BB962C8B-B14F-4D97-AF65-F5344CB8AC3E}">
        <p14:creationId xmlns:p14="http://schemas.microsoft.com/office/powerpoint/2010/main" val="1295206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ku-Arab-IQ" dirty="0" smtClean="0">
                <a:solidFill>
                  <a:srgbClr val="FF0000"/>
                </a:solidFill>
              </a:rPr>
              <a:t>کوردناسی زۆرجار لەلایەن کوردناسەکانەوە، بایەخی خۆی پێ نەدراوە:</a:t>
            </a:r>
            <a:endParaRPr lang="en-US" dirty="0">
              <a:solidFill>
                <a:srgbClr val="FF0000"/>
              </a:solidFill>
            </a:endParaRPr>
          </a:p>
        </p:txBody>
      </p:sp>
      <p:sp>
        <p:nvSpPr>
          <p:cNvPr id="3" name="Content Placeholder 2"/>
          <p:cNvSpPr>
            <a:spLocks noGrp="1"/>
          </p:cNvSpPr>
          <p:nvPr>
            <p:ph idx="1"/>
          </p:nvPr>
        </p:nvSpPr>
        <p:spPr>
          <a:xfrm>
            <a:off x="404949" y="1737360"/>
            <a:ext cx="11116491" cy="4023360"/>
          </a:xfrm>
        </p:spPr>
        <p:txBody>
          <a:bodyPr>
            <a:normAutofit/>
          </a:bodyPr>
          <a:lstStyle/>
          <a:p>
            <a:pPr algn="r" rtl="1"/>
            <a:r>
              <a:rPr lang="ku-Arab-IQ" sz="2800" dirty="0" smtClean="0"/>
              <a:t>١- هەمو کوردناسەکان وەک یەک وێنەیەکی دروستی کۆمەڵی کوردی ناکێشن، ئەمەش لە بوارەکانی </a:t>
            </a:r>
            <a:r>
              <a:rPr lang="ar-SA" sz="2800" dirty="0"/>
              <a:t>ژیان و مێژووی كوردی </a:t>
            </a:r>
            <a:r>
              <a:rPr lang="ku-Arab-IQ" sz="2800" dirty="0" smtClean="0"/>
              <a:t>دا دەردەکەوێت.</a:t>
            </a:r>
            <a:endParaRPr lang="en-US" sz="2800" dirty="0" smtClean="0"/>
          </a:p>
          <a:p>
            <a:pPr algn="r" rtl="1"/>
            <a:endParaRPr lang="ku-Arab-IQ" sz="2800" dirty="0" smtClean="0"/>
          </a:p>
          <a:p>
            <a:pPr algn="r" rtl="1"/>
            <a:r>
              <a:rPr lang="ku-Arab-IQ" sz="2800" dirty="0" smtClean="0"/>
              <a:t>٢-  </a:t>
            </a:r>
            <a:r>
              <a:rPr lang="ar-SA" sz="2800" dirty="0"/>
              <a:t>هە‌موو لە‌وانەی وەك گە‌ریدە‌ و زانا و مرۆڤناس هاتوونە‌تە‌ كوردستان، پیاوی زانست و ڕاستی نە‌بوون، بەڵكو بە‌شێكی زۆریان پیاوی حكومەت و جاسوس بوونە‌ . </a:t>
            </a:r>
            <a:endParaRPr lang="ku-Arab-IQ" sz="2800" dirty="0" smtClean="0"/>
          </a:p>
          <a:p>
            <a:pPr algn="r" rtl="1"/>
            <a:endParaRPr lang="ku-Arab-IQ" sz="2800" dirty="0"/>
          </a:p>
          <a:p>
            <a:pPr algn="r" rtl="1">
              <a:buFont typeface="Wingdings" panose="05000000000000000000" pitchFamily="2" charset="2"/>
              <a:buChar char="Ø"/>
            </a:pPr>
            <a:r>
              <a:rPr lang="ar-SA" sz="2800" dirty="0"/>
              <a:t>لە ‌بە‌ر ئەوە‌ گرنگە‌ لە‌م ڕوانگەیەوە‌ كورد بە عەقڵیە‌تێكی ڕەخنە‌یی ئە‌و مێژووەی خۆی بخوێنێتە‌وە‌ </a:t>
            </a:r>
            <a:endParaRPr lang="ku-Arab-IQ" sz="2800" dirty="0" smtClean="0"/>
          </a:p>
          <a:p>
            <a:pPr algn="r" rtl="1"/>
            <a:endParaRPr lang="ku-Arab-IQ" sz="2800" dirty="0"/>
          </a:p>
          <a:p>
            <a:pPr algn="r" rtl="1"/>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3</a:t>
            </a:fld>
            <a:endParaRPr lang="en-US"/>
          </a:p>
        </p:txBody>
      </p:sp>
    </p:spTree>
    <p:extLst>
      <p:ext uri="{BB962C8B-B14F-4D97-AF65-F5344CB8AC3E}">
        <p14:creationId xmlns:p14="http://schemas.microsoft.com/office/powerpoint/2010/main" val="15039810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968440"/>
          </a:xfrm>
        </p:spPr>
        <p:txBody>
          <a:bodyPr/>
          <a:lstStyle/>
          <a:p>
            <a:pPr algn="r"/>
            <a:r>
              <a:rPr lang="ar-SA" dirty="0">
                <a:solidFill>
                  <a:srgbClr val="C00000"/>
                </a:solidFill>
              </a:rPr>
              <a:t>هۆكارەكانی </a:t>
            </a:r>
            <a:r>
              <a:rPr lang="ar-SA" dirty="0" smtClean="0">
                <a:solidFill>
                  <a:srgbClr val="C00000"/>
                </a:solidFill>
              </a:rPr>
              <a:t>ڕو</a:t>
            </a:r>
            <a:r>
              <a:rPr lang="ku-Arab-IQ" dirty="0">
                <a:solidFill>
                  <a:srgbClr val="C00000"/>
                </a:solidFill>
              </a:rPr>
              <a:t>و</a:t>
            </a:r>
            <a:r>
              <a:rPr lang="ar-SA" dirty="0" smtClean="0">
                <a:solidFill>
                  <a:srgbClr val="C00000"/>
                </a:solidFill>
              </a:rPr>
              <a:t>خانی </a:t>
            </a:r>
            <a:r>
              <a:rPr lang="ar-SA" dirty="0">
                <a:solidFill>
                  <a:srgbClr val="C00000"/>
                </a:solidFill>
              </a:rPr>
              <a:t>میرنشینە </a:t>
            </a:r>
            <a:r>
              <a:rPr lang="ar-SA" dirty="0" smtClean="0">
                <a:solidFill>
                  <a:srgbClr val="C00000"/>
                </a:solidFill>
              </a:rPr>
              <a:t>كوردییەكان</a:t>
            </a:r>
            <a:endParaRPr lang="en-US" dirty="0">
              <a:solidFill>
                <a:srgbClr val="C00000"/>
              </a:solidFill>
            </a:endParaRPr>
          </a:p>
        </p:txBody>
      </p:sp>
      <p:sp>
        <p:nvSpPr>
          <p:cNvPr id="3" name="Content Placeholder 2"/>
          <p:cNvSpPr>
            <a:spLocks noGrp="1"/>
          </p:cNvSpPr>
          <p:nvPr>
            <p:ph idx="1"/>
          </p:nvPr>
        </p:nvSpPr>
        <p:spPr>
          <a:xfrm>
            <a:off x="365760" y="1763486"/>
            <a:ext cx="11639006" cy="4428308"/>
          </a:xfrm>
        </p:spPr>
        <p:txBody>
          <a:bodyPr>
            <a:normAutofit/>
          </a:bodyPr>
          <a:lstStyle/>
          <a:p>
            <a:pPr algn="just" rtl="1">
              <a:buFont typeface="Wingdings" panose="05000000000000000000" pitchFamily="2" charset="2"/>
              <a:buChar char="Ø"/>
            </a:pPr>
            <a:r>
              <a:rPr lang="ku-Arab-IQ" dirty="0" smtClean="0">
                <a:solidFill>
                  <a:srgbClr val="FF0000"/>
                </a:solidFill>
              </a:rPr>
              <a:t> </a:t>
            </a:r>
            <a:r>
              <a:rPr lang="ar-SA" dirty="0" smtClean="0">
                <a:solidFill>
                  <a:srgbClr val="FF0000"/>
                </a:solidFill>
              </a:rPr>
              <a:t>هۆكاری </a:t>
            </a:r>
            <a:r>
              <a:rPr lang="ar-SA" dirty="0">
                <a:solidFill>
                  <a:srgbClr val="FF0000"/>
                </a:solidFill>
              </a:rPr>
              <a:t>سەرەكی ڕووخانی هەموو میرنشینەكان دەوڵەتی عوسمانی بوو، جگە لە میرنشینی (ئەردەلان)، كاتێك سوڵتان (مەحمود)ی دووەم هاتە سەر تەخت بڕیاریدا هەموو میرنشینەكان لە ناببرێن .</a:t>
            </a:r>
            <a:endParaRPr lang="en-US" dirty="0">
              <a:solidFill>
                <a:srgbClr val="FF0000"/>
              </a:solidFill>
            </a:endParaRPr>
          </a:p>
          <a:p>
            <a:pPr algn="just" rtl="1"/>
            <a:r>
              <a:rPr lang="ar-SA" dirty="0"/>
              <a:t> 1- لە بارەی ڕووخانی میرنشینی (سۆران) هۆكاری زۆر باسكراوە، ئەوەی زۆرتر باس دەكرێ‌ هۆی ڕووخانی دەگەڕێننەوە بۆ فەتوای مەلای خەتێ‌ كە گوتبوی هەركەس بچێتە شەڕی خەلیفەی عوسمانی ئەوا بئ ئیمان دەمرئَ، بۆیە میری (سۆران) شەڕی نەكرد و خۆی بە </a:t>
            </a:r>
            <a:r>
              <a:rPr lang="ar-SA" dirty="0" smtClean="0"/>
              <a:t>دەستەوەدا.</a:t>
            </a:r>
            <a:endParaRPr lang="en-US" dirty="0"/>
          </a:p>
          <a:p>
            <a:pPr algn="just" rtl="1"/>
            <a:r>
              <a:rPr lang="ar-SA" dirty="0"/>
              <a:t>2- </a:t>
            </a:r>
            <a:r>
              <a:rPr lang="ar-SA" dirty="0" smtClean="0"/>
              <a:t>هەمان </a:t>
            </a:r>
            <a:r>
              <a:rPr lang="ar-SA" dirty="0"/>
              <a:t>ئەو لەشكرەی كە چوو بۆ داگیركردنی میری (سۆران) چووە میرنشینی بادینان و داگیری كرد .</a:t>
            </a:r>
            <a:endParaRPr lang="en-US" dirty="0"/>
          </a:p>
          <a:p>
            <a:pPr algn="just" rtl="1"/>
            <a:r>
              <a:rPr lang="ar-SA" dirty="0" smtClean="0"/>
              <a:t>3-</a:t>
            </a:r>
            <a:r>
              <a:rPr lang="ku-Arab-IQ" dirty="0" smtClean="0"/>
              <a:t> </a:t>
            </a:r>
            <a:r>
              <a:rPr lang="ar-SA" dirty="0" smtClean="0"/>
              <a:t>هۆكاری </a:t>
            </a:r>
            <a:r>
              <a:rPr lang="ar-SA" dirty="0"/>
              <a:t>سەرەكی ڕووخانی میرنشینی (بۆتان)یش دەگەڕیتەوە بۆ ئەو شەرە زۆرانەی نێوان كورد و ئاشورییەكان و زیادەڕۆیی دەزگا ڕاگەیاندنەكانی ئەوڕوپا وای كرد ووڵاتانی ئەوڕوپا لە سەر مەسیحییەكان بێنە دەنگ، بەمەش گوشاریان خستە سەر دەوڵەتی عوسمانی كە هەرچی زووە هێرش بكاتە سەر میرنشینی بۆتان و كۆتایی بەو كوشتارە بێنێ‌ .</a:t>
            </a:r>
            <a:endParaRPr lang="en-US" dirty="0"/>
          </a:p>
          <a:p>
            <a:pPr algn="just" rtl="1"/>
            <a:r>
              <a:rPr lang="ar-SA" dirty="0" smtClean="0"/>
              <a:t>4-</a:t>
            </a:r>
            <a:r>
              <a:rPr lang="ku-Arab-IQ" dirty="0" smtClean="0"/>
              <a:t> </a:t>
            </a:r>
            <a:r>
              <a:rPr lang="ar-SA" dirty="0" smtClean="0"/>
              <a:t>دوای </a:t>
            </a:r>
            <a:r>
              <a:rPr lang="ar-SA" dirty="0"/>
              <a:t>ڕووخانی هەردوو میرنشینی (سۆران و بۆتان) لە لایەن دەوڵەتی عوسمانی، ئیدی هیچ پێویستییەك نەمابوو بۆ مانەوەی میرنشینی بابان، ئەمە بێجگە لەوەی میرنشینەكە هەر خۆشی زۆر لاواز ببوو، چونكە میری بابانەكان خەریكی ململانێ‌ و  دژایەتی یەك بوون و لە ململانێدا بوون لە گەڵ میرنشینی (ئەردەلان و سۆران) .</a:t>
            </a:r>
            <a:endParaRPr lang="en-US" dirty="0"/>
          </a:p>
          <a:p>
            <a:pPr algn="just" rtl="1"/>
            <a:r>
              <a:rPr lang="ar-SA" dirty="0" smtClean="0"/>
              <a:t>5-</a:t>
            </a:r>
            <a:r>
              <a:rPr lang="ku-Arab-IQ" dirty="0" smtClean="0"/>
              <a:t> </a:t>
            </a:r>
            <a:r>
              <a:rPr lang="ar-SA" dirty="0" smtClean="0"/>
              <a:t>میرنشینی </a:t>
            </a:r>
            <a:r>
              <a:rPr lang="ar-SA" dirty="0"/>
              <a:t>(ئەردەلان) لە ساڵی (</a:t>
            </a:r>
            <a:r>
              <a:rPr lang="ar-SA" dirty="0" smtClean="0"/>
              <a:t>1867) </a:t>
            </a:r>
            <a:r>
              <a:rPr lang="ar-SA" dirty="0"/>
              <a:t>خۆی هەڵوەشاندەوە، ئەوەش بە هۆی نزیكی میرەكان لە گەڵ شای ئێران .</a:t>
            </a:r>
            <a:endParaRPr lang="en-US" dirty="0"/>
          </a:p>
        </p:txBody>
      </p:sp>
      <p:sp>
        <p:nvSpPr>
          <p:cNvPr id="4" name="Slide Number Placeholder 3"/>
          <p:cNvSpPr>
            <a:spLocks noGrp="1"/>
          </p:cNvSpPr>
          <p:nvPr>
            <p:ph type="sldNum" sz="quarter" idx="12"/>
          </p:nvPr>
        </p:nvSpPr>
        <p:spPr/>
        <p:txBody>
          <a:bodyPr/>
          <a:lstStyle/>
          <a:p>
            <a:fld id="{F91B219C-6FD5-4CC5-927D-1775406B2036}" type="slidenum">
              <a:rPr lang="en-US" smtClean="0"/>
              <a:t>30</a:t>
            </a:fld>
            <a:endParaRPr lang="en-US"/>
          </a:p>
        </p:txBody>
      </p:sp>
    </p:spTree>
    <p:extLst>
      <p:ext uri="{BB962C8B-B14F-4D97-AF65-F5344CB8AC3E}">
        <p14:creationId xmlns:p14="http://schemas.microsoft.com/office/powerpoint/2010/main" val="2595625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solidFill>
                  <a:srgbClr val="FF0000"/>
                </a:solidFill>
              </a:rPr>
              <a:t>كوردستان لە ململانێی وڵاتانی هەرێمیدا</a:t>
            </a:r>
            <a:r>
              <a:rPr lang="en-US" dirty="0" smtClean="0"/>
              <a:t/>
            </a:r>
            <a:br>
              <a:rPr lang="en-US" dirty="0" smtClean="0"/>
            </a:br>
            <a:endParaRPr lang="en-US" dirty="0"/>
          </a:p>
        </p:txBody>
      </p:sp>
      <p:sp>
        <p:nvSpPr>
          <p:cNvPr id="3" name="Content Placeholder 2"/>
          <p:cNvSpPr>
            <a:spLocks noGrp="1"/>
          </p:cNvSpPr>
          <p:nvPr>
            <p:ph idx="1"/>
          </p:nvPr>
        </p:nvSpPr>
        <p:spPr>
          <a:xfrm>
            <a:off x="548640" y="1763486"/>
            <a:ext cx="11207931" cy="4105608"/>
          </a:xfrm>
        </p:spPr>
        <p:txBody>
          <a:bodyPr>
            <a:normAutofit/>
          </a:bodyPr>
          <a:lstStyle/>
          <a:p>
            <a:pPr algn="r" rtl="1"/>
            <a:r>
              <a:rPr lang="ar-SA" sz="3200" dirty="0">
                <a:solidFill>
                  <a:srgbClr val="00B050"/>
                </a:solidFill>
              </a:rPr>
              <a:t>شەڕی چاڵدێران</a:t>
            </a:r>
            <a:r>
              <a:rPr lang="ar-SA" sz="3200" dirty="0" smtClean="0">
                <a:solidFill>
                  <a:srgbClr val="00B050"/>
                </a:solidFill>
              </a:rPr>
              <a:t>:</a:t>
            </a:r>
            <a:endParaRPr lang="ku-Arab-IQ" sz="3200" dirty="0" smtClean="0">
              <a:solidFill>
                <a:srgbClr val="00B050"/>
              </a:solidFill>
            </a:endParaRPr>
          </a:p>
          <a:p>
            <a:pPr algn="r" rtl="1"/>
            <a:endParaRPr lang="en-US" dirty="0"/>
          </a:p>
          <a:p>
            <a:pPr algn="just" rtl="1"/>
            <a:r>
              <a:rPr lang="ar-SA" sz="2800" dirty="0"/>
              <a:t>لە ساڵی (</a:t>
            </a:r>
            <a:r>
              <a:rPr lang="ar-SA" sz="2800" dirty="0" smtClean="0"/>
              <a:t>1514ز</a:t>
            </a:r>
            <a:r>
              <a:rPr lang="ar-SA" sz="2800" dirty="0"/>
              <a:t>) </a:t>
            </a:r>
            <a:r>
              <a:rPr lang="ar-SA" sz="2800" dirty="0" smtClean="0"/>
              <a:t>لەنێوان </a:t>
            </a:r>
            <a:r>
              <a:rPr lang="ar-SA" sz="2800" dirty="0"/>
              <a:t>عوسمانییەكان و سەفەوییەكان ڕوویدا، لەشكری عوسمانییەكان بە سەركردایەتی (</a:t>
            </a:r>
            <a:r>
              <a:rPr lang="ar-SA" sz="2800" dirty="0">
                <a:solidFill>
                  <a:srgbClr val="FF0000"/>
                </a:solidFill>
              </a:rPr>
              <a:t>سوڵتان سەلیم)ی یەكەم </a:t>
            </a:r>
            <a:r>
              <a:rPr lang="ar-SA" sz="2800" dirty="0"/>
              <a:t>و لەشكری سەفەوییكانیش بە سەركردایەتی </a:t>
            </a:r>
            <a:r>
              <a:rPr lang="ar-SA" sz="2800" dirty="0">
                <a:solidFill>
                  <a:srgbClr val="FF0000"/>
                </a:solidFill>
              </a:rPr>
              <a:t>(شا ئیسماعیل)ی </a:t>
            </a:r>
            <a:r>
              <a:rPr lang="ar-SA" sz="2800" dirty="0"/>
              <a:t>سەفەوی بوو، لە (23)ی ئابی (</a:t>
            </a:r>
            <a:r>
              <a:rPr lang="ar-SA" sz="2800" dirty="0" smtClean="0"/>
              <a:t>1514ز</a:t>
            </a:r>
            <a:r>
              <a:rPr lang="ar-SA" sz="2800" dirty="0"/>
              <a:t>) لە دەشتی (چاڵدێران)ی باكووری ڕۆژئاوای دەریاچەی (ورمێ‌) لە سەر خاكی كوردان ڕووبەڕووی یەكتر بونەوە، بە سەركەوتنی </a:t>
            </a:r>
            <a:r>
              <a:rPr lang="ar-SA" sz="2800" dirty="0">
                <a:solidFill>
                  <a:srgbClr val="FF0000"/>
                </a:solidFill>
              </a:rPr>
              <a:t>عوسمانیەكان شەڕەكە كۆتایی هات</a:t>
            </a:r>
            <a:r>
              <a:rPr lang="ar-SA" sz="2800" dirty="0"/>
              <a:t>، دوای ئەو شەڕە بۆ یەكەم جار كوردستان لە مێژوودا دابەشكرا، بەشی ڕۆژهەڵاتی لە ژێر دەسەڵاتی (سەفەوییەكان)دا مایەوە و بەشه زۆرەكەی تریشی كەوتە ژێر دەستی عوسمانییەكان .</a:t>
            </a:r>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31</a:t>
            </a:fld>
            <a:endParaRPr lang="en-US"/>
          </a:p>
        </p:txBody>
      </p:sp>
    </p:spTree>
    <p:extLst>
      <p:ext uri="{BB962C8B-B14F-4D97-AF65-F5344CB8AC3E}">
        <p14:creationId xmlns:p14="http://schemas.microsoft.com/office/powerpoint/2010/main" val="3085299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dirty="0">
                <a:solidFill>
                  <a:srgbClr val="FF0000"/>
                </a:solidFill>
              </a:rPr>
              <a:t>لە دوای </a:t>
            </a:r>
            <a:r>
              <a:rPr lang="ar-SA" sz="3600" dirty="0" smtClean="0">
                <a:solidFill>
                  <a:srgbClr val="FF0000"/>
                </a:solidFill>
              </a:rPr>
              <a:t>ئەو</a:t>
            </a:r>
            <a:r>
              <a:rPr lang="ku-Arab-IQ" sz="3600" dirty="0" smtClean="0">
                <a:solidFill>
                  <a:srgbClr val="FF0000"/>
                </a:solidFill>
              </a:rPr>
              <a:t> شەڕ و</a:t>
            </a:r>
            <a:r>
              <a:rPr lang="ar-SA" sz="3600" dirty="0" smtClean="0">
                <a:solidFill>
                  <a:srgbClr val="FF0000"/>
                </a:solidFill>
              </a:rPr>
              <a:t> ململانێ</a:t>
            </a:r>
            <a:r>
              <a:rPr lang="ku-Arab-IQ" sz="3600" dirty="0" smtClean="0">
                <a:solidFill>
                  <a:srgbClr val="FF0000"/>
                </a:solidFill>
              </a:rPr>
              <a:t>یانەی</a:t>
            </a:r>
            <a:r>
              <a:rPr lang="ar-SA" sz="3600" dirty="0" smtClean="0">
                <a:solidFill>
                  <a:srgbClr val="FF0000"/>
                </a:solidFill>
              </a:rPr>
              <a:t>‌ </a:t>
            </a:r>
            <a:r>
              <a:rPr lang="ar-SA" sz="3600" dirty="0">
                <a:solidFill>
                  <a:srgbClr val="FF0000"/>
                </a:solidFill>
              </a:rPr>
              <a:t>لە نێوان ئەو دوو دەوڵەتە </a:t>
            </a:r>
            <a:r>
              <a:rPr lang="ar-SA" sz="3600" dirty="0" smtClean="0">
                <a:solidFill>
                  <a:srgbClr val="FF0000"/>
                </a:solidFill>
              </a:rPr>
              <a:t>و </a:t>
            </a:r>
            <a:r>
              <a:rPr lang="ar-SA" sz="3600" dirty="0">
                <a:solidFill>
                  <a:srgbClr val="FF0000"/>
                </a:solidFill>
              </a:rPr>
              <a:t>لەو ماوەیەشدا </a:t>
            </a:r>
            <a:r>
              <a:rPr lang="ar-SA" sz="3600" dirty="0" smtClean="0">
                <a:solidFill>
                  <a:srgbClr val="FF0000"/>
                </a:solidFill>
              </a:rPr>
              <a:t>هەندێ</a:t>
            </a:r>
            <a:r>
              <a:rPr lang="ku-Arab-IQ" sz="3600" dirty="0" smtClean="0">
                <a:solidFill>
                  <a:srgbClr val="FF0000"/>
                </a:solidFill>
              </a:rPr>
              <a:t> </a:t>
            </a:r>
            <a:r>
              <a:rPr lang="ar-SA" sz="3600" dirty="0" smtClean="0">
                <a:solidFill>
                  <a:srgbClr val="FF0000"/>
                </a:solidFill>
              </a:rPr>
              <a:t>جار </a:t>
            </a:r>
            <a:r>
              <a:rPr lang="ar-SA" sz="3600" dirty="0">
                <a:solidFill>
                  <a:srgbClr val="FF0000"/>
                </a:solidFill>
              </a:rPr>
              <a:t>پەنایان دەبردە بەر ڕێكەوتننامە، </a:t>
            </a:r>
            <a:r>
              <a:rPr lang="ar-SA" sz="3600" dirty="0" smtClean="0">
                <a:solidFill>
                  <a:srgbClr val="FF0000"/>
                </a:solidFill>
              </a:rPr>
              <a:t>لەوانه</a:t>
            </a:r>
            <a:r>
              <a:rPr lang="ku-Arab-IQ" sz="3600" dirty="0" smtClean="0">
                <a:solidFill>
                  <a:srgbClr val="FF0000"/>
                </a:solidFill>
              </a:rPr>
              <a:t>:</a:t>
            </a:r>
            <a:endParaRPr lang="en-US" sz="3600" dirty="0">
              <a:solidFill>
                <a:srgbClr val="FF0000"/>
              </a:solidFill>
            </a:endParaRPr>
          </a:p>
        </p:txBody>
      </p:sp>
      <p:sp>
        <p:nvSpPr>
          <p:cNvPr id="3" name="Content Placeholder 2"/>
          <p:cNvSpPr>
            <a:spLocks noGrp="1"/>
          </p:cNvSpPr>
          <p:nvPr>
            <p:ph idx="1"/>
          </p:nvPr>
        </p:nvSpPr>
        <p:spPr>
          <a:xfrm>
            <a:off x="666206" y="1845734"/>
            <a:ext cx="10489474" cy="4023360"/>
          </a:xfrm>
        </p:spPr>
        <p:txBody>
          <a:bodyPr>
            <a:normAutofit/>
          </a:bodyPr>
          <a:lstStyle/>
          <a:p>
            <a:pPr algn="just" rtl="1"/>
            <a:endParaRPr lang="ku-Arab-IQ" sz="2800" dirty="0" smtClean="0"/>
          </a:p>
          <a:p>
            <a:pPr algn="just" rtl="1"/>
            <a:r>
              <a:rPr lang="ar-SA" sz="2800" dirty="0" smtClean="0">
                <a:solidFill>
                  <a:srgbClr val="00B050"/>
                </a:solidFill>
              </a:rPr>
              <a:t>ڕێكەوتننامەی </a:t>
            </a:r>
            <a:r>
              <a:rPr lang="ar-SA" sz="2800" dirty="0">
                <a:solidFill>
                  <a:srgbClr val="00B050"/>
                </a:solidFill>
              </a:rPr>
              <a:t>ئاماسیا: </a:t>
            </a:r>
            <a:r>
              <a:rPr lang="ar-SA" sz="2800" dirty="0"/>
              <a:t>ساڵی (1555ز) كە بە یەكەم ڕێكەوتننامە دادەنرێ‌ لە نێوان عوسمانی و سەفەویدا، لە دوای ئەمە دووبارە جەنگ سەری هەڵداوە تا دیسان پەیماننامەیەكی تریان مۆركرد بەناوی: </a:t>
            </a:r>
            <a:endParaRPr lang="ku-Arab-IQ" sz="2800" dirty="0" smtClean="0"/>
          </a:p>
          <a:p>
            <a:pPr marL="0" indent="0" algn="just" rtl="1">
              <a:buNone/>
            </a:pPr>
            <a:endParaRPr lang="ku-Arab-IQ" sz="2800" dirty="0"/>
          </a:p>
          <a:p>
            <a:pPr marL="0" indent="0" algn="just" rtl="1">
              <a:buNone/>
            </a:pPr>
            <a:r>
              <a:rPr lang="ar-SA" sz="2800" dirty="0" smtClean="0">
                <a:solidFill>
                  <a:srgbClr val="00B050"/>
                </a:solidFill>
              </a:rPr>
              <a:t>پەیماننامەی </a:t>
            </a:r>
            <a:r>
              <a:rPr lang="ar-SA" sz="2800" dirty="0">
                <a:solidFill>
                  <a:srgbClr val="00B050"/>
                </a:solidFill>
              </a:rPr>
              <a:t>زەهاو</a:t>
            </a:r>
            <a:r>
              <a:rPr lang="ar-SA" sz="2800" dirty="0"/>
              <a:t>: ساڵی (1639ز) لە نێوان (سوڵتان موڕادی چوارەم)ی عوسمانی و (شا سەفی ئێران) كە كوردستان لە نێوان هەردوولا بەشكرا .</a:t>
            </a:r>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32</a:t>
            </a:fld>
            <a:endParaRPr lang="en-US"/>
          </a:p>
        </p:txBody>
      </p:sp>
    </p:spTree>
    <p:extLst>
      <p:ext uri="{BB962C8B-B14F-4D97-AF65-F5344CB8AC3E}">
        <p14:creationId xmlns:p14="http://schemas.microsoft.com/office/powerpoint/2010/main" val="39223444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FF0000"/>
                </a:solidFill>
              </a:rPr>
              <a:t> بزاڤ</a:t>
            </a:r>
            <a:r>
              <a:rPr lang="ku-Arab-IQ" dirty="0" smtClean="0">
                <a:solidFill>
                  <a:srgbClr val="FF0000"/>
                </a:solidFill>
              </a:rPr>
              <a:t>ی</a:t>
            </a:r>
            <a:r>
              <a:rPr lang="ar-SA" dirty="0" smtClean="0">
                <a:solidFill>
                  <a:srgbClr val="FF0000"/>
                </a:solidFill>
              </a:rPr>
              <a:t> ڕێكخراوەیی</a:t>
            </a:r>
            <a:r>
              <a:rPr lang="ku-Arab-IQ" dirty="0" smtClean="0">
                <a:solidFill>
                  <a:srgbClr val="FF0000"/>
                </a:solidFill>
              </a:rPr>
              <a:t> کورد</a:t>
            </a:r>
            <a:r>
              <a:rPr lang="ar-SA" dirty="0" smtClean="0">
                <a:solidFill>
                  <a:srgbClr val="FF0000"/>
                </a:solidFill>
              </a:rPr>
              <a:t> </a:t>
            </a:r>
            <a:r>
              <a:rPr lang="ar-SA" dirty="0">
                <a:solidFill>
                  <a:srgbClr val="FF0000"/>
                </a:solidFill>
              </a:rPr>
              <a:t>لە نیوەی یەكەمی سەدەی بیستدا</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lgn="just" rtl="1">
              <a:buNone/>
            </a:pPr>
            <a:r>
              <a:rPr lang="ku-Arab-IQ" sz="2800" dirty="0">
                <a:solidFill>
                  <a:srgbClr val="FF0000"/>
                </a:solidFill>
              </a:rPr>
              <a:t>١</a:t>
            </a:r>
            <a:r>
              <a:rPr lang="ar-SA" sz="2800" dirty="0" smtClean="0">
                <a:solidFill>
                  <a:srgbClr val="FF0000"/>
                </a:solidFill>
              </a:rPr>
              <a:t>-كۆمەڵەی </a:t>
            </a:r>
            <a:r>
              <a:rPr lang="ar-SA" sz="2800" dirty="0">
                <a:solidFill>
                  <a:srgbClr val="FF0000"/>
                </a:solidFill>
              </a:rPr>
              <a:t>عەزمی قەومی: </a:t>
            </a:r>
            <a:r>
              <a:rPr lang="ar-SA" sz="2800" dirty="0"/>
              <a:t>یەكەمین ڕێكخراوی كوردییە لە ساڵی (1900 ز) لە باشوور دامەزرا، (فكری ئەفەندی دیاربەكری) بە دامەزرێنەری ئەم كۆمەڵەیە </a:t>
            </a:r>
            <a:r>
              <a:rPr lang="ar-SA" sz="2800" dirty="0" smtClean="0"/>
              <a:t>دادەنرێت.</a:t>
            </a:r>
            <a:endParaRPr lang="ku-Arab-IQ" sz="2800" dirty="0" smtClean="0"/>
          </a:p>
          <a:p>
            <a:pPr marL="0" indent="0" algn="just" rtl="1">
              <a:buNone/>
            </a:pPr>
            <a:endParaRPr lang="en-US" sz="2800" dirty="0"/>
          </a:p>
          <a:p>
            <a:pPr algn="just" rtl="1"/>
            <a:r>
              <a:rPr lang="ku-Arab-IQ" sz="2800" dirty="0" smtClean="0">
                <a:solidFill>
                  <a:srgbClr val="FF0000"/>
                </a:solidFill>
              </a:rPr>
              <a:t>٢</a:t>
            </a:r>
            <a:r>
              <a:rPr lang="ar-SA" sz="2800" dirty="0" smtClean="0">
                <a:solidFill>
                  <a:srgbClr val="FF0000"/>
                </a:solidFill>
              </a:rPr>
              <a:t>-كۆمەڵەی </a:t>
            </a:r>
            <a:r>
              <a:rPr lang="ar-SA" sz="2800" dirty="0">
                <a:solidFill>
                  <a:srgbClr val="FF0000"/>
                </a:solidFill>
              </a:rPr>
              <a:t>تەعاون و تەرەقی كورد</a:t>
            </a:r>
            <a:r>
              <a:rPr lang="ar-SA" sz="2800" dirty="0"/>
              <a:t>: لە ساڵی (1908ز) دامەزرا، (عەبدولقادر نەهری) یەكەم سەرۆكی ئەو كۆمەڵەیە بوو </a:t>
            </a:r>
            <a:r>
              <a:rPr lang="ar-SA" sz="2800" dirty="0" smtClean="0"/>
              <a:t>.</a:t>
            </a:r>
            <a:endParaRPr lang="ku-Arab-IQ" sz="2800" dirty="0" smtClean="0"/>
          </a:p>
          <a:p>
            <a:pPr algn="just" rtl="1"/>
            <a:endParaRPr lang="en-US" sz="2800" dirty="0"/>
          </a:p>
          <a:p>
            <a:pPr algn="just" rtl="1"/>
            <a:r>
              <a:rPr lang="ku-Arab-IQ" sz="2800" dirty="0" smtClean="0">
                <a:solidFill>
                  <a:srgbClr val="FF0000"/>
                </a:solidFill>
              </a:rPr>
              <a:t>٣</a:t>
            </a:r>
            <a:r>
              <a:rPr lang="ar-SA" sz="2800" dirty="0" smtClean="0">
                <a:solidFill>
                  <a:srgbClr val="FF0000"/>
                </a:solidFill>
              </a:rPr>
              <a:t>-كۆمەڵەی </a:t>
            </a:r>
            <a:r>
              <a:rPr lang="ar-SA" sz="2800" dirty="0">
                <a:solidFill>
                  <a:srgbClr val="FF0000"/>
                </a:solidFill>
              </a:rPr>
              <a:t>هێڤی: </a:t>
            </a:r>
            <a:r>
              <a:rPr lang="ar-SA" sz="2800" dirty="0"/>
              <a:t>كۆمەڵەیەكی سیاسی و ڕۆشنبیری بوو، لە لایەن ژمارەیەك خوێندكار لە ساڵی (1912ز) لە ئەستەنبۆل دامەزرا. </a:t>
            </a:r>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33</a:t>
            </a:fld>
            <a:endParaRPr lang="en-US"/>
          </a:p>
        </p:txBody>
      </p:sp>
    </p:spTree>
    <p:extLst>
      <p:ext uri="{BB962C8B-B14F-4D97-AF65-F5344CB8AC3E}">
        <p14:creationId xmlns:p14="http://schemas.microsoft.com/office/powerpoint/2010/main" val="2834220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FF0000"/>
                </a:solidFill>
              </a:rPr>
              <a:t>كورد لە </a:t>
            </a:r>
            <a:r>
              <a:rPr lang="ar-SA" dirty="0" smtClean="0">
                <a:solidFill>
                  <a:srgbClr val="FF0000"/>
                </a:solidFill>
              </a:rPr>
              <a:t>كۆنگرە</a:t>
            </a:r>
            <a:r>
              <a:rPr lang="ku-Arab-IQ" dirty="0" smtClean="0">
                <a:solidFill>
                  <a:srgbClr val="FF0000"/>
                </a:solidFill>
              </a:rPr>
              <a:t> </a:t>
            </a:r>
            <a:r>
              <a:rPr lang="ar-SA" dirty="0" smtClean="0">
                <a:solidFill>
                  <a:srgbClr val="FF0000"/>
                </a:solidFill>
              </a:rPr>
              <a:t>و </a:t>
            </a:r>
            <a:r>
              <a:rPr lang="ar-SA" dirty="0">
                <a:solidFill>
                  <a:srgbClr val="FF0000"/>
                </a:solidFill>
              </a:rPr>
              <a:t>پەیماننامە </a:t>
            </a:r>
            <a:r>
              <a:rPr lang="ar-SA" dirty="0" smtClean="0">
                <a:solidFill>
                  <a:srgbClr val="FF0000"/>
                </a:solidFill>
              </a:rPr>
              <a:t>نێودەوڵەتییەكاندا</a:t>
            </a:r>
            <a:endParaRPr lang="en-US" dirty="0">
              <a:solidFill>
                <a:srgbClr val="FF0000"/>
              </a:solidFill>
            </a:endParaRPr>
          </a:p>
        </p:txBody>
      </p:sp>
      <p:sp>
        <p:nvSpPr>
          <p:cNvPr id="3" name="Content Placeholder 2"/>
          <p:cNvSpPr>
            <a:spLocks noGrp="1"/>
          </p:cNvSpPr>
          <p:nvPr>
            <p:ph idx="1"/>
          </p:nvPr>
        </p:nvSpPr>
        <p:spPr>
          <a:xfrm>
            <a:off x="378823" y="1845734"/>
            <a:ext cx="11456126" cy="4023360"/>
          </a:xfrm>
        </p:spPr>
        <p:txBody>
          <a:bodyPr>
            <a:noAutofit/>
          </a:bodyPr>
          <a:lstStyle/>
          <a:p>
            <a:pPr marL="0" indent="0" algn="just" rtl="1">
              <a:buNone/>
            </a:pPr>
            <a:endParaRPr lang="en-US" sz="2400" dirty="0"/>
          </a:p>
          <a:p>
            <a:pPr algn="just" rtl="1"/>
            <a:r>
              <a:rPr lang="ar-SA" sz="2400" dirty="0" smtClean="0">
                <a:solidFill>
                  <a:srgbClr val="0070C0"/>
                </a:solidFill>
              </a:rPr>
              <a:t>1-پەیمان</a:t>
            </a:r>
            <a:r>
              <a:rPr lang="ku-Arab-IQ" sz="2400" dirty="0" smtClean="0">
                <a:solidFill>
                  <a:srgbClr val="0070C0"/>
                </a:solidFill>
              </a:rPr>
              <a:t>نامەی</a:t>
            </a:r>
            <a:r>
              <a:rPr lang="ar-SA" sz="2400" dirty="0" smtClean="0">
                <a:solidFill>
                  <a:srgbClr val="0070C0"/>
                </a:solidFill>
              </a:rPr>
              <a:t> سایكس</a:t>
            </a:r>
            <a:r>
              <a:rPr lang="ku-Arab-IQ" sz="2400" dirty="0" smtClean="0">
                <a:solidFill>
                  <a:srgbClr val="0070C0"/>
                </a:solidFill>
              </a:rPr>
              <a:t> </a:t>
            </a:r>
            <a:r>
              <a:rPr lang="ar-SA" sz="2400" dirty="0" smtClean="0">
                <a:solidFill>
                  <a:srgbClr val="0070C0"/>
                </a:solidFill>
              </a:rPr>
              <a:t>بیكۆ</a:t>
            </a:r>
            <a:r>
              <a:rPr lang="ar-SA" sz="2400" dirty="0"/>
              <a:t>: ئەو پەیماننامە لە ساڵی (1916ز) لە نێوان (بەریتانیا و فەرەنسا) بوو، بە پێی ئەم پەیمانە كوردستان بە سەر چوار ووڵات دابەشكرا، بەشی هەرە گەورەی كوردستان بەر </a:t>
            </a:r>
            <a:r>
              <a:rPr lang="ar-SA" sz="2400" dirty="0" smtClean="0"/>
              <a:t>وڵاتی توركیا</a:t>
            </a:r>
            <a:r>
              <a:rPr lang="ku-Arab-IQ" sz="2400" dirty="0" smtClean="0"/>
              <a:t> </a:t>
            </a:r>
            <a:r>
              <a:rPr lang="ar-SA" sz="2400" dirty="0" smtClean="0"/>
              <a:t>كەوت </a:t>
            </a:r>
            <a:r>
              <a:rPr lang="ar-SA" sz="2400" dirty="0"/>
              <a:t>.</a:t>
            </a:r>
            <a:endParaRPr lang="en-US" sz="2400" dirty="0"/>
          </a:p>
          <a:p>
            <a:pPr algn="just" rtl="1"/>
            <a:r>
              <a:rPr lang="ar-SA" sz="2400" dirty="0">
                <a:solidFill>
                  <a:srgbClr val="0070C0"/>
                </a:solidFill>
              </a:rPr>
              <a:t>2- </a:t>
            </a:r>
            <a:r>
              <a:rPr lang="ar-SA" sz="2400" dirty="0" smtClean="0">
                <a:solidFill>
                  <a:srgbClr val="0070C0"/>
                </a:solidFill>
              </a:rPr>
              <a:t>پەیمان</a:t>
            </a:r>
            <a:r>
              <a:rPr lang="ku-Arab-IQ" sz="2400" dirty="0" smtClean="0">
                <a:solidFill>
                  <a:srgbClr val="0070C0"/>
                </a:solidFill>
              </a:rPr>
              <a:t>نامەی</a:t>
            </a:r>
            <a:r>
              <a:rPr lang="ar-SA" sz="2400" dirty="0" smtClean="0">
                <a:solidFill>
                  <a:srgbClr val="0070C0"/>
                </a:solidFill>
              </a:rPr>
              <a:t> سیڤە</a:t>
            </a:r>
            <a:r>
              <a:rPr lang="ku-Arab-IQ" sz="2400" dirty="0" smtClean="0">
                <a:solidFill>
                  <a:srgbClr val="0070C0"/>
                </a:solidFill>
              </a:rPr>
              <a:t>ر</a:t>
            </a:r>
            <a:r>
              <a:rPr lang="ar-SA" sz="2400" dirty="0" smtClean="0">
                <a:solidFill>
                  <a:srgbClr val="0070C0"/>
                </a:solidFill>
              </a:rPr>
              <a:t>: </a:t>
            </a:r>
            <a:r>
              <a:rPr lang="ar-SA" sz="2400" dirty="0"/>
              <a:t>ئەم پەیمانە لە (10ی ئابی ساڵی 1920ز) لە شاری سیڤەری (فەڕەنسا) لە نێوان (عوسمانی) و هیزە هاوپەیمانەكان وەك: (بەریتانیا و فەرەنسا و ئیتالیا) </a:t>
            </a:r>
            <a:r>
              <a:rPr lang="ar-SA" sz="2400" dirty="0" smtClean="0"/>
              <a:t>مۆركرا. </a:t>
            </a:r>
            <a:r>
              <a:rPr lang="ar-SA" sz="2400" dirty="0"/>
              <a:t>بە پێی ئەم پەیمانە ناوچەی (حجاز و ئەرمینیا و كوردستان) پێویستە لە دەوڵەتی (عوسمانی) جیاببنەوە و سەربەخۆبن .</a:t>
            </a:r>
            <a:endParaRPr lang="en-US" sz="2400" dirty="0"/>
          </a:p>
          <a:p>
            <a:pPr algn="just" rtl="1"/>
            <a:r>
              <a:rPr lang="ar-SA" sz="2400" dirty="0">
                <a:solidFill>
                  <a:srgbClr val="0070C0"/>
                </a:solidFill>
              </a:rPr>
              <a:t>3- </a:t>
            </a:r>
            <a:r>
              <a:rPr lang="ar-SA" sz="2400" dirty="0" smtClean="0">
                <a:solidFill>
                  <a:srgbClr val="0070C0"/>
                </a:solidFill>
              </a:rPr>
              <a:t>پەیمان</a:t>
            </a:r>
            <a:r>
              <a:rPr lang="ku-Arab-IQ" sz="2400" dirty="0" smtClean="0">
                <a:solidFill>
                  <a:srgbClr val="0070C0"/>
                </a:solidFill>
              </a:rPr>
              <a:t>نامەی</a:t>
            </a:r>
            <a:r>
              <a:rPr lang="ar-SA" sz="2400" dirty="0" smtClean="0">
                <a:solidFill>
                  <a:srgbClr val="0070C0"/>
                </a:solidFill>
              </a:rPr>
              <a:t> </a:t>
            </a:r>
            <a:r>
              <a:rPr lang="ar-SA" sz="2400" dirty="0">
                <a:solidFill>
                  <a:srgbClr val="0070C0"/>
                </a:solidFill>
              </a:rPr>
              <a:t>لۆزان: </a:t>
            </a:r>
            <a:r>
              <a:rPr lang="ar-SA" sz="2400" dirty="0"/>
              <a:t>لە (</a:t>
            </a:r>
            <a:r>
              <a:rPr lang="ar-SA" sz="2400" dirty="0" smtClean="0"/>
              <a:t>24</a:t>
            </a:r>
            <a:r>
              <a:rPr lang="ku-Arab-IQ" sz="2400" dirty="0" smtClean="0"/>
              <a:t>ی</a:t>
            </a:r>
            <a:r>
              <a:rPr lang="ar-SA" sz="2400" dirty="0" smtClean="0"/>
              <a:t> </a:t>
            </a:r>
            <a:r>
              <a:rPr lang="ar-SA" sz="2400" dirty="0"/>
              <a:t>تەموزی 1923ز) لە نێوان هاوپەیمانەكان و (توركیا) ئیمزا كرا . بەندی (38-39) تایبەت بووە بە كێشەی كورد، بە پێی ئەو بەندانە توركیا بەڵێن دەدات </a:t>
            </a:r>
            <a:r>
              <a:rPr lang="ar-SA" sz="2400" dirty="0" smtClean="0"/>
              <a:t>پارێزگاری</a:t>
            </a:r>
            <a:r>
              <a:rPr lang="ku-Arab-IQ" sz="2400" dirty="0" smtClean="0"/>
              <a:t> لە</a:t>
            </a:r>
            <a:r>
              <a:rPr lang="ar-SA" sz="2400" dirty="0" smtClean="0"/>
              <a:t> </a:t>
            </a:r>
            <a:r>
              <a:rPr lang="ar-SA" sz="2400" dirty="0"/>
              <a:t>هەموو دانیشتوان بكات لە لایەنی گوزەران سەربەستییان بەبێ‌ جیاوازی لە ڕەگەزو زمان و ئایندا .</a:t>
            </a:r>
            <a:endParaRPr lang="en-US" sz="2400" dirty="0"/>
          </a:p>
          <a:p>
            <a:pPr algn="just" rtl="1"/>
            <a:r>
              <a:rPr lang="ar-SA" sz="2400" dirty="0"/>
              <a:t> </a:t>
            </a:r>
            <a:endParaRPr lang="en-US" sz="2400" dirty="0"/>
          </a:p>
          <a:p>
            <a:pPr algn="just" rtl="1"/>
            <a:r>
              <a:rPr lang="ar-SA" sz="2400" dirty="0"/>
              <a:t> </a:t>
            </a:r>
            <a:endParaRPr lang="en-US" sz="2400" dirty="0"/>
          </a:p>
          <a:p>
            <a:pPr algn="just"/>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34</a:t>
            </a:fld>
            <a:endParaRPr lang="en-US"/>
          </a:p>
        </p:txBody>
      </p:sp>
    </p:spTree>
    <p:extLst>
      <p:ext uri="{BB962C8B-B14F-4D97-AF65-F5344CB8AC3E}">
        <p14:creationId xmlns:p14="http://schemas.microsoft.com/office/powerpoint/2010/main" val="18724395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FF0000"/>
                </a:solidFill>
              </a:rPr>
              <a:t>كۆماری كوردستان لە مەهاباد:</a:t>
            </a:r>
            <a:endParaRPr lang="en-US" dirty="0">
              <a:solidFill>
                <a:srgbClr val="FF0000"/>
              </a:solidFill>
            </a:endParaRPr>
          </a:p>
        </p:txBody>
      </p:sp>
      <p:sp>
        <p:nvSpPr>
          <p:cNvPr id="3" name="Content Placeholder 2"/>
          <p:cNvSpPr>
            <a:spLocks noGrp="1"/>
          </p:cNvSpPr>
          <p:nvPr>
            <p:ph idx="1"/>
          </p:nvPr>
        </p:nvSpPr>
        <p:spPr>
          <a:xfrm>
            <a:off x="431074" y="1845734"/>
            <a:ext cx="11443063" cy="4023360"/>
          </a:xfrm>
        </p:spPr>
        <p:txBody>
          <a:bodyPr>
            <a:normAutofit/>
          </a:bodyPr>
          <a:lstStyle/>
          <a:p>
            <a:pPr algn="just" rtl="1"/>
            <a:r>
              <a:rPr lang="ar-SA" sz="3200" dirty="0" smtClean="0"/>
              <a:t>كۆماری </a:t>
            </a:r>
            <a:r>
              <a:rPr lang="ar-SA" sz="3200" dirty="0"/>
              <a:t>مەهاباد لە (22-كانونی دووەمی 1946ز) بە سەرۆكایەتی (قازی مەحەمەد) دامەزرا، لە گەل ئەوەی ئەم كۆمارە كەمتر لە ساڵێكی خایاند، بەڵام چەند كارێكی گرنگی ئەنجامدا لەوانە </a:t>
            </a:r>
            <a:r>
              <a:rPr lang="ar-SA" sz="3200" dirty="0">
                <a:solidFill>
                  <a:srgbClr val="FF0000"/>
                </a:solidFill>
              </a:rPr>
              <a:t>بۆ یەكەمجار زمانی كوردی بە زمانی فەرمی ناوچەكە ناسێندرا</a:t>
            </a:r>
            <a:r>
              <a:rPr lang="ar-SA" sz="3200" dirty="0"/>
              <a:t>، هەروەها </a:t>
            </a:r>
            <a:r>
              <a:rPr lang="ar-SA" sz="3200" dirty="0">
                <a:solidFill>
                  <a:srgbClr val="FF0000"/>
                </a:solidFill>
              </a:rPr>
              <a:t>چەندین گۆڤارو ڕۆژنامە بە زمانی كوردی دەردەچوون</a:t>
            </a:r>
            <a:r>
              <a:rPr lang="ar-SA" sz="3200" dirty="0"/>
              <a:t>، دواجار ڕژێمی (ئێران) بە هاوكاری (ئەمریكا و بەریتانیا و ڕوسیا) توانی شاری (مەهاباد) داگیر بكات و لە (17-12-1946ز) كۆمارەكە بڕوخێنن و (قازی مەحەمد) و هەڤاڵانی لە (3-3-1947ز) لە گۆرەپانی (چوار چرا) لە (مهاباد) لە سێدارە </a:t>
            </a:r>
            <a:r>
              <a:rPr lang="ar-SA" sz="3200" dirty="0" smtClean="0"/>
              <a:t>بدەن.</a:t>
            </a:r>
            <a:endParaRPr lang="en-US" sz="3200" dirty="0"/>
          </a:p>
        </p:txBody>
      </p:sp>
      <p:sp>
        <p:nvSpPr>
          <p:cNvPr id="4" name="Slide Number Placeholder 3"/>
          <p:cNvSpPr>
            <a:spLocks noGrp="1"/>
          </p:cNvSpPr>
          <p:nvPr>
            <p:ph type="sldNum" sz="quarter" idx="12"/>
          </p:nvPr>
        </p:nvSpPr>
        <p:spPr/>
        <p:txBody>
          <a:bodyPr/>
          <a:lstStyle/>
          <a:p>
            <a:fld id="{F91B219C-6FD5-4CC5-927D-1775406B2036}" type="slidenum">
              <a:rPr lang="en-US" smtClean="0"/>
              <a:t>35</a:t>
            </a:fld>
            <a:endParaRPr lang="en-US"/>
          </a:p>
        </p:txBody>
      </p:sp>
    </p:spTree>
    <p:extLst>
      <p:ext uri="{BB962C8B-B14F-4D97-AF65-F5344CB8AC3E}">
        <p14:creationId xmlns:p14="http://schemas.microsoft.com/office/powerpoint/2010/main" val="26033800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137248"/>
          </a:xfrm>
        </p:spPr>
        <p:txBody>
          <a:bodyPr/>
          <a:lstStyle/>
          <a:p>
            <a:pPr algn="r" rtl="1"/>
            <a:r>
              <a:rPr lang="ar-SA" dirty="0" smtClean="0">
                <a:solidFill>
                  <a:srgbClr val="FF0000"/>
                </a:solidFill>
              </a:rPr>
              <a:t>جینۆساید</a:t>
            </a:r>
            <a:r>
              <a:rPr lang="ku-Arab-IQ" dirty="0">
                <a:solidFill>
                  <a:srgbClr val="FF0000"/>
                </a:solidFill>
              </a:rPr>
              <a:t> </a:t>
            </a:r>
            <a:r>
              <a:rPr lang="ku-Arab-IQ" dirty="0" smtClean="0">
                <a:solidFill>
                  <a:srgbClr val="FF0000"/>
                </a:solidFill>
              </a:rPr>
              <a:t>و چەمکەکەی</a:t>
            </a:r>
            <a:endParaRPr lang="en-US" dirty="0">
              <a:solidFill>
                <a:srgbClr val="FF0000"/>
              </a:solidFill>
            </a:endParaRPr>
          </a:p>
        </p:txBody>
      </p:sp>
      <p:sp>
        <p:nvSpPr>
          <p:cNvPr id="3" name="Content Placeholder 2"/>
          <p:cNvSpPr>
            <a:spLocks noGrp="1"/>
          </p:cNvSpPr>
          <p:nvPr>
            <p:ph idx="1"/>
          </p:nvPr>
        </p:nvSpPr>
        <p:spPr>
          <a:xfrm>
            <a:off x="483326" y="1845734"/>
            <a:ext cx="11312434" cy="4372186"/>
          </a:xfrm>
        </p:spPr>
        <p:txBody>
          <a:bodyPr>
            <a:noAutofit/>
          </a:bodyPr>
          <a:lstStyle/>
          <a:p>
            <a:pPr algn="just" rtl="1"/>
            <a:r>
              <a:rPr lang="ar-SA" sz="2400" dirty="0" smtClean="0"/>
              <a:t>جینۆساید </a:t>
            </a:r>
            <a:r>
              <a:rPr lang="ar-SA" sz="2400" dirty="0"/>
              <a:t>چەمكێكی نوێیە بۆ تاوانێكی دێرین و كۆن، </a:t>
            </a:r>
            <a:r>
              <a:rPr lang="ar-SA" sz="2400" dirty="0">
                <a:solidFill>
                  <a:srgbClr val="FF0000"/>
                </a:solidFill>
              </a:rPr>
              <a:t>دەڵێین چەمكێكی نوێ‌ </a:t>
            </a:r>
            <a:r>
              <a:rPr lang="ar-SA" sz="2400" dirty="0"/>
              <a:t>چونكە ئەم چەمكە لە دوای شەری دووەمی جیهانییەوە سەریهڵداوە، واتە پێش ساڵی (1944ز) لە ئارادا نەبووە .</a:t>
            </a:r>
            <a:endParaRPr lang="en-US" sz="2400" dirty="0"/>
          </a:p>
          <a:p>
            <a:pPr algn="just" rtl="1"/>
            <a:r>
              <a:rPr lang="ar-SA" sz="2400" dirty="0">
                <a:solidFill>
                  <a:srgbClr val="FF0000"/>
                </a:solidFill>
              </a:rPr>
              <a:t>كە دەڵێین كۆن </a:t>
            </a:r>
            <a:r>
              <a:rPr lang="ar-SA" sz="2400" dirty="0"/>
              <a:t>بەو مانایەیە كە ئەو كردە یان پرۆسەیە لە سەردەمانی زووەوە لە لایەن گروپە جیاوازەكانەوە لە دژی گروپی دیكە پیادەكراوە، یەكێك لە نموونە دیارەكان لە مێژوودا جینۆسایدی </a:t>
            </a:r>
            <a:r>
              <a:rPr lang="ar-SA" sz="2400" dirty="0" smtClean="0"/>
              <a:t>هیند</a:t>
            </a:r>
            <a:r>
              <a:rPr lang="ku-Arab-IQ" sz="2400" dirty="0" smtClean="0"/>
              <a:t>ە</a:t>
            </a:r>
            <a:r>
              <a:rPr lang="ar-SA" sz="2400" dirty="0" smtClean="0"/>
              <a:t>سورەكانی </a:t>
            </a:r>
            <a:r>
              <a:rPr lang="ar-SA" sz="2400" dirty="0"/>
              <a:t>ئەمریكا بوو لە سەر دەستی ئەوروپیە تازە كۆچكردووەكان بۆ </a:t>
            </a:r>
            <a:r>
              <a:rPr lang="ar-SA" sz="2400" dirty="0" smtClean="0"/>
              <a:t>ئەمریكا.</a:t>
            </a:r>
            <a:endParaRPr lang="en-US" sz="2400" dirty="0"/>
          </a:p>
          <a:p>
            <a:pPr algn="just" rtl="1"/>
            <a:r>
              <a:rPr lang="ar-SA" sz="2400" dirty="0">
                <a:solidFill>
                  <a:srgbClr val="FF0000"/>
                </a:solidFill>
              </a:rPr>
              <a:t>جینۆساید: </a:t>
            </a:r>
            <a:r>
              <a:rPr lang="ar-SA" sz="2400" dirty="0" smtClean="0"/>
              <a:t>وشەیەكی </a:t>
            </a:r>
            <a:r>
              <a:rPr lang="ar-SA" sz="2400" dirty="0"/>
              <a:t>لێكدراوە لە بنەرەتدا لە دوو ووشە پێكهاتووە، </a:t>
            </a:r>
            <a:r>
              <a:rPr lang="ar-SA" sz="2400" dirty="0">
                <a:solidFill>
                  <a:srgbClr val="FF0000"/>
                </a:solidFill>
              </a:rPr>
              <a:t>یەكەمیان یۆنانیە </a:t>
            </a:r>
            <a:r>
              <a:rPr lang="ar-SA" sz="2400" dirty="0"/>
              <a:t>و </a:t>
            </a:r>
            <a:r>
              <a:rPr lang="ar-SA" sz="2400" dirty="0">
                <a:solidFill>
                  <a:srgbClr val="FF0000"/>
                </a:solidFill>
              </a:rPr>
              <a:t>دووەمیش لاتینیە</a:t>
            </a:r>
            <a:r>
              <a:rPr lang="ar-SA" sz="2400" dirty="0"/>
              <a:t>، (</a:t>
            </a:r>
            <a:r>
              <a:rPr lang="en-US" sz="2400" dirty="0" err="1"/>
              <a:t>Genos</a:t>
            </a:r>
            <a:r>
              <a:rPr lang="en-US" sz="2400" dirty="0"/>
              <a:t>) </a:t>
            </a:r>
            <a:r>
              <a:rPr lang="ar-SA" sz="2400" dirty="0"/>
              <a:t>واتای رەگەز یان خێل یاخود بنەچە و رەچەڵەك دەگەیەنی، بەشەكەی تریش (</a:t>
            </a:r>
            <a:r>
              <a:rPr lang="en-US" sz="2400" dirty="0" err="1"/>
              <a:t>Caeder</a:t>
            </a:r>
            <a:r>
              <a:rPr lang="en-US" sz="2400" dirty="0"/>
              <a:t>)</a:t>
            </a:r>
            <a:r>
              <a:rPr lang="ar-SA" sz="2400" dirty="0"/>
              <a:t>ی لاتینی یە كە واتای كوشتن و لە ناوبردن </a:t>
            </a:r>
            <a:r>
              <a:rPr lang="ar-SA" sz="2400" dirty="0" smtClean="0"/>
              <a:t>دەدات. بە </a:t>
            </a:r>
            <a:r>
              <a:rPr lang="ar-SA" sz="2400" dirty="0"/>
              <a:t>لێكدانی هەردوو بڕگەكە واتای كوشتنی رەگەزی مرۆڤ بە كۆمەل و قڕكردنی دێت .</a:t>
            </a:r>
            <a:endParaRPr lang="en-US" sz="2400" dirty="0"/>
          </a:p>
          <a:p>
            <a:pPr algn="just" rtl="1"/>
            <a:r>
              <a:rPr lang="ar-SA" sz="2400" dirty="0"/>
              <a:t>كەواته جینۆساید وەك چەمك ئاماژەیه بۆ كوشتنی بە كۆمەل، یان لەناوبردنی بە كۆمەڵی گەلێك، كەمینەیەك، تایفەیەكی دیاریكراو و هەولدان بۆ هەڵكەندنی لە رەگەوە لە بوارە جیاجیاكانی ژیانییەوە .</a:t>
            </a:r>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36</a:t>
            </a:fld>
            <a:endParaRPr lang="en-US"/>
          </a:p>
        </p:txBody>
      </p:sp>
    </p:spTree>
    <p:extLst>
      <p:ext uri="{BB962C8B-B14F-4D97-AF65-F5344CB8AC3E}">
        <p14:creationId xmlns:p14="http://schemas.microsoft.com/office/powerpoint/2010/main" val="34481691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FF0000"/>
                </a:solidFill>
              </a:rPr>
              <a:t>جۆرەكانی </a:t>
            </a:r>
            <a:r>
              <a:rPr lang="ar-SA" dirty="0" smtClean="0">
                <a:solidFill>
                  <a:srgbClr val="FF0000"/>
                </a:solidFill>
              </a:rPr>
              <a:t>جینۆساید</a:t>
            </a:r>
            <a:endParaRPr lang="en-US" dirty="0">
              <a:solidFill>
                <a:srgbClr val="FF0000"/>
              </a:solidFill>
            </a:endParaRPr>
          </a:p>
        </p:txBody>
      </p:sp>
      <p:sp>
        <p:nvSpPr>
          <p:cNvPr id="3" name="Content Placeholder 2"/>
          <p:cNvSpPr>
            <a:spLocks noGrp="1"/>
          </p:cNvSpPr>
          <p:nvPr>
            <p:ph idx="1"/>
          </p:nvPr>
        </p:nvSpPr>
        <p:spPr>
          <a:xfrm>
            <a:off x="1097279" y="1845734"/>
            <a:ext cx="10502537" cy="4023360"/>
          </a:xfrm>
        </p:spPr>
        <p:txBody>
          <a:bodyPr>
            <a:noAutofit/>
          </a:bodyPr>
          <a:lstStyle/>
          <a:p>
            <a:pPr algn="just" rtl="1"/>
            <a:r>
              <a:rPr lang="ar-SA" sz="2800" dirty="0" smtClean="0"/>
              <a:t>دەكرێ‌ </a:t>
            </a:r>
            <a:r>
              <a:rPr lang="ar-SA" sz="2800" dirty="0"/>
              <a:t>بڵێین جینۆساید چوارچێوەیەكی فراوانی هەیە، چونكە تەنیا كوشتن و لەناوبردنی مرۆڤ ناگرێتەوە، بەڵكو زۆر سیاسەت و كرداری دژ بە مرۆڤ و بوارەكانی ژیانی لە خۆدەگرێت .</a:t>
            </a:r>
            <a:endParaRPr lang="en-US" sz="2800" dirty="0"/>
          </a:p>
          <a:p>
            <a:pPr algn="just" rtl="1"/>
            <a:r>
              <a:rPr lang="ar-SA" sz="2800" dirty="0">
                <a:solidFill>
                  <a:srgbClr val="FF0000"/>
                </a:solidFill>
              </a:rPr>
              <a:t>جۆرەكانی </a:t>
            </a:r>
            <a:r>
              <a:rPr lang="ar-SA" sz="2800" dirty="0" smtClean="0">
                <a:solidFill>
                  <a:srgbClr val="FF0000"/>
                </a:solidFill>
              </a:rPr>
              <a:t>جینۆساید:</a:t>
            </a:r>
            <a:endParaRPr lang="en-US" sz="2800" dirty="0">
              <a:solidFill>
                <a:srgbClr val="FF0000"/>
              </a:solidFill>
            </a:endParaRPr>
          </a:p>
          <a:p>
            <a:pPr algn="just" rtl="1"/>
            <a:r>
              <a:rPr lang="ar-SA" sz="2800" dirty="0"/>
              <a:t>1- جینۆسایدی فیزیكی (جەستەیی) .</a:t>
            </a:r>
            <a:endParaRPr lang="en-US" sz="2800" dirty="0"/>
          </a:p>
          <a:p>
            <a:pPr algn="just" rtl="1"/>
            <a:r>
              <a:rPr lang="ar-SA" sz="2800" dirty="0"/>
              <a:t>2- جینۆسایدی بایۆلۆژی .</a:t>
            </a:r>
            <a:endParaRPr lang="en-US" sz="2800" dirty="0"/>
          </a:p>
          <a:p>
            <a:pPr algn="just" rtl="1"/>
            <a:r>
              <a:rPr lang="ar-SA" sz="2800" dirty="0"/>
              <a:t>3- جینۆسایدی كەلتوری (نەتەوەیی) .</a:t>
            </a:r>
            <a:endParaRPr lang="en-US" sz="2800" dirty="0"/>
          </a:p>
          <a:p>
            <a:pPr algn="just" rtl="1"/>
            <a:r>
              <a:rPr lang="ar-SA" sz="2800" dirty="0"/>
              <a:t>4- جینۆسایدی ئابوری .</a:t>
            </a:r>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37</a:t>
            </a:fld>
            <a:endParaRPr lang="en-US"/>
          </a:p>
        </p:txBody>
      </p:sp>
    </p:spTree>
    <p:extLst>
      <p:ext uri="{BB962C8B-B14F-4D97-AF65-F5344CB8AC3E}">
        <p14:creationId xmlns:p14="http://schemas.microsoft.com/office/powerpoint/2010/main" val="31886822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FF0000"/>
                </a:solidFill>
              </a:rPr>
              <a:t>جینۆساید لە كوردستان:</a:t>
            </a:r>
            <a:endParaRPr lang="en-US" dirty="0">
              <a:solidFill>
                <a:srgbClr val="FF0000"/>
              </a:solidFill>
            </a:endParaRPr>
          </a:p>
        </p:txBody>
      </p:sp>
      <p:sp>
        <p:nvSpPr>
          <p:cNvPr id="3" name="Content Placeholder 2"/>
          <p:cNvSpPr>
            <a:spLocks noGrp="1"/>
          </p:cNvSpPr>
          <p:nvPr>
            <p:ph idx="1"/>
          </p:nvPr>
        </p:nvSpPr>
        <p:spPr>
          <a:xfrm>
            <a:off x="587829" y="1845734"/>
            <a:ext cx="11234057" cy="4280746"/>
          </a:xfrm>
        </p:spPr>
        <p:txBody>
          <a:bodyPr>
            <a:noAutofit/>
          </a:bodyPr>
          <a:lstStyle/>
          <a:p>
            <a:pPr algn="just" rtl="1"/>
            <a:r>
              <a:rPr lang="ar-SA" sz="2800" dirty="0" smtClean="0"/>
              <a:t>هەر </a:t>
            </a:r>
            <a:r>
              <a:rPr lang="ar-SA" sz="2800" dirty="0"/>
              <a:t>لە سەرەتای دروستبونی دەوڵەتی عیراقەوە لە ساڵی (1921ز) پاش لكاندنی باشووری كوردستان پێیەوە دۆزی كورد بەردەوام دۆزی ڕەوای گەلی كوردستان بووە لە عیراق .</a:t>
            </a:r>
            <a:endParaRPr lang="en-US" sz="2800" dirty="0"/>
          </a:p>
          <a:p>
            <a:pPr algn="just" rtl="1"/>
            <a:r>
              <a:rPr lang="ar-SA" sz="2800" dirty="0"/>
              <a:t>ڕژێمە یەك لە دوای یەكەكانی عیراق نكۆڵییان لە مافی گەلی كورد لە دیاریكردنی چارەنووسیدا كردووە و سیاسەتی دژ بە مەسەلەی نەتەوایەتی گەلی كورد بەرنامەڕێژ كراوە، ڕژێمە یەك لە دوای یەكەكان كە فەرمانڕەوایی عیراقییان كردووە هەمیشە تاوانی گەورەیان لە دژی گەلی كورد ئەنجامداوە، تەنها لەبەر ئەوەی كوردستانییان لە هەوڵی ڕەوا دابوون بۆ گەیشتن بە مافەكانیان، لێرەدا ئاماژە بە چەند جۆرێكی جینۆسایدكردنی گەلی كورد دەكەین لە باشوری كوردستان وەك: </a:t>
            </a:r>
            <a:endParaRPr lang="en-US" sz="2800" dirty="0"/>
          </a:p>
          <a:p>
            <a:pPr algn="just" rtl="1"/>
            <a:r>
              <a:rPr lang="ar-SA" sz="2800" dirty="0"/>
              <a:t>1- ڕاگواستن . 2- بەعەرەبكردن (تعریب) . 3- ئەنفال . 4- كیمیاباران .</a:t>
            </a:r>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38</a:t>
            </a:fld>
            <a:endParaRPr lang="en-US"/>
          </a:p>
        </p:txBody>
      </p:sp>
    </p:spTree>
    <p:extLst>
      <p:ext uri="{BB962C8B-B14F-4D97-AF65-F5344CB8AC3E}">
        <p14:creationId xmlns:p14="http://schemas.microsoft.com/office/powerpoint/2010/main" val="36750862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FF0000"/>
                </a:solidFill>
              </a:rPr>
              <a:t> ڕاگواستن</a:t>
            </a:r>
            <a:endParaRPr lang="en-US" dirty="0">
              <a:solidFill>
                <a:srgbClr val="FF0000"/>
              </a:solidFill>
            </a:endParaRPr>
          </a:p>
        </p:txBody>
      </p:sp>
      <p:sp>
        <p:nvSpPr>
          <p:cNvPr id="3" name="Content Placeholder 2"/>
          <p:cNvSpPr>
            <a:spLocks noGrp="1"/>
          </p:cNvSpPr>
          <p:nvPr>
            <p:ph idx="1"/>
          </p:nvPr>
        </p:nvSpPr>
        <p:spPr>
          <a:xfrm>
            <a:off x="783771" y="1845734"/>
            <a:ext cx="11090366" cy="4023360"/>
          </a:xfrm>
        </p:spPr>
        <p:txBody>
          <a:bodyPr>
            <a:normAutofit/>
          </a:bodyPr>
          <a:lstStyle/>
          <a:p>
            <a:pPr algn="just" rtl="1"/>
            <a:r>
              <a:rPr lang="ar-SA" sz="2400" dirty="0" smtClean="0"/>
              <a:t>ڕاگواستنی </a:t>
            </a:r>
            <a:r>
              <a:rPr lang="ar-SA" sz="2400" dirty="0"/>
              <a:t>گەلی كورد مێژوویەكی دوور و درێژی هەیە، بونی زیاتر لە یەك ملیون كورد لە خوڕاسان، هەروەها بوونی كورد لە </a:t>
            </a:r>
            <a:r>
              <a:rPr lang="ar-SA" sz="2400" dirty="0" smtClean="0"/>
              <a:t>وڵاتانی</a:t>
            </a:r>
            <a:r>
              <a:rPr lang="ar-SA" sz="2400" dirty="0"/>
              <a:t>: (میسر، ئەردەن، لوبنان)و زۆر شوێنی تر ئاماژەیە بۆ ئەگەری ڕاگواستنی كوردەكان بۆ ئەو شوێنە </a:t>
            </a:r>
            <a:r>
              <a:rPr lang="ar-SA" sz="2400" dirty="0" smtClean="0"/>
              <a:t>دووەدەستانە </a:t>
            </a:r>
            <a:r>
              <a:rPr lang="ar-SA" sz="2400" dirty="0"/>
              <a:t>لە كاتی </a:t>
            </a:r>
            <a:r>
              <a:rPr lang="ar-SA" sz="2400" dirty="0" smtClean="0"/>
              <a:t>جیاوازدا.</a:t>
            </a:r>
            <a:endParaRPr lang="ku-Arab-IQ" sz="2400" dirty="0" smtClean="0"/>
          </a:p>
          <a:p>
            <a:pPr algn="just" rtl="1"/>
            <a:endParaRPr lang="en-US" sz="2400" dirty="0"/>
          </a:p>
          <a:p>
            <a:pPr algn="just" rtl="1"/>
            <a:r>
              <a:rPr lang="ar-SA" sz="2400" dirty="0"/>
              <a:t>لە عیراقیش ڕاگواستنی كورد بە شێوەیەكی بەرفراوان لە دوای هاتنی بەعسییەكان بۆ سەر تەختی فەرمانڕەوایی لە ساڵی (1963ز) دەستی پێكرد، بەڵام زۆر بە بەرنامە و بە شێوەیەكی سیستەماتیكی ئەنجامدرا، كە لە ئەنجامدا زیاتر لە (4000</a:t>
            </a:r>
            <a:r>
              <a:rPr lang="ar-SA" sz="2400" dirty="0" smtClean="0"/>
              <a:t>) </a:t>
            </a:r>
            <a:r>
              <a:rPr lang="ar-SA" sz="2400" dirty="0"/>
              <a:t>گوندی كوردستان و چەندین شارو شارۆچكە وەكو قەڵادزێ‌ و سەیدسادق لە ماوەی نێوان ساڵەكانی (1975-1990ز) ڕاگوێزران . بەهەمان شێوە لە سەرەتای دەیەی نەوەتەكانی سەدەی بیست، لە توركیاش زیاتر لە (4000) گوندی كوردستان خاپوركران و خەڵكەكەی بە زۆری بۆ ناوچە توركنشینەكان ڕاگوێزران .</a:t>
            </a:r>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39</a:t>
            </a:fld>
            <a:endParaRPr lang="en-US"/>
          </a:p>
        </p:txBody>
      </p:sp>
    </p:spTree>
    <p:extLst>
      <p:ext uri="{BB962C8B-B14F-4D97-AF65-F5344CB8AC3E}">
        <p14:creationId xmlns:p14="http://schemas.microsoft.com/office/powerpoint/2010/main" val="2285464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FF0000"/>
                </a:solidFill>
              </a:rPr>
              <a:t>هۆكارە‌كان</a:t>
            </a:r>
            <a:r>
              <a:rPr lang="ku-Arab-IQ" dirty="0" smtClean="0">
                <a:solidFill>
                  <a:srgbClr val="FF0000"/>
                </a:solidFill>
              </a:rPr>
              <a:t>ی </a:t>
            </a:r>
            <a:r>
              <a:rPr lang="ar-SA" dirty="0" smtClean="0">
                <a:solidFill>
                  <a:srgbClr val="FF0000"/>
                </a:solidFill>
              </a:rPr>
              <a:t>دە‌ركە‌وتنی </a:t>
            </a:r>
            <a:r>
              <a:rPr lang="ar-SA" dirty="0">
                <a:solidFill>
                  <a:srgbClr val="FF0000"/>
                </a:solidFill>
              </a:rPr>
              <a:t>كوردۆلۆجی:</a:t>
            </a:r>
            <a:r>
              <a:rPr lang="en-US" dirty="0"/>
              <a:t/>
            </a:r>
            <a:br>
              <a:rPr lang="en-US" dirty="0"/>
            </a:br>
            <a:endParaRPr lang="en-US" dirty="0"/>
          </a:p>
        </p:txBody>
      </p:sp>
      <p:sp>
        <p:nvSpPr>
          <p:cNvPr id="3" name="Content Placeholder 2"/>
          <p:cNvSpPr>
            <a:spLocks noGrp="1"/>
          </p:cNvSpPr>
          <p:nvPr>
            <p:ph idx="1"/>
          </p:nvPr>
        </p:nvSpPr>
        <p:spPr>
          <a:xfrm>
            <a:off x="457201" y="1737360"/>
            <a:ext cx="11430000" cy="4454434"/>
          </a:xfrm>
        </p:spPr>
        <p:txBody>
          <a:bodyPr>
            <a:normAutofit/>
          </a:bodyPr>
          <a:lstStyle/>
          <a:p>
            <a:pPr algn="just" rtl="1"/>
            <a:r>
              <a:rPr lang="ku-Arab-IQ" sz="3200" dirty="0" smtClean="0"/>
              <a:t>١- </a:t>
            </a:r>
            <a:r>
              <a:rPr lang="ar-SA" sz="3200" dirty="0"/>
              <a:t>شوێنی جیۆپۆلەتیكی </a:t>
            </a:r>
            <a:r>
              <a:rPr lang="ar-SA" sz="3200" dirty="0" smtClean="0"/>
              <a:t>كوردستان</a:t>
            </a:r>
            <a:endParaRPr lang="ku-Arab-IQ" sz="3200" dirty="0" smtClean="0"/>
          </a:p>
          <a:p>
            <a:pPr algn="just" rtl="1"/>
            <a:r>
              <a:rPr lang="ku-Arab-IQ" sz="3200" dirty="0" smtClean="0"/>
              <a:t>٢- </a:t>
            </a:r>
            <a:r>
              <a:rPr lang="ku-Arab-IQ" sz="3200" dirty="0" smtClean="0">
                <a:solidFill>
                  <a:srgbClr val="FF0000"/>
                </a:solidFill>
              </a:rPr>
              <a:t>لە ڕووی ڕامیارییەوە</a:t>
            </a:r>
            <a:r>
              <a:rPr lang="ar-SA" sz="3200" dirty="0" smtClean="0">
                <a:solidFill>
                  <a:srgbClr val="FF0000"/>
                </a:solidFill>
              </a:rPr>
              <a:t> </a:t>
            </a:r>
            <a:r>
              <a:rPr lang="ar-SA" sz="3200" dirty="0" smtClean="0"/>
              <a:t>ناوچە‌كە‌ </a:t>
            </a:r>
            <a:r>
              <a:rPr lang="ar-SA" sz="3200" dirty="0"/>
              <a:t>كە‌ كە‌وتبووە‌ نێوان دوو ئیمپراتۆریە‌تی بە‌هێزی ئە‌و سە‌ردە‌مە‌ ئە‌وانیش ئیمپراتۆریە‌تی عوسمانی و ئیمپراتۆریە‌تی سە‌فە‌وی بوون، بە‌مە‌ش </a:t>
            </a:r>
            <a:r>
              <a:rPr lang="ar-SA" sz="3200" dirty="0" smtClean="0"/>
              <a:t>بو</a:t>
            </a:r>
            <a:r>
              <a:rPr lang="ku-Arab-IQ" sz="3200" dirty="0" smtClean="0"/>
              <a:t>و</a:t>
            </a:r>
            <a:r>
              <a:rPr lang="ar-SA" sz="3200" dirty="0" smtClean="0"/>
              <a:t>ەتە‌ </a:t>
            </a:r>
            <a:r>
              <a:rPr lang="ar-SA" sz="3200" dirty="0"/>
              <a:t>جێگای سە‌رنجی وڵاتە‌ ئە‌وروپیەكانی وەك: </a:t>
            </a:r>
            <a:r>
              <a:rPr lang="ar-SA" sz="3200" dirty="0">
                <a:solidFill>
                  <a:srgbClr val="FF0000"/>
                </a:solidFill>
              </a:rPr>
              <a:t>بە‌ریتانیا و فە‌رەنسا و ئیتالیا و ئە‌ڵمانیا، لە‌ لایە‌ك و </a:t>
            </a:r>
            <a:r>
              <a:rPr lang="ar-SA" sz="3200" dirty="0">
                <a:solidFill>
                  <a:srgbClr val="7030A0"/>
                </a:solidFill>
              </a:rPr>
              <a:t>لە‌ لایە‌كی تریشە‌وە‌ ڕووسیای قە‌یسە‌ری </a:t>
            </a:r>
            <a:r>
              <a:rPr lang="ar-SA" sz="3200" dirty="0" smtClean="0">
                <a:solidFill>
                  <a:srgbClr val="FF0000"/>
                </a:solidFill>
              </a:rPr>
              <a:t>.</a:t>
            </a:r>
            <a:endParaRPr lang="ku-Arab-IQ" sz="3200" dirty="0" smtClean="0">
              <a:solidFill>
                <a:srgbClr val="FF0000"/>
              </a:solidFill>
            </a:endParaRPr>
          </a:p>
          <a:p>
            <a:pPr algn="just" rtl="1"/>
            <a:r>
              <a:rPr lang="ku-Arab-IQ" sz="3200" dirty="0" smtClean="0"/>
              <a:t>٣- </a:t>
            </a:r>
            <a:r>
              <a:rPr lang="ar-SA" sz="3200" dirty="0"/>
              <a:t>هە‌ریە‌ك لەو زلهێزانە بۆ ئە‌وەی سە‌ركە‌وتووبن لە‌ پلانی دارێژراوی خۆیان و هە‌و‌ڵدانی لابە‌لا بۆ نزیك بونەوە‌ لە كورد پێویست بوو شارە‌زای سروشتی ژیان و داب و نە‌ریت و مێژوویان بن، بۆ ئە‌و مە‌بە‌ستە‌ش زۆر شتیان دە‌ربارە‌ی كورد نوسووە‌ و زانیاری بە‌سوودیان دە‌ربارە‌ی نە‌تە‌وە‌كە‌مان تۆماركردووە ‌. </a:t>
            </a:r>
            <a:endParaRPr lang="en-US" sz="3200" dirty="0"/>
          </a:p>
          <a:p>
            <a:pPr algn="just" rtl="1"/>
            <a:endParaRPr lang="en-US" sz="3200" dirty="0"/>
          </a:p>
          <a:p>
            <a:pPr algn="just" rtl="1"/>
            <a:endParaRPr lang="en-US" sz="3200" dirty="0"/>
          </a:p>
        </p:txBody>
      </p:sp>
      <p:sp>
        <p:nvSpPr>
          <p:cNvPr id="4" name="Slide Number Placeholder 3"/>
          <p:cNvSpPr>
            <a:spLocks noGrp="1"/>
          </p:cNvSpPr>
          <p:nvPr>
            <p:ph type="sldNum" sz="quarter" idx="12"/>
          </p:nvPr>
        </p:nvSpPr>
        <p:spPr/>
        <p:txBody>
          <a:bodyPr/>
          <a:lstStyle/>
          <a:p>
            <a:fld id="{F91B219C-6FD5-4CC5-927D-1775406B2036}" type="slidenum">
              <a:rPr lang="en-US" smtClean="0"/>
              <a:t>4</a:t>
            </a:fld>
            <a:endParaRPr lang="en-US"/>
          </a:p>
        </p:txBody>
      </p:sp>
    </p:spTree>
    <p:extLst>
      <p:ext uri="{BB962C8B-B14F-4D97-AF65-F5344CB8AC3E}">
        <p14:creationId xmlns:p14="http://schemas.microsoft.com/office/powerpoint/2010/main" val="6503245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FF0000"/>
                </a:solidFill>
              </a:rPr>
              <a:t>بەعەرەبكردن </a:t>
            </a:r>
            <a:r>
              <a:rPr lang="ar-SA" dirty="0">
                <a:solidFill>
                  <a:srgbClr val="FF0000"/>
                </a:solidFill>
              </a:rPr>
              <a:t>(تعریب</a:t>
            </a:r>
            <a:r>
              <a:rPr lang="ar-SA"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574766" y="1737360"/>
            <a:ext cx="10868296" cy="4023360"/>
          </a:xfrm>
        </p:spPr>
        <p:txBody>
          <a:bodyPr>
            <a:normAutofit/>
          </a:bodyPr>
          <a:lstStyle/>
          <a:p>
            <a:pPr algn="just" rtl="1"/>
            <a:r>
              <a:rPr lang="ar-SA" sz="3200" dirty="0" smtClean="0">
                <a:solidFill>
                  <a:srgbClr val="FF0000"/>
                </a:solidFill>
              </a:rPr>
              <a:t>بریتیە لە كرداری گۆرینی نەژاد و ناسنامەی نەتەوەیی، لە نەتەوەیەكی ناعەرەبەوە بۆ نەتەوەكی عەرەب</a:t>
            </a:r>
            <a:r>
              <a:rPr lang="ku-Arab-IQ" sz="3200" dirty="0" smtClean="0"/>
              <a:t>.</a:t>
            </a:r>
            <a:r>
              <a:rPr lang="ar-SA" sz="3200" dirty="0" smtClean="0"/>
              <a:t>ئەو </a:t>
            </a:r>
            <a:r>
              <a:rPr lang="ar-SA" sz="3200" dirty="0"/>
              <a:t>كردارە تەنها مرۆڤەكان ناگرێتەوە بەڵكو جوگرافیا و كەلتور و ئادگارە كۆمەڵایەتیەكانیش </a:t>
            </a:r>
            <a:r>
              <a:rPr lang="ar-SA" sz="3200" dirty="0" smtClean="0"/>
              <a:t>دەگرێتەوە</a:t>
            </a:r>
            <a:r>
              <a:rPr lang="ku-Arab-IQ" sz="3200" dirty="0" smtClean="0"/>
              <a:t>.</a:t>
            </a:r>
          </a:p>
          <a:p>
            <a:pPr algn="just" rtl="1"/>
            <a:r>
              <a:rPr lang="ar-SA" sz="3200" dirty="0" smtClean="0"/>
              <a:t> </a:t>
            </a:r>
            <a:r>
              <a:rPr lang="ar-SA" sz="3200" dirty="0"/>
              <a:t>هەروەك چۆن ئەو بەعەرەبكردنە لە باشوری كوردستان تا ایستاش بە شێوەیەكی سیستەماتیك و بەردەوام ئەنجامدەدرێت، بەهەمان شێوە ڕژێمی سوریاش بە مەبەستی لە یەكتردابرینی كوردەكان پشتێنەی عەرەبی دروست كرد بە تایبەتی لە جەزیرە و عەفرین. هەروەها توركیا و ئێرانیش هەمان سیاسەتیان پیادەكردووە لە كوردستانی باكور  و رۆژهەڵات .</a:t>
            </a:r>
            <a:endParaRPr lang="en-US" sz="3200" dirty="0"/>
          </a:p>
        </p:txBody>
      </p:sp>
      <p:sp>
        <p:nvSpPr>
          <p:cNvPr id="4" name="Slide Number Placeholder 3"/>
          <p:cNvSpPr>
            <a:spLocks noGrp="1"/>
          </p:cNvSpPr>
          <p:nvPr>
            <p:ph type="sldNum" sz="quarter" idx="12"/>
          </p:nvPr>
        </p:nvSpPr>
        <p:spPr/>
        <p:txBody>
          <a:bodyPr/>
          <a:lstStyle/>
          <a:p>
            <a:fld id="{F91B219C-6FD5-4CC5-927D-1775406B2036}" type="slidenum">
              <a:rPr lang="en-US" smtClean="0"/>
              <a:t>40</a:t>
            </a:fld>
            <a:endParaRPr lang="en-US"/>
          </a:p>
        </p:txBody>
      </p:sp>
    </p:spTree>
    <p:extLst>
      <p:ext uri="{BB962C8B-B14F-4D97-AF65-F5344CB8AC3E}">
        <p14:creationId xmlns:p14="http://schemas.microsoft.com/office/powerpoint/2010/main" val="10064286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FF0000"/>
                </a:solidFill>
              </a:rPr>
              <a:t>ئەنفال</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rtl="1"/>
            <a:r>
              <a:rPr lang="ar-SA" sz="2400" dirty="0" smtClean="0"/>
              <a:t>ئەم وشەیە </a:t>
            </a:r>
            <a:r>
              <a:rPr lang="ar-SA" sz="2400" dirty="0"/>
              <a:t>لە ناوی سورەتی هەشتەمی قورئانی پیرۆز (الانفال) وەرگیراوە بە مەبەستی شیواندنی مانا و واتاكانی قورئان و </a:t>
            </a:r>
            <a:r>
              <a:rPr lang="ar-SA" sz="2400" dirty="0" smtClean="0"/>
              <a:t>چەواشەكردن </a:t>
            </a:r>
            <a:r>
              <a:rPr lang="ar-SA" sz="2400" dirty="0"/>
              <a:t>بەكارهێندراوە، </a:t>
            </a:r>
            <a:r>
              <a:rPr lang="ar-SA" sz="2400" dirty="0" smtClean="0"/>
              <a:t>هەروەها </a:t>
            </a:r>
            <a:r>
              <a:rPr lang="ar-SA" sz="2400" dirty="0"/>
              <a:t>ناوێكیشە عیراقییە شۆڤینیەكان لە زنجیرەك كردەوەی سەربازیان ناوە .</a:t>
            </a:r>
            <a:endParaRPr lang="en-US" sz="2400" dirty="0"/>
          </a:p>
          <a:p>
            <a:pPr algn="just" rtl="1"/>
            <a:r>
              <a:rPr lang="ar-SA" sz="2400" dirty="0"/>
              <a:t>شاڵاوەكانی (ئەنفال) شێوەیەكی تایبەتی و هێرشێكی بەرنامە </a:t>
            </a:r>
            <a:r>
              <a:rPr lang="ar-SA" sz="2400" dirty="0" smtClean="0"/>
              <a:t>بۆداڕێژراوی </a:t>
            </a:r>
            <a:r>
              <a:rPr lang="ar-SA" sz="2400" dirty="0"/>
              <a:t>لە </a:t>
            </a:r>
            <a:r>
              <a:rPr lang="ar-SA" sz="2400" dirty="0" smtClean="0"/>
              <a:t>ناوبردنی </a:t>
            </a:r>
            <a:r>
              <a:rPr lang="ar-SA" sz="2400" dirty="0"/>
              <a:t>گەلی كورد بوو .</a:t>
            </a:r>
            <a:endParaRPr lang="en-US" sz="2400" dirty="0"/>
          </a:p>
          <a:p>
            <a:pPr algn="just" rtl="1"/>
            <a:r>
              <a:rPr lang="ar-SA" sz="2400" dirty="0"/>
              <a:t>پێنج مانگ و پانزە رۆژی خایاند، كە لە (23 – شوباتی – 1988ز) دەستی پێكرد و لە (6-ئەیلەلی-1988ز) كۆتایی هات، ڕژێم لە شاڵاوەكانی </a:t>
            </a:r>
            <a:r>
              <a:rPr lang="ar-SA" sz="2400" dirty="0" smtClean="0"/>
              <a:t>بە</a:t>
            </a:r>
            <a:r>
              <a:rPr lang="ku-Arab-IQ" sz="2400" dirty="0" smtClean="0"/>
              <a:t> </a:t>
            </a:r>
            <a:r>
              <a:rPr lang="ar-SA" sz="2400" dirty="0" smtClean="0"/>
              <a:t>ناو </a:t>
            </a:r>
            <a:r>
              <a:rPr lang="ar-SA" sz="2400" dirty="0"/>
              <a:t>(ئەنفال)دا ئامانج و مەبەستی تایبەتی هەبوو، بۆیەش بە چەند قۆناغێكی </a:t>
            </a:r>
            <a:r>
              <a:rPr lang="ar-SA" sz="2400" dirty="0" smtClean="0"/>
              <a:t>دیاریكراوی </a:t>
            </a:r>
            <a:r>
              <a:rPr lang="ar-SA" sz="2400" dirty="0"/>
              <a:t>بەرنامە بۆ داڕێژراو مەرامە گڵاوەكانی جێبەجێ‌ كرد، هەر قۆناغەی بۆ ناوچەیەكی جوگرافی و دیمۆگرافی یان زیاتر بەڕێوەدەبرد، كە شەش مانگی خایاند .</a:t>
            </a:r>
            <a:endParaRPr lang="en-US" sz="2400" dirty="0"/>
          </a:p>
          <a:p>
            <a:pPr algn="just"/>
            <a:endParaRPr lang="en-US" sz="2400" dirty="0"/>
          </a:p>
          <a:p>
            <a:pPr algn="just"/>
            <a:endParaRPr lang="en-US" sz="2400" dirty="0"/>
          </a:p>
          <a:p>
            <a:pPr algn="just"/>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41</a:t>
            </a:fld>
            <a:endParaRPr lang="en-US"/>
          </a:p>
        </p:txBody>
      </p:sp>
    </p:spTree>
    <p:extLst>
      <p:ext uri="{BB962C8B-B14F-4D97-AF65-F5344CB8AC3E}">
        <p14:creationId xmlns:p14="http://schemas.microsoft.com/office/powerpoint/2010/main" val="3891777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ku-Arab-IQ" dirty="0" smtClean="0">
                <a:solidFill>
                  <a:srgbClr val="FF0000"/>
                </a:solidFill>
              </a:rPr>
              <a:t>قۆناغەکانی ئەنفال</a:t>
            </a:r>
            <a:endParaRPr lang="en-US" dirty="0">
              <a:solidFill>
                <a:srgbClr val="FF0000"/>
              </a:solidFill>
            </a:endParaRPr>
          </a:p>
        </p:txBody>
      </p:sp>
      <p:sp>
        <p:nvSpPr>
          <p:cNvPr id="3" name="Content Placeholder 2"/>
          <p:cNvSpPr>
            <a:spLocks noGrp="1"/>
          </p:cNvSpPr>
          <p:nvPr>
            <p:ph idx="1"/>
          </p:nvPr>
        </p:nvSpPr>
        <p:spPr>
          <a:xfrm>
            <a:off x="535577" y="1845734"/>
            <a:ext cx="11220994" cy="4023360"/>
          </a:xfrm>
        </p:spPr>
        <p:txBody>
          <a:bodyPr>
            <a:noAutofit/>
          </a:bodyPr>
          <a:lstStyle/>
          <a:p>
            <a:pPr algn="just" rtl="1"/>
            <a:r>
              <a:rPr lang="ar-SA" sz="2800" dirty="0">
                <a:solidFill>
                  <a:srgbClr val="FF0000"/>
                </a:solidFill>
              </a:rPr>
              <a:t>قۆناغی یەكەم: </a:t>
            </a:r>
            <a:r>
              <a:rPr lang="ar-SA" sz="2800" dirty="0"/>
              <a:t>ئەنفال و </a:t>
            </a:r>
            <a:r>
              <a:rPr lang="ar-SA" sz="2800" dirty="0" smtClean="0"/>
              <a:t>هێرشكردنە </a:t>
            </a:r>
            <a:r>
              <a:rPr lang="ar-SA" sz="2800" dirty="0"/>
              <a:t>سەر (سەرگەڵوو و بەرگەڵوو) لە (23-شوباتی-1988ز) دەستی پێكرد و لە (19- ئایار)ی هەمان ساڵ كۆتایی هات، ئەم هێرشە لە چەند قۆڵێكەوە كرایە سەر ناوچەی جافایەتی، بە درێژایی (50) میل لە بنگردەوە بۆ لای رۆژهەڵاتی دەریاچەی دووكان و شارۆچكەی دوكان، لەوێشەوە بەرەو شاری سلێمانی و شارۆچكەی ماوەت و چوارتای گرتەوە .</a:t>
            </a:r>
            <a:endParaRPr lang="en-US" sz="2800" dirty="0"/>
          </a:p>
          <a:p>
            <a:pPr algn="just" rtl="1"/>
            <a:r>
              <a:rPr lang="ar-SA" sz="2800" dirty="0">
                <a:solidFill>
                  <a:srgbClr val="FF0000"/>
                </a:solidFill>
              </a:rPr>
              <a:t>- قۆناغی دووەم: </a:t>
            </a:r>
            <a:r>
              <a:rPr lang="ar-SA" sz="2800" dirty="0"/>
              <a:t>لە ناوچەی قەرەداغ ئەنجام درا، لە (22- ئازاری- 1988ز) دەستی پێكردەوە و لە (1- نیسان) كۆتایی بە شاڵاوەكە هات، لەم هێرشە لە هەموو لایەكەوە ئابلۆقەی ناوچەكەیدا، ئەو شاڵاوە ناوچەكانی (تەكیە، بەلەكجار، میولی، بانی مورد، چرچەقەڵا، بەلەكان، دەربەند، فەقیرە، قەرەداغ، ئۆقلا، جافەران، بوخشێن، سێوسێنان)ی گرتەوە .</a:t>
            </a:r>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42</a:t>
            </a:fld>
            <a:endParaRPr lang="en-US"/>
          </a:p>
        </p:txBody>
      </p:sp>
    </p:spTree>
    <p:extLst>
      <p:ext uri="{BB962C8B-B14F-4D97-AF65-F5344CB8AC3E}">
        <p14:creationId xmlns:p14="http://schemas.microsoft.com/office/powerpoint/2010/main" val="18059942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22514" y="1845734"/>
            <a:ext cx="10633166" cy="4023360"/>
          </a:xfrm>
        </p:spPr>
        <p:txBody>
          <a:bodyPr>
            <a:normAutofit/>
          </a:bodyPr>
          <a:lstStyle/>
          <a:p>
            <a:pPr algn="just" rtl="1"/>
            <a:r>
              <a:rPr lang="ar-SA" sz="3200" dirty="0" smtClean="0">
                <a:solidFill>
                  <a:srgbClr val="FF0000"/>
                </a:solidFill>
              </a:rPr>
              <a:t>-قۆناغی </a:t>
            </a:r>
            <a:r>
              <a:rPr lang="ar-SA" sz="3200" dirty="0">
                <a:solidFill>
                  <a:srgbClr val="FF0000"/>
                </a:solidFill>
              </a:rPr>
              <a:t>سێیەم: </a:t>
            </a:r>
            <a:r>
              <a:rPr lang="ar-SA" sz="3200" dirty="0"/>
              <a:t>هەموو ناوچەكانی گەرمیانی گرتەوە، لە (7-4-1988ز) تا (20-4-1988ز) بەردەوام بوو، ئەو پەلامارە ئەو ناوچانەی گرتەوە (چەمچەماڵ، سەنگاو، لەیلان، قادركەرەم، نەوجول، دووزخوماتوو، كفری، كەلار، سەرقەڵا، جەبارە، باوەنوور، تیلەكۆ، دەربەندیخان) </a:t>
            </a:r>
            <a:r>
              <a:rPr lang="ar-SA" sz="3200" dirty="0" smtClean="0"/>
              <a:t>.</a:t>
            </a:r>
            <a:endParaRPr lang="ku-Arab-IQ" sz="3200" dirty="0" smtClean="0"/>
          </a:p>
          <a:p>
            <a:pPr algn="just" rtl="1"/>
            <a:endParaRPr lang="en-US" sz="3200" dirty="0"/>
          </a:p>
          <a:p>
            <a:pPr algn="just" rtl="1"/>
            <a:r>
              <a:rPr lang="ar-SA" sz="3200" dirty="0" smtClean="0">
                <a:solidFill>
                  <a:srgbClr val="FF0000"/>
                </a:solidFill>
              </a:rPr>
              <a:t>-قۆناغی </a:t>
            </a:r>
            <a:r>
              <a:rPr lang="ar-SA" sz="3200" dirty="0">
                <a:solidFill>
                  <a:srgbClr val="FF0000"/>
                </a:solidFill>
              </a:rPr>
              <a:t>چوارەم: </a:t>
            </a:r>
            <a:r>
              <a:rPr lang="ar-SA" sz="3200" dirty="0"/>
              <a:t>لە (20-4-1988ز) دەستی پێكرد و لە (5-5-1988ز) كۆتای هات، ناوچەكانی (عەسكەر، گوپتەپە، ئاغجەلەر، چەمی رێزان، دەشتی كۆیە، تەقتەق، قەرەهەنجیر) گرتەووە .</a:t>
            </a:r>
            <a:endParaRPr lang="en-US" sz="3200" dirty="0"/>
          </a:p>
          <a:p>
            <a:pPr algn="just"/>
            <a:endParaRPr lang="en-US" sz="3200" dirty="0"/>
          </a:p>
        </p:txBody>
      </p:sp>
      <p:sp>
        <p:nvSpPr>
          <p:cNvPr id="4" name="Slide Number Placeholder 3"/>
          <p:cNvSpPr>
            <a:spLocks noGrp="1"/>
          </p:cNvSpPr>
          <p:nvPr>
            <p:ph type="sldNum" sz="quarter" idx="12"/>
          </p:nvPr>
        </p:nvSpPr>
        <p:spPr/>
        <p:txBody>
          <a:bodyPr/>
          <a:lstStyle/>
          <a:p>
            <a:fld id="{F91B219C-6FD5-4CC5-927D-1775406B2036}" type="slidenum">
              <a:rPr lang="en-US" smtClean="0"/>
              <a:t>43</a:t>
            </a:fld>
            <a:endParaRPr lang="en-US"/>
          </a:p>
        </p:txBody>
      </p:sp>
    </p:spTree>
    <p:extLst>
      <p:ext uri="{BB962C8B-B14F-4D97-AF65-F5344CB8AC3E}">
        <p14:creationId xmlns:p14="http://schemas.microsoft.com/office/powerpoint/2010/main" val="41313528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87383" y="1845733"/>
            <a:ext cx="11612879" cy="4359123"/>
          </a:xfrm>
        </p:spPr>
        <p:txBody>
          <a:bodyPr>
            <a:noAutofit/>
          </a:bodyPr>
          <a:lstStyle/>
          <a:p>
            <a:pPr algn="just" rtl="1"/>
            <a:r>
              <a:rPr lang="ar-SA" sz="2800" dirty="0">
                <a:solidFill>
                  <a:srgbClr val="FF0000"/>
                </a:solidFill>
              </a:rPr>
              <a:t>قۆناغی پێنجەم و شەشەم و حەوتەم: </a:t>
            </a:r>
            <a:r>
              <a:rPr lang="ar-SA" sz="2800" dirty="0"/>
              <a:t>لە (24-5-1988ز) دەستی پێكرد و لە (31-8-1988ز) كۆتایی هات، ناوچەكانی (رواندوز، شەقلاوە، قەڵاتوكان، ڕەزگە، ساتێ‌، سپیلك، شاخی ئارموشە، بنەكاوڵ، هندرێن، زینی سەران، دۆڵی ئاكۆیان، كێلێ‌، دەرگەڵە، سەروچاوە، وەرتێ‌، شاخی هەڵەموند، گەرووی مەجەڵ زیارەت، كەپكی حەمەد ئاغا، كێل كێل، بەنی هەریر، فەقێیان، گەرەوان)ی گرتەوە .</a:t>
            </a:r>
            <a:endParaRPr lang="en-US" sz="2800" dirty="0"/>
          </a:p>
          <a:p>
            <a:pPr algn="just" rtl="1"/>
            <a:r>
              <a:rPr lang="ar-SA" sz="2800" dirty="0">
                <a:solidFill>
                  <a:srgbClr val="FF0000"/>
                </a:solidFill>
              </a:rPr>
              <a:t>- قۆناغی هەشتەم: </a:t>
            </a:r>
            <a:r>
              <a:rPr lang="ar-SA" sz="2800" dirty="0"/>
              <a:t>ناوچەی بادینانی گرتەوە لە (25-8-1988ز) تا (6-9-1988ز)، ئەو قۆناغە ناوچەكانی (دەوروبەری دهۆك، زاخۆ، ئامێدی، ئاكرێ‌، شێخان)ی گرتەوە .  </a:t>
            </a:r>
            <a:endParaRPr lang="en-US" sz="2800" dirty="0"/>
          </a:p>
          <a:p>
            <a:pPr algn="just" rtl="1"/>
            <a:r>
              <a:rPr lang="ar-SA" sz="2800" dirty="0"/>
              <a:t>سەرئەنجام نزیكەی (</a:t>
            </a:r>
            <a:r>
              <a:rPr lang="ar-SA" sz="2800" dirty="0" smtClean="0"/>
              <a:t>182)هەزار </a:t>
            </a:r>
            <a:r>
              <a:rPr lang="ar-SA" sz="2800" dirty="0"/>
              <a:t>هاووڵاتی سڤیل لە شاڵاوی بەد (ئەنفال)دا بونە قوربانی كە زۆربەیان زیندەبەچاڵ كران لە بیابانەكانی خواروی عیراق، كەزۆربەیان ژن و منداڵ و بەساڵاچوو بوون، ئەوانەی تریش لە ئوردوگا زۆرەملێكان نیشتەجێ‌ كران .</a:t>
            </a:r>
            <a:endParaRPr lang="en-US" sz="2800" dirty="0"/>
          </a:p>
          <a:p>
            <a:pPr algn="just"/>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44</a:t>
            </a:fld>
            <a:endParaRPr lang="en-US"/>
          </a:p>
        </p:txBody>
      </p:sp>
    </p:spTree>
    <p:extLst>
      <p:ext uri="{BB962C8B-B14F-4D97-AF65-F5344CB8AC3E}">
        <p14:creationId xmlns:p14="http://schemas.microsoft.com/office/powerpoint/2010/main" val="1874186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FF0000"/>
                </a:solidFill>
              </a:rPr>
              <a:t>كیمیاباران</a:t>
            </a:r>
            <a:r>
              <a:rPr lang="ar-SA" dirty="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1097279" y="1845733"/>
            <a:ext cx="10646229" cy="4359123"/>
          </a:xfrm>
        </p:spPr>
        <p:txBody>
          <a:bodyPr>
            <a:noAutofit/>
          </a:bodyPr>
          <a:lstStyle/>
          <a:p>
            <a:pPr algn="just" rtl="1"/>
            <a:r>
              <a:rPr lang="ar-SA" sz="2400" dirty="0" smtClean="0"/>
              <a:t>چەكە </a:t>
            </a:r>
            <a:r>
              <a:rPr lang="ar-SA" sz="2400" dirty="0"/>
              <a:t>كیمیاییەكان بە چەكی كۆمەڵكوژ و قەدەغە كراو هەژمار دەكرێن، ئەو چەكانەی كە كۆمەلگەی نێو دەوڵەتی قەدەغەی كردوون بە پێی پرۆتۆكۆڵی (1925) لە بارەی بەكارهێنانی گازە خنكێنەر و ژەهراوییەكان و هاوشێوەكانیان، هەروەها ئامرازە ڤایرۆسییكان، بە پێی ڕێكەوتنی چوارەمی (لاهای) لە ساڵی (1907ز) .</a:t>
            </a:r>
            <a:endParaRPr lang="en-US" sz="2400" dirty="0"/>
          </a:p>
          <a:p>
            <a:pPr algn="just" rtl="1"/>
            <a:r>
              <a:rPr lang="ar-SA" sz="2400" dirty="0"/>
              <a:t>ڕژێمی عیراق (40) چەكی كیمیایی دژی هاوڵاتی سڤیل و گروپە چەكدارە كوردییەكان بەكارهێناوە، لە ماوەی نێوان (15- نیسانی 1987) تاكو (25- ئابی 1988) .</a:t>
            </a:r>
            <a:endParaRPr lang="en-US" sz="2400" dirty="0"/>
          </a:p>
          <a:p>
            <a:pPr algn="just" rtl="1"/>
            <a:r>
              <a:rPr lang="ar-SA" sz="2400" dirty="0"/>
              <a:t>لە (15 - نیسانی 1987ز) بۆ یەكەمجار فرۆكە جەنگییەكانی عیراق لە میانی </a:t>
            </a:r>
            <a:r>
              <a:rPr lang="ar-SA" sz="2400" dirty="0" smtClean="0"/>
              <a:t>ئۆپڕاسیۆنەكانی </a:t>
            </a:r>
            <a:r>
              <a:rPr lang="ar-SA" sz="2400" dirty="0"/>
              <a:t>ئەنفالدا بە شێوەیەكی چڕ و پڕ كیمیابارانی ئەو گوند و ناوچانەی كرد (سەرگەڵوو، بەرگەڵوو، یاخسەمەر، هەلەدن چالاوە، چنارونی، ئاوەزێ‌، كانیتوو) .</a:t>
            </a:r>
            <a:endParaRPr lang="en-US" sz="2400" dirty="0"/>
          </a:p>
          <a:p>
            <a:pPr algn="just" rtl="1"/>
            <a:r>
              <a:rPr lang="ar-SA" sz="2400" dirty="0"/>
              <a:t>دواتر لە (16- 3- 1988ز) شاری هەڵەبجەی كیمیاباران كرد، ئەوە بوو (5000) هاوڵاتی سڤیل بونە شهید و قوربانی كە زۆرینەیان منداڵ و ژن و پەككەوتەبون و نزیكەی (5000) دیكەش برینداربوون، تەنانەت ئاژەڵو باڵاندەش رَزگارنەبوون .</a:t>
            </a:r>
            <a:endParaRPr lang="en-US" sz="2400" dirty="0"/>
          </a:p>
          <a:p>
            <a:pPr algn="just" rtl="1"/>
            <a:r>
              <a:rPr lang="ar-SA" sz="2400" dirty="0"/>
              <a:t> </a:t>
            </a:r>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45</a:t>
            </a:fld>
            <a:endParaRPr lang="en-US"/>
          </a:p>
        </p:txBody>
      </p:sp>
    </p:spTree>
    <p:extLst>
      <p:ext uri="{BB962C8B-B14F-4D97-AF65-F5344CB8AC3E}">
        <p14:creationId xmlns:p14="http://schemas.microsoft.com/office/powerpoint/2010/main" val="2727609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solidFill>
                  <a:srgbClr val="FF0000"/>
                </a:solidFill>
              </a:rPr>
              <a:t>جینۆسایدی ئیزیدییەكان</a:t>
            </a:r>
            <a:endParaRPr lang="en-US" dirty="0">
              <a:solidFill>
                <a:srgbClr val="FF0000"/>
              </a:solidFill>
            </a:endParaRPr>
          </a:p>
        </p:txBody>
      </p:sp>
      <p:sp>
        <p:nvSpPr>
          <p:cNvPr id="3" name="Content Placeholder 2"/>
          <p:cNvSpPr>
            <a:spLocks noGrp="1"/>
          </p:cNvSpPr>
          <p:nvPr>
            <p:ph idx="1"/>
          </p:nvPr>
        </p:nvSpPr>
        <p:spPr>
          <a:xfrm>
            <a:off x="293914" y="2086892"/>
            <a:ext cx="11665131" cy="4023360"/>
          </a:xfrm>
        </p:spPr>
        <p:txBody>
          <a:bodyPr>
            <a:noAutofit/>
          </a:bodyPr>
          <a:lstStyle/>
          <a:p>
            <a:pPr algn="just" rtl="1"/>
            <a:r>
              <a:rPr lang="ar-SA" sz="1800" dirty="0" smtClean="0">
                <a:latin typeface="Unikurd Goran" panose="020B0604030504040204" pitchFamily="34" charset="-78"/>
                <a:cs typeface="Unikurd Goran" panose="020B0604030504040204" pitchFamily="34" charset="-78"/>
              </a:rPr>
              <a:t>تاوانەكانی </a:t>
            </a:r>
            <a:r>
              <a:rPr lang="ar-SA" sz="1800" dirty="0">
                <a:latin typeface="Unikurd Goran" panose="020B0604030504040204" pitchFamily="34" charset="-78"/>
                <a:cs typeface="Unikurd Goran" panose="020B0604030504040204" pitchFamily="34" charset="-78"/>
              </a:rPr>
              <a:t>جینۆسایدی لە دژی هاوڵاتییانی كوردستان لە لایەن گروپه تیرۆرستییەكانەوە لە ماوەی نێوان ساڵی (2014 تا 2017):</a:t>
            </a:r>
            <a:endParaRPr lang="en-US" sz="1800" dirty="0">
              <a:latin typeface="Unikurd Goran" panose="020B0604030504040204" pitchFamily="34" charset="-78"/>
              <a:cs typeface="Unikurd Goran" panose="020B0604030504040204" pitchFamily="34" charset="-78"/>
            </a:endParaRPr>
          </a:p>
          <a:p>
            <a:pPr algn="just" rtl="1"/>
            <a:r>
              <a:rPr lang="ar-SA" sz="1800" dirty="0">
                <a:latin typeface="Unikurd Goran" panose="020B0604030504040204" pitchFamily="34" charset="-78"/>
                <a:cs typeface="Unikurd Goran" panose="020B0604030504040204" pitchFamily="34" charset="-78"/>
              </a:rPr>
              <a:t>ئێزیدییەكان كوردن و گروپێكی ئاینین لە ناوچەی ڕۆژهەلاتی ناوەڕاست، زۆربەشیان لە نزیك پاریزگای (موسل) و ناوەندی قەزای (شنگال) و دەوروبەری ژیان بەسەر دەبەن، بەشێكی تریان لە ڕۆژئاوا و باكور و رَۆژهەڵاتی (كوردستان و جۆرجیا و ئەرمینیا) دەژین .</a:t>
            </a:r>
            <a:endParaRPr lang="en-US" sz="1800" dirty="0">
              <a:latin typeface="Unikurd Goran" panose="020B0604030504040204" pitchFamily="34" charset="-78"/>
              <a:cs typeface="Unikurd Goran" panose="020B0604030504040204" pitchFamily="34" charset="-78"/>
            </a:endParaRPr>
          </a:p>
          <a:p>
            <a:pPr algn="just" rtl="1"/>
            <a:r>
              <a:rPr lang="ar-SA" sz="1800" dirty="0">
                <a:latin typeface="Unikurd Goran" panose="020B0604030504040204" pitchFamily="34" charset="-78"/>
                <a:cs typeface="Unikurd Goran" panose="020B0604030504040204" pitchFamily="34" charset="-78"/>
              </a:rPr>
              <a:t>زۆربەی ئێزیدییەكان دانیشتوی (عیراق)ن، لە ڕووی ئاینیەوە پەیوەستن بە خاكی (لالەش)، كەوای هەژمار دەكەن پێش هەموو كەسێك بۆ ئەوان و تەواوی ئێزیدییەكانی جیهانە .</a:t>
            </a:r>
            <a:endParaRPr lang="en-US" sz="1800" dirty="0">
              <a:latin typeface="Unikurd Goran" panose="020B0604030504040204" pitchFamily="34" charset="-78"/>
              <a:cs typeface="Unikurd Goran" panose="020B0604030504040204" pitchFamily="34" charset="-78"/>
            </a:endParaRPr>
          </a:p>
          <a:p>
            <a:pPr algn="just" rtl="1"/>
            <a:r>
              <a:rPr lang="ar-SA" sz="1800" dirty="0">
                <a:latin typeface="Unikurd Goran" panose="020B0604030504040204" pitchFamily="34" charset="-78"/>
                <a:cs typeface="Unikurd Goran" panose="020B0604030504040204" pitchFamily="34" charset="-78"/>
              </a:rPr>
              <a:t>سەر ژمێریەكان دەریدەخەن كە ژمارەیان لە نێوان (500 تا 700) هەزار كەسە لە عیراق، كەوتونەتە هەردوو شارۆچكەی (شێخان) باكوری پارێگای موسل و (شەنگال) لە سەر سنووری سوریا، بەدرێژایی (80) كیلۆمەتر دووری پارێزگای موسل، كە چەندین شارۆچكە و گوندی گەورە و بچووك و ئۆردوگای نیشتەجێبوون لە خۆدەگرن .</a:t>
            </a:r>
            <a:endParaRPr lang="en-US" sz="1800" dirty="0">
              <a:latin typeface="Unikurd Goran" panose="020B0604030504040204" pitchFamily="34" charset="-78"/>
              <a:cs typeface="Unikurd Goran" panose="020B0604030504040204" pitchFamily="34" charset="-78"/>
            </a:endParaRPr>
          </a:p>
          <a:p>
            <a:pPr algn="just" rtl="1"/>
            <a:r>
              <a:rPr lang="ar-SA" sz="1800" dirty="0">
                <a:latin typeface="Unikurd Goran" panose="020B0604030504040204" pitchFamily="34" charset="-78"/>
                <a:cs typeface="Unikurd Goran" panose="020B0604030504040204" pitchFamily="34" charset="-78"/>
              </a:rPr>
              <a:t>لە مێژووی دوور و نزیكدا ئێزیدییەكان ڕووبەڕووی لەناوبردن و جینۆساید بونەتەوە، دواترینیان كۆمەڵكوژیی و تاوانی (جینۆساید)ی خەڵكی شەنگال بوو لە لایەن گروپە تیرۆرستییەكانەوە، رۆژی (3- 8- 2014) تۆمارێكی ترە لە مێژووی ڕەشی داگیركەرانی كوردستان، ئێزیدیەكان لەبەر كورد بوون و ئێزیدی بوون تووشی ئەو كارەسات و كۆمەڵكوژییە هاتن، دیمەنەكانی شەنگال و چیای شەنگال نابێت مرۆڤایەتی لە بیریان بكات، ڕەهەندە مرۆڤایەتییەكەی دیمەنی ئەو هەموو پیر و مناڵ و ژن و پیاوانە هەموو لایەك دەبێت بخاتە بەردەم بەر پسیاریەتی یاسایی و ویژدانی .</a:t>
            </a:r>
            <a:endParaRPr lang="en-US" sz="1800" dirty="0">
              <a:latin typeface="Unikurd Goran" panose="020B0604030504040204" pitchFamily="34" charset="-78"/>
              <a:cs typeface="Unikurd Goran" panose="020B0604030504040204" pitchFamily="34" charset="-78"/>
            </a:endParaRPr>
          </a:p>
        </p:txBody>
      </p:sp>
      <p:sp>
        <p:nvSpPr>
          <p:cNvPr id="4" name="Slide Number Placeholder 3"/>
          <p:cNvSpPr>
            <a:spLocks noGrp="1"/>
          </p:cNvSpPr>
          <p:nvPr>
            <p:ph type="sldNum" sz="quarter" idx="12"/>
          </p:nvPr>
        </p:nvSpPr>
        <p:spPr/>
        <p:txBody>
          <a:bodyPr/>
          <a:lstStyle/>
          <a:p>
            <a:fld id="{F91B219C-6FD5-4CC5-927D-1775406B2036}" type="slidenum">
              <a:rPr lang="en-US" smtClean="0"/>
              <a:t>46</a:t>
            </a:fld>
            <a:endParaRPr lang="en-US"/>
          </a:p>
        </p:txBody>
      </p:sp>
    </p:spTree>
    <p:extLst>
      <p:ext uri="{BB962C8B-B14F-4D97-AF65-F5344CB8AC3E}">
        <p14:creationId xmlns:p14="http://schemas.microsoft.com/office/powerpoint/2010/main" val="1288121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633166" cy="1450757"/>
          </a:xfrm>
        </p:spPr>
        <p:txBody>
          <a:bodyPr/>
          <a:lstStyle/>
          <a:p>
            <a:pPr algn="r" rtl="1"/>
            <a:r>
              <a:rPr lang="ku-Arab-IQ" dirty="0" smtClean="0">
                <a:solidFill>
                  <a:srgbClr val="FF0000"/>
                </a:solidFill>
              </a:rPr>
              <a:t>هۆکارەکانی دەرکەوتنی نووسین سەبارەت بە کوردەکان </a:t>
            </a:r>
            <a:endParaRPr lang="en-US" dirty="0">
              <a:solidFill>
                <a:srgbClr val="FF0000"/>
              </a:solidFill>
            </a:endParaRPr>
          </a:p>
        </p:txBody>
      </p:sp>
      <p:sp>
        <p:nvSpPr>
          <p:cNvPr id="3" name="Content Placeholder 2"/>
          <p:cNvSpPr>
            <a:spLocks noGrp="1"/>
          </p:cNvSpPr>
          <p:nvPr>
            <p:ph idx="1"/>
          </p:nvPr>
        </p:nvSpPr>
        <p:spPr>
          <a:xfrm>
            <a:off x="326571" y="1845733"/>
            <a:ext cx="11403875" cy="4332997"/>
          </a:xfrm>
        </p:spPr>
        <p:txBody>
          <a:bodyPr>
            <a:normAutofit/>
          </a:bodyPr>
          <a:lstStyle/>
          <a:p>
            <a:pPr algn="r" rtl="1"/>
            <a:r>
              <a:rPr lang="ku-Arab-IQ" sz="4400" dirty="0" smtClean="0"/>
              <a:t>١- هۆکاری ئابووری</a:t>
            </a:r>
          </a:p>
          <a:p>
            <a:pPr algn="r" rtl="1"/>
            <a:r>
              <a:rPr lang="ku-Arab-IQ" sz="4400" dirty="0" smtClean="0"/>
              <a:t>٢- </a:t>
            </a:r>
            <a:r>
              <a:rPr lang="ku-Arab-IQ" sz="4400" dirty="0"/>
              <a:t>هۆکاری </a:t>
            </a:r>
            <a:r>
              <a:rPr lang="ku-Arab-IQ" sz="4400" dirty="0" smtClean="0"/>
              <a:t>ئایینیی</a:t>
            </a:r>
          </a:p>
          <a:p>
            <a:pPr algn="r" rtl="1"/>
            <a:r>
              <a:rPr lang="ku-Arab-IQ" sz="4400" dirty="0" smtClean="0"/>
              <a:t>٣- </a:t>
            </a:r>
            <a:r>
              <a:rPr lang="ku-Arab-IQ" sz="4400" dirty="0"/>
              <a:t>هۆکاری </a:t>
            </a:r>
            <a:r>
              <a:rPr lang="ku-Arab-IQ" sz="4400" dirty="0" smtClean="0"/>
              <a:t>ڕامیاری و سەربازی</a:t>
            </a:r>
          </a:p>
          <a:p>
            <a:pPr algn="r" rtl="1"/>
            <a:r>
              <a:rPr lang="ku-Arab-IQ" sz="4400" dirty="0" smtClean="0"/>
              <a:t>٤- ئامانجەکانی ڕووسیا</a:t>
            </a:r>
            <a:endParaRPr lang="en-US" sz="4400" dirty="0"/>
          </a:p>
        </p:txBody>
      </p:sp>
      <p:sp>
        <p:nvSpPr>
          <p:cNvPr id="4" name="Slide Number Placeholder 3"/>
          <p:cNvSpPr>
            <a:spLocks noGrp="1"/>
          </p:cNvSpPr>
          <p:nvPr>
            <p:ph type="sldNum" sz="quarter" idx="12"/>
          </p:nvPr>
        </p:nvSpPr>
        <p:spPr/>
        <p:txBody>
          <a:bodyPr/>
          <a:lstStyle/>
          <a:p>
            <a:fld id="{F91B219C-6FD5-4CC5-927D-1775406B2036}" type="slidenum">
              <a:rPr lang="en-US" smtClean="0"/>
              <a:t>5</a:t>
            </a:fld>
            <a:endParaRPr lang="en-US"/>
          </a:p>
        </p:txBody>
      </p:sp>
    </p:spTree>
    <p:extLst>
      <p:ext uri="{BB962C8B-B14F-4D97-AF65-F5344CB8AC3E}">
        <p14:creationId xmlns:p14="http://schemas.microsoft.com/office/powerpoint/2010/main" val="2393378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ku-Arab-IQ" dirty="0">
                <a:solidFill>
                  <a:srgbClr val="FF0000"/>
                </a:solidFill>
              </a:rPr>
              <a:t>هۆکاری ئابووری</a:t>
            </a:r>
            <a:endParaRPr lang="en-US" dirty="0">
              <a:solidFill>
                <a:srgbClr val="FF0000"/>
              </a:solidFill>
            </a:endParaRPr>
          </a:p>
        </p:txBody>
      </p:sp>
      <p:sp>
        <p:nvSpPr>
          <p:cNvPr id="3" name="Content Placeholder 2"/>
          <p:cNvSpPr>
            <a:spLocks noGrp="1"/>
          </p:cNvSpPr>
          <p:nvPr>
            <p:ph idx="1"/>
          </p:nvPr>
        </p:nvSpPr>
        <p:spPr>
          <a:xfrm>
            <a:off x="431074" y="1845734"/>
            <a:ext cx="10724606" cy="4023360"/>
          </a:xfrm>
        </p:spPr>
        <p:txBody>
          <a:bodyPr>
            <a:normAutofit/>
          </a:bodyPr>
          <a:lstStyle/>
          <a:p>
            <a:pPr algn="just" rtl="1"/>
            <a:r>
              <a:rPr lang="ar-SA" sz="4400" dirty="0"/>
              <a:t>دوای ئە‌وەی شۆرشی پیشە‌سازی لە‌ سە‌دە‌كانی (17 و 18) بە‌رپابوو، زۆربە‌ی دەوڵەتە‌ ئە‌وروپیە‌كان هە‌وڵیاندە‌دا بۆ دۆزینە‌وە‌ی بازار بە‌ مە‌بە‌ستی ساغكردنە‌وە‌ی كاڵاكانیان و هە‌روە‌ها بۆ دۆزینە‌وە‌و دابینكردنی كە‌رە‌سە‌ی خاو بە‌ شێوە‌یە‌كی هە‌رزان .</a:t>
            </a:r>
            <a:endParaRPr lang="en-US" sz="4400" dirty="0"/>
          </a:p>
        </p:txBody>
      </p:sp>
      <p:sp>
        <p:nvSpPr>
          <p:cNvPr id="4" name="Slide Number Placeholder 3"/>
          <p:cNvSpPr>
            <a:spLocks noGrp="1"/>
          </p:cNvSpPr>
          <p:nvPr>
            <p:ph type="sldNum" sz="quarter" idx="12"/>
          </p:nvPr>
        </p:nvSpPr>
        <p:spPr/>
        <p:txBody>
          <a:bodyPr/>
          <a:lstStyle/>
          <a:p>
            <a:fld id="{F91B219C-6FD5-4CC5-927D-1775406B2036}" type="slidenum">
              <a:rPr lang="en-US" smtClean="0"/>
              <a:t>6</a:t>
            </a:fld>
            <a:endParaRPr lang="en-US"/>
          </a:p>
        </p:txBody>
      </p:sp>
    </p:spTree>
    <p:extLst>
      <p:ext uri="{BB962C8B-B14F-4D97-AF65-F5344CB8AC3E}">
        <p14:creationId xmlns:p14="http://schemas.microsoft.com/office/powerpoint/2010/main" val="3397337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ku-Arab-IQ" dirty="0">
                <a:solidFill>
                  <a:srgbClr val="FF0000"/>
                </a:solidFill>
              </a:rPr>
              <a:t>هۆکاری </a:t>
            </a:r>
            <a:r>
              <a:rPr lang="ku-Arab-IQ" dirty="0" smtClean="0">
                <a:solidFill>
                  <a:srgbClr val="FF0000"/>
                </a:solidFill>
              </a:rPr>
              <a:t>ئایینیی</a:t>
            </a:r>
            <a:endParaRPr lang="en-US" dirty="0">
              <a:solidFill>
                <a:srgbClr val="FF0000"/>
              </a:solidFill>
            </a:endParaRPr>
          </a:p>
        </p:txBody>
      </p:sp>
      <p:sp>
        <p:nvSpPr>
          <p:cNvPr id="3" name="Content Placeholder 2"/>
          <p:cNvSpPr>
            <a:spLocks noGrp="1"/>
          </p:cNvSpPr>
          <p:nvPr>
            <p:ph idx="1"/>
          </p:nvPr>
        </p:nvSpPr>
        <p:spPr>
          <a:xfrm>
            <a:off x="522515" y="1845734"/>
            <a:ext cx="10633166" cy="4023360"/>
          </a:xfrm>
        </p:spPr>
        <p:txBody>
          <a:bodyPr>
            <a:normAutofit/>
          </a:bodyPr>
          <a:lstStyle/>
          <a:p>
            <a:pPr algn="just" rtl="1"/>
            <a:r>
              <a:rPr lang="ar-SA" sz="2800" dirty="0"/>
              <a:t>هە‌وڵدان بۆ بڵاوكردنە‌وە‌ی ئایینی مە‌سیحی، بە‌ تایبەت لە‌نێو هە‌ردوو ئیمپراتۆریە‌تی عوسمانی و سە‌فە‌وی، لە‌وانە‌ش: قە‌شە‌ </a:t>
            </a:r>
            <a:r>
              <a:rPr lang="ar-SA" sz="2800" dirty="0">
                <a:solidFill>
                  <a:srgbClr val="7030A0"/>
                </a:solidFill>
              </a:rPr>
              <a:t>(گازۆنی) </a:t>
            </a:r>
            <a:r>
              <a:rPr lang="ar-SA" sz="2800" dirty="0"/>
              <a:t>كە‌ (20) ساڵ لە‌ ئامێدی </a:t>
            </a:r>
            <a:r>
              <a:rPr lang="ar-SA" sz="2800" dirty="0" smtClean="0"/>
              <a:t>مایە‌وە‌ </a:t>
            </a:r>
            <a:r>
              <a:rPr lang="ar-SA" sz="2800" dirty="0"/>
              <a:t>و پە‌رتوكێكی نووسی لە ژێر ناونیشانی </a:t>
            </a:r>
            <a:r>
              <a:rPr lang="ar-SA" sz="2800" dirty="0">
                <a:solidFill>
                  <a:srgbClr val="7030A0"/>
                </a:solidFill>
              </a:rPr>
              <a:t>(ڕیزمان و </a:t>
            </a:r>
            <a:r>
              <a:rPr lang="ar-SA" sz="2800" dirty="0" smtClean="0">
                <a:solidFill>
                  <a:srgbClr val="7030A0"/>
                </a:solidFill>
              </a:rPr>
              <a:t>وشە‌ی </a:t>
            </a:r>
            <a:r>
              <a:rPr lang="ar-SA" sz="2800" dirty="0">
                <a:solidFill>
                  <a:srgbClr val="7030A0"/>
                </a:solidFill>
              </a:rPr>
              <a:t>زمانی كوردی </a:t>
            </a:r>
            <a:r>
              <a:rPr lang="ar-SA" sz="2800" dirty="0" smtClean="0">
                <a:solidFill>
                  <a:srgbClr val="7030A0"/>
                </a:solidFill>
              </a:rPr>
              <a:t>)</a:t>
            </a:r>
            <a:r>
              <a:rPr lang="ku-Arab-IQ" sz="2800" dirty="0" smtClean="0">
                <a:solidFill>
                  <a:srgbClr val="7030A0"/>
                </a:solidFill>
              </a:rPr>
              <a:t>.</a:t>
            </a:r>
          </a:p>
          <a:p>
            <a:pPr marL="0" indent="0" algn="just" rtl="1">
              <a:buNone/>
            </a:pPr>
            <a:endParaRPr lang="ku-Arab-IQ" sz="2800" dirty="0" smtClean="0"/>
          </a:p>
          <a:p>
            <a:pPr algn="just" rtl="1"/>
            <a:r>
              <a:rPr lang="ku-Arab-IQ" sz="2800" dirty="0" smtClean="0"/>
              <a:t>ه</a:t>
            </a:r>
            <a:r>
              <a:rPr lang="ar-SA" sz="2800" dirty="0" smtClean="0"/>
              <a:t>ە‌روە‌ها </a:t>
            </a:r>
            <a:r>
              <a:rPr lang="ar-SA" sz="2800" dirty="0"/>
              <a:t>چە‌ندانی تر هە‌ن كە‌ لە‌سە‌ر زمان و ڕێزمانی كوردی نوسیویانە‌ و هە‌وڵیانداوە‌ ئینجیل وە‌ربگێرنە‌ سە‌ر زمانی كوردی، یە‌كێك لە‌ موژدە‌گارانی تر بە‌ ناوی </a:t>
            </a:r>
            <a:r>
              <a:rPr lang="ar-SA" sz="2800" dirty="0">
                <a:solidFill>
                  <a:srgbClr val="7030A0"/>
                </a:solidFill>
              </a:rPr>
              <a:t>(تۆماس بویس) </a:t>
            </a:r>
            <a:r>
              <a:rPr lang="ar-SA" sz="2800" dirty="0"/>
              <a:t>فە‌رە‌نسی بوو، ماوە‌ (40) ساڵ لە كوردستان مایە‌وە‌ و </a:t>
            </a:r>
            <a:r>
              <a:rPr lang="ar-SA" sz="2800" dirty="0">
                <a:solidFill>
                  <a:srgbClr val="7030A0"/>
                </a:solidFill>
              </a:rPr>
              <a:t>زۆر پەرتوكی دە‌ربارە‌ی مێژوو و ئە‌دە‌ب و ئایین و داب و نە‌ریتی كورد بڵاوكردۆتە‌وە‌ .</a:t>
            </a:r>
            <a:endParaRPr lang="en-US" sz="2800" dirty="0">
              <a:solidFill>
                <a:srgbClr val="7030A0"/>
              </a:solidFill>
            </a:endParaRPr>
          </a:p>
          <a:p>
            <a:pPr algn="just" rtl="1"/>
            <a:endParaRPr lang="en-US" sz="2800" dirty="0"/>
          </a:p>
        </p:txBody>
      </p:sp>
      <p:sp>
        <p:nvSpPr>
          <p:cNvPr id="4" name="Slide Number Placeholder 3"/>
          <p:cNvSpPr>
            <a:spLocks noGrp="1"/>
          </p:cNvSpPr>
          <p:nvPr>
            <p:ph type="sldNum" sz="quarter" idx="12"/>
          </p:nvPr>
        </p:nvSpPr>
        <p:spPr/>
        <p:txBody>
          <a:bodyPr/>
          <a:lstStyle/>
          <a:p>
            <a:fld id="{F91B219C-6FD5-4CC5-927D-1775406B2036}" type="slidenum">
              <a:rPr lang="en-US" smtClean="0"/>
              <a:t>7</a:t>
            </a:fld>
            <a:endParaRPr lang="en-US"/>
          </a:p>
        </p:txBody>
      </p:sp>
    </p:spTree>
    <p:extLst>
      <p:ext uri="{BB962C8B-B14F-4D97-AF65-F5344CB8AC3E}">
        <p14:creationId xmlns:p14="http://schemas.microsoft.com/office/powerpoint/2010/main" val="915582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FF0000"/>
                </a:solidFill>
              </a:rPr>
              <a:t>هۆكاری سیاسی و سە‌ربازی:</a:t>
            </a:r>
            <a:endParaRPr lang="en-US" dirty="0">
              <a:solidFill>
                <a:srgbClr val="FF0000"/>
              </a:solidFill>
            </a:endParaRPr>
          </a:p>
        </p:txBody>
      </p:sp>
      <p:sp>
        <p:nvSpPr>
          <p:cNvPr id="3" name="Content Placeholder 2"/>
          <p:cNvSpPr>
            <a:spLocks noGrp="1"/>
          </p:cNvSpPr>
          <p:nvPr>
            <p:ph idx="1"/>
          </p:nvPr>
        </p:nvSpPr>
        <p:spPr>
          <a:xfrm>
            <a:off x="478971" y="1845734"/>
            <a:ext cx="10676709" cy="4023360"/>
          </a:xfrm>
        </p:spPr>
        <p:txBody>
          <a:bodyPr>
            <a:normAutofit/>
          </a:bodyPr>
          <a:lstStyle/>
          <a:p>
            <a:pPr algn="just" rtl="1"/>
            <a:endParaRPr lang="ku-Arab-IQ" sz="3600" dirty="0" smtClean="0"/>
          </a:p>
          <a:p>
            <a:pPr algn="just" rtl="1"/>
            <a:r>
              <a:rPr lang="ar-SA" sz="3600" dirty="0" smtClean="0"/>
              <a:t>بە‌شێك </a:t>
            </a:r>
            <a:r>
              <a:rPr lang="ar-SA" sz="3600" dirty="0"/>
              <a:t>لە‌ دەوڵە‌تە‌ ئە‌وروپیە‌كانی وە‌ك </a:t>
            </a:r>
            <a:r>
              <a:rPr lang="ar-SA" sz="3600" dirty="0">
                <a:solidFill>
                  <a:srgbClr val="7030A0"/>
                </a:solidFill>
              </a:rPr>
              <a:t>(ئە‌ڵمانیا و ئینگلتە‌را و فە‌رە‌نسا</a:t>
            </a:r>
            <a:r>
              <a:rPr lang="ar-SA" sz="3600" dirty="0"/>
              <a:t>) یارمە‌تی ئیمپراتۆریە‌تی عوسمانییان دە‌دا بۆ بە‌رە‌نگاربونە‌وە‌ی هە‌وڵە‌كانی </a:t>
            </a:r>
            <a:r>
              <a:rPr lang="ar-SA" sz="3600" dirty="0" smtClean="0">
                <a:solidFill>
                  <a:srgbClr val="7030A0"/>
                </a:solidFill>
              </a:rPr>
              <a:t>ڕوسیا</a:t>
            </a:r>
            <a:r>
              <a:rPr lang="ar-SA" sz="3600" dirty="0" smtClean="0"/>
              <a:t> كە‌ </a:t>
            </a:r>
            <a:r>
              <a:rPr lang="ar-SA" sz="3600" dirty="0"/>
              <a:t>چاوی بڕیبووە‌ ئە‌و ناوچانە‌، ئە‌مە‌ش بووە‌ هۆكارێك لە‌ گەیشتنی ئەم دەوڵەتانە‌ بە‌ كوردستان .</a:t>
            </a:r>
            <a:endParaRPr lang="en-US" sz="3600" dirty="0"/>
          </a:p>
        </p:txBody>
      </p:sp>
      <p:sp>
        <p:nvSpPr>
          <p:cNvPr id="4" name="Slide Number Placeholder 3"/>
          <p:cNvSpPr>
            <a:spLocks noGrp="1"/>
          </p:cNvSpPr>
          <p:nvPr>
            <p:ph type="sldNum" sz="quarter" idx="12"/>
          </p:nvPr>
        </p:nvSpPr>
        <p:spPr/>
        <p:txBody>
          <a:bodyPr/>
          <a:lstStyle/>
          <a:p>
            <a:fld id="{F91B219C-6FD5-4CC5-927D-1775406B2036}" type="slidenum">
              <a:rPr lang="en-US" smtClean="0"/>
              <a:t>8</a:t>
            </a:fld>
            <a:endParaRPr lang="en-US"/>
          </a:p>
        </p:txBody>
      </p:sp>
    </p:spTree>
    <p:extLst>
      <p:ext uri="{BB962C8B-B14F-4D97-AF65-F5344CB8AC3E}">
        <p14:creationId xmlns:p14="http://schemas.microsoft.com/office/powerpoint/2010/main" val="456810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ku-Arab-IQ" dirty="0" smtClean="0">
                <a:solidFill>
                  <a:srgbClr val="FF0000"/>
                </a:solidFill>
              </a:rPr>
              <a:t>مەبەستەکانی </a:t>
            </a:r>
            <a:r>
              <a:rPr lang="ar-SA" dirty="0" smtClean="0">
                <a:solidFill>
                  <a:srgbClr val="FF0000"/>
                </a:solidFill>
              </a:rPr>
              <a:t>ڕوسیای قە‌یسە‌ری</a:t>
            </a:r>
            <a:endParaRPr lang="en-US" dirty="0">
              <a:solidFill>
                <a:srgbClr val="FF0000"/>
              </a:solidFill>
            </a:endParaRPr>
          </a:p>
        </p:txBody>
      </p:sp>
      <p:sp>
        <p:nvSpPr>
          <p:cNvPr id="3" name="Content Placeholder 2"/>
          <p:cNvSpPr>
            <a:spLocks noGrp="1"/>
          </p:cNvSpPr>
          <p:nvPr>
            <p:ph idx="1"/>
          </p:nvPr>
        </p:nvSpPr>
        <p:spPr>
          <a:xfrm>
            <a:off x="431074" y="1845733"/>
            <a:ext cx="11430000" cy="4450563"/>
          </a:xfrm>
        </p:spPr>
        <p:txBody>
          <a:bodyPr>
            <a:noAutofit/>
          </a:bodyPr>
          <a:lstStyle/>
          <a:p>
            <a:pPr algn="just" rtl="1"/>
            <a:r>
              <a:rPr lang="ku-Arab-IQ" sz="2400" dirty="0" smtClean="0"/>
              <a:t>ڕووسیا </a:t>
            </a:r>
            <a:r>
              <a:rPr lang="ar-SA" sz="2400" dirty="0" smtClean="0"/>
              <a:t>كە‌ </a:t>
            </a:r>
            <a:r>
              <a:rPr lang="ar-SA" sz="2400" dirty="0"/>
              <a:t>شە‌ڕ و مملانێی بە‌ردە‌وامی هە‌بووە‌ لە‌گە‌ڵ هە‌ردوو ئیمپراتۆریەتی عوسمانی و سە‌فە‌وی، بە‌مە‌ش سە‌رنجی لە‌سە‌ر ئە‌و ناوچانە‌ دە‌بێت بە‌ تایبە‌ت كورد هە‌وڵدان بۆ نزیكبوونە‌وە‌ لێی تاوە‌كو لە‌ سنوری ئە‌و دوو ئیمپراتۆرە نزیك بێتە‌وە‌، </a:t>
            </a:r>
            <a:endParaRPr lang="ku-Arab-IQ" sz="2400" dirty="0" smtClean="0"/>
          </a:p>
          <a:p>
            <a:pPr algn="just" rtl="1"/>
            <a:r>
              <a:rPr lang="ar-SA" sz="2400" dirty="0" smtClean="0"/>
              <a:t>بە‌مە‌ش </a:t>
            </a:r>
            <a:r>
              <a:rPr lang="ar-SA" sz="2400" dirty="0"/>
              <a:t>ئە‌كادیمیای ڕوسی بۆ زانست و پەیمانگای ڕۆژەه‌ڵاتناسی ڕۆلێكی كاریگە‌ریان هە‌بووە‌ لە‌ كوردۆلۆجی، كە‌ لێكۆڵینە‌وە ‌و ڕاپۆرتیان دە‌ربار‌ەی هە‌موو بوارە‌كانی ژیانی كورد نووسیوە‌ </a:t>
            </a:r>
            <a:endParaRPr lang="ku-Arab-IQ" sz="2400" dirty="0" smtClean="0"/>
          </a:p>
          <a:p>
            <a:pPr algn="just" rtl="1"/>
            <a:r>
              <a:rPr lang="ar-SA" sz="2400" dirty="0" smtClean="0"/>
              <a:t>هە‌روە‌ها </a:t>
            </a:r>
            <a:r>
              <a:rPr lang="ar-SA" sz="2400" dirty="0"/>
              <a:t>پێش جە‌نگی جیهانی یە‌كە‌م چە‌ند قوتابخانە‌یە‌كیان بە‌ زمانی ڕوسی لە‌ گوندە‌ كوردنشینە‌كانی ئە‌رمینیا كردە‌وە‌، </a:t>
            </a:r>
            <a:endParaRPr lang="ku-Arab-IQ" sz="2400" dirty="0" smtClean="0"/>
          </a:p>
          <a:p>
            <a:pPr algn="just" rtl="1"/>
            <a:r>
              <a:rPr lang="ar-SA" sz="2400" dirty="0" smtClean="0"/>
              <a:t>هە‌روە‌ها </a:t>
            </a:r>
            <a:r>
              <a:rPr lang="ar-SA" sz="2400" dirty="0"/>
              <a:t>دوای جە‌نگ لە‌ ساڵی (1920) </a:t>
            </a:r>
            <a:r>
              <a:rPr lang="ar-SA" sz="2400" dirty="0" smtClean="0"/>
              <a:t>زچە‌ند </a:t>
            </a:r>
            <a:r>
              <a:rPr lang="ar-SA" sz="2400" dirty="0"/>
              <a:t>قوتابخانە‌یەكی كوردیان كردە‌وە بە‌ ئە‌لف و بێی ئە‌رمە‌نی .‌ </a:t>
            </a:r>
            <a:endParaRPr lang="en-US" sz="2400" dirty="0"/>
          </a:p>
          <a:p>
            <a:pPr algn="just" rtl="1"/>
            <a:r>
              <a:rPr lang="ar-SA" sz="2400" dirty="0"/>
              <a:t>دە‌ربارە‌ی مێژووی كوردناسی (د.عە‌بدوڵا جە‌ودە‌ت) یە‌كە‌م كە‌س بووە‌ ووشە‌ی كوردناسی لە‌ ساڵی (1913) ز بە‌كارهێناوە‌ .</a:t>
            </a:r>
            <a:endParaRPr lang="en-US" sz="2400" dirty="0"/>
          </a:p>
        </p:txBody>
      </p:sp>
      <p:sp>
        <p:nvSpPr>
          <p:cNvPr id="4" name="Slide Number Placeholder 3"/>
          <p:cNvSpPr>
            <a:spLocks noGrp="1"/>
          </p:cNvSpPr>
          <p:nvPr>
            <p:ph type="sldNum" sz="quarter" idx="12"/>
          </p:nvPr>
        </p:nvSpPr>
        <p:spPr/>
        <p:txBody>
          <a:bodyPr/>
          <a:lstStyle/>
          <a:p>
            <a:fld id="{F91B219C-6FD5-4CC5-927D-1775406B2036}" type="slidenum">
              <a:rPr lang="en-US" smtClean="0"/>
              <a:t>9</a:t>
            </a:fld>
            <a:endParaRPr lang="en-US"/>
          </a:p>
        </p:txBody>
      </p:sp>
    </p:spTree>
    <p:extLst>
      <p:ext uri="{BB962C8B-B14F-4D97-AF65-F5344CB8AC3E}">
        <p14:creationId xmlns:p14="http://schemas.microsoft.com/office/powerpoint/2010/main" val="2416049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4737</TotalTime>
  <Words>5199</Words>
  <Application>Microsoft Office PowerPoint</Application>
  <PresentationFormat>Custom</PresentationFormat>
  <Paragraphs>292</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Retrospect</vt:lpstr>
      <vt:lpstr>PowerPoint Presentation</vt:lpstr>
      <vt:lpstr>مێژووی كورد لە بابەتی كوردناسی</vt:lpstr>
      <vt:lpstr>کوردناسی زۆرجار لەلایەن کوردناسەکانەوە، بایەخی خۆی پێ نەدراوە:</vt:lpstr>
      <vt:lpstr>هۆكارە‌كانی دە‌ركە‌وتنی كوردۆلۆجی: </vt:lpstr>
      <vt:lpstr>هۆکارەکانی دەرکەوتنی نووسین سەبارەت بە کوردەکان </vt:lpstr>
      <vt:lpstr>هۆکاری ئابووری</vt:lpstr>
      <vt:lpstr>هۆکاری ئایینیی</vt:lpstr>
      <vt:lpstr>هۆكاری سیاسی و سە‌ربازی:</vt:lpstr>
      <vt:lpstr>مەبەستەکانی ڕوسیای قە‌یسە‌ری</vt:lpstr>
      <vt:lpstr>سەرەتای بەکار‌هێنانی زاراوەی کوردستان</vt:lpstr>
      <vt:lpstr>PowerPoint Presentation</vt:lpstr>
      <vt:lpstr>هەندێ لەو سەرچاوە کۆنانەی کە ناوی کوردستانیان تیدا هاتووە:</vt:lpstr>
      <vt:lpstr>مێژووی ڕیشەی نەژادی كورد: </vt:lpstr>
      <vt:lpstr>نەژادی كورد لە دیدی ڕۆژهەڵاتناسەكان:</vt:lpstr>
      <vt:lpstr>كوردناسە‌ موسڵمانە‌كان کتێبەکانیان</vt:lpstr>
      <vt:lpstr>نموونەی چە‌ندین پە‌رتوكی جوگرافیناسانی ئیسلام </vt:lpstr>
      <vt:lpstr>كوردناسە ڕۆژئاواییەكان: </vt:lpstr>
      <vt:lpstr>ناوی هەندێ لە ڕۆژهەڵاتناسان كە‌ كاریان لە‌سە‌ر كوردناسی كردووە‌:</vt:lpstr>
      <vt:lpstr>نەژادی كورد لە دیدی مێژوونوسانی كورد و غەیرە كورد:</vt:lpstr>
      <vt:lpstr>دانشتوانی كۆنی كوردستان:</vt:lpstr>
      <vt:lpstr> مێژووی شارستانیەی كۆنی كورد</vt:lpstr>
      <vt:lpstr>سەرەتاكانی پەیوەندی كورد بە ئاینی ئیسلام</vt:lpstr>
      <vt:lpstr>گابانی كوردی لە سەرچاوە جیاوازەکاندا</vt:lpstr>
      <vt:lpstr>بارودۆخی كوردستان لە سەردەمی خەلافەتدا :</vt:lpstr>
      <vt:lpstr>میرنشینە كوردییەكان لە سەردەمی عەباسییەكاندا</vt:lpstr>
      <vt:lpstr>PowerPoint Presentation</vt:lpstr>
      <vt:lpstr>چەند لایەنێكی شارستانیەتی كورد لە سەردەمی ئیسلامدا:</vt:lpstr>
      <vt:lpstr> ڕۆڵی شارستانی زانایانی كورد لە مێژووی ئیسلامدا:</vt:lpstr>
      <vt:lpstr>مێژووی نوێ‌ و هاوچەرخی كورد: سەرهەڵدان و بوژانەوەی میرنشینە كوردییەكان:</vt:lpstr>
      <vt:lpstr>هۆكارەكانی ڕووخانی میرنشینە كوردییەكان</vt:lpstr>
      <vt:lpstr>كوردستان لە ململانێی وڵاتانی هەرێمیدا </vt:lpstr>
      <vt:lpstr>لە دوای ئەو شەڕ و ململانێیانەی‌ لە نێوان ئەو دوو دەوڵەتە و لەو ماوەیەشدا هەندێ جار پەنایان دەبردە بەر ڕێكەوتننامە، لەوانه:</vt:lpstr>
      <vt:lpstr> بزاڤی ڕێكخراوەیی کورد لە نیوەی یەكەمی سەدەی بیستدا</vt:lpstr>
      <vt:lpstr>كورد لە كۆنگرە و پەیماننامە نێودەوڵەتییەكاندا</vt:lpstr>
      <vt:lpstr>كۆماری كوردستان لە مەهاباد:</vt:lpstr>
      <vt:lpstr>جینۆساید و چەمکەکەی</vt:lpstr>
      <vt:lpstr>جۆرەكانی جینۆساید</vt:lpstr>
      <vt:lpstr>جینۆساید لە كوردستان:</vt:lpstr>
      <vt:lpstr> ڕاگواستن</vt:lpstr>
      <vt:lpstr>بەعەرەبكردن (تعریب)</vt:lpstr>
      <vt:lpstr>ئەنفال</vt:lpstr>
      <vt:lpstr>قۆناغەکانی ئەنفال</vt:lpstr>
      <vt:lpstr>PowerPoint Presentation</vt:lpstr>
      <vt:lpstr>PowerPoint Presentation</vt:lpstr>
      <vt:lpstr>كیمیاباران:</vt:lpstr>
      <vt:lpstr>جینۆسایدی ئیزیدییەكان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دەروازەیەک بۆ وانەی کوردۆلۆجی</dc:title>
  <dc:creator>GG3eddddsdd</dc:creator>
  <cp:lastModifiedBy>Miqdad</cp:lastModifiedBy>
  <cp:revision>166</cp:revision>
  <dcterms:created xsi:type="dcterms:W3CDTF">2020-11-09T16:33:02Z</dcterms:created>
  <dcterms:modified xsi:type="dcterms:W3CDTF">2021-11-07T00:16:02Z</dcterms:modified>
</cp:coreProperties>
</file>