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62" r:id="rId2"/>
    <p:sldId id="290" r:id="rId3"/>
    <p:sldId id="291" r:id="rId4"/>
    <p:sldId id="292" r:id="rId5"/>
    <p:sldId id="293"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4" r:id="rId34"/>
    <p:sldId id="29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14" y="7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C3427A-BBEF-4416-BE05-04E74DE9C3D0}" type="datetimeFigureOut">
              <a:rPr lang="en-US" smtClean="0"/>
              <a:t>2/17/2022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940DAA-58F5-4A8F-91AA-0839097B2249}" type="slidenum">
              <a:rPr lang="en-US" smtClean="0"/>
              <a:t>‹#›</a:t>
            </a:fld>
            <a:endParaRPr lang="en-US"/>
          </a:p>
        </p:txBody>
      </p:sp>
    </p:spTree>
    <p:extLst>
      <p:ext uri="{BB962C8B-B14F-4D97-AF65-F5344CB8AC3E}">
        <p14:creationId xmlns:p14="http://schemas.microsoft.com/office/powerpoint/2010/main" val="2663734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2514600"/>
            <a:ext cx="8077200" cy="6400800"/>
          </a:xfrm>
        </p:spPr>
      </p:pic>
    </p:spTree>
    <p:extLst>
      <p:ext uri="{BB962C8B-B14F-4D97-AF65-F5344CB8AC3E}">
        <p14:creationId xmlns:p14="http://schemas.microsoft.com/office/powerpoint/2010/main" val="3562671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685799"/>
          </a:xfrm>
        </p:spPr>
        <p:txBody>
          <a:bodyPr>
            <a:normAutofit/>
          </a:bodyPr>
          <a:lstStyle/>
          <a:p>
            <a:r>
              <a:rPr lang="ar-JO" sz="2800" dirty="0" smtClean="0">
                <a:latin typeface="Unikurd Goran" pitchFamily="34" charset="-78"/>
                <a:cs typeface="Unikurd Goran" pitchFamily="34" charset="-78"/>
              </a:rPr>
              <a:t>سیسته‌می سیاسی ده‌وله‌ت شاری</a:t>
            </a:r>
            <a:endParaRPr lang="en-US" sz="2800" dirty="0">
              <a:latin typeface="Unikurd Goran" pitchFamily="34" charset="-78"/>
              <a:cs typeface="Unikurd Goran" pitchFamily="34" charset="-78"/>
            </a:endParaRPr>
          </a:p>
        </p:txBody>
      </p:sp>
      <p:sp>
        <p:nvSpPr>
          <p:cNvPr id="3" name="Subtitle 2"/>
          <p:cNvSpPr>
            <a:spLocks noGrp="1"/>
          </p:cNvSpPr>
          <p:nvPr>
            <p:ph type="subTitle" idx="1"/>
          </p:nvPr>
        </p:nvSpPr>
        <p:spPr>
          <a:xfrm>
            <a:off x="1371600" y="1600200"/>
            <a:ext cx="6400800" cy="4419600"/>
          </a:xfrm>
        </p:spPr>
        <p:txBody>
          <a:bodyPr>
            <a:normAutofit fontScale="77500" lnSpcReduction="20000"/>
          </a:bodyPr>
          <a:lstStyle/>
          <a:p>
            <a:r>
              <a:rPr lang="ar-JO" sz="2300" dirty="0" smtClean="0">
                <a:solidFill>
                  <a:schemeClr val="tx1"/>
                </a:solidFill>
              </a:rPr>
              <a:t>1- سیسته‌می سیاسی ئه‌سینا: دانیشتوانی ئه‌سینا بوونه‌ چوار هۆز وه‌ هه‌ر هۆزه‌ش بۆ سی تیروه‌ هه‌ر تیره‌ش بۆ سی عه‌شیره‌ت وه‌ هه‌رعه‌شیره‌تیك بۆ سی بنه‌ماله‌ به‌لام له‌ رووی چینایه‌تیه‌وه‌ دانیشتوانی ئه‌سینا بۆ چه‌ند چینیك دابه‌شكرابوون :</a:t>
            </a:r>
          </a:p>
          <a:p>
            <a:r>
              <a:rPr lang="ar-JO" sz="2300" dirty="0" smtClean="0">
                <a:solidFill>
                  <a:schemeClr val="tx1"/>
                </a:solidFill>
              </a:rPr>
              <a:t>1 خانه‌دانان (ئۆپاترید) ئه‌مانه‌ له‌ چینی  ئه‌رستۆكراتیه‌كان كه‌ ئه‌مانه‌ ده‌سه‌لاتداره‌كان و فه‌رمانبه‌ران بوون كه‌ هه‌موو یاسا و عورفیان </a:t>
            </a:r>
          </a:p>
          <a:p>
            <a:r>
              <a:rPr lang="ar-JO" sz="2300" dirty="0" smtClean="0">
                <a:solidFill>
                  <a:schemeClr val="tx1"/>
                </a:solidFill>
              </a:rPr>
              <a:t> بۆخۆیان راڤه‌ده‌كرد به‌لام له‌ كۆمه‌لگای ئسپارتی پیان ده‌ووترا خانه‌دانه‌ی ئه‌سپارته‌كان </a:t>
            </a:r>
          </a:p>
          <a:p>
            <a:r>
              <a:rPr lang="ar-JO" sz="2300" dirty="0" smtClean="0">
                <a:solidFill>
                  <a:schemeClr val="tx1"/>
                </a:solidFill>
              </a:rPr>
              <a:t>2پیشه‌وه‌ان(دیمیۆرگ) ئه‌مانه‌ چینی دووه‌م كه‌ بازرگان و پیشه‌یی و كه‌شتیه‌وانیان</a:t>
            </a:r>
          </a:p>
          <a:p>
            <a:r>
              <a:rPr lang="ar-JO" sz="2300" dirty="0" smtClean="0">
                <a:solidFill>
                  <a:schemeClr val="tx1"/>
                </a:solidFill>
              </a:rPr>
              <a:t>3 جووتیاره‌ بچووكه‌كان(گیورگی)ئه‌مانه‌ چینی سیه‌م بوون خاوه‌ن پارچه‌ زه‌وه‌كی بچووكبوون زور جار ئه‌مانه‌ زه‌ویه‌كان ده‌بووه‌ میرات  بچووك ده‌كرایه‌ یان زۆر جار توانای كیلانی نه‌بوو ده‌یفروشت به‌ خانه‌دانان یان زه‌ویه‌كه‌ی ره‌هن ده‌كرد ئه‌گه‌ر له‌ ماوه‌یه‌كی دیاریكراو پاره‌كه‌ی نه‌دادت  ده‌بووایه‌ یان منالی ده‌فرۆشت یان خیزانه‌كه‌ی  یان خۆی ده‌بوو به‌ كویله‌ به‌لام ئه‌مانه‌ له‌ ئه‌جومه‌نی گه‌ل  به‌شداریان ده‌كرد كه‌ به‌ (ئه‌كلیریا) ناسرابوونبه به‌لام رۆلیكی كاریگه‌ری نه‌بوو.</a:t>
            </a:r>
          </a:p>
          <a:p>
            <a:r>
              <a:rPr lang="ar-JO" sz="2300" dirty="0" smtClean="0">
                <a:solidFill>
                  <a:schemeClr val="tx1"/>
                </a:solidFill>
              </a:rPr>
              <a:t>4-چینی ئازاده‌كان (بیگانه‌كان) ئه‌مانه‌ كریكاریكریگرته‌ بوون ناسرابوون به‌ (سیته‌كان) هیچ   مافیكی هاونیشتمانیان هه‌بوو به‌لام له‌ ئه‌سپارته‌ پیان ده‌گووتن بیروكی</a:t>
            </a:r>
          </a:p>
          <a:p>
            <a:r>
              <a:rPr lang="ar-JO" sz="2300" dirty="0" smtClean="0">
                <a:solidFill>
                  <a:schemeClr val="tx1"/>
                </a:solidFill>
              </a:rPr>
              <a:t>5-كویله‌كانكه‌ هیچ مافیكیان نه‌بووله‌ بازاری كویله‌ كرین و فرۆشتیان پیده‌كراوه‌خاوه‌ن كه‌سیه‌تی یاسای نه‌بوو له‌ ئه‌سپارته‌ پیان ده‌وتن هیلۆت </a:t>
            </a:r>
            <a:r>
              <a:rPr lang="ar-JO" sz="2200" dirty="0" smtClean="0"/>
              <a:t>.</a:t>
            </a:r>
          </a:p>
          <a:p>
            <a:endParaRPr lang="en-US" dirty="0"/>
          </a:p>
        </p:txBody>
      </p:sp>
    </p:spTree>
    <p:extLst>
      <p:ext uri="{BB962C8B-B14F-4D97-AF65-F5344CB8AC3E}">
        <p14:creationId xmlns:p14="http://schemas.microsoft.com/office/powerpoint/2010/main" val="4149587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685800"/>
            <a:ext cx="6858000" cy="914400"/>
          </a:xfrm>
        </p:spPr>
        <p:txBody>
          <a:bodyPr>
            <a:normAutofit/>
          </a:bodyPr>
          <a:lstStyle/>
          <a:p>
            <a:r>
              <a:rPr lang="ar-JO" sz="2800" dirty="0" smtClean="0"/>
              <a:t>بنه‌ما و پۆسته‌كانی ئه‌سینا</a:t>
            </a:r>
            <a:endParaRPr lang="en-US" sz="2800" dirty="0"/>
          </a:p>
        </p:txBody>
      </p:sp>
      <p:sp>
        <p:nvSpPr>
          <p:cNvPr id="3" name="Subtitle 2"/>
          <p:cNvSpPr>
            <a:spLocks noGrp="1"/>
          </p:cNvSpPr>
          <p:nvPr>
            <p:ph type="subTitle" idx="1"/>
          </p:nvPr>
        </p:nvSpPr>
        <p:spPr>
          <a:xfrm>
            <a:off x="1371600" y="1447800"/>
            <a:ext cx="6400800" cy="4648200"/>
          </a:xfrm>
        </p:spPr>
        <p:txBody>
          <a:bodyPr>
            <a:normAutofit fontScale="40000" lnSpcReduction="20000"/>
          </a:bodyPr>
          <a:lstStyle/>
          <a:p>
            <a:r>
              <a:rPr lang="ar-JO" sz="3800" dirty="0" smtClean="0">
                <a:solidFill>
                  <a:schemeClr val="tx1"/>
                </a:solidFill>
                <a:latin typeface="Unikurd Goran" pitchFamily="34" charset="-78"/>
                <a:cs typeface="Unikurd Goran" pitchFamily="34" charset="-78"/>
              </a:rPr>
              <a:t>1-ئارگۆنه‌كان ئه‌م ئارگۆنانه‌ فه‌رمانبه‌ری سه‌ره‌كی ده‌وله‌ت بوون ژماه‌یان نۆ ئارگون بوون له‌لان ئه‌نجوومه‌نیكی ده‌ كه‌سی به‌ نهینی هه‌لیان ده‌بژارد كه‌ ده‌بوایه‌ سی جۆر هه‌لبژرن وه‌ك:</a:t>
            </a:r>
          </a:p>
          <a:p>
            <a:r>
              <a:rPr lang="ar-JO" sz="3800" dirty="0" smtClean="0">
                <a:solidFill>
                  <a:schemeClr val="tx1"/>
                </a:solidFill>
                <a:latin typeface="Unikurd Goran" pitchFamily="34" charset="-78"/>
                <a:cs typeface="Unikurd Goran" pitchFamily="34" charset="-78"/>
              </a:rPr>
              <a:t>1- ئارگۆن (حاكم) كه‌ سه‌رۆكی فه‌رمی ئه‌سینا بوو كه‌ سه‌رپه‌رشتی بۆنه‌ ئاینیه‌كانوه‌ جه‌ژنی خواوه‌نده‌كان و وه‌ ده‌سه‌لاتی جییبه‌كردنیو وه‌یاسای په‌یوه‌ندی به‌ خیزان هه‌بوو</a:t>
            </a:r>
          </a:p>
          <a:p>
            <a:r>
              <a:rPr lang="ar-JO" sz="3800" dirty="0" smtClean="0">
                <a:solidFill>
                  <a:schemeClr val="tx1"/>
                </a:solidFill>
                <a:latin typeface="Unikurd Goran" pitchFamily="34" charset="-78"/>
                <a:cs typeface="Unikurd Goran" pitchFamily="34" charset="-78"/>
              </a:rPr>
              <a:t>2-ئارگۆنی پۆلیمارك ئه‌مانه‌  فه‌رمانده‌ی سه‌ربازی بوون وه‌هه‌ندیك جار به‌ سه‌رۆكایه‌تی دادگای ده‌كرد به‌رامبه‌ر به‌وكه‌سانه‌ی كه‌ بیگانه‌ بوون وه‌ له‌گه‌ل هه‌ندیك ئه‌ركی ئایینی</a:t>
            </a:r>
          </a:p>
          <a:p>
            <a:r>
              <a:rPr lang="ar-JO" sz="3800" dirty="0" smtClean="0">
                <a:solidFill>
                  <a:schemeClr val="tx1"/>
                </a:solidFill>
                <a:latin typeface="Unikurd Goran" pitchFamily="34" charset="-78"/>
                <a:cs typeface="Unikurd Goran" pitchFamily="34" charset="-78"/>
              </a:rPr>
              <a:t>3- ئاگۆنی باسیلۆس ئمانه‌ پیان ده‌ووتن پاشا كه‌ سه‌رۆكی ئاینی بوون وه‌ سه‌ركایه‌تی داگایان ده‌كر وه‌ سه‌یری ئه‌وكیشانه‌ی ده‌كرد كه‌ په‌یوه‌ندی به‌ كوشتنه‌وه‌ هه‌بوو </a:t>
            </a:r>
          </a:p>
          <a:p>
            <a:r>
              <a:rPr lang="ar-JO" sz="3800" dirty="0" smtClean="0">
                <a:solidFill>
                  <a:schemeClr val="tx1"/>
                </a:solidFill>
                <a:latin typeface="Unikurd Goran" pitchFamily="34" charset="-78"/>
                <a:cs typeface="Unikurd Goran" pitchFamily="34" charset="-78"/>
              </a:rPr>
              <a:t>2-  ئه‌نجوومه‌نی پیران ئه‌مانه‌ دووه‌م جۆری پیاوی ده‌وله‌ت بوون كه‌ زۆربه‌ی ئه‌ندامانی له‌ چینی ئه‌رستۆكراتی بوون  وه‌ كاره‌ی سه‌ره‌كیان بریتی بوو له‌ پاریزگاری له‌ له‌یاسا وكارگیری ده‌له‌وت وه‌هه‌لبژراندی  هه‌ر سی ئارگۆنه‌كان وه‌ دامه‌زراندنی فه‌رمانبه‌رانی ده‌وله‌ت وه‌ چاودیری ده‌سه‌لاتی ئارگۆنه‌كانی ده‌كرد وه‌ چه‌سپاندنی یاسای كوشتن  ده‌كرد</a:t>
            </a:r>
          </a:p>
          <a:p>
            <a:r>
              <a:rPr lang="ar-JO" sz="3800" dirty="0" smtClean="0">
                <a:solidFill>
                  <a:schemeClr val="tx1"/>
                </a:solidFill>
                <a:latin typeface="Unikurd Goran" pitchFamily="34" charset="-78"/>
                <a:cs typeface="Unikurd Goran" pitchFamily="34" charset="-78"/>
              </a:rPr>
              <a:t>3-ئه‌نجوومه‌نی گه‌ل هاونیشتمانی ئه‌سینی بۆی هه‌بوو ببیت  به‌ ئه‌ندام له‌ ئه‌نجوومه‌نی گه‌ل وه‌ بیت له‌ نیر بیت و وه‌ ته‌مه‌نی له‌ هه‌ژده‌ سال كه‌متر نه‌بیت وه‌ سالی ده‌جار كۆده‌بوونه‌وه‌ به‌لام  رۆلی گه‌وره‌یان له‌ له‌رده‌می ئه‌رستۆكراته‌كان ته‌نها بریاره‌كانی ئه‌نجوومه‌نی پیرانی جی به‌جی </a:t>
            </a:r>
            <a:r>
              <a:rPr lang="ar-JO" sz="4500" dirty="0" smtClean="0">
                <a:solidFill>
                  <a:schemeClr val="tx1"/>
                </a:solidFill>
                <a:latin typeface="Unikurd Goran" pitchFamily="34" charset="-78"/>
                <a:cs typeface="Unikurd Goran" pitchFamily="34" charset="-78"/>
              </a:rPr>
              <a:t>ده‌كرد واتا ئه‌مانه‌ ده‌ه‌لاتیان سنووردار بوو</a:t>
            </a:r>
            <a:endParaRPr lang="en-US" sz="4500" dirty="0">
              <a:solidFill>
                <a:schemeClr val="tx1"/>
              </a:solidFill>
              <a:latin typeface="Unikurd Goran" pitchFamily="34" charset="-78"/>
              <a:cs typeface="Unikurd Goran" pitchFamily="34" charset="-78"/>
            </a:endParaRPr>
          </a:p>
        </p:txBody>
      </p:sp>
    </p:spTree>
    <p:extLst>
      <p:ext uri="{BB962C8B-B14F-4D97-AF65-F5344CB8AC3E}">
        <p14:creationId xmlns:p14="http://schemas.microsoft.com/office/powerpoint/2010/main" val="2474353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143001"/>
            <a:ext cx="5257800" cy="761999"/>
          </a:xfrm>
        </p:spPr>
        <p:txBody>
          <a:bodyPr>
            <a:normAutofit/>
          </a:bodyPr>
          <a:lstStyle/>
          <a:p>
            <a:r>
              <a:rPr lang="ar-JO" sz="2800" dirty="0" smtClean="0"/>
              <a:t>سه ر‌ده‌می یاساكانی ئاگۆنه‌كان</a:t>
            </a:r>
            <a:endParaRPr lang="en-US" sz="2800" dirty="0"/>
          </a:p>
        </p:txBody>
      </p:sp>
      <p:sp>
        <p:nvSpPr>
          <p:cNvPr id="3" name="Subtitle 2"/>
          <p:cNvSpPr>
            <a:spLocks noGrp="1"/>
          </p:cNvSpPr>
          <p:nvPr>
            <p:ph type="subTitle" idx="1"/>
          </p:nvPr>
        </p:nvSpPr>
        <p:spPr>
          <a:xfrm>
            <a:off x="1371600" y="1828800"/>
            <a:ext cx="6400800" cy="3810000"/>
          </a:xfrm>
        </p:spPr>
        <p:txBody>
          <a:bodyPr>
            <a:normAutofit fontScale="55000" lnSpcReduction="20000"/>
          </a:bodyPr>
          <a:lstStyle/>
          <a:p>
            <a:r>
              <a:rPr lang="ar-JO" dirty="0" smtClean="0">
                <a:solidFill>
                  <a:schemeClr val="tx1"/>
                </a:solidFill>
                <a:latin typeface="Unikurd Goran" pitchFamily="34" charset="-78"/>
                <a:cs typeface="Unikurd Goran" pitchFamily="34" charset="-78"/>
              </a:rPr>
              <a:t>1- یاساكانی كیلۆن : له‌ سالی 631 پ.زكه‌ یه‌كیك بوو له‌ خانه‌دانه‌كان وه‌ پاله‌وانی ئۆلۆمپیاد كه‌ توانی ده‌ست بگریت به‌سه‌ر ئاركۆ پۆلیسكه‌ ویستی حوكمیكی دكتاتۆری  بچه‌سپینیت به‌لام سه‌ركه‌وتوو نه‌بیت له‌ ئه‌سینا ده‌ركرا.</a:t>
            </a:r>
          </a:p>
          <a:p>
            <a:r>
              <a:rPr lang="ar-JO" dirty="0" smtClean="0">
                <a:solidFill>
                  <a:schemeClr val="tx1"/>
                </a:solidFill>
                <a:latin typeface="Unikurd Goran" pitchFamily="34" charset="-78"/>
                <a:cs typeface="Unikurd Goran" pitchFamily="34" charset="-78"/>
              </a:rPr>
              <a:t> 2-یاساكانی دراكۆن له‌ سالی 621پ.ز یاساناسیك بوون به‌ ئه‌رگۆن هه‌لبژردرا چونكه‌ دوای كیلۆن وولات تووشی ئاژاوه‌ و ته‌نگه‌ژه‌  زه‌ره‌رو زیانیكی له‌ ئابووری وولات دا . هه‌ر بۆیه‌ كیلۆن كاره‌كنی بریتی بوو له‌ كۆكردنه‌وه‌ی  و نووسینه‌وه‌ی یاساكانی كه‌ خه‌لك پشتی پیده‌به‌ست له‌ كرین و فرۆشتن كه‌ سه‌رله‌ نوی دایرشته‌وه‌كه‌ دژی خانه‌دانان بوون كه‌له‌سه‌ تابلۆیه‌كی برد نووسی و له‌ ناوه‌راستی ئه‌سینا داینا .ئه‌م یاسانه‌ په‌یوه‌ندی به‌ كاروباری خیزان و میرات و كاروباری كویله‌كان و بیگانه‌كان  تۆله‌سه‌ندنه‌وه‌ و قه‌رز. به‌ لام یاساكانی دراكۆ ب دلره‌قترین  یاسا بوو چونكه‌ هیچكاریكی نه‌كردبه‌ رزگاری كویله‌كان كه‌ ناچاربوون ببن به‌ كویله‌ . به‌لام به‌نسه‌ت تاوانه‌كانی له‌سه‌ر بنه‌مای یاسای چاره‌سه‌ر ده‌كرا به‌لام حالی هه‌ژرانی خراپتر كردكه‌له‌ سه‌ده‌ی حه‌وتم به‌ره‌و جه‌نگیكی كۆمه‌لایه‌تی ده‌برد</a:t>
            </a:r>
            <a:r>
              <a:rPr lang="ar-JO" dirty="0" smtClean="0">
                <a:latin typeface="Unikurd Goran" pitchFamily="34" charset="-78"/>
                <a:cs typeface="Unikurd Goran" pitchFamily="34" charset="-78"/>
              </a:rPr>
              <a:t>.</a:t>
            </a:r>
            <a:endParaRPr lang="en-US" dirty="0">
              <a:latin typeface="Unikurd Goran" pitchFamily="34" charset="-78"/>
              <a:cs typeface="Unikurd Goran" pitchFamily="34" charset="-78"/>
            </a:endParaRPr>
          </a:p>
        </p:txBody>
      </p:sp>
    </p:spTree>
    <p:extLst>
      <p:ext uri="{BB962C8B-B14F-4D97-AF65-F5344CB8AC3E}">
        <p14:creationId xmlns:p14="http://schemas.microsoft.com/office/powerpoint/2010/main" val="4246592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401"/>
            <a:ext cx="5791200" cy="609599"/>
          </a:xfrm>
        </p:spPr>
        <p:txBody>
          <a:bodyPr>
            <a:normAutofit/>
          </a:bodyPr>
          <a:lstStyle/>
          <a:p>
            <a:r>
              <a:rPr lang="ar-JO" sz="2400" dirty="0" smtClean="0">
                <a:latin typeface="Unikurd Goran" pitchFamily="34" charset="-78"/>
                <a:cs typeface="Unikurd Goran" pitchFamily="34" charset="-78"/>
              </a:rPr>
              <a:t>چاكسازییه‌كانی سۆلۆن</a:t>
            </a:r>
            <a:endParaRPr lang="en-US" sz="2400" dirty="0">
              <a:latin typeface="Unikurd Goran" pitchFamily="34" charset="-78"/>
              <a:cs typeface="Unikurd Goran" pitchFamily="34" charset="-78"/>
            </a:endParaRPr>
          </a:p>
        </p:txBody>
      </p:sp>
      <p:sp>
        <p:nvSpPr>
          <p:cNvPr id="3" name="Subtitle 2"/>
          <p:cNvSpPr>
            <a:spLocks noGrp="1"/>
          </p:cNvSpPr>
          <p:nvPr>
            <p:ph type="subTitle" idx="1"/>
          </p:nvPr>
        </p:nvSpPr>
        <p:spPr>
          <a:xfrm>
            <a:off x="1371600" y="990600"/>
            <a:ext cx="6400800" cy="4724400"/>
          </a:xfrm>
        </p:spPr>
        <p:txBody>
          <a:bodyPr>
            <a:normAutofit fontScale="25000" lnSpcReduction="20000"/>
          </a:bodyPr>
          <a:lstStyle/>
          <a:p>
            <a:r>
              <a:rPr lang="ar-JO" sz="7200" dirty="0" smtClean="0">
                <a:solidFill>
                  <a:schemeClr val="tx1"/>
                </a:solidFill>
              </a:rPr>
              <a:t>سۆلۆن یاساناس و شاعیر و بازرگان بوو (639-559) كوری بازرگانی و خانه‌داره‌كان له‌ ئه‌سینا  كه‌ سه‌روه‌ت و سامانیكی زۆركۆبكاته‌وه‌ .هه‌ر بۆیه‌ بازرگانانه‌كان چالاكی زۆریان هه‌بوو له‌ كۆمه‌لگای ئه‌سینا بۆیه‌ به‌شداری  له‌ ململانی سیاسیه‌كان  بكه‌ن له‌ پیناو به‌رژه‌وه‌ندیه‌كان كه‌ سوداگه‌ری له‌گه‌ل چینی ئه‌رستۆكراتیه‌كان بكه‌ن وه‌ خاوه‌ن زه‌وی زار وبه‌رهه‌می كشتوكالی بكه‌ن كه‌ هه‌ولی دا چاكسازی له‌ بواری كۆمه‌لایه‌تی و ئابووری بكات وه‌ك:</a:t>
            </a:r>
          </a:p>
          <a:p>
            <a:r>
              <a:rPr lang="ar-JO" sz="7200" dirty="0" smtClean="0">
                <a:solidFill>
                  <a:schemeClr val="tx1"/>
                </a:solidFill>
              </a:rPr>
              <a:t>1- پیدانی زه‌وی به‌جووتیاران كه‌ پیشتر هی خۆیان بوو وه‌ك بارمته‌ لای خانه‌دانه‌كانه‌</a:t>
            </a:r>
          </a:p>
          <a:p>
            <a:r>
              <a:rPr lang="ar-JO" sz="7200" dirty="0" smtClean="0">
                <a:solidFill>
                  <a:schemeClr val="tx1"/>
                </a:solidFill>
              </a:rPr>
              <a:t>2 –ئازاد كردنی هه‌موو كۆیله‌كان ته‌نانه‌ت ئه‌وانه‌ی كریۆه‌ كه‌ بۆ ده‌ره‌وه‌ی ئه‌سینا ده‌فرۆشران</a:t>
            </a:r>
          </a:p>
          <a:p>
            <a:r>
              <a:rPr lang="ar-JO" sz="7200" dirty="0" smtClean="0">
                <a:solidFill>
                  <a:schemeClr val="tx1"/>
                </a:solidFill>
              </a:rPr>
              <a:t>3- هه‌لوه‌شانده‌وه‌ی هه‌موو قه‌رزه‌كانی كه‌نابیت هیچ كه‌سیك قه‌رزار بوون وه‌هه‌روه‌ها قه‌ده‌غه‌كردنی ئه‌و كه‌سانه‌ی له‌بری قه‌رز بووینه‌ كویله‌ كه‌ناسرا به‌ یاسای سه‌یساسیا.</a:t>
            </a:r>
          </a:p>
          <a:p>
            <a:r>
              <a:rPr lang="ar-JO" sz="7200" dirty="0" smtClean="0">
                <a:solidFill>
                  <a:schemeClr val="tx1"/>
                </a:solidFill>
              </a:rPr>
              <a:t>4-دانانی یاسایه‌ك هه‌ركه‌سیك  خاوه‌ن پیشه‌بیت  ده‌بیته‌  هاونیشتمانی وه‌ له‌ ئه‌سینا نیشته‌جی بوون له‌گه‌ل خیزانه‌كانیان چونكه‌ خه‌لكی ده‌وروبه‌ری ئه‌سینا  مافی هانیشتمانی نه‌بوو.</a:t>
            </a:r>
          </a:p>
          <a:p>
            <a:r>
              <a:rPr lang="ar-JO" sz="7200" dirty="0" smtClean="0">
                <a:solidFill>
                  <a:schemeClr val="tx1"/>
                </a:solidFill>
              </a:rPr>
              <a:t>3- یاسای قه‌ده‌غه‌كردنی بیكاری هه‌ركه‌سیك بیكار بووایه‌ به‌ تاوه‌نبار له‌ قه‌له‌م ده‌درا.</a:t>
            </a:r>
          </a:p>
          <a:p>
            <a:r>
              <a:rPr lang="ar-JO" sz="7200" dirty="0" smtClean="0">
                <a:solidFill>
                  <a:schemeClr val="tx1"/>
                </a:solidFill>
              </a:rPr>
              <a:t>4- قه‌ده‌غه‌كردنی ناردنه‌ ده‌ره‌وه‌ی  هه‌ندی به‌رووبوومی كشتوكالی بۆ ده‌ره‌وه‌ی ئه‌سینا وه‌ك دانه‌ویله‌.</a:t>
            </a:r>
          </a:p>
          <a:p>
            <a:r>
              <a:rPr lang="ar-JO" sz="7200" dirty="0" smtClean="0">
                <a:solidFill>
                  <a:schemeClr val="tx1"/>
                </a:solidFill>
              </a:rPr>
              <a:t>5- قه‌ده‌غه‌كردنی مه‌سره‌فی زیاده‌ی ئافره‌تان به‌تایبه‌تی له‌بۆنه‌ و ئاهه‌نگه‌كای هاوسه‌ركیری وه‌ نابیت زور بیته‌ ده‌ره‌وه‌ وه‌ نابیت له‌سی ده‌سته‌ جلك زیاتر بكربیت. وه‌هه‌روه‌ها یاسای دانا له‌كاتی مردن چه‌ند ی بۆ سه‌رف بكریت وه‌ نابیت كه‌س به‌ خرابی باسی بكات.</a:t>
            </a:r>
          </a:p>
          <a:p>
            <a:r>
              <a:rPr lang="ar-JO" sz="7200" dirty="0" smtClean="0">
                <a:solidFill>
                  <a:schemeClr val="tx1"/>
                </a:solidFill>
              </a:rPr>
              <a:t>6- نابیت له‌كاتی نائارامی وولات بیده‌نگ بیت مافی هاونیشتمانی له‌ده‌ست ده‌دا چونكه‌ ده‌بیته‌ له‌ناوچوونی ده‌وله‌ت .وه‌ ده‌بیت به‌خیوكردنی  </a:t>
            </a:r>
            <a:r>
              <a:rPr lang="ar-JO" sz="4300" dirty="0" smtClean="0">
                <a:solidFill>
                  <a:schemeClr val="tx1"/>
                </a:solidFill>
              </a:rPr>
              <a:t>منالی ئه‌وكه‌سانه‌ی كه‌ له‌پیناو وولاتدا شه‌هید بوونه .‌</a:t>
            </a:r>
          </a:p>
          <a:p>
            <a:r>
              <a:rPr lang="ar-JO" dirty="0" smtClean="0"/>
              <a:t> </a:t>
            </a:r>
            <a:endParaRPr lang="en-US" dirty="0"/>
          </a:p>
        </p:txBody>
      </p:sp>
    </p:spTree>
    <p:extLst>
      <p:ext uri="{BB962C8B-B14F-4D97-AF65-F5344CB8AC3E}">
        <p14:creationId xmlns:p14="http://schemas.microsoft.com/office/powerpoint/2010/main" val="3409342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52401"/>
            <a:ext cx="5257800" cy="533399"/>
          </a:xfrm>
        </p:spPr>
        <p:txBody>
          <a:bodyPr>
            <a:normAutofit/>
          </a:bodyPr>
          <a:lstStyle/>
          <a:p>
            <a:r>
              <a:rPr lang="ar-JO" sz="2800" dirty="0" smtClean="0"/>
              <a:t>یاساكانی سیاسی</a:t>
            </a:r>
            <a:endParaRPr lang="en-US" sz="2800" dirty="0"/>
          </a:p>
        </p:txBody>
      </p:sp>
      <p:sp>
        <p:nvSpPr>
          <p:cNvPr id="3" name="Subtitle 2"/>
          <p:cNvSpPr>
            <a:spLocks noGrp="1"/>
          </p:cNvSpPr>
          <p:nvPr>
            <p:ph type="subTitle" idx="1"/>
          </p:nvPr>
        </p:nvSpPr>
        <p:spPr>
          <a:xfrm>
            <a:off x="1371600" y="1219200"/>
            <a:ext cx="6400800" cy="6553200"/>
          </a:xfrm>
        </p:spPr>
        <p:txBody>
          <a:bodyPr>
            <a:normAutofit fontScale="25000" lnSpcReduction="20000"/>
          </a:bodyPr>
          <a:lstStyle/>
          <a:p>
            <a:r>
              <a:rPr lang="ar-JO" sz="7200" dirty="0" smtClean="0">
                <a:solidFill>
                  <a:schemeClr val="tx1"/>
                </a:solidFill>
              </a:rPr>
              <a:t>1-</a:t>
            </a:r>
            <a:r>
              <a:rPr lang="ar-JO" sz="7200" dirty="0" smtClean="0">
                <a:solidFill>
                  <a:schemeClr val="tx1"/>
                </a:solidFill>
                <a:latin typeface="Unikurd Goran" pitchFamily="34" charset="-78"/>
                <a:cs typeface="Unikurd Goran" pitchFamily="34" charset="-78"/>
              </a:rPr>
              <a:t> ده‌بوایه‌ ژماره‌ی  ئه‌نجوومه‌نی پیران ژماره‌یان نۆ كه‌س بیت</a:t>
            </a:r>
            <a:r>
              <a:rPr lang="ar-JO" sz="7200" dirty="0" smtClean="0">
                <a:solidFill>
                  <a:schemeClr val="tx1"/>
                </a:solidFill>
              </a:rPr>
              <a:t> وه‌ئه‌نجوومه‌نی  راویژكاری بووه‌ چوارسه‌د كه‌پیان ده‌وترا ئه‌نجوومه‌نی بۆل وه‌ئه‌جوومه‌نی گشتی (ئه‌كلیز) دانا.</a:t>
            </a:r>
          </a:p>
          <a:p>
            <a:r>
              <a:rPr lang="ar-JO" sz="7200" dirty="0" smtClean="0">
                <a:solidFill>
                  <a:schemeClr val="tx1"/>
                </a:solidFill>
                <a:latin typeface="Unikurd Goran" pitchFamily="34" charset="-78"/>
                <a:cs typeface="Unikurd Goran" pitchFamily="34" charset="-78"/>
              </a:rPr>
              <a:t>2- دادگای كارگیری كه‌ ناسرا بوو به‌ هیلیا كه‌ له‌ناو ئه‌نجوومه‌نی گه‌ل دایمه‌زراند .سۆلۆن به‌م یاسانه‌ نزیك له‌ دیمۆكراسه‌كان بووه‌ وه‌ رازی بوونی خه‌لكی ئه‌سینا</a:t>
            </a:r>
          </a:p>
          <a:p>
            <a:r>
              <a:rPr lang="ar-JO" sz="7200" dirty="0" smtClean="0">
                <a:solidFill>
                  <a:schemeClr val="tx1"/>
                </a:solidFill>
                <a:latin typeface="Unikurd Goran" pitchFamily="34" charset="-78"/>
                <a:cs typeface="Unikurd Goran" pitchFamily="34" charset="-78"/>
              </a:rPr>
              <a:t>3- به‌لام چینه‌كانی دابه‌شكرد به‌ له‌سه‌ر بنه‌مای هۆزه‌كه‌یوه‌ له‌ چ ئاستیكی ده‌وله‌مه‌ندی دایه‌ بۆ چوار به‌شی پۆلینكرد:</a:t>
            </a:r>
          </a:p>
          <a:p>
            <a:r>
              <a:rPr lang="ar-JO" sz="7200" dirty="0" smtClean="0">
                <a:solidFill>
                  <a:schemeClr val="tx1"/>
                </a:solidFill>
                <a:latin typeface="Unikurd Goran" pitchFamily="34" charset="-78"/>
                <a:cs typeface="Unikurd Goran" pitchFamily="34" charset="-78"/>
              </a:rPr>
              <a:t>1- چینی  پینچ سه‌دی(پینتاكۆسیۆمیدیت) واتا داهاتی سالانه‌ له‌ به‌رووبوم 500 بۆشل بیت سالانه‌  له‌ 12% ده‌دا  بۆی هه‌بوو  به‌شداری حوكم بكات.</a:t>
            </a:r>
          </a:p>
          <a:p>
            <a:r>
              <a:rPr lang="ar-JO" sz="7200" dirty="0" smtClean="0">
                <a:solidFill>
                  <a:schemeClr val="tx1"/>
                </a:solidFill>
                <a:latin typeface="Unikurd Goran" pitchFamily="34" charset="-78"/>
                <a:cs typeface="Unikurd Goran" pitchFamily="34" charset="-78"/>
              </a:rPr>
              <a:t>2- چینی سواره‌كان (هیپیه‌كان) داهاتی سالانه‌ 300- 500  باجیان 10% ده‌دا بوو ئه‌مانه‌ بۆیان هه‌بوو هه‌ندیك پۆستی كارگیری وه‌ربگرن.</a:t>
            </a:r>
          </a:p>
          <a:p>
            <a:r>
              <a:rPr lang="ar-JO" sz="7200" dirty="0" smtClean="0">
                <a:solidFill>
                  <a:schemeClr val="tx1"/>
                </a:solidFill>
                <a:latin typeface="Unikurd Goran" pitchFamily="34" charset="-78"/>
                <a:cs typeface="Unikurd Goran" pitchFamily="34" charset="-78"/>
              </a:rPr>
              <a:t> 3-چینی پیاده (زیوگیتاییه‌كان) داهاتی سالانه‌ 200-300 بۆسیل  باجیان 5% ده‌دابووپۆستی كارگیریان وه‌رده‌گرت.</a:t>
            </a:r>
          </a:p>
          <a:p>
            <a:r>
              <a:rPr lang="ar-JO" sz="7200" dirty="0" smtClean="0">
                <a:solidFill>
                  <a:schemeClr val="tx1"/>
                </a:solidFill>
                <a:latin typeface="Unikurd Goran" pitchFamily="34" charset="-78"/>
                <a:cs typeface="Unikurd Goran" pitchFamily="34" charset="-78"/>
              </a:rPr>
              <a:t>4-چینی هه‌ژار و كه‌م ده‌رامه‌ت(سیتیه‌كان) ئه‌مانه‌ ده‌بوونه‌ سه‌رباز  به‌لام مافیان نه‌بوو له‌ ده‌سه‌لات وه‌رگرتن وه‌باجیان نه‌ده‌دا .</a:t>
            </a:r>
          </a:p>
          <a:p>
            <a:r>
              <a:rPr lang="ar-JO" sz="7200" dirty="0" smtClean="0">
                <a:solidFill>
                  <a:schemeClr val="tx1"/>
                </a:solidFill>
                <a:latin typeface="Unikurd Goran" pitchFamily="34" charset="-78"/>
                <a:cs typeface="Unikurd Goran" pitchFamily="34" charset="-78"/>
              </a:rPr>
              <a:t>وه‌ هه‌ر له‌به‌ر ئه‌م كارانه‌ جاریكی تر به‌ ئارگۆن هه‌لبژاردرا(592-591) هه‌رچه‌نده‌ سیسته‌می ئارگۆن ده‌بوایه‌ یه‌ك سال بیت وه‌له‌گه‌ل هه‌ر یاسایه‌ك سزاكه‌‌ی هاوپیچ ده‌كردبۆ ئه‌وه‌ی خه‌لك ئاگادار بیت.‌</a:t>
            </a:r>
          </a:p>
        </p:txBody>
      </p:sp>
    </p:spTree>
    <p:extLst>
      <p:ext uri="{BB962C8B-B14F-4D97-AF65-F5344CB8AC3E}">
        <p14:creationId xmlns:p14="http://schemas.microsoft.com/office/powerpoint/2010/main" val="219251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1"/>
            <a:ext cx="7772400" cy="381000"/>
          </a:xfrm>
        </p:spPr>
        <p:txBody>
          <a:bodyPr>
            <a:noAutofit/>
          </a:bodyPr>
          <a:lstStyle/>
          <a:p>
            <a:r>
              <a:rPr lang="ar-JO" sz="3600" dirty="0" smtClean="0">
                <a:latin typeface="Unikurd Goran" pitchFamily="34" charset="-78"/>
                <a:cs typeface="Unikurd Goran" pitchFamily="34" charset="-78"/>
              </a:rPr>
              <a:t>سیسته‌می ئابووری یۆنان</a:t>
            </a:r>
            <a:endParaRPr lang="en-US" sz="3600" dirty="0">
              <a:latin typeface="Unikurd Goran" pitchFamily="34" charset="-78"/>
              <a:cs typeface="Unikurd Goran" pitchFamily="34" charset="-78"/>
            </a:endParaRPr>
          </a:p>
        </p:txBody>
      </p:sp>
      <p:sp>
        <p:nvSpPr>
          <p:cNvPr id="3" name="Subtitle 2"/>
          <p:cNvSpPr>
            <a:spLocks noGrp="1"/>
          </p:cNvSpPr>
          <p:nvPr>
            <p:ph type="subTitle" idx="1"/>
          </p:nvPr>
        </p:nvSpPr>
        <p:spPr>
          <a:xfrm>
            <a:off x="1371600" y="1600200"/>
            <a:ext cx="6400800" cy="4038600"/>
          </a:xfrm>
        </p:spPr>
        <p:txBody>
          <a:bodyPr>
            <a:normAutofit fontScale="70000" lnSpcReduction="20000"/>
          </a:bodyPr>
          <a:lstStyle/>
          <a:p>
            <a:r>
              <a:rPr lang="ar-JO" dirty="0" smtClean="0">
                <a:solidFill>
                  <a:schemeClr val="tx1"/>
                </a:solidFill>
              </a:rPr>
              <a:t>1- خه‌رجیه‌كانی ده‌وله‌ت :</a:t>
            </a:r>
          </a:p>
          <a:p>
            <a:r>
              <a:rPr lang="ar-JO" dirty="0" smtClean="0">
                <a:solidFill>
                  <a:schemeClr val="tx1"/>
                </a:solidFill>
              </a:rPr>
              <a:t>له‌ سیسته‌می دیمۆكراسیه‌كان  به‌تایبه‌تی ئه‌سینا  خه‌رجیه‌كانی ده‌وله‌ت بریتی بوو پیدانی مووچه‌ی بۆ سه‌رجه‌م فه‌رمانبه‌رانی ده‌وله‌ت  كه‌له‌ سه‌رده‌می ئارگۆن پریكلس وه‌ بره‌ پاره‌كیش بۆ ئه‌ندامانی ئه‌نجوومه‌ن .وه‌پیدانی مووچه‌ ب ئه‌وكه‌سانه‌ی كه‌ كویله‌ن خزمه‌تی ده‌وله‌ت ده‌كه‌ن. وه‌ بره‌ پاره‌یكیش بۆ بۆنه‌ ئایینه‌كان و ئاهه‌نگه‌كان و جه‌ژنه‌كان وه‌ك پیشبركی جیاوه‌كان وه‌ك شانۆ و مۆسیقا ته‌نانه‌ت ده‌وله‌ت پسوله‌ی به‌شداریكردن له‌ شانۆ به‌نرخیكی هه‌رزان ده‌فرۆشت به‌ هه‌ژاران </a:t>
            </a:r>
            <a:r>
              <a:rPr lang="ar-JO" dirty="0" smtClean="0"/>
              <a:t>.</a:t>
            </a:r>
          </a:p>
          <a:p>
            <a:r>
              <a:rPr lang="ar-JO" dirty="0" smtClean="0">
                <a:solidFill>
                  <a:schemeClr val="tx1"/>
                </a:solidFill>
              </a:rPr>
              <a:t>وه‌ ده‌وله‌ت ئه‌ركی خه‌رجكردنی پاره‌ بۆ سوپا له‌ ئه‌ستۆی دا بوو هه‌ر له‌ كاتی ئاشتی خه‌رجیه‌كانی سه‌ره‌ف ده‌كرا وه‌ له‌كاتی شه‌رداخه‌رجیه‌كان زیاتر ده‌بوون هه‌ر بۆیه‌ ئه‌سینا خاوه‌ن سوپایه‌كی به‌هیز بوو .وه‌هه‌ره‌ها ئه‌سپارته‌ش خه‌رجی سوپاش به‌شیكی كه‌می له‌سه‌ر ده‌وله‌ت بوو چونكه‌ ده‌وله‌ت زه‌وی و كویله‌ی ده‌دا به‌ بنه‌ماله‌ی سه‌رباز بۆ ئه‌وه‌ی بژیوی خۆی پیدابین بكات</a:t>
            </a:r>
            <a:r>
              <a:rPr lang="ar-JO" dirty="0" smtClean="0"/>
              <a:t>.</a:t>
            </a:r>
            <a:endParaRPr lang="en-US" dirty="0"/>
          </a:p>
        </p:txBody>
      </p:sp>
    </p:spTree>
    <p:extLst>
      <p:ext uri="{BB962C8B-B14F-4D97-AF65-F5344CB8AC3E}">
        <p14:creationId xmlns:p14="http://schemas.microsoft.com/office/powerpoint/2010/main" val="2783124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981201"/>
            <a:ext cx="4800600" cy="685799"/>
          </a:xfrm>
        </p:spPr>
        <p:txBody>
          <a:bodyPr>
            <a:normAutofit fontScale="90000"/>
          </a:bodyPr>
          <a:lstStyle/>
          <a:p>
            <a:r>
              <a:rPr lang="ar-JO" dirty="0" smtClean="0">
                <a:latin typeface="Unikurd Goran" pitchFamily="34" charset="-78"/>
                <a:cs typeface="Unikurd Goran" pitchFamily="34" charset="-78"/>
              </a:rPr>
              <a:t>2- داهات</a:t>
            </a:r>
            <a:endParaRPr lang="en-US" dirty="0">
              <a:latin typeface="Unikurd Goran" pitchFamily="34" charset="-78"/>
              <a:cs typeface="Unikurd Goran" pitchFamily="34" charset="-78"/>
            </a:endParaRPr>
          </a:p>
        </p:txBody>
      </p:sp>
      <p:sp>
        <p:nvSpPr>
          <p:cNvPr id="3" name="Subtitle 2"/>
          <p:cNvSpPr>
            <a:spLocks noGrp="1"/>
          </p:cNvSpPr>
          <p:nvPr>
            <p:ph type="subTitle" idx="1"/>
          </p:nvPr>
        </p:nvSpPr>
        <p:spPr>
          <a:xfrm>
            <a:off x="1371600" y="2590800"/>
            <a:ext cx="6400800" cy="4038600"/>
          </a:xfrm>
        </p:spPr>
        <p:txBody>
          <a:bodyPr>
            <a:normAutofit fontScale="70000" lnSpcReduction="20000"/>
          </a:bodyPr>
          <a:lstStyle/>
          <a:p>
            <a:r>
              <a:rPr lang="ar-JO" dirty="0" smtClean="0">
                <a:solidFill>
                  <a:schemeClr val="tx1"/>
                </a:solidFill>
                <a:latin typeface="Unikurd Goran" pitchFamily="34" charset="-78"/>
                <a:cs typeface="Unikurd Goran" pitchFamily="34" charset="-78"/>
              </a:rPr>
              <a:t>گرینكترین داهاتی ده‌وله‌ت له‌م  سه‌رچاوانه:</a:t>
            </a:r>
          </a:p>
          <a:p>
            <a:r>
              <a:rPr lang="ar-JO" smtClean="0">
                <a:solidFill>
                  <a:schemeClr val="tx1"/>
                </a:solidFill>
                <a:latin typeface="Unikurd Goran" pitchFamily="34" charset="-78"/>
                <a:cs typeface="Unikurd Goran" pitchFamily="34" charset="-78"/>
              </a:rPr>
              <a:t>1-  كشتوكال یه‌كیك </a:t>
            </a:r>
            <a:r>
              <a:rPr lang="ar-JO" dirty="0" smtClean="0">
                <a:solidFill>
                  <a:schemeClr val="tx1"/>
                </a:solidFill>
                <a:latin typeface="Unikurd Goran" pitchFamily="34" charset="-78"/>
                <a:cs typeface="Unikurd Goran" pitchFamily="34" charset="-78"/>
              </a:rPr>
              <a:t>بوون له‌ سورچاوه‌كانی ده‌وله‌تكه‌ به‌داهاتی ئابووری كۆمه‌لگای یۆنان داده‌نرا تا سه‌ده‌ی پینجه‌می پیش زانیین به‌لام به‌هۆی كه‌می زه‌وی كشتوكالی وه‌ كه‌می به‌پیتی خاكه‌كه‌ی  بۆیه‌ یۆنانیه‌كان هه‌ولیان ده‌دا تا پیان بكریت زه‌ویه‌كه‌ بكیلن  یان ده‌گه‌ران بۆ سه‌رچاوه‌یدیكه‌ جگه‌ له‌ كشتوكالوه‌ هه‌روه‌ها له‌به‌ر زوری چیاكان كه‌ توانای له‌وه‌رگایان نه‌بیت ته‌نها به‌شیكی كه‌م نه‌بیت مه‌رو مالاتیان ده‌كرد وه‌هه‌روه‌ها زه‌ویه‌كان زور شیدار نه‌بوو بۆ دانه‌ویله‌ نه‌ده‌گونجا كه‌ به‌شی دانیشتوانی یۆنان بكات بۆیه‌ هه‌میشه‌ هه‌ولیان ده‌دا باری زه‌ویه‌كان باش بكه‌ن له‌باربكرین و ئاویان بۆ رابكشین وه‌ به‌نداویان بۆ دروست بكه‌ن .هه‌ر بۆیه‌ یۆنانیه‌كان ناچار بوون به‌رووبوومی وایان ده‌چاند كه‌ له‌گه‌ل كه‌ش و هه‌واكه‌ی بگونجیتوه‌ك تری و زه‌یتونكه‌ رونیان لی دروست ده‌كرد ره‌وانه‌ی ده‌ره‌وه‌یان ده‌كرد</a:t>
            </a:r>
            <a:r>
              <a:rPr lang="ar-JO" dirty="0" smtClean="0">
                <a:latin typeface="Unikurd Goran" pitchFamily="34" charset="-78"/>
                <a:cs typeface="Unikurd Goran" pitchFamily="34" charset="-78"/>
              </a:rPr>
              <a:t>‌</a:t>
            </a:r>
            <a:endParaRPr lang="en-US" dirty="0">
              <a:latin typeface="Unikurd Goran" pitchFamily="34" charset="-78"/>
              <a:cs typeface="Unikurd Goran" pitchFamily="34" charset="-78"/>
            </a:endParaRPr>
          </a:p>
        </p:txBody>
      </p:sp>
    </p:spTree>
    <p:extLst>
      <p:ext uri="{BB962C8B-B14F-4D97-AF65-F5344CB8AC3E}">
        <p14:creationId xmlns:p14="http://schemas.microsoft.com/office/powerpoint/2010/main" val="717198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8601"/>
            <a:ext cx="5562600" cy="533399"/>
          </a:xfrm>
        </p:spPr>
        <p:txBody>
          <a:bodyPr>
            <a:normAutofit/>
          </a:bodyPr>
          <a:lstStyle/>
          <a:p>
            <a:r>
              <a:rPr lang="ar-JO" sz="2400" dirty="0" smtClean="0">
                <a:latin typeface="Unikurd Goran" pitchFamily="34" charset="-78"/>
                <a:cs typeface="Unikurd Goran" pitchFamily="34" charset="-78"/>
              </a:rPr>
              <a:t>2 -كانزاكان</a:t>
            </a:r>
            <a:endParaRPr lang="en-US" sz="2400" dirty="0">
              <a:latin typeface="Unikurd Goran" pitchFamily="34" charset="-78"/>
              <a:cs typeface="Unikurd Goran" pitchFamily="34" charset="-78"/>
            </a:endParaRPr>
          </a:p>
        </p:txBody>
      </p:sp>
      <p:sp>
        <p:nvSpPr>
          <p:cNvPr id="3" name="Subtitle 2"/>
          <p:cNvSpPr>
            <a:spLocks noGrp="1"/>
          </p:cNvSpPr>
          <p:nvPr>
            <p:ph type="subTitle" idx="1"/>
          </p:nvPr>
        </p:nvSpPr>
        <p:spPr>
          <a:xfrm>
            <a:off x="1371600" y="914400"/>
            <a:ext cx="6477000" cy="6553200"/>
          </a:xfrm>
        </p:spPr>
        <p:txBody>
          <a:bodyPr>
            <a:normAutofit fontScale="25000" lnSpcReduction="20000"/>
          </a:bodyPr>
          <a:lstStyle/>
          <a:p>
            <a:r>
              <a:rPr lang="ar-JO" sz="6400" dirty="0" smtClean="0">
                <a:solidFill>
                  <a:schemeClr val="tx1"/>
                </a:solidFill>
                <a:latin typeface="Unikurd Goran" pitchFamily="34" charset="-78"/>
                <a:cs typeface="Unikurd Goran" pitchFamily="34" charset="-78"/>
              </a:rPr>
              <a:t>یه‌كیكه‌ له‌ سه‌رچاوه‌كانی داهاتی یۆنان وه‌كو مس و ئاسن و ره‌ساس و زیو كه‌ له‌ كه‌ناره‌كانی باكووری ده‌ریاچه‌ی  ئیجه‌ و تراكیا  وه‌ به‌شی باشووری ئه‌تیكا كه‌ ریژه‌یه‌كی زۆر له‌ كویله‌كان كاریان له‌ كانه‌كانی كانزاكان ده‌كرد به‌تایبه‌تی له‌ كانی زیوه‌كان .</a:t>
            </a:r>
          </a:p>
          <a:p>
            <a:r>
              <a:rPr lang="ar-JO" sz="6400" dirty="0" smtClean="0">
                <a:solidFill>
                  <a:schemeClr val="tx1"/>
                </a:solidFill>
                <a:latin typeface="Unikurd Goran" pitchFamily="34" charset="-78"/>
                <a:cs typeface="Unikurd Goran" pitchFamily="34" charset="-78"/>
              </a:rPr>
              <a:t>3- كاشی :له‌به‌رئه‌وه‌ی یۆنان ناوچه‌یه‌كی شاخاویه‌ زۆرترین ریژه‌ی له‌ كاشی هه‌بوو كه‌ ئه‌مه‌ش له‌ دروستكردنی بیناسازی به‌كاریان ده‌هینا وه‌ بووه‌ سه‌رچاوه‌ی بازرگانی له‌گه‌ل ده‌وله‌تانی تر.</a:t>
            </a:r>
          </a:p>
          <a:p>
            <a:r>
              <a:rPr lang="ar-JO" sz="6400" dirty="0" smtClean="0">
                <a:solidFill>
                  <a:schemeClr val="tx1"/>
                </a:solidFill>
                <a:latin typeface="Unikurd Goran" pitchFamily="34" charset="-78"/>
                <a:cs typeface="Unikurd Goran" pitchFamily="34" charset="-78"/>
              </a:rPr>
              <a:t>4- پیشه‌سازی :ئه‌سینا له‌و هه‌ریمانه‌یه‌ كه‌ چه‌ند جۆرو پیشه‌سازی ناوبانگ بوون وه‌ك گالیسكه‌و دروستكردنی كه‌شتی و پیشه‌سازی پیسته‌كان و ئاسه‌نگه‌ری و شمشیر وه‌ تایبه‌تی رۆن كه‌ داهاتیكی زۆری هه‌بوو وه‌هه‌روه‌ها دروستكردنی قابووقاچاخ كه‌ ده‌ستره‌نگینی تیدابوون.</a:t>
            </a:r>
          </a:p>
          <a:p>
            <a:r>
              <a:rPr lang="ar-JO" sz="6400" dirty="0" smtClean="0">
                <a:solidFill>
                  <a:schemeClr val="tx1"/>
                </a:solidFill>
                <a:latin typeface="Unikurd Goran" pitchFamily="34" charset="-78"/>
                <a:cs typeface="Unikurd Goran" pitchFamily="34" charset="-78"/>
              </a:rPr>
              <a:t>5- راوه‌ماسی : له‌به‌رئه‌وه‌ی یۆنان به‌ده‌ریا ده‌وره‌ درابوو پیشه‌ی زۆربه‌ی خه‌لكی یۆنان پیشه‌یان راوه‌ماسی بوو وه‌ بازرگانیان پیوه‌ ده‌كردن.</a:t>
            </a:r>
          </a:p>
          <a:p>
            <a:r>
              <a:rPr lang="ar-JO" sz="6400" dirty="0" smtClean="0">
                <a:solidFill>
                  <a:schemeClr val="tx1"/>
                </a:solidFill>
                <a:latin typeface="Unikurd Goran" pitchFamily="34" charset="-78"/>
                <a:cs typeface="Unikurd Goran" pitchFamily="34" charset="-78"/>
              </a:rPr>
              <a:t>6- بازرگانی : له‌گه‌ل دروستبوونی نیشینگه‌كان له‌ ده‌ره‌وه‌ی یۆنان كه‌ تاكه‌ ریگایه‌ك بوو بۆ ئه‌وه‌ی كۆتای به‌ كورتهینانی ئابووری دا.چونكه‌ شاره‌كان گه‌شه‌ی كرد و ژماره‌ی دانیشتوانی زیادی كرد چونكه‌ له‌و ناوچانه‌  زه‌ویه‌كی به‌پیتی هه‌بوو له‌ ناوچه‌ی ده‌ریای ناوه‌راست و ده‌ریای ره‌ش كه‌ وای له‌ خه‌لكه‌كه‌ كرد كه‌ روو له‌و ناوچانه‌ بكه‌ن نیشته‌جی بوون وه‌ په‌یوه‌ندیه‌ بازرگانیه‌كان به‌هیز بكه‌ن له‌سه‌ده‌ی 5 پ.ز. كه‌ ئه‌سینا بووه‌ فراوانترین چالاكی بازرگانی بووه‌ .كه‌ئه‌مه‌ش هۆكار بوو بۆ دروستكردنی بانكی دارایی  وه‌ك بانكی پازیۆن له‌ ئه‌سینا  كه‌ فه‌رمانگه‌و كارمه‌ندی زۆری هه‌بوو كه‌ زۆربه‌یان كویله‌ بوون ئه‌م بانكانه‌ كار ئاسانیان ده‌كرد بۆ بازرگانه‌كان بۆ ئالوگۆری بازرگانی كه‌  هۆكاریك بوو بۆ گه‌شه‌كردنی چالاكی بازرگانی له‌ شاره‌كانی یۆنان‌ تایمه‌ندی كاریان گرته‌ به‌ر تا وای لیهات هه‌ر شاره‌و به‌ كالایه‌ك به‌ناوبانگ بوون كه‌ بووه‌ گه‌شه‌كردنی چینی ده‌ره‌به‌گه‌كان و خاوه‌نزه‌ویه‌كان  ده‌وله‌مه‌ند بوون كه‌ چینیكی نوی پیكبهینن پیان ده‌وترا (ئه‌رستۆكراته‌كان) كه‌ ده‌سه‌لاتی زۆربه‌ی ده‌وله‌شاریان به‌ده‌سته‌وه‌ بوو  به‌لام سه‌ركه‌وتوو نه‌بوون له‌ به‌ریوه‌بردن هه‌ربۆیه‌ تووشی ره‌خنه‌ی زۆر بوون له‌لایه‌ن چینی خاوه‌ن پیشه‌كان و بازرگانه‌ بچووكه‌كان.به‌لام ئه‌م بارودۆخه‌ بووه‌ هۆی ئه‌وه‌ی بازرگانه‌ بچووكه‌كان ده‌وله‌مه‌ند بوون ده‌ستیان خسته‌ كاروباری سیاسیه‌وه‌كه‌ رۆلیكی به‌رچاویان هه‌بوو له‌گه‌شه‌سه‌ندنی بازرگانی و سه‌روه‌ت و سامانی ئه‌سینا. به‌لام بازرگانی له‌گه‌ل ده‌ره‌وه‌ وای له‌ ئه‌سینا كرد كه‌ </a:t>
            </a:r>
            <a:r>
              <a:rPr lang="ar-JO" sz="7200" dirty="0" smtClean="0">
                <a:solidFill>
                  <a:schemeClr val="tx1"/>
                </a:solidFill>
                <a:latin typeface="Unikurd Goran" pitchFamily="34" charset="-78"/>
                <a:cs typeface="Unikurd Goran" pitchFamily="34" charset="-78"/>
              </a:rPr>
              <a:t>هه‌ر پشت به‌ به‌روبوومی ده‌ره‌وه‌ببه‌ستیت به‌تایبه‌تی له‌ </a:t>
            </a:r>
            <a:r>
              <a:rPr lang="ar-JO" sz="6400" dirty="0" smtClean="0">
                <a:solidFill>
                  <a:schemeClr val="tx1"/>
                </a:solidFill>
                <a:latin typeface="Unikurd Goran" pitchFamily="34" charset="-78"/>
                <a:cs typeface="Unikurd Goran" pitchFamily="34" charset="-78"/>
              </a:rPr>
              <a:t>دانه‌ویله‌</a:t>
            </a:r>
            <a:r>
              <a:rPr lang="ar-JO" sz="2000" dirty="0" smtClean="0">
                <a:solidFill>
                  <a:schemeClr val="tx1"/>
                </a:solidFill>
                <a:latin typeface="Unikurd Goran" pitchFamily="34" charset="-78"/>
                <a:cs typeface="Unikurd Goran" pitchFamily="34" charset="-78"/>
              </a:rPr>
              <a:t>له‌.</a:t>
            </a:r>
            <a:endParaRPr lang="en-US" dirty="0">
              <a:solidFill>
                <a:schemeClr val="tx1"/>
              </a:solidFill>
              <a:latin typeface="Unikurd Goran" pitchFamily="34" charset="-78"/>
              <a:cs typeface="Unikurd Goran" pitchFamily="34" charset="-78"/>
            </a:endParaRPr>
          </a:p>
        </p:txBody>
      </p:sp>
    </p:spTree>
    <p:extLst>
      <p:ext uri="{BB962C8B-B14F-4D97-AF65-F5344CB8AC3E}">
        <p14:creationId xmlns:p14="http://schemas.microsoft.com/office/powerpoint/2010/main" val="883966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79375"/>
          </a:xfrm>
        </p:spPr>
        <p:txBody>
          <a:bodyPr>
            <a:normAutofit fontScale="90000"/>
          </a:bodyPr>
          <a:lstStyle/>
          <a:p>
            <a:endParaRPr lang="en-US" dirty="0"/>
          </a:p>
        </p:txBody>
      </p:sp>
      <p:sp>
        <p:nvSpPr>
          <p:cNvPr id="3" name="Subtitle 2"/>
          <p:cNvSpPr>
            <a:spLocks noGrp="1"/>
          </p:cNvSpPr>
          <p:nvPr>
            <p:ph type="subTitle" idx="1"/>
          </p:nvPr>
        </p:nvSpPr>
        <p:spPr>
          <a:xfrm>
            <a:off x="1371600" y="2667000"/>
            <a:ext cx="6400800" cy="2971800"/>
          </a:xfrm>
        </p:spPr>
        <p:txBody>
          <a:bodyPr>
            <a:normAutofit fontScale="55000" lnSpcReduction="20000"/>
          </a:bodyPr>
          <a:lstStyle/>
          <a:p>
            <a:r>
              <a:rPr lang="ar-JO" dirty="0" smtClean="0">
                <a:solidFill>
                  <a:schemeClr val="tx1"/>
                </a:solidFill>
                <a:latin typeface="Unikurd Goran" pitchFamily="34" charset="-78"/>
                <a:cs typeface="Unikurd Goran" pitchFamily="34" charset="-78"/>
              </a:rPr>
              <a:t>7- باجه‌كان: سه‌رچاوه‌یه‌كی دیكه‌ی داهاتی ده‌وله‌تشاریه‌ له‌ یۆنان هه‌موو كه‌سیك باجی ده‌داكه‌ له‌سه‌رده‌می پریكلیس</a:t>
            </a:r>
            <a:r>
              <a:rPr lang="en-US" dirty="0" smtClean="0">
                <a:solidFill>
                  <a:schemeClr val="tx1"/>
                </a:solidFill>
                <a:latin typeface="Unikurd Goran" pitchFamily="34" charset="-78"/>
                <a:cs typeface="Unikurd Goran" pitchFamily="34" charset="-78"/>
              </a:rPr>
              <a:t> </a:t>
            </a:r>
            <a:r>
              <a:rPr lang="ar-JO" dirty="0" smtClean="0">
                <a:solidFill>
                  <a:schemeClr val="tx1"/>
                </a:solidFill>
                <a:latin typeface="Unikurd Goran" pitchFamily="34" charset="-78"/>
                <a:cs typeface="Unikurd Goran" pitchFamily="34" charset="-78"/>
              </a:rPr>
              <a:t>گه‌یشته‌ 600 تالنت بوو.</a:t>
            </a:r>
          </a:p>
          <a:p>
            <a:r>
              <a:rPr lang="ar-JO" dirty="0" smtClean="0">
                <a:solidFill>
                  <a:schemeClr val="tx1"/>
                </a:solidFill>
                <a:latin typeface="Unikurd Goran" pitchFamily="34" charset="-78"/>
                <a:cs typeface="Unikurd Goran" pitchFamily="34" charset="-78"/>
              </a:rPr>
              <a:t>یه‌ك له‌ جۆره‌كانی باج كه‌ ده‌بووایه‌ له2% له‌سه‌ر كه‌لوپه‌لی هاورده‌ و ناوه‌وه‌وه‌رده‌گیرا.وه‌هه‌روه‌ها باجیان له‌ بیگانه‌كان وه‌ریان ده‌گردكه‌ نیشته‌جی بوون له‌ناو شار له‌ ئه‌سینا به‌لام له‌ ئه‌سپارته‌ ریگه‌یان به‌ نیشته‌ جی بوونی بیگانه‌كان نه‌ده‌دا به‌لام له‌ ده‌ره‌وه‌ی شار نیشته‌جی بوون كه‌ پاره‌شیان ده‌دا به‌رامبه‌ر پارستنیان.وه‌هه‌روه‌ها باجیان له‌ بازارو كه‌شتی وه‌رده‌گرت.به‌لام ئه‌وكه‌سانه‌ی باجیان وه‌رده‌گرت سویند ده‌دران و كه‌ له‌سه‌ر بنه‌مای ریژه‌ی سامان و دیاری ده‌كران كه‌ ده‌بوایه‌ ده‌وله‌مه‌ند بوون</a:t>
            </a:r>
            <a:r>
              <a:rPr lang="en-US" dirty="0" smtClean="0">
                <a:solidFill>
                  <a:schemeClr val="tx1"/>
                </a:solidFill>
                <a:latin typeface="Unikurd Goran" pitchFamily="34" charset="-78"/>
                <a:cs typeface="Unikurd Goran" pitchFamily="34" charset="-78"/>
              </a:rPr>
              <a:t> </a:t>
            </a:r>
            <a:r>
              <a:rPr lang="ar-JO" dirty="0" smtClean="0">
                <a:solidFill>
                  <a:schemeClr val="tx1"/>
                </a:solidFill>
                <a:latin typeface="Unikurd Goran" pitchFamily="34" charset="-78"/>
                <a:cs typeface="Unikurd Goran" pitchFamily="34" charset="-78"/>
              </a:rPr>
              <a:t>ژماره‌یان 300كه‌س بوون </a:t>
            </a:r>
          </a:p>
          <a:p>
            <a:r>
              <a:rPr lang="ar-JO" dirty="0" smtClean="0">
                <a:solidFill>
                  <a:schemeClr val="tx1"/>
                </a:solidFill>
                <a:latin typeface="Unikurd Goran" pitchFamily="34" charset="-78"/>
                <a:cs typeface="Unikurd Goran" pitchFamily="34" charset="-78"/>
              </a:rPr>
              <a:t>وه‌هه‌ر ده‌وله‌تشاریان دراوی تایبه‌تی خۆیان هه‌بوووه‌ دروشمی جیاوازیان هه‌بوو وه‌ك وینه‌ی خواوه‌نده‌كان و ماسی رووه‌كی زه‌یتونوه‌ك دراوی (ئه‌بول. دراخما.مینا. تالنت .دیدراخما ئه‌م دراوانه‌ له‌ هه‌موو شاره‌كان كاریان پیده‌كرا.</a:t>
            </a:r>
          </a:p>
        </p:txBody>
      </p:sp>
    </p:spTree>
    <p:extLst>
      <p:ext uri="{BB962C8B-B14F-4D97-AF65-F5344CB8AC3E}">
        <p14:creationId xmlns:p14="http://schemas.microsoft.com/office/powerpoint/2010/main" val="3381404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04801"/>
            <a:ext cx="6096000" cy="533400"/>
          </a:xfrm>
        </p:spPr>
        <p:txBody>
          <a:bodyPr>
            <a:normAutofit fontScale="90000"/>
          </a:bodyPr>
          <a:lstStyle/>
          <a:p>
            <a:r>
              <a:rPr lang="ar-JO" sz="3600" dirty="0" smtClean="0">
                <a:latin typeface="Unikurd Goran" pitchFamily="34" charset="-78"/>
                <a:cs typeface="Unikurd Goran" pitchFamily="34" charset="-78"/>
              </a:rPr>
              <a:t>پیگه‌ی ئایین له‌ كۆمه‌لگه‌ی كۆنی یۆناند</a:t>
            </a:r>
            <a:r>
              <a:rPr lang="ar-JO" dirty="0" smtClean="0">
                <a:latin typeface="Unikurd Goran" pitchFamily="34" charset="-78"/>
                <a:cs typeface="Unikurd Goran" pitchFamily="34" charset="-78"/>
              </a:rPr>
              <a:t>ا</a:t>
            </a:r>
            <a:endParaRPr lang="en-US" dirty="0">
              <a:latin typeface="Unikurd Goran" pitchFamily="34" charset="-78"/>
              <a:cs typeface="Unikurd Goran" pitchFamily="34" charset="-78"/>
            </a:endParaRPr>
          </a:p>
        </p:txBody>
      </p:sp>
      <p:sp>
        <p:nvSpPr>
          <p:cNvPr id="3" name="Subtitle 2"/>
          <p:cNvSpPr>
            <a:spLocks noGrp="1"/>
          </p:cNvSpPr>
          <p:nvPr>
            <p:ph type="subTitle" idx="1"/>
          </p:nvPr>
        </p:nvSpPr>
        <p:spPr>
          <a:xfrm>
            <a:off x="1371600" y="762000"/>
            <a:ext cx="6400800" cy="5562600"/>
          </a:xfrm>
        </p:spPr>
        <p:txBody>
          <a:bodyPr>
            <a:normAutofit fontScale="62500" lnSpcReduction="20000"/>
          </a:bodyPr>
          <a:lstStyle/>
          <a:p>
            <a:r>
              <a:rPr lang="ar-JO" dirty="0" smtClean="0">
                <a:solidFill>
                  <a:schemeClr val="tx1"/>
                </a:solidFill>
                <a:latin typeface="Unikurd Goran" pitchFamily="34" charset="-78"/>
                <a:cs typeface="Unikurd Goran" pitchFamily="34" charset="-78"/>
              </a:rPr>
              <a:t>له‌بیر ئه‌وه‌ی یۆنانی كۆن ده‌وله‌تشاری بوو هه‌ر هه‌ریمه‌ی خودای خۆی هه‌بوووه‌ چه‌ندین جۆری هه‌بوو بۆیه‌ نه‌ده‌توانرا یه‌ك خواوه‌ند بپه‌رستن كه‌ باوه‌ریان هه‌بوو له‌ پارانه‌وه‌ له‌ خوداكان كه‌ یارمه‌تیان ده‌دا له‌ كاره‌كانیان وه‌هیزو ده‌سه‌لات ده‌د له‌ هه‌موو بواریكه‌وه .</a:t>
            </a:r>
          </a:p>
          <a:p>
            <a:r>
              <a:rPr lang="ar-JO" dirty="0" smtClean="0">
                <a:solidFill>
                  <a:schemeClr val="tx1"/>
                </a:solidFill>
                <a:latin typeface="Unikurd Goran" pitchFamily="34" charset="-78"/>
                <a:cs typeface="Unikurd Goran" pitchFamily="34" charset="-78"/>
              </a:rPr>
              <a:t>له‌گه‌ل ئه‌وه‌شدا هه‌رخیزانیكی یۆنانی خواوه‌ندی تایبه‌تی خۆی له‌ ماله‌وه‌ هه‌بوو وه‌     ئاگری بۆ ده‌كریته‌وه‌  قوربانی بۆ ده‌كرد وه‌ زۆر جاریش پاشاكان نوینه‌ری خواوه‌نده‌كان بوون له‌جیاتی ئه‌وان فه‌رمانی ده‌رده‌كرد.</a:t>
            </a:r>
          </a:p>
          <a:p>
            <a:r>
              <a:rPr lang="ar-JO" dirty="0" smtClean="0">
                <a:solidFill>
                  <a:schemeClr val="tx1"/>
                </a:solidFill>
                <a:latin typeface="Unikurd Goran" pitchFamily="34" charset="-78"/>
                <a:cs typeface="Unikurd Goran" pitchFamily="34" charset="-78"/>
              </a:rPr>
              <a:t>یۆنانیه‌كان دیارده‌ی سروشتیان په‌رستووه‌ وه‌ك زه‌وی وئاسمان و ئاژه‌ل و ژیر زه‌وی و رابووردوو و داهاتوو خوای ئۆلمپی ۆ خۆشی و ناخۆشی وچاكه‌ و خراپه‌كه‌حه‌وت ده‌سته‌ دابه‌ش كرابوون  وه‌ بۆ كاره‌كانی ژیان خواوه‌ندی تریان هه‌بوو له‌سه‌ر شیوه‌ی مرۆڤ‌ له‌گه‌ل ئه‌وه‌شدا خوداكان حه‌زو ره‌ق و قینه‌ و هاوسه‌رگیری و ململانی له‌گه‌ل مرۆڤی هه‌بوو.ئه‌م خواوه‌نده‌كان بنكه‌یان له‌ چیای ئۆلمپاد بوون كه‌ خواوه‌ندی سروشتی بوون وه‌هه‌روه‌ها خه‌لكه‌كه‌ نۆیژی و ستایش بۆ ده‌كردن و له‌سه‌ر بنه‌مای به‌شداریكردن له‌ نه‌ریت و ریۆره‌سمی فه‌رمی پیكهاتبوو .</a:t>
            </a:r>
          </a:p>
          <a:p>
            <a:r>
              <a:rPr lang="ar-JO" dirty="0" smtClean="0">
                <a:solidFill>
                  <a:schemeClr val="tx1"/>
                </a:solidFill>
                <a:latin typeface="Unikurd Goran" pitchFamily="34" charset="-78"/>
                <a:cs typeface="Unikurd Goran" pitchFamily="34" charset="-78"/>
              </a:rPr>
              <a:t>یۆنانیه‌كان بیرو رایان وابوو كه‌ خواوه‌ندی ئاسمان (ئۆرانۆس) ناسرابوو هاوسه‌رگیری له‌گه‌ل خودای ئاسمان كردووه‌ له‌ نه‌وه‌كانی دا خواوه‌نده‌كانیان تر دروسبوون كه‌ دواتریان زیۆس بوو زال بوو به‌سه‌ر هه‌موو خواوه‌نده‌كان</a:t>
            </a:r>
            <a:endParaRPr lang="en-US" dirty="0">
              <a:solidFill>
                <a:schemeClr val="tx1"/>
              </a:solidFill>
              <a:latin typeface="Unikurd Goran" pitchFamily="34" charset="-78"/>
              <a:cs typeface="Unikurd Goran" pitchFamily="34" charset="-78"/>
            </a:endParaRPr>
          </a:p>
        </p:txBody>
      </p:sp>
    </p:spTree>
    <p:extLst>
      <p:ext uri="{BB962C8B-B14F-4D97-AF65-F5344CB8AC3E}">
        <p14:creationId xmlns:p14="http://schemas.microsoft.com/office/powerpoint/2010/main" val="3876674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917575"/>
          </a:xfrm>
        </p:spPr>
        <p:txBody>
          <a:bodyPr/>
          <a:lstStyle/>
          <a:p>
            <a:r>
              <a:rPr lang="ar-IQ" dirty="0" smtClean="0">
                <a:cs typeface="Zanest _ Govar" pitchFamily="2" charset="-78"/>
              </a:rPr>
              <a:t>جوطرافياى يؤنان</a:t>
            </a:r>
            <a:endParaRPr lang="en-US" dirty="0">
              <a:cs typeface="Zanest _ Govar" pitchFamily="2" charset="-78"/>
            </a:endParaRPr>
          </a:p>
        </p:txBody>
      </p:sp>
      <p:sp>
        <p:nvSpPr>
          <p:cNvPr id="3" name="Subtitle 2"/>
          <p:cNvSpPr>
            <a:spLocks noGrp="1"/>
          </p:cNvSpPr>
          <p:nvPr>
            <p:ph type="subTitle" idx="1"/>
          </p:nvPr>
        </p:nvSpPr>
        <p:spPr>
          <a:xfrm>
            <a:off x="1371600" y="3048000"/>
            <a:ext cx="6400800" cy="3200400"/>
          </a:xfrm>
        </p:spPr>
        <p:txBody>
          <a:bodyPr>
            <a:normAutofit fontScale="77500" lnSpcReduction="20000"/>
          </a:bodyPr>
          <a:lstStyle/>
          <a:p>
            <a:r>
              <a:rPr lang="ar-IQ" dirty="0" smtClean="0">
                <a:solidFill>
                  <a:schemeClr val="tx1"/>
                </a:solidFill>
                <a:cs typeface="Zanest _ Govar" pitchFamily="2" charset="-78"/>
              </a:rPr>
              <a:t>ناوضىةكانى يؤنان دابةشدةكريَت بة ضةند بةشيَكةوة:</a:t>
            </a:r>
          </a:p>
          <a:p>
            <a:r>
              <a:rPr lang="ar-IQ" dirty="0" smtClean="0">
                <a:solidFill>
                  <a:schemeClr val="tx1"/>
                </a:solidFill>
                <a:cs typeface="Zanest _ Govar" pitchFamily="2" charset="-78"/>
              </a:rPr>
              <a:t>1ناوضةكانى باكوور: ناوضةكانى دةشتى تيساليا ومةكدؤنيا لة رِؤذهةلاَت ليرنا و ئايبيرؤس لة رؤذئاوا.</a:t>
            </a:r>
          </a:p>
          <a:p>
            <a:r>
              <a:rPr lang="ar-IQ" dirty="0" smtClean="0">
                <a:solidFill>
                  <a:schemeClr val="tx1"/>
                </a:solidFill>
                <a:cs typeface="Zanest _ Govar" pitchFamily="2" charset="-78"/>
              </a:rPr>
              <a:t>2- ناوضةكانى ناوةراست: ذمارةيةك هةريَم دةطريَتةوة لةوانة هةريَمى ئاخارنانيا دةكةويَتة نيَوان دوورطةى ئاكتيَوم و وة هةريَمى بؤيوتا شارةكةى تيبة وة هةريَمى ئةتيكا وة شارةكةى ئةسينا يةودوورطةى كؤرنس و لؤكريس شارى بةناوبةنطى ديَلفى.</a:t>
            </a:r>
          </a:p>
          <a:p>
            <a:r>
              <a:rPr lang="ar-IQ" dirty="0" smtClean="0">
                <a:solidFill>
                  <a:schemeClr val="tx1"/>
                </a:solidFill>
                <a:cs typeface="Zanest _ Govar" pitchFamily="2" charset="-78"/>
              </a:rPr>
              <a:t> 3-ناوضةكانى باشوور :دوورطةكانى ثيلؤثؤنيز كة بة ناوضةى يؤنانى كؤن دادةنيريَت</a:t>
            </a:r>
            <a:endParaRPr lang="en-US" dirty="0">
              <a:solidFill>
                <a:schemeClr val="tx1"/>
              </a:solidFill>
              <a:cs typeface="Zanest _ Govar" pitchFamily="2" charset="-78"/>
            </a:endParaRPr>
          </a:p>
        </p:txBody>
      </p:sp>
    </p:spTree>
    <p:extLst>
      <p:ext uri="{BB962C8B-B14F-4D97-AF65-F5344CB8AC3E}">
        <p14:creationId xmlns:p14="http://schemas.microsoft.com/office/powerpoint/2010/main" val="1011511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381000"/>
          </a:xfrm>
        </p:spPr>
        <p:txBody>
          <a:bodyPr>
            <a:normAutofit fontScale="90000"/>
          </a:bodyPr>
          <a:lstStyle/>
          <a:p>
            <a:r>
              <a:rPr lang="ar-JO" dirty="0" smtClean="0">
                <a:latin typeface="Unikurd Goran" pitchFamily="34" charset="-78"/>
                <a:cs typeface="Unikurd Goran" pitchFamily="34" charset="-78"/>
              </a:rPr>
              <a:t>خواوه‌نده‌كان</a:t>
            </a:r>
            <a:endParaRPr lang="en-US" dirty="0">
              <a:latin typeface="Unikurd Goran" pitchFamily="34" charset="-78"/>
              <a:cs typeface="Unikurd Goran" pitchFamily="34" charset="-78"/>
            </a:endParaRPr>
          </a:p>
        </p:txBody>
      </p:sp>
      <p:sp>
        <p:nvSpPr>
          <p:cNvPr id="3" name="Subtitle 2"/>
          <p:cNvSpPr>
            <a:spLocks noGrp="1"/>
          </p:cNvSpPr>
          <p:nvPr>
            <p:ph type="subTitle" idx="1"/>
          </p:nvPr>
        </p:nvSpPr>
        <p:spPr>
          <a:xfrm>
            <a:off x="1371600" y="685800"/>
            <a:ext cx="6400800" cy="5791200"/>
          </a:xfrm>
        </p:spPr>
        <p:txBody>
          <a:bodyPr>
            <a:normAutofit fontScale="55000" lnSpcReduction="20000"/>
          </a:bodyPr>
          <a:lstStyle/>
          <a:p>
            <a:r>
              <a:rPr lang="ar-JO" sz="2900" dirty="0" smtClean="0">
                <a:solidFill>
                  <a:schemeClr val="tx1"/>
                </a:solidFill>
                <a:latin typeface="Unikurd Goran" pitchFamily="34" charset="-78"/>
                <a:cs typeface="Unikurd Goran" pitchFamily="34" charset="-78"/>
              </a:rPr>
              <a:t>1- زیۆس كه‌ فه‌رمنره‌وای هه‌موو جیهان بوو هوسه‌رگیری له‌گه‌ل خوشكه‌كه‌ی كردبوو دهار به‌رووی به‌ ده‌ستبوو </a:t>
            </a:r>
          </a:p>
          <a:p>
            <a:r>
              <a:rPr lang="ar-JO" sz="2900" dirty="0" smtClean="0">
                <a:solidFill>
                  <a:schemeClr val="tx1"/>
                </a:solidFill>
                <a:latin typeface="Unikurd Goran" pitchFamily="34" charset="-78"/>
                <a:cs typeface="Unikurd Goran" pitchFamily="34" charset="-78"/>
              </a:rPr>
              <a:t>2- پۆسئیدۆن برای زیۆس بوو كه‌ خواوه‌ندی ده‌ریاكان بوو كه‌ كه‌شتیوان و گه‌شتیاره‌كان ده‌بوایه‌ ره‌زامه‌ندیان وه‌ربگرن پیش كه‌شتیه‌كانكه‌ ره‌میكی سی سه‌ری هه‌بوو</a:t>
            </a:r>
          </a:p>
          <a:p>
            <a:r>
              <a:rPr lang="ar-JO" sz="2900" dirty="0" smtClean="0">
                <a:solidFill>
                  <a:schemeClr val="tx1"/>
                </a:solidFill>
                <a:latin typeface="Unikurd Goran" pitchFamily="34" charset="-78"/>
                <a:cs typeface="Unikurd Goran" pitchFamily="34" charset="-78"/>
              </a:rPr>
              <a:t>3- ئه‌پۆلۆن كوری زیۆس بوو كه‌ خواوه‌ندی جوانی و رۆناكی و رۆژو راستی بوو وه‌په‌رستگه‌یه‌كی له‌ شاری دیلفی بوو وه‌ ئاژه‌لی دۆلفین خۆش ده‌ویست.</a:t>
            </a:r>
          </a:p>
          <a:p>
            <a:r>
              <a:rPr lang="ar-JO" sz="2900" dirty="0" smtClean="0">
                <a:solidFill>
                  <a:schemeClr val="tx1"/>
                </a:solidFill>
                <a:latin typeface="Unikurd Goran" pitchFamily="34" charset="-78"/>
                <a:cs typeface="Unikurd Goran" pitchFamily="34" charset="-78"/>
              </a:rPr>
              <a:t> تارتمیس كچی زیۆس بوو كه‌ خواوه‌ندی ئاژه‌له‌كان بوو كه‌ پشتیوانی راوچیه‌كان بوون وه‌ حه‌زی له‌ ئاژه‌لی ئاسك بوو.</a:t>
            </a:r>
          </a:p>
          <a:p>
            <a:r>
              <a:rPr lang="ar-JO" sz="2900" dirty="0" smtClean="0">
                <a:solidFill>
                  <a:schemeClr val="tx1"/>
                </a:solidFill>
                <a:latin typeface="Unikurd Goran" pitchFamily="34" charset="-78"/>
                <a:cs typeface="Unikurd Goran" pitchFamily="34" charset="-78"/>
              </a:rPr>
              <a:t>5- هیرمس كوری زیۆس بوو خواوه‌ندی خیرو و زیره‌كی بوو كه‌ وه‌ك په‌یامبه‌ری خواوه‌نده‌كانی ئۆلمپیاد كاره‌كانی ئه‌نجامجه‌دا.</a:t>
            </a:r>
          </a:p>
          <a:p>
            <a:r>
              <a:rPr lang="ar-JO" sz="2900" dirty="0" smtClean="0">
                <a:solidFill>
                  <a:schemeClr val="tx1"/>
                </a:solidFill>
                <a:latin typeface="Unikurd Goran" pitchFamily="34" charset="-78"/>
                <a:cs typeface="Unikurd Goran" pitchFamily="34" charset="-78"/>
              </a:rPr>
              <a:t>6- ئه‌فرۆدیت </a:t>
            </a:r>
            <a:r>
              <a:rPr lang="ar-JO" sz="2900" smtClean="0">
                <a:solidFill>
                  <a:schemeClr val="tx1"/>
                </a:solidFill>
                <a:latin typeface="Unikurd Goran" pitchFamily="34" charset="-78"/>
                <a:cs typeface="Unikurd Goran" pitchFamily="34" charset="-78"/>
              </a:rPr>
              <a:t>كه‌ خواوه‌ندی </a:t>
            </a:r>
            <a:r>
              <a:rPr lang="ar-JO" sz="2900" dirty="0" smtClean="0">
                <a:solidFill>
                  <a:schemeClr val="tx1"/>
                </a:solidFill>
                <a:latin typeface="Unikurd Goran" pitchFamily="34" charset="-78"/>
                <a:cs typeface="Unikurd Goran" pitchFamily="34" charset="-78"/>
              </a:rPr>
              <a:t>عشق و جوانی وه‌ بالنده‌ی چۆله‌كه‌ و كۆتر خۆش ده‌ویست .</a:t>
            </a:r>
          </a:p>
          <a:p>
            <a:r>
              <a:rPr lang="ar-JO" sz="2900" dirty="0" smtClean="0">
                <a:solidFill>
                  <a:schemeClr val="tx1"/>
                </a:solidFill>
                <a:latin typeface="Unikurd Goran" pitchFamily="34" charset="-78"/>
                <a:cs typeface="Unikurd Goran" pitchFamily="34" charset="-78"/>
              </a:rPr>
              <a:t>7- ئاریوس كوری زیوس كه‌ خواوه‌ندی شه‌ر و ئاگر بوو بۆ سه‌ركه‌وتنی له‌ شه‌ردا قوربانیان بۆ ده‌كرد .</a:t>
            </a:r>
          </a:p>
          <a:p>
            <a:r>
              <a:rPr lang="ar-JO" sz="2900" dirty="0" smtClean="0">
                <a:solidFill>
                  <a:schemeClr val="tx1"/>
                </a:solidFill>
                <a:latin typeface="Unikurd Goran" pitchFamily="34" charset="-78"/>
                <a:cs typeface="Unikurd Goran" pitchFamily="34" charset="-78"/>
              </a:rPr>
              <a:t>8- ئاتینا كچی زیۆس بوو خواوه‌ندی زیره‌كی و زنایی پاریزه‌ری </a:t>
            </a:r>
          </a:p>
          <a:p>
            <a:r>
              <a:rPr lang="ar-JO" sz="2900" dirty="0" smtClean="0">
                <a:solidFill>
                  <a:schemeClr val="tx1"/>
                </a:solidFill>
                <a:latin typeface="Unikurd Goran" pitchFamily="34" charset="-78"/>
                <a:cs typeface="Unikurd Goran" pitchFamily="34" charset="-78"/>
              </a:rPr>
              <a:t> وه‌ یه‌كه‌م كه‌س بوو داری زه‌یتونی چاند.</a:t>
            </a:r>
          </a:p>
          <a:p>
            <a:r>
              <a:rPr lang="ar-JO" sz="2900" dirty="0" smtClean="0">
                <a:solidFill>
                  <a:schemeClr val="tx1"/>
                </a:solidFill>
                <a:latin typeface="Unikurd Goran" pitchFamily="34" charset="-78"/>
                <a:cs typeface="Unikurd Goran" pitchFamily="34" charset="-78"/>
              </a:rPr>
              <a:t>9- هفائستۆس خواوه‌ندی میهره‌بان و پشتوانی ئاسنگه‌ران و پیشه‌گه‌ران بوو  وه‌ په‌رسگایان له‌ ناوه‌ندی ئاسنگه‌ران بوو.</a:t>
            </a:r>
          </a:p>
          <a:p>
            <a:r>
              <a:rPr lang="ar-JO" sz="2900" dirty="0" smtClean="0">
                <a:solidFill>
                  <a:schemeClr val="tx1"/>
                </a:solidFill>
                <a:latin typeface="Unikurd Goran" pitchFamily="34" charset="-78"/>
                <a:cs typeface="Unikurd Goran" pitchFamily="34" charset="-78"/>
              </a:rPr>
              <a:t>10-هادس برای زیۆس بوو فه‌رمنره‌وای مردووه‌كانی ده‌كرد وه‌ كانی ئاسنی هه‌بوو بۆیه‌ یۆنانیه‌كان بۆ گه‌یشتن ده‌وله‌مه‌ندی قوربانیان ده‌كرد وه‌ دلره‌ق و دادپه‌روه‌ر بوو.</a:t>
            </a:r>
          </a:p>
          <a:p>
            <a:r>
              <a:rPr lang="ar-JO" sz="2900" dirty="0" smtClean="0">
                <a:solidFill>
                  <a:schemeClr val="tx1"/>
                </a:solidFill>
                <a:latin typeface="Unikurd Goran" pitchFamily="34" charset="-78"/>
                <a:cs typeface="Unikurd Goran" pitchFamily="34" charset="-78"/>
              </a:rPr>
              <a:t>11-  هه‌را هاوسه‌ری زیۆس بوو وه‌ خواوه‌ندی هاوسه‌رگیری بوو  پشتوانی له‌ ژنان ده‌كرد.</a:t>
            </a:r>
          </a:p>
          <a:p>
            <a:r>
              <a:rPr lang="ar-JO" sz="2900" dirty="0" smtClean="0">
                <a:solidFill>
                  <a:schemeClr val="tx1"/>
                </a:solidFill>
                <a:latin typeface="Unikurd Goran" pitchFamily="34" charset="-78"/>
                <a:cs typeface="Unikurd Goran" pitchFamily="34" charset="-78"/>
              </a:rPr>
              <a:t>12-ههستیا: خوشكی گه‌وره‌ی زیۆس بوو خواوه‌ندی ئاگر و ئاگردان بوو گه‌ له‌ ناوه‌راستی شار ئاگردانیكی هه‌میشه‌یی داگیرساویان بۆ دروست كردبوو كه‌ مندالیان له‌ دایك ده‌بوو له‌ ده‌وری ده‌سورانه‌وه‌ بۆ خیرو به‌ره‌كه‌ت بوو بۆ ماله‌كه‌یان</a:t>
            </a:r>
          </a:p>
          <a:p>
            <a:endParaRPr lang="en-US" sz="2600" dirty="0">
              <a:solidFill>
                <a:schemeClr val="tx1"/>
              </a:solidFill>
              <a:latin typeface="Unikurd Goran" pitchFamily="34" charset="-78"/>
              <a:cs typeface="Unikurd Goran" pitchFamily="34" charset="-78"/>
            </a:endParaRPr>
          </a:p>
        </p:txBody>
      </p:sp>
    </p:spTree>
    <p:extLst>
      <p:ext uri="{BB962C8B-B14F-4D97-AF65-F5344CB8AC3E}">
        <p14:creationId xmlns:p14="http://schemas.microsoft.com/office/powerpoint/2010/main" val="1432905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685801"/>
            <a:ext cx="6172200" cy="380999"/>
          </a:xfrm>
        </p:spPr>
        <p:txBody>
          <a:bodyPr>
            <a:normAutofit fontScale="90000"/>
          </a:bodyPr>
          <a:lstStyle/>
          <a:p>
            <a:r>
              <a:rPr lang="ar-JO" sz="2800" dirty="0" smtClean="0">
                <a:latin typeface="Unikurd Goran" pitchFamily="34" charset="-78"/>
                <a:cs typeface="Unikurd Goran" pitchFamily="34" charset="-78"/>
              </a:rPr>
              <a:t>جه‌ژن و بۆنه‌ ئایینه‌كان</a:t>
            </a:r>
            <a:endParaRPr lang="en-US" sz="2800" dirty="0">
              <a:latin typeface="Unikurd Goran" pitchFamily="34" charset="-78"/>
              <a:cs typeface="Unikurd Goran" pitchFamily="34" charset="-78"/>
            </a:endParaRPr>
          </a:p>
        </p:txBody>
      </p:sp>
      <p:sp>
        <p:nvSpPr>
          <p:cNvPr id="3" name="Subtitle 2"/>
          <p:cNvSpPr>
            <a:spLocks noGrp="1"/>
          </p:cNvSpPr>
          <p:nvPr>
            <p:ph type="subTitle" idx="1"/>
          </p:nvPr>
        </p:nvSpPr>
        <p:spPr>
          <a:xfrm>
            <a:off x="1066800" y="1219200"/>
            <a:ext cx="6705600" cy="6858000"/>
          </a:xfrm>
        </p:spPr>
        <p:txBody>
          <a:bodyPr>
            <a:noAutofit/>
          </a:bodyPr>
          <a:lstStyle/>
          <a:p>
            <a:r>
              <a:rPr lang="ar-JO" sz="1800" dirty="0" smtClean="0">
                <a:solidFill>
                  <a:schemeClr val="tx1"/>
                </a:solidFill>
                <a:latin typeface="Unikurd Goran" pitchFamily="34" charset="-78"/>
                <a:cs typeface="Unikurd Goran" pitchFamily="34" charset="-78"/>
              </a:rPr>
              <a:t>جه‌ژنی ئاییه‌نه‌كان له‌ یۆنان زۆربه‌ی مانگه‌كانی به‌ناوی جه‌ژنی بۆنه‌ ئایینه‌كان ده‌ناسرایه‌وه‌ وه‌ جه‌ژنه‌كان سی جۆر بوون وه‌ك تایبه‌تبوون به‌ ده‌وله‌تشاری وه‌ جه‌ژنی به‌كۆمه‌لیك ده‌وله‌تشاریك وه‌ ئه‌و جه‌ژنانه‌ی  هی  هه‌موو نه‌ته‌وه‌كانی یۆنان .</a:t>
            </a:r>
          </a:p>
          <a:p>
            <a:r>
              <a:rPr lang="ar-JO" sz="1800" dirty="0" smtClean="0">
                <a:solidFill>
                  <a:schemeClr val="tx1"/>
                </a:solidFill>
                <a:latin typeface="Unikurd Goran" pitchFamily="34" charset="-78"/>
                <a:cs typeface="Unikurd Goran" pitchFamily="34" charset="-78"/>
              </a:rPr>
              <a:t>وه‌ جه‌ژنی كرووتیا له‌ مانگی یه‌كه‌م ده‌گیرا كه‌ هه‌موو خه‌لك به‌شداری ده‌كرد .</a:t>
            </a:r>
          </a:p>
          <a:p>
            <a:r>
              <a:rPr lang="ar-JO" sz="1800" dirty="0" smtClean="0">
                <a:solidFill>
                  <a:schemeClr val="tx1"/>
                </a:solidFill>
                <a:latin typeface="Unikurd Goran" pitchFamily="34" charset="-78"/>
                <a:cs typeface="Unikurd Goran" pitchFamily="34" charset="-78"/>
              </a:rPr>
              <a:t>جه‌ژنی متاگینیتیا واتا جه‌ژنی بچووك بۆ ریز گرتن له‌ ئه‌پۆلون به‌ریوه‌ ده‌چوو.</a:t>
            </a:r>
          </a:p>
          <a:p>
            <a:r>
              <a:rPr lang="ar-JO" sz="1800" dirty="0" smtClean="0">
                <a:solidFill>
                  <a:schemeClr val="tx1"/>
                </a:solidFill>
                <a:latin typeface="Unikurd Goran" pitchFamily="34" charset="-78"/>
                <a:cs typeface="Unikurd Goran" pitchFamily="34" charset="-78"/>
              </a:rPr>
              <a:t>جه‌ژنی بویدرۆمیون كه‌ ب رازو نهینی و رازو گه‌وره‌ ده‌چوونه‌ ئه‌لیۆس</a:t>
            </a:r>
          </a:p>
          <a:p>
            <a:r>
              <a:rPr lang="ar-JO" sz="1800" dirty="0" smtClean="0">
                <a:solidFill>
                  <a:schemeClr val="tx1"/>
                </a:solidFill>
                <a:latin typeface="Unikurd Goran" pitchFamily="34" charset="-78"/>
                <a:cs typeface="Unikurd Goran" pitchFamily="34" charset="-78"/>
              </a:rPr>
              <a:t>جه‌ژنی پۆاسپیا و ئۆسكۆ و فوریا و تسمۆ له‌ مانگی چوار به‌ریوده‌چوو وه‌ هه‌روه‌ها جه‌ژنه‌كان به‌رده‌ام بوون به‌لام هه‌موو سالیك نه‌ده‌كرا.</a:t>
            </a:r>
          </a:p>
          <a:p>
            <a:r>
              <a:rPr lang="ar-JO" sz="1800" dirty="0" smtClean="0">
                <a:solidFill>
                  <a:schemeClr val="tx1"/>
                </a:solidFill>
                <a:latin typeface="Unikurd Goran" pitchFamily="34" charset="-78"/>
                <a:cs typeface="Unikurd Goran" pitchFamily="34" charset="-78"/>
              </a:rPr>
              <a:t>رۆژمیری یۆنانیه‌كان </a:t>
            </a:r>
          </a:p>
          <a:p>
            <a:r>
              <a:rPr lang="ar-JO" sz="1800" dirty="0" smtClean="0">
                <a:solidFill>
                  <a:schemeClr val="tx1"/>
                </a:solidFill>
                <a:latin typeface="Unikurd Goran" pitchFamily="34" charset="-78"/>
                <a:cs typeface="Unikurd Goran" pitchFamily="34" charset="-78"/>
              </a:rPr>
              <a:t>رۆژه‌كان دابه‌شكرابوون بۆ سی كات ئیولره‌ و نیوه‌ شه‌و و به‌یانی كه‌ به‌یانیان بۆ كاتی بازار هو شه‌ویش بۆ هه‌لكردنی چرا .</a:t>
            </a:r>
          </a:p>
          <a:p>
            <a:r>
              <a:rPr lang="ar-JO" sz="1800" dirty="0" smtClean="0">
                <a:solidFill>
                  <a:schemeClr val="tx1"/>
                </a:solidFill>
                <a:latin typeface="Unikurd Goran" pitchFamily="34" charset="-78"/>
                <a:cs typeface="Unikurd Goran" pitchFamily="34" charset="-78"/>
              </a:rPr>
              <a:t>مانگ یۆنانیه‌كان مانگی قه‌مه‌ریان به‌كار ده‌هینا مانگی یه‌كه‌م 29 رۆژ بووه‌ كه‌ مانگی ته‌واو نیه‌ وه‌ مانگی دووه‌م 30 رۆژ بووه‌ مانگی ته‌واوه‌ وه‌ هه‌ر مانیگش ناوی تایبه‌تی هه‌بوو.</a:t>
            </a:r>
          </a:p>
          <a:p>
            <a:r>
              <a:rPr lang="ar-JO" sz="1800" dirty="0" smtClean="0">
                <a:solidFill>
                  <a:schemeClr val="tx1"/>
                </a:solidFill>
                <a:latin typeface="Unikurd Goran" pitchFamily="34" charset="-78"/>
                <a:cs typeface="Unikurd Goran" pitchFamily="34" charset="-78"/>
              </a:rPr>
              <a:t>سال به‌ دوانزه‌ مانگ دابه‌ش كرابوون</a:t>
            </a:r>
            <a:endParaRPr lang="en-US" sz="1800" dirty="0">
              <a:solidFill>
                <a:schemeClr val="tx1"/>
              </a:solidFill>
              <a:latin typeface="Unikurd Goran" pitchFamily="34" charset="-78"/>
              <a:cs typeface="Unikurd Goran" pitchFamily="34" charset="-78"/>
            </a:endParaRPr>
          </a:p>
        </p:txBody>
      </p:sp>
    </p:spTree>
    <p:extLst>
      <p:ext uri="{BB962C8B-B14F-4D97-AF65-F5344CB8AC3E}">
        <p14:creationId xmlns:p14="http://schemas.microsoft.com/office/powerpoint/2010/main" val="65222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130425"/>
            <a:ext cx="6477000" cy="45719"/>
          </a:xfrm>
        </p:spPr>
        <p:txBody>
          <a:bodyPr>
            <a:normAutofit fontScale="90000"/>
          </a:bodyPr>
          <a:lstStyle/>
          <a:p>
            <a:endParaRPr lang="en-US" dirty="0"/>
          </a:p>
        </p:txBody>
      </p:sp>
      <p:sp>
        <p:nvSpPr>
          <p:cNvPr id="3" name="Subtitle 2"/>
          <p:cNvSpPr>
            <a:spLocks noGrp="1"/>
          </p:cNvSpPr>
          <p:nvPr>
            <p:ph type="subTitle" idx="1"/>
          </p:nvPr>
        </p:nvSpPr>
        <p:spPr>
          <a:xfrm>
            <a:off x="1371600" y="2209800"/>
            <a:ext cx="6400800" cy="5029200"/>
          </a:xfrm>
        </p:spPr>
        <p:txBody>
          <a:bodyPr>
            <a:normAutofit fontScale="25000" lnSpcReduction="20000"/>
          </a:bodyPr>
          <a:lstStyle/>
          <a:p>
            <a:r>
              <a:rPr lang="ar-JO" sz="7200" dirty="0" smtClean="0">
                <a:solidFill>
                  <a:schemeClr val="tx1"/>
                </a:solidFill>
                <a:latin typeface="Unikurd Goran" pitchFamily="34" charset="-78"/>
                <a:cs typeface="Unikurd Goran" pitchFamily="34" charset="-78"/>
              </a:rPr>
              <a:t>یه‌كیكی تر له‌ بۆنه‌كانی یۆنان یارییه‌كانی ئۆلۆمپیات بوو كه‌ ده‌سته‌به‌ركردنی له‌ ژیانیكی به‌خته‌وه‌ر و خۆشی به‌سه‌ر ده‌برد له‌ مۆسیقا و گۆرانی و سه‌ما و گۆرانی په‌یكه‌ر تاشییان شانۆ وه‌ یاریه‌كانی وه‌رزیشی. هه‌ر ده‌وله‌تشاریك یاری تایبه‌تی خۆی هه‌بوو  كه‌ به‌شداریان ده‌كرد كۆ ده‌بوونه‌وه‌ بۆ عیباده‌ت له‌ گرینكترین یاریه‌كان هیلینی بوو به‌ فه‌رمی نوینه‌رانی ده‌وله‌تشاره‌كان به‌شداریان ده‌كرد كه‌ چوار جۆر بوون .</a:t>
            </a:r>
          </a:p>
          <a:p>
            <a:r>
              <a:rPr lang="ar-JO" sz="7200" dirty="0" smtClean="0">
                <a:solidFill>
                  <a:schemeClr val="tx1"/>
                </a:solidFill>
                <a:latin typeface="Unikurd Goran" pitchFamily="34" charset="-78"/>
                <a:cs typeface="Unikurd Goran" pitchFamily="34" charset="-78"/>
              </a:rPr>
              <a:t>یاریه‌كانی پیسیا .نیمیا . ئیسمۆس ئه‌م یاریانه‌ سالانه‌ بوو یان به‌ دوو سال جاریك یان سی جار یان چوار سال جاریك ده‌كران  كه‌ بۆ به‌رز راگرتنی خواوه‌نده‌كانی زیۆس و ئه‌پۆلۆن و  پۆسئیدون بوون كه‌ یه‌كه‌م جار له‌سالی 776پ.ز ده‌ستی پیكرد كه‌ یۆنان له‌ چاخی تاریكی ده‌ربازی بوو  كه‌ له‌مانگی دوو و سی ده‌ستی پیده‌كرد .</a:t>
            </a:r>
          </a:p>
          <a:p>
            <a:r>
              <a:rPr lang="ar-JO" sz="7200" dirty="0" smtClean="0">
                <a:solidFill>
                  <a:schemeClr val="tx1"/>
                </a:solidFill>
                <a:latin typeface="Unikurd Goran" pitchFamily="34" charset="-78"/>
                <a:cs typeface="Unikurd Goran" pitchFamily="34" charset="-78"/>
              </a:rPr>
              <a:t>ئه‌م یاریانه‌ زۆر پیرۆز بوو ته‌نانه‌ت له‌كاتی جه‌نگدا سه‌ربازه‌كان چه‌كه‌كانیان داده‌نا واتا شه‌ر راده‌وه‌ستا وه‌یاریه‌كان بۆ ماوه‌ی پینچ رۆژ بوو كه‌ بۆ دووكات جیاواز دابه‌شكرابوون  وه‌ك به‌یانیان وه‌ك راكردن و لیخورینی گالیسكه‌  وه‌ یاری پینتاتلون ئه‌مه‌ له‌كاتی نیوه‌رۆ به‌ریوه‌ده‌چووكه‌ بریتی بوو له‌ خۆهه‌لدان و زۆرانبازی و هاویشتنی رم و هاویشتنی قورساییی و شه‌ره‌بۆكس .</a:t>
            </a:r>
          </a:p>
          <a:p>
            <a:r>
              <a:rPr lang="ar-JO" sz="7200" dirty="0" smtClean="0">
                <a:solidFill>
                  <a:schemeClr val="tx1"/>
                </a:solidFill>
                <a:latin typeface="Unikurd Goran" pitchFamily="34" charset="-78"/>
                <a:cs typeface="Unikurd Goran" pitchFamily="34" charset="-78"/>
              </a:rPr>
              <a:t>ئه‌م یاریانه‌ ناوبژیوانانی هه‌بوو كه‌ ژماره‌یان ده‌ ناوبژیوان بووكه‌ چاودیری یاریه‌كانیان ده‌كرد كاتیك ناوی نابراوه‌كان خه‌لاتیان وه‌رده‌گرت و سرودی سه‌ركه‌وتنیان ده‌ووت وه‌ ریزیان لیده‌كرا به‌گۆرانی و سه‌ماوه‌ تاجی كه‌ له‌زه‌یتون وه‌ خه‌لاتیان پیده‌بخشرا</a:t>
            </a:r>
            <a:r>
              <a:rPr lang="ar-JO" dirty="0" smtClean="0">
                <a:latin typeface="Unikurd Goran" pitchFamily="34" charset="-78"/>
                <a:cs typeface="Unikurd Goran" pitchFamily="34" charset="-78"/>
              </a:rPr>
              <a:t>.</a:t>
            </a:r>
            <a:endParaRPr lang="en-US" dirty="0">
              <a:latin typeface="Unikurd Goran" pitchFamily="34" charset="-78"/>
              <a:cs typeface="Unikurd Goran" pitchFamily="34" charset="-78"/>
            </a:endParaRPr>
          </a:p>
        </p:txBody>
      </p:sp>
    </p:spTree>
    <p:extLst>
      <p:ext uri="{BB962C8B-B14F-4D97-AF65-F5344CB8AC3E}">
        <p14:creationId xmlns:p14="http://schemas.microsoft.com/office/powerpoint/2010/main" val="2857878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09600"/>
          </a:xfrm>
        </p:spPr>
        <p:txBody>
          <a:bodyPr>
            <a:normAutofit/>
          </a:bodyPr>
          <a:lstStyle/>
          <a:p>
            <a:r>
              <a:rPr lang="ar-JO" sz="3200" dirty="0" smtClean="0">
                <a:latin typeface="Unikurd Goran" pitchFamily="34" charset="-78"/>
                <a:cs typeface="Unikurd Goran" pitchFamily="34" charset="-78"/>
              </a:rPr>
              <a:t>لایه‌نی په‌روه‌رده‌ و فیركردن</a:t>
            </a:r>
            <a:endParaRPr lang="en-US" sz="3200" dirty="0">
              <a:latin typeface="Unikurd Goran" pitchFamily="34" charset="-78"/>
              <a:cs typeface="Unikurd Goran" pitchFamily="34" charset="-78"/>
            </a:endParaRPr>
          </a:p>
        </p:txBody>
      </p:sp>
      <p:sp>
        <p:nvSpPr>
          <p:cNvPr id="3" name="Subtitle 2"/>
          <p:cNvSpPr>
            <a:spLocks noGrp="1"/>
          </p:cNvSpPr>
          <p:nvPr>
            <p:ph type="subTitle" idx="1"/>
          </p:nvPr>
        </p:nvSpPr>
        <p:spPr>
          <a:xfrm>
            <a:off x="1371600" y="914400"/>
            <a:ext cx="6400800" cy="5562600"/>
          </a:xfrm>
        </p:spPr>
        <p:txBody>
          <a:bodyPr>
            <a:normAutofit fontScale="25000" lnSpcReduction="20000"/>
          </a:bodyPr>
          <a:lstStyle/>
          <a:p>
            <a:r>
              <a:rPr lang="ar-JO" sz="7200" dirty="0" smtClean="0">
                <a:solidFill>
                  <a:schemeClr val="tx1"/>
                </a:solidFill>
                <a:latin typeface="Unikurd Goran" pitchFamily="34" charset="-78"/>
                <a:cs typeface="Unikurd Goran" pitchFamily="34" charset="-78"/>
              </a:rPr>
              <a:t>په‌روه‌رده‌و فیركردن لایه‌نیكی گرینگی ژیانی یۆنانیه‌كانی پیكده‌هینا هه‌ر له‌ منالیه‌وه‌ كوره‌كان تا هه‌ژده‌سال ده‌بوایه‌ بخوینن به‌مه‌به‌ستی كارو باری سیاسی و سه‌ربازی و به‌ریوه‌بردن .</a:t>
            </a:r>
          </a:p>
          <a:p>
            <a:r>
              <a:rPr lang="ar-JO" sz="7200" dirty="0" smtClean="0">
                <a:solidFill>
                  <a:schemeClr val="tx1"/>
                </a:solidFill>
                <a:latin typeface="Unikurd Goran" pitchFamily="34" charset="-78"/>
                <a:cs typeface="Unikurd Goran" pitchFamily="34" charset="-78"/>
              </a:rPr>
              <a:t>فیركردن به‌سه‌ر سی قوتابخانه‌ داببه‌شكران وه‌ك قۆناغی گراماتیست وه‌ك سه‌ره‌تایی بوو كه‌ فیری نووسین و خویندن و بیركاری ده‌كران كه‌ له‌سه‌ر به‌ردو قه‌له‌می قامیش بابه‌ته‌كان ده‌نووسراوه‌ كه‌ فیری شعر و شاعیره‌كانیان ده‌خویند.</a:t>
            </a:r>
          </a:p>
          <a:p>
            <a:r>
              <a:rPr lang="ar-JO" sz="7200" dirty="0" smtClean="0">
                <a:solidFill>
                  <a:schemeClr val="tx1"/>
                </a:solidFill>
                <a:latin typeface="Unikurd Goran" pitchFamily="34" charset="-78"/>
                <a:cs typeface="Unikurd Goran" pitchFamily="34" charset="-78"/>
              </a:rPr>
              <a:t>قوتابخانه‌ی دووه‌م گیتاریست كه‌ مامۆستای تایبه‌ت بوون به‌ فیركردنی مۆسیقا چونكه‌ یۆنانیه‌كان زۆر گرینگیان به‌ مۆسیقا ده‌دا چونكه‌ له‌كاتی به‌رز راگرتنی خواوه‌نده‌كان و هاوسه‌رگیری و یاریه‌كانی ئۆلمپیادمۆسیقایان ده‌ژنیوه‌ك قیساره‌ و زوورنا و نای و بووق.</a:t>
            </a:r>
          </a:p>
          <a:p>
            <a:r>
              <a:rPr lang="ar-JO" sz="7200" dirty="0" smtClean="0">
                <a:solidFill>
                  <a:schemeClr val="tx1"/>
                </a:solidFill>
                <a:latin typeface="Unikurd Goran" pitchFamily="34" charset="-78"/>
                <a:cs typeface="Unikurd Goran" pitchFamily="34" charset="-78"/>
              </a:rPr>
              <a:t>قوتابخانه‌ی گیمناسیووم بۆ راهینانی جه‌سته‌ییی بۆ فیركردنی سه‌ما و یارییه‌ وه‌رزشه‌كان چونكه‌له‌ هه‌ژده‌ سالی فیری كاروباری سه‌ربازی ده‌كران قوتابیه‌كان یه‌ك جل و به‌رگیان له‌به‌ر ده‌كردوه‌ خواردنیان به‌یه‌كه‌وه‌ ده‌خواردوه‌بابه‌تی ره‌وانبیژی و فه‌لسه‌فه‌ و زانست . </a:t>
            </a:r>
          </a:p>
          <a:p>
            <a:r>
              <a:rPr lang="ar-JO" sz="7200" dirty="0" smtClean="0">
                <a:solidFill>
                  <a:schemeClr val="tx1"/>
                </a:solidFill>
                <a:latin typeface="Unikurd Goran" pitchFamily="34" charset="-78"/>
                <a:cs typeface="Unikurd Goran" pitchFamily="34" charset="-78"/>
              </a:rPr>
              <a:t>به‌لام ئه‌وانه‌ی دریژه‌ به‌ خویندن ده‌ده‌ن ئه‌وا به‌شداریان له‌ قوتابخانه‌ی سۆفیسته‌كانده‌كرد كه‌ فیری ئه‌ستیره‌ناسی و ئه‌ندازیاری و وتاربیژی و میژوو جوگرافیا و یاسا زۆر بابه‌تی تر.</a:t>
            </a:r>
          </a:p>
          <a:p>
            <a:r>
              <a:rPr lang="ar-JO" sz="7200" dirty="0">
                <a:solidFill>
                  <a:schemeClr val="tx1"/>
                </a:solidFill>
                <a:latin typeface="Unikurd Goran" pitchFamily="34" charset="-78"/>
                <a:cs typeface="Unikurd Goran" pitchFamily="34" charset="-78"/>
              </a:rPr>
              <a:t> </a:t>
            </a:r>
            <a:r>
              <a:rPr lang="ar-JO" sz="7200" dirty="0" smtClean="0">
                <a:solidFill>
                  <a:schemeClr val="tx1"/>
                </a:solidFill>
                <a:latin typeface="Unikurd Goran" pitchFamily="34" charset="-78"/>
                <a:cs typeface="Unikurd Goran" pitchFamily="34" charset="-78"/>
              </a:rPr>
              <a:t>به‌لام قوتابیه‌كان كوری ده‌وله‌مه‌ند بوون وه‌ هه‌روه‌ها قوتابخانه‌ی گه‌رۆك هه‌بوون كه‌ به‌رامبه‌ر پاره‌ وانه‌یان ده‌ووته‌وه‌ وه‌ مامۆستای فه‌یله‌سووف هه‌بوون كه‌ بی پاره‌ وانه‌یان ده‌ووته‌وه‌ كه‌ فیری لۆژیك و عه‌قل و سیسته‌می  فه‌رمانره‌وایان ده‌كرد. كه‌ بوونه‌ هۆی پیكهاتنی وتوویژ وبه‌لگه‌هیناوه‌له‌ نیو خه‌لكی یۆناندا كه‌ بووه‌ په‌ره‌سه‌ندنی زانیاری ئاگاداری وه‌ك سۆكرات(470-399)پ.ز وه‌ ئه‌فلاتوون(427-347)پ.ز وه‌ئه‌رستۆ (384-322)پ.ز</a:t>
            </a:r>
            <a:endParaRPr lang="en-US" sz="7200" dirty="0">
              <a:solidFill>
                <a:schemeClr val="tx1"/>
              </a:solidFill>
              <a:latin typeface="Unikurd Goran" pitchFamily="34" charset="-78"/>
              <a:cs typeface="Unikurd Goran" pitchFamily="34" charset="-78"/>
            </a:endParaRPr>
          </a:p>
        </p:txBody>
      </p:sp>
    </p:spTree>
    <p:extLst>
      <p:ext uri="{BB962C8B-B14F-4D97-AF65-F5344CB8AC3E}">
        <p14:creationId xmlns:p14="http://schemas.microsoft.com/office/powerpoint/2010/main" val="1546921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76200"/>
            <a:ext cx="5486400" cy="228600"/>
          </a:xfrm>
        </p:spPr>
        <p:txBody>
          <a:bodyPr>
            <a:normAutofit fontScale="90000"/>
          </a:bodyPr>
          <a:lstStyle/>
          <a:p>
            <a:r>
              <a:rPr lang="ar-JO" sz="2800" dirty="0" smtClean="0">
                <a:latin typeface="Unikurd Goran" pitchFamily="34" charset="-78"/>
                <a:cs typeface="Unikurd Goran" pitchFamily="34" charset="-78"/>
              </a:rPr>
              <a:t>داگیركه‌ و نیشینه‌كانی یۆنان</a:t>
            </a:r>
            <a:endParaRPr lang="en-US" sz="2800" dirty="0">
              <a:latin typeface="Unikurd Goran" pitchFamily="34" charset="-78"/>
              <a:cs typeface="Unikurd Goran" pitchFamily="34" charset="-78"/>
            </a:endParaRPr>
          </a:p>
        </p:txBody>
      </p:sp>
      <p:sp>
        <p:nvSpPr>
          <p:cNvPr id="3" name="Subtitle 2"/>
          <p:cNvSpPr>
            <a:spLocks noGrp="1"/>
          </p:cNvSpPr>
          <p:nvPr>
            <p:ph type="subTitle" idx="1"/>
          </p:nvPr>
        </p:nvSpPr>
        <p:spPr>
          <a:xfrm>
            <a:off x="1371600" y="304800"/>
            <a:ext cx="6400800" cy="9144000"/>
          </a:xfrm>
        </p:spPr>
        <p:txBody>
          <a:bodyPr>
            <a:normAutofit fontScale="25000" lnSpcReduction="20000"/>
          </a:bodyPr>
          <a:lstStyle/>
          <a:p>
            <a:r>
              <a:rPr lang="ar-JO" sz="7200" dirty="0" smtClean="0">
                <a:solidFill>
                  <a:schemeClr val="tx1"/>
                </a:solidFill>
                <a:latin typeface="Unikurd Goran" pitchFamily="34" charset="-78"/>
                <a:cs typeface="Unikurd Goran" pitchFamily="34" charset="-78"/>
              </a:rPr>
              <a:t>هۆكاره‌كانی دروستبوونی نشینه‌گان </a:t>
            </a:r>
          </a:p>
          <a:p>
            <a:r>
              <a:rPr lang="ar-JO" sz="7200" dirty="0" smtClean="0">
                <a:solidFill>
                  <a:schemeClr val="tx1"/>
                </a:solidFill>
                <a:latin typeface="Unikurd Goran" pitchFamily="34" charset="-78"/>
                <a:cs typeface="Unikurd Goran" pitchFamily="34" charset="-78"/>
              </a:rPr>
              <a:t>1- له‌ ئه‌نجامی لاوازبوون و روخانی به‌شیك له‌ ئیمراتۆریه‌تی رۆژهه‌لات وه‌ك فینیقیه‌كان وه‌ له‌ ده‌ریای ناوه‌راست ئه‌مه‌ش جه‌رفه‌تیكی گه‌وره‌ی بۆ یۆنانیه‌كان بۆ كۆچ كردنی  بۆ ناوچه‌كانی ده‌ریای ناوه‌راست  كه‌ تهوانیان چه‌ند نیشینگه‌یه‌ك دروست بكه‌ن له‌ ئاسیای بچووك كه‌ ته‌نها لیدیه‌كان له‌ به‌شیكی كه‌م ناوچه‌ مابوون  كه‌ په‌یوه‌ندی بازرگانی له‌گه‌ل یۆنانیه‌كان دروستكردبوو.</a:t>
            </a:r>
          </a:p>
          <a:p>
            <a:r>
              <a:rPr lang="ar-JO" sz="7200" dirty="0" smtClean="0">
                <a:solidFill>
                  <a:schemeClr val="tx1"/>
                </a:solidFill>
                <a:latin typeface="Unikurd Goran" pitchFamily="34" charset="-78"/>
                <a:cs typeface="Unikurd Goran" pitchFamily="34" charset="-78"/>
              </a:rPr>
              <a:t>2- كه‌می رووبه‌ری  بۆ كشتوكال له‌یۆنانوه‌ زۆر بوونی دانیشتوان هۆكاریك بوو بۆ كۆچكردن وه‌هه‌روه‌ها كۆچكردنی هۆزه‌ دووریه‌كان كه‌ هۆزیكی شه‌رانگیز بوون بۆ وولاتی یۆنان بۆیه‌ له‌ترسیی ئه‌وان یۆنانیه‌كان  روویان له‌ ناوچه‌ی تر كرد.</a:t>
            </a:r>
          </a:p>
          <a:p>
            <a:r>
              <a:rPr lang="ar-JO" sz="7200" dirty="0" smtClean="0">
                <a:solidFill>
                  <a:schemeClr val="tx1"/>
                </a:solidFill>
                <a:latin typeface="Unikurd Goran" pitchFamily="34" charset="-78"/>
                <a:cs typeface="Unikurd Goran" pitchFamily="34" charset="-78"/>
              </a:rPr>
              <a:t>3- كۆچكردنی چینی هه‌ژاران بۆ ناوچی نوییه‌كان له‌به‌ر پینه‌دانی قه‌رزه‌كانیان بۆ خاوه‌ن پاره‌كان  كه‌ زۆر جار زه‌ویه‌كانیان ده‌دا خاوه‌ن پاره‌كان كه‌ زۆر جار خاوه‌نداریه‌تی زه‌ویكان له‌ ده‌ستده‌داجابۆیه‌ له‌به‌ر ترسی به‌ كویله‌ بوون یۆنانیان به‌جی ده‌هیلیت.</a:t>
            </a:r>
          </a:p>
          <a:p>
            <a:r>
              <a:rPr lang="ar-JO" sz="7200" dirty="0" smtClean="0">
                <a:solidFill>
                  <a:schemeClr val="tx1"/>
                </a:solidFill>
                <a:latin typeface="Unikurd Goran" pitchFamily="34" charset="-78"/>
                <a:cs typeface="Unikurd Goran" pitchFamily="34" charset="-78"/>
              </a:rPr>
              <a:t>4- هه‌ندیك له‌ خانه‌دانان به‌پی یاسای میراتی یۆنان ته‌نیا كوره‌ گه‌وره‌كان میراتی به‌رده‌كه‌ویت جا بۆیه‌ بۆ ئه‌وه‌ی مولكه‌كانیان له‌گه‌ل كوره‌كانی تر بپاریزن  هه‌ولی شوینی تریان ده‌دا.</a:t>
            </a:r>
          </a:p>
          <a:p>
            <a:r>
              <a:rPr lang="ar-JO" sz="7200" dirty="0" smtClean="0">
                <a:solidFill>
                  <a:schemeClr val="tx1"/>
                </a:solidFill>
                <a:latin typeface="Unikurd Goran" pitchFamily="34" charset="-78"/>
                <a:cs typeface="Unikurd Goran" pitchFamily="34" charset="-78"/>
              </a:rPr>
              <a:t>5- بۆ پاراستنی ئاسایشی ده‌ریاكان و كه‌شتیوانی كه‌ ریگری له‌ چه‌ته‌كانی ده‌ریا بگرن .وه‌ده‌ستكه‌وتنی باج وه‌رگرتن  له‌سه‌ر ئه‌و كه‌شتیانه‌ی  كه‌ له‌ ناچانه‌ هه‌بوون.وه‌ بۆ ئه‌وه‌ی له‌ریگانی بهازرگانیه‌وه‌سه‌روه‌ت و سامانیكی زۆر به‌ده‌ستبهیینن به‌ دروستكردنی به‌نده‌ره‌كان بۆ ئه‌وه‌ی به‌ئاسانی په‌یوه‌ندی بكه‌ن به‌ ولاتانی ناوه‌خۆ وه‌ كه‌ل و په‌له‌كانیان  ئالوگۆر بكه‌ن له‌گه‌ل دانیشتوانه‌كه‌ی.</a:t>
            </a:r>
          </a:p>
          <a:p>
            <a:r>
              <a:rPr lang="ar-JO" sz="7200" dirty="0" smtClean="0">
                <a:solidFill>
                  <a:schemeClr val="tx1"/>
                </a:solidFill>
                <a:latin typeface="Unikurd Goran" pitchFamily="34" charset="-78"/>
                <a:cs typeface="Unikurd Goran" pitchFamily="34" charset="-78"/>
              </a:rPr>
              <a:t>6- هه‌ندیك جار بۆ خزمه‌تی سه‌ربازی كردن بۆ وولاتانی ده‌ره‌وه‌ وه‌ك سه‌ربازی بكریگیراو به‌هۆی ئازاتیان  چونكه‌ ده‌سكه‌وتی زۆریان به‌ده‌ستده‌كه‌وت وه‌ له‌ ئه‌نجامدا جیگیر ده‌بوون وه‌ تیكه‌لاوی خه‌لكی ناوچه‌كه‌ ده‌بوون وه‌ شاری تایبه‌تیان بۆ دروستكردن. جا بۆیه‌ هه‌ر له‌سالی (750- 600)پ.ز یۆنانیه‌كان كۆمه‌له‌ نیشینگه‌یه‌كیان  به‌ دریژایی ده‌ریای ناوه‌راست  كه‌ یه‌كه‌مینیان له‌ دوورگه‌ی سه‌قیلیا  له‌ سالی 753 پ. ز دایانمه‌زراند  و شاری ئاسوسیان بنیاتنا .وه‌ كه‌ناره‌كانی ئیجه‌ وه‌ ده‌ریای ره‌ش وه‌ غاله‌ له‌ ئیسپانیا  ئه‌فریقا. </a:t>
            </a:r>
            <a:endParaRPr lang="en-US" sz="7200" dirty="0">
              <a:solidFill>
                <a:schemeClr val="tx1"/>
              </a:solidFill>
              <a:latin typeface="Unikurd Goran" pitchFamily="34" charset="-78"/>
              <a:cs typeface="Unikurd Goran" pitchFamily="34" charset="-78"/>
            </a:endParaRPr>
          </a:p>
        </p:txBody>
      </p:sp>
    </p:spTree>
    <p:extLst>
      <p:ext uri="{BB962C8B-B14F-4D97-AF65-F5344CB8AC3E}">
        <p14:creationId xmlns:p14="http://schemas.microsoft.com/office/powerpoint/2010/main" val="1415863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2057401"/>
            <a:ext cx="5791200" cy="685799"/>
          </a:xfrm>
        </p:spPr>
        <p:txBody>
          <a:bodyPr>
            <a:normAutofit fontScale="90000"/>
          </a:bodyPr>
          <a:lstStyle/>
          <a:p>
            <a:r>
              <a:rPr lang="ar-JO" dirty="0" smtClean="0">
                <a:latin typeface="Unikurd Goran" pitchFamily="34" charset="-78"/>
                <a:cs typeface="Unikurd Goran" pitchFamily="34" charset="-78"/>
              </a:rPr>
              <a:t>ئه‌نجامه‌كه‌ی</a:t>
            </a:r>
            <a:endParaRPr lang="en-US" dirty="0">
              <a:latin typeface="Unikurd Goran" pitchFamily="34" charset="-78"/>
              <a:cs typeface="Unikurd Goran" pitchFamily="34" charset="-78"/>
            </a:endParaRPr>
          </a:p>
        </p:txBody>
      </p:sp>
      <p:sp>
        <p:nvSpPr>
          <p:cNvPr id="3" name="Subtitle 2"/>
          <p:cNvSpPr>
            <a:spLocks noGrp="1"/>
          </p:cNvSpPr>
          <p:nvPr>
            <p:ph type="subTitle" idx="1"/>
          </p:nvPr>
        </p:nvSpPr>
        <p:spPr>
          <a:xfrm>
            <a:off x="1371600" y="2819400"/>
            <a:ext cx="6400800" cy="3581400"/>
          </a:xfrm>
        </p:spPr>
        <p:txBody>
          <a:bodyPr>
            <a:normAutofit fontScale="70000" lnSpcReduction="20000"/>
          </a:bodyPr>
          <a:lstStyle/>
          <a:p>
            <a:r>
              <a:rPr lang="ar-JO" dirty="0" smtClean="0">
                <a:solidFill>
                  <a:schemeClr val="tx1"/>
                </a:solidFill>
              </a:rPr>
              <a:t>1- </a:t>
            </a:r>
            <a:r>
              <a:rPr lang="ar-JO" dirty="0" smtClean="0">
                <a:solidFill>
                  <a:schemeClr val="tx1"/>
                </a:solidFill>
                <a:latin typeface="Unikurd Goran" pitchFamily="34" charset="-78"/>
                <a:cs typeface="Unikurd Goran" pitchFamily="34" charset="-78"/>
              </a:rPr>
              <a:t>پیشكه‌وتنی سیسته‌می سیاسی و دیمۆكراسی له‌ كۆمه‌لگه‌ی نۆییدا</a:t>
            </a:r>
          </a:p>
          <a:p>
            <a:r>
              <a:rPr lang="ar-JO" dirty="0" smtClean="0">
                <a:solidFill>
                  <a:schemeClr val="tx1"/>
                </a:solidFill>
                <a:latin typeface="Unikurd Goran" pitchFamily="34" charset="-78"/>
                <a:cs typeface="Unikurd Goran" pitchFamily="34" charset="-78"/>
              </a:rPr>
              <a:t>2- ده‌ركه‌وتنی فه‌لسه‌فه‌ هونه‌روئه‌ده‌ب</a:t>
            </a:r>
          </a:p>
          <a:p>
            <a:r>
              <a:rPr lang="ar-JO" dirty="0" smtClean="0">
                <a:solidFill>
                  <a:schemeClr val="tx1"/>
                </a:solidFill>
                <a:latin typeface="Unikurd Goran" pitchFamily="34" charset="-78"/>
                <a:cs typeface="Unikurd Goran" pitchFamily="34" charset="-78"/>
              </a:rPr>
              <a:t>3- فراوابوونی جووله‌ی بازرگانی و ئالوگۆری وه‌ گۆرانكاری كۆمه‌لاتی له‌ چوار چوارچوه‌یه‌كی به‌رفراواندا</a:t>
            </a:r>
          </a:p>
          <a:p>
            <a:r>
              <a:rPr lang="ar-JO" dirty="0" smtClean="0">
                <a:solidFill>
                  <a:schemeClr val="tx1"/>
                </a:solidFill>
                <a:latin typeface="Unikurd Goran" pitchFamily="34" charset="-78"/>
                <a:cs typeface="Unikurd Goran" pitchFamily="34" charset="-78"/>
              </a:rPr>
              <a:t>4- گه‌شه‌كردنی روحی نه‌ته‌وایه‌تی یۆنانی له‌گه‌ل نه‌ته‌وه‌ی تر </a:t>
            </a:r>
          </a:p>
          <a:p>
            <a:r>
              <a:rPr lang="ar-JO" dirty="0" smtClean="0">
                <a:solidFill>
                  <a:schemeClr val="tx1"/>
                </a:solidFill>
                <a:latin typeface="Unikurd Goran" pitchFamily="34" charset="-78"/>
                <a:cs typeface="Unikurd Goran" pitchFamily="34" charset="-78"/>
              </a:rPr>
              <a:t>5- فراوانبوونی بازرگانی یۆنان و هاتنه‌ ناوه‌وه‌ی پاره‌ی نه‌ختینی</a:t>
            </a:r>
          </a:p>
          <a:p>
            <a:r>
              <a:rPr lang="ar-JO" dirty="0" smtClean="0">
                <a:solidFill>
                  <a:schemeClr val="tx1"/>
                </a:solidFill>
                <a:latin typeface="Unikurd Goran" pitchFamily="34" charset="-78"/>
                <a:cs typeface="Unikurd Goran" pitchFamily="34" charset="-78"/>
              </a:rPr>
              <a:t>6- ده‌ركه‌وتنی چینی بازرگانی و پیشه‌وه‌ره‌كان كه‌وتنه‌ ململانی له‌گه‌ل چینی ئه‌رستۆكراتیه‌كان.</a:t>
            </a:r>
          </a:p>
          <a:p>
            <a:r>
              <a:rPr lang="ar-JO" dirty="0" smtClean="0">
                <a:solidFill>
                  <a:schemeClr val="tx1"/>
                </a:solidFill>
                <a:latin typeface="Unikurd Goran" pitchFamily="34" charset="-78"/>
                <a:cs typeface="Unikurd Goran" pitchFamily="34" charset="-78"/>
              </a:rPr>
              <a:t>7- په‌یدابوونی ململانی له‌ نیوان نشینه‌كان و هیزه‌كانی ده‌ورو به‌ری له‌سه‌ر كه‌ناره‌كانی ده‌ریاكان.</a:t>
            </a:r>
            <a:endParaRPr lang="en-US" dirty="0">
              <a:solidFill>
                <a:schemeClr val="tx1"/>
              </a:solidFill>
            </a:endParaRPr>
          </a:p>
        </p:txBody>
      </p:sp>
    </p:spTree>
    <p:extLst>
      <p:ext uri="{BB962C8B-B14F-4D97-AF65-F5344CB8AC3E}">
        <p14:creationId xmlns:p14="http://schemas.microsoft.com/office/powerpoint/2010/main" val="3325097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6201"/>
            <a:ext cx="5562600" cy="457200"/>
          </a:xfrm>
        </p:spPr>
        <p:txBody>
          <a:bodyPr>
            <a:normAutofit/>
          </a:bodyPr>
          <a:lstStyle/>
          <a:p>
            <a:r>
              <a:rPr lang="ar-JO" sz="2400" dirty="0" smtClean="0">
                <a:latin typeface="Unikurd Goran" pitchFamily="34" charset="-78"/>
                <a:cs typeface="Unikurd Goran" pitchFamily="34" charset="-78"/>
              </a:rPr>
              <a:t>ململانی یۆنان له‌گه‌ل وولاتان</a:t>
            </a:r>
            <a:endParaRPr lang="en-US" sz="2400" dirty="0">
              <a:latin typeface="Unikurd Goran" pitchFamily="34" charset="-78"/>
              <a:cs typeface="Unikurd Goran" pitchFamily="34" charset="-78"/>
            </a:endParaRPr>
          </a:p>
        </p:txBody>
      </p:sp>
      <p:sp>
        <p:nvSpPr>
          <p:cNvPr id="3" name="Subtitle 2"/>
          <p:cNvSpPr>
            <a:spLocks noGrp="1"/>
          </p:cNvSpPr>
          <p:nvPr>
            <p:ph type="subTitle" idx="1"/>
          </p:nvPr>
        </p:nvSpPr>
        <p:spPr>
          <a:xfrm>
            <a:off x="1371600" y="609600"/>
            <a:ext cx="6400800" cy="7620000"/>
          </a:xfrm>
        </p:spPr>
        <p:txBody>
          <a:bodyPr>
            <a:normAutofit fontScale="25000" lnSpcReduction="20000"/>
          </a:bodyPr>
          <a:lstStyle/>
          <a:p>
            <a:r>
              <a:rPr lang="ar-JO" sz="7200" dirty="0" smtClean="0">
                <a:solidFill>
                  <a:schemeClr val="tx1"/>
                </a:solidFill>
                <a:latin typeface="Unikurd Goran" pitchFamily="34" charset="-78"/>
                <a:cs typeface="Unikurd Goran" pitchFamily="34" charset="-78"/>
              </a:rPr>
              <a:t>1- له‌گه‌ل قرتاجه‌كان</a:t>
            </a:r>
          </a:p>
          <a:p>
            <a:r>
              <a:rPr lang="ar-JO" sz="5500" dirty="0" smtClean="0">
                <a:solidFill>
                  <a:schemeClr val="tx1"/>
                </a:solidFill>
                <a:latin typeface="Unikurd Goran" pitchFamily="34" charset="-78"/>
                <a:cs typeface="Unikurd Goran" pitchFamily="34" charset="-78"/>
              </a:rPr>
              <a:t>هۆكاری ململانی له‌گه‌ل یۆنانیه‌كان ده‌گه‌ر‌یته‌وه‌ بۆ بۆ ئابوریچونكه‌ قرتاجیه‌كان ده‌سه‌لاتیان هه‌بوو له‌ رۆژئاوای ده‌ریای ناوه‌راست كه‌ له‌هه‌مان كاتدا یۆنانیه‌كان ده‌سه‌لاتیان له‌ باكوری ده‌ریای ناوه‌راست هه‌بوو بۆیه‌ به‌ریكه‌وتنی له‌ نیوانیان نیزیك بۆه‌ له‌ سه‌ده‌ی نۆیه‌می تا سه‌ده‌ی هه‌شت له‌ كه‌ناره‌كانی سه‌قلیه‌ تا باكوری كه‌ناره‌كانی ئه‌فریقیا.</a:t>
            </a:r>
          </a:p>
          <a:p>
            <a:r>
              <a:rPr lang="ar-JO" sz="5500" dirty="0">
                <a:solidFill>
                  <a:schemeClr val="tx1"/>
                </a:solidFill>
                <a:latin typeface="Unikurd Goran" pitchFamily="34" charset="-78"/>
                <a:cs typeface="Unikurd Goran" pitchFamily="34" charset="-78"/>
              </a:rPr>
              <a:t> </a:t>
            </a:r>
            <a:r>
              <a:rPr lang="ar-JO" sz="5500" dirty="0" smtClean="0">
                <a:solidFill>
                  <a:schemeClr val="tx1"/>
                </a:solidFill>
                <a:latin typeface="Unikurd Goran" pitchFamily="34" charset="-78"/>
                <a:cs typeface="Unikurd Goran" pitchFamily="34" charset="-78"/>
              </a:rPr>
              <a:t>له‌ سه‌ده‌ی هه‌شته‌م كاتیك فارسه‌كان ده‌ستیان به‌سه‌ر شاره‌كانی ئایۆنی له‌ ئاسیای بچووك بۆیه‌ یۆنانیه‌كان ناچار بوون كۆچ بكه‌ن بۆ رۆژئاوای ده‌ریای ناوه‌راست بۆ دۆزینه‌وه‌ی ناوچه‌ی نوی كه‌ نزیك بوو له‌ قرتاجیه‌كان .</a:t>
            </a:r>
          </a:p>
          <a:p>
            <a:r>
              <a:rPr lang="ar-JO" sz="5500" dirty="0" smtClean="0">
                <a:solidFill>
                  <a:schemeClr val="tx1"/>
                </a:solidFill>
                <a:latin typeface="Unikurd Goran" pitchFamily="34" charset="-78"/>
                <a:cs typeface="Unikurd Goran" pitchFamily="34" charset="-78"/>
              </a:rPr>
              <a:t>یكه‌م پیكدادان كه‌ میژوو نووسان ئاماژه‌یان پیكردووه‌ كه‌ له‌ نیوان یۆنانیه‌كان و قرتاجیه‌كان له‌ دوورگه‌ی سقه‌لیه‌ له‌ سالی 580پ.زچونكه‌ یۆنانیه‌كان شاری ئه‌قراغاس دامه‌زراوه‌ كه‌ هانده‌ریك بوو دانیشتوانی       رۆدوس و كنیدوس كۆچبكه‌ن بۆ ه‌م ناوچه‌یه جابۆیه‌ ئه‌مانه‌ هه‌ولیان دا بۆ دامه‌زراندنی شاری لیلیبایوم له‌ سالی 576پ.ز كه‌ له‌ گۆشه‌ی رۆژئاوای دورگه‌یه‌دا كه‌ ئه‌م شاره‌ زالبو به‌سه‌ر ده‌روازه‌ی به‌نده‌ری شاری موتیه‌ی قرتاجه‌كان كه‌ ناچار بوون قرتاجیه‌كان به‌رپه‌چیان بده‌نه‌وه‌ كه‌ توانیان سه‌ركرده‌ی كیندۆسه‌كان بكوژن هه‌ر بۆیه‌ ناچار بگه‌رینه‌وه‌ بۆ سقلیه‌ له‌ریگادا له‌ دوورگه‌ی لیبار نیشته‌جی بن شاری لیبار دروست بكه‌ن.</a:t>
            </a:r>
          </a:p>
          <a:p>
            <a:r>
              <a:rPr lang="ar-JO" sz="5500" dirty="0" smtClean="0">
                <a:solidFill>
                  <a:schemeClr val="tx1"/>
                </a:solidFill>
                <a:latin typeface="Unikurd Goran" pitchFamily="34" charset="-78"/>
                <a:cs typeface="Unikurd Goran" pitchFamily="34" charset="-78"/>
              </a:rPr>
              <a:t>جاریكی تر له‌ سالی480پ.ژ كه‌ ململانی له‌ نیوان ده‌وله‌شاری یۆنان و له‌گه‌ل هه‌نیدیك ده‌وله‌شاری سقلیه‌ له‌ نیوان گیلۆن كه‌ حاكمی سیراكۆزه‌له‌گه‌ل دوژمنه‌كانی خۆی كه‌ دوژمنه‌كانی ناچار بوون داواوای یارمه‌تی له‌ قرتاجیه‌كان بكه‌ن به‌سه‌ر كردایه‌تی هاملكار به‌هاناین چوون بۆ مه‌به‌ستی داگیركردنی دوورگه‌كه‌ به‌لام یۆنانیه‌كان توانیان سه‌ربكه‌ون له‌م شه‌ره‌دا وه‌ چه‌ند مه‌رجیكی قورسیان به‌سه‌ر سه‌پاندن.</a:t>
            </a:r>
          </a:p>
          <a:p>
            <a:r>
              <a:rPr lang="ar-JO" sz="5500" dirty="0" smtClean="0">
                <a:solidFill>
                  <a:schemeClr val="tx1"/>
                </a:solidFill>
                <a:latin typeface="Unikurd Goran" pitchFamily="34" charset="-78"/>
                <a:cs typeface="Unikurd Goran" pitchFamily="34" charset="-78"/>
              </a:rPr>
              <a:t>له‌ سالی 409پ.ز جاریكی تر شه‌رو پیكدانان روویداوه‌ كه‌ قرتاجیه‌كان به‌سه‌ر كردایه‌تی هانیبعل كه‌ نه‌وه‌ی هامیلكار بوو كه‌ توانی سه‌رجه‌م ئه‌و شارانه‌ كه‌ ده‌كه‌ونه‌ سه‌ر باشووری دوورگه‌ی سقلیه‌ خستیه‌ ژیر ده‌سه‌لاتی خۆی.</a:t>
            </a:r>
          </a:p>
          <a:p>
            <a:r>
              <a:rPr lang="ar-JO" sz="5500" dirty="0" smtClean="0">
                <a:solidFill>
                  <a:schemeClr val="tx1"/>
                </a:solidFill>
                <a:latin typeface="Unikurd Goran" pitchFamily="34" charset="-78"/>
                <a:cs typeface="Unikurd Goran" pitchFamily="34" charset="-78"/>
              </a:rPr>
              <a:t>به‌م شیوه‌ خالی ململانی له‌نیوانیان له‌ ده‌ریای ناوه‌راست گه‌رایه‌وه‌ بۆ سه‌ره‌تای ململانی له‌ نیوانیان تا هاتنانی هایبالی كه‌ سه‌ركرده‌ی قرتاجه‌ بوو كه‌ ده‌یوست ده‌ست به‌سه‌ر ده‌ریای ناوه‌راست بگریت كاتیك یۆنانیه‌كان شاری سیراكۆزه‌یان گه‌مارۆ دابوو كه‌ ناچاربوون داوای یارمه‌تی له‌ قرتاجه‌كان بكه‌ن له‌ سالی 264پ.ز قرتاجه‌كه‌كان ئه‌مهه‌لیان قۆزته‌وه‌ بۆ ئه‌وه‌ی ده‌ست بگرن به‌سه‌ر جونكه‌ سیراكۆزه‌ ده‌كه‌ویته‌ نیوان سیسیل و ئیتالیا كه‌ ئه‌مه‌ ب ناره‌زایی رۆمه‌كان كه‌ مه‌ترسی بۆ كه‌ناره‌كانی ئیتالیا بووه‌ هۆكاری شه‌رو پیكدادان به‌ شه‌ری پۆنیكۆس ناسرا كه‌ قرتاجه‌كان سه‌ركه‌وتن چونكه‌ رۆمه‌كان شاره‌زایان نه‌بوو له‌ شه‌ری ده‌ریا كه‌ قرتاجه‌كان ده‌ست به‌سه‌ر دوورگه‌ی سقلیه‌ و ساردینی و كورس بگرن. به‌لام له‌ سالی 201پ.ز قرتاجه‌كان له‌گه‌ل رۆمه‌كان شكستی هینا له‌ شه‌ری زاما كه‌ </a:t>
            </a:r>
            <a:r>
              <a:rPr lang="ar-JO" sz="5600" dirty="0" smtClean="0">
                <a:solidFill>
                  <a:schemeClr val="tx1"/>
                </a:solidFill>
                <a:latin typeface="Unikurd Goran" pitchFamily="34" charset="-78"/>
                <a:cs typeface="Unikurd Goran" pitchFamily="34" charset="-78"/>
              </a:rPr>
              <a:t>رۆمه‌كان توانیان ده‌ست به‌شه‌ر هه‌موو ناوچه‌كانی قرتاجه‌ بگریت ته‌نها شاری قرتاجه‌ نه‌بیت سه‌ربه‌خو مایه‌وه‌.‌</a:t>
            </a:r>
            <a:endParaRPr lang="en-US" sz="5600" dirty="0">
              <a:solidFill>
                <a:schemeClr val="tx1"/>
              </a:solidFill>
              <a:latin typeface="Unikurd Goran" pitchFamily="34" charset="-78"/>
              <a:cs typeface="Unikurd Goran" pitchFamily="34" charset="-78"/>
            </a:endParaRPr>
          </a:p>
        </p:txBody>
      </p:sp>
    </p:spTree>
    <p:extLst>
      <p:ext uri="{BB962C8B-B14F-4D97-AF65-F5344CB8AC3E}">
        <p14:creationId xmlns:p14="http://schemas.microsoft.com/office/powerpoint/2010/main" val="18002633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8601"/>
            <a:ext cx="6477000" cy="457200"/>
          </a:xfrm>
        </p:spPr>
        <p:txBody>
          <a:bodyPr>
            <a:noAutofit/>
          </a:bodyPr>
          <a:lstStyle/>
          <a:p>
            <a:r>
              <a:rPr lang="ar-JO" sz="3200" dirty="0" smtClean="0">
                <a:latin typeface="Unikurd Goran" pitchFamily="34" charset="-78"/>
                <a:cs typeface="Unikurd Goran" pitchFamily="34" charset="-78"/>
              </a:rPr>
              <a:t>ململانی له‌گه‌ل فارسه‌كان</a:t>
            </a:r>
            <a:endParaRPr lang="en-US" sz="3200" dirty="0">
              <a:latin typeface="Unikurd Goran" pitchFamily="34" charset="-78"/>
              <a:cs typeface="Unikurd Goran" pitchFamily="34" charset="-78"/>
            </a:endParaRPr>
          </a:p>
        </p:txBody>
      </p:sp>
      <p:sp>
        <p:nvSpPr>
          <p:cNvPr id="3" name="Subtitle 2"/>
          <p:cNvSpPr>
            <a:spLocks noGrp="1"/>
          </p:cNvSpPr>
          <p:nvPr>
            <p:ph type="subTitle" idx="1"/>
          </p:nvPr>
        </p:nvSpPr>
        <p:spPr>
          <a:xfrm>
            <a:off x="1371600" y="762000"/>
            <a:ext cx="6400800" cy="5867400"/>
          </a:xfrm>
        </p:spPr>
        <p:txBody>
          <a:bodyPr>
            <a:normAutofit/>
          </a:bodyPr>
          <a:lstStyle/>
          <a:p>
            <a:r>
              <a:rPr lang="ar-JO" sz="1800" dirty="0" smtClean="0">
                <a:solidFill>
                  <a:schemeClr val="tx1"/>
                </a:solidFill>
                <a:latin typeface="Unikurd Goran" pitchFamily="34" charset="-78"/>
                <a:cs typeface="Unikurd Goran" pitchFamily="34" charset="-78"/>
              </a:rPr>
              <a:t>به‌هیزبوونی فارسه‌كان دوای رووختندنی بابل له‌لایه‌نكۆرشی گه‌وره‌ له‌سالی 538 پ.زئیمراتۆریه‌كه‌یله‌رۆژهه‌لاته‌وه تا كه‌نداوی فارسیزوربه‌ی شارو ویلایه‌ته‌كانی رۆژهه‌لاتیان دامه‌زراند كه‌ بریتی بوو له‌ له‌ ته‌واوی خاكی میسر وه‌ ئاسیای بچووك وای پیشره‌ویان كرد بۆ ناوچه‌كانی ده‌ریای ئیجه‌ مه‌ترسیان خسته‌ سه‌ر یۆنان  ئه‌م شه‌رانه‌ به‌ یه‌كه‌مین پیكدانه‌ له‌ بیوان رۆژئاوا و رۆژهه‌لات كه‌ردوولا خاوه‌ن تایمه‌ندی جیاوازی خۆیان هه‌بوو.</a:t>
            </a:r>
          </a:p>
          <a:p>
            <a:r>
              <a:rPr lang="ar-JO" sz="1800" dirty="0" smtClean="0">
                <a:solidFill>
                  <a:schemeClr val="tx1"/>
                </a:solidFill>
                <a:latin typeface="Unikurd Goran" pitchFamily="34" charset="-78"/>
                <a:cs typeface="Unikurd Goran" pitchFamily="34" charset="-78"/>
              </a:rPr>
              <a:t>هۆكاری هیرشكردن بۆ سه‌ر یۆنان :</a:t>
            </a:r>
          </a:p>
          <a:p>
            <a:r>
              <a:rPr lang="ar-JO" sz="1800" dirty="0" smtClean="0">
                <a:solidFill>
                  <a:schemeClr val="tx1"/>
                </a:solidFill>
                <a:latin typeface="Unikurd Goran" pitchFamily="34" charset="-78"/>
                <a:cs typeface="Unikurd Goran" pitchFamily="34" charset="-78"/>
              </a:rPr>
              <a:t>1- یارمه‌تی دانی یۆنان بۆ ئه‌وولاتانه‌ی كه‌ له‌ دژی فارسه‌كان یاخیبوون بۆیه‌ داریۆشی بریاریدا بۆ تۆله‌ كردنه‌وه‌ی له‌ یۆنانیه‌كان.</a:t>
            </a:r>
          </a:p>
          <a:p>
            <a:r>
              <a:rPr lang="ar-JO" sz="1800" dirty="0" smtClean="0">
                <a:solidFill>
                  <a:schemeClr val="tx1"/>
                </a:solidFill>
                <a:latin typeface="Unikurd Goran" pitchFamily="34" charset="-78"/>
                <a:cs typeface="Unikurd Goran" pitchFamily="34" charset="-78"/>
              </a:rPr>
              <a:t>2- هۆكاری ئابووری كه‌ فارسه‌كان ده‌یانویست ده‌ستبه‌سه‌ر ریگا ئاویه‌كان بگریت له‌ ده‌ریای ناوه‌راست </a:t>
            </a:r>
          </a:p>
          <a:p>
            <a:r>
              <a:rPr lang="ar-JO" sz="1800" dirty="0" smtClean="0">
                <a:solidFill>
                  <a:schemeClr val="tx1"/>
                </a:solidFill>
                <a:latin typeface="Unikurd Goran" pitchFamily="34" charset="-78"/>
                <a:cs typeface="Unikurd Goran" pitchFamily="34" charset="-78"/>
              </a:rPr>
              <a:t>3- فارسه‌كان زۆربه‌ی ناوچه‌كانی جیهانیان گرتبوو ته‌نها ئه‌ودوی ده‌ریای ئیجه‌ نه‌بیت كه‌داوای لیكردن ملكه‌چیان بیت كه‌ زۆربه‌ی ده‌وله‌تشاریه‌كان رازی بوون ته‌نها ئه‌سینا و ئه‌سپارته‌ نه‌بیت ملكه‌چ نه‌بوون</a:t>
            </a:r>
          </a:p>
          <a:p>
            <a:r>
              <a:rPr lang="ar-JO" sz="1800" dirty="0" smtClean="0">
                <a:solidFill>
                  <a:schemeClr val="tx1"/>
                </a:solidFill>
                <a:latin typeface="Unikurd Goran" pitchFamily="34" charset="-78"/>
                <a:cs typeface="Unikurd Goran" pitchFamily="34" charset="-78"/>
              </a:rPr>
              <a:t>4- سیسته‌می ده‌وله‌تشاری یۆنان بووه‌ هۆكاریك كه‌ فارسه‌كان بیریان له‌ هیرشكردنی بۆ یۆنان چونكه‌ بۆچوونی وابوو كه‌ به‌ئاسانی  داگیركردنی ئاسانه‌ كه‌ به‌ئاسانی یه‌كناگرن</a:t>
            </a:r>
          </a:p>
          <a:p>
            <a:endParaRPr lang="en-US" dirty="0">
              <a:solidFill>
                <a:schemeClr val="tx1"/>
              </a:solidFill>
              <a:latin typeface="Unikurd Goran" pitchFamily="34" charset="-78"/>
              <a:cs typeface="Unikurd Goran" pitchFamily="34" charset="-78"/>
            </a:endParaRPr>
          </a:p>
        </p:txBody>
      </p:sp>
    </p:spTree>
    <p:extLst>
      <p:ext uri="{BB962C8B-B14F-4D97-AF65-F5344CB8AC3E}">
        <p14:creationId xmlns:p14="http://schemas.microsoft.com/office/powerpoint/2010/main" val="25224958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81201"/>
            <a:ext cx="5791200" cy="533399"/>
          </a:xfrm>
        </p:spPr>
        <p:txBody>
          <a:bodyPr>
            <a:normAutofit/>
          </a:bodyPr>
          <a:lstStyle/>
          <a:p>
            <a:r>
              <a:rPr lang="ar-JO" sz="2400" dirty="0" smtClean="0">
                <a:latin typeface="Unikurd Goran" pitchFamily="34" charset="-78"/>
                <a:cs typeface="Unikurd Goran" pitchFamily="34" charset="-78"/>
              </a:rPr>
              <a:t> شه‌ری ماراسۆن 490پ.ز</a:t>
            </a:r>
            <a:endParaRPr lang="en-US" sz="2400" dirty="0">
              <a:latin typeface="Unikurd Goran" pitchFamily="34" charset="-78"/>
              <a:cs typeface="Unikurd Goran" pitchFamily="34" charset="-78"/>
            </a:endParaRPr>
          </a:p>
        </p:txBody>
      </p:sp>
      <p:sp>
        <p:nvSpPr>
          <p:cNvPr id="3" name="Subtitle 2"/>
          <p:cNvSpPr>
            <a:spLocks noGrp="1"/>
          </p:cNvSpPr>
          <p:nvPr>
            <p:ph type="subTitle" idx="1"/>
          </p:nvPr>
        </p:nvSpPr>
        <p:spPr>
          <a:xfrm>
            <a:off x="1371600" y="2590800"/>
            <a:ext cx="6400800" cy="3048000"/>
          </a:xfrm>
        </p:spPr>
        <p:txBody>
          <a:bodyPr>
            <a:normAutofit fontScale="92500" lnSpcReduction="20000"/>
          </a:bodyPr>
          <a:lstStyle/>
          <a:p>
            <a:r>
              <a:rPr lang="ar-JO" sz="1800" dirty="0" smtClean="0">
                <a:solidFill>
                  <a:schemeClr val="tx1"/>
                </a:solidFill>
                <a:latin typeface="Unikurd Goran" pitchFamily="34" charset="-78"/>
                <a:cs typeface="Unikurd Goran" pitchFamily="34" charset="-78"/>
              </a:rPr>
              <a:t>ده‌شتی ماراسۆن ده‌كه‌ویته‌ سه‌ر كه‌ناره‌كانی ئه‌تیكا له‌ نزیك ئه‌سینا بوو له‌شكری فارسه‌كان له‌وی جیگیر بیت كه‌مه‌ترسی هه‌بوو بۆ دانیشتوانی ئه‌سینا هه‌ر بۆیه‌ داهوای یارمه‌تیان له‌ ئه‌سپارته‌ كرد به‌لام له‌م كاته‌دا ئاهه‌نگی ئایینیان هه‌بهوو بۆیه‌ به‌شدار نه‌بوو له‌م شه‌ره‌داكه‌ یۆنانیه‌كان له‌ دوو قۆله‌وه‌ هیرشیانكرده‌ سه‌ر فاسه‌كان كه‌ پاشه‌كشه‌یان كرد بۆ ئاسیای بچووك  له‌ئه‌نجامی ئه‌م سه‌ركه‌وتنه‌ ئه‌سینا ده‌ستی كرد به‌گۆرانكاری له‌ ده‌ستوری وه‌ك چاكسازی كلیستینس كه‌ هاوسه‌نگی كرد له‌ ده‌سه‌لاتی ئه‌نجوومه‌نی پینج سه‌د كه‌سی و ده‌سه‌لاتی فه‌رمانره‌وا بیری دیمۆكراسی زیاتر چووه‌ ناو ده‌سه‌لات و فه‌رمانره‌وا وه‌ك گۆرانكاری له‌ ده‌سه‌لاتی ئارگۆنه‌كان وه‌ هه‌روه‌ها ده‌سه‌لاتی چینی سه‌ربازی پۆلیمارك  به‌رز بووه‌ وه‌هه‌روه‌ها هه‌موو چینك به‌شداری هه‌لبژاردنی ده‌ كه‌سیان ده‌كرد هه‌ر بۆیه‌ ئه‌سینا ریگری ده‌كرد له‌و كه‌سانه‌ی بیری دیكتاتۆریان هه‌بوو ئه‌ویش سزای نه‌فی كردنی به‌سه‌ر ده‌سه‌پاند بی ئه‌وه‌ی ده‌ست به‌سه‌ر سامانی و مولكی بگریت وه‌ك (هیبارخۆس كوری خارموس)له‌ سالی 488 پ.ز. جا بۆیه‌ ئه‌سینا وه‌ك پاریزه‌ر و رزگاركه‌ری یۆنان و ریزی گه‌وره‌ی به‌ده‌ستهینا</a:t>
            </a:r>
            <a:endParaRPr lang="en-US" sz="1800" dirty="0">
              <a:solidFill>
                <a:schemeClr val="tx1"/>
              </a:solidFill>
              <a:latin typeface="Unikurd Goran" pitchFamily="34" charset="-78"/>
              <a:cs typeface="Unikurd Goran" pitchFamily="34" charset="-78"/>
            </a:endParaRPr>
          </a:p>
        </p:txBody>
      </p:sp>
    </p:spTree>
    <p:extLst>
      <p:ext uri="{BB962C8B-B14F-4D97-AF65-F5344CB8AC3E}">
        <p14:creationId xmlns:p14="http://schemas.microsoft.com/office/powerpoint/2010/main" val="13244746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923925"/>
            <a:ext cx="5334000" cy="447675"/>
          </a:xfrm>
        </p:spPr>
        <p:txBody>
          <a:bodyPr>
            <a:noAutofit/>
          </a:bodyPr>
          <a:lstStyle/>
          <a:p>
            <a:r>
              <a:rPr lang="ar-JO" sz="3200" dirty="0" smtClean="0">
                <a:latin typeface="Unikurd Goran" pitchFamily="34" charset="-78"/>
                <a:cs typeface="Unikurd Goran" pitchFamily="34" charset="-78"/>
              </a:rPr>
              <a:t>شه‌ری تیرمۆبیل</a:t>
            </a:r>
            <a:endParaRPr lang="en-US" sz="3200" dirty="0">
              <a:latin typeface="Unikurd Goran" pitchFamily="34" charset="-78"/>
              <a:cs typeface="Unikurd Goran" pitchFamily="34" charset="-78"/>
            </a:endParaRPr>
          </a:p>
        </p:txBody>
      </p:sp>
      <p:sp>
        <p:nvSpPr>
          <p:cNvPr id="3" name="Subtitle 2"/>
          <p:cNvSpPr>
            <a:spLocks noGrp="1"/>
          </p:cNvSpPr>
          <p:nvPr>
            <p:ph type="subTitle" idx="1"/>
          </p:nvPr>
        </p:nvSpPr>
        <p:spPr>
          <a:xfrm>
            <a:off x="1371600" y="1447800"/>
            <a:ext cx="6400800" cy="5638800"/>
          </a:xfrm>
        </p:spPr>
        <p:txBody>
          <a:bodyPr>
            <a:normAutofit fontScale="25000" lnSpcReduction="20000"/>
          </a:bodyPr>
          <a:lstStyle/>
          <a:p>
            <a:r>
              <a:rPr lang="ar-JO" sz="6400" dirty="0" smtClean="0">
                <a:solidFill>
                  <a:schemeClr val="tx1"/>
                </a:solidFill>
                <a:latin typeface="Unikurd Goran" pitchFamily="34" charset="-78"/>
                <a:cs typeface="Unikurd Goran" pitchFamily="34" charset="-78"/>
              </a:rPr>
              <a:t>له‌دوای شكانی فارسه‌كان داریۆیش خۆی ئاماده‌ كرد بۆ ماوه‌ی چوار سال له‌ ریكخستنه‌وه‌ی سوپا وه‌ په‌یوه‌ندیه‌كانی له‌ گه‌ل وولاتانی تر </a:t>
            </a:r>
          </a:p>
          <a:p>
            <a:r>
              <a:rPr lang="ar-JO" sz="6400" dirty="0" smtClean="0">
                <a:solidFill>
                  <a:schemeClr val="tx1"/>
                </a:solidFill>
                <a:latin typeface="Unikurd Goran" pitchFamily="34" charset="-78"/>
                <a:cs typeface="Unikurd Goran" pitchFamily="34" charset="-78"/>
              </a:rPr>
              <a:t>یه‌كه‌م هه‌نگاو هه‌ولی دا كه‌ په‌یوه‌ندی دیبلۆماسی له‌گه‌ل ده‌وله‌تشاریه‌كانی یۆنان بكات به‌تایبه‌تی  ئه‌وانه‌ی  له‌گه‌ل سیاستی ئه‌سینا نه‌ده‌گونجا  به‌تایبه‌تی له‌سه‌رده‌می خشایارشا كوری داریۆیش كه‌ نوینه‌ری نارد بۆ مه‌كدۆنیا و تسالی وتراكیا كه‌ ملكه‌چی فارسه‌كان بن هه‌ریه‌كیان له‌به‌ر به‌رژه‌وه‌ندی خۆیان كه‌نه‌یاده‌ویست شه‌ر له‌گه‌ل فارسه‌كان بكه‌ن له‌ترسی ویرانی وولاته‌كه‌یان بۆیه‌ له‌ ژماره‌ی 200 ده‌وله‌تشار 31 ده‌وله‌تشاری به‌شداری و پشگیری ئه‌سینا و سپارته‌ بكه‌ن كه‌ خۆیان ئاماده‌كرد كه‌ سوپایه‌كه‌یان له‌ ووشكانی به‌سه‌ركردایه‌تی ئه‌سپارته‌ بیت وه‌ ده‌ریایش به‌ سه‌ركردایه‌تی ئه‌سینا بیت  وه‌بریاریان دا كه‌هموو ناكۆكی له‌ نیوان ده‌وله‌تشاریه‌كان هه‌یه‌ نه‌مینی یه‌كبگرن  وه‌نه‌فیه‌كانی گه‌رانده‌وه‌ بۆ شار وه‌ ئه‌سینا داوای له‌ ئه‌سپارته‌ كرد كه‌ ئه‌و سه‌ركردایه‌تی شه‌ره‌كه‌ بكات كه‌ سه‌ركردایه‌تی ده‌ریا به‌ ئوریپیادس وه‌ ووشكانی به‌ لیۆنیداس سپینرا له‌به‌ر ئه‌سینا ده‌یزانی كه‌ ئه‌سپارته‌ سه‌ربازی ئازان.</a:t>
            </a:r>
          </a:p>
          <a:p>
            <a:r>
              <a:rPr lang="ar-JO" sz="6400" dirty="0" smtClean="0">
                <a:solidFill>
                  <a:schemeClr val="tx1"/>
                </a:solidFill>
                <a:latin typeface="Unikurd Goran" pitchFamily="34" charset="-78"/>
                <a:cs typeface="Unikurd Goran" pitchFamily="34" charset="-78"/>
              </a:rPr>
              <a:t>وه‌ ئیرانیه‌كان سوپاكه‌یان له‌ نه‌ته‌وه‌كانی وه‌ك ماد و بابلی و بابلی هیندی و به‌لخی و سكا و ئاشووی و ئه‌رمه‌نی و خه‌له‌كی و فینیقی پیكهاتووبوو. له‌ سالی 580پ.ز هیرشیان كرده‌ ناوچه‌كانی سه‌ ر سنووری یۆنان تا ده‌روازه‌ی تیرمۆبیل  به‌ ژماره‌یه‌كی زۆری سه‌رباز كه‌ له‌ سه‌ره‌تادا نه‌یانتوانی بیگرین به‌لام خه‌لكی ناوچه‌كه‌دا داوایان له‌ فارسه‌كان كرد كه‌له‌ریگای چیاوه‌ كه‌ له‌ پشته‌وه‌له‌ سوپای یۆنان بده‌ن  هه‌ر بۆیه‌ فارسه‌كان به‌ شه‌و له‌ دارستانه‌كان بلاو بوونه‌وه‌ كه‌ تهوانیان ئه‌م ناوچه‌یه‌ بگرن دوای به‌رگریكردنی به‌ هیز له‌لایه‌ن یۆنانیه‌كان به‌سه‌ركردایه‌تی لیونیداس به‌ 300 سه‌رباز كه‌ ئه‌م به‌گریكردنه‌ بوو به‌ داستان و وه‌چه‌ند شعر نووسراوه‌ له‌سه‌ر ئه‌م شه‌ره‌ . چونكه‌ دوای سه‌رنه‌كه‌وتنی ئه‌سپارده‌كان له‌م شه‌ره‌  خه‌لكی ئه‌سینا شاری چۆل كرد په‌نایان برده‌ دوورگه‌كانی ده‌ورو به‌ر  شاری ئه‌سینا گیرا و په‌رسگاكانیان سووتا له‌لایه‌ن فارسه‌كان</a:t>
            </a:r>
            <a:r>
              <a:rPr lang="ar-JO" dirty="0" smtClean="0">
                <a:latin typeface="Unikurd Goran" pitchFamily="34" charset="-78"/>
                <a:cs typeface="Unikurd Goran" pitchFamily="34" charset="-78"/>
              </a:rPr>
              <a:t>.</a:t>
            </a:r>
            <a:endParaRPr lang="en-US" dirty="0">
              <a:latin typeface="Unikurd Goran" pitchFamily="34" charset="-78"/>
              <a:cs typeface="Unikurd Goran" pitchFamily="34" charset="-78"/>
            </a:endParaRPr>
          </a:p>
        </p:txBody>
      </p:sp>
    </p:spTree>
    <p:extLst>
      <p:ext uri="{BB962C8B-B14F-4D97-AF65-F5344CB8AC3E}">
        <p14:creationId xmlns:p14="http://schemas.microsoft.com/office/powerpoint/2010/main" val="2528967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536575"/>
          </a:xfrm>
        </p:spPr>
        <p:txBody>
          <a:bodyPr>
            <a:normAutofit fontScale="90000"/>
          </a:bodyPr>
          <a:lstStyle/>
          <a:p>
            <a:r>
              <a:rPr lang="ar-IQ" dirty="0" smtClean="0">
                <a:cs typeface="Zanest _ Govar" pitchFamily="2" charset="-78"/>
              </a:rPr>
              <a:t>تؤبؤطرافياى ولاَتى يؤنان</a:t>
            </a:r>
            <a:endParaRPr lang="en-US" dirty="0">
              <a:cs typeface="Zanest _ Govar" pitchFamily="2" charset="-78"/>
            </a:endParaRPr>
          </a:p>
        </p:txBody>
      </p:sp>
      <p:sp>
        <p:nvSpPr>
          <p:cNvPr id="3" name="Subtitle 2"/>
          <p:cNvSpPr>
            <a:spLocks noGrp="1"/>
          </p:cNvSpPr>
          <p:nvPr>
            <p:ph type="subTitle" idx="1"/>
          </p:nvPr>
        </p:nvSpPr>
        <p:spPr>
          <a:xfrm>
            <a:off x="1371600" y="2819400"/>
            <a:ext cx="6400800" cy="3505200"/>
          </a:xfrm>
        </p:spPr>
        <p:txBody>
          <a:bodyPr>
            <a:normAutofit fontScale="77500" lnSpcReduction="20000"/>
          </a:bodyPr>
          <a:lstStyle/>
          <a:p>
            <a:r>
              <a:rPr lang="ar-IQ" dirty="0" smtClean="0">
                <a:solidFill>
                  <a:schemeClr val="tx1"/>
                </a:solidFill>
              </a:rPr>
              <a:t> 1-</a:t>
            </a:r>
            <a:r>
              <a:rPr lang="ar-IQ" dirty="0" smtClean="0">
                <a:solidFill>
                  <a:schemeClr val="tx1"/>
                </a:solidFill>
                <a:cs typeface="Zanest _ Govar" pitchFamily="2" charset="-78"/>
              </a:rPr>
              <a:t>ضيا: خاكى يؤنان لة80% رووبةرى يؤنان ثيَكدةهيَنيَت لة طرينطترينان:</a:t>
            </a:r>
          </a:p>
          <a:p>
            <a:r>
              <a:rPr lang="ar-IQ" dirty="0" smtClean="0">
                <a:solidFill>
                  <a:schemeClr val="tx1"/>
                </a:solidFill>
                <a:cs typeface="Zanest _ Govar" pitchFamily="2" charset="-78"/>
              </a:rPr>
              <a:t>1-زةنجيرة ضياكانى بلورية: دةكةويَتة تراكيا و مةكدؤنيا كة ضياى ئؤلؤمثيك بةرزترين ضياية</a:t>
            </a:r>
          </a:p>
          <a:p>
            <a:r>
              <a:rPr lang="ar-IQ" dirty="0" smtClean="0">
                <a:solidFill>
                  <a:schemeClr val="tx1"/>
                </a:solidFill>
                <a:cs typeface="Zanest _ Govar" pitchFamily="2" charset="-78"/>
              </a:rPr>
              <a:t>2- زةنجيرة ضياكانى ثيَندؤس: دريَذدةبيتةوة لة باكوور بؤ باشوور لة تساليا و ئةبيرؤس</a:t>
            </a:r>
          </a:p>
          <a:p>
            <a:r>
              <a:rPr lang="ar-IQ" dirty="0" smtClean="0">
                <a:solidFill>
                  <a:schemeClr val="tx1"/>
                </a:solidFill>
                <a:cs typeface="Zanest _ Govar" pitchFamily="2" charset="-78"/>
              </a:rPr>
              <a:t>3- تاويَرةبةردة سثيانةى دريَذ دةبيَتةوةلة باشوور تيساليا بؤ ناوةراست يؤنان وةك ضياى ئةوتريس.</a:t>
            </a:r>
          </a:p>
          <a:p>
            <a:r>
              <a:rPr lang="ar-IQ" dirty="0" smtClean="0">
                <a:solidFill>
                  <a:schemeClr val="tx1"/>
                </a:solidFill>
                <a:cs typeface="Zanest _ Govar" pitchFamily="2" charset="-78"/>
              </a:rPr>
              <a:t>4- زةنجيرة ضياكانى باشوور لة باكوورى دوورطةكانى ثيلؤثؤنيزلة ئاسياى بضووك كؤتايى ديَت وةك ضياى تايطيتؤس.َ</a:t>
            </a:r>
            <a:endParaRPr lang="ar-IQ" dirty="0">
              <a:solidFill>
                <a:schemeClr val="tx1"/>
              </a:solidFill>
              <a:cs typeface="Zanest _ Govar" pitchFamily="2" charset="-78"/>
            </a:endParaRPr>
          </a:p>
          <a:p>
            <a:endParaRPr lang="ar-IQ" dirty="0" smtClean="0">
              <a:solidFill>
                <a:schemeClr val="tx1"/>
              </a:solidFill>
              <a:cs typeface="Zanest _ Govar" pitchFamily="2" charset="-78"/>
            </a:endParaRPr>
          </a:p>
          <a:p>
            <a:endParaRPr lang="ar-IQ" dirty="0">
              <a:solidFill>
                <a:schemeClr val="tx1"/>
              </a:solidFill>
              <a:cs typeface="Zanest _ Govar" pitchFamily="2" charset="-78"/>
            </a:endParaRPr>
          </a:p>
          <a:p>
            <a:endParaRPr lang="ar-IQ" dirty="0" smtClean="0">
              <a:solidFill>
                <a:schemeClr val="tx1"/>
              </a:solidFill>
              <a:cs typeface="Zanest _ Govar" pitchFamily="2" charset="-78"/>
            </a:endParaRPr>
          </a:p>
          <a:p>
            <a:endParaRPr lang="ar-IQ" dirty="0">
              <a:solidFill>
                <a:schemeClr val="tx1"/>
              </a:solidFill>
              <a:cs typeface="Zanest _ Govar" pitchFamily="2" charset="-78"/>
            </a:endParaRPr>
          </a:p>
          <a:p>
            <a:endParaRPr lang="ar-IQ" dirty="0" smtClean="0">
              <a:solidFill>
                <a:schemeClr val="tx1"/>
              </a:solidFill>
              <a:cs typeface="Zanest _ Govar" pitchFamily="2" charset="-78"/>
            </a:endParaRPr>
          </a:p>
          <a:p>
            <a:endParaRPr lang="ar-IQ" dirty="0">
              <a:solidFill>
                <a:schemeClr val="tx1"/>
              </a:solidFill>
              <a:cs typeface="Zanest _ Govar" pitchFamily="2" charset="-78"/>
            </a:endParaRPr>
          </a:p>
          <a:p>
            <a:endParaRPr lang="ar-IQ" dirty="0" smtClean="0">
              <a:solidFill>
                <a:schemeClr val="tx1"/>
              </a:solidFill>
              <a:cs typeface="Zanest _ Govar" pitchFamily="2" charset="-78"/>
            </a:endParaRPr>
          </a:p>
          <a:p>
            <a:endParaRPr lang="en-US" dirty="0">
              <a:solidFill>
                <a:schemeClr val="tx1"/>
              </a:solidFill>
            </a:endParaRPr>
          </a:p>
        </p:txBody>
      </p:sp>
    </p:spTree>
    <p:extLst>
      <p:ext uri="{BB962C8B-B14F-4D97-AF65-F5344CB8AC3E}">
        <p14:creationId xmlns:p14="http://schemas.microsoft.com/office/powerpoint/2010/main" val="32678497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981201"/>
            <a:ext cx="6477000" cy="457199"/>
          </a:xfrm>
        </p:spPr>
        <p:txBody>
          <a:bodyPr>
            <a:noAutofit/>
          </a:bodyPr>
          <a:lstStyle/>
          <a:p>
            <a:r>
              <a:rPr lang="ar-JO" sz="3200" dirty="0" smtClean="0">
                <a:latin typeface="Unikurd Goran" pitchFamily="34" charset="-78"/>
                <a:cs typeface="Unikurd Goran" pitchFamily="34" charset="-78"/>
              </a:rPr>
              <a:t>شه‌ری سالامیس</a:t>
            </a:r>
            <a:endParaRPr lang="en-US" sz="3200" dirty="0">
              <a:latin typeface="Unikurd Goran" pitchFamily="34" charset="-78"/>
              <a:cs typeface="Unikurd Goran" pitchFamily="34" charset="-78"/>
            </a:endParaRPr>
          </a:p>
        </p:txBody>
      </p:sp>
      <p:sp>
        <p:nvSpPr>
          <p:cNvPr id="3" name="Subtitle 2"/>
          <p:cNvSpPr>
            <a:spLocks noGrp="1"/>
          </p:cNvSpPr>
          <p:nvPr>
            <p:ph type="subTitle" idx="1"/>
          </p:nvPr>
        </p:nvSpPr>
        <p:spPr>
          <a:xfrm>
            <a:off x="1371600" y="2514600"/>
            <a:ext cx="6400800" cy="3962400"/>
          </a:xfrm>
        </p:spPr>
        <p:txBody>
          <a:bodyPr>
            <a:normAutofit fontScale="55000" lnSpcReduction="20000"/>
          </a:bodyPr>
          <a:lstStyle/>
          <a:p>
            <a:r>
              <a:rPr lang="ar-JO" dirty="0" smtClean="0">
                <a:solidFill>
                  <a:schemeClr val="tx1"/>
                </a:solidFill>
                <a:latin typeface="Unikurd Goran" pitchFamily="34" charset="-78"/>
                <a:cs typeface="Unikurd Goran" pitchFamily="34" charset="-78"/>
              </a:rPr>
              <a:t>یۆنانیه‌كان پاش ئه‌م شكستیه‌ له‌ ووشكانی تكه‌ ریگا بۆ ده‌رباز بوون له‌م بارو دۆخه‌ ته‌نها ریگای ده‌ریایی مابوو بۆ به‌رنگاری فارسه‌كان به‌ سه‌ركردایه‌تی ئارخیمینس بۆیه‌ هیزی ده‌ریای یۆنان جیگیر بوو  به‌ سركردایه‌تی سیمستۆكلس پاشای ئه‌سینا داوای  له‌ ئه‌سپارته‌ به‌سه‌ركردایه‌تی ئوریپیادس گه‌شتیه‌كان </a:t>
            </a:r>
            <a:r>
              <a:rPr lang="ar-JO" dirty="0">
                <a:solidFill>
                  <a:schemeClr val="tx1"/>
                </a:solidFill>
                <a:latin typeface="Unikurd Goran" pitchFamily="34" charset="-78"/>
                <a:cs typeface="Unikurd Goran" pitchFamily="34" charset="-78"/>
              </a:rPr>
              <a:t>له‌ دوورگه‌ی سالامیس </a:t>
            </a:r>
            <a:r>
              <a:rPr lang="ar-JO" dirty="0" smtClean="0">
                <a:solidFill>
                  <a:schemeClr val="tx1"/>
                </a:solidFill>
                <a:latin typeface="Unikurd Goran" pitchFamily="34" charset="-78"/>
                <a:cs typeface="Unikurd Goran" pitchFamily="34" charset="-78"/>
              </a:rPr>
              <a:t>له‌و جیگیربكه‌ن  كه‌له‌ سالی 280پ.ز چونكه‌ یۆنانیه‌كان ده‌یانزانی كه‌شتیكانی فارسی زۆر گه‌وره‌ن و ناتوانن له‌ ته‌نگه‌به‌ره‌كان هاتوو چۆ بكه‌ن به‌ ئاسانی بۆیه‌ كه‌ كه‌شتیه‌كانی فارسی ده‌سوورانه‌وه‌ به‌ریك ده‌كه‌وتن بۆیه‌ ئه‌م جاره‌ فارسه‌كان شكستیان هینا گه‌رانه‌وه‌ بۆ فالیرۆن.</a:t>
            </a:r>
          </a:p>
          <a:p>
            <a:r>
              <a:rPr lang="ar-JO" sz="5100" dirty="0" smtClean="0">
                <a:solidFill>
                  <a:schemeClr val="tx1"/>
                </a:solidFill>
                <a:latin typeface="Unikurd Goran" pitchFamily="34" charset="-78"/>
                <a:cs typeface="Unikurd Goran" pitchFamily="34" charset="-78"/>
              </a:rPr>
              <a:t>شه‌ری پلاتیا </a:t>
            </a:r>
          </a:p>
          <a:p>
            <a:r>
              <a:rPr lang="ar-JO" dirty="0" smtClean="0">
                <a:solidFill>
                  <a:schemeClr val="tx1"/>
                </a:solidFill>
                <a:latin typeface="Unikurd Goran" pitchFamily="34" charset="-78"/>
                <a:cs typeface="Unikurd Goran" pitchFamily="34" charset="-78"/>
              </a:rPr>
              <a:t>دوای شكستی فارسه‌كان جاریكی تر فارسه‌كان خۆیان كۆكردوه‌ به‌ سه‌ركردایه‌تی ماردینۆس كه‌ شاره‌زای له‌ وولاتی یۆنان هه‌بوو  وه‌داوای له‌ ده‌وله‌تشاره‌كانی وه‌ك مه‌كدۆنیا كه‌ دانوستان بكه‌ به‌لام رازی نه‌بوون  .ئه‌وه‌ بوو مادونیۆس هیرشی كرده‌ سه‌ر ئه‌سینا داگیری كردوه‌ له‌ سالی 479پ.ز دا به‌لام یۆنانیه‌كان سوپایه‌كی زۆریان ئاماده‌كردبوو كه‌ له‌ ناوچه‌ی پلاتیا شه‌ریكی یه‌كلاكه‌ره‌وه‌ روویدا توانیان پاشه‌كشه‌ به‌ سوپای فارسه‌كان بكه‌ن</a:t>
            </a:r>
            <a:endParaRPr lang="en-US" dirty="0">
              <a:solidFill>
                <a:schemeClr val="tx1"/>
              </a:solidFill>
              <a:latin typeface="Unikurd Goran" pitchFamily="34" charset="-78"/>
              <a:cs typeface="Unikurd Goran" pitchFamily="34" charset="-78"/>
            </a:endParaRPr>
          </a:p>
        </p:txBody>
      </p:sp>
    </p:spTree>
    <p:extLst>
      <p:ext uri="{BB962C8B-B14F-4D97-AF65-F5344CB8AC3E}">
        <p14:creationId xmlns:p14="http://schemas.microsoft.com/office/powerpoint/2010/main" val="31851267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6201"/>
            <a:ext cx="5791200" cy="457199"/>
          </a:xfrm>
        </p:spPr>
        <p:txBody>
          <a:bodyPr>
            <a:noAutofit/>
          </a:bodyPr>
          <a:lstStyle/>
          <a:p>
            <a:r>
              <a:rPr lang="ar-JO" sz="2400" dirty="0" smtClean="0">
                <a:latin typeface="Unikurd Goran" pitchFamily="34" charset="-78"/>
                <a:cs typeface="Unikurd Goran" pitchFamily="34" charset="-78"/>
              </a:rPr>
              <a:t>ئه‌نجامه‌كانی شه‌ره‌كانی یۆنان</a:t>
            </a:r>
            <a:endParaRPr lang="en-US" sz="2400" dirty="0">
              <a:latin typeface="Unikurd Goran" pitchFamily="34" charset="-78"/>
              <a:cs typeface="Unikurd Goran" pitchFamily="34" charset="-78"/>
            </a:endParaRPr>
          </a:p>
        </p:txBody>
      </p:sp>
      <p:sp>
        <p:nvSpPr>
          <p:cNvPr id="3" name="Subtitle 2"/>
          <p:cNvSpPr>
            <a:spLocks noGrp="1"/>
          </p:cNvSpPr>
          <p:nvPr>
            <p:ph type="subTitle" idx="1"/>
          </p:nvPr>
        </p:nvSpPr>
        <p:spPr>
          <a:xfrm>
            <a:off x="1371600" y="762000"/>
            <a:ext cx="6400800" cy="6019800"/>
          </a:xfrm>
        </p:spPr>
        <p:txBody>
          <a:bodyPr>
            <a:normAutofit fontScale="85000" lnSpcReduction="20000"/>
          </a:bodyPr>
          <a:lstStyle/>
          <a:p>
            <a:r>
              <a:rPr lang="ar-JO" sz="2000" dirty="0" smtClean="0">
                <a:solidFill>
                  <a:schemeClr val="tx1"/>
                </a:solidFill>
                <a:latin typeface="Unikurd Goran" pitchFamily="34" charset="-78"/>
                <a:cs typeface="Unikurd Goran" pitchFamily="34" charset="-78"/>
              </a:rPr>
              <a:t>ئه‌م جه‌نگانه‌ وای له‌ یۆنانیه‌كان كرد هه‌ست به‌ كه‌موكوریه‌كانی خۆیان بكه‌ن به‌رامبه‌ر به‌ به‌ربه‌ره‌كانی كه‌ دووباره‌ كاره‌كانیان خۆیان كه‌م بكه‌نه‌وه‌ بۆ رزگاری ته‌واوی خاكی یۆنان كه‌ ئه‌م جه‌نگه‌ بووه‌  هۆی ئه‌وه‌ی شكۆی و گه‌وره‌ی و سه‌روه‌ری نه‌ته‌ویی له‌ ناو یۆنانیه‌كان به‌دی  بیت وه‌ سه‌ركردایه‌تی بۆ یۆنان بگه‌ریته‌وه.</a:t>
            </a:r>
          </a:p>
          <a:p>
            <a:r>
              <a:rPr lang="ar-JO" sz="2000" dirty="0" smtClean="0">
                <a:solidFill>
                  <a:schemeClr val="tx1"/>
                </a:solidFill>
                <a:latin typeface="Unikurd Goran" pitchFamily="34" charset="-78"/>
                <a:cs typeface="Unikurd Goran" pitchFamily="34" charset="-78"/>
              </a:rPr>
              <a:t>2- دروستبوونی ئه‌وروپا و ئه‌م جه‌رفه‌ته‌ی بۆ ئه‌وروپا ره‌خساند ژیانی ئابووری و بنه‌ماو یه‌كه‌ سیاسیه‌كانی خۆی دامه‌زراند.</a:t>
            </a:r>
          </a:p>
          <a:p>
            <a:r>
              <a:rPr lang="ar-JO" sz="2000" dirty="0" smtClean="0">
                <a:solidFill>
                  <a:schemeClr val="tx1"/>
                </a:solidFill>
                <a:latin typeface="Unikurd Goran" pitchFamily="34" charset="-78"/>
                <a:cs typeface="Unikurd Goran" pitchFamily="34" charset="-78"/>
              </a:rPr>
              <a:t>3- زالبوونی ئه‌سینا به‌سه‌ر گه‌رووی ده‌رده‌نیل و بۆسفۆر و ده‌ریای ئیجه‌ وه‌ به‌هیزبوونی كه‌شتیگه‌لی ده‌ریایی و بازرگانی به‌ راده‌یه‌ك به‌ره‌و ئیمراتۆریه‌ت بوون هه‌نگاوی ده‌نا.</a:t>
            </a:r>
          </a:p>
          <a:p>
            <a:r>
              <a:rPr lang="ar-JO" sz="2000" dirty="0" smtClean="0">
                <a:solidFill>
                  <a:schemeClr val="tx1"/>
                </a:solidFill>
                <a:latin typeface="Unikurd Goran" pitchFamily="34" charset="-78"/>
                <a:cs typeface="Unikurd Goran" pitchFamily="34" charset="-78"/>
              </a:rPr>
              <a:t>4- ئه‌سینا ده‌ستی به‌سه‌ر زۆربه‌ی ده‌وله‌تشاره‌كانی گرت و بوونه‌ لاینگری ئه‌سینا .</a:t>
            </a:r>
          </a:p>
          <a:p>
            <a:r>
              <a:rPr lang="ar-JO" sz="2000" dirty="0" smtClean="0">
                <a:solidFill>
                  <a:schemeClr val="tx1"/>
                </a:solidFill>
                <a:latin typeface="Unikurd Goran" pitchFamily="34" charset="-78"/>
                <a:cs typeface="Unikurd Goran" pitchFamily="34" charset="-78"/>
              </a:rPr>
              <a:t>5- دروستبوونی هاوپه‌یمانی دیلۆسی ئه‌سینا كه‌ به‌ره‌و ئیمراتۆریه‌تی بوون هه‌نگاوی ده‌نا  چونكه‌ لایه‌نی ئابووری له‌ ئه‌سپارته‌ باشتر بوو وه‌ بوونی بنچینه‌ی سیسته‌می دیۆكراسی .له‌لایه‌كی تره‌وه‌ ئه‌سنا هاویه‌یمانی بپاریزیت له‌ هیرشه‌كانی ده‌ره‌وه‌ وه‌ ده‌بیت ئه‌ندامه‌كان به‌شدار بن له‌ دابینكردنی كه‌شتیگه‌ی ده‌ریایی وه‌ پیدانی پاره‌و باج وه‌ ئه‌سینا ده‌بیت سه‌ركردایه‌تی سیاسی و سه‌ربازی بكات.كه‌ ئه‌نجامدا بووه‌ هۆی فراوانخوازی كه‌ زۆربه‌ی دوورگه‌كانی ده‌ریای ئیجه‌یان گرت به سه‌ركردایه‌تی كیمۆن كوری میلتیاس له‌ ده‌ره‌وه‌ وه‌ له‌ ناوه‌وه‌ سیمیستۆكلیس(478-477)پ.ز.</a:t>
            </a:r>
          </a:p>
          <a:p>
            <a:r>
              <a:rPr lang="ar-JO" sz="2000" dirty="0" smtClean="0">
                <a:solidFill>
                  <a:schemeClr val="tx1"/>
                </a:solidFill>
                <a:latin typeface="Unikurd Goran" pitchFamily="34" charset="-78"/>
                <a:cs typeface="Unikurd Goran" pitchFamily="34" charset="-78"/>
              </a:rPr>
              <a:t>6- پته‌وه‌ بوونی بنچینه‌كانی دیمۆكراسی له‌ ئه‌سینا له‌ سه‌رده‌می پریكلیس كه‌ له‌ كاره‌كانی راده‌ستی دادگایی گشتی راده‌ستی دادگایی گشتی كرد له‌ ده‌ستی ئاگۆنه‌كانی سه‌نده‌وه‌  وه‌ برینی مووچه‌ بۆ گشت فه‌رمانبه‌ره‌كانی وه‌ به‌شداری كردنی هه‌موو چینه‌كان له‌ هه‌لبژاردنی ئارگۆنه‌كان.‌.</a:t>
            </a:r>
          </a:p>
          <a:p>
            <a:r>
              <a:rPr lang="ar-JO" sz="2000" dirty="0" smtClean="0">
                <a:solidFill>
                  <a:schemeClr val="tx1"/>
                </a:solidFill>
                <a:latin typeface="Unikurd Goran" pitchFamily="34" charset="-78"/>
                <a:cs typeface="Unikurd Goran" pitchFamily="34" charset="-78"/>
              </a:rPr>
              <a:t>6- دروستبوونی دیوار و شورا به‌ ده‌وری ئه‌سینا كه‌ دیواره‌كان زۆر پته‌و بوون كه‌ ده‌یاتوانی ئه‌سینا بپاریزن . </a:t>
            </a:r>
            <a:r>
              <a:rPr lang="ar-JO" sz="2000" dirty="0" smtClean="0">
                <a:latin typeface="Unikurd Goran" pitchFamily="34" charset="-78"/>
                <a:cs typeface="Unikurd Goran" pitchFamily="34" charset="-78"/>
              </a:rPr>
              <a:t>‌</a:t>
            </a:r>
            <a:endParaRPr lang="en-US" sz="2000" dirty="0">
              <a:latin typeface="Unikurd Goran" pitchFamily="34" charset="-78"/>
              <a:cs typeface="Unikurd Goran" pitchFamily="34" charset="-78"/>
            </a:endParaRPr>
          </a:p>
        </p:txBody>
      </p:sp>
    </p:spTree>
    <p:extLst>
      <p:ext uri="{BB962C8B-B14F-4D97-AF65-F5344CB8AC3E}">
        <p14:creationId xmlns:p14="http://schemas.microsoft.com/office/powerpoint/2010/main" val="38325176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28601"/>
            <a:ext cx="6324600" cy="381000"/>
          </a:xfrm>
        </p:spPr>
        <p:txBody>
          <a:bodyPr>
            <a:normAutofit fontScale="90000"/>
          </a:bodyPr>
          <a:lstStyle/>
          <a:p>
            <a:r>
              <a:rPr lang="ar-JO" dirty="0" smtClean="0">
                <a:latin typeface="Unikurd Goran" pitchFamily="34" charset="-78"/>
                <a:cs typeface="Unikurd Goran" pitchFamily="34" charset="-78"/>
              </a:rPr>
              <a:t>شه‌ری نیوان ئه‌سیناو ئه‌سپارته‌</a:t>
            </a:r>
            <a:endParaRPr lang="en-US" dirty="0">
              <a:latin typeface="Unikurd Goran" pitchFamily="34" charset="-78"/>
              <a:cs typeface="Unikurd Goran" pitchFamily="34" charset="-78"/>
            </a:endParaRPr>
          </a:p>
        </p:txBody>
      </p:sp>
      <p:sp>
        <p:nvSpPr>
          <p:cNvPr id="3" name="Subtitle 2"/>
          <p:cNvSpPr>
            <a:spLocks noGrp="1"/>
          </p:cNvSpPr>
          <p:nvPr>
            <p:ph type="subTitle" idx="1"/>
          </p:nvPr>
        </p:nvSpPr>
        <p:spPr>
          <a:xfrm>
            <a:off x="1371600" y="762000"/>
            <a:ext cx="6400800" cy="5638800"/>
          </a:xfrm>
        </p:spPr>
        <p:txBody>
          <a:bodyPr>
            <a:normAutofit fontScale="47500" lnSpcReduction="20000"/>
          </a:bodyPr>
          <a:lstStyle/>
          <a:p>
            <a:r>
              <a:rPr lang="ar-JO" dirty="0" smtClean="0">
                <a:solidFill>
                  <a:schemeClr val="tx1"/>
                </a:solidFill>
              </a:rPr>
              <a:t>هۆكاری ململانی له‌ نیوانیان:</a:t>
            </a:r>
          </a:p>
          <a:p>
            <a:r>
              <a:rPr lang="ar-JO" dirty="0" smtClean="0">
                <a:solidFill>
                  <a:schemeClr val="tx1"/>
                </a:solidFill>
              </a:rPr>
              <a:t>پاش شه‌ره‌كانی یۆنان و فارسه‌كان پاش سه‌ركه‌وتنی یۆنان كه‌ بووه‌ ئه‌سینا ئه‌سپارده‌ كه‌ هه‌ردوو لا ده‌یانویست ده‌سه‌لاتی ره‌های هه‌بیت له‌ هه‌موو وولاتی یۆنان كه‌ بووه‌ ململانی له‌ نیوانیان له‌سه‌ر به‌رژه‌وه‌ندیه‌كانیان  كه‌ بووه‌ شه‌ر له‌نیوانیان كه‌ ناسرا به‌ شه‌ره‌كانی پیلۆپۆنیز هۆكاری ده‌گه‌ریته‌وه‌ بۆ:</a:t>
            </a:r>
          </a:p>
          <a:p>
            <a:r>
              <a:rPr lang="ar-JO" dirty="0" smtClean="0">
                <a:solidFill>
                  <a:schemeClr val="tx1"/>
                </a:solidFill>
              </a:rPr>
              <a:t>1- جیاوازی هاوپه‌یمانی هه‌ردوو لا وه‌ك هاوپه‌یمانی ئه‌سینا زیاتر نیشنگه‌ی ئایۆنیه‌كان بوون وه‌ ئه‌سپارته‌كان زیاتر نیشینگه‌ی دووریه‌كان بوون.</a:t>
            </a:r>
          </a:p>
          <a:p>
            <a:r>
              <a:rPr lang="ar-JO" dirty="0" smtClean="0">
                <a:solidFill>
                  <a:schemeClr val="tx1"/>
                </a:solidFill>
              </a:rPr>
              <a:t>2- جیاوازی سیسته‌می سیاسی ئه‌سینا زیاتر دیمۆكراسی  وه‌ ئه‌سپارته‌كان زیاتر له‌سه‌ر سیسته‌می كۆن و ئه‌رستۆكراتی بوون.</a:t>
            </a:r>
          </a:p>
          <a:p>
            <a:r>
              <a:rPr lang="ar-JO" dirty="0" smtClean="0">
                <a:solidFill>
                  <a:schemeClr val="tx1"/>
                </a:solidFill>
              </a:rPr>
              <a:t>3-ئه‌سپارته‌ له‌ رووی ووشكانیه‌وه‌ به‌هیز بوون كه‌ پیگه‌ی له‌سه‌ر بنه‌مای كشتوكالی بوو واتا پشتی به‌ خاوه‌نداری زه‌وی ده‌به‌ست كه‌چی ئه‌سینا پشتی بازرگان ده‌به‌ست.</a:t>
            </a:r>
          </a:p>
          <a:p>
            <a:r>
              <a:rPr lang="ar-JO" dirty="0" smtClean="0">
                <a:solidFill>
                  <a:schemeClr val="tx1"/>
                </a:solidFill>
              </a:rPr>
              <a:t>4- ئه‌سینا ناكۆكی له‌ نیوان له‌گه‌ل هاوپه‌یمانی دیلۆس روویدا به‌هۆی خه‌رجكردنی پاره‌ی هاوپه‌یمانی كه‌ بووه‌ ناره‌زای هاوپه‌یمانی.</a:t>
            </a:r>
          </a:p>
          <a:p>
            <a:r>
              <a:rPr lang="ar-JO" dirty="0" smtClean="0">
                <a:solidFill>
                  <a:schemeClr val="tx1"/>
                </a:solidFill>
              </a:rPr>
              <a:t>5- پاش به‌هیز بوونی ئه‌سینا ده‌ستی كرد به‌ فراوانخوازی به‌رده‌وامی بازرگانی و پیشه‌سازی وه‌ پیوه‌ستی به‌ بازاری نوی كه‌ پیویست بوو چالاكیه‌ بازرگانیه‌كانیان ئارسته‌ی رۆژئاوا كردوه‌ك شاره‌كانی كۆرنس و میگارا و سیكیون وباكووری نیمچه‌ دوورگه‌ی پیلۆپۆنیز كه‌ ئه‌مه‌ش هه‌ره‌شه‌ی كرد له‌ هاوپه‌یمانانی ئه‌سپارده‌.</a:t>
            </a:r>
          </a:p>
          <a:p>
            <a:r>
              <a:rPr lang="ar-JO" dirty="0" smtClean="0">
                <a:solidFill>
                  <a:schemeClr val="tx1"/>
                </a:solidFill>
              </a:rPr>
              <a:t>6-ئه‌سینا ئابلوقه‌ی بازرگانی به‌سه‌ر میگارا سه‌پاندكه‌ له‌ گرینگترین هاوپه‌یمانی ئه‌سپارده‌ بوو كه‌ ده‌كه‌ویته‌ نیوان ریگه‌ی ئه‌سینا و كۆرنس كه‌ كارگه‌ریی له‌سه‌ر بازرگای میگارا هه‌بوو كه‌ بووه‌ هۆی زه‌ره‌ر له‌ كه‌ل و په‌لی برسیه‌تی میگارا.</a:t>
            </a:r>
          </a:p>
          <a:p>
            <a:r>
              <a:rPr lang="ar-JO" dirty="0" smtClean="0">
                <a:solidFill>
                  <a:schemeClr val="tx1"/>
                </a:solidFill>
              </a:rPr>
              <a:t>ئه‌وه‌بوو شه‌ر له‌ نیوانیاندا روویدا له‌ سالی 431كه‌ماوه‌ی ده‌ سالی خایاند كه‌ كۆتایی به‌ به‌ ریكه‌وتنی ئاشتی نیكاس له‌ سالی 421پ.زهات كه‌ ده‌بیت شه‌ر بۆماوه‌ی 50 سال رابوه‌ستیت وه‌ سه‌ردانی په‌رستگاكان ئازاد بیت.</a:t>
            </a:r>
          </a:p>
          <a:p>
            <a:r>
              <a:rPr lang="ar-JO" dirty="0" smtClean="0">
                <a:solidFill>
                  <a:schemeClr val="tx1"/>
                </a:solidFill>
              </a:rPr>
              <a:t>به‌لام له‌ سالی 415 شه‌ر ده‌ستی پیكرده‌وه‌ تاسالی404 خایاند كه‌ سپارته‌كان توانیان سه‌ركه‌وتن به‌ده‌ست بهینن به‌سه‌ر ئه‌سیناكان كه‌ له‌كۆتایدا شه‌ره‌كه‌یان رووخاندو وه‌ ده‌بیت ئه‌سینا ته‌نها 10 كه‌شتی هه‌بیت   وه‌سیسته‌می دیۆكراسیان هه‌لوه‌شانده‌وه‌ كه‌ ده‌وله‌تیكی ئۆلیگارشی دامه‌زراند به‌لام جریكی تر ئه‌سینا سه‌ركه‌وتن به‌ده‌ست بهسنیت له‌ سالی 370 پ.ز كه‌ به‌هیزترین هیز بوو له‌ رۆژئاوا  تا ده‌ركوتنی مه‌كدۆنیا له‌ باكوركه‌ ده‌ستی به‌سه‌ر هه‌موو یۆنان گرت</a:t>
            </a:r>
          </a:p>
        </p:txBody>
      </p:sp>
    </p:spTree>
    <p:extLst>
      <p:ext uri="{BB962C8B-B14F-4D97-AF65-F5344CB8AC3E}">
        <p14:creationId xmlns:p14="http://schemas.microsoft.com/office/powerpoint/2010/main" val="2200788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536575"/>
          </a:xfrm>
        </p:spPr>
        <p:txBody>
          <a:bodyPr>
            <a:normAutofit/>
          </a:bodyPr>
          <a:lstStyle/>
          <a:p>
            <a:r>
              <a:rPr lang="ar-IQ" sz="2400" dirty="0" smtClean="0">
                <a:cs typeface="Zanest _ Govar" pitchFamily="2" charset="-78"/>
              </a:rPr>
              <a:t>دةركةوتنى مةكدونيا</a:t>
            </a:r>
            <a:endParaRPr lang="en-US" sz="2400" dirty="0">
              <a:cs typeface="Zanest _ Govar" pitchFamily="2" charset="-78"/>
            </a:endParaRPr>
          </a:p>
        </p:txBody>
      </p:sp>
      <p:sp>
        <p:nvSpPr>
          <p:cNvPr id="3" name="Subtitle 2"/>
          <p:cNvSpPr>
            <a:spLocks noGrp="1"/>
          </p:cNvSpPr>
          <p:nvPr>
            <p:ph type="subTitle" idx="1"/>
          </p:nvPr>
        </p:nvSpPr>
        <p:spPr>
          <a:xfrm>
            <a:off x="1371600" y="2743200"/>
            <a:ext cx="6400800" cy="3581400"/>
          </a:xfrm>
        </p:spPr>
        <p:txBody>
          <a:bodyPr>
            <a:normAutofit/>
          </a:bodyPr>
          <a:lstStyle/>
          <a:p>
            <a:r>
              <a:rPr lang="ar-IQ" sz="2000" dirty="0" smtClean="0">
                <a:solidFill>
                  <a:schemeClr val="tx1"/>
                </a:solidFill>
                <a:cs typeface="Zanest _ Govar" pitchFamily="2" charset="-78"/>
              </a:rPr>
              <a:t>لة ئةنجامى لاواز بوونى يؤنان دواى شةرةكانى ثيلؤثؤنيز كة </a:t>
            </a:r>
            <a:r>
              <a:rPr lang="ar-IQ" sz="2000" dirty="0" smtClean="0">
                <a:solidFill>
                  <a:schemeClr val="tx1"/>
                </a:solidFill>
                <a:cs typeface="Zanest _ Govar" pitchFamily="2" charset="-78"/>
              </a:rPr>
              <a:t>سةرقالى شةر </a:t>
            </a:r>
            <a:r>
              <a:rPr lang="ar-IQ" sz="2000" dirty="0" smtClean="0">
                <a:solidFill>
                  <a:schemeClr val="tx1"/>
                </a:solidFill>
                <a:cs typeface="Zanest _ Govar" pitchFamily="2" charset="-78"/>
              </a:rPr>
              <a:t>بوون لة ئةنجامدا هةريَمةكانى يةك لةدواى يةك جيادةبينةوة كة بةرامبةر هيَرشى ناوةخؤ لاواز بوون تا بووة هؤى دةركةوتنى هيزيَكى لة دراوسيَكانى وةك مةكدؤنيا لةسةردةمى فيليبى دووةم كة شارةزايان هةبوو لة ريَكخستنى سةربازى وةك فالانكيَشىكة ريز لة دواى ريَز سةرةبازةكان راوةدةستان وة رةمى دريَذيان بةكارهيَنا كة لة2،5، 6 مةتر بوون ريز لةدواى ريَز رةمةكان دريذتر دةبووكة بةئاسانى  دز نةكرا ناويان.</a:t>
            </a:r>
          </a:p>
          <a:p>
            <a:r>
              <a:rPr lang="ar-IQ" sz="2000" dirty="0" smtClean="0">
                <a:solidFill>
                  <a:schemeClr val="tx1"/>
                </a:solidFill>
                <a:cs typeface="Zanest _ Govar" pitchFamily="2" charset="-78"/>
              </a:rPr>
              <a:t>يةكةمجار شارى تساليا لةسالَى 353 ث.ز داطيركرددواى تراكيا دواى ئةسينا لةسالَى 338ث.ز. لةدوايدا فليب توانى هيَزة يؤنانيةكان لةدةورى خؤى كؤبكاتةوةئةنجوومةنى هيلينى ثيَكبهيَنن بؤ ئةوةى ئاشتى لة يؤنان بةرقةرار بن وة كؤتايى بة دةولَةتشارى بهينن.</a:t>
            </a:r>
            <a:endParaRPr lang="en-US" sz="2000" dirty="0">
              <a:solidFill>
                <a:schemeClr val="tx1"/>
              </a:solidFill>
              <a:cs typeface="Zanest _ Govar" pitchFamily="2" charset="-78"/>
            </a:endParaRPr>
          </a:p>
        </p:txBody>
      </p:sp>
    </p:spTree>
    <p:extLst>
      <p:ext uri="{BB962C8B-B14F-4D97-AF65-F5344CB8AC3E}">
        <p14:creationId xmlns:p14="http://schemas.microsoft.com/office/powerpoint/2010/main" val="17952721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536575"/>
          </a:xfrm>
        </p:spPr>
        <p:txBody>
          <a:bodyPr>
            <a:normAutofit/>
          </a:bodyPr>
          <a:lstStyle/>
          <a:p>
            <a:r>
              <a:rPr lang="ar-IQ" sz="2000" dirty="0" smtClean="0">
                <a:cs typeface="Zanest _ Govar" pitchFamily="2" charset="-78"/>
              </a:rPr>
              <a:t>ئةسكةندةر مةكدؤنى</a:t>
            </a:r>
            <a:endParaRPr lang="en-US" sz="2000" dirty="0">
              <a:cs typeface="Zanest _ Govar" pitchFamily="2" charset="-78"/>
            </a:endParaRPr>
          </a:p>
        </p:txBody>
      </p:sp>
      <p:sp>
        <p:nvSpPr>
          <p:cNvPr id="3" name="Subtitle 2"/>
          <p:cNvSpPr>
            <a:spLocks noGrp="1"/>
          </p:cNvSpPr>
          <p:nvPr>
            <p:ph type="subTitle" idx="1"/>
          </p:nvPr>
        </p:nvSpPr>
        <p:spPr>
          <a:xfrm>
            <a:off x="1371600" y="2743200"/>
            <a:ext cx="6400800" cy="3581400"/>
          </a:xfrm>
        </p:spPr>
        <p:txBody>
          <a:bodyPr>
            <a:normAutofit/>
          </a:bodyPr>
          <a:lstStyle/>
          <a:p>
            <a:r>
              <a:rPr lang="ar-IQ" sz="1600" dirty="0" smtClean="0">
                <a:solidFill>
                  <a:schemeClr val="tx1"/>
                </a:solidFill>
                <a:cs typeface="Zanest _ Govar" pitchFamily="2" charset="-78"/>
              </a:rPr>
              <a:t>لة سالَى 356ث.ز لة بيلا لة دايك بووة كورى فليب بووة. مامؤستاكةى ئةرستؤ بيت. كة هةر لة سةرةتاوة رووى لة رؤذهةلاَت كرد لةطةلَ فارسةكان كةوتنة شةر لةبةردةستتيوةردانى فارسةكان لة يؤنان وة تؤلَةسةندنةوة لة فارسةكان لةكاتى سةركةوتنيان لة شةرى تيَرؤمؤبيل وة يان ئةرستؤ كةهانى دةدا بؤ طةرانةوة بؤ يةكيةتى يؤنان يان بؤ ئارةزووى ئةسكةندةر بؤ دةسةلاَت و ئيمراتؤريةت ، لةسةرةتادا لة ئاسياى بضووك لةطةلَ فارسةكان رووبةرى فارسةكان بووة لة سالَى 334ث.ز توانى لةشةرى ئيسؤس 333ث.ز داريؤشى سيةم تيكشكا كة زؤربةى خةلَكى ناوضةكة لايةنطيرى ئةسكةندةر بوون  دواى شارى سوريا  طرت  و غزة دواى رووى كردة ميسر لة 332 بةبى ئةوةى هيض رووبةرووبونةوةوة شارى ئةسكةندةريةى دروستكردلة 331 . </a:t>
            </a:r>
          </a:p>
          <a:p>
            <a:r>
              <a:rPr lang="ar-IQ" sz="1600" dirty="0" smtClean="0">
                <a:solidFill>
                  <a:schemeClr val="tx1"/>
                </a:solidFill>
                <a:cs typeface="Zanest _ Govar" pitchFamily="2" charset="-78"/>
              </a:rPr>
              <a:t>دواى شارى بابلى داطيركرد لة دةشتى طؤطاميَلا لةنزيك ئةربيل لة سالى 331ث.ز  دواى رووىكردة ئيران لة 330 داطيرى كرد  داريؤشى سيةم كوذرا دواى رووىكردة هيندستان بةلام دواى طةرانوةى بؤ بابل لة تةمةنى 33 ساليدا كؤضى دواى كرد. لة دواى خؤيدا ئيمراتؤريةكةى دابةشدةبيت وةك بةتليمؤس كة هاورِيَى بوو لة ميسر بنةمالَةى دامةزراند نزيكةى ضةند سةدةيةك حوكميان كرد.2- سلوقيةكان لةكةنداوى كةنداوى فارس لةلايةن سلوقس و كورةكةى ئةنتيخؤسى دامةزرا.3-  ئةنتيطوونووسةكان: ئةويش هاورى ئةسكةندةر بوو دةسةلاتى لة مةكدؤنيا و يؤنان هةبوو  لةكؤتايدا رؤمةكان هاتن ئةنجومةنى هيلينان هةلَوةشاندوةدةستيان بةسةر يؤنان طرت وة توانيان هةموو شارستانى بؤ خويان طواستةوة.َ</a:t>
            </a:r>
            <a:endParaRPr lang="en-US" sz="1600" dirty="0">
              <a:solidFill>
                <a:schemeClr val="tx1"/>
              </a:solidFill>
              <a:cs typeface="Zanest _ Govar" pitchFamily="2" charset="-78"/>
            </a:endParaRPr>
          </a:p>
        </p:txBody>
      </p:sp>
    </p:spTree>
    <p:extLst>
      <p:ext uri="{BB962C8B-B14F-4D97-AF65-F5344CB8AC3E}">
        <p14:creationId xmlns:p14="http://schemas.microsoft.com/office/powerpoint/2010/main" val="1661132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772400" cy="533399"/>
          </a:xfrm>
        </p:spPr>
        <p:txBody>
          <a:bodyPr>
            <a:normAutofit fontScale="90000"/>
          </a:bodyPr>
          <a:lstStyle/>
          <a:p>
            <a:r>
              <a:rPr lang="ar-IQ" dirty="0" smtClean="0">
                <a:cs typeface="Zanest _ Govar" pitchFamily="2" charset="-78"/>
              </a:rPr>
              <a:t>دةشتةكان</a:t>
            </a:r>
            <a:endParaRPr lang="en-US" dirty="0">
              <a:cs typeface="Zanest _ Govar" pitchFamily="2" charset="-78"/>
            </a:endParaRPr>
          </a:p>
        </p:txBody>
      </p:sp>
      <p:sp>
        <p:nvSpPr>
          <p:cNvPr id="3" name="Subtitle 2"/>
          <p:cNvSpPr>
            <a:spLocks noGrp="1"/>
          </p:cNvSpPr>
          <p:nvPr>
            <p:ph type="subTitle" idx="1"/>
          </p:nvPr>
        </p:nvSpPr>
        <p:spPr>
          <a:xfrm>
            <a:off x="1371600" y="2438400"/>
            <a:ext cx="6400800" cy="3200400"/>
          </a:xfrm>
        </p:spPr>
        <p:txBody>
          <a:bodyPr/>
          <a:lstStyle/>
          <a:p>
            <a:r>
              <a:rPr lang="ar-IQ" dirty="0" smtClean="0">
                <a:solidFill>
                  <a:schemeClr val="tx1"/>
                </a:solidFill>
              </a:rPr>
              <a:t>1-</a:t>
            </a:r>
            <a:r>
              <a:rPr lang="ar-IQ" dirty="0" smtClean="0">
                <a:solidFill>
                  <a:schemeClr val="tx1"/>
                </a:solidFill>
                <a:cs typeface="Zanest _ Govar" pitchFamily="2" charset="-78"/>
              </a:rPr>
              <a:t>ناوضةى تيساليا </a:t>
            </a:r>
          </a:p>
          <a:p>
            <a:r>
              <a:rPr lang="ar-IQ" dirty="0" smtClean="0">
                <a:solidFill>
                  <a:schemeClr val="tx1"/>
                </a:solidFill>
                <a:cs typeface="Zanest _ Govar" pitchFamily="2" charset="-78"/>
              </a:rPr>
              <a:t>2- دةشتةكانى ئةتيكا وةك دةشتى ئةليؤس و ميسوطياو ماراسؤن</a:t>
            </a:r>
          </a:p>
          <a:p>
            <a:r>
              <a:rPr lang="ar-IQ" dirty="0" smtClean="0">
                <a:solidFill>
                  <a:schemeClr val="tx1"/>
                </a:solidFill>
                <a:cs typeface="Zanest _ Govar" pitchFamily="2" charset="-78"/>
              </a:rPr>
              <a:t>3- دةشتى ئارطؤليس</a:t>
            </a:r>
          </a:p>
          <a:p>
            <a:r>
              <a:rPr lang="ar-IQ" dirty="0" smtClean="0">
                <a:solidFill>
                  <a:schemeClr val="tx1"/>
                </a:solidFill>
                <a:cs typeface="Zanest _ Govar" pitchFamily="2" charset="-78"/>
              </a:rPr>
              <a:t>4- دةشتةكانى يؤبؤيا</a:t>
            </a:r>
            <a:endParaRPr lang="en-US" dirty="0">
              <a:solidFill>
                <a:schemeClr val="tx1"/>
              </a:solidFill>
            </a:endParaRPr>
          </a:p>
        </p:txBody>
      </p:sp>
    </p:spTree>
    <p:extLst>
      <p:ext uri="{BB962C8B-B14F-4D97-AF65-F5344CB8AC3E}">
        <p14:creationId xmlns:p14="http://schemas.microsoft.com/office/powerpoint/2010/main" val="153545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685799"/>
          </a:xfrm>
        </p:spPr>
        <p:txBody>
          <a:bodyPr>
            <a:normAutofit fontScale="90000"/>
          </a:bodyPr>
          <a:lstStyle/>
          <a:p>
            <a:r>
              <a:rPr lang="ar-IQ" dirty="0" smtClean="0">
                <a:cs typeface="Zanest _ Govar" pitchFamily="2" charset="-78"/>
              </a:rPr>
              <a:t>رووبار</a:t>
            </a:r>
            <a:endParaRPr lang="en-US" dirty="0">
              <a:cs typeface="Zanest _ Govar" pitchFamily="2" charset="-78"/>
            </a:endParaRPr>
          </a:p>
        </p:txBody>
      </p:sp>
      <p:sp>
        <p:nvSpPr>
          <p:cNvPr id="3" name="Subtitle 2"/>
          <p:cNvSpPr>
            <a:spLocks noGrp="1"/>
          </p:cNvSpPr>
          <p:nvPr>
            <p:ph type="subTitle" idx="1"/>
          </p:nvPr>
        </p:nvSpPr>
        <p:spPr>
          <a:xfrm>
            <a:off x="1371600" y="2362200"/>
            <a:ext cx="6400800" cy="3276600"/>
          </a:xfrm>
        </p:spPr>
        <p:txBody>
          <a:bodyPr/>
          <a:lstStyle/>
          <a:p>
            <a:r>
              <a:rPr lang="ar-IQ" dirty="0" smtClean="0">
                <a:solidFill>
                  <a:schemeClr val="tx1"/>
                </a:solidFill>
                <a:cs typeface="Zanest _ Govar" pitchFamily="2" charset="-78"/>
              </a:rPr>
              <a:t>رووبارةكان سةلامةتيان كةمةبةشةشيَكى كةميان بة كةلكى كةشتيوانى ديت وةك رووبارى ئةخليَوس وة رووبارى ثينوس</a:t>
            </a:r>
          </a:p>
          <a:p>
            <a:r>
              <a:rPr lang="ar-IQ" dirty="0" smtClean="0">
                <a:solidFill>
                  <a:schemeClr val="tx1"/>
                </a:solidFill>
                <a:cs typeface="Zanest _ Govar" pitchFamily="2" charset="-78"/>
              </a:rPr>
              <a:t> دةرياكان </a:t>
            </a:r>
          </a:p>
          <a:p>
            <a:r>
              <a:rPr lang="ar-IQ" dirty="0" smtClean="0">
                <a:solidFill>
                  <a:schemeClr val="tx1"/>
                </a:solidFill>
                <a:cs typeface="Zanest _ Govar" pitchFamily="2" charset="-78"/>
              </a:rPr>
              <a:t>ئاوهةوا</a:t>
            </a:r>
          </a:p>
          <a:p>
            <a:r>
              <a:rPr lang="ar-IQ" smtClean="0">
                <a:solidFill>
                  <a:schemeClr val="tx1"/>
                </a:solidFill>
                <a:cs typeface="Zanest _ Govar" pitchFamily="2" charset="-78"/>
              </a:rPr>
              <a:t>با</a:t>
            </a:r>
            <a:endParaRPr lang="en-US" dirty="0">
              <a:solidFill>
                <a:schemeClr val="tx1"/>
              </a:solidFill>
              <a:cs typeface="Zanest _ Govar" pitchFamily="2" charset="-78"/>
            </a:endParaRPr>
          </a:p>
        </p:txBody>
      </p:sp>
    </p:spTree>
    <p:extLst>
      <p:ext uri="{BB962C8B-B14F-4D97-AF65-F5344CB8AC3E}">
        <p14:creationId xmlns:p14="http://schemas.microsoft.com/office/powerpoint/2010/main" val="1473979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685799"/>
          </a:xfrm>
        </p:spPr>
        <p:txBody>
          <a:bodyPr>
            <a:normAutofit/>
          </a:bodyPr>
          <a:lstStyle/>
          <a:p>
            <a:r>
              <a:rPr lang="ar-JO" sz="2800" dirty="0" smtClean="0">
                <a:latin typeface="Unikurd Goran" pitchFamily="34" charset="-78"/>
                <a:cs typeface="Unikurd Goran" pitchFamily="34" charset="-78"/>
              </a:rPr>
              <a:t>كۆمه‌لگای یۆنان</a:t>
            </a:r>
            <a:endParaRPr lang="en-US" sz="2800" dirty="0">
              <a:latin typeface="Unikurd Goran" pitchFamily="34" charset="-78"/>
              <a:cs typeface="Unikurd Goran" pitchFamily="34" charset="-78"/>
            </a:endParaRPr>
          </a:p>
        </p:txBody>
      </p:sp>
      <p:sp>
        <p:nvSpPr>
          <p:cNvPr id="3" name="Subtitle 2"/>
          <p:cNvSpPr>
            <a:spLocks noGrp="1"/>
          </p:cNvSpPr>
          <p:nvPr>
            <p:ph type="subTitle" idx="1"/>
          </p:nvPr>
        </p:nvSpPr>
        <p:spPr>
          <a:xfrm>
            <a:off x="1295400" y="2590800"/>
            <a:ext cx="6477000" cy="4876800"/>
          </a:xfrm>
        </p:spPr>
        <p:txBody>
          <a:bodyPr>
            <a:noAutofit/>
          </a:bodyPr>
          <a:lstStyle/>
          <a:p>
            <a:r>
              <a:rPr lang="ar-JO" sz="1800" dirty="0" smtClean="0">
                <a:solidFill>
                  <a:schemeClr val="tx1"/>
                </a:solidFill>
                <a:latin typeface="Unikurd Goran" pitchFamily="34" charset="-78"/>
                <a:cs typeface="Unikurd Goran" pitchFamily="34" charset="-78"/>
              </a:rPr>
              <a:t>یه‌كه‌مه‌ن كۆمه‌لگای یۆنان له‌ دوورگه‌ی كریت كه‌ سه‌رهلدانی شارستانی پیشكه‌وتووكه‌ ناسرا بوون به‌ شارستانی مینۆس(1200-1450) كه‌ شوینكی ستراتیجی گرینگی بازرگانی هه‌بووه‌كه‌ بووه‌ دروستبوونی شارستانی ئیجه‌ .له‌ گرینگترین شاره‌كانی  شاری كنۆسۆس له‌ دوای ئه‌وان شارستانی میسینی دیت كه‌ پیشكه‌وتووتر بوونله‌ دوورگه‌ی پیلۆپۆنیز(1400-1200) كه‌له‌لایه‌ن زانای ئه‌لمانی هینری شیلمان دۆزراوه‌ كه‌شاریكی جوان و ده‌وله‌مه‌ند فراوان خانووی جوان  بووكه‌ له‌ كۆتایی ئه‌م شارستانیه‌ جه‌نگی ته‌رواده‌ كه‌ ده‌كه‌ویته‌ ئاسیای بچووك كه‌ له‌ له‌لایه‌ن هۆمیرۆس نووسرا بووروویداووه‌ هه‌ندیك ده‌لین له‌ سالی 1196 پ.ز بووه‌ یان سالی 1194 بووه‌  كه‌ نۆ سالی خایاند بی هوده‌ یۆنانیه‌كان گه‌مارۆیان داوه‌ هۆكای ئه‌م شه‌ره‌ یان له‌سه‌ر ئه‌نجامی زۆربوونی  دانیشتوانی یۆنان  له‌ ته‌رواده‌ زه‌وی كشتوكالی پته‌وه‌ی هه‌بوو بۆ پركردنه‌وه‌ی پیداویسته‌كانیوه‌ گرینگی ریگای بازرگانی و ستراتیجی بۆ ئه‌وه‌ی باجی وه‌ربگرن یان ده‌لین له‌سه‌ر ئافره‌تیك بوو به‌ناوی هیلین كه‌ باریس كوری پریام كه‌ خیزانی پاشای مینیلاوس </a:t>
            </a:r>
            <a:r>
              <a:rPr lang="ar-JO" sz="2000" dirty="0" smtClean="0">
                <a:solidFill>
                  <a:schemeClr val="tx1"/>
                </a:solidFill>
                <a:latin typeface="Unikurd Goran" pitchFamily="34" charset="-78"/>
                <a:cs typeface="Unikurd Goran" pitchFamily="34" charset="-78"/>
              </a:rPr>
              <a:t>ده‌فرینیت ئه‌م شه‌ره‌ هه‌لگیرس</a:t>
            </a:r>
            <a:r>
              <a:rPr lang="ar-JO" sz="2000" dirty="0" smtClean="0">
                <a:latin typeface="Unikurd Goran" pitchFamily="34" charset="-78"/>
                <a:cs typeface="Unikurd Goran" pitchFamily="34" charset="-78"/>
              </a:rPr>
              <a:t>ا</a:t>
            </a:r>
            <a:endParaRPr lang="en-US" sz="2000" dirty="0">
              <a:latin typeface="Unikurd Goran" pitchFamily="34" charset="-78"/>
              <a:cs typeface="Unikurd Goran" pitchFamily="34" charset="-78"/>
            </a:endParaRPr>
          </a:p>
        </p:txBody>
      </p:sp>
    </p:spTree>
    <p:extLst>
      <p:ext uri="{BB962C8B-B14F-4D97-AF65-F5344CB8AC3E}">
        <p14:creationId xmlns:p14="http://schemas.microsoft.com/office/powerpoint/2010/main" val="796321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85799"/>
          </a:xfrm>
        </p:spPr>
        <p:txBody>
          <a:bodyPr>
            <a:normAutofit/>
          </a:bodyPr>
          <a:lstStyle/>
          <a:p>
            <a:r>
              <a:rPr lang="ar-JO" sz="2800" dirty="0" smtClean="0">
                <a:latin typeface="Unikurd Goran" pitchFamily="34" charset="-78"/>
                <a:cs typeface="Unikurd Goran" pitchFamily="34" charset="-78"/>
              </a:rPr>
              <a:t>نه‌ته‌وه‌كانی یۆنان</a:t>
            </a:r>
            <a:endParaRPr lang="en-US" sz="2800" dirty="0">
              <a:latin typeface="Unikurd Goran" pitchFamily="34" charset="-78"/>
              <a:cs typeface="Unikurd Goran" pitchFamily="34" charset="-78"/>
            </a:endParaRPr>
          </a:p>
        </p:txBody>
      </p:sp>
      <p:sp>
        <p:nvSpPr>
          <p:cNvPr id="3" name="Subtitle 2"/>
          <p:cNvSpPr>
            <a:spLocks noGrp="1"/>
          </p:cNvSpPr>
          <p:nvPr>
            <p:ph type="subTitle" idx="1"/>
          </p:nvPr>
        </p:nvSpPr>
        <p:spPr>
          <a:xfrm>
            <a:off x="1371600" y="2209800"/>
            <a:ext cx="6400800" cy="3581400"/>
          </a:xfrm>
        </p:spPr>
        <p:txBody>
          <a:bodyPr>
            <a:normAutofit fontScale="85000" lnSpcReduction="20000"/>
          </a:bodyPr>
          <a:lstStyle/>
          <a:p>
            <a:r>
              <a:rPr lang="ar-JO" sz="2600" dirty="0" smtClean="0">
                <a:solidFill>
                  <a:schemeClr val="tx1"/>
                </a:solidFill>
              </a:rPr>
              <a:t>1- </a:t>
            </a:r>
            <a:r>
              <a:rPr lang="ar-JO" sz="2600" dirty="0" smtClean="0">
                <a:solidFill>
                  <a:schemeClr val="tx1"/>
                </a:solidFill>
                <a:latin typeface="Unikurd Goran" pitchFamily="34" charset="-78"/>
                <a:cs typeface="Unikurd Goran" pitchFamily="34" charset="-78"/>
              </a:rPr>
              <a:t>ئاخیه‌كان له‌ سالی 2000 پ.ز كۆچیان یه‌كه‌م شه‌پۆلی كۆچكردن داده‌نریت له‌ كریت نیشته‌جی بوون</a:t>
            </a:r>
          </a:p>
          <a:p>
            <a:r>
              <a:rPr lang="ar-JO" sz="2600" dirty="0" smtClean="0">
                <a:solidFill>
                  <a:schemeClr val="tx1"/>
                </a:solidFill>
                <a:latin typeface="Unikurd Goran" pitchFamily="34" charset="-78"/>
                <a:cs typeface="Unikurd Goran" pitchFamily="34" charset="-78"/>
              </a:rPr>
              <a:t>2- ئایۆنییه‌كان له‌ باشووری ئایۆلس نیشته‌جی بوون له‌ ده‌ریای ئیجه‌و ئاسیای بچووك.</a:t>
            </a:r>
          </a:p>
          <a:p>
            <a:r>
              <a:rPr lang="ar-JO" sz="2600" dirty="0" smtClean="0">
                <a:solidFill>
                  <a:schemeClr val="tx1"/>
                </a:solidFill>
                <a:latin typeface="Unikurd Goran" pitchFamily="34" charset="-78"/>
                <a:cs typeface="Unikurd Goran" pitchFamily="34" charset="-78"/>
              </a:rPr>
              <a:t>3-ئایۆلۆنییه‌كان له‌ باكووری یۆنان نیشته‌جی بوون دوای كۆچیان كردووه‌ بۆ ئاسیای بچووك</a:t>
            </a:r>
          </a:p>
          <a:p>
            <a:r>
              <a:rPr lang="ar-JO" sz="2600" dirty="0" smtClean="0">
                <a:solidFill>
                  <a:schemeClr val="tx1"/>
                </a:solidFill>
                <a:latin typeface="Unikurd Goran" pitchFamily="34" charset="-78"/>
                <a:cs typeface="Unikurd Goran" pitchFamily="34" charset="-78"/>
              </a:rPr>
              <a:t>4- دووریه‌كان ئه‌مانه‌ شه‌پۆلی دووه‌م بوون  كه‌ له‌ سه‌ده‌ی دوانزه‌ پیش زاینی له‌گه‌ل نه‌ته‌وه‌كانی پیشتر باسمان كردووه‌ رووبه‌رووی یه‌كتربوونه‌ته‌وه‌ ده‌ستیان به‌سه‌ر ناوچه‌كانیان گرتووه‌كه‌ خاوه‌نی شارستانی نه‌بوونه‌ ناوچه‌كانیان به‌ دۆرس </a:t>
            </a:r>
            <a:r>
              <a:rPr lang="ar-JO" dirty="0" smtClean="0">
                <a:solidFill>
                  <a:schemeClr val="tx1"/>
                </a:solidFill>
                <a:latin typeface="Unikurd Goran" pitchFamily="34" charset="-78"/>
                <a:cs typeface="Unikurd Goran" pitchFamily="34" charset="-78"/>
              </a:rPr>
              <a:t>ناسراوه‌</a:t>
            </a:r>
            <a:endParaRPr lang="en-US" dirty="0">
              <a:solidFill>
                <a:schemeClr val="tx1"/>
              </a:solidFill>
            </a:endParaRPr>
          </a:p>
        </p:txBody>
      </p:sp>
    </p:spTree>
    <p:extLst>
      <p:ext uri="{BB962C8B-B14F-4D97-AF65-F5344CB8AC3E}">
        <p14:creationId xmlns:p14="http://schemas.microsoft.com/office/powerpoint/2010/main" val="4116860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457201"/>
            <a:ext cx="6400800" cy="838199"/>
          </a:xfrm>
        </p:spPr>
        <p:txBody>
          <a:bodyPr>
            <a:normAutofit/>
          </a:bodyPr>
          <a:lstStyle/>
          <a:p>
            <a:r>
              <a:rPr lang="ar-JO" sz="2800" dirty="0" smtClean="0">
                <a:latin typeface="Unikurd Goran" pitchFamily="34" charset="-78"/>
                <a:cs typeface="Unikurd Goran" pitchFamily="34" charset="-78"/>
              </a:rPr>
              <a:t>ناوه‌ كۆنه‌كانی یۆنان</a:t>
            </a:r>
            <a:endParaRPr lang="en-US" sz="2800" dirty="0">
              <a:latin typeface="Unikurd Goran" pitchFamily="34" charset="-78"/>
              <a:cs typeface="Unikurd Goran" pitchFamily="34" charset="-78"/>
            </a:endParaRPr>
          </a:p>
        </p:txBody>
      </p:sp>
      <p:sp>
        <p:nvSpPr>
          <p:cNvPr id="3" name="Subtitle 2"/>
          <p:cNvSpPr>
            <a:spLocks noGrp="1"/>
          </p:cNvSpPr>
          <p:nvPr>
            <p:ph type="subTitle" idx="1"/>
          </p:nvPr>
        </p:nvSpPr>
        <p:spPr>
          <a:xfrm>
            <a:off x="1371600" y="1295400"/>
            <a:ext cx="6400800" cy="4800600"/>
          </a:xfrm>
        </p:spPr>
        <p:txBody>
          <a:bodyPr>
            <a:normAutofit fontScale="70000" lnSpcReduction="20000"/>
          </a:bodyPr>
          <a:lstStyle/>
          <a:p>
            <a:r>
              <a:rPr lang="ar-JO" dirty="0" smtClean="0">
                <a:solidFill>
                  <a:schemeClr val="tx1"/>
                </a:solidFill>
                <a:latin typeface="Unikurd Goran" pitchFamily="34" charset="-78"/>
                <a:cs typeface="Unikurd Goran" pitchFamily="34" charset="-78"/>
              </a:rPr>
              <a:t>1- ئاخیه‌كان به‌ یۆنانیانه‌ بوون كه‌ هیرشیان كرده‌ سه‌ر ترواده‌ كه‌ له‌ ناوچه‌ی تیسالیا  ئه‌م ناوه‌ له‌ هه‌موو ناوه‌كانی تر باوتره‌ زۆر جار به‌ناوی ئه‌فیسیا ناسراوه‌</a:t>
            </a:r>
          </a:p>
          <a:p>
            <a:r>
              <a:rPr lang="ar-JO" dirty="0" smtClean="0">
                <a:solidFill>
                  <a:schemeClr val="tx1"/>
                </a:solidFill>
                <a:latin typeface="Unikurd Goran" pitchFamily="34" charset="-78"/>
                <a:cs typeface="Unikurd Goran" pitchFamily="34" charset="-78"/>
              </a:rPr>
              <a:t>2-ئارگوش ده‌گه‌ریته‌وه‌ بۆ شاری ئارگۆس </a:t>
            </a:r>
          </a:p>
          <a:p>
            <a:r>
              <a:rPr lang="ar-JO" dirty="0" smtClean="0">
                <a:solidFill>
                  <a:schemeClr val="tx1"/>
                </a:solidFill>
                <a:latin typeface="Unikurd Goran" pitchFamily="34" charset="-78"/>
                <a:cs typeface="Unikurd Goran" pitchFamily="34" charset="-78"/>
              </a:rPr>
              <a:t>كه‌ ده‌كه‌ویته‌ دوورگه‌ی پیلۆپۆنیز.</a:t>
            </a:r>
          </a:p>
          <a:p>
            <a:r>
              <a:rPr lang="ar-JO" dirty="0" smtClean="0">
                <a:solidFill>
                  <a:schemeClr val="tx1"/>
                </a:solidFill>
                <a:latin typeface="Unikurd Goran" pitchFamily="34" charset="-78"/>
                <a:cs typeface="Unikurd Goran" pitchFamily="34" charset="-78"/>
              </a:rPr>
              <a:t>3-هیلاس ده‌كه‌ویته‌ ده‌وروبه‌ری مالیا ناوه‌راستی و باكووری یۆنان</a:t>
            </a:r>
          </a:p>
          <a:p>
            <a:r>
              <a:rPr lang="ar-JO" dirty="0" smtClean="0">
                <a:solidFill>
                  <a:schemeClr val="tx1"/>
                </a:solidFill>
                <a:latin typeface="Unikurd Goran" pitchFamily="34" charset="-78"/>
                <a:cs typeface="Unikurd Goran" pitchFamily="34" charset="-78"/>
              </a:rPr>
              <a:t>4- هیلینی یۆنانیه‌كان خۆیان به‌ نه‌وه‌ی هیلینی داده‌نیینئه‌م ناوه‌ له‌ ئه‌فسانه‌كان ناوی هاتووه‌</a:t>
            </a:r>
          </a:p>
          <a:p>
            <a:r>
              <a:rPr lang="ar-JO" dirty="0" smtClean="0">
                <a:solidFill>
                  <a:schemeClr val="tx1"/>
                </a:solidFill>
                <a:latin typeface="Unikurd Goran" pitchFamily="34" charset="-78"/>
                <a:cs typeface="Unikurd Goran" pitchFamily="34" charset="-78"/>
              </a:rPr>
              <a:t>5- گریك  ئه‌م ووشه‌یه‌ رۆمانیه‌كان به‌كاریان هیناوه‌ كه‌ هۆزیكی یۆنانی به‌ ناوی گزایوی یان گرایكوی دوای كۆچیان بۆ باشووری ئیتالیا</a:t>
            </a:r>
          </a:p>
          <a:p>
            <a:r>
              <a:rPr lang="ar-JO" dirty="0" smtClean="0">
                <a:solidFill>
                  <a:schemeClr val="tx1"/>
                </a:solidFill>
                <a:latin typeface="Unikurd Goran" pitchFamily="34" charset="-78"/>
                <a:cs typeface="Unikurd Goran" pitchFamily="34" charset="-78"/>
              </a:rPr>
              <a:t>6- یۆنان  كه‌ له‌ ئایۆنی هاتووه كه‌ ئه‌م هۆزانه‌ كۆچیان كردووه‌ بۆ یۆنان دوای ئاسیای بچووك كه‌ له‌ رۆژهه‌لات نزیك بوونه‌وه‌ </a:t>
            </a:r>
            <a:r>
              <a:rPr lang="ar-JO" dirty="0" smtClean="0">
                <a:latin typeface="Unikurd Goran" pitchFamily="34" charset="-78"/>
                <a:cs typeface="Unikurd Goran" pitchFamily="34" charset="-78"/>
              </a:rPr>
              <a:t>‌  </a:t>
            </a:r>
          </a:p>
          <a:p>
            <a:endParaRPr lang="en-US" dirty="0">
              <a:latin typeface="Unikurd Goran" pitchFamily="34" charset="-78"/>
              <a:cs typeface="Unikurd Goran" pitchFamily="34" charset="-78"/>
            </a:endParaRPr>
          </a:p>
        </p:txBody>
      </p:sp>
    </p:spTree>
    <p:extLst>
      <p:ext uri="{BB962C8B-B14F-4D97-AF65-F5344CB8AC3E}">
        <p14:creationId xmlns:p14="http://schemas.microsoft.com/office/powerpoint/2010/main" val="17932476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199"/>
          </a:xfrm>
        </p:spPr>
        <p:txBody>
          <a:bodyPr>
            <a:normAutofit fontScale="90000"/>
          </a:bodyPr>
          <a:lstStyle/>
          <a:p>
            <a:r>
              <a:rPr lang="ar-JO" dirty="0" smtClean="0">
                <a:latin typeface="Unikurd Goran" pitchFamily="34" charset="-78"/>
                <a:cs typeface="Unikurd Goran" pitchFamily="34" charset="-78"/>
              </a:rPr>
              <a:t>سیسته‌می سیاسی یۆنان</a:t>
            </a:r>
            <a:endParaRPr lang="en-US" dirty="0">
              <a:latin typeface="Unikurd Goran" pitchFamily="34" charset="-78"/>
              <a:cs typeface="Unikurd Goran" pitchFamily="34" charset="-78"/>
            </a:endParaRPr>
          </a:p>
        </p:txBody>
      </p:sp>
      <p:sp>
        <p:nvSpPr>
          <p:cNvPr id="3" name="Subtitle 2"/>
          <p:cNvSpPr>
            <a:spLocks noGrp="1"/>
          </p:cNvSpPr>
          <p:nvPr>
            <p:ph type="subTitle" idx="1"/>
          </p:nvPr>
        </p:nvSpPr>
        <p:spPr>
          <a:xfrm>
            <a:off x="1371600" y="914400"/>
            <a:ext cx="6400800" cy="4724400"/>
          </a:xfrm>
        </p:spPr>
        <p:txBody>
          <a:bodyPr>
            <a:normAutofit fontScale="55000" lnSpcReduction="20000"/>
          </a:bodyPr>
          <a:lstStyle/>
          <a:p>
            <a:r>
              <a:rPr lang="ar-JO" dirty="0" smtClean="0">
                <a:solidFill>
                  <a:schemeClr val="tx1"/>
                </a:solidFill>
              </a:rPr>
              <a:t>ده‌وله‌ت شاری</a:t>
            </a:r>
          </a:p>
          <a:p>
            <a:r>
              <a:rPr lang="ar-JO" dirty="0" smtClean="0">
                <a:solidFill>
                  <a:schemeClr val="tx1"/>
                </a:solidFill>
              </a:rPr>
              <a:t>بریتیه‌ له‌ كیانیكی سیاسی سه‌ربه‌خۆ بۆ هه‌موو ره‌هه‌نده‌كانی ده‌وله‌ت بوونی تیدایه‌پیكهاتبوون له‌ شار و گونده‌كان وه‌ ئه‌و هۆكارانه‌ی كه‌ یارمه‌تیده‌ری دروستبوونی ده‌وله‌ت شاریان دا ئه‌ویش هه‌بوونی به‌رزی چیاكان ك شاره‌كانی لیك جیا ده‌كاته‌وه‌هه‌لومه‌رجی له‌باری بۆ سیسته‌می سه‌ربه‌خۆی ره‌خساند بوو  بۆیه‌ دابه‌ش كرا به‌ سی هه‌ریم (چیا و ده‌شت و كه‌نار)كه‌ زۆربه‌ی شاره‌كان به‌ قه‌لایه‌ك ده‌وره‌ درابوو  ناسرا بوو  به‌  ئاركۆپۆلیس واتا به‌رزی شار وه‌ هه‌موو سیسته‌مه‌كانی كارگیری و به‌ریۆه‌بردنی تیدا بوو كه‌ بۆ ماوه‌ی دوو سه‌ده‌ به‌رده‌وام بوو  وه‌ك ئه‌سینا و تیب  له‌ باكووری  رۆژئاوا ئه‌سینا  وه‌ كۆرنس و ئارگۆس و سپارته‌  له‌ پیلۆپۆنیز وه‌ میلیتۆس له‌ كه‌ناره‌كانی ئاسیای بچووك  وه‌ درورستبوونی ده‌وله‌ت شاری به‌هۆی هه‌بوونی ده‌ریا  له‌ نیوانیان  یارمه‌تیده‌ر بوون بۆ ئه‌وه‌ی لیك جیابن  وه‌ هه‌ریه‌كیان ده‌وله‌ت شاری تایبه‌تی   خۆی هه‌بوو چونكه‌ تاكی یۆنانی هه‌میشه‌  ئاره‌زووی سه‌ربه‌خوی  هه‌بوه بۆیه‌ هه‌ریه‌كه‌یان سه‌ربه‌خۆی سیاسی و ئابووری وه‌ رووبه‌ریكی دیاری كراوی هه‌بووه‌ ‌ به‌لام هه‌موویان به‌ زمانی یۆنانی قسه‌یان كردوه‌  هه‌روه‌ها ژماره‌ی دانیشتوانی كه‌م بوو بۆ نموونه‌ شاری ئه‌سینا ژماره‌یان 200 هه‌زار كه‌س بوون وه‌ رووبه‌ره‌كه‌ی ده‌گه‌یشته‌ 1000 میل بۆیه‌ هه‌ر ده‌وله‌ت شاریك یاسای تایبه‌تی خۆی هه‌بوو كه‌ ده‌بوایه‌ شاره‌كانی ریز له‌ یاساكانی تر بگرن كه‌ دواتر ئه‌م یاسانه‌  ببنه‌ هه‌وینی بیرۆكه‌ی دیمۆكراسی .</a:t>
            </a:r>
            <a:endParaRPr lang="en-US" dirty="0">
              <a:solidFill>
                <a:schemeClr val="tx1"/>
              </a:solidFill>
            </a:endParaRPr>
          </a:p>
        </p:txBody>
      </p:sp>
    </p:spTree>
    <p:extLst>
      <p:ext uri="{BB962C8B-B14F-4D97-AF65-F5344CB8AC3E}">
        <p14:creationId xmlns:p14="http://schemas.microsoft.com/office/powerpoint/2010/main" val="3624620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20622</TotalTime>
  <Words>5669</Words>
  <Application>Microsoft Office PowerPoint</Application>
  <PresentationFormat>On-screen Show (4:3)</PresentationFormat>
  <Paragraphs>205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جوطرافياى يؤنان</vt:lpstr>
      <vt:lpstr>تؤبؤطرافياى ولاَتى يؤنان</vt:lpstr>
      <vt:lpstr>دةشتةكان</vt:lpstr>
      <vt:lpstr>رووبار</vt:lpstr>
      <vt:lpstr>كۆمه‌لگای یۆنان</vt:lpstr>
      <vt:lpstr>نه‌ته‌وه‌كانی یۆنان</vt:lpstr>
      <vt:lpstr>ناوه‌ كۆنه‌كانی یۆنان</vt:lpstr>
      <vt:lpstr>سیسته‌می سیاسی یۆنان</vt:lpstr>
      <vt:lpstr>سیسته‌می سیاسی ده‌وله‌ت شاری</vt:lpstr>
      <vt:lpstr>بنه‌ما و پۆسته‌كانی ئه‌سینا</vt:lpstr>
      <vt:lpstr>سه ر‌ده‌می یاساكانی ئاگۆنه‌كان</vt:lpstr>
      <vt:lpstr>چاكسازییه‌كانی سۆلۆن</vt:lpstr>
      <vt:lpstr>یاساكانی سیاسی</vt:lpstr>
      <vt:lpstr>سیسته‌می ئابووری یۆنان</vt:lpstr>
      <vt:lpstr>2- داهات</vt:lpstr>
      <vt:lpstr>2 -كانزاكان</vt:lpstr>
      <vt:lpstr>PowerPoint Presentation</vt:lpstr>
      <vt:lpstr>پیگه‌ی ئایین له‌ كۆمه‌لگه‌ی كۆنی یۆناندا</vt:lpstr>
      <vt:lpstr>خواوه‌نده‌كان</vt:lpstr>
      <vt:lpstr>جه‌ژن و بۆنه‌ ئایینه‌كان</vt:lpstr>
      <vt:lpstr>PowerPoint Presentation</vt:lpstr>
      <vt:lpstr>لایه‌نی په‌روه‌رده‌ و فیركردن</vt:lpstr>
      <vt:lpstr>داگیركه‌ و نیشینه‌كانی یۆنان</vt:lpstr>
      <vt:lpstr>ئه‌نجامه‌كه‌ی</vt:lpstr>
      <vt:lpstr>ململانی یۆنان له‌گه‌ل وولاتان</vt:lpstr>
      <vt:lpstr>ململانی له‌گه‌ل فارسه‌كان</vt:lpstr>
      <vt:lpstr> شه‌ری ماراسۆن 490پ.ز</vt:lpstr>
      <vt:lpstr>شه‌ری تیرمۆبیل</vt:lpstr>
      <vt:lpstr>شه‌ری سالامیس</vt:lpstr>
      <vt:lpstr>ئه‌نجامه‌كانی شه‌ره‌كانی یۆنان</vt:lpstr>
      <vt:lpstr>شه‌ری نیوان ئه‌سیناو ئه‌سپارته‌</vt:lpstr>
      <vt:lpstr>دةركةوتنى مةكدونيا</vt:lpstr>
      <vt:lpstr>ئةسكةندةر مةكدؤنى</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طةشةندني هةستى نةتةوايةتى و بلاَوبوونةوةى رِؤذنامة و كؤمةلَة و ريَكخراوةكان و ثارتةكان</dc:title>
  <dc:creator>Miqdad</dc:creator>
  <cp:lastModifiedBy>Miqdad</cp:lastModifiedBy>
  <cp:revision>608</cp:revision>
  <dcterms:created xsi:type="dcterms:W3CDTF">2006-08-16T00:00:00Z</dcterms:created>
  <dcterms:modified xsi:type="dcterms:W3CDTF">2022-02-17T12:37:00Z</dcterms:modified>
</cp:coreProperties>
</file>