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71" r:id="rId2"/>
    <p:sldId id="356" r:id="rId3"/>
    <p:sldId id="357" r:id="rId4"/>
    <p:sldId id="302" r:id="rId5"/>
    <p:sldId id="301" r:id="rId6"/>
    <p:sldId id="305" r:id="rId7"/>
    <p:sldId id="307" r:id="rId8"/>
    <p:sldId id="308" r:id="rId9"/>
    <p:sldId id="309" r:id="rId10"/>
    <p:sldId id="310" r:id="rId11"/>
    <p:sldId id="311" r:id="rId12"/>
    <p:sldId id="312" r:id="rId13"/>
    <p:sldId id="313" r:id="rId14"/>
    <p:sldId id="316" r:id="rId15"/>
    <p:sldId id="317" r:id="rId16"/>
    <p:sldId id="318" r:id="rId17"/>
    <p:sldId id="319" r:id="rId18"/>
    <p:sldId id="320" r:id="rId19"/>
    <p:sldId id="321" r:id="rId20"/>
    <p:sldId id="323" r:id="rId21"/>
    <p:sldId id="322" r:id="rId22"/>
    <p:sldId id="324" r:id="rId23"/>
    <p:sldId id="325" r:id="rId24"/>
    <p:sldId id="326" r:id="rId25"/>
    <p:sldId id="348" r:id="rId26"/>
    <p:sldId id="349" r:id="rId27"/>
    <p:sldId id="350" r:id="rId28"/>
    <p:sldId id="351" r:id="rId29"/>
    <p:sldId id="352" r:id="rId30"/>
    <p:sldId id="327" r:id="rId31"/>
    <p:sldId id="329" r:id="rId32"/>
    <p:sldId id="330" r:id="rId33"/>
    <p:sldId id="343" r:id="rId34"/>
    <p:sldId id="331" r:id="rId35"/>
    <p:sldId id="332" r:id="rId36"/>
    <p:sldId id="333" r:id="rId37"/>
    <p:sldId id="334" r:id="rId38"/>
    <p:sldId id="336" r:id="rId39"/>
    <p:sldId id="337" r:id="rId40"/>
    <p:sldId id="338" r:id="rId41"/>
    <p:sldId id="339" r:id="rId42"/>
    <p:sldId id="340" r:id="rId43"/>
    <p:sldId id="344" r:id="rId44"/>
    <p:sldId id="345" r:id="rId45"/>
    <p:sldId id="353" r:id="rId46"/>
    <p:sldId id="354" r:id="rId47"/>
    <p:sldId id="355"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2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C3427A-BBEF-4416-BE05-04E74DE9C3D0}" type="datetimeFigureOut">
              <a:rPr lang="en-US" smtClean="0"/>
              <a:t>1/8/2023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940DAA-58F5-4A8F-91AA-0839097B2249}" type="slidenum">
              <a:rPr lang="en-US" smtClean="0"/>
              <a:t>‹#›</a:t>
            </a:fld>
            <a:endParaRPr lang="en-US"/>
          </a:p>
        </p:txBody>
      </p:sp>
    </p:spTree>
    <p:extLst>
      <p:ext uri="{BB962C8B-B14F-4D97-AF65-F5344CB8AC3E}">
        <p14:creationId xmlns:p14="http://schemas.microsoft.com/office/powerpoint/2010/main" val="2663734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940DAA-58F5-4A8F-91AA-0839097B2249}" type="slidenum">
              <a:rPr lang="en-US" smtClean="0"/>
              <a:t>37</a:t>
            </a:fld>
            <a:endParaRPr lang="en-US"/>
          </a:p>
        </p:txBody>
      </p:sp>
    </p:spTree>
    <p:extLst>
      <p:ext uri="{BB962C8B-B14F-4D97-AF65-F5344CB8AC3E}">
        <p14:creationId xmlns:p14="http://schemas.microsoft.com/office/powerpoint/2010/main" val="4219934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Zanest _ Govar" pitchFamily="2" charset="-78"/>
              </a:rPr>
              <a:t>بارودؤخى كودستان لة سةدةى شانزة</a:t>
            </a:r>
            <a:endParaRPr lang="en-US" dirty="0">
              <a:cs typeface="Zanest _ Govar" pitchFamily="2" charset="-78"/>
            </a:endParaRPr>
          </a:p>
        </p:txBody>
      </p:sp>
      <p:sp>
        <p:nvSpPr>
          <p:cNvPr id="3" name="Content Placeholder 2"/>
          <p:cNvSpPr>
            <a:spLocks noGrp="1"/>
          </p:cNvSpPr>
          <p:nvPr>
            <p:ph idx="1"/>
          </p:nvPr>
        </p:nvSpPr>
        <p:spPr/>
        <p:txBody>
          <a:bodyPr/>
          <a:lstStyle/>
          <a:p>
            <a:r>
              <a:rPr lang="ar-IQ" dirty="0" smtClean="0">
                <a:cs typeface="Zanest _ Govar" pitchFamily="2" charset="-78"/>
              </a:rPr>
              <a:t>داطيركردنى كوردستان لةلايةن بنةمالةى قةرةقؤينلؤ 1421</a:t>
            </a:r>
          </a:p>
          <a:p>
            <a:pPr marL="0" indent="0">
              <a:buNone/>
            </a:pPr>
            <a:r>
              <a:rPr lang="ar-IQ" dirty="0" smtClean="0">
                <a:cs typeface="Zanest _ Govar" pitchFamily="2" charset="-78"/>
              </a:rPr>
              <a:t>    داطيركردنى كوردستان لةلايةن بنةمالةى ئاق قؤينلؤ       1470 </a:t>
            </a:r>
          </a:p>
          <a:p>
            <a:pPr marL="0" indent="0">
              <a:buNone/>
            </a:pPr>
            <a:r>
              <a:rPr lang="ar-IQ" dirty="0" smtClean="0">
                <a:cs typeface="Zanest _ Govar" pitchFamily="2" charset="-78"/>
              </a:rPr>
              <a:t>داطيركردنى كوردستان لةلاية ن سةفويةكان 1508</a:t>
            </a:r>
            <a:endParaRPr lang="en-US" dirty="0">
              <a:cs typeface="Zanest _ Govar" pitchFamily="2" charset="-78"/>
            </a:endParaRPr>
          </a:p>
        </p:txBody>
      </p:sp>
    </p:spTree>
    <p:extLst>
      <p:ext uri="{BB962C8B-B14F-4D97-AF65-F5344CB8AC3E}">
        <p14:creationId xmlns:p14="http://schemas.microsoft.com/office/powerpoint/2010/main" val="3140071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90599"/>
          </a:xfrm>
        </p:spPr>
        <p:txBody>
          <a:bodyPr/>
          <a:lstStyle/>
          <a:p>
            <a:r>
              <a:rPr lang="ar-IQ" dirty="0" smtClean="0">
                <a:cs typeface="Zanest _ Govar" pitchFamily="2" charset="-78"/>
              </a:rPr>
              <a:t>رةنطدانةوةى سؤفيزم</a:t>
            </a:r>
            <a:endParaRPr lang="en-US" dirty="0">
              <a:cs typeface="Zanest _ Govar" pitchFamily="2" charset="-78"/>
            </a:endParaRPr>
          </a:p>
        </p:txBody>
      </p:sp>
      <p:sp>
        <p:nvSpPr>
          <p:cNvPr id="3" name="Subtitle 2"/>
          <p:cNvSpPr>
            <a:spLocks noGrp="1"/>
          </p:cNvSpPr>
          <p:nvPr>
            <p:ph type="subTitle" idx="1"/>
          </p:nvPr>
        </p:nvSpPr>
        <p:spPr>
          <a:xfrm>
            <a:off x="1371600" y="1752600"/>
            <a:ext cx="6400800" cy="3886200"/>
          </a:xfrm>
        </p:spPr>
        <p:txBody>
          <a:bodyPr/>
          <a:lstStyle/>
          <a:p>
            <a:r>
              <a:rPr lang="ar-IQ" dirty="0" smtClean="0">
                <a:solidFill>
                  <a:schemeClr val="tx1"/>
                </a:solidFill>
                <a:cs typeface="Zanest _ Govar" pitchFamily="2" charset="-78"/>
              </a:rPr>
              <a:t>تةريقةى قادرى(شيَخ مارفى نودى)دواى كورةكةىشيَخ كاكةى ئةحمةدى (</a:t>
            </a:r>
            <a:r>
              <a:rPr lang="ar-IQ" sz="1800" dirty="0" smtClean="0">
                <a:solidFill>
                  <a:schemeClr val="tx1"/>
                </a:solidFill>
                <a:cs typeface="Zanest _ Govar" pitchFamily="2" charset="-78"/>
              </a:rPr>
              <a:t>1792-1887</a:t>
            </a:r>
            <a:r>
              <a:rPr lang="ar-IQ" dirty="0" smtClean="0">
                <a:solidFill>
                  <a:schemeClr val="tx1"/>
                </a:solidFill>
                <a:cs typeface="Zanest _ Govar" pitchFamily="2" charset="-78"/>
              </a:rPr>
              <a:t>)</a:t>
            </a:r>
          </a:p>
          <a:p>
            <a:r>
              <a:rPr lang="ar-IQ" dirty="0" smtClean="0">
                <a:solidFill>
                  <a:schemeClr val="tx1"/>
                </a:solidFill>
                <a:cs typeface="Zanest _ Govar" pitchFamily="2" charset="-78"/>
              </a:rPr>
              <a:t>تةريقةى نةقشبةندى(شيَخ خاليد نةقشبةندى</a:t>
            </a:r>
            <a:r>
              <a:rPr lang="ar-IQ" sz="1800" dirty="0" smtClean="0">
                <a:solidFill>
                  <a:schemeClr val="tx1"/>
                </a:solidFill>
                <a:cs typeface="Zanest _ Govar" pitchFamily="2" charset="-78"/>
              </a:rPr>
              <a:t>(1779-1813</a:t>
            </a:r>
            <a:r>
              <a:rPr lang="ar-IQ" dirty="0" smtClean="0">
                <a:cs typeface="Zanest _ Govar" pitchFamily="2" charset="-78"/>
              </a:rPr>
              <a:t>)</a:t>
            </a:r>
            <a:endParaRPr lang="en-US" dirty="0">
              <a:cs typeface="Zanest _ Govar" pitchFamily="2" charset="-78"/>
            </a:endParaRPr>
          </a:p>
        </p:txBody>
      </p:sp>
    </p:spTree>
    <p:extLst>
      <p:ext uri="{BB962C8B-B14F-4D97-AF65-F5344CB8AC3E}">
        <p14:creationId xmlns:p14="http://schemas.microsoft.com/office/powerpoint/2010/main" val="2223997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914399"/>
          </a:xfrm>
        </p:spPr>
        <p:txBody>
          <a:bodyPr/>
          <a:lstStyle/>
          <a:p>
            <a:r>
              <a:rPr lang="ar-IQ" dirty="0" smtClean="0">
                <a:cs typeface="Zanest _ Govar" pitchFamily="2" charset="-78"/>
              </a:rPr>
              <a:t>ميرنيشنى سؤران</a:t>
            </a:r>
            <a:endParaRPr lang="en-US" dirty="0">
              <a:cs typeface="Zanest _ Govar" pitchFamily="2" charset="-78"/>
            </a:endParaRPr>
          </a:p>
        </p:txBody>
      </p:sp>
      <p:sp>
        <p:nvSpPr>
          <p:cNvPr id="3" name="Subtitle 2"/>
          <p:cNvSpPr>
            <a:spLocks noGrp="1"/>
          </p:cNvSpPr>
          <p:nvPr>
            <p:ph type="subTitle" idx="1"/>
          </p:nvPr>
        </p:nvSpPr>
        <p:spPr>
          <a:xfrm>
            <a:off x="1371600" y="1905000"/>
            <a:ext cx="6400800" cy="3733800"/>
          </a:xfrm>
        </p:spPr>
        <p:txBody>
          <a:bodyPr>
            <a:normAutofit fontScale="92500" lnSpcReduction="20000"/>
          </a:bodyPr>
          <a:lstStyle/>
          <a:p>
            <a:r>
              <a:rPr lang="ar-IQ" dirty="0" smtClean="0">
                <a:solidFill>
                  <a:schemeClr val="tx1"/>
                </a:solidFill>
                <a:cs typeface="Zanest _ Govar" pitchFamily="2" charset="-78"/>
              </a:rPr>
              <a:t>دامةزراندنى ميرنيشين</a:t>
            </a:r>
          </a:p>
          <a:p>
            <a:r>
              <a:rPr lang="ar-IQ" dirty="0" smtClean="0">
                <a:solidFill>
                  <a:schemeClr val="tx1"/>
                </a:solidFill>
                <a:cs typeface="Zanest _ Govar" pitchFamily="2" charset="-78"/>
              </a:rPr>
              <a:t>ناوى سؤران لة ض هاتووة</a:t>
            </a:r>
          </a:p>
          <a:p>
            <a:r>
              <a:rPr lang="ar-IQ" dirty="0" smtClean="0">
                <a:solidFill>
                  <a:schemeClr val="tx1"/>
                </a:solidFill>
                <a:cs typeface="Zanest _ Govar" pitchFamily="2" charset="-78"/>
              </a:rPr>
              <a:t>ميرةكانى سؤران</a:t>
            </a:r>
          </a:p>
          <a:p>
            <a:r>
              <a:rPr lang="ar-IQ" dirty="0" smtClean="0">
                <a:solidFill>
                  <a:schemeClr val="tx1"/>
                </a:solidFill>
                <a:cs typeface="Zanest _ Govar" pitchFamily="2" charset="-78"/>
              </a:rPr>
              <a:t>مير سةيدى كورى شاعةلى بةط </a:t>
            </a:r>
          </a:p>
          <a:p>
            <a:r>
              <a:rPr lang="ar-IQ" dirty="0" smtClean="0">
                <a:solidFill>
                  <a:schemeClr val="tx1"/>
                </a:solidFill>
                <a:cs typeface="Zanest _ Govar" pitchFamily="2" charset="-78"/>
              </a:rPr>
              <a:t>مير عيزدين شيَر</a:t>
            </a:r>
          </a:p>
          <a:p>
            <a:r>
              <a:rPr lang="ar-IQ" dirty="0" smtClean="0">
                <a:solidFill>
                  <a:schemeClr val="tx1"/>
                </a:solidFill>
                <a:cs typeface="Zanest _ Govar" pitchFamily="2" charset="-78"/>
              </a:rPr>
              <a:t>   مير سةيفةدين كورى مير حوسين كورى ثيرداغ</a:t>
            </a:r>
          </a:p>
          <a:p>
            <a:r>
              <a:rPr lang="ar-IQ" dirty="0" smtClean="0">
                <a:solidFill>
                  <a:schemeClr val="tx1"/>
                </a:solidFill>
                <a:cs typeface="Zanest _ Govar" pitchFamily="2" charset="-78"/>
              </a:rPr>
              <a:t>مير سوليمان بةط كورى قولى بةك</a:t>
            </a:r>
          </a:p>
          <a:p>
            <a:r>
              <a:rPr lang="ar-IQ" dirty="0" smtClean="0">
                <a:solidFill>
                  <a:schemeClr val="tx1"/>
                </a:solidFill>
                <a:cs typeface="Zanest _ Govar" pitchFamily="2" charset="-78"/>
              </a:rPr>
              <a:t>مير محةمةد (ثاشاى طةورة)</a:t>
            </a:r>
          </a:p>
          <a:p>
            <a:endParaRPr lang="ar-IQ" dirty="0" smtClean="0">
              <a:cs typeface="Zanest _ Govar" pitchFamily="2" charset="-78"/>
            </a:endParaRPr>
          </a:p>
          <a:p>
            <a:endParaRPr lang="en-US" dirty="0">
              <a:cs typeface="Zanest _ Govar" pitchFamily="2" charset="-78"/>
            </a:endParaRPr>
          </a:p>
        </p:txBody>
      </p:sp>
    </p:spTree>
    <p:extLst>
      <p:ext uri="{BB962C8B-B14F-4D97-AF65-F5344CB8AC3E}">
        <p14:creationId xmlns:p14="http://schemas.microsoft.com/office/powerpoint/2010/main" val="887934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914399"/>
          </a:xfrm>
        </p:spPr>
        <p:txBody>
          <a:bodyPr/>
          <a:lstStyle/>
          <a:p>
            <a:r>
              <a:rPr lang="ar-IQ" dirty="0" smtClean="0">
                <a:cs typeface="Ali_K_Samik" pitchFamily="2" charset="-78"/>
              </a:rPr>
              <a:t>ميرنشينى سؤران لة سةردةمي محمد ثاشا</a:t>
            </a:r>
            <a:endParaRPr lang="en-US" dirty="0">
              <a:cs typeface="Ali_K_Samik" pitchFamily="2" charset="-78"/>
            </a:endParaRPr>
          </a:p>
        </p:txBody>
      </p:sp>
      <p:sp>
        <p:nvSpPr>
          <p:cNvPr id="3" name="Subtitle 2"/>
          <p:cNvSpPr>
            <a:spLocks noGrp="1"/>
          </p:cNvSpPr>
          <p:nvPr>
            <p:ph type="subTitle" idx="1"/>
          </p:nvPr>
        </p:nvSpPr>
        <p:spPr>
          <a:xfrm>
            <a:off x="1413164" y="1780308"/>
            <a:ext cx="6400800" cy="4163292"/>
          </a:xfrm>
        </p:spPr>
        <p:txBody>
          <a:bodyPr/>
          <a:lstStyle/>
          <a:p>
            <a:r>
              <a:rPr lang="ar-IQ" dirty="0" smtClean="0">
                <a:solidFill>
                  <a:schemeClr val="tx1"/>
                </a:solidFill>
                <a:cs typeface="Ali_K_Samik" pitchFamily="2" charset="-78"/>
              </a:rPr>
              <a:t>ثةيوةنديةكانى  ناوةخؤ لَةطةلَ ميرشينةكوردةكان</a:t>
            </a:r>
          </a:p>
          <a:p>
            <a:r>
              <a:rPr lang="ar-IQ" dirty="0" smtClean="0">
                <a:solidFill>
                  <a:schemeClr val="tx1"/>
                </a:solidFill>
                <a:cs typeface="Ali_K_Samik" pitchFamily="2" charset="-78"/>
              </a:rPr>
              <a:t>1- ميرنشينى شيَروان و بردؤست و سورجي و هةرير</a:t>
            </a:r>
          </a:p>
          <a:p>
            <a:r>
              <a:rPr lang="ar-IQ" dirty="0" smtClean="0">
                <a:solidFill>
                  <a:schemeClr val="tx1"/>
                </a:solidFill>
                <a:cs typeface="Ali_K_Samik" pitchFamily="2" charset="-78"/>
              </a:rPr>
              <a:t>2- لةطةلَ ميرنشينى بابان</a:t>
            </a:r>
          </a:p>
          <a:p>
            <a:r>
              <a:rPr lang="ar-IQ" dirty="0" smtClean="0">
                <a:solidFill>
                  <a:schemeClr val="tx1"/>
                </a:solidFill>
                <a:cs typeface="Ali_K_Samik" pitchFamily="2" charset="-78"/>
              </a:rPr>
              <a:t>3- لةطةلَ ميرنشينى بادينان </a:t>
            </a:r>
            <a:r>
              <a:rPr lang="ar-IQ" dirty="0" smtClean="0">
                <a:solidFill>
                  <a:schemeClr val="tx1"/>
                </a:solidFill>
              </a:rPr>
              <a:t> </a:t>
            </a:r>
          </a:p>
          <a:p>
            <a:r>
              <a:rPr lang="ar-IQ" dirty="0" smtClean="0">
                <a:solidFill>
                  <a:schemeClr val="tx1"/>
                </a:solidFill>
                <a:cs typeface="Ali_K_Samik" pitchFamily="2" charset="-78"/>
              </a:rPr>
              <a:t>ثةيوةندى دةروة لةطةلَ والي ميسر</a:t>
            </a:r>
            <a:endParaRPr lang="en-US" dirty="0">
              <a:solidFill>
                <a:schemeClr val="tx1"/>
              </a:solidFill>
              <a:cs typeface="Ali_K_Samik" pitchFamily="2" charset="-78"/>
            </a:endParaRPr>
          </a:p>
        </p:txBody>
      </p:sp>
    </p:spTree>
    <p:extLst>
      <p:ext uri="{BB962C8B-B14F-4D97-AF65-F5344CB8AC3E}">
        <p14:creationId xmlns:p14="http://schemas.microsoft.com/office/powerpoint/2010/main" val="4124360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142999"/>
          </a:xfrm>
        </p:spPr>
        <p:txBody>
          <a:bodyPr/>
          <a:lstStyle/>
          <a:p>
            <a:r>
              <a:rPr lang="ar-IQ" dirty="0" smtClean="0">
                <a:cs typeface="Ali_K_Samik" pitchFamily="2" charset="-78"/>
              </a:rPr>
              <a:t>هؤكاري رووخاني ميرنشينى سؤران </a:t>
            </a:r>
            <a:endParaRPr lang="en-US" dirty="0">
              <a:cs typeface="Ali_K_Samik" pitchFamily="2" charset="-78"/>
            </a:endParaRPr>
          </a:p>
        </p:txBody>
      </p:sp>
      <p:sp>
        <p:nvSpPr>
          <p:cNvPr id="3" name="Subtitle 2"/>
          <p:cNvSpPr>
            <a:spLocks noGrp="1"/>
          </p:cNvSpPr>
          <p:nvPr>
            <p:ph type="subTitle" idx="1"/>
          </p:nvPr>
        </p:nvSpPr>
        <p:spPr>
          <a:xfrm>
            <a:off x="1371600" y="1524000"/>
            <a:ext cx="6400800" cy="4114800"/>
          </a:xfrm>
        </p:spPr>
        <p:txBody>
          <a:bodyPr/>
          <a:lstStyle/>
          <a:p>
            <a:r>
              <a:rPr lang="ar-IQ" dirty="0" smtClean="0">
                <a:solidFill>
                  <a:schemeClr val="tx1"/>
                </a:solidFill>
                <a:cs typeface="Ali_K_Samik" pitchFamily="2" charset="-78"/>
              </a:rPr>
              <a:t>1- سروشتى ناوضةى كوردستانلة لايةنى كؤمةلأيةتى </a:t>
            </a:r>
          </a:p>
          <a:p>
            <a:r>
              <a:rPr lang="ar-IQ" dirty="0" smtClean="0">
                <a:solidFill>
                  <a:schemeClr val="tx1"/>
                </a:solidFill>
                <a:cs typeface="Ali_K_Samik" pitchFamily="2" charset="-78"/>
              </a:rPr>
              <a:t>2- رِيَكةوتنى لةطةلَ والي ميسر </a:t>
            </a:r>
          </a:p>
          <a:p>
            <a:r>
              <a:rPr lang="ar-IQ" dirty="0" smtClean="0">
                <a:solidFill>
                  <a:schemeClr val="tx1"/>
                </a:solidFill>
                <a:cs typeface="Ali_K_Samik" pitchFamily="2" charset="-78"/>
              </a:rPr>
              <a:t>3- هةولدانى داطير كردنى ئةوناوضةنانةى كة لة ذيَر دةسةلاَتى ئيران</a:t>
            </a:r>
          </a:p>
          <a:p>
            <a:r>
              <a:rPr lang="ar-IQ" dirty="0" smtClean="0">
                <a:solidFill>
                  <a:schemeClr val="tx1"/>
                </a:solidFill>
                <a:cs typeface="Ali_K_Samik" pitchFamily="2" charset="-78"/>
              </a:rPr>
              <a:t>4= هيَرشكردنى بؤ ناوضةى شةنطالَوة ئةنجامدانى تاوان</a:t>
            </a:r>
            <a:endParaRPr lang="en-US" dirty="0">
              <a:solidFill>
                <a:schemeClr val="tx1"/>
              </a:solidFill>
              <a:cs typeface="Ali_K_Samik" pitchFamily="2" charset="-78"/>
            </a:endParaRPr>
          </a:p>
        </p:txBody>
      </p:sp>
    </p:spTree>
    <p:extLst>
      <p:ext uri="{BB962C8B-B14F-4D97-AF65-F5344CB8AC3E}">
        <p14:creationId xmlns:p14="http://schemas.microsoft.com/office/powerpoint/2010/main" val="3642852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90599"/>
          </a:xfrm>
        </p:spPr>
        <p:txBody>
          <a:bodyPr/>
          <a:lstStyle/>
          <a:p>
            <a:r>
              <a:rPr lang="ar-IQ" dirty="0" smtClean="0">
                <a:cs typeface="Zanest _ Govar" pitchFamily="2" charset="-78"/>
              </a:rPr>
              <a:t>هؤكارى رووخانى ميرنيشينى سؤران </a:t>
            </a:r>
            <a:endParaRPr lang="en-US" dirty="0">
              <a:cs typeface="Zanest _ Govar" pitchFamily="2" charset="-78"/>
            </a:endParaRPr>
          </a:p>
        </p:txBody>
      </p:sp>
      <p:sp>
        <p:nvSpPr>
          <p:cNvPr id="3" name="Subtitle 2"/>
          <p:cNvSpPr>
            <a:spLocks noGrp="1"/>
          </p:cNvSpPr>
          <p:nvPr>
            <p:ph type="subTitle" idx="1"/>
          </p:nvPr>
        </p:nvSpPr>
        <p:spPr>
          <a:xfrm>
            <a:off x="1371600" y="1752600"/>
            <a:ext cx="6400800" cy="3886200"/>
          </a:xfrm>
        </p:spPr>
        <p:txBody>
          <a:bodyPr/>
          <a:lstStyle/>
          <a:p>
            <a:r>
              <a:rPr lang="ar-IQ" dirty="0" smtClean="0">
                <a:solidFill>
                  <a:schemeClr val="tx1"/>
                </a:solidFill>
                <a:cs typeface="Zanest _ Govar" pitchFamily="2" charset="-78"/>
              </a:rPr>
              <a:t>هةلَويَستىنيو دةولَةتي وةك ئيَران و بةريتانيا</a:t>
            </a:r>
          </a:p>
          <a:p>
            <a:r>
              <a:rPr lang="ar-IQ" dirty="0" smtClean="0">
                <a:solidFill>
                  <a:schemeClr val="tx1"/>
                </a:solidFill>
                <a:cs typeface="Zanest _ Govar" pitchFamily="2" charset="-78"/>
              </a:rPr>
              <a:t>رِؤلَى ثياوة ئاينيةكان وةك مةلا خةتي  و مةلا يحيى مةزورى</a:t>
            </a:r>
          </a:p>
          <a:p>
            <a:r>
              <a:rPr lang="ar-IQ" dirty="0" smtClean="0">
                <a:solidFill>
                  <a:schemeClr val="tx1"/>
                </a:solidFill>
                <a:cs typeface="Zanest _ Govar" pitchFamily="2" charset="-78"/>
              </a:rPr>
              <a:t>طريطى نةدان بة ميرةكانى كوردةكان لة ميرنيشنةكانى تر</a:t>
            </a:r>
          </a:p>
          <a:p>
            <a:r>
              <a:rPr lang="ar-IQ" dirty="0" smtClean="0">
                <a:solidFill>
                  <a:schemeClr val="tx1"/>
                </a:solidFill>
                <a:cs typeface="Zanest _ Govar" pitchFamily="2" charset="-78"/>
              </a:rPr>
              <a:t>رق و قينةىميرةكانى بادينان و شةنطالَ</a:t>
            </a:r>
            <a:endParaRPr lang="en-US" dirty="0">
              <a:solidFill>
                <a:schemeClr val="tx1"/>
              </a:solidFill>
              <a:cs typeface="Zanest _ Govar" pitchFamily="2" charset="-78"/>
            </a:endParaRPr>
          </a:p>
        </p:txBody>
      </p:sp>
    </p:spTree>
    <p:extLst>
      <p:ext uri="{BB962C8B-B14F-4D97-AF65-F5344CB8AC3E}">
        <p14:creationId xmlns:p14="http://schemas.microsoft.com/office/powerpoint/2010/main" val="3291889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838199"/>
          </a:xfrm>
        </p:spPr>
        <p:txBody>
          <a:bodyPr/>
          <a:lstStyle/>
          <a:p>
            <a:r>
              <a:rPr lang="ar-IQ" dirty="0" smtClean="0">
                <a:cs typeface="Zanest _ Govar" pitchFamily="2" charset="-78"/>
              </a:rPr>
              <a:t>كارو ضالاكيةكان ميرنيشينى سؤران</a:t>
            </a:r>
            <a:endParaRPr lang="en-US" dirty="0">
              <a:cs typeface="Zanest _ Govar" pitchFamily="2" charset="-78"/>
            </a:endParaRPr>
          </a:p>
        </p:txBody>
      </p:sp>
      <p:sp>
        <p:nvSpPr>
          <p:cNvPr id="3" name="Subtitle 2"/>
          <p:cNvSpPr>
            <a:spLocks noGrp="1"/>
          </p:cNvSpPr>
          <p:nvPr>
            <p:ph type="subTitle" idx="1"/>
          </p:nvPr>
        </p:nvSpPr>
        <p:spPr>
          <a:xfrm>
            <a:off x="1371600" y="1828800"/>
            <a:ext cx="6400800" cy="3810000"/>
          </a:xfrm>
        </p:spPr>
        <p:txBody>
          <a:bodyPr/>
          <a:lstStyle/>
          <a:p>
            <a:r>
              <a:rPr lang="ar-IQ" dirty="0" smtClean="0">
                <a:solidFill>
                  <a:schemeClr val="tx1"/>
                </a:solidFill>
                <a:cs typeface="Zanest _ Govar" pitchFamily="2" charset="-78"/>
              </a:rPr>
              <a:t>1-طرينطى دان بة دروستكردنى طارطةى ضةك</a:t>
            </a:r>
          </a:p>
          <a:p>
            <a:r>
              <a:rPr lang="ar-IQ" dirty="0" smtClean="0">
                <a:solidFill>
                  <a:schemeClr val="tx1"/>
                </a:solidFill>
                <a:cs typeface="Zanest _ Govar" pitchFamily="2" charset="-78"/>
              </a:rPr>
              <a:t>2-دروستكردنى و ضاكردنى شورةكان</a:t>
            </a:r>
          </a:p>
          <a:p>
            <a:r>
              <a:rPr lang="ar-IQ" dirty="0" smtClean="0">
                <a:solidFill>
                  <a:schemeClr val="tx1"/>
                </a:solidFill>
                <a:cs typeface="Zanest _ Govar" pitchFamily="2" charset="-78"/>
              </a:rPr>
              <a:t>3-نويكردنةوةى سثا</a:t>
            </a:r>
          </a:p>
          <a:p>
            <a:r>
              <a:rPr lang="ar-IQ" dirty="0" smtClean="0">
                <a:solidFill>
                  <a:schemeClr val="tx1"/>
                </a:solidFill>
                <a:cs typeface="Zanest _ Govar" pitchFamily="2" charset="-78"/>
              </a:rPr>
              <a:t>4- ثيكهينانى ئةنجومةنى زانايان</a:t>
            </a:r>
          </a:p>
          <a:p>
            <a:r>
              <a:rPr lang="ar-IQ" dirty="0" smtClean="0">
                <a:solidFill>
                  <a:schemeClr val="tx1"/>
                </a:solidFill>
                <a:cs typeface="Zanest _ Govar" pitchFamily="2" charset="-78"/>
              </a:rPr>
              <a:t>5-ليَدانى درواى تايبةتى</a:t>
            </a:r>
            <a:r>
              <a:rPr lang="ar-IQ" dirty="0" smtClean="0">
                <a:cs typeface="Zanest _ Govar" pitchFamily="2" charset="-78"/>
              </a:rPr>
              <a:t> </a:t>
            </a:r>
            <a:endParaRPr lang="en-US" dirty="0">
              <a:cs typeface="Zanest _ Govar" pitchFamily="2" charset="-78"/>
            </a:endParaRPr>
          </a:p>
        </p:txBody>
      </p:sp>
    </p:spTree>
    <p:extLst>
      <p:ext uri="{BB962C8B-B14F-4D97-AF65-F5344CB8AC3E}">
        <p14:creationId xmlns:p14="http://schemas.microsoft.com/office/powerpoint/2010/main" val="2117598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761999"/>
          </a:xfrm>
        </p:spPr>
        <p:txBody>
          <a:bodyPr>
            <a:normAutofit fontScale="90000"/>
          </a:bodyPr>
          <a:lstStyle/>
          <a:p>
            <a:r>
              <a:rPr lang="ar-IQ" dirty="0" smtClean="0">
                <a:cs typeface="Ali_K_Samik" pitchFamily="2" charset="-78"/>
              </a:rPr>
              <a:t>ميرنشيني ئةردةلان</a:t>
            </a:r>
            <a:endParaRPr lang="en-US" dirty="0">
              <a:cs typeface="Ali_K_Samik" pitchFamily="2" charset="-78"/>
            </a:endParaRPr>
          </a:p>
        </p:txBody>
      </p:sp>
      <p:sp>
        <p:nvSpPr>
          <p:cNvPr id="3" name="Subtitle 2"/>
          <p:cNvSpPr>
            <a:spLocks noGrp="1"/>
          </p:cNvSpPr>
          <p:nvPr>
            <p:ph type="subTitle" idx="1"/>
          </p:nvPr>
        </p:nvSpPr>
        <p:spPr>
          <a:xfrm>
            <a:off x="1371600" y="1295400"/>
            <a:ext cx="6400800" cy="4343400"/>
          </a:xfrm>
        </p:spPr>
        <p:txBody>
          <a:bodyPr>
            <a:normAutofit fontScale="92500" lnSpcReduction="20000"/>
          </a:bodyPr>
          <a:lstStyle/>
          <a:p>
            <a:r>
              <a:rPr lang="ar-IQ" sz="2800" dirty="0" smtClean="0">
                <a:solidFill>
                  <a:schemeClr val="tx1"/>
                </a:solidFill>
                <a:cs typeface="Ali_K_Samik" pitchFamily="2" charset="-78"/>
              </a:rPr>
              <a:t>ميَذووى ئةردةلان</a:t>
            </a:r>
          </a:p>
          <a:p>
            <a:r>
              <a:rPr lang="ar-IQ" sz="2800" dirty="0" smtClean="0">
                <a:solidFill>
                  <a:schemeClr val="tx1"/>
                </a:solidFill>
                <a:cs typeface="Ali_K_Samik" pitchFamily="2" charset="-78"/>
              </a:rPr>
              <a:t>ميرةكاني</a:t>
            </a:r>
          </a:p>
          <a:p>
            <a:r>
              <a:rPr lang="ar-IQ" sz="2800" dirty="0" smtClean="0">
                <a:solidFill>
                  <a:schemeClr val="tx1"/>
                </a:solidFill>
                <a:cs typeface="Ali_K_Samik" pitchFamily="2" charset="-78"/>
              </a:rPr>
              <a:t>1-بابا ئةردةلان</a:t>
            </a:r>
          </a:p>
          <a:p>
            <a:r>
              <a:rPr lang="ar-IQ" sz="2800" dirty="0" smtClean="0">
                <a:solidFill>
                  <a:schemeClr val="tx1"/>
                </a:solidFill>
                <a:cs typeface="Ali_K_Samik" pitchFamily="2" charset="-78"/>
              </a:rPr>
              <a:t>2-مةئمون بةط (1457-1494</a:t>
            </a:r>
          </a:p>
          <a:p>
            <a:r>
              <a:rPr lang="ar-IQ" sz="2800" dirty="0" smtClean="0">
                <a:solidFill>
                  <a:schemeClr val="tx1"/>
                </a:solidFill>
                <a:cs typeface="Ali_K_Samik" pitchFamily="2" charset="-78"/>
              </a:rPr>
              <a:t>3-سورخاب كوري مةئمون</a:t>
            </a:r>
          </a:p>
          <a:p>
            <a:r>
              <a:rPr lang="ar-IQ" sz="2800" dirty="0" smtClean="0">
                <a:solidFill>
                  <a:schemeClr val="tx1"/>
                </a:solidFill>
                <a:cs typeface="Ali_K_Samik" pitchFamily="2" charset="-78"/>
              </a:rPr>
              <a:t>4-محمد بةط كوري مةئمون</a:t>
            </a:r>
          </a:p>
          <a:p>
            <a:r>
              <a:rPr lang="ar-IQ" sz="2800" dirty="0" smtClean="0">
                <a:solidFill>
                  <a:schemeClr val="tx1"/>
                </a:solidFill>
                <a:cs typeface="Ali_K_Samik" pitchFamily="2" charset="-78"/>
              </a:rPr>
              <a:t>5-تةيمورخان كوري سولَتان عةلي كوري سورخاب</a:t>
            </a:r>
          </a:p>
          <a:p>
            <a:r>
              <a:rPr lang="ar-IQ" sz="2800" dirty="0" smtClean="0">
                <a:solidFill>
                  <a:schemeClr val="tx1"/>
                </a:solidFill>
                <a:cs typeface="Ali_K_Samik" pitchFamily="2" charset="-78"/>
              </a:rPr>
              <a:t>6-هةلَؤخان كوري سولَتان عةلي</a:t>
            </a:r>
          </a:p>
          <a:p>
            <a:r>
              <a:rPr lang="ar-IQ" sz="2800" dirty="0" smtClean="0">
                <a:solidFill>
                  <a:schemeClr val="tx1"/>
                </a:solidFill>
                <a:cs typeface="Ali_K_Samik" pitchFamily="2" charset="-78"/>
              </a:rPr>
              <a:t>7-أحمد خان كوري هةلَؤ خان</a:t>
            </a:r>
          </a:p>
          <a:p>
            <a:r>
              <a:rPr lang="ar-IQ" sz="2800" smtClean="0">
                <a:solidFill>
                  <a:schemeClr val="tx1"/>
                </a:solidFill>
                <a:cs typeface="Ali_K_Samik" pitchFamily="2" charset="-78"/>
              </a:rPr>
              <a:t>8-سوليمان بةط</a:t>
            </a:r>
            <a:endParaRPr lang="en-US" sz="2800" dirty="0">
              <a:solidFill>
                <a:schemeClr val="tx1"/>
              </a:solidFill>
              <a:cs typeface="Ali_K_Samik" pitchFamily="2" charset="-78"/>
            </a:endParaRPr>
          </a:p>
        </p:txBody>
      </p:sp>
    </p:spTree>
    <p:extLst>
      <p:ext uri="{BB962C8B-B14F-4D97-AF65-F5344CB8AC3E}">
        <p14:creationId xmlns:p14="http://schemas.microsoft.com/office/powerpoint/2010/main" val="3280264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838199"/>
          </a:xfrm>
        </p:spPr>
        <p:txBody>
          <a:bodyPr/>
          <a:lstStyle/>
          <a:p>
            <a:r>
              <a:rPr lang="ar-IQ" dirty="0" smtClean="0">
                <a:latin typeface="Unikurd Xani" pitchFamily="34" charset="-78"/>
                <a:cs typeface="Ali_K_Alwand" pitchFamily="2" charset="-78"/>
              </a:rPr>
              <a:t>سةردةمى خانةكانى ئةردةلان</a:t>
            </a:r>
            <a:endParaRPr lang="en-US" dirty="0">
              <a:latin typeface="Unikurd Xani" pitchFamily="34" charset="-78"/>
              <a:cs typeface="Ali_K_Alwand" pitchFamily="2" charset="-78"/>
            </a:endParaRPr>
          </a:p>
        </p:txBody>
      </p:sp>
      <p:sp>
        <p:nvSpPr>
          <p:cNvPr id="3" name="Subtitle 2"/>
          <p:cNvSpPr>
            <a:spLocks noGrp="1"/>
          </p:cNvSpPr>
          <p:nvPr>
            <p:ph type="subTitle" idx="1"/>
          </p:nvPr>
        </p:nvSpPr>
        <p:spPr>
          <a:xfrm>
            <a:off x="1371600" y="1905000"/>
            <a:ext cx="6400800" cy="3733800"/>
          </a:xfrm>
        </p:spPr>
        <p:txBody>
          <a:bodyPr/>
          <a:lstStyle/>
          <a:p>
            <a:r>
              <a:rPr lang="ar-IQ" sz="2800" dirty="0" smtClean="0">
                <a:solidFill>
                  <a:schemeClr val="tx1"/>
                </a:solidFill>
                <a:cs typeface="Ali_K_Alwand" pitchFamily="2" charset="-78"/>
              </a:rPr>
              <a:t> </a:t>
            </a:r>
            <a:r>
              <a:rPr lang="ar-IQ" sz="2400" dirty="0" smtClean="0">
                <a:solidFill>
                  <a:schemeClr val="tx1"/>
                </a:solidFill>
                <a:cs typeface="Ali_K_Alwand" pitchFamily="2" charset="-78"/>
              </a:rPr>
              <a:t>1</a:t>
            </a:r>
            <a:r>
              <a:rPr lang="ar-IQ" sz="2800" dirty="0" smtClean="0">
                <a:solidFill>
                  <a:schemeClr val="tx1"/>
                </a:solidFill>
                <a:cs typeface="Ali_K_Alwand" pitchFamily="2" charset="-78"/>
              </a:rPr>
              <a:t>-سةردةمي ئةحمةد خان كورى هةلَؤ </a:t>
            </a:r>
            <a:r>
              <a:rPr lang="ar-IQ" sz="2400" dirty="0" smtClean="0">
                <a:solidFill>
                  <a:schemeClr val="tx1"/>
                </a:solidFill>
                <a:cs typeface="Ali_K_Alwand" pitchFamily="2" charset="-78"/>
              </a:rPr>
              <a:t>1607</a:t>
            </a:r>
          </a:p>
          <a:p>
            <a:r>
              <a:rPr lang="ar-IQ" dirty="0" smtClean="0">
                <a:solidFill>
                  <a:schemeClr val="tx1"/>
                </a:solidFill>
                <a:cs typeface="Ali_K_Alwand" pitchFamily="2" charset="-78"/>
              </a:rPr>
              <a:t>دروستكردنى شارى حةسناوا</a:t>
            </a:r>
          </a:p>
          <a:p>
            <a:r>
              <a:rPr lang="ar-IQ" sz="2400" dirty="0" smtClean="0">
                <a:solidFill>
                  <a:schemeClr val="tx1"/>
                </a:solidFill>
                <a:cs typeface="Ali_K_Alwand" pitchFamily="2" charset="-78"/>
              </a:rPr>
              <a:t>2</a:t>
            </a:r>
            <a:r>
              <a:rPr lang="ar-IQ" dirty="0" smtClean="0">
                <a:solidFill>
                  <a:schemeClr val="tx1"/>
                </a:solidFill>
                <a:cs typeface="Ali_K_Alwand" pitchFamily="2" charset="-78"/>
              </a:rPr>
              <a:t>-سليمان خان </a:t>
            </a:r>
            <a:r>
              <a:rPr lang="ar-IQ" sz="2800" dirty="0" smtClean="0">
                <a:solidFill>
                  <a:schemeClr val="tx1"/>
                </a:solidFill>
                <a:cs typeface="Ali_K_Alwand" pitchFamily="2" charset="-78"/>
              </a:rPr>
              <a:t>1635-1655</a:t>
            </a:r>
            <a:r>
              <a:rPr lang="ar-IQ" dirty="0" smtClean="0">
                <a:solidFill>
                  <a:schemeClr val="tx1"/>
                </a:solidFill>
                <a:cs typeface="Ali_K_Alwand" pitchFamily="2" charset="-78"/>
              </a:rPr>
              <a:t>    </a:t>
            </a:r>
          </a:p>
          <a:p>
            <a:r>
              <a:rPr lang="ar-IQ" dirty="0" smtClean="0">
                <a:solidFill>
                  <a:schemeClr val="tx1"/>
                </a:solidFill>
                <a:cs typeface="Ali_K_Alwand" pitchFamily="2" charset="-78"/>
              </a:rPr>
              <a:t> طواستنةوةى ثايتةختى بؤ سنة</a:t>
            </a:r>
            <a:endParaRPr lang="en-US" dirty="0" smtClean="0">
              <a:solidFill>
                <a:schemeClr val="tx1"/>
              </a:solidFill>
              <a:cs typeface="Ali_K_Alwand" pitchFamily="2" charset="-78"/>
            </a:endParaRPr>
          </a:p>
          <a:p>
            <a:r>
              <a:rPr lang="ar-IQ" dirty="0" smtClean="0">
                <a:solidFill>
                  <a:schemeClr val="tx1"/>
                </a:solidFill>
                <a:cs typeface="Ali_K_Alwand" pitchFamily="2" charset="-78"/>
              </a:rPr>
              <a:t>وةرووبوونةوة لةطةلَ بابانيةكان خاليد بةط </a:t>
            </a:r>
          </a:p>
          <a:p>
            <a:r>
              <a:rPr lang="ar-IQ" sz="2400" dirty="0" smtClean="0">
                <a:solidFill>
                  <a:schemeClr val="tx1"/>
                </a:solidFill>
                <a:cs typeface="Ali_K_Alwand" pitchFamily="2" charset="-78"/>
              </a:rPr>
              <a:t>3</a:t>
            </a:r>
            <a:r>
              <a:rPr lang="ar-IQ" dirty="0" smtClean="0">
                <a:solidFill>
                  <a:schemeClr val="tx1"/>
                </a:solidFill>
                <a:cs typeface="Ali_K_Alwand" pitchFamily="2" charset="-78"/>
              </a:rPr>
              <a:t>- حوكمةتى حسن خان </a:t>
            </a:r>
            <a:r>
              <a:rPr lang="ar-IQ" sz="2800" dirty="0" smtClean="0">
                <a:solidFill>
                  <a:schemeClr val="tx1"/>
                </a:solidFill>
                <a:cs typeface="Ali_K_Alwand" pitchFamily="2" charset="-78"/>
              </a:rPr>
              <a:t>1655</a:t>
            </a:r>
          </a:p>
          <a:p>
            <a:endParaRPr lang="en-US" dirty="0">
              <a:cs typeface="Ali_K_Alwand" pitchFamily="2" charset="-78"/>
            </a:endParaRPr>
          </a:p>
        </p:txBody>
      </p:sp>
    </p:spTree>
    <p:extLst>
      <p:ext uri="{BB962C8B-B14F-4D97-AF65-F5344CB8AC3E}">
        <p14:creationId xmlns:p14="http://schemas.microsoft.com/office/powerpoint/2010/main" val="1076189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838200"/>
          </a:xfrm>
        </p:spPr>
        <p:txBody>
          <a:bodyPr>
            <a:normAutofit/>
          </a:bodyPr>
          <a:lstStyle/>
          <a:p>
            <a:r>
              <a:rPr lang="ar-IQ" sz="3200" dirty="0" smtClean="0">
                <a:cs typeface="Ali_K_Alwand" pitchFamily="2" charset="-78"/>
              </a:rPr>
              <a:t>حوكمةتى خسرو خان دروستكردني سوثا </a:t>
            </a:r>
            <a:endParaRPr lang="en-US" sz="3200" dirty="0">
              <a:cs typeface="Ali_K_Alwand" pitchFamily="2" charset="-78"/>
            </a:endParaRPr>
          </a:p>
        </p:txBody>
      </p:sp>
      <p:sp>
        <p:nvSpPr>
          <p:cNvPr id="3" name="Subtitle 2"/>
          <p:cNvSpPr>
            <a:spLocks noGrp="1"/>
          </p:cNvSpPr>
          <p:nvPr>
            <p:ph type="subTitle" idx="1"/>
          </p:nvPr>
        </p:nvSpPr>
        <p:spPr>
          <a:xfrm>
            <a:off x="1371600" y="1447800"/>
            <a:ext cx="6400800" cy="4191000"/>
          </a:xfrm>
        </p:spPr>
        <p:txBody>
          <a:bodyPr/>
          <a:lstStyle/>
          <a:p>
            <a:r>
              <a:rPr lang="ar-IQ" dirty="0" smtClean="0">
                <a:cs typeface="Ali_K_Alwand" pitchFamily="2" charset="-78"/>
              </a:rPr>
              <a:t> </a:t>
            </a:r>
            <a:r>
              <a:rPr lang="ar-IQ" sz="2400" dirty="0" smtClean="0">
                <a:solidFill>
                  <a:schemeClr val="tx1"/>
                </a:solidFill>
                <a:cs typeface="Ali_K_Alwand" pitchFamily="2" charset="-78"/>
              </a:rPr>
              <a:t>حوكمةتى ئةحمةد خانى دووةم  </a:t>
            </a:r>
            <a:r>
              <a:rPr lang="ar-IQ" sz="2000" dirty="0" smtClean="0">
                <a:solidFill>
                  <a:schemeClr val="tx1"/>
                </a:solidFill>
                <a:cs typeface="Ali_K_Alwand" pitchFamily="2" charset="-78"/>
              </a:rPr>
              <a:t>1671</a:t>
            </a:r>
          </a:p>
          <a:p>
            <a:r>
              <a:rPr lang="ar-IQ" sz="2400" dirty="0" smtClean="0">
                <a:solidFill>
                  <a:schemeClr val="tx1"/>
                </a:solidFill>
                <a:cs typeface="Ali_K_Alwand" pitchFamily="2" charset="-78"/>
              </a:rPr>
              <a:t> ثةيوةندى لةطةل عوسمانيةكان وبابانيةكان باش بوو </a:t>
            </a:r>
          </a:p>
          <a:p>
            <a:r>
              <a:rPr lang="ar-IQ" sz="2000" dirty="0" smtClean="0">
                <a:solidFill>
                  <a:schemeClr val="tx1"/>
                </a:solidFill>
                <a:cs typeface="Ali_K_Alwand" pitchFamily="2" charset="-78"/>
              </a:rPr>
              <a:t>2</a:t>
            </a:r>
            <a:r>
              <a:rPr lang="ar-IQ" sz="2400" dirty="0" smtClean="0">
                <a:solidFill>
                  <a:schemeClr val="tx1"/>
                </a:solidFill>
                <a:cs typeface="Ali_K_Alwand" pitchFamily="2" charset="-78"/>
              </a:rPr>
              <a:t>- رةزا قولى خان 1699 عةباس قولى خان ،داطير كردنى شارى سنة لةلاية بابانةوة</a:t>
            </a:r>
          </a:p>
          <a:p>
            <a:r>
              <a:rPr lang="ar-IQ" sz="2000" dirty="0" smtClean="0">
                <a:solidFill>
                  <a:schemeClr val="tx1"/>
                </a:solidFill>
                <a:cs typeface="Ali_K_Alwand" pitchFamily="2" charset="-78"/>
              </a:rPr>
              <a:t>3</a:t>
            </a:r>
            <a:r>
              <a:rPr lang="ar-IQ" sz="2400" dirty="0" smtClean="0">
                <a:solidFill>
                  <a:schemeClr val="tx1"/>
                </a:solidFill>
                <a:cs typeface="Ali_K_Alwand" pitchFamily="2" charset="-78"/>
              </a:rPr>
              <a:t>- حكومةتى خانة باشاى بابانى- على خان بابان</a:t>
            </a:r>
          </a:p>
          <a:p>
            <a:r>
              <a:rPr lang="ar-IQ" sz="2000" dirty="0" smtClean="0">
                <a:solidFill>
                  <a:schemeClr val="tx1"/>
                </a:solidFill>
                <a:cs typeface="Ali_K_Alwand" pitchFamily="2" charset="-78"/>
              </a:rPr>
              <a:t>4</a:t>
            </a:r>
            <a:r>
              <a:rPr lang="ar-IQ" sz="2400" dirty="0" smtClean="0">
                <a:solidFill>
                  <a:schemeClr val="tx1"/>
                </a:solidFill>
                <a:cs typeface="Ali_K_Alwand" pitchFamily="2" charset="-78"/>
              </a:rPr>
              <a:t>- سوبحان ويردي خان 1733</a:t>
            </a:r>
            <a:endParaRPr lang="en-US" sz="2400" dirty="0">
              <a:solidFill>
                <a:schemeClr val="tx1"/>
              </a:solidFill>
              <a:cs typeface="Ali_K_Alwand" pitchFamily="2" charset="-78"/>
            </a:endParaRPr>
          </a:p>
        </p:txBody>
      </p:sp>
    </p:spTree>
    <p:extLst>
      <p:ext uri="{BB962C8B-B14F-4D97-AF65-F5344CB8AC3E}">
        <p14:creationId xmlns:p14="http://schemas.microsoft.com/office/powerpoint/2010/main" val="3729680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914399"/>
          </a:xfrm>
        </p:spPr>
        <p:txBody>
          <a:bodyPr/>
          <a:lstStyle/>
          <a:p>
            <a:r>
              <a:rPr lang="ar-IQ" dirty="0" smtClean="0">
                <a:cs typeface="Ali_K_Alwand" pitchFamily="2" charset="-78"/>
              </a:rPr>
              <a:t> حوكمةتى خسرؤ خان </a:t>
            </a:r>
            <a:r>
              <a:rPr lang="ar-IQ" sz="2400" dirty="0" smtClean="0">
                <a:cs typeface="Ali_K_Alwand" pitchFamily="2" charset="-78"/>
              </a:rPr>
              <a:t>1738</a:t>
            </a:r>
            <a:endParaRPr lang="en-US" sz="2400" dirty="0">
              <a:cs typeface="Ali_K_Alwand" pitchFamily="2" charset="-78"/>
            </a:endParaRPr>
          </a:p>
        </p:txBody>
      </p:sp>
      <p:sp>
        <p:nvSpPr>
          <p:cNvPr id="3" name="Subtitle 2"/>
          <p:cNvSpPr>
            <a:spLocks noGrp="1"/>
          </p:cNvSpPr>
          <p:nvPr>
            <p:ph type="subTitle" idx="1"/>
          </p:nvPr>
        </p:nvSpPr>
        <p:spPr>
          <a:xfrm>
            <a:off x="1371600" y="1447800"/>
            <a:ext cx="6400800" cy="4191000"/>
          </a:xfrm>
        </p:spPr>
        <p:txBody>
          <a:bodyPr/>
          <a:lstStyle/>
          <a:p>
            <a:r>
              <a:rPr lang="ar-IQ" dirty="0" smtClean="0">
                <a:cs typeface="Ali_K_Alwand" pitchFamily="2" charset="-78"/>
              </a:rPr>
              <a:t> ن</a:t>
            </a:r>
            <a:r>
              <a:rPr lang="ar-IQ" dirty="0" smtClean="0">
                <a:solidFill>
                  <a:schemeClr val="tx1"/>
                </a:solidFill>
                <a:cs typeface="Ali_K_Alwand" pitchFamily="2" charset="-78"/>
              </a:rPr>
              <a:t>اسرا بوو خان درويش خان</a:t>
            </a:r>
          </a:p>
          <a:p>
            <a:r>
              <a:rPr lang="ar-IQ" dirty="0" smtClean="0">
                <a:solidFill>
                  <a:schemeClr val="tx1"/>
                </a:solidFill>
                <a:cs typeface="Ali_K_Alwand" pitchFamily="2" charset="-78"/>
              </a:rPr>
              <a:t>خاسييةتى سةردةمةكةى</a:t>
            </a:r>
          </a:p>
          <a:p>
            <a:r>
              <a:rPr lang="ar-IQ" dirty="0" smtClean="0">
                <a:solidFill>
                  <a:schemeClr val="tx1"/>
                </a:solidFill>
                <a:cs typeface="Ali_K_Alwand" pitchFamily="2" charset="-78"/>
              </a:rPr>
              <a:t>جيطير كردنى ئاسايش</a:t>
            </a:r>
          </a:p>
          <a:p>
            <a:r>
              <a:rPr lang="ar-IQ" dirty="0" smtClean="0">
                <a:solidFill>
                  <a:schemeClr val="tx1"/>
                </a:solidFill>
                <a:cs typeface="Ali_K_Alwand" pitchFamily="2" charset="-78"/>
              </a:rPr>
              <a:t> ثةيوةندى ئاشتى لةطةلَ بابانيةكان و هاوسةرطيرى</a:t>
            </a:r>
          </a:p>
          <a:p>
            <a:r>
              <a:rPr lang="ar-IQ" dirty="0" smtClean="0">
                <a:solidFill>
                  <a:schemeClr val="tx1"/>
                </a:solidFill>
                <a:cs typeface="Ali_K_Alwand" pitchFamily="2" charset="-78"/>
              </a:rPr>
              <a:t>طرينطى دان بة بونيادنان</a:t>
            </a:r>
          </a:p>
          <a:p>
            <a:r>
              <a:rPr lang="ar-IQ" dirty="0" smtClean="0">
                <a:solidFill>
                  <a:schemeClr val="tx1"/>
                </a:solidFill>
                <a:cs typeface="Ali_K_Alwand" pitchFamily="2" charset="-78"/>
              </a:rPr>
              <a:t>ثةيوةندى لةطةل عةشيرةتى زةند</a:t>
            </a:r>
          </a:p>
          <a:p>
            <a:endParaRPr lang="en-US" dirty="0">
              <a:cs typeface="Ali_K_Alwand" pitchFamily="2" charset="-78"/>
            </a:endParaRPr>
          </a:p>
        </p:txBody>
      </p:sp>
    </p:spTree>
    <p:extLst>
      <p:ext uri="{BB962C8B-B14F-4D97-AF65-F5344CB8AC3E}">
        <p14:creationId xmlns:p14="http://schemas.microsoft.com/office/powerpoint/2010/main" val="2149128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838199"/>
          </a:xfrm>
        </p:spPr>
        <p:txBody>
          <a:bodyPr/>
          <a:lstStyle/>
          <a:p>
            <a:r>
              <a:rPr lang="ar-IQ" dirty="0" smtClean="0">
                <a:cs typeface="Zanest _ Govar" pitchFamily="2" charset="-78"/>
              </a:rPr>
              <a:t>ميرينيشينةكان</a:t>
            </a:r>
            <a:endParaRPr lang="en-US" dirty="0">
              <a:cs typeface="Zanest _ Govar" pitchFamily="2" charset="-78"/>
            </a:endParaRPr>
          </a:p>
        </p:txBody>
      </p:sp>
      <p:sp>
        <p:nvSpPr>
          <p:cNvPr id="3" name="Subtitle 2"/>
          <p:cNvSpPr>
            <a:spLocks noGrp="1"/>
          </p:cNvSpPr>
          <p:nvPr>
            <p:ph type="subTitle" idx="1"/>
          </p:nvPr>
        </p:nvSpPr>
        <p:spPr>
          <a:xfrm>
            <a:off x="914400" y="1066800"/>
            <a:ext cx="7391400" cy="5638800"/>
          </a:xfrm>
        </p:spPr>
        <p:txBody>
          <a:bodyPr>
            <a:normAutofit fontScale="25000" lnSpcReduction="20000"/>
          </a:bodyPr>
          <a:lstStyle/>
          <a:p>
            <a:r>
              <a:rPr lang="ar-IQ" cap="all" dirty="0">
                <a:effectLst>
                  <a:reflection blurRad="12700" stA="28000" endPos="45000" dist="1003" dir="5400000" sy="-100000" algn="bl"/>
                </a:effectLst>
              </a:rPr>
              <a:t> </a:t>
            </a:r>
            <a:endParaRPr lang="en-US" sz="7200" dirty="0">
              <a:solidFill>
                <a:schemeClr val="tx1"/>
              </a:solidFill>
              <a:cs typeface="Zanest _ Govar" pitchFamily="2" charset="-78"/>
            </a:endParaRPr>
          </a:p>
          <a:p>
            <a:pPr lvl="0" rtl="1"/>
            <a:r>
              <a:rPr lang="ar-IQ" sz="7200" cap="all" dirty="0">
                <a:solidFill>
                  <a:schemeClr val="tx1"/>
                </a:solidFill>
                <a:effectLst>
                  <a:glow rad="101600">
                    <a:schemeClr val="accent6">
                      <a:satMod val="175000"/>
                      <a:alpha val="40000"/>
                    </a:schemeClr>
                  </a:glow>
                  <a:reflection blurRad="12700" stA="28000" endPos="45000" dist="1003" dir="5400000" sy="-100000" algn="bl"/>
                </a:effectLst>
                <a:cs typeface="Zanest _ Govar" pitchFamily="2" charset="-78"/>
              </a:rPr>
              <a:t>ميرنشينةكاني باكوري كوردستان بريتين لة: ـ</a:t>
            </a:r>
            <a:endParaRPr lang="en-US" sz="7200" dirty="0">
              <a:solidFill>
                <a:schemeClr val="tx1"/>
              </a:solidFill>
              <a:effectLst>
                <a:glow rad="101600">
                  <a:schemeClr val="accent6">
                    <a:satMod val="175000"/>
                    <a:alpha val="40000"/>
                  </a:schemeClr>
                </a:glow>
              </a:effectLst>
              <a:cs typeface="Zanest _ Govar" pitchFamily="2" charset="-78"/>
            </a:endParaRPr>
          </a:p>
          <a:p>
            <a:r>
              <a:rPr lang="ar-IQ" sz="7200" dirty="0">
                <a:solidFill>
                  <a:schemeClr val="tx1"/>
                </a:solidFill>
                <a:cs typeface="Zanest _ Govar" pitchFamily="2" charset="-78"/>
              </a:rPr>
              <a:t>1 ـ ميرنشيني [ ثازؤكي ] : دةكةويَتة باكوري رؤذهةلاتي دةرياضةى وان.</a:t>
            </a:r>
            <a:endParaRPr lang="en-US" sz="7200" dirty="0">
              <a:solidFill>
                <a:schemeClr val="tx1"/>
              </a:solidFill>
              <a:cs typeface="Zanest _ Govar" pitchFamily="2" charset="-78"/>
            </a:endParaRPr>
          </a:p>
          <a:p>
            <a:r>
              <a:rPr lang="ar-IQ" sz="7200" dirty="0">
                <a:solidFill>
                  <a:schemeClr val="tx1"/>
                </a:solidFill>
                <a:cs typeface="Zanest _ Govar" pitchFamily="2" charset="-78"/>
              </a:rPr>
              <a:t>2 ـ  ميرنشيني [ ضمشكزك ] : دةكةويَتة باكوري ملاتية بةرةو ناوضةي دةرسيم.</a:t>
            </a:r>
            <a:endParaRPr lang="en-US" sz="7200" dirty="0">
              <a:solidFill>
                <a:schemeClr val="tx1"/>
              </a:solidFill>
              <a:cs typeface="Zanest _ Govar" pitchFamily="2" charset="-78"/>
            </a:endParaRPr>
          </a:p>
          <a:p>
            <a:r>
              <a:rPr lang="ar-IQ" sz="7200" dirty="0">
                <a:solidFill>
                  <a:schemeClr val="tx1"/>
                </a:solidFill>
                <a:cs typeface="Zanest _ Govar" pitchFamily="2" charset="-78"/>
              </a:rPr>
              <a:t>3 ـ ميرنشيني سيظديا[ سويدية ] : دةكةويَتة رؤذئاواي موش و دةسةلاتي بةسةر شاري [ كنيج ] هةبوو.</a:t>
            </a:r>
            <a:endParaRPr lang="en-US" sz="7200" dirty="0">
              <a:solidFill>
                <a:schemeClr val="tx1"/>
              </a:solidFill>
              <a:cs typeface="Zanest _ Govar" pitchFamily="2" charset="-78"/>
            </a:endParaRPr>
          </a:p>
          <a:p>
            <a:r>
              <a:rPr lang="ar-IQ" sz="7200" dirty="0">
                <a:solidFill>
                  <a:schemeClr val="tx1"/>
                </a:solidFill>
                <a:cs typeface="Zanest _ Govar" pitchFamily="2" charset="-78"/>
              </a:rPr>
              <a:t>4 ـ ميرنشيني سليظاني[ سليماني ] : دةكةويَتة نيَوان دياربكر و موش. </a:t>
            </a:r>
            <a:endParaRPr lang="en-US" sz="7200" dirty="0">
              <a:solidFill>
                <a:schemeClr val="tx1"/>
              </a:solidFill>
              <a:cs typeface="Zanest _ Govar" pitchFamily="2" charset="-78"/>
            </a:endParaRPr>
          </a:p>
          <a:p>
            <a:r>
              <a:rPr lang="ar-IQ" sz="7200" dirty="0">
                <a:solidFill>
                  <a:schemeClr val="tx1"/>
                </a:solidFill>
                <a:cs typeface="Zanest _ Govar" pitchFamily="2" charset="-78"/>
              </a:rPr>
              <a:t>5 ـ ميرنشيني [ ئةطيل ] : دةكةويَتة باكوري دياربكر.</a:t>
            </a:r>
            <a:endParaRPr lang="en-US" sz="7200" dirty="0">
              <a:solidFill>
                <a:schemeClr val="tx1"/>
              </a:solidFill>
              <a:cs typeface="Zanest _ Govar" pitchFamily="2" charset="-78"/>
            </a:endParaRPr>
          </a:p>
          <a:p>
            <a:r>
              <a:rPr lang="ar-IQ" sz="7200" dirty="0">
                <a:solidFill>
                  <a:schemeClr val="tx1"/>
                </a:solidFill>
                <a:cs typeface="Zanest _ Govar" pitchFamily="2" charset="-78"/>
              </a:rPr>
              <a:t>6 ـ ميرنشيني [ ثالو ] : دةكةويَتة باكوري ميرنشيني [ ئةطيل ] سةرثةرشتي شاري ثالو كردوة.</a:t>
            </a:r>
            <a:endParaRPr lang="en-US" sz="7200" dirty="0">
              <a:solidFill>
                <a:schemeClr val="tx1"/>
              </a:solidFill>
              <a:cs typeface="Zanest _ Govar" pitchFamily="2" charset="-78"/>
            </a:endParaRPr>
          </a:p>
          <a:p>
            <a:r>
              <a:rPr lang="ar-IQ" sz="7200" dirty="0">
                <a:solidFill>
                  <a:schemeClr val="tx1"/>
                </a:solidFill>
                <a:cs typeface="Zanest _ Govar" pitchFamily="2" charset="-78"/>
              </a:rPr>
              <a:t>7 ـ ميرنشيني [ ضرموك ] : دةكةويَتة نيَوان دياربكر و ملاتية.</a:t>
            </a:r>
            <a:endParaRPr lang="en-US" sz="7200" dirty="0">
              <a:solidFill>
                <a:schemeClr val="tx1"/>
              </a:solidFill>
              <a:cs typeface="Zanest _ Govar" pitchFamily="2" charset="-78"/>
            </a:endParaRPr>
          </a:p>
          <a:p>
            <a:r>
              <a:rPr lang="ar-IQ" sz="7200" dirty="0">
                <a:solidFill>
                  <a:schemeClr val="tx1"/>
                </a:solidFill>
                <a:cs typeface="Zanest _ Govar" pitchFamily="2" charset="-78"/>
              </a:rPr>
              <a:t>8 ـ ميرنشيني [ محمودي ] : دةكةويَتة رؤذهةلاَتى دةرياضةي وان.</a:t>
            </a:r>
            <a:endParaRPr lang="en-US" sz="7200" dirty="0">
              <a:solidFill>
                <a:schemeClr val="tx1"/>
              </a:solidFill>
              <a:cs typeface="Zanest _ Govar" pitchFamily="2" charset="-78"/>
            </a:endParaRPr>
          </a:p>
          <a:p>
            <a:r>
              <a:rPr lang="ar-IQ" sz="7200" dirty="0">
                <a:solidFill>
                  <a:schemeClr val="tx1"/>
                </a:solidFill>
                <a:cs typeface="Zanest _ Govar" pitchFamily="2" charset="-78"/>
              </a:rPr>
              <a:t>9 ـ ميرنشيني [ بدليس ] : دةكةويَتة باشوري دةرياضةي وان سةرثةرشتي شاري بدليسي دةكرد. </a:t>
            </a:r>
            <a:endParaRPr lang="en-US" sz="7200" dirty="0">
              <a:solidFill>
                <a:schemeClr val="tx1"/>
              </a:solidFill>
              <a:cs typeface="Zanest _ Govar" pitchFamily="2" charset="-78"/>
            </a:endParaRPr>
          </a:p>
          <a:p>
            <a:r>
              <a:rPr lang="ar-IQ" sz="7200" dirty="0">
                <a:solidFill>
                  <a:schemeClr val="tx1"/>
                </a:solidFill>
                <a:cs typeface="Zanest _ Govar" pitchFamily="2" charset="-78"/>
              </a:rPr>
              <a:t>10 ـ ميرنشيني [ ساسؤن ] : دةكةويَتة رؤذئاواى بدليس سنوري شاري ساسؤن بوو. </a:t>
            </a:r>
            <a:endParaRPr lang="en-US" sz="7200" dirty="0">
              <a:solidFill>
                <a:schemeClr val="tx1"/>
              </a:solidFill>
              <a:cs typeface="Zanest _ Govar" pitchFamily="2" charset="-78"/>
            </a:endParaRPr>
          </a:p>
          <a:p>
            <a:r>
              <a:rPr lang="ar-IQ" sz="7200" dirty="0">
                <a:solidFill>
                  <a:schemeClr val="tx1"/>
                </a:solidFill>
                <a:cs typeface="Zanest _ Govar" pitchFamily="2" charset="-78"/>
              </a:rPr>
              <a:t>11 ـ ميرنشيني [ خيزان ] : دةكةويَتة باشوري دةرياضةي وان سةرثةرشتي شاري خيزانى دةكرد.</a:t>
            </a:r>
            <a:endParaRPr lang="en-US" sz="7200" dirty="0">
              <a:solidFill>
                <a:schemeClr val="tx1"/>
              </a:solidFill>
              <a:cs typeface="Zanest _ Govar" pitchFamily="2" charset="-78"/>
            </a:endParaRPr>
          </a:p>
          <a:p>
            <a:r>
              <a:rPr lang="ar-IQ" sz="7200" dirty="0">
                <a:solidFill>
                  <a:schemeClr val="tx1"/>
                </a:solidFill>
                <a:cs typeface="Zanest _ Govar" pitchFamily="2" charset="-78"/>
              </a:rPr>
              <a:t>12 ـ ميرنشيني [ موكس ] : دةكةويَتة باشوري دةرياضةي وان و سةرثةرشتي شاري موكس دةكرد. </a:t>
            </a:r>
            <a:endParaRPr lang="en-US" sz="7200" dirty="0">
              <a:solidFill>
                <a:schemeClr val="tx1"/>
              </a:solidFill>
              <a:cs typeface="Zanest _ Govar" pitchFamily="2" charset="-78"/>
            </a:endParaRPr>
          </a:p>
          <a:p>
            <a:r>
              <a:rPr lang="ar-IQ" sz="7200" dirty="0">
                <a:solidFill>
                  <a:schemeClr val="tx1"/>
                </a:solidFill>
                <a:cs typeface="Zanest _ Govar" pitchFamily="2" charset="-78"/>
              </a:rPr>
              <a:t>13 ـ ميرنشيني [ اسثاريرد ] : دةكةويَتة باشوري شاري بةدليس و سةرثةرشتي شاري اسثاريرد دةكرد. </a:t>
            </a:r>
            <a:endParaRPr lang="en-US" sz="7200" dirty="0">
              <a:solidFill>
                <a:schemeClr val="tx1"/>
              </a:solidFill>
              <a:cs typeface="Zanest _ Govar" pitchFamily="2" charset="-78"/>
            </a:endParaRPr>
          </a:p>
          <a:p>
            <a:r>
              <a:rPr lang="ar-IQ" sz="7200" dirty="0">
                <a:solidFill>
                  <a:schemeClr val="tx1"/>
                </a:solidFill>
                <a:cs typeface="Zanest _ Govar" pitchFamily="2" charset="-78"/>
              </a:rPr>
              <a:t>14 ـ ميرنشيني [ شيروان ] : دةكةويَتة باكوري شاري سةرحد.</a:t>
            </a:r>
            <a:endParaRPr lang="en-US" sz="7200" dirty="0">
              <a:solidFill>
                <a:schemeClr val="tx1"/>
              </a:solidFill>
              <a:cs typeface="Zanest _ Govar" pitchFamily="2" charset="-78"/>
            </a:endParaRPr>
          </a:p>
          <a:p>
            <a:r>
              <a:rPr lang="ar-IQ" sz="7200" dirty="0">
                <a:solidFill>
                  <a:schemeClr val="tx1"/>
                </a:solidFill>
                <a:cs typeface="Zanest _ Govar" pitchFamily="2" charset="-78"/>
              </a:rPr>
              <a:t>15 ـ ميرنشيني [ هكاري ] : دةكةويَتة باشوري رؤذهةلاتي ميرنشيني شيروان سةرثةرشتي ميرنشيني هةكاري دةكرد </a:t>
            </a:r>
            <a:endParaRPr lang="en-US" sz="7200" dirty="0">
              <a:solidFill>
                <a:schemeClr val="tx1"/>
              </a:solidFill>
              <a:cs typeface="Zanest _ Govar" pitchFamily="2" charset="-78"/>
            </a:endParaRPr>
          </a:p>
          <a:p>
            <a:r>
              <a:rPr lang="ar-IQ" sz="7200" dirty="0">
                <a:solidFill>
                  <a:schemeClr val="tx1"/>
                </a:solidFill>
                <a:cs typeface="Zanest _ Govar" pitchFamily="2" charset="-78"/>
              </a:rPr>
              <a:t>16 ـ ميرنشيني [ حسنكيف ] : دةكةويَتة رؤذهةلاتي دياربكر و سةرثةرشتي شاري حصنكيفاى دةكرد.</a:t>
            </a:r>
            <a:endParaRPr lang="en-US" sz="7200" dirty="0">
              <a:solidFill>
                <a:schemeClr val="tx1"/>
              </a:solidFill>
              <a:cs typeface="Zanest _ Govar" pitchFamily="2" charset="-78"/>
            </a:endParaRPr>
          </a:p>
          <a:p>
            <a:r>
              <a:rPr lang="ar-IQ" sz="7200" dirty="0">
                <a:solidFill>
                  <a:schemeClr val="tx1"/>
                </a:solidFill>
                <a:cs typeface="Zanest _ Govar" pitchFamily="2" charset="-78"/>
              </a:rPr>
              <a:t>17 ـ ميرنشيني [ بؤتان ] : دةكةويَتة رؤذئاواي ميرنشيني هةكاري و سةرثةرشتي شاري جزيرةي دةكرد. </a:t>
            </a:r>
            <a:endParaRPr lang="en-US" sz="7200" dirty="0">
              <a:solidFill>
                <a:schemeClr val="tx1"/>
              </a:solidFill>
              <a:cs typeface="Zanest _ Govar" pitchFamily="2" charset="-78"/>
            </a:endParaRPr>
          </a:p>
          <a:p>
            <a:r>
              <a:rPr lang="ar-IQ" sz="7200" dirty="0">
                <a:solidFill>
                  <a:schemeClr val="tx1"/>
                </a:solidFill>
                <a:cs typeface="Zanest _ Govar" pitchFamily="2" charset="-78"/>
              </a:rPr>
              <a:t>18 ـ ميرنشيني [ زراكي ] : دةكةويَتة نيَوان دياربكر و ماردين. </a:t>
            </a:r>
            <a:endParaRPr lang="en-US" sz="7200" dirty="0">
              <a:solidFill>
                <a:schemeClr val="tx1"/>
              </a:solidFill>
              <a:cs typeface="Zanest _ Govar" pitchFamily="2" charset="-78"/>
            </a:endParaRPr>
          </a:p>
          <a:p>
            <a:r>
              <a:rPr lang="ar-IQ" sz="6400" dirty="0">
                <a:solidFill>
                  <a:schemeClr val="tx1"/>
                </a:solidFill>
              </a:rPr>
              <a:t>19 ـ ميرنشيني [ كيس ] : دةكةويَتة باكوري حةلةب.</a:t>
            </a:r>
            <a:endParaRPr lang="en-US" sz="6400" dirty="0">
              <a:solidFill>
                <a:schemeClr val="tx1"/>
              </a:solidFill>
            </a:endParaRPr>
          </a:p>
          <a:p>
            <a:pPr lvl="0" rtl="1"/>
            <a:r>
              <a:rPr lang="ar-IQ" sz="6400" cap="all" dirty="0" smtClean="0">
                <a:solidFill>
                  <a:schemeClr val="tx1"/>
                </a:solidFill>
                <a:effectLst>
                  <a:glow rad="101600">
                    <a:schemeClr val="accent6">
                      <a:satMod val="175000"/>
                      <a:alpha val="40000"/>
                    </a:schemeClr>
                  </a:glow>
                  <a:reflection blurRad="12700" stA="28000" endPos="45000" dist="1003" dir="5400000" sy="-100000" algn="bl"/>
                </a:effectLst>
              </a:rPr>
              <a:t>م</a:t>
            </a:r>
            <a:r>
              <a:rPr lang="ar-IQ" sz="6400" cap="all" dirty="0" smtClean="0">
                <a:solidFill>
                  <a:schemeClr val="tx1"/>
                </a:solidFill>
                <a:effectLst>
                  <a:reflection blurRad="12700" stA="28000" endPos="45000" dist="1003" dir="5400000" sy="-100000" algn="bl"/>
                </a:effectLst>
              </a:rPr>
              <a:t>ميرنشينةكا</a:t>
            </a:r>
            <a:r>
              <a:rPr lang="ar-IQ" sz="4300" cap="all" dirty="0" smtClean="0">
                <a:effectLst>
                  <a:reflection blurRad="12700" stA="28000" endPos="45000" dist="1003" dir="5400000" sy="-100000" algn="bl"/>
                </a:effectLst>
              </a:rPr>
              <a:t>ني </a:t>
            </a:r>
            <a:endParaRPr lang="en-US" sz="4300" dirty="0"/>
          </a:p>
        </p:txBody>
      </p:sp>
    </p:spTree>
    <p:extLst>
      <p:ext uri="{BB962C8B-B14F-4D97-AF65-F5344CB8AC3E}">
        <p14:creationId xmlns:p14="http://schemas.microsoft.com/office/powerpoint/2010/main" val="3781835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066799"/>
          </a:xfrm>
        </p:spPr>
        <p:txBody>
          <a:bodyPr/>
          <a:lstStyle/>
          <a:p>
            <a:r>
              <a:rPr lang="ar-IQ" dirty="0" smtClean="0">
                <a:cs typeface="Zanest _ Govar" pitchFamily="2" charset="-78"/>
              </a:rPr>
              <a:t>حوكمةتى لوتفي خان </a:t>
            </a:r>
            <a:r>
              <a:rPr lang="ar-IQ" sz="2000" dirty="0" smtClean="0">
                <a:cs typeface="Zanest _ Govar" pitchFamily="2" charset="-78"/>
              </a:rPr>
              <a:t>1789-1794 </a:t>
            </a:r>
            <a:endParaRPr lang="en-US" sz="2000" dirty="0">
              <a:cs typeface="Zanest _ Govar" pitchFamily="2" charset="-78"/>
            </a:endParaRPr>
          </a:p>
        </p:txBody>
      </p:sp>
      <p:sp>
        <p:nvSpPr>
          <p:cNvPr id="3" name="Subtitle 2"/>
          <p:cNvSpPr>
            <a:spLocks noGrp="1"/>
          </p:cNvSpPr>
          <p:nvPr>
            <p:ph type="subTitle" idx="1"/>
          </p:nvPr>
        </p:nvSpPr>
        <p:spPr>
          <a:xfrm>
            <a:off x="1371600" y="1905000"/>
            <a:ext cx="6400800" cy="3733800"/>
          </a:xfrm>
        </p:spPr>
        <p:txBody>
          <a:bodyPr/>
          <a:lstStyle/>
          <a:p>
            <a:r>
              <a:rPr lang="ar-IQ" dirty="0" smtClean="0">
                <a:solidFill>
                  <a:schemeClr val="tx1"/>
                </a:solidFill>
                <a:cs typeface="Zanest _ Govar" pitchFamily="2" charset="-78"/>
              </a:rPr>
              <a:t>حوكمة</a:t>
            </a:r>
            <a:r>
              <a:rPr lang="ar-IQ" sz="2400" dirty="0" smtClean="0">
                <a:solidFill>
                  <a:schemeClr val="tx1"/>
                </a:solidFill>
                <a:cs typeface="Zanest _ Govar" pitchFamily="2" charset="-78"/>
              </a:rPr>
              <a:t>تى حسن على خان</a:t>
            </a:r>
            <a:r>
              <a:rPr lang="en-US" sz="2400" dirty="0" smtClean="0">
                <a:solidFill>
                  <a:schemeClr val="tx1"/>
                </a:solidFill>
                <a:cs typeface="Zanest _ Govar" pitchFamily="2" charset="-78"/>
              </a:rPr>
              <a:t> 1794 -</a:t>
            </a:r>
            <a:r>
              <a:rPr lang="ar-IQ" sz="2400" dirty="0" smtClean="0">
                <a:solidFill>
                  <a:schemeClr val="tx1"/>
                </a:solidFill>
                <a:cs typeface="Zanest _ Govar" pitchFamily="2" charset="-78"/>
              </a:rPr>
              <a:t>1799</a:t>
            </a:r>
          </a:p>
          <a:p>
            <a:r>
              <a:rPr lang="ar-IQ" sz="2400" dirty="0" smtClean="0">
                <a:solidFill>
                  <a:schemeClr val="tx1"/>
                </a:solidFill>
                <a:cs typeface="Zanest _ Govar" pitchFamily="2" charset="-78"/>
              </a:rPr>
              <a:t>ئةمان للا طةورةى كورى خةسرؤ خان</a:t>
            </a:r>
            <a:r>
              <a:rPr lang="en-US" sz="2400" dirty="0" smtClean="0">
                <a:solidFill>
                  <a:schemeClr val="tx1"/>
                </a:solidFill>
                <a:cs typeface="Zanest _ Govar" pitchFamily="2" charset="-78"/>
              </a:rPr>
              <a:t>  </a:t>
            </a:r>
            <a:r>
              <a:rPr lang="ar-IQ" sz="2400" dirty="0" smtClean="0">
                <a:solidFill>
                  <a:schemeClr val="tx1"/>
                </a:solidFill>
                <a:cs typeface="Zanest _ Govar" pitchFamily="2" charset="-78"/>
              </a:rPr>
              <a:t>179- 1824</a:t>
            </a:r>
            <a:r>
              <a:rPr lang="en-US" sz="2400" smtClean="0">
                <a:solidFill>
                  <a:schemeClr val="tx1"/>
                </a:solidFill>
                <a:cs typeface="Zanest _ Govar" pitchFamily="2" charset="-78"/>
              </a:rPr>
              <a:t>9</a:t>
            </a:r>
            <a:endParaRPr lang="ar-IQ" sz="2400" dirty="0" smtClean="0">
              <a:solidFill>
                <a:schemeClr val="tx1"/>
              </a:solidFill>
              <a:cs typeface="Zanest _ Govar" pitchFamily="2" charset="-78"/>
            </a:endParaRPr>
          </a:p>
          <a:p>
            <a:r>
              <a:rPr lang="ar-IQ" sz="2400" dirty="0" smtClean="0">
                <a:solidFill>
                  <a:schemeClr val="tx1"/>
                </a:solidFill>
                <a:cs typeface="Zanest _ Govar" pitchFamily="2" charset="-78"/>
              </a:rPr>
              <a:t>حوكمةتى نةجةف قولي خان 1859- 1860</a:t>
            </a:r>
          </a:p>
          <a:p>
            <a:r>
              <a:rPr lang="ar-IQ" sz="2400" dirty="0" smtClean="0">
                <a:solidFill>
                  <a:schemeClr val="tx1"/>
                </a:solidFill>
                <a:cs typeface="Zanest _ Govar" pitchFamily="2" charset="-78"/>
              </a:rPr>
              <a:t>هؤكارى رووخانى ميرنيشنى ئةردةلان</a:t>
            </a:r>
            <a:endParaRPr lang="en-US" sz="2400" dirty="0">
              <a:solidFill>
                <a:schemeClr val="tx1"/>
              </a:solidFill>
              <a:cs typeface="Zanest _ Govar" pitchFamily="2" charset="-78"/>
            </a:endParaRPr>
          </a:p>
        </p:txBody>
      </p:sp>
    </p:spTree>
    <p:extLst>
      <p:ext uri="{BB962C8B-B14F-4D97-AF65-F5344CB8AC3E}">
        <p14:creationId xmlns:p14="http://schemas.microsoft.com/office/powerpoint/2010/main" val="19427289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990599"/>
          </a:xfrm>
        </p:spPr>
        <p:txBody>
          <a:bodyPr/>
          <a:lstStyle/>
          <a:p>
            <a:r>
              <a:rPr lang="ar-IQ" dirty="0" smtClean="0">
                <a:cs typeface="Ali_K_Alwand" pitchFamily="2" charset="-78"/>
              </a:rPr>
              <a:t>حوكمةتى لوتفى خان</a:t>
            </a:r>
            <a:r>
              <a:rPr lang="ar-IQ" sz="2400" dirty="0" smtClean="0">
                <a:cs typeface="Ali_K_Alwand" pitchFamily="2" charset="-78"/>
              </a:rPr>
              <a:t>1787</a:t>
            </a:r>
            <a:endParaRPr lang="en-US" sz="2400" dirty="0">
              <a:cs typeface="Ali_K_Alwand" pitchFamily="2" charset="-78"/>
            </a:endParaRPr>
          </a:p>
        </p:txBody>
      </p:sp>
      <p:sp>
        <p:nvSpPr>
          <p:cNvPr id="3" name="Subtitle 2"/>
          <p:cNvSpPr>
            <a:spLocks noGrp="1"/>
          </p:cNvSpPr>
          <p:nvPr>
            <p:ph type="subTitle" idx="1"/>
          </p:nvPr>
        </p:nvSpPr>
        <p:spPr>
          <a:xfrm>
            <a:off x="1371600" y="1828800"/>
            <a:ext cx="6400800" cy="3810000"/>
          </a:xfrm>
        </p:spPr>
        <p:txBody>
          <a:bodyPr/>
          <a:lstStyle/>
          <a:p>
            <a:r>
              <a:rPr lang="ar-IQ" dirty="0" smtClean="0">
                <a:solidFill>
                  <a:schemeClr val="tx1"/>
                </a:solidFill>
                <a:cs typeface="Ali_K_Alwand" pitchFamily="2" charset="-78"/>
              </a:rPr>
              <a:t>ثةيوةندي لةطةل شاة ئيران</a:t>
            </a:r>
          </a:p>
          <a:p>
            <a:endParaRPr lang="ar-IQ" dirty="0" smtClean="0">
              <a:solidFill>
                <a:schemeClr val="tx1"/>
              </a:solidFill>
              <a:cs typeface="Ali_K_Alwand" pitchFamily="2" charset="-78"/>
            </a:endParaRPr>
          </a:p>
          <a:p>
            <a:r>
              <a:rPr lang="ar-IQ" smtClean="0">
                <a:solidFill>
                  <a:schemeClr val="tx1"/>
                </a:solidFill>
                <a:cs typeface="Ali_K_Alwand" pitchFamily="2" charset="-78"/>
              </a:rPr>
              <a:t>ثةيوةندى </a:t>
            </a:r>
            <a:r>
              <a:rPr lang="ar-IQ" dirty="0" smtClean="0">
                <a:solidFill>
                  <a:schemeClr val="tx1"/>
                </a:solidFill>
                <a:cs typeface="Ali_K_Alwand" pitchFamily="2" charset="-78"/>
              </a:rPr>
              <a:t>لةطةل </a:t>
            </a:r>
            <a:r>
              <a:rPr lang="ar-IQ" smtClean="0">
                <a:solidFill>
                  <a:schemeClr val="tx1"/>
                </a:solidFill>
                <a:cs typeface="Ali_K_Alwand" pitchFamily="2" charset="-78"/>
              </a:rPr>
              <a:t>ئةمان الله </a:t>
            </a:r>
          </a:p>
          <a:p>
            <a:r>
              <a:rPr lang="ar-IQ" sz="1800" smtClean="0">
                <a:solidFill>
                  <a:schemeClr val="tx1"/>
                </a:solidFill>
                <a:cs typeface="Ali_K_Alwand" pitchFamily="2" charset="-78"/>
              </a:rPr>
              <a:t>1796</a:t>
            </a:r>
            <a:endParaRPr lang="en-US" sz="1800" dirty="0">
              <a:solidFill>
                <a:schemeClr val="tx1"/>
              </a:solidFill>
              <a:cs typeface="Ali_K_Alwand" pitchFamily="2" charset="-78"/>
            </a:endParaRPr>
          </a:p>
        </p:txBody>
      </p:sp>
    </p:spTree>
    <p:extLst>
      <p:ext uri="{BB962C8B-B14F-4D97-AF65-F5344CB8AC3E}">
        <p14:creationId xmlns:p14="http://schemas.microsoft.com/office/powerpoint/2010/main" val="3391755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066799"/>
          </a:xfrm>
        </p:spPr>
        <p:txBody>
          <a:bodyPr/>
          <a:lstStyle/>
          <a:p>
            <a:r>
              <a:rPr lang="ar-IQ" dirty="0" smtClean="0">
                <a:cs typeface="Zanest _ Govar" pitchFamily="2" charset="-78"/>
              </a:rPr>
              <a:t>هؤكارى لةناو ضوونى ميرنيشنى ئةردةلان</a:t>
            </a:r>
            <a:endParaRPr lang="en-US" dirty="0">
              <a:cs typeface="Zanest _ Govar" pitchFamily="2" charset="-78"/>
            </a:endParaRPr>
          </a:p>
        </p:txBody>
      </p:sp>
      <p:sp>
        <p:nvSpPr>
          <p:cNvPr id="3" name="Subtitle 2"/>
          <p:cNvSpPr>
            <a:spLocks noGrp="1"/>
          </p:cNvSpPr>
          <p:nvPr>
            <p:ph type="subTitle" idx="1"/>
          </p:nvPr>
        </p:nvSpPr>
        <p:spPr>
          <a:xfrm>
            <a:off x="1371600" y="1676400"/>
            <a:ext cx="6400800" cy="3962400"/>
          </a:xfrm>
        </p:spPr>
        <p:txBody>
          <a:bodyPr/>
          <a:lstStyle/>
          <a:p>
            <a:r>
              <a:rPr lang="ar-IQ" dirty="0" smtClean="0">
                <a:solidFill>
                  <a:schemeClr val="tx1"/>
                </a:solidFill>
              </a:rPr>
              <a:t>1- </a:t>
            </a:r>
            <a:r>
              <a:rPr lang="ar-IQ" dirty="0" smtClean="0">
                <a:solidFill>
                  <a:schemeClr val="tx1"/>
                </a:solidFill>
                <a:cs typeface="Zanest _ Govar" pitchFamily="2" charset="-78"/>
              </a:rPr>
              <a:t>هؤكارى ئاين</a:t>
            </a:r>
          </a:p>
          <a:p>
            <a:r>
              <a:rPr lang="ar-IQ" dirty="0" smtClean="0">
                <a:solidFill>
                  <a:schemeClr val="tx1"/>
                </a:solidFill>
                <a:cs typeface="Zanest _ Govar" pitchFamily="2" charset="-78"/>
              </a:rPr>
              <a:t>2- هاتنى ميرى لاوازو بىَ توانا و بىَ دةسةلاَت لة بةرِيَوةبردنى وولاتدا</a:t>
            </a:r>
          </a:p>
          <a:p>
            <a:r>
              <a:rPr lang="ar-IQ" dirty="0" smtClean="0">
                <a:solidFill>
                  <a:schemeClr val="tx1"/>
                </a:solidFill>
                <a:cs typeface="Zanest _ Govar" pitchFamily="2" charset="-78"/>
              </a:rPr>
              <a:t>3- طةندةلَى كارطيرى وداراى </a:t>
            </a:r>
          </a:p>
          <a:p>
            <a:r>
              <a:rPr lang="ar-IQ" dirty="0" smtClean="0">
                <a:solidFill>
                  <a:schemeClr val="tx1"/>
                </a:solidFill>
                <a:cs typeface="Zanest _ Govar" pitchFamily="2" charset="-78"/>
              </a:rPr>
              <a:t>4- هؤكارى دةرةكى </a:t>
            </a:r>
            <a:endParaRPr lang="en-US" dirty="0">
              <a:solidFill>
                <a:schemeClr val="tx1"/>
              </a:solidFill>
            </a:endParaRPr>
          </a:p>
        </p:txBody>
      </p:sp>
    </p:spTree>
    <p:extLst>
      <p:ext uri="{BB962C8B-B14F-4D97-AF65-F5344CB8AC3E}">
        <p14:creationId xmlns:p14="http://schemas.microsoft.com/office/powerpoint/2010/main" val="36601794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85799"/>
          </a:xfrm>
        </p:spPr>
        <p:txBody>
          <a:bodyPr>
            <a:normAutofit fontScale="90000"/>
          </a:bodyPr>
          <a:lstStyle/>
          <a:p>
            <a:r>
              <a:rPr lang="ar-IQ" dirty="0" smtClean="0">
                <a:cs typeface="Zanest _ Govar" pitchFamily="2" charset="-78"/>
              </a:rPr>
              <a:t>بارودؤخى كؤمةلاَيةتى و ئابورى ئةردةلان</a:t>
            </a:r>
            <a:endParaRPr lang="en-US" dirty="0">
              <a:cs typeface="Zanest _ Govar" pitchFamily="2" charset="-78"/>
            </a:endParaRPr>
          </a:p>
        </p:txBody>
      </p:sp>
      <p:sp>
        <p:nvSpPr>
          <p:cNvPr id="3" name="Subtitle 2"/>
          <p:cNvSpPr>
            <a:spLocks noGrp="1"/>
          </p:cNvSpPr>
          <p:nvPr>
            <p:ph type="subTitle" idx="1"/>
          </p:nvPr>
        </p:nvSpPr>
        <p:spPr>
          <a:xfrm>
            <a:off x="1371600" y="1447800"/>
            <a:ext cx="6400800" cy="4191000"/>
          </a:xfrm>
        </p:spPr>
        <p:txBody>
          <a:bodyPr/>
          <a:lstStyle/>
          <a:p>
            <a:r>
              <a:rPr lang="ar-IQ" dirty="0" smtClean="0">
                <a:solidFill>
                  <a:schemeClr val="tx1"/>
                </a:solidFill>
                <a:cs typeface="Zanest _ Govar" pitchFamily="2" charset="-78"/>
              </a:rPr>
              <a:t>1- ثيَكهاتةى كؤمةلاَيةتى لة ميرنشنى ئةرةلان</a:t>
            </a:r>
          </a:p>
          <a:p>
            <a:r>
              <a:rPr lang="ar-IQ" dirty="0" smtClean="0">
                <a:solidFill>
                  <a:schemeClr val="tx1"/>
                </a:solidFill>
                <a:cs typeface="Zanest _ Govar" pitchFamily="2" charset="-78"/>
              </a:rPr>
              <a:t>بنةمالَةى ئةردةلانيةكان – بنةمالَةى وةكيلةكان- بنةمالَةى وةزيرةكانيان- بنةمالَةى قادرى – بنةمالَةى بةرازى- بنةمالَةى مةردؤخى – نةمالَةى موالى – بنةمالَةى كةهزادى – ضينى كاسبكاران</a:t>
            </a:r>
          </a:p>
          <a:p>
            <a:endParaRPr lang="en-US" dirty="0">
              <a:cs typeface="Zanest _ Govar" pitchFamily="2" charset="-78"/>
            </a:endParaRPr>
          </a:p>
        </p:txBody>
      </p:sp>
    </p:spTree>
    <p:extLst>
      <p:ext uri="{BB962C8B-B14F-4D97-AF65-F5344CB8AC3E}">
        <p14:creationId xmlns:p14="http://schemas.microsoft.com/office/powerpoint/2010/main" val="29465318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761999"/>
          </a:xfrm>
        </p:spPr>
        <p:txBody>
          <a:bodyPr>
            <a:normAutofit fontScale="90000"/>
          </a:bodyPr>
          <a:lstStyle/>
          <a:p>
            <a:r>
              <a:rPr lang="ar-IQ" dirty="0" smtClean="0">
                <a:cs typeface="Zanest _ Govar" pitchFamily="2" charset="-78"/>
              </a:rPr>
              <a:t>باردؤخى ئابورى</a:t>
            </a:r>
            <a:endParaRPr lang="en-US" dirty="0">
              <a:cs typeface="Zanest _ Govar" pitchFamily="2" charset="-78"/>
            </a:endParaRPr>
          </a:p>
        </p:txBody>
      </p:sp>
      <p:sp>
        <p:nvSpPr>
          <p:cNvPr id="3" name="Subtitle 2"/>
          <p:cNvSpPr>
            <a:spLocks noGrp="1"/>
          </p:cNvSpPr>
          <p:nvPr>
            <p:ph type="subTitle" idx="1"/>
          </p:nvPr>
        </p:nvSpPr>
        <p:spPr>
          <a:xfrm>
            <a:off x="1371600" y="1371600"/>
            <a:ext cx="6400800" cy="4267200"/>
          </a:xfrm>
        </p:spPr>
        <p:txBody>
          <a:bodyPr/>
          <a:lstStyle/>
          <a:p>
            <a:r>
              <a:rPr lang="ar-IQ" dirty="0" smtClean="0">
                <a:cs typeface="Zanest _ Govar" pitchFamily="2" charset="-78"/>
              </a:rPr>
              <a:t>1-</a:t>
            </a:r>
            <a:r>
              <a:rPr lang="ar-IQ" dirty="0" smtClean="0">
                <a:solidFill>
                  <a:schemeClr val="tx1"/>
                </a:solidFill>
                <a:cs typeface="Zanest _ Govar" pitchFamily="2" charset="-78"/>
              </a:rPr>
              <a:t> كشتوكالَ و ئاذلَدارى</a:t>
            </a:r>
          </a:p>
          <a:p>
            <a:r>
              <a:rPr lang="ar-IQ" dirty="0" smtClean="0">
                <a:solidFill>
                  <a:schemeClr val="tx1"/>
                </a:solidFill>
                <a:cs typeface="Zanest _ Govar" pitchFamily="2" charset="-78"/>
              </a:rPr>
              <a:t>دابةشكردنى ضينى جينى جووتياران بةسةر سىَضين:</a:t>
            </a:r>
          </a:p>
          <a:p>
            <a:r>
              <a:rPr lang="ar-IQ" dirty="0" smtClean="0">
                <a:solidFill>
                  <a:schemeClr val="tx1"/>
                </a:solidFill>
                <a:cs typeface="Zanest _ Govar" pitchFamily="2" charset="-78"/>
              </a:rPr>
              <a:t>-ضينى </a:t>
            </a:r>
            <a:r>
              <a:rPr lang="ar-IQ" smtClean="0">
                <a:solidFill>
                  <a:schemeClr val="tx1"/>
                </a:solidFill>
                <a:cs typeface="Zanest _ Govar" pitchFamily="2" charset="-78"/>
              </a:rPr>
              <a:t>خةلَكى نيشتةجى</a:t>
            </a:r>
            <a:endParaRPr lang="ar-IQ" dirty="0" smtClean="0">
              <a:solidFill>
                <a:schemeClr val="tx1"/>
              </a:solidFill>
              <a:cs typeface="Zanest _ Govar" pitchFamily="2" charset="-78"/>
            </a:endParaRPr>
          </a:p>
          <a:p>
            <a:pPr marL="457200" indent="-457200">
              <a:buFontTx/>
              <a:buChar char="-"/>
            </a:pPr>
            <a:r>
              <a:rPr lang="ar-IQ" dirty="0" smtClean="0">
                <a:solidFill>
                  <a:schemeClr val="tx1"/>
                </a:solidFill>
                <a:cs typeface="Zanest _ Govar" pitchFamily="2" charset="-78"/>
              </a:rPr>
              <a:t>نيمضة نيشتةجىَ</a:t>
            </a:r>
          </a:p>
          <a:p>
            <a:pPr marL="457200" indent="-457200">
              <a:buFontTx/>
              <a:buChar char="-"/>
            </a:pPr>
            <a:r>
              <a:rPr lang="ar-IQ" dirty="0" smtClean="0">
                <a:solidFill>
                  <a:schemeClr val="tx1"/>
                </a:solidFill>
                <a:cs typeface="Zanest _ Govar" pitchFamily="2" charset="-78"/>
              </a:rPr>
              <a:t>- كؤضةر</a:t>
            </a:r>
          </a:p>
          <a:p>
            <a:pPr marL="457200" indent="-457200">
              <a:buFontTx/>
              <a:buChar char="-"/>
            </a:pPr>
            <a:r>
              <a:rPr lang="ar-IQ" dirty="0" smtClean="0">
                <a:solidFill>
                  <a:schemeClr val="tx1"/>
                </a:solidFill>
                <a:cs typeface="Zanest _ Govar" pitchFamily="2" charset="-78"/>
              </a:rPr>
              <a:t>2- بازرطانى و ثيشةيي</a:t>
            </a:r>
            <a:endParaRPr lang="en-US" dirty="0">
              <a:solidFill>
                <a:schemeClr val="tx1"/>
              </a:solidFill>
              <a:cs typeface="Zanest _ Govar" pitchFamily="2" charset="-78"/>
            </a:endParaRPr>
          </a:p>
        </p:txBody>
      </p:sp>
    </p:spTree>
    <p:extLst>
      <p:ext uri="{BB962C8B-B14F-4D97-AF65-F5344CB8AC3E}">
        <p14:creationId xmlns:p14="http://schemas.microsoft.com/office/powerpoint/2010/main" val="2386364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14399"/>
          </a:xfrm>
        </p:spPr>
        <p:txBody>
          <a:bodyPr/>
          <a:lstStyle/>
          <a:p>
            <a:r>
              <a:rPr lang="ar-JO" dirty="0" smtClean="0"/>
              <a:t>میرنشینی سۆران</a:t>
            </a:r>
            <a:endParaRPr lang="en-US" dirty="0"/>
          </a:p>
        </p:txBody>
      </p:sp>
      <p:sp>
        <p:nvSpPr>
          <p:cNvPr id="3" name="Subtitle 2"/>
          <p:cNvSpPr>
            <a:spLocks noGrp="1"/>
          </p:cNvSpPr>
          <p:nvPr>
            <p:ph type="subTitle" idx="1"/>
          </p:nvPr>
        </p:nvSpPr>
        <p:spPr>
          <a:xfrm>
            <a:off x="1371600" y="1600200"/>
            <a:ext cx="7315200" cy="5029200"/>
          </a:xfrm>
        </p:spPr>
        <p:txBody>
          <a:bodyPr>
            <a:normAutofit fontScale="70000" lnSpcReduction="20000"/>
          </a:bodyPr>
          <a:lstStyle/>
          <a:p>
            <a:endParaRPr lang="ar-JO" dirty="0" smtClean="0">
              <a:solidFill>
                <a:schemeClr val="tx1"/>
              </a:solidFill>
            </a:endParaRPr>
          </a:p>
          <a:p>
            <a:r>
              <a:rPr lang="ar-JO" sz="4300" dirty="0" smtClean="0">
                <a:solidFill>
                  <a:schemeClr val="accent1"/>
                </a:solidFill>
                <a:latin typeface="Unikurd Goran" pitchFamily="34" charset="-78"/>
                <a:cs typeface="Unikurd Goran" pitchFamily="34" charset="-78"/>
              </a:rPr>
              <a:t>قۆناغه‌ سه‌ره‌تایه‌كانی فه‌رمانره‌وایه‌تی</a:t>
            </a:r>
          </a:p>
          <a:p>
            <a:r>
              <a:rPr lang="ar-JO" dirty="0" smtClean="0">
                <a:solidFill>
                  <a:schemeClr val="tx1"/>
                </a:solidFill>
                <a:latin typeface="Unikurd Goran" pitchFamily="34" charset="-78"/>
                <a:cs typeface="Unikurd Goran" pitchFamily="34" charset="-78"/>
              </a:rPr>
              <a:t>هه‌ندیك له‌ میژوونووسان ناوچه‌ی سۆران ده‌گیرنه‌وه‌ بۆ سه‌رده‌می نیریه‌كان كه‌ ناوچه‌كه‌ ئاوه‌دان بووه‌ ژیانی كۆمه‌لایه‌تی تیدا ره‌خساوه‌ كه‌ خاوه‌ن پیگه‌و شارستانی خۆیان هه‌بوو هه‌ربۆیه‌ ناوی ئه‌م ناوچه‌ هاتووه‌ به‌ دریژایی میژوو رۆلیان هه‌بوو له‌ سه‌رده‌مه‌كانی میژوو بگره‌ هه‌ر له‌ سه‌رده‌می پیش زایینی تا سه‌رده‌می میژووی میرنیشنی سۆران</a:t>
            </a:r>
          </a:p>
          <a:p>
            <a:r>
              <a:rPr lang="ar-JO" dirty="0" smtClean="0">
                <a:solidFill>
                  <a:schemeClr val="tx1"/>
                </a:solidFill>
                <a:latin typeface="Unikurd Goran" pitchFamily="34" charset="-78"/>
                <a:cs typeface="Unikurd Goran" pitchFamily="34" charset="-78"/>
              </a:rPr>
              <a:t>ره‌چه‌له‌كی سۆران</a:t>
            </a:r>
          </a:p>
          <a:p>
            <a:r>
              <a:rPr lang="ar-JO" dirty="0" smtClean="0">
                <a:solidFill>
                  <a:schemeClr val="tx1"/>
                </a:solidFill>
                <a:latin typeface="Unikurd Goran" pitchFamily="34" charset="-78"/>
                <a:cs typeface="Unikurd Goran" pitchFamily="34" charset="-78"/>
              </a:rPr>
              <a:t>زنجیره‌ی بنه‌چه‌كه‌ی خانه‌دانه‌كانی سۆران ده‌گه‌ریته‌وه‌ سه‌ر ناویك به‌ناوی كه‌لوس كه‌ ئه‌م ناوه‌ نازناویكه‌ كه‌ كه‌سیك ددانی كه‌لی بیت كه‌ خه‌لكی ناوچه‌ی هاودیانه‌ كه‌ شوانی گوندیك بووه‌ .خاوه‌نی سی كور بووه‌ به‌ناوی عیسی و ئیراهیم و شیخ وه‌یس كه‌ عیسی له‌هه‌موویان زیاتر ژیرو چالاك بووه‌ وه‌ كاروباری به‌باشی به‌ ریوه‌بردوه‌ بۆیه‌ هه‌ر له‌منالیه‌وه‌ نازناوی میر ناسراوه‌ پاش ماوه‌یه‌ك روو له‌ باله‌كایه‌تی ده‌كات وه‌ توانی خه‌لكی زۆر له‌ ده‌وری كۆببنه‌وه‌ وه‌ ملكه‌چی بریاره‌كانی بن وه‌ توانی ده‌ست به‌سه‌ر قه‌لای ده‌وین .</a:t>
            </a:r>
          </a:p>
          <a:p>
            <a:endParaRPr lang="ar-IQ" dirty="0" smtClean="0">
              <a:solidFill>
                <a:schemeClr val="tx1"/>
              </a:solidFill>
              <a:latin typeface="Unikurd Goran" pitchFamily="34" charset="-78"/>
              <a:cs typeface="Unikurd Goran" pitchFamily="34" charset="-78"/>
            </a:endParaRPr>
          </a:p>
        </p:txBody>
      </p:sp>
    </p:spTree>
    <p:extLst>
      <p:ext uri="{BB962C8B-B14F-4D97-AF65-F5344CB8AC3E}">
        <p14:creationId xmlns:p14="http://schemas.microsoft.com/office/powerpoint/2010/main" val="4169640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85799"/>
          </a:xfrm>
        </p:spPr>
        <p:txBody>
          <a:bodyPr>
            <a:normAutofit fontScale="90000"/>
          </a:bodyPr>
          <a:lstStyle/>
          <a:p>
            <a:r>
              <a:rPr lang="ar-JO" dirty="0" smtClean="0">
                <a:latin typeface="Unikurd Goran" pitchFamily="34" charset="-78"/>
                <a:cs typeface="Unikurd Goran" pitchFamily="34" charset="-78"/>
              </a:rPr>
              <a:t>ناوی سۆران له‌ چ هاتووه‌</a:t>
            </a:r>
            <a:endParaRPr lang="en-US" dirty="0">
              <a:latin typeface="Unikurd Goran" pitchFamily="34" charset="-78"/>
              <a:cs typeface="Unikurd Goran" pitchFamily="34" charset="-78"/>
            </a:endParaRPr>
          </a:p>
        </p:txBody>
      </p:sp>
      <p:sp>
        <p:nvSpPr>
          <p:cNvPr id="3" name="Subtitle 2"/>
          <p:cNvSpPr>
            <a:spLocks noGrp="1"/>
          </p:cNvSpPr>
          <p:nvPr>
            <p:ph type="subTitle" idx="1"/>
          </p:nvPr>
        </p:nvSpPr>
        <p:spPr>
          <a:xfrm>
            <a:off x="1371600" y="1371600"/>
            <a:ext cx="6400800" cy="4267200"/>
          </a:xfrm>
        </p:spPr>
        <p:txBody>
          <a:bodyPr>
            <a:normAutofit fontScale="47500" lnSpcReduction="20000"/>
          </a:bodyPr>
          <a:lstStyle/>
          <a:p>
            <a:r>
              <a:rPr lang="ar-JO" sz="4400" dirty="0" smtClean="0">
                <a:solidFill>
                  <a:schemeClr val="tx1"/>
                </a:solidFill>
                <a:latin typeface="Unikurd Goran" pitchFamily="34" charset="-78"/>
                <a:cs typeface="Unikurd Goran" pitchFamily="34" charset="-78"/>
              </a:rPr>
              <a:t>هه‌ندیك له‌ سه‌رچاوه‌كان ئاماژه‌ ده‌كه‌ن كه‌ میر عیسی گه‌مارۆی قه‌لای ره‌وان ده‌داتكه‌ له‌سه‌ر به‌ردیك كه‌ ره‌نگی سوور بووه‌ وه‌ستا بوونه‌ بۆیه‌ پیان ده‌لین پیاوه‌كانی سه‌ر برده‌ سووره‌كه‌وه‌كه‌ توانی ده‌ست به‌سه‌ر ناوچه‌كه‌ بگریت تا حه‌ریر كه‌ بووه‌  پایته‌ختی خۆی به‌ شیوه ده‌سه‌لاتی سورانیه‌كان فراوان بوو تا گه‌یشته‌ هه‌ولیر و كه‌ركوك وه‌ هه‌ندیك جار ده‌گه‌یشته‌ موسل .ئه‌م میرنیشینه‌ ناسرا بوو به‌ ئاوه‌دانكردنه‌وه‌ و وه‌ یه‌كگرتنی میره‌كانی تا هاتنی سولیمان قانونی بۆ  هه‌ولیر بۆ داگیركردنی به‌غدا هه‌ولی دا ئاژاوا  له‌ نیوان میره‌كان سۆران به‌ سه‌ۆره‌كایه‌تی میر عه‌زیدینی شیر له‌ ئه‌نجامیدا كوژرا جا بۆیه‌ سولتان سولیمان میریكی ئیزیدی كرد به‌ میری سۆران  به‌ناوی میر حوسین داسنی به‌م كاره‌ سۆران تووشی ئاژاوه‌و نه‌هاتنه‌ به‌ر كاری ئه‌م میره‌ چونكه‌ به‌ دیدگه‌ی ئه‌وان ئیسلام نیه‌ وه‌ له‌ خه‌لكی ناوچه‌كه‌ نیه‌  </a:t>
            </a:r>
            <a:r>
              <a:rPr lang="ar-JO" dirty="0" smtClean="0">
                <a:latin typeface="Unikurd Goran" pitchFamily="34" charset="-78"/>
                <a:cs typeface="Unikurd Goran" pitchFamily="34" charset="-78"/>
              </a:rPr>
              <a:t>‌ </a:t>
            </a:r>
            <a:endParaRPr lang="en-US" dirty="0">
              <a:latin typeface="Unikurd Goran" pitchFamily="34" charset="-78"/>
              <a:cs typeface="Unikurd Goran" pitchFamily="34" charset="-78"/>
            </a:endParaRPr>
          </a:p>
        </p:txBody>
      </p:sp>
    </p:spTree>
    <p:extLst>
      <p:ext uri="{BB962C8B-B14F-4D97-AF65-F5344CB8AC3E}">
        <p14:creationId xmlns:p14="http://schemas.microsoft.com/office/powerpoint/2010/main" val="30007679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914399"/>
          </a:xfrm>
        </p:spPr>
        <p:txBody>
          <a:bodyPr>
            <a:normAutofit fontScale="90000"/>
          </a:bodyPr>
          <a:lstStyle/>
          <a:p>
            <a:r>
              <a:rPr lang="ar-JO" dirty="0" smtClean="0">
                <a:latin typeface="Unikurd Goran" pitchFamily="34" charset="-78"/>
                <a:cs typeface="Unikurd Goran" pitchFamily="34" charset="-78"/>
              </a:rPr>
              <a:t>میر سه‌یفه‌دین كوری میر حوسین كوری پیرداغ</a:t>
            </a:r>
            <a:endParaRPr lang="en-US" dirty="0">
              <a:latin typeface="Unikurd Goran" pitchFamily="34" charset="-78"/>
              <a:cs typeface="Unikurd Goran" pitchFamily="34" charset="-78"/>
            </a:endParaRPr>
          </a:p>
        </p:txBody>
      </p:sp>
      <p:sp>
        <p:nvSpPr>
          <p:cNvPr id="3" name="Subtitle 2"/>
          <p:cNvSpPr>
            <a:spLocks noGrp="1"/>
          </p:cNvSpPr>
          <p:nvPr>
            <p:ph type="subTitle" idx="1"/>
          </p:nvPr>
        </p:nvSpPr>
        <p:spPr>
          <a:xfrm>
            <a:off x="1371600" y="1295400"/>
            <a:ext cx="6400800" cy="4343400"/>
          </a:xfrm>
        </p:spPr>
        <p:txBody>
          <a:bodyPr>
            <a:normAutofit fontScale="70000" lnSpcReduction="20000"/>
          </a:bodyPr>
          <a:lstStyle/>
          <a:p>
            <a:r>
              <a:rPr lang="ar-JO" dirty="0" smtClean="0">
                <a:solidFill>
                  <a:schemeClr val="tx1"/>
                </a:solidFill>
                <a:latin typeface="Unikurd Goran" pitchFamily="34" charset="-78"/>
                <a:cs typeface="Unikurd Goran" pitchFamily="34" charset="-78"/>
              </a:rPr>
              <a:t>دوای پیدانی هه‌ولیرو سۆران  به‌ حوسینی داسنی چه‌ند شه‌ریك له‌ نیوانیادا روویدا به‌لام میر سه‌یفه‌دین به‌رگه‌ی ئیزیده‌كانی نه‌گرت چونكه‌ عوسمانیه‌كان پالپشیان بوون بۆیه‌ رووی له‌ ئه‌رده‌لان كرد به‌لام له‌ ژیر هه‌ره‌شه‌ی عوسمانیه‌كان جاریك تر گه‌رایه‌وه‌ وه‌ توانی گروپیك له‌ پیاوه‌ ئازاكانی سۆران پیكبهینیت كه‌ توانیان هه‌ولیرو سۆرانیش بگریته‌وه‌ له‌ئه‌نجامی پاشكشه‌ی ئیزیده‌كان وه‌ میر حوسین داسنی رووی له‌ ئه‌سته‌نبول له‌ ویش له‌ سیداره‌درا به‌ هۆی سه‌ركه‌وتنی سۆرانیه‌كان هه‌ر بۆیه‌ سولتان داوای له‌ فه‌رمانره‌وای بادینان كرد كه‌ هیرش بكاته‌ سۆران به‌لام سه‌ركه‌وتو نه‌بوو به‌لام بهۆی پلانی و فیله‌كانی یوسف به‌گی برادۆستی كه‌ ناسراوه‌ به‌ غازی قران كه‌ توانی میر سه‌یفه‌دین رازی بكات كه‌ بچیت بۆ ئه‌سته‌نبول داوای لیبوردن بكات له‌ سولتان نیاز پاكی خۆی ده‌بریت به‌لام له‌وی له‌ سیداره‌ده‌ری.</a:t>
            </a:r>
            <a:endParaRPr lang="en-US" dirty="0">
              <a:solidFill>
                <a:schemeClr val="tx1"/>
              </a:solidFill>
              <a:latin typeface="Unikurd Goran" pitchFamily="34" charset="-78"/>
              <a:cs typeface="Unikurd Goran" pitchFamily="34" charset="-78"/>
            </a:endParaRPr>
          </a:p>
        </p:txBody>
      </p:sp>
    </p:spTree>
    <p:extLst>
      <p:ext uri="{BB962C8B-B14F-4D97-AF65-F5344CB8AC3E}">
        <p14:creationId xmlns:p14="http://schemas.microsoft.com/office/powerpoint/2010/main" val="37047333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90599"/>
          </a:xfrm>
        </p:spPr>
        <p:txBody>
          <a:bodyPr/>
          <a:lstStyle/>
          <a:p>
            <a:r>
              <a:rPr lang="ar-JO" dirty="0" smtClean="0">
                <a:latin typeface="Unikurd Goran" pitchFamily="34" charset="-78"/>
                <a:cs typeface="Unikurd Goran" pitchFamily="34" charset="-78"/>
              </a:rPr>
              <a:t>هۆكاری سه‌رهلدانی میرنیشینی سۆران</a:t>
            </a:r>
            <a:endParaRPr lang="en-US" dirty="0">
              <a:latin typeface="Unikurd Goran" pitchFamily="34" charset="-78"/>
              <a:cs typeface="Unikurd Goran" pitchFamily="34" charset="-78"/>
            </a:endParaRPr>
          </a:p>
        </p:txBody>
      </p:sp>
      <p:sp>
        <p:nvSpPr>
          <p:cNvPr id="3" name="Subtitle 2"/>
          <p:cNvSpPr>
            <a:spLocks noGrp="1"/>
          </p:cNvSpPr>
          <p:nvPr>
            <p:ph type="subTitle" idx="1"/>
          </p:nvPr>
        </p:nvSpPr>
        <p:spPr>
          <a:xfrm>
            <a:off x="1371600" y="1828800"/>
            <a:ext cx="6400800" cy="4572000"/>
          </a:xfrm>
        </p:spPr>
        <p:txBody>
          <a:bodyPr>
            <a:normAutofit fontScale="70000" lnSpcReduction="20000"/>
          </a:bodyPr>
          <a:lstStyle/>
          <a:p>
            <a:r>
              <a:rPr lang="ar-JO" dirty="0" smtClean="0">
                <a:latin typeface="Unikurd Goran" pitchFamily="34" charset="-78"/>
                <a:cs typeface="Unikurd Goran" pitchFamily="34" charset="-78"/>
              </a:rPr>
              <a:t>1</a:t>
            </a:r>
            <a:r>
              <a:rPr lang="ar-JO" dirty="0" smtClean="0">
                <a:solidFill>
                  <a:schemeClr val="tx1"/>
                </a:solidFill>
                <a:latin typeface="Unikurd Goran" pitchFamily="34" charset="-78"/>
                <a:cs typeface="Unikurd Goran" pitchFamily="34" charset="-78"/>
              </a:rPr>
              <a:t>- لاوازی ده‌سه‌لاتی عوسمانیه‌كان له‌سه‌ر ناوچه‌كه‌ له‌لایه‌ك  وه‌ له‌لایه‌كی تره‌وه‌  نه‌بوونی ده‌سه‌لاتی به‌هیز له‌سه‌ركوردستان كه‌ بتوانیت هه‌موو عه‌شیره‌ته‌كان له‌ژیر  ده‌سه‌لاتی خۆی بیت وه‌ چه‌ند خالیكی لیكچوو هه‌بوو له‌ نیوانیاندا وه‌ك زمان كه‌لتوور و داب و نه‌ریت كه‌ بووه‌ هۆی دروستوونی كیانیكی به‌هیزوله‌ ناوچه‌كانی ره‌واندوز و هاودیان و روستی   حه‌ریر و شه‌قلاوه‌ و هولیر و خه‌لیفان یه‌كبگرن</a:t>
            </a:r>
          </a:p>
          <a:p>
            <a:r>
              <a:rPr lang="ar-JO" dirty="0" smtClean="0">
                <a:solidFill>
                  <a:schemeClr val="tx1"/>
                </a:solidFill>
                <a:latin typeface="Unikurd Goran" pitchFamily="34" charset="-78"/>
                <a:cs typeface="Unikurd Goran" pitchFamily="34" charset="-78"/>
              </a:rPr>
              <a:t>2- هه‌بوونی زنجیره‌ چیای له‌ ناوچه‌ی سۆران  كه‌ پیچاوپیج و سه‌خت و دارستانی چر له‌سه‌ر چیاكان و دۆل كه‌ دوژمنه‌كان زۆر زه‌حمه‌ت توانای گه‌یشتنی هه‌بوو .</a:t>
            </a:r>
          </a:p>
          <a:p>
            <a:r>
              <a:rPr lang="ar-JO" dirty="0" smtClean="0">
                <a:solidFill>
                  <a:schemeClr val="tx1"/>
                </a:solidFill>
                <a:latin typeface="Unikurd Goran" pitchFamily="34" charset="-78"/>
                <a:cs typeface="Unikurd Goran" pitchFamily="34" charset="-78"/>
              </a:rPr>
              <a:t>3- خه‌لكی ناوچه‌كه‌ هه‌ستیان ده‌كرد كه‌ ئه‌و ناوچانه‌ گه‌لیك نزیكن و لیك ده‌چیت وه‌ یه‌ك سیفه‌تیان هه‌بیت وه‌ یه‌ك هه‌ریمیان جوغرافیان هه‌بوو  كه‌ هه‌ستیان به‌ سه‌ربه‌خۆی  ده‌كرد وه‌ به‌ره‌كه‌تی  زه‌وی و كشتوكالی كه‌ یارمه‌تیده‌ر بوو بۆ بژیوی خۆیان كه‌ پیویستی به‌ كه‌س نه‌بیت</a:t>
            </a:r>
            <a:endParaRPr lang="en-US" dirty="0">
              <a:solidFill>
                <a:schemeClr val="tx1"/>
              </a:solidFill>
              <a:latin typeface="Unikurd Goran" pitchFamily="34" charset="-78"/>
              <a:cs typeface="Unikurd Goran" pitchFamily="34" charset="-78"/>
            </a:endParaRPr>
          </a:p>
        </p:txBody>
      </p:sp>
    </p:spTree>
    <p:extLst>
      <p:ext uri="{BB962C8B-B14F-4D97-AF65-F5344CB8AC3E}">
        <p14:creationId xmlns:p14="http://schemas.microsoft.com/office/powerpoint/2010/main" val="16216823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761999"/>
          </a:xfrm>
        </p:spPr>
        <p:txBody>
          <a:bodyPr>
            <a:normAutofit fontScale="90000"/>
          </a:bodyPr>
          <a:lstStyle/>
          <a:p>
            <a:endParaRPr lang="en-US" dirty="0"/>
          </a:p>
        </p:txBody>
      </p:sp>
      <p:sp>
        <p:nvSpPr>
          <p:cNvPr id="3" name="Subtitle 2"/>
          <p:cNvSpPr>
            <a:spLocks noGrp="1"/>
          </p:cNvSpPr>
          <p:nvPr>
            <p:ph type="subTitle" idx="1"/>
          </p:nvPr>
        </p:nvSpPr>
        <p:spPr>
          <a:xfrm>
            <a:off x="1371600" y="1219200"/>
            <a:ext cx="6400800" cy="4419600"/>
          </a:xfrm>
        </p:spPr>
        <p:txBody>
          <a:bodyPr>
            <a:normAutofit fontScale="85000" lnSpcReduction="10000"/>
          </a:bodyPr>
          <a:lstStyle/>
          <a:p>
            <a:r>
              <a:rPr lang="ar-JO" dirty="0" smtClean="0">
                <a:solidFill>
                  <a:schemeClr val="tx1"/>
                </a:solidFill>
                <a:latin typeface="Unikurd Goran" pitchFamily="34" charset="-78"/>
                <a:cs typeface="Unikurd Goran" pitchFamily="34" charset="-78"/>
              </a:rPr>
              <a:t>4-هه‌بوونی هه‌زری عه‌شایری له‌سه‌ر كومه‌لگای كوردی كه‌نابیت كه‌سیكی بیگانه‌ حوكمیان بكات كه‌ بۆ به‌رژوه‌ندی خۆیان هه‌موو یه‌كبگرن وه‌ پیدانی چه‌ك و یارمه‌تی له‌كاتی جه‌نگدا</a:t>
            </a:r>
          </a:p>
          <a:p>
            <a:r>
              <a:rPr lang="ar-JO" dirty="0" smtClean="0">
                <a:solidFill>
                  <a:schemeClr val="tx1"/>
                </a:solidFill>
                <a:latin typeface="Unikurd Goran" pitchFamily="34" charset="-78"/>
                <a:cs typeface="Unikurd Goran" pitchFamily="34" charset="-78"/>
              </a:rPr>
              <a:t>5-هه‌بوونی عه‌شیره‌تی ره‌واندی كه‌ عیسای كوری كه‌لوس سه‌ر به‌ م عه‌شیره‌ته‌یه‌ كه‌ دوای بوو به‌ دامیزرینه‌ری میرنیشینه‌كه‌ سوودیان له‌ لاوازی ده‌سه‌لاتی ناوه‌ند وه‌رگرت بۆ عه‌شیره‌ته‌كان بخاته‌ ژیر ده‌سه‌لاتی چونكه‌ له‌ ناوچه‌ی هاودیان تووشی ئاژاوه‌بوو بوو توانی له‌ ده‌وری خۆیان كۆبكاته‌وه‌ وه‌ سیسته‌می عه‌شائیری بچه‌سبینیت و باج بده‌ن.</a:t>
            </a:r>
            <a:endParaRPr lang="en-US" dirty="0">
              <a:solidFill>
                <a:schemeClr val="tx1"/>
              </a:solidFill>
              <a:latin typeface="Unikurd Goran" pitchFamily="34" charset="-78"/>
              <a:cs typeface="Unikurd Goran" pitchFamily="34" charset="-78"/>
            </a:endParaRPr>
          </a:p>
        </p:txBody>
      </p:sp>
    </p:spTree>
    <p:extLst>
      <p:ext uri="{BB962C8B-B14F-4D97-AF65-F5344CB8AC3E}">
        <p14:creationId xmlns:p14="http://schemas.microsoft.com/office/powerpoint/2010/main" val="3593665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457199"/>
          </a:xfrm>
        </p:spPr>
        <p:txBody>
          <a:bodyPr>
            <a:normAutofit fontScale="90000"/>
          </a:bodyPr>
          <a:lstStyle/>
          <a:p>
            <a:r>
              <a:rPr lang="ar-IQ" dirty="0" smtClean="0">
                <a:cs typeface="Zanest _ Govar" pitchFamily="2" charset="-78"/>
              </a:rPr>
              <a:t>ميرنيشينةكان</a:t>
            </a:r>
            <a:endParaRPr lang="en-US" dirty="0">
              <a:cs typeface="Zanest _ Govar" pitchFamily="2" charset="-78"/>
            </a:endParaRPr>
          </a:p>
        </p:txBody>
      </p:sp>
      <p:sp>
        <p:nvSpPr>
          <p:cNvPr id="3" name="Subtitle 2"/>
          <p:cNvSpPr>
            <a:spLocks noGrp="1"/>
          </p:cNvSpPr>
          <p:nvPr>
            <p:ph type="subTitle" idx="1"/>
          </p:nvPr>
        </p:nvSpPr>
        <p:spPr>
          <a:xfrm>
            <a:off x="838200" y="914400"/>
            <a:ext cx="7467600" cy="5334000"/>
          </a:xfrm>
        </p:spPr>
        <p:txBody>
          <a:bodyPr>
            <a:noAutofit/>
          </a:bodyPr>
          <a:lstStyle/>
          <a:p>
            <a:r>
              <a:rPr lang="ar-IQ" sz="1800" dirty="0"/>
              <a:t> </a:t>
            </a:r>
            <a:r>
              <a:rPr lang="ar-IQ" sz="1800" cap="all" dirty="0" smtClean="0">
                <a:effectLst>
                  <a:glow rad="101600">
                    <a:schemeClr val="accent6">
                      <a:satMod val="175000"/>
                      <a:alpha val="40000"/>
                    </a:schemeClr>
                  </a:glow>
                  <a:reflection blurRad="12700" stA="28000" endPos="45000" dist="1003" dir="5400000" sy="-100000" algn="bl"/>
                </a:effectLst>
                <a:cs typeface="Zanest _ Govar" pitchFamily="2" charset="-78"/>
              </a:rPr>
              <a:t>ميرنشينةكاني </a:t>
            </a:r>
            <a:r>
              <a:rPr lang="ar-IQ" sz="1800" cap="all" dirty="0">
                <a:effectLst>
                  <a:glow rad="101600">
                    <a:schemeClr val="accent6">
                      <a:satMod val="175000"/>
                      <a:alpha val="40000"/>
                    </a:schemeClr>
                  </a:glow>
                  <a:reflection blurRad="12700" stA="28000" endPos="45000" dist="1003" dir="5400000" sy="-100000" algn="bl"/>
                </a:effectLst>
                <a:cs typeface="Zanest _ Govar" pitchFamily="2" charset="-78"/>
              </a:rPr>
              <a:t>رؤذهةلاتي كوردستان بريتين لة: ـ</a:t>
            </a:r>
            <a:endParaRPr lang="en-US" sz="1800" dirty="0">
              <a:solidFill>
                <a:schemeClr val="tx1"/>
              </a:solidFill>
              <a:effectLst>
                <a:glow rad="101600">
                  <a:schemeClr val="accent6">
                    <a:satMod val="175000"/>
                    <a:alpha val="40000"/>
                  </a:schemeClr>
                </a:glow>
              </a:effectLst>
              <a:cs typeface="Zanest _ Govar" pitchFamily="2" charset="-78"/>
            </a:endParaRPr>
          </a:p>
          <a:p>
            <a:r>
              <a:rPr lang="ar-IQ" sz="1800" dirty="0">
                <a:solidFill>
                  <a:schemeClr val="tx1"/>
                </a:solidFill>
                <a:cs typeface="Zanest _ Govar" pitchFamily="2" charset="-78"/>
              </a:rPr>
              <a:t>20 ـ ميرنشيني [ دنبلي ] : دةكةويَتة باكوري رؤذئاواي دةرياضةي ورمي و سةرثةرشتي ناوضةي ( خؤي و سلماس) دةكرد </a:t>
            </a:r>
            <a:endParaRPr lang="en-US" sz="1800" dirty="0">
              <a:solidFill>
                <a:schemeClr val="tx1"/>
              </a:solidFill>
              <a:cs typeface="Zanest _ Govar" pitchFamily="2" charset="-78"/>
            </a:endParaRPr>
          </a:p>
          <a:p>
            <a:r>
              <a:rPr lang="ar-IQ" sz="1800" dirty="0">
                <a:solidFill>
                  <a:schemeClr val="tx1"/>
                </a:solidFill>
                <a:cs typeface="Zanest _ Govar" pitchFamily="2" charset="-78"/>
              </a:rPr>
              <a:t>21 ـ ميرنشيني [ برادؤست ] : دةكةويَتة رؤذئاواي دةرياضةي ورميَ و سةرثةرشتي شاري ورميَ ي دةكرد.</a:t>
            </a:r>
            <a:endParaRPr lang="en-US" sz="1800" dirty="0">
              <a:solidFill>
                <a:schemeClr val="tx1"/>
              </a:solidFill>
              <a:cs typeface="Zanest _ Govar" pitchFamily="2" charset="-78"/>
            </a:endParaRPr>
          </a:p>
          <a:p>
            <a:r>
              <a:rPr lang="ar-IQ" sz="1800" dirty="0">
                <a:solidFill>
                  <a:schemeClr val="tx1"/>
                </a:solidFill>
                <a:cs typeface="Zanest _ Govar" pitchFamily="2" charset="-78"/>
              </a:rPr>
              <a:t>22 ـ ميرنشيني [ موكريان ] : سةرثةرشتي شاري موكرياني دةكرد ( ناوضةي مهاباد و دةوروبةري ثيَ دةليَن ولاتي موكريان )  </a:t>
            </a:r>
            <a:endParaRPr lang="en-US" sz="1800" dirty="0">
              <a:solidFill>
                <a:schemeClr val="tx1"/>
              </a:solidFill>
              <a:cs typeface="Zanest _ Govar" pitchFamily="2" charset="-78"/>
            </a:endParaRPr>
          </a:p>
          <a:p>
            <a:r>
              <a:rPr lang="ar-IQ" sz="1800" dirty="0">
                <a:solidFill>
                  <a:schemeClr val="tx1"/>
                </a:solidFill>
                <a:cs typeface="Zanest _ Govar" pitchFamily="2" charset="-78"/>
              </a:rPr>
              <a:t>23 ـ ميرنشيني [ بانة ] : دةكةويَتة باشوري ميرنشيني موكريان و تةنها سةرثةرشتي شاري بانةي دةكرد.</a:t>
            </a:r>
            <a:endParaRPr lang="en-US" sz="1800" dirty="0">
              <a:solidFill>
                <a:schemeClr val="tx1"/>
              </a:solidFill>
              <a:cs typeface="Zanest _ Govar" pitchFamily="2" charset="-78"/>
            </a:endParaRPr>
          </a:p>
          <a:p>
            <a:r>
              <a:rPr lang="ar-IQ" sz="1800" dirty="0">
                <a:solidFill>
                  <a:schemeClr val="tx1"/>
                </a:solidFill>
                <a:cs typeface="Zanest _ Govar" pitchFamily="2" charset="-78"/>
              </a:rPr>
              <a:t>24 ـ ميرنشيني [ كةلهور ] : دةكةويَتة باكوري لورِستان.</a:t>
            </a:r>
            <a:endParaRPr lang="en-US" sz="1800" dirty="0">
              <a:solidFill>
                <a:schemeClr val="tx1"/>
              </a:solidFill>
              <a:cs typeface="Zanest _ Govar" pitchFamily="2" charset="-78"/>
            </a:endParaRPr>
          </a:p>
          <a:p>
            <a:r>
              <a:rPr lang="ar-IQ" sz="1800" dirty="0">
                <a:solidFill>
                  <a:schemeClr val="tx1"/>
                </a:solidFill>
                <a:cs typeface="Zanest _ Govar" pitchFamily="2" charset="-78"/>
              </a:rPr>
              <a:t>25 ـ ميرنشيني [ لورِستان ] : سةرثةرشتي لورِستاني بضووكي كردوة. </a:t>
            </a:r>
            <a:endParaRPr lang="en-US" sz="1800" dirty="0">
              <a:solidFill>
                <a:schemeClr val="tx1"/>
              </a:solidFill>
              <a:cs typeface="Zanest _ Govar" pitchFamily="2" charset="-78"/>
            </a:endParaRPr>
          </a:p>
          <a:p>
            <a:pPr lvl="0" rtl="1"/>
            <a:r>
              <a:rPr lang="ar-IQ" sz="1800" cap="all" dirty="0">
                <a:solidFill>
                  <a:schemeClr val="tx1"/>
                </a:solidFill>
                <a:effectLst>
                  <a:glow rad="101600">
                    <a:schemeClr val="accent6">
                      <a:satMod val="175000"/>
                      <a:alpha val="40000"/>
                    </a:schemeClr>
                  </a:glow>
                  <a:reflection blurRad="12700" stA="28000" endPos="45000" dist="1003" dir="5400000" sy="-100000" algn="bl"/>
                </a:effectLst>
                <a:cs typeface="Zanest _ Govar" pitchFamily="2" charset="-78"/>
              </a:rPr>
              <a:t>ميرنشينةكاني باشوري كوردستان بريتين لة: ـ</a:t>
            </a:r>
            <a:endParaRPr lang="en-US" sz="1800" dirty="0">
              <a:solidFill>
                <a:schemeClr val="tx1"/>
              </a:solidFill>
              <a:effectLst>
                <a:glow rad="101600">
                  <a:schemeClr val="accent6">
                    <a:satMod val="175000"/>
                    <a:alpha val="40000"/>
                  </a:schemeClr>
                </a:glow>
              </a:effectLst>
              <a:cs typeface="Zanest _ Govar" pitchFamily="2" charset="-78"/>
            </a:endParaRPr>
          </a:p>
          <a:p>
            <a:r>
              <a:rPr lang="ar-IQ" sz="1800" dirty="0">
                <a:solidFill>
                  <a:schemeClr val="tx1"/>
                </a:solidFill>
                <a:cs typeface="Zanest _ Govar" pitchFamily="2" charset="-78"/>
              </a:rPr>
              <a:t>26ـ ميرنشيني [ بادينان ] : دةكةويَتة باشوري ميرنشيني هةكاري  و سةرثةرشتي شارةكاني ئاكريَ و دهؤك و ئاميَدي دةكرد.</a:t>
            </a:r>
            <a:endParaRPr lang="en-US" sz="1800" dirty="0">
              <a:solidFill>
                <a:schemeClr val="tx1"/>
              </a:solidFill>
              <a:cs typeface="Zanest _ Govar" pitchFamily="2" charset="-78"/>
            </a:endParaRPr>
          </a:p>
          <a:p>
            <a:r>
              <a:rPr lang="ar-IQ" sz="1800" dirty="0">
                <a:solidFill>
                  <a:schemeClr val="tx1"/>
                </a:solidFill>
                <a:cs typeface="Zanest _ Govar" pitchFamily="2" charset="-78"/>
              </a:rPr>
              <a:t>27 ـ ميرنشيني [ سؤران ] : دةكةويَتة باشوري ميرنشيني بادينان سةرثةرشتي ناوضةكاني نيَوان زيَ ي سةروو و زيَ ي خواروو و سةرثةرشتي شارةكاني شقلاَوة و حرير و رواندوز و رِانيةي دةكرد.</a:t>
            </a:r>
            <a:endParaRPr lang="en-US" sz="1800" dirty="0">
              <a:solidFill>
                <a:schemeClr val="tx1"/>
              </a:solidFill>
              <a:cs typeface="Zanest _ Govar" pitchFamily="2" charset="-78"/>
            </a:endParaRPr>
          </a:p>
          <a:p>
            <a:r>
              <a:rPr lang="ar-IQ" sz="1800" dirty="0">
                <a:solidFill>
                  <a:schemeClr val="tx1"/>
                </a:solidFill>
                <a:cs typeface="Zanest _ Govar" pitchFamily="2" charset="-78"/>
              </a:rPr>
              <a:t>28 ـ ميرنشيني [ بابان ] : دةكةويَتة رؤذهةلاتي ميرنشيني سؤران و سةرثةرشتي شارةكاني سليَماني و شارةزوري دةكرد.</a:t>
            </a:r>
            <a:endParaRPr lang="en-US" sz="1800" dirty="0">
              <a:solidFill>
                <a:schemeClr val="tx1"/>
              </a:solidFill>
              <a:cs typeface="Zanest _ Govar" pitchFamily="2" charset="-78"/>
            </a:endParaRPr>
          </a:p>
          <a:p>
            <a:r>
              <a:rPr lang="ar-IQ" sz="1800" dirty="0">
                <a:solidFill>
                  <a:schemeClr val="tx1"/>
                </a:solidFill>
                <a:cs typeface="Zanest _ Govar" pitchFamily="2" charset="-78"/>
              </a:rPr>
              <a:t>29 ـ ميرنشيني [ ئةردةلان ] : سةرثةرشتي ضةند ناوضةيةكي شارةزوور و قةلآي زلَم و شةميران و طولَ عةنبةر(خورمالَي ئيَستا ) و شاري سنة دةكرد.</a:t>
            </a:r>
            <a:endParaRPr lang="en-US" sz="1800" dirty="0">
              <a:solidFill>
                <a:schemeClr val="tx1"/>
              </a:solidFill>
              <a:cs typeface="Zanest _ Govar" pitchFamily="2" charset="-78"/>
            </a:endParaRPr>
          </a:p>
          <a:p>
            <a:r>
              <a:rPr lang="ar-IQ" sz="1800" dirty="0">
                <a:solidFill>
                  <a:schemeClr val="tx1"/>
                </a:solidFill>
                <a:cs typeface="Zanest _ Govar" pitchFamily="2" charset="-78"/>
              </a:rPr>
              <a:t>30 ـ ميرنشيني [ داسني ] يان [ ميرنشيني كوردة ئيَزيديةكان ]  : هةنديَ جار سةرثةرشتي شاري دهؤك و دةوروبةري دةكرد وة سةرثةرشتي ناوضةي ئيَزيديةكاني نيَوان دهؤك و موصل دةكرد لة رووي سنورةوة دراوسيَ ميرنشيني بادينان بوون</a:t>
            </a:r>
            <a:r>
              <a:rPr lang="ar-IQ" sz="1800" dirty="0"/>
              <a:t>.</a:t>
            </a:r>
            <a:endParaRPr lang="en-US" sz="1800" dirty="0"/>
          </a:p>
        </p:txBody>
      </p:sp>
    </p:spTree>
    <p:extLst>
      <p:ext uri="{BB962C8B-B14F-4D97-AF65-F5344CB8AC3E}">
        <p14:creationId xmlns:p14="http://schemas.microsoft.com/office/powerpoint/2010/main" val="1308937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838199"/>
          </a:xfrm>
        </p:spPr>
        <p:txBody>
          <a:bodyPr/>
          <a:lstStyle/>
          <a:p>
            <a:r>
              <a:rPr lang="ar-IQ" dirty="0" smtClean="0">
                <a:cs typeface="Ali_K_Samik" pitchFamily="2" charset="-78"/>
              </a:rPr>
              <a:t>ميرشينى بادينان</a:t>
            </a:r>
            <a:endParaRPr lang="en-US" dirty="0">
              <a:cs typeface="Ali_K_Samik" pitchFamily="2" charset="-78"/>
            </a:endParaRPr>
          </a:p>
        </p:txBody>
      </p:sp>
      <p:sp>
        <p:nvSpPr>
          <p:cNvPr id="3" name="Subtitle 2"/>
          <p:cNvSpPr>
            <a:spLocks noGrp="1"/>
          </p:cNvSpPr>
          <p:nvPr>
            <p:ph type="subTitle" idx="1"/>
          </p:nvPr>
        </p:nvSpPr>
        <p:spPr>
          <a:xfrm>
            <a:off x="1371600" y="1752600"/>
            <a:ext cx="6400800" cy="3886200"/>
          </a:xfrm>
        </p:spPr>
        <p:txBody>
          <a:bodyPr>
            <a:normAutofit/>
          </a:bodyPr>
          <a:lstStyle/>
          <a:p>
            <a:r>
              <a:rPr lang="ar-IQ" sz="2800" dirty="0" smtClean="0">
                <a:solidFill>
                  <a:schemeClr val="tx1"/>
                </a:solidFill>
                <a:cs typeface="Ali_K_Samik" pitchFamily="2" charset="-78"/>
              </a:rPr>
              <a:t>رِةضةلَكي </a:t>
            </a:r>
          </a:p>
          <a:p>
            <a:r>
              <a:rPr lang="ar-IQ" sz="2800" dirty="0" smtClean="0">
                <a:solidFill>
                  <a:schemeClr val="tx1"/>
                </a:solidFill>
                <a:cs typeface="Ali_K_Samik" pitchFamily="2" charset="-78"/>
              </a:rPr>
              <a:t>1= بيروبؤضوونى يةكةم  كةسةر بةعباسيةكانن</a:t>
            </a:r>
          </a:p>
          <a:p>
            <a:r>
              <a:rPr lang="ar-IQ" sz="2800" dirty="0" smtClean="0">
                <a:solidFill>
                  <a:schemeClr val="tx1"/>
                </a:solidFill>
                <a:cs typeface="Ali_K_Samik" pitchFamily="2" charset="-78"/>
              </a:rPr>
              <a:t>2- بيروبؤضوونى دووةم كة لةلايةن هةباسى لة شةمزيناوة هاتووة</a:t>
            </a:r>
          </a:p>
          <a:p>
            <a:r>
              <a:rPr lang="ar-IQ" sz="2800" dirty="0" smtClean="0">
                <a:solidFill>
                  <a:schemeClr val="tx1"/>
                </a:solidFill>
                <a:cs typeface="Ali_K_Samik" pitchFamily="2" charset="-78"/>
              </a:rPr>
              <a:t>3- هؤزةكانى (مزوورى – زيبار – راوكانية – بروارى – مةهلى – سيابروى- تيلى – بولى- سندى – سليفانى)</a:t>
            </a:r>
            <a:endParaRPr lang="en-US" sz="2800" dirty="0">
              <a:solidFill>
                <a:schemeClr val="tx1"/>
              </a:solidFill>
              <a:cs typeface="Ali_K_Samik" pitchFamily="2" charset="-78"/>
            </a:endParaRPr>
          </a:p>
        </p:txBody>
      </p:sp>
    </p:spTree>
    <p:extLst>
      <p:ext uri="{BB962C8B-B14F-4D97-AF65-F5344CB8AC3E}">
        <p14:creationId xmlns:p14="http://schemas.microsoft.com/office/powerpoint/2010/main" val="9672809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914400"/>
          </a:xfrm>
        </p:spPr>
        <p:txBody>
          <a:bodyPr/>
          <a:lstStyle/>
          <a:p>
            <a:r>
              <a:rPr lang="ar-IQ" dirty="0" smtClean="0">
                <a:cs typeface="Ali_K_Samik" pitchFamily="2" charset="-78"/>
              </a:rPr>
              <a:t>ثاشاكان</a:t>
            </a:r>
            <a:endParaRPr lang="en-US" dirty="0">
              <a:cs typeface="Ali_K_Samik" pitchFamily="2" charset="-78"/>
            </a:endParaRPr>
          </a:p>
        </p:txBody>
      </p:sp>
      <p:sp>
        <p:nvSpPr>
          <p:cNvPr id="3" name="Subtitle 2"/>
          <p:cNvSpPr>
            <a:spLocks noGrp="1"/>
          </p:cNvSpPr>
          <p:nvPr>
            <p:ph type="subTitle" idx="1"/>
          </p:nvPr>
        </p:nvSpPr>
        <p:spPr>
          <a:xfrm>
            <a:off x="1371600" y="2133600"/>
            <a:ext cx="6400800" cy="3505200"/>
          </a:xfrm>
        </p:spPr>
        <p:txBody>
          <a:bodyPr/>
          <a:lstStyle/>
          <a:p>
            <a:r>
              <a:rPr lang="ar-IQ" dirty="0" smtClean="0">
                <a:solidFill>
                  <a:schemeClr val="tx1"/>
                </a:solidFill>
                <a:cs typeface="Ali_K_Samik" pitchFamily="2" charset="-78"/>
              </a:rPr>
              <a:t>ئةمير زةينةدين</a:t>
            </a:r>
          </a:p>
          <a:p>
            <a:r>
              <a:rPr lang="ar-IQ" dirty="0" smtClean="0">
                <a:solidFill>
                  <a:schemeClr val="tx1"/>
                </a:solidFill>
                <a:cs typeface="Ali_K_Samik" pitchFamily="2" charset="-78"/>
              </a:rPr>
              <a:t>سةيف دين كورى زةينةدين</a:t>
            </a:r>
          </a:p>
          <a:p>
            <a:r>
              <a:rPr lang="ar-IQ" dirty="0" smtClean="0">
                <a:solidFill>
                  <a:schemeClr val="tx1"/>
                </a:solidFill>
                <a:cs typeface="Ali_K_Samik" pitchFamily="2" charset="-78"/>
              </a:rPr>
              <a:t>حةسةن كورى سةيف دين 1533</a:t>
            </a:r>
          </a:p>
          <a:p>
            <a:r>
              <a:rPr lang="ar-IQ" dirty="0" smtClean="0">
                <a:solidFill>
                  <a:schemeClr val="tx1"/>
                </a:solidFill>
                <a:cs typeface="Ali_K_Samik" pitchFamily="2" charset="-78"/>
              </a:rPr>
              <a:t>مير حوسن كورى حسن 1566</a:t>
            </a:r>
          </a:p>
          <a:p>
            <a:r>
              <a:rPr lang="ar-IQ" dirty="0" smtClean="0">
                <a:solidFill>
                  <a:schemeClr val="tx1"/>
                </a:solidFill>
                <a:cs typeface="Ali_K_Samik" pitchFamily="2" charset="-78"/>
              </a:rPr>
              <a:t>قوباد بةط1576-1586</a:t>
            </a:r>
          </a:p>
          <a:p>
            <a:r>
              <a:rPr lang="ar-IQ" dirty="0" smtClean="0">
                <a:solidFill>
                  <a:schemeClr val="tx1"/>
                </a:solidFill>
                <a:cs typeface="Ali_K_Samik" pitchFamily="2" charset="-78"/>
              </a:rPr>
              <a:t>سيدى خان1585-1628</a:t>
            </a:r>
            <a:endParaRPr lang="en-US" dirty="0">
              <a:solidFill>
                <a:schemeClr val="tx1"/>
              </a:solidFill>
              <a:cs typeface="Ali_K_Samik" pitchFamily="2" charset="-78"/>
            </a:endParaRPr>
          </a:p>
        </p:txBody>
      </p:sp>
    </p:spTree>
    <p:extLst>
      <p:ext uri="{BB962C8B-B14F-4D97-AF65-F5344CB8AC3E}">
        <p14:creationId xmlns:p14="http://schemas.microsoft.com/office/powerpoint/2010/main" val="22203080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772400" cy="1470025"/>
          </a:xfrm>
        </p:spPr>
        <p:txBody>
          <a:bodyPr/>
          <a:lstStyle/>
          <a:p>
            <a:r>
              <a:rPr lang="ar-IQ" dirty="0" smtClean="0">
                <a:cs typeface="Ali_K_Sahifa" pitchFamily="2" charset="-78"/>
              </a:rPr>
              <a:t>ميَذووى كوردى نوىَ</a:t>
            </a:r>
            <a:endParaRPr lang="en-US" dirty="0">
              <a:cs typeface="Ali_K_Sahifa" pitchFamily="2" charset="-78"/>
            </a:endParaRPr>
          </a:p>
        </p:txBody>
      </p:sp>
      <p:sp>
        <p:nvSpPr>
          <p:cNvPr id="3" name="Subtitle 2"/>
          <p:cNvSpPr>
            <a:spLocks noGrp="1"/>
          </p:cNvSpPr>
          <p:nvPr>
            <p:ph type="subTitle" idx="1"/>
          </p:nvPr>
        </p:nvSpPr>
        <p:spPr>
          <a:xfrm>
            <a:off x="1371600" y="2438400"/>
            <a:ext cx="6400800" cy="3200400"/>
          </a:xfrm>
        </p:spPr>
        <p:txBody>
          <a:bodyPr/>
          <a:lstStyle/>
          <a:p>
            <a:r>
              <a:rPr lang="ar-IQ" dirty="0" smtClean="0">
                <a:solidFill>
                  <a:schemeClr val="tx1"/>
                </a:solidFill>
                <a:cs typeface="Ali_K_Sahifa" pitchFamily="2" charset="-78"/>
              </a:rPr>
              <a:t>كؤليَذى ثةروةردى بنةرةتى </a:t>
            </a:r>
          </a:p>
          <a:p>
            <a:r>
              <a:rPr lang="ar-IQ" dirty="0" smtClean="0">
                <a:solidFill>
                  <a:schemeClr val="tx1"/>
                </a:solidFill>
                <a:cs typeface="Ali_K_Sahifa" pitchFamily="2" charset="-78"/>
              </a:rPr>
              <a:t>بةشى زانستة كؤمةلاَتيةكان</a:t>
            </a:r>
          </a:p>
          <a:p>
            <a:r>
              <a:rPr lang="ar-IQ" dirty="0" smtClean="0">
                <a:solidFill>
                  <a:schemeClr val="tx1"/>
                </a:solidFill>
                <a:cs typeface="Ali_K_Sahifa" pitchFamily="2" charset="-78"/>
              </a:rPr>
              <a:t>قؤناغى سيَةم</a:t>
            </a:r>
          </a:p>
          <a:p>
            <a:r>
              <a:rPr lang="ar-IQ" dirty="0" smtClean="0">
                <a:solidFill>
                  <a:schemeClr val="tx1"/>
                </a:solidFill>
                <a:cs typeface="Ali_K_Sahifa" pitchFamily="2" charset="-78"/>
              </a:rPr>
              <a:t>مامؤستا:ليزان زرار فتح اللة</a:t>
            </a:r>
            <a:endParaRPr lang="en-US" dirty="0">
              <a:solidFill>
                <a:schemeClr val="tx1"/>
              </a:solidFill>
              <a:cs typeface="Ali_K_Sahifa" pitchFamily="2" charset="-78"/>
            </a:endParaRPr>
          </a:p>
        </p:txBody>
      </p:sp>
    </p:spTree>
    <p:extLst>
      <p:ext uri="{BB962C8B-B14F-4D97-AF65-F5344CB8AC3E}">
        <p14:creationId xmlns:p14="http://schemas.microsoft.com/office/powerpoint/2010/main" val="20210758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29389"/>
            <a:ext cx="7772400" cy="689811"/>
          </a:xfrm>
          <a:solidFill>
            <a:schemeClr val="bg1"/>
          </a:solidFill>
        </p:spPr>
        <p:txBody>
          <a:bodyPr>
            <a:normAutofit fontScale="90000"/>
          </a:bodyPr>
          <a:lstStyle/>
          <a:p>
            <a:r>
              <a:rPr lang="ar-IQ" dirty="0" smtClean="0">
                <a:cs typeface="Ali_K_Sharif" pitchFamily="2" charset="-78"/>
              </a:rPr>
              <a:t>ميرنيشينى بادينان</a:t>
            </a:r>
            <a:endParaRPr lang="en-US" dirty="0">
              <a:cs typeface="Ali_K_Sharif" pitchFamily="2" charset="-78"/>
            </a:endParaRPr>
          </a:p>
        </p:txBody>
      </p:sp>
      <p:sp>
        <p:nvSpPr>
          <p:cNvPr id="3" name="Subtitle 2"/>
          <p:cNvSpPr>
            <a:spLocks noGrp="1"/>
          </p:cNvSpPr>
          <p:nvPr>
            <p:ph type="subTitle" idx="1"/>
          </p:nvPr>
        </p:nvSpPr>
        <p:spPr>
          <a:xfrm>
            <a:off x="1371600" y="1600200"/>
            <a:ext cx="6400800" cy="4038600"/>
          </a:xfrm>
          <a:solidFill>
            <a:schemeClr val="bg1"/>
          </a:solidFill>
        </p:spPr>
        <p:txBody>
          <a:bodyPr/>
          <a:lstStyle/>
          <a:p>
            <a:r>
              <a:rPr lang="ar-IQ" dirty="0" smtClean="0">
                <a:solidFill>
                  <a:schemeClr val="tx1"/>
                </a:solidFill>
                <a:cs typeface="Ali_K_Sharif" pitchFamily="2" charset="-78"/>
              </a:rPr>
              <a:t>ثايتةختى ميرنيشينى بادينان قةلاَى ئاميَدى بوو،كة ميَذووى دروستبوونى ناديارة ،بةلاَم بؤ يةكةم جار ناوى هاتووة لةسةر دةمى ئاشووريةكان كة بةناوى ئامات هاتووة كة قةلاَيةكى بةهيَزو ثتةو بووة،بةلاَم بةدريَذايي كات خاثورو ويَران بوو تا سةردةمى عيماددين زةنطى كة والى موسل بوو كاتيَك كة داطيرى طرد قةلاَكةى نوذن كردوةوة.</a:t>
            </a:r>
            <a:endParaRPr lang="en-US" dirty="0">
              <a:solidFill>
                <a:schemeClr val="tx1"/>
              </a:solidFill>
              <a:cs typeface="Ali_K_Sharif" pitchFamily="2" charset="-78"/>
            </a:endParaRPr>
          </a:p>
        </p:txBody>
      </p:sp>
    </p:spTree>
    <p:extLst>
      <p:ext uri="{BB962C8B-B14F-4D97-AF65-F5344CB8AC3E}">
        <p14:creationId xmlns:p14="http://schemas.microsoft.com/office/powerpoint/2010/main" val="34757305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81000"/>
            <a:ext cx="7772400" cy="685799"/>
          </a:xfrm>
          <a:solidFill>
            <a:schemeClr val="bg1"/>
          </a:solidFill>
        </p:spPr>
        <p:txBody>
          <a:bodyPr>
            <a:normAutofit fontScale="90000"/>
          </a:bodyPr>
          <a:lstStyle/>
          <a:p>
            <a:r>
              <a:rPr lang="ar-IQ" dirty="0" smtClean="0">
                <a:cs typeface="Ali_K_Sahifa" pitchFamily="2" charset="-78"/>
              </a:rPr>
              <a:t>ميرنيشينى بادينان</a:t>
            </a:r>
            <a:endParaRPr lang="en-US" dirty="0">
              <a:cs typeface="Ali_K_Sahifa" pitchFamily="2" charset="-78"/>
            </a:endParaRPr>
          </a:p>
        </p:txBody>
      </p:sp>
      <p:sp>
        <p:nvSpPr>
          <p:cNvPr id="3" name="Subtitle 2"/>
          <p:cNvSpPr>
            <a:spLocks noGrp="1"/>
          </p:cNvSpPr>
          <p:nvPr>
            <p:ph type="subTitle" idx="1"/>
          </p:nvPr>
        </p:nvSpPr>
        <p:spPr>
          <a:xfrm>
            <a:off x="1371600" y="1066800"/>
            <a:ext cx="6400800" cy="5334000"/>
          </a:xfrm>
          <a:solidFill>
            <a:schemeClr val="bg1"/>
          </a:solidFill>
        </p:spPr>
        <p:txBody>
          <a:bodyPr>
            <a:normAutofit/>
          </a:bodyPr>
          <a:lstStyle/>
          <a:p>
            <a:pPr algn="r"/>
            <a:r>
              <a:rPr lang="ar-IQ" sz="1800" dirty="0">
                <a:solidFill>
                  <a:schemeClr val="tx1"/>
                </a:solidFill>
                <a:cs typeface="Ali_K_Sahifa" pitchFamily="2" charset="-78"/>
              </a:rPr>
              <a:t>م</a:t>
            </a:r>
            <a:r>
              <a:rPr lang="ar-IQ" sz="2000" dirty="0">
                <a:solidFill>
                  <a:schemeClr val="tx1"/>
                </a:solidFill>
                <a:cs typeface="Ali_K_Sahifa" pitchFamily="2" charset="-78"/>
              </a:rPr>
              <a:t>يَذووى </a:t>
            </a:r>
            <a:r>
              <a:rPr lang="ar-IQ" sz="2000" dirty="0" smtClean="0">
                <a:solidFill>
                  <a:schemeClr val="tx1"/>
                </a:solidFill>
                <a:cs typeface="Ali_K_Sahifa" pitchFamily="2" charset="-78"/>
              </a:rPr>
              <a:t> رِةضةلَةكى بادينان </a:t>
            </a:r>
            <a:r>
              <a:rPr lang="ar-IQ" sz="2000" dirty="0">
                <a:solidFill>
                  <a:schemeClr val="tx1"/>
                </a:solidFill>
                <a:cs typeface="Ali_K_Sahifa" pitchFamily="2" charset="-78"/>
              </a:rPr>
              <a:t>: </a:t>
            </a:r>
            <a:r>
              <a:rPr lang="ar-IQ" sz="2000" dirty="0" smtClean="0">
                <a:solidFill>
                  <a:schemeClr val="tx1"/>
                </a:solidFill>
                <a:cs typeface="Ali_K_Sahifa" pitchFamily="2" charset="-78"/>
              </a:rPr>
              <a:t>بيرو </a:t>
            </a:r>
            <a:r>
              <a:rPr lang="ar-IQ" sz="2000" dirty="0">
                <a:solidFill>
                  <a:schemeClr val="tx1"/>
                </a:solidFill>
                <a:cs typeface="Ali_K_Sahifa" pitchFamily="2" charset="-78"/>
              </a:rPr>
              <a:t>راى جياواز هةية لةسةر ميَذووى رِةضةلَةكى ئةم ميرشينة، هةنديَك لة سةرضاوةكان ئاماذة دةكةن كة رِةضةلَةكيان دةطةرِيَتةوة  بؤ بنةمالِةى عةباسيةكان </a:t>
            </a:r>
            <a:r>
              <a:rPr lang="ar-IQ" sz="2000" dirty="0" smtClean="0">
                <a:solidFill>
                  <a:schemeClr val="tx1"/>
                </a:solidFill>
                <a:cs typeface="Ali_K_Sahifa" pitchFamily="2" charset="-78"/>
              </a:rPr>
              <a:t>(749 -1258ز</a:t>
            </a:r>
            <a:r>
              <a:rPr lang="ar-IQ" sz="2000" dirty="0">
                <a:solidFill>
                  <a:schemeClr val="tx1"/>
                </a:solidFill>
                <a:cs typeface="Ali_K_Sahifa" pitchFamily="2" charset="-78"/>
              </a:rPr>
              <a:t>) فةرمانرةواى عيَراق و زؤربةى ناوضةكانى ئيسلامى دةكرد تا هاتنى مةغؤلةكان كة توانيان ئةم دةولَةتة برِووخيَنن بة سركردايةتى هؤلاكؤ كة كؤتايى  بةم دةولَةتة بهيَنيَت ، بةلاَم هةنديَك لةم بنةمالَةية روويان لة ميرينشينى هةكارى كردوة هةر لةويَوة نيشتةجىَ دةبن وةك </a:t>
            </a:r>
            <a:r>
              <a:rPr lang="ar-IQ" sz="2000" dirty="0" smtClean="0">
                <a:solidFill>
                  <a:schemeClr val="tx1"/>
                </a:solidFill>
                <a:cs typeface="Ali_K_Sahifa" pitchFamily="2" charset="-78"/>
              </a:rPr>
              <a:t>خليل </a:t>
            </a:r>
            <a:r>
              <a:rPr lang="ar-IQ" sz="2000" dirty="0">
                <a:solidFill>
                  <a:schemeClr val="tx1"/>
                </a:solidFill>
                <a:cs typeface="Ali_K_Sahifa" pitchFamily="2" charset="-78"/>
              </a:rPr>
              <a:t>كورى عةلاديين كورِى موبارك </a:t>
            </a:r>
            <a:r>
              <a:rPr lang="ar-IQ" sz="2000" dirty="0" smtClean="0">
                <a:solidFill>
                  <a:schemeClr val="tx1"/>
                </a:solidFill>
                <a:cs typeface="Ali_K_Sahifa" pitchFamily="2" charset="-78"/>
              </a:rPr>
              <a:t>موستةعسم </a:t>
            </a:r>
            <a:r>
              <a:rPr lang="ar-IQ" sz="2000" dirty="0">
                <a:solidFill>
                  <a:schemeClr val="tx1"/>
                </a:solidFill>
                <a:cs typeface="Ali_K_Sahifa" pitchFamily="2" charset="-78"/>
              </a:rPr>
              <a:t>،دةضيَتة  ئاميَدى كة ميرنيشينى بادينان دادةمةزريَنيت لة سةدةى 8ك </a:t>
            </a:r>
            <a:r>
              <a:rPr lang="ar-IQ" sz="2000" dirty="0" smtClean="0">
                <a:solidFill>
                  <a:schemeClr val="tx1"/>
                </a:solidFill>
                <a:cs typeface="Ali_K_Sahifa" pitchFamily="2" charset="-78"/>
              </a:rPr>
              <a:t>– 14 ز،كة ئةو سةردةمة سةر </a:t>
            </a:r>
            <a:r>
              <a:rPr lang="ar-IQ" sz="2000" dirty="0">
                <a:solidFill>
                  <a:schemeClr val="tx1"/>
                </a:solidFill>
                <a:cs typeface="Ali_K_Sahifa" pitchFamily="2" charset="-78"/>
              </a:rPr>
              <a:t>بة هةكارى دةبيَت كة لةدوايدا كورةكةى بةهائةدين كة خةلَكةكة لة دةورى كؤدةبنةوة،ميرنشينةكة فراوان دةكات،لة دواى خؤيدا نةوةكانى دةستيان كردوة بةضةسثاندنى دةسةلاَتيان ، بةلاَم ئةمة ناطةيَنيَت كة خةلَكى ناوضةكة كورد نةبوون بةلَكو عةشيرةتةكانى كوردى وةك زيبارى و سندى ومزورىو رِيَكانى و بروارى سليظانى وهى تر،كةئةمانة خةلَكى رةسةنى ناوضةكةبوون،لايةنطيرى ئةم بنةمالَةيان كردوة لة </a:t>
            </a:r>
            <a:r>
              <a:rPr lang="ar-IQ" sz="2000" dirty="0" smtClean="0">
                <a:solidFill>
                  <a:schemeClr val="tx1"/>
                </a:solidFill>
                <a:cs typeface="Ali_K_Sahifa" pitchFamily="2" charset="-78"/>
              </a:rPr>
              <a:t>دامةزراندنى ئةم ميرنيشينة .</a:t>
            </a:r>
            <a:endParaRPr lang="en-US" sz="2000" dirty="0">
              <a:solidFill>
                <a:schemeClr val="tx1"/>
              </a:solidFill>
              <a:cs typeface="Ali_K_Sahifa" pitchFamily="2" charset="-78"/>
            </a:endParaRPr>
          </a:p>
          <a:p>
            <a:pPr algn="r"/>
            <a:r>
              <a:rPr lang="ar-IQ" sz="2000" dirty="0" smtClean="0">
                <a:solidFill>
                  <a:schemeClr val="tx1"/>
                </a:solidFill>
                <a:cs typeface="Ali_K_Sahifa" pitchFamily="2" charset="-78"/>
              </a:rPr>
              <a:t> لة </a:t>
            </a:r>
            <a:r>
              <a:rPr lang="ar-IQ" sz="2000" dirty="0">
                <a:solidFill>
                  <a:schemeClr val="tx1"/>
                </a:solidFill>
                <a:cs typeface="Ali_K_Sahifa" pitchFamily="2" charset="-78"/>
              </a:rPr>
              <a:t>ثاشا بةناوبانطةكانى بادينان كة رِؤلَى هةبوولة فراوان بوونى دةسةلاَتيان ،ئةويش سولَتان حسن كورى سةيفةدين كة توانى بةرةنطارى دةولَةتى ئاق قؤينلؤ بةسر كردايةتى حةسةنى دريَذ </a:t>
            </a:r>
            <a:r>
              <a:rPr lang="ar-IQ" sz="1800" dirty="0">
                <a:solidFill>
                  <a:schemeClr val="tx1"/>
                </a:solidFill>
                <a:cs typeface="Ali_K_Sahifa" pitchFamily="2" charset="-78"/>
              </a:rPr>
              <a:t>كاتيَك هيريشيان كردة  سةر ئاميدى ،بةلاَم توانيان ئاكرىَ داطير بكا.</a:t>
            </a:r>
            <a:endParaRPr lang="en-US" sz="1800" dirty="0">
              <a:solidFill>
                <a:schemeClr val="tx1"/>
              </a:solidFill>
              <a:cs typeface="Ali_K_Sahifa" pitchFamily="2" charset="-78"/>
            </a:endParaRPr>
          </a:p>
        </p:txBody>
      </p:sp>
    </p:spTree>
    <p:extLst>
      <p:ext uri="{BB962C8B-B14F-4D97-AF65-F5344CB8AC3E}">
        <p14:creationId xmlns:p14="http://schemas.microsoft.com/office/powerpoint/2010/main" val="35218572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762000"/>
          </a:xfrm>
          <a:solidFill>
            <a:schemeClr val="bg1"/>
          </a:solidFill>
        </p:spPr>
        <p:txBody>
          <a:bodyPr/>
          <a:lstStyle/>
          <a:p>
            <a:r>
              <a:rPr lang="ar-IQ" dirty="0" smtClean="0">
                <a:cs typeface="Ali_K_Sahifa" pitchFamily="2" charset="-78"/>
              </a:rPr>
              <a:t>ميَذووى بادينان ثيَش هاتنى عوسمانيةكان</a:t>
            </a:r>
            <a:endParaRPr lang="en-US" dirty="0">
              <a:cs typeface="Ali_K_Sahifa" pitchFamily="2" charset="-78"/>
            </a:endParaRPr>
          </a:p>
        </p:txBody>
      </p:sp>
      <p:sp>
        <p:nvSpPr>
          <p:cNvPr id="3" name="Subtitle 2"/>
          <p:cNvSpPr>
            <a:spLocks noGrp="1"/>
          </p:cNvSpPr>
          <p:nvPr>
            <p:ph type="subTitle" idx="1"/>
          </p:nvPr>
        </p:nvSpPr>
        <p:spPr>
          <a:xfrm>
            <a:off x="1371600" y="1219200"/>
            <a:ext cx="6400800" cy="5257800"/>
          </a:xfrm>
          <a:solidFill>
            <a:schemeClr val="bg1"/>
          </a:solidFill>
        </p:spPr>
        <p:txBody>
          <a:bodyPr>
            <a:normAutofit/>
          </a:bodyPr>
          <a:lstStyle/>
          <a:p>
            <a:pPr algn="just" rtl="1"/>
            <a:r>
              <a:rPr lang="ar-IQ" sz="2400" dirty="0" smtClean="0">
                <a:solidFill>
                  <a:schemeClr val="tx1"/>
                </a:solidFill>
                <a:cs typeface="Ali_K_Sahifa" pitchFamily="2" charset="-78"/>
              </a:rPr>
              <a:t>لةسةردةمى ميرى </a:t>
            </a:r>
            <a:r>
              <a:rPr lang="ar-IQ" sz="2400" dirty="0">
                <a:solidFill>
                  <a:schemeClr val="tx1"/>
                </a:solidFill>
                <a:cs typeface="Ali_K_Sahifa" pitchFamily="2" charset="-78"/>
              </a:rPr>
              <a:t>بادينان ئةويش حةسةنى كورىسةيفةدين،بةتايبةتى كاتيَك توانى بةرةنطارى دةولَةتى ئاقؤينلؤ تروكمانى ببيَتةوة كاتيك هيَرشيان كردة ئاميَدى بة سةركردايةتى حةسةن دريَذ، ئةمةش بةهؤى يارمةتيدانى هؤزةكانى كوردى كة توانيان بةطرى لة خؤيان بكةن،ئةم سةركةوتنة بؤ مايةى بةهيَزبوونى و سةربةخؤى بادينان وة يةكطرتنى هؤزةكانى ناوضةكة لة دةورى ميرنسشينةكة.</a:t>
            </a:r>
            <a:endParaRPr lang="en-US" sz="2400" dirty="0">
              <a:solidFill>
                <a:schemeClr val="tx1"/>
              </a:solidFill>
              <a:cs typeface="Ali_K_Sahifa" pitchFamily="2" charset="-78"/>
            </a:endParaRPr>
          </a:p>
          <a:p>
            <a:pPr algn="just" rtl="1"/>
            <a:r>
              <a:rPr lang="ar-IQ" sz="2400" dirty="0">
                <a:solidFill>
                  <a:schemeClr val="tx1"/>
                </a:solidFill>
                <a:cs typeface="Ali_K_Sahifa" pitchFamily="2" charset="-78"/>
              </a:rPr>
              <a:t>لةهةمان كاتدا دةؤلَةتى سةفةوى سةرى هةلَدا </a:t>
            </a:r>
            <a:r>
              <a:rPr lang="ar-IQ" sz="2400" dirty="0" smtClean="0">
                <a:solidFill>
                  <a:schemeClr val="tx1"/>
                </a:solidFill>
                <a:cs typeface="Ali_K_Sahifa" pitchFamily="2" charset="-78"/>
              </a:rPr>
              <a:t>ل</a:t>
            </a:r>
            <a:r>
              <a:rPr lang="ar-JO" sz="2400" dirty="0" smtClean="0">
                <a:solidFill>
                  <a:schemeClr val="tx1"/>
                </a:solidFill>
                <a:cs typeface="Ali_K_Sahifa" pitchFamily="2" charset="-78"/>
              </a:rPr>
              <a:t>ه </a:t>
            </a:r>
            <a:r>
              <a:rPr lang="ar-IQ" sz="2400" dirty="0" smtClean="0">
                <a:solidFill>
                  <a:schemeClr val="tx1"/>
                </a:solidFill>
                <a:cs typeface="Ali_K_Sahifa" pitchFamily="2" charset="-78"/>
              </a:rPr>
              <a:t> </a:t>
            </a:r>
            <a:r>
              <a:rPr lang="ar-IQ" sz="2400" dirty="0">
                <a:solidFill>
                  <a:schemeClr val="tx1"/>
                </a:solidFill>
                <a:cs typeface="Ali_K_Sahifa" pitchFamily="2" charset="-78"/>
              </a:rPr>
              <a:t>ئيَران بة سةركردايةتى ئيسماعيل سةفةوةى كة توانيان دةولَةتى ئاقؤينلوى توركمانى لة ناو بةرن ،لة دوايدا دةستيان بةسةر عيراق و جةزيرة بطريَت،هةربؤية مير حةسةن هةؤلَيدا لة سةفةويةكان ثةويوةندى دؤستانة لةطةلَيان ببةستيَت،هةلَبةتة توانى سوود لةم ريَكةوتنة وةربطريَت دةست بةسةر دهؤك و شيَخان بطريَت كة لةذيَر دةستى داسنيةكان بوو و لةطةلَ ميرنيشينى  سليفانى وةزاخؤ سينديةكان تا رؤذئاواى رووبارى ديجلة.</a:t>
            </a:r>
            <a:endParaRPr lang="en-US" sz="2400" dirty="0">
              <a:solidFill>
                <a:schemeClr val="tx1"/>
              </a:solidFill>
              <a:cs typeface="Ali_K_Sahifa" pitchFamily="2" charset="-78"/>
            </a:endParaRPr>
          </a:p>
          <a:p>
            <a:endParaRPr lang="en-US" sz="1600" dirty="0"/>
          </a:p>
        </p:txBody>
      </p:sp>
    </p:spTree>
    <p:extLst>
      <p:ext uri="{BB962C8B-B14F-4D97-AF65-F5344CB8AC3E}">
        <p14:creationId xmlns:p14="http://schemas.microsoft.com/office/powerpoint/2010/main" val="14139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533399"/>
          </a:xfrm>
          <a:solidFill>
            <a:schemeClr val="accent1"/>
          </a:solidFill>
        </p:spPr>
        <p:txBody>
          <a:bodyPr>
            <a:normAutofit fontScale="90000"/>
          </a:bodyPr>
          <a:lstStyle/>
          <a:p>
            <a:r>
              <a:rPr lang="ar-IQ" dirty="0" smtClean="0">
                <a:cs typeface="Ali_K_Sahifa" pitchFamily="2" charset="-78"/>
              </a:rPr>
              <a:t>ميرنيشينى بادينان لةسةردةمى عوسمانيةكان</a:t>
            </a:r>
            <a:endParaRPr lang="en-US" dirty="0">
              <a:cs typeface="Ali_K_Sahifa" pitchFamily="2" charset="-78"/>
            </a:endParaRPr>
          </a:p>
        </p:txBody>
      </p:sp>
      <p:sp>
        <p:nvSpPr>
          <p:cNvPr id="3" name="Subtitle 2"/>
          <p:cNvSpPr>
            <a:spLocks noGrp="1"/>
          </p:cNvSpPr>
          <p:nvPr>
            <p:ph type="subTitle" idx="1"/>
          </p:nvPr>
        </p:nvSpPr>
        <p:spPr>
          <a:xfrm>
            <a:off x="1371600" y="762000"/>
            <a:ext cx="6400800" cy="5334000"/>
          </a:xfrm>
          <a:solidFill>
            <a:schemeClr val="accent1">
              <a:lumMod val="20000"/>
              <a:lumOff val="80000"/>
            </a:schemeClr>
          </a:solidFill>
        </p:spPr>
        <p:txBody>
          <a:bodyPr>
            <a:normAutofit fontScale="85000" lnSpcReduction="10000"/>
          </a:bodyPr>
          <a:lstStyle/>
          <a:p>
            <a:pPr algn="just" rtl="1"/>
            <a:r>
              <a:rPr lang="ar-IQ" dirty="0" smtClean="0">
                <a:solidFill>
                  <a:schemeClr val="tx1"/>
                </a:solidFill>
                <a:cs typeface="Ali_K_Sahifa" pitchFamily="2" charset="-78"/>
              </a:rPr>
              <a:t>بيرورِاى جياواز هةية لةسةر بةشداربوونى بادينان لة شةرِى ضالَديران سالَى </a:t>
            </a:r>
            <a:r>
              <a:rPr lang="ar-IQ" sz="2600" dirty="0" smtClean="0">
                <a:solidFill>
                  <a:schemeClr val="tx1"/>
                </a:solidFill>
                <a:cs typeface="Ali_K_Sahifa" pitchFamily="2" charset="-78"/>
              </a:rPr>
              <a:t>1514</a:t>
            </a:r>
            <a:r>
              <a:rPr lang="ar-IQ" dirty="0" smtClean="0">
                <a:solidFill>
                  <a:schemeClr val="tx1"/>
                </a:solidFill>
                <a:cs typeface="Ali_K_Sahifa" pitchFamily="2" charset="-78"/>
              </a:rPr>
              <a:t>ز،هةنديَكيان ئاماذة دةكةن كة مير حةسةن لة سةرةتادا هةلَويَستى بي لايةن هةلَبذاردبوو،بةلاَم لةدوايدا كة سةنكى شةرةكة بؤ لاى عوسمانيةكان بوو ،هةروةك هؤزةكانى ترى كوردى سوثاى خؤى دةنيَريَت بؤيان،بةلَام هةنديَك لة سةرضاوةى تر دةلَين ناوى مير حةسةن نةهاتووة لةناو ليستى ميرة كوردةكان لة بةلَطةكان،ضونكة لةسةرةتادا ئةم ميرنيشينة درا بة ئيدريس بتليسى بةلاَم ئةوةناطةينيَت كة ميرةكانى بادينان بةشدارى ئةم شةرِةيان نةكردبى ،بةلَكو دةلَيَن بة </a:t>
            </a:r>
            <a:r>
              <a:rPr lang="ar-IQ" sz="2600" dirty="0" smtClean="0">
                <a:solidFill>
                  <a:schemeClr val="tx1"/>
                </a:solidFill>
                <a:cs typeface="Ali_K_Sahifa" pitchFamily="2" charset="-78"/>
              </a:rPr>
              <a:t>5000</a:t>
            </a:r>
            <a:r>
              <a:rPr lang="ar-IQ" dirty="0" smtClean="0">
                <a:solidFill>
                  <a:schemeClr val="tx1"/>
                </a:solidFill>
                <a:cs typeface="Ali_K_Sahifa" pitchFamily="2" charset="-78"/>
              </a:rPr>
              <a:t> سةرباز بةشداريان كردية وة ئةم ميرشينة بؤيان ماوة تةوة بة شيَوازى ثشتاوثشت ضونكة لة بةلَطةناماكان بؤمان دةردةكةويَت كة ضؤن سولَتانةكانى عوسمانى ريَزو متمانة لة ميرةكانى بادينان دةطريَت وة نازناوى سولَتانيان ثيَبةخشرابوو.</a:t>
            </a:r>
            <a:endParaRPr lang="en-US" dirty="0" smtClean="0">
              <a:solidFill>
                <a:schemeClr val="tx1"/>
              </a:solidFill>
              <a:cs typeface="Ali_K_Sahifa" pitchFamily="2" charset="-78"/>
            </a:endParaRPr>
          </a:p>
          <a:p>
            <a:endParaRPr lang="en-US" dirty="0"/>
          </a:p>
        </p:txBody>
      </p:sp>
    </p:spTree>
    <p:extLst>
      <p:ext uri="{BB962C8B-B14F-4D97-AF65-F5344CB8AC3E}">
        <p14:creationId xmlns:p14="http://schemas.microsoft.com/office/powerpoint/2010/main" val="30602584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52400"/>
            <a:ext cx="7772400" cy="609599"/>
          </a:xfrm>
          <a:solidFill>
            <a:schemeClr val="bg1"/>
          </a:solidFill>
        </p:spPr>
        <p:txBody>
          <a:bodyPr>
            <a:normAutofit fontScale="90000"/>
          </a:bodyPr>
          <a:lstStyle/>
          <a:p>
            <a:r>
              <a:rPr lang="ar-IQ" sz="3600" dirty="0" smtClean="0">
                <a:cs typeface="Ali_K_Sahifa" pitchFamily="2" charset="-78"/>
              </a:rPr>
              <a:t>ثةيوةندى نيَوان ميرنيشينى بادينان و دةولَةتى عوسمانى</a:t>
            </a:r>
            <a:endParaRPr lang="en-US" dirty="0">
              <a:cs typeface="Ali_K_Sahifa" pitchFamily="2" charset="-78"/>
            </a:endParaRPr>
          </a:p>
        </p:txBody>
      </p:sp>
      <p:sp>
        <p:nvSpPr>
          <p:cNvPr id="3" name="Subtitle 2"/>
          <p:cNvSpPr>
            <a:spLocks noGrp="1"/>
          </p:cNvSpPr>
          <p:nvPr>
            <p:ph type="subTitle" idx="1"/>
          </p:nvPr>
        </p:nvSpPr>
        <p:spPr>
          <a:xfrm>
            <a:off x="1371600" y="1143000"/>
            <a:ext cx="6781800" cy="5105400"/>
          </a:xfrm>
          <a:solidFill>
            <a:schemeClr val="bg1"/>
          </a:solidFill>
        </p:spPr>
        <p:txBody>
          <a:bodyPr>
            <a:noAutofit/>
          </a:bodyPr>
          <a:lstStyle/>
          <a:p>
            <a:pPr algn="just" rtl="1"/>
            <a:r>
              <a:rPr lang="ar-IQ" sz="1800" dirty="0">
                <a:solidFill>
                  <a:schemeClr val="tx1"/>
                </a:solidFill>
                <a:cs typeface="Ali_K_Sahifa" pitchFamily="2" charset="-78"/>
              </a:rPr>
              <a:t>لةدواى كؤض كردنى سولَتان حةسةن كورِةكةى حوسين كورِى حةسةن فةرمانرةواى بادينانى وةرطرت لة سالَى 1533 -1573ز كةيةكيك بوو لة كةساتيةتى زاناو ديندار بة بريارى لةلايةن سولَتان سوليمانى قانونى، وة ثةيوةندى بةهيَزى هةبوو لةطةلَ سولَتان سوليمان ضونكة لة زؤربةى شةرةكانى بةشدارى كردبوو بة لشكرى كوردى بؤ داطيركردنى و بةغدا لة 1534ز، بةم شيَوة توانى دةسةلاَتى بةسةر ميرنيشينة كورديةكان  بضةسثيَنيَت كةلة زؤربةى بريارةكانيان بيرورايان وةردةطرت وة هيض كاتيَك داواكاريةكانى لةلان بابو عالى رةتنةدةكراوة.</a:t>
            </a:r>
            <a:endParaRPr lang="en-US" sz="1800" dirty="0">
              <a:solidFill>
                <a:schemeClr val="tx1"/>
              </a:solidFill>
              <a:cs typeface="Ali_K_Sahifa" pitchFamily="2" charset="-78"/>
            </a:endParaRPr>
          </a:p>
          <a:p>
            <a:pPr algn="just" rtl="1"/>
            <a:r>
              <a:rPr lang="ar-IQ" sz="1800" dirty="0" smtClean="0">
                <a:solidFill>
                  <a:schemeClr val="tx1"/>
                </a:solidFill>
                <a:cs typeface="Ali_K_Sahifa" pitchFamily="2" charset="-78"/>
              </a:rPr>
              <a:t>جاريَكى </a:t>
            </a:r>
            <a:r>
              <a:rPr lang="ar-IQ" sz="1800" dirty="0">
                <a:solidFill>
                  <a:schemeClr val="tx1"/>
                </a:solidFill>
                <a:cs typeface="Ali_K_Sahifa" pitchFamily="2" charset="-78"/>
              </a:rPr>
              <a:t>تر سولًتان سوليمان لة سالَى 1537ز </a:t>
            </a:r>
            <a:r>
              <a:rPr lang="ar-IQ" sz="1800" dirty="0" smtClean="0">
                <a:solidFill>
                  <a:schemeClr val="tx1"/>
                </a:solidFill>
                <a:cs typeface="Ali_K_Sahifa" pitchFamily="2" charset="-78"/>
              </a:rPr>
              <a:t>داواى لة </a:t>
            </a:r>
            <a:r>
              <a:rPr lang="ar-IQ" sz="1800" dirty="0">
                <a:solidFill>
                  <a:schemeClr val="tx1"/>
                </a:solidFill>
                <a:cs typeface="Ali_K_Sahifa" pitchFamily="2" charset="-78"/>
              </a:rPr>
              <a:t>سولَتان حوسين دةكات هيَرش بكاتة سةر مير مةئمون بةطى ئةردةلانى ضونكة لاينطرى ئيسماعيل سةفةوى دةكرد لة ناوضةى زةلَم ،لة كؤتايدا توانى رازى كردكة خؤى بدات بةدةستةوة راوانةى ئيستةمبؤلَ كرا.وة هةروةها جاريَكى تر لة سالَى 1547 ز بة داواكارى سولَتان سليمان هيرشى كردة سةر ميرةكانى موكريان(شيَخ حةيدةر و مير نةزةر و مير خدر) ،ضونكة لةذيَر بالَى عوسمانيةكان دةرضووبوون،لةم هيَرشةدا لةشكرى برادؤست و ميرزةينةل ميرى هةكارى بةشداريان كردبوو،كة توانيان لة خاكى عوسمانى وةدةريان بنيَن.</a:t>
            </a:r>
            <a:endParaRPr lang="en-US" sz="1800" dirty="0">
              <a:solidFill>
                <a:schemeClr val="tx1"/>
              </a:solidFill>
              <a:cs typeface="Ali_K_Sahifa" pitchFamily="2" charset="-78"/>
            </a:endParaRPr>
          </a:p>
          <a:p>
            <a:pPr algn="just" rtl="1"/>
            <a:r>
              <a:rPr lang="ar-IQ" sz="1800" dirty="0">
                <a:solidFill>
                  <a:schemeClr val="tx1"/>
                </a:solidFill>
                <a:cs typeface="Ali_K_Sahifa" pitchFamily="2" charset="-78"/>
              </a:rPr>
              <a:t>وة لةسالَى 1553ز بةشدارى شةرى بيَوان عوسمانيةكان و ئيَرانيةكان كرد كة توانيان شارى تةبريزو ئازةربيجانى كوردى داطيربكةن وة شكستى بة سوثاى ئيَرانى هيَنا، لة ئةنجامى ئةو كارانة دةولَةتى عوسمانى ثاداشتى ثيَبةخشى ،كة بووة هؤى فراوان بوونى دةسةلاَتى بادينان بؤ ناوضةكانى تر وةك ثيَدانى حوكمى موسلَ بؤ ماوةى ضوار سالَ وة حوكمكردنى هةوليَر لة سالَى 1534ز ثاش لةناو بردنى حوسين داسنى  ميرى سؤران وة حوكمى  شارةكانى زاخو و دهؤك و ئاكرىَ بةسةر براكانى دابةش كردن تا طةيشتنى دةسةلاَتىبةسةر هةكارى و بؤتان دامةزراندنى فةرمانرةواى كةسةر بةبادينان بوون</a:t>
            </a:r>
            <a:r>
              <a:rPr lang="ar-IQ" sz="1800" dirty="0" smtClean="0">
                <a:solidFill>
                  <a:schemeClr val="tx1"/>
                </a:solidFill>
                <a:cs typeface="Ali_K_Sahifa" pitchFamily="2" charset="-78"/>
              </a:rPr>
              <a:t>.</a:t>
            </a:r>
            <a:endParaRPr lang="en-US" sz="1800" dirty="0">
              <a:solidFill>
                <a:schemeClr val="tx1"/>
              </a:solidFill>
              <a:cs typeface="Ali_K_Sahifa" pitchFamily="2" charset="-78"/>
            </a:endParaRPr>
          </a:p>
        </p:txBody>
      </p:sp>
    </p:spTree>
    <p:extLst>
      <p:ext uri="{BB962C8B-B14F-4D97-AF65-F5344CB8AC3E}">
        <p14:creationId xmlns:p14="http://schemas.microsoft.com/office/powerpoint/2010/main" val="34792358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7772400" cy="609600"/>
          </a:xfrm>
          <a:solidFill>
            <a:schemeClr val="bg1"/>
          </a:solidFill>
        </p:spPr>
        <p:txBody>
          <a:bodyPr>
            <a:normAutofit/>
          </a:bodyPr>
          <a:lstStyle/>
          <a:p>
            <a:pPr rtl="1"/>
            <a:r>
              <a:rPr lang="ar-IQ" sz="2200" dirty="0">
                <a:cs typeface="Ali_K_Sahifa" pitchFamily="2" charset="-78"/>
              </a:rPr>
              <a:t>سةردةمى قوباد كورِى سولَتان حوسيَن(</a:t>
            </a:r>
            <a:r>
              <a:rPr lang="ar-IQ" sz="1800" dirty="0">
                <a:cs typeface="Ali_K_Sahifa" pitchFamily="2" charset="-78"/>
              </a:rPr>
              <a:t>1573-1583</a:t>
            </a:r>
            <a:r>
              <a:rPr lang="ar-IQ" sz="2200" dirty="0">
                <a:cs typeface="Ali_K_Sahifa" pitchFamily="2" charset="-78"/>
              </a:rPr>
              <a:t>ز</a:t>
            </a:r>
            <a:r>
              <a:rPr lang="ar-IQ" sz="2200" dirty="0"/>
              <a:t>)</a:t>
            </a:r>
            <a:endParaRPr lang="en-US" sz="2200" dirty="0"/>
          </a:p>
        </p:txBody>
      </p:sp>
      <p:sp>
        <p:nvSpPr>
          <p:cNvPr id="3" name="Subtitle 2"/>
          <p:cNvSpPr>
            <a:spLocks noGrp="1"/>
          </p:cNvSpPr>
          <p:nvPr>
            <p:ph type="subTitle" idx="1"/>
          </p:nvPr>
        </p:nvSpPr>
        <p:spPr>
          <a:xfrm>
            <a:off x="685800" y="1143000"/>
            <a:ext cx="7315200" cy="4876800"/>
          </a:xfrm>
          <a:solidFill>
            <a:schemeClr val="bg1"/>
          </a:solidFill>
        </p:spPr>
        <p:txBody>
          <a:bodyPr>
            <a:normAutofit fontScale="85000" lnSpcReduction="20000"/>
          </a:bodyPr>
          <a:lstStyle/>
          <a:p>
            <a:pPr algn="just" rtl="1"/>
            <a:r>
              <a:rPr lang="ar-IQ" dirty="0">
                <a:solidFill>
                  <a:schemeClr val="tx1"/>
                </a:solidFill>
                <a:cs typeface="Ali_K_Sahifa" pitchFamily="2" charset="-78"/>
              </a:rPr>
              <a:t>ئةو ماوةية دادةنريَت بة سةردةمى سةرةتاى لاوازى ئةم ميرشينة ،ضونكة بة سةردةمى ململانىَو ئاذاوا و شةرى ناوةخؤ لةسةر دةسةلاَت دةستىثيَكرد،وة ثةيوةندى لةطةلَ ميرنيشين و عةشيرةتةكان ليَكترازان وة بيَهيَزى دةسةلاَتى بةسةر عةشيرةتةكان ،هؤكارى ئةم لاوازية دةطةريَتةوة وةرطرتنى دةسةلاَتى بادينان بةفةرمانى سولَتان سةليمى دووةم لةلايةن قوباد كورة </a:t>
            </a:r>
            <a:r>
              <a:rPr lang="ar-IQ" dirty="0" smtClean="0">
                <a:solidFill>
                  <a:schemeClr val="tx1"/>
                </a:solidFill>
                <a:cs typeface="Ali_K_Sahifa" pitchFamily="2" charset="-78"/>
              </a:rPr>
              <a:t>بضووكى </a:t>
            </a:r>
            <a:r>
              <a:rPr lang="ar-IQ" dirty="0">
                <a:solidFill>
                  <a:schemeClr val="tx1"/>
                </a:solidFill>
                <a:cs typeface="Ali_K_Sahifa" pitchFamily="2" charset="-78"/>
              </a:rPr>
              <a:t>سولَتان حوسيَن لة جياتى بهرام (بايرام) كورى طةورةى سولَتان حوسيَن،كةئةمةش بووة هؤى ململانىَ لةسةر دةسةلاَت لة نيَو ئةم بنةمالَةية وة لايةنطيرى بةهرام  لةلايةن هةنديَك لة عةشيرةتةكانى كوردى وةك مزوريةكان   </a:t>
            </a:r>
            <a:endParaRPr lang="en-US" dirty="0">
              <a:solidFill>
                <a:schemeClr val="tx1"/>
              </a:solidFill>
              <a:cs typeface="Ali_K_Sahifa" pitchFamily="2" charset="-78"/>
            </a:endParaRPr>
          </a:p>
          <a:p>
            <a:pPr algn="just"/>
            <a:r>
              <a:rPr lang="ar-IQ" dirty="0">
                <a:solidFill>
                  <a:schemeClr val="tx1"/>
                </a:solidFill>
                <a:cs typeface="Ali_K_Sahifa" pitchFamily="2" charset="-78"/>
              </a:rPr>
              <a:t>وةئامؤزةكةى سليمان كورى بايراك  وة زيباريةكان كة ثيَان وابوو  كة دةبيَت بةهرام دةبيت جيَطرةوةى باوكى بيَت كةتوانى قوباد و يةكيَك لة كورِةكانى بكوذيَت لةكاتى هةلاَتنى بؤ ئةستةنبول،هةرضةندة ميرى هةكارى زينةل بةط كة خالَيان بوو كة هةولَىدا ضارةسةريَك دا بؤ كوتايهيَنان بةلاَم </a:t>
            </a:r>
            <a:r>
              <a:rPr lang="ar-IQ" dirty="0" smtClean="0">
                <a:solidFill>
                  <a:schemeClr val="tx1"/>
                </a:solidFill>
                <a:cs typeface="Ali_K_Sahifa" pitchFamily="2" charset="-78"/>
              </a:rPr>
              <a:t> </a:t>
            </a:r>
            <a:r>
              <a:rPr lang="ar-IQ" dirty="0" smtClean="0">
                <a:cs typeface="Ali_K_Sahifa" pitchFamily="2" charset="-78"/>
              </a:rPr>
              <a:t>       </a:t>
            </a:r>
            <a:r>
              <a:rPr lang="ar-IQ" dirty="0" smtClean="0">
                <a:solidFill>
                  <a:schemeClr val="tx1"/>
                </a:solidFill>
                <a:cs typeface="Ali_K_Sahifa" pitchFamily="2" charset="-78"/>
              </a:rPr>
              <a:t>سةرنةكةوت</a:t>
            </a:r>
            <a:r>
              <a:rPr lang="en-US" dirty="0" smtClean="0">
                <a:cs typeface="Ali_K_Sahifa" pitchFamily="2" charset="-78"/>
              </a:rPr>
              <a:t>      </a:t>
            </a:r>
            <a:r>
              <a:rPr lang="ar-IQ" dirty="0" smtClean="0">
                <a:cs typeface="Ali_K_Sahifa" pitchFamily="2" charset="-78"/>
              </a:rPr>
              <a:t> </a:t>
            </a:r>
            <a:r>
              <a:rPr lang="en-US" dirty="0" smtClean="0">
                <a:cs typeface="Ali_K_Sahifa" pitchFamily="2" charset="-78"/>
              </a:rPr>
              <a:t>      </a:t>
            </a:r>
            <a:endParaRPr lang="en-US" dirty="0">
              <a:cs typeface="Ali_K_Sahifa" pitchFamily="2" charset="-78"/>
            </a:endParaRPr>
          </a:p>
        </p:txBody>
      </p:sp>
    </p:spTree>
    <p:extLst>
      <p:ext uri="{BB962C8B-B14F-4D97-AF65-F5344CB8AC3E}">
        <p14:creationId xmlns:p14="http://schemas.microsoft.com/office/powerpoint/2010/main" val="8929477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457200"/>
          </a:xfrm>
          <a:solidFill>
            <a:schemeClr val="bg1"/>
          </a:solidFill>
        </p:spPr>
        <p:txBody>
          <a:bodyPr>
            <a:normAutofit fontScale="90000"/>
          </a:bodyPr>
          <a:lstStyle/>
          <a:p>
            <a:r>
              <a:rPr lang="ar-IQ" dirty="0" smtClean="0">
                <a:cs typeface="Ali_K_Sharif" pitchFamily="2" charset="-78"/>
              </a:rPr>
              <a:t>سةردةمى قوباد كورى سولَتان حوسين</a:t>
            </a:r>
            <a:endParaRPr lang="en-US" dirty="0">
              <a:cs typeface="Ali_K_Sharif" pitchFamily="2" charset="-78"/>
            </a:endParaRPr>
          </a:p>
        </p:txBody>
      </p:sp>
      <p:sp>
        <p:nvSpPr>
          <p:cNvPr id="3" name="Subtitle 2"/>
          <p:cNvSpPr>
            <a:spLocks noGrp="1"/>
          </p:cNvSpPr>
          <p:nvPr>
            <p:ph type="subTitle" idx="1"/>
          </p:nvPr>
        </p:nvSpPr>
        <p:spPr>
          <a:xfrm>
            <a:off x="609600" y="990600"/>
            <a:ext cx="7620000" cy="5334000"/>
          </a:xfrm>
          <a:solidFill>
            <a:schemeClr val="bg1"/>
          </a:solidFill>
        </p:spPr>
        <p:txBody>
          <a:bodyPr>
            <a:normAutofit fontScale="77500" lnSpcReduction="20000"/>
          </a:bodyPr>
          <a:lstStyle/>
          <a:p>
            <a:r>
              <a:rPr lang="ar-IQ" dirty="0">
                <a:solidFill>
                  <a:schemeClr val="tx1"/>
                </a:solidFill>
                <a:cs typeface="Ali_K_Sahifa" pitchFamily="2" charset="-78"/>
              </a:rPr>
              <a:t>لةلايةكى تر بؤ يةكةم جار هةلَطةرانةوة لة سالَى </a:t>
            </a:r>
            <a:r>
              <a:rPr lang="ar-IQ" sz="2300" dirty="0">
                <a:solidFill>
                  <a:schemeClr val="tx1"/>
                </a:solidFill>
                <a:cs typeface="Ali_K_Sahifa" pitchFamily="2" charset="-78"/>
              </a:rPr>
              <a:t>1574</a:t>
            </a:r>
            <a:r>
              <a:rPr lang="ar-IQ" dirty="0">
                <a:solidFill>
                  <a:schemeClr val="tx1"/>
                </a:solidFill>
                <a:cs typeface="Ali_K_Sahifa" pitchFamily="2" charset="-78"/>
              </a:rPr>
              <a:t>زلةلايةن عةشيرةتى سنديةكان و سليفانيةكان دذى ميرشينى بادينان،كاتيَك ئةمانة كة ثالَثشتى ثتةوةى سةرةكى ئةم ميرشينة بوو ،كة بووة هؤى هةلَوةشانةوةى عةشائيرى، لةلايةكى ترةوة عةشيرةتى داسنى و ئيزيديةكان دةستيان كرد بة جموجؤل بؤ سةر رِيَطاكانى بازرطانى لة نيَوان موسل و ئاميَدى و بةغدا كة مةترسى بوو بؤ ريَطاى بازرطانى نيَوان بةغدا و موسلَ،هةرلةبةر ئةم بارودؤخةدا سولَتانى قوباد داواى يارمةتى لة سولَتانى عوسمانى كرد كةئةويش داواى لة  والى بةغدا كرد كة يارمةتى ئاميَدى بدةن ،بةلاَم لة ئةنجامدا سولَتان لة ريَطاى دهؤك بوو لةلايةن سليمان كورِى بايراك </a:t>
            </a:r>
            <a:r>
              <a:rPr lang="ar-IQ" sz="2300" dirty="0">
                <a:solidFill>
                  <a:schemeClr val="tx1"/>
                </a:solidFill>
                <a:cs typeface="Ali_K_Sahifa" pitchFamily="2" charset="-78"/>
              </a:rPr>
              <a:t>كوذا</a:t>
            </a:r>
            <a:r>
              <a:rPr lang="ar-IQ" dirty="0">
                <a:solidFill>
                  <a:schemeClr val="tx1"/>
                </a:solidFill>
                <a:cs typeface="Ali_K_Sahifa" pitchFamily="2" charset="-78"/>
              </a:rPr>
              <a:t> لةطةلَ يةكيَك كورِةكانى وة توانى لةسالَى </a:t>
            </a:r>
            <a:r>
              <a:rPr lang="ar-IQ" sz="2300" dirty="0">
                <a:solidFill>
                  <a:schemeClr val="tx1"/>
                </a:solidFill>
                <a:cs typeface="Ali_K_Sahifa" pitchFamily="2" charset="-78"/>
              </a:rPr>
              <a:t>1576</a:t>
            </a:r>
            <a:r>
              <a:rPr lang="ar-IQ" dirty="0">
                <a:solidFill>
                  <a:schemeClr val="tx1"/>
                </a:solidFill>
                <a:cs typeface="Ali_K_Sahifa" pitchFamily="2" charset="-78"/>
              </a:rPr>
              <a:t>ز دةسةلاَتى بادينانى بؤ ماوةيةك وةرطرت ،بةلاَم لةبةر ضةند هؤكاريَكى ناديار وازى لة حوكمى بادينان بؤ بةهرام  كورِى سولَتان حوسيَن </a:t>
            </a:r>
            <a:r>
              <a:rPr lang="ar-IQ" sz="2300" dirty="0">
                <a:solidFill>
                  <a:schemeClr val="tx1"/>
                </a:solidFill>
                <a:cs typeface="Ali_K_Sahifa" pitchFamily="2" charset="-78"/>
              </a:rPr>
              <a:t>1576</a:t>
            </a:r>
            <a:r>
              <a:rPr lang="ar-IQ" dirty="0">
                <a:solidFill>
                  <a:schemeClr val="tx1"/>
                </a:solidFill>
                <a:cs typeface="Ali_K_Sahifa" pitchFamily="2" charset="-78"/>
              </a:rPr>
              <a:t>ز،بةلاَم بةهؤى دةرضوونى فةرمان لةلايةن سولَتان مورادى سيَةم (</a:t>
            </a:r>
            <a:r>
              <a:rPr lang="ar-IQ" sz="2300" dirty="0">
                <a:solidFill>
                  <a:schemeClr val="tx1"/>
                </a:solidFill>
                <a:cs typeface="Ali_K_Sahifa" pitchFamily="2" charset="-78"/>
              </a:rPr>
              <a:t>1574-1594ز</a:t>
            </a:r>
            <a:r>
              <a:rPr lang="ar-IQ" dirty="0">
                <a:solidFill>
                  <a:schemeClr val="tx1"/>
                </a:solidFill>
                <a:cs typeface="Ali_K_Sahifa" pitchFamily="2" charset="-78"/>
              </a:rPr>
              <a:t>) كة دةبيَت سيدى خان كورِى قوباد ببيَت حاكمى بادينان </a:t>
            </a:r>
            <a:r>
              <a:rPr lang="ar-IQ" sz="2300" dirty="0">
                <a:solidFill>
                  <a:schemeClr val="tx1"/>
                </a:solidFill>
                <a:cs typeface="Ali_K_Sahifa" pitchFamily="2" charset="-78"/>
              </a:rPr>
              <a:t>1584</a:t>
            </a:r>
            <a:r>
              <a:rPr lang="ar-IQ" dirty="0">
                <a:solidFill>
                  <a:schemeClr val="tx1"/>
                </a:solidFill>
                <a:cs typeface="Ali_K_Sahifa" pitchFamily="2" charset="-78"/>
              </a:rPr>
              <a:t>ز،ئةمةش ئةوة دةطةينيَت كة جاريَكى بادينا ن كةوتة ذيَر دةسةلاَتى عوسمانيةكان </a:t>
            </a:r>
            <a:r>
              <a:rPr lang="ar-IQ" dirty="0" smtClean="0">
                <a:solidFill>
                  <a:schemeClr val="tx1"/>
                </a:solidFill>
                <a:cs typeface="Ali_K_Sahifa" pitchFamily="2" charset="-78"/>
              </a:rPr>
              <a:t>كاتَيَك </a:t>
            </a:r>
            <a:r>
              <a:rPr lang="ar-IQ" dirty="0">
                <a:solidFill>
                  <a:schemeClr val="tx1"/>
                </a:solidFill>
                <a:cs typeface="Ali_K_Sahifa" pitchFamily="2" charset="-78"/>
              </a:rPr>
              <a:t>سوثاى ناردلة سالَى </a:t>
            </a:r>
            <a:r>
              <a:rPr lang="ar-IQ" sz="2300" dirty="0">
                <a:solidFill>
                  <a:schemeClr val="tx1"/>
                </a:solidFill>
                <a:cs typeface="Ali_K_Sahifa" pitchFamily="2" charset="-78"/>
              </a:rPr>
              <a:t>1592</a:t>
            </a:r>
            <a:r>
              <a:rPr lang="ar-IQ" dirty="0">
                <a:solidFill>
                  <a:schemeClr val="tx1"/>
                </a:solidFill>
                <a:cs typeface="Ali_K_Sahifa" pitchFamily="2" charset="-78"/>
              </a:rPr>
              <a:t>ز بؤ باشورى عيراق بؤ لةناو بردنى شؤرشى عةشيرةتة عةرةبيةكان دذى دةولَةتى عوسمانى، وةهةروةها لةسةردةمى ئامؤزاكةى يوسف </a:t>
            </a:r>
            <a:r>
              <a:rPr lang="ar-IQ" dirty="0" smtClean="0">
                <a:solidFill>
                  <a:schemeClr val="tx1"/>
                </a:solidFill>
                <a:cs typeface="Ali_K_Sahifa" pitchFamily="2" charset="-78"/>
              </a:rPr>
              <a:t>بةط(</a:t>
            </a:r>
            <a:r>
              <a:rPr lang="ar-IQ" sz="2300" dirty="0" smtClean="0">
                <a:solidFill>
                  <a:schemeClr val="tx1"/>
                </a:solidFill>
                <a:cs typeface="Ali_K_Sahifa" pitchFamily="2" charset="-78"/>
              </a:rPr>
              <a:t>1632</a:t>
            </a:r>
            <a:r>
              <a:rPr lang="ar-IQ" dirty="0" smtClean="0">
                <a:solidFill>
                  <a:schemeClr val="tx1"/>
                </a:solidFill>
                <a:cs typeface="Ali_K_Sahifa" pitchFamily="2" charset="-78"/>
              </a:rPr>
              <a:t>-</a:t>
            </a:r>
            <a:r>
              <a:rPr lang="ar-IQ" sz="2300" dirty="0" smtClean="0">
                <a:solidFill>
                  <a:schemeClr val="tx1"/>
                </a:solidFill>
                <a:cs typeface="Ali_K_Sahifa" pitchFamily="2" charset="-78"/>
              </a:rPr>
              <a:t>1638</a:t>
            </a:r>
            <a:r>
              <a:rPr lang="ar-IQ" dirty="0" smtClean="0">
                <a:solidFill>
                  <a:schemeClr val="tx1"/>
                </a:solidFill>
                <a:cs typeface="Ali_K_Sahifa" pitchFamily="2" charset="-78"/>
              </a:rPr>
              <a:t>ز</a:t>
            </a:r>
            <a:r>
              <a:rPr lang="ar-IQ" dirty="0">
                <a:solidFill>
                  <a:schemeClr val="tx1"/>
                </a:solidFill>
                <a:cs typeface="Ali_K_Sahifa" pitchFamily="2" charset="-78"/>
              </a:rPr>
              <a:t>) سوثاى بادينان رِؤلَيان هةبوو بؤ لة سالَى </a:t>
            </a:r>
            <a:r>
              <a:rPr lang="ar-IQ" sz="2300" dirty="0">
                <a:solidFill>
                  <a:schemeClr val="tx1"/>
                </a:solidFill>
                <a:cs typeface="Ali_K_Sahifa" pitchFamily="2" charset="-78"/>
              </a:rPr>
              <a:t>1636</a:t>
            </a:r>
            <a:r>
              <a:rPr lang="ar-IQ" dirty="0">
                <a:solidFill>
                  <a:schemeClr val="tx1"/>
                </a:solidFill>
                <a:cs typeface="Ali_K_Sahifa" pitchFamily="2" charset="-78"/>
              </a:rPr>
              <a:t>ز بؤ سةندنةوةى بةغدا لة ذيَر دةسةلاتى ئيَرانيةكان. </a:t>
            </a:r>
            <a:endParaRPr lang="en-US" dirty="0">
              <a:solidFill>
                <a:schemeClr val="tx1"/>
              </a:solidFill>
              <a:cs typeface="Ali_K_Sahifa" pitchFamily="2" charset="-78"/>
            </a:endParaRPr>
          </a:p>
        </p:txBody>
      </p:sp>
    </p:spTree>
    <p:extLst>
      <p:ext uri="{BB962C8B-B14F-4D97-AF65-F5344CB8AC3E}">
        <p14:creationId xmlns:p14="http://schemas.microsoft.com/office/powerpoint/2010/main" val="204336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142999"/>
          </a:xfrm>
        </p:spPr>
        <p:txBody>
          <a:bodyPr>
            <a:normAutofit fontScale="90000"/>
          </a:bodyPr>
          <a:lstStyle/>
          <a:p>
            <a:r>
              <a:rPr lang="ar-IQ" dirty="0" smtClean="0">
                <a:cs typeface="Zanest _ Govar" pitchFamily="2" charset="-78"/>
              </a:rPr>
              <a:t>سياسةتى دةولةتى عوسمانى و سةفةوى بةرامبةربة كوردستان</a:t>
            </a:r>
            <a:endParaRPr lang="en-US" dirty="0">
              <a:cs typeface="Zanest _ Govar" pitchFamily="2" charset="-78"/>
            </a:endParaRPr>
          </a:p>
        </p:txBody>
      </p:sp>
      <p:sp>
        <p:nvSpPr>
          <p:cNvPr id="3" name="Subtitle 2"/>
          <p:cNvSpPr>
            <a:spLocks noGrp="1"/>
          </p:cNvSpPr>
          <p:nvPr>
            <p:ph type="subTitle" idx="1"/>
          </p:nvPr>
        </p:nvSpPr>
        <p:spPr>
          <a:xfrm>
            <a:off x="1371600" y="1828800"/>
            <a:ext cx="6400800" cy="4343400"/>
          </a:xfrm>
        </p:spPr>
        <p:txBody>
          <a:bodyPr>
            <a:normAutofit lnSpcReduction="10000"/>
          </a:bodyPr>
          <a:lstStyle/>
          <a:p>
            <a:r>
              <a:rPr lang="ar-IQ" dirty="0" smtClean="0">
                <a:solidFill>
                  <a:schemeClr val="tx1"/>
                </a:solidFill>
                <a:cs typeface="Zanest _ Govar" pitchFamily="2" charset="-78"/>
              </a:rPr>
              <a:t>ململانى نيَوان دةولَةتى عوسمانى و سةفةوى</a:t>
            </a:r>
          </a:p>
          <a:p>
            <a:r>
              <a:rPr lang="ar-IQ" dirty="0" smtClean="0">
                <a:solidFill>
                  <a:schemeClr val="tx1"/>
                </a:solidFill>
                <a:cs typeface="Zanest _ Govar" pitchFamily="2" charset="-78"/>
              </a:rPr>
              <a:t>1-سالَى 1530 هيَرشى شاتةهماسب بو بةغدا</a:t>
            </a:r>
          </a:p>
          <a:p>
            <a:r>
              <a:rPr lang="ar-IQ" dirty="0" smtClean="0">
                <a:solidFill>
                  <a:schemeClr val="tx1"/>
                </a:solidFill>
                <a:cs typeface="Zanest _ Govar" pitchFamily="2" charset="-78"/>
              </a:rPr>
              <a:t>2- ثةيمانى ئةماسيا 1555</a:t>
            </a:r>
          </a:p>
          <a:p>
            <a:r>
              <a:rPr lang="ar-IQ" dirty="0" smtClean="0">
                <a:solidFill>
                  <a:schemeClr val="tx1"/>
                </a:solidFill>
                <a:cs typeface="Zanest _ Govar" pitchFamily="2" charset="-78"/>
              </a:rPr>
              <a:t>3- قوربانيدانى كوردةكان</a:t>
            </a:r>
          </a:p>
          <a:p>
            <a:r>
              <a:rPr lang="ar-IQ" dirty="0" smtClean="0">
                <a:solidFill>
                  <a:schemeClr val="tx1"/>
                </a:solidFill>
                <a:cs typeface="Zanest _ Govar" pitchFamily="2" charset="-78"/>
              </a:rPr>
              <a:t>4-شةرى سةعدئاباد 1585 </a:t>
            </a:r>
          </a:p>
          <a:p>
            <a:r>
              <a:rPr lang="ar-IQ" dirty="0" smtClean="0">
                <a:solidFill>
                  <a:schemeClr val="tx1"/>
                </a:solidFill>
                <a:cs typeface="Zanest _ Govar" pitchFamily="2" charset="-78"/>
              </a:rPr>
              <a:t>5- هيَرشىسةفةويةكان بؤ بةغدا 1623</a:t>
            </a:r>
          </a:p>
          <a:p>
            <a:r>
              <a:rPr lang="ar-IQ" dirty="0" smtClean="0">
                <a:solidFill>
                  <a:schemeClr val="tx1"/>
                </a:solidFill>
                <a:cs typeface="Zanest _ Govar" pitchFamily="2" charset="-78"/>
              </a:rPr>
              <a:t>6-ثةيمانى زةهاو1639</a:t>
            </a:r>
          </a:p>
          <a:p>
            <a:r>
              <a:rPr lang="ar-IQ" smtClean="0">
                <a:solidFill>
                  <a:schemeClr val="tx1"/>
                </a:solidFill>
                <a:cs typeface="Zanest _ Govar" pitchFamily="2" charset="-78"/>
              </a:rPr>
              <a:t>دةسبةسةرداطيركردنى ئيَران لةلايةن ئةفغانةوة1722</a:t>
            </a:r>
            <a:endParaRPr lang="en-US" dirty="0">
              <a:solidFill>
                <a:schemeClr val="tx1"/>
              </a:solidFill>
              <a:cs typeface="Zanest _ Govar" pitchFamily="2" charset="-78"/>
            </a:endParaRPr>
          </a:p>
        </p:txBody>
      </p:sp>
    </p:spTree>
    <p:extLst>
      <p:ext uri="{BB962C8B-B14F-4D97-AF65-F5344CB8AC3E}">
        <p14:creationId xmlns:p14="http://schemas.microsoft.com/office/powerpoint/2010/main" val="41940318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380999"/>
          </a:xfrm>
        </p:spPr>
        <p:txBody>
          <a:bodyPr>
            <a:noAutofit/>
          </a:bodyPr>
          <a:lstStyle/>
          <a:p>
            <a:r>
              <a:rPr lang="ar-IQ" sz="2000" dirty="0" smtClean="0">
                <a:cs typeface="Ali_K_Samik" pitchFamily="2" charset="-78"/>
              </a:rPr>
              <a:t>موراد كورِى يوسف خان</a:t>
            </a:r>
            <a:endParaRPr lang="en-US" sz="2000" dirty="0">
              <a:cs typeface="Ali_K_Samik" pitchFamily="2" charset="-78"/>
            </a:endParaRPr>
          </a:p>
        </p:txBody>
      </p:sp>
      <p:sp>
        <p:nvSpPr>
          <p:cNvPr id="3" name="Subtitle 2"/>
          <p:cNvSpPr>
            <a:spLocks noGrp="1"/>
          </p:cNvSpPr>
          <p:nvPr>
            <p:ph type="subTitle" idx="1"/>
          </p:nvPr>
        </p:nvSpPr>
        <p:spPr>
          <a:xfrm>
            <a:off x="914400" y="914400"/>
            <a:ext cx="7239000" cy="5562600"/>
          </a:xfrm>
        </p:spPr>
        <p:txBody>
          <a:bodyPr>
            <a:normAutofit fontScale="70000" lnSpcReduction="20000"/>
          </a:bodyPr>
          <a:lstStyle/>
          <a:p>
            <a:pPr algn="just" rtl="1"/>
            <a:r>
              <a:rPr lang="ar-IQ" dirty="0" smtClean="0">
                <a:solidFill>
                  <a:schemeClr val="tx1"/>
                </a:solidFill>
                <a:cs typeface="Ali_K_Sahifa" pitchFamily="2" charset="-78"/>
              </a:rPr>
              <a:t>لةدواى </a:t>
            </a:r>
            <a:r>
              <a:rPr lang="ar-IQ" dirty="0">
                <a:solidFill>
                  <a:schemeClr val="tx1"/>
                </a:solidFill>
                <a:cs typeface="Ali_K_Sahifa" pitchFamily="2" charset="-78"/>
              </a:rPr>
              <a:t>هاتنى موراد كورِى يوسف خان بؤ سةر حوكمى </a:t>
            </a:r>
            <a:r>
              <a:rPr lang="ar-IQ" dirty="0" smtClean="0">
                <a:solidFill>
                  <a:schemeClr val="tx1"/>
                </a:solidFill>
                <a:cs typeface="Ali_K_Sahifa" pitchFamily="2" charset="-78"/>
              </a:rPr>
              <a:t>بادينان،هةر لة سةرةتادا طرينطى دان بة نويَ كردنةوةى سوثا كة ذمارةيان طةيشتة نزيكةى دةهةزار، </a:t>
            </a:r>
            <a:r>
              <a:rPr lang="ar-IQ" dirty="0">
                <a:solidFill>
                  <a:schemeClr val="tx1"/>
                </a:solidFill>
                <a:cs typeface="Ali_K_Sahifa" pitchFamily="2" charset="-78"/>
              </a:rPr>
              <a:t>ثةيوةنديةكانى  و يارمةتى  سةربازى لةطةلَ داسينةكان و ئيزيديةكان بةهيَز بوو ،كة ئةم هيَزانة رِؤليان هةبوو لة يارمةتيدانى سوثاى عوسمانى لة سالَى </a:t>
            </a:r>
            <a:r>
              <a:rPr lang="ar-IQ" sz="2600" dirty="0">
                <a:solidFill>
                  <a:schemeClr val="tx1"/>
                </a:solidFill>
                <a:cs typeface="Ali_K_Sahifa" pitchFamily="2" charset="-78"/>
              </a:rPr>
              <a:t>1638</a:t>
            </a:r>
            <a:r>
              <a:rPr lang="ar-IQ" dirty="0">
                <a:solidFill>
                  <a:schemeClr val="tx1"/>
                </a:solidFill>
                <a:cs typeface="Ali_K_Sahifa" pitchFamily="2" charset="-78"/>
              </a:rPr>
              <a:t> ز بؤ وةرطرتنةوةى بةغدا لة ذيَر دةسةلاَتى ئيَرانيةكان، ئةم سةركةوتنة يارمةتيدةر بوو  بؤ بةهيز بوونى دةسةلاَتى  ميرى بادينان  بؤ جاريَكى تر ،هةر بؤية دةبينين هيَرش دةكاتة ميرنيشينى هةكارى لة سالَى </a:t>
            </a:r>
            <a:r>
              <a:rPr lang="ar-IQ" sz="2600" dirty="0">
                <a:solidFill>
                  <a:schemeClr val="tx1"/>
                </a:solidFill>
                <a:cs typeface="Ali_K_Sahifa" pitchFamily="2" charset="-78"/>
              </a:rPr>
              <a:t>1650</a:t>
            </a:r>
            <a:r>
              <a:rPr lang="ar-IQ" dirty="0">
                <a:solidFill>
                  <a:schemeClr val="tx1"/>
                </a:solidFill>
                <a:cs typeface="Ali_K_Sahifa" pitchFamily="2" charset="-78"/>
              </a:rPr>
              <a:t>ز ،لةلايكى تةوة ثةيوةندى لةطةلَ ميرنيشينى سؤران ثةيوةندى دوستانة بوو تا لة نيَوانياندا ذن و ذنخوازى هةبوو كاتيَك خوشكى ميرى سؤرانى ميرة بةط هيَنا ئةمةش هؤكاريَك بوو كة هيَمن و ئاسايش لةم سنورة بةرقةرار بوو.لةلايكى ترةوة موراد خان طرينطى بةخويَندن دةدا كة قوتابخانةى مورادى لة ئاميَدى دروست كرد.</a:t>
            </a:r>
            <a:endParaRPr lang="en-US" dirty="0">
              <a:solidFill>
                <a:schemeClr val="tx1"/>
              </a:solidFill>
              <a:cs typeface="Ali_K_Sahifa" pitchFamily="2" charset="-78"/>
            </a:endParaRPr>
          </a:p>
          <a:p>
            <a:pPr algn="just" rtl="1"/>
            <a:r>
              <a:rPr lang="ar-IQ" dirty="0">
                <a:solidFill>
                  <a:schemeClr val="tx1"/>
                </a:solidFill>
                <a:cs typeface="Ali_K_Sahifa" pitchFamily="2" charset="-78"/>
              </a:rPr>
              <a:t>بةلاَم ئةم بارودؤخى بادينان  هةر بةم شيَوة بةردةوام نةبوو، بةلَكو شةرةكانى عةشيرةتةكانى وةك زيَبارى و مزورى و سليفانى لةطةلَ ئيَزيديةكان ،لةلايةكى ترةوة هيَرشى </a:t>
            </a:r>
            <a:r>
              <a:rPr lang="ar-IQ" dirty="0" smtClean="0">
                <a:solidFill>
                  <a:schemeClr val="tx1"/>
                </a:solidFill>
                <a:cs typeface="Ali_K_Sahifa" pitchFamily="2" charset="-78"/>
              </a:rPr>
              <a:t>هةكاريةكان </a:t>
            </a:r>
            <a:r>
              <a:rPr lang="ar-IQ" dirty="0">
                <a:solidFill>
                  <a:schemeClr val="tx1"/>
                </a:solidFill>
                <a:cs typeface="Ali_K_Sahifa" pitchFamily="2" charset="-78"/>
              </a:rPr>
              <a:t>بؤ سةر بادينان،ئةمة هؤكاريَك بوو كة ميرنيشنى بادينان بخريَتة سةر ويلايةتى بةغدا ثاش ئةوةى سةر بة ئةستةنبولَ بوو لةسةردةمى حةسةن ثاشا(</a:t>
            </a:r>
            <a:r>
              <a:rPr lang="ar-IQ" sz="2300" dirty="0">
                <a:solidFill>
                  <a:schemeClr val="tx1"/>
                </a:solidFill>
                <a:cs typeface="Ali_K_Sahifa" pitchFamily="2" charset="-78"/>
              </a:rPr>
              <a:t>1704-1723)،</a:t>
            </a:r>
            <a:r>
              <a:rPr lang="ar-IQ" dirty="0">
                <a:solidFill>
                  <a:schemeClr val="tx1"/>
                </a:solidFill>
                <a:cs typeface="Ali_K_Sahifa" pitchFamily="2" charset="-78"/>
              </a:rPr>
              <a:t>ئةمةش سةرةتايةك بوو بؤ لةناوبردنى دةسةلاَتى ميرنيشينة كورديةكان و بةهيَز كردنى ويلايةتى بةغدا.</a:t>
            </a:r>
            <a:endParaRPr lang="en-US" dirty="0">
              <a:solidFill>
                <a:schemeClr val="tx1"/>
              </a:solidFill>
              <a:cs typeface="Ali_K_Sahifa" pitchFamily="2" charset="-78"/>
            </a:endParaRPr>
          </a:p>
          <a:p>
            <a:endParaRPr lang="en-US" dirty="0"/>
          </a:p>
        </p:txBody>
      </p:sp>
    </p:spTree>
    <p:extLst>
      <p:ext uri="{BB962C8B-B14F-4D97-AF65-F5344CB8AC3E}">
        <p14:creationId xmlns:p14="http://schemas.microsoft.com/office/powerpoint/2010/main" val="15374823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457200"/>
          </a:xfrm>
        </p:spPr>
        <p:txBody>
          <a:bodyPr>
            <a:normAutofit fontScale="90000"/>
          </a:bodyPr>
          <a:lstStyle/>
          <a:p>
            <a:pPr rtl="1"/>
            <a:r>
              <a:rPr lang="ar-IQ" sz="2200" dirty="0"/>
              <a:t> </a:t>
            </a:r>
            <a:r>
              <a:rPr lang="ar-IQ" sz="2200" dirty="0">
                <a:cs typeface="Ali_K_Sahifa" pitchFamily="2" charset="-78"/>
              </a:rPr>
              <a:t>بارودؤخى بادينان دواى بةستنةوةى بؤ سةر ويلايةتى بةغدا</a:t>
            </a:r>
            <a:r>
              <a:rPr lang="ar-IQ" sz="2200" dirty="0"/>
              <a:t> </a:t>
            </a:r>
            <a:r>
              <a:rPr lang="en-US" dirty="0"/>
              <a:t/>
            </a:r>
            <a:br>
              <a:rPr lang="en-US" dirty="0"/>
            </a:br>
            <a:endParaRPr lang="en-US" sz="2200" dirty="0">
              <a:cs typeface="Ali_K_Sahifa" pitchFamily="2" charset="-78"/>
            </a:endParaRPr>
          </a:p>
        </p:txBody>
      </p:sp>
      <p:sp>
        <p:nvSpPr>
          <p:cNvPr id="3" name="Subtitle 2"/>
          <p:cNvSpPr>
            <a:spLocks noGrp="1"/>
          </p:cNvSpPr>
          <p:nvPr>
            <p:ph type="subTitle" idx="1"/>
          </p:nvPr>
        </p:nvSpPr>
        <p:spPr>
          <a:xfrm>
            <a:off x="762000" y="990600"/>
            <a:ext cx="7467600" cy="5029200"/>
          </a:xfrm>
        </p:spPr>
        <p:txBody>
          <a:bodyPr>
            <a:normAutofit fontScale="70000" lnSpcReduction="20000"/>
          </a:bodyPr>
          <a:lstStyle/>
          <a:p>
            <a:pPr rtl="1"/>
            <a:endParaRPr lang="ar-IQ" dirty="0" smtClean="0">
              <a:solidFill>
                <a:schemeClr val="tx1"/>
              </a:solidFill>
            </a:endParaRPr>
          </a:p>
          <a:p>
            <a:pPr algn="just" rtl="1"/>
            <a:r>
              <a:rPr lang="ar-IQ" sz="2900" dirty="0">
                <a:solidFill>
                  <a:schemeClr val="tx1"/>
                </a:solidFill>
                <a:cs typeface="Ali_K_Sahifa" pitchFamily="2" charset="-78"/>
              </a:rPr>
              <a:t>هةر بة وةرطرتنى حوكمى بادينان لة سالى 1714-1768 ز لةلايةن بةهرام ثاشا طةورة كورِى زبير باشا،رووداوةكانى ناوةخؤ و دةرةكى دةستى ثيَكرد،وةك دةستيَوةردانى والى بةغدا لة كارو بارى ئةم بنةمالَةية خستنةوةى دووبةرةكى لة نيَوان بةهرام ثاشا و سعيد باشا كةلايةن حةسةن ثاشا هاندرابوو، وة ناردنى توث و يارمةتى بؤ طةمارؤدانى ئاميَدى ،بةلاَم مردنى لةناكاوى سعيد ثاشا لة سالَى 1717ز، بةهيَزى قةلاَى ئاميَدى ناضار بوو كشايةوة هيَرشةكة سةركةوتوو نةبوو.</a:t>
            </a:r>
            <a:endParaRPr lang="en-US" sz="2900" dirty="0">
              <a:solidFill>
                <a:schemeClr val="tx1"/>
              </a:solidFill>
              <a:cs typeface="Ali_K_Sahifa" pitchFamily="2" charset="-78"/>
            </a:endParaRPr>
          </a:p>
          <a:p>
            <a:pPr algn="just" rtl="1"/>
            <a:r>
              <a:rPr lang="ar-IQ" sz="2900" dirty="0">
                <a:solidFill>
                  <a:schemeClr val="tx1"/>
                </a:solidFill>
                <a:cs typeface="Ali_K_Sahifa" pitchFamily="2" charset="-78"/>
              </a:rPr>
              <a:t>بةلاَم ئةم رووداوة ريَطرنةبوو كة والى بةغدا حةسةن باشا داواى يارمةتى لة بةهرام ثاشا كرد بةناردنى  سو ثا  كوردى بؤ داطيركردنى هةمةدان و ئةسفةهان كةرِؤلَى طرينكيان سةلماند لة داطيركردنى رَؤذئاواى ئيَران ئةم سةركةوتنة بؤية مايةى بةرز نرخاندنى رِؤلَى بةهرام باشا لةلايةن سولَتانى عوسمانى ،بةلاَم لةطةلَ وةرطرتنى ئةحمةد ثاشا والى بةغدا هةولَى دا دةسةلاَتى بةهرام ثاشا لةناوبريَت  بة بيانوى نةدانى باج ،ئةويش بة هاندانى عةلى خانى ئامؤاى لة سالَى 1734ز،وةهاندانى ئاذاوة لة نيَوانيَان وة تيَكدانى هيَمن و ئاسايش لة ناوضةكة،وةداواى لة  خانة بةطى بابانى كرد كة يارمةتى عةلى خان بؤ طةمارؤدانى ئاميَدى، بةلاَم مةبةستةكةى سةركةوتوو نةبوو،ضونكة بؤى روون بؤةوة ناتوانيَت بةربةرةكانى  بةهرام ثاشا بكات ،لة كؤتايدا ريَكةوتن كة دةبيَت بةهرام ثاشا باج بدات وة دانانى عةلى خان بة حاكمى دهؤك.هةر بؤية زؤربةى ميَذوونووسان بةباشترين حاكم بادينان دادةنيَن كةنازناوى مةليكى كوردان ناوبانطى كردبوو.</a:t>
            </a:r>
            <a:endParaRPr lang="en-US" sz="2900" dirty="0">
              <a:solidFill>
                <a:schemeClr val="tx1"/>
              </a:solidFill>
              <a:cs typeface="Ali_K_Sahifa" pitchFamily="2" charset="-78"/>
            </a:endParaRPr>
          </a:p>
          <a:p>
            <a:endParaRPr lang="en-US" dirty="0"/>
          </a:p>
        </p:txBody>
      </p:sp>
    </p:spTree>
    <p:extLst>
      <p:ext uri="{BB962C8B-B14F-4D97-AF65-F5344CB8AC3E}">
        <p14:creationId xmlns:p14="http://schemas.microsoft.com/office/powerpoint/2010/main" val="33286234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457199"/>
          </a:xfrm>
        </p:spPr>
        <p:txBody>
          <a:bodyPr>
            <a:normAutofit/>
          </a:bodyPr>
          <a:lstStyle/>
          <a:p>
            <a:r>
              <a:rPr lang="ar-IQ" sz="2000" dirty="0" smtClean="0">
                <a:cs typeface="Ali_K_Samik" pitchFamily="2" charset="-78"/>
              </a:rPr>
              <a:t>ئيسماعيل كورِى بةهرام</a:t>
            </a:r>
            <a:endParaRPr lang="en-US" sz="2000" dirty="0">
              <a:cs typeface="Ali_K_Samik" pitchFamily="2" charset="-78"/>
            </a:endParaRPr>
          </a:p>
        </p:txBody>
      </p:sp>
      <p:sp>
        <p:nvSpPr>
          <p:cNvPr id="3" name="Subtitle 2"/>
          <p:cNvSpPr>
            <a:spLocks noGrp="1"/>
          </p:cNvSpPr>
          <p:nvPr>
            <p:ph type="subTitle" idx="1"/>
          </p:nvPr>
        </p:nvSpPr>
        <p:spPr>
          <a:xfrm>
            <a:off x="762000" y="1066800"/>
            <a:ext cx="7620000" cy="4876800"/>
          </a:xfrm>
        </p:spPr>
        <p:txBody>
          <a:bodyPr>
            <a:normAutofit fontScale="77500" lnSpcReduction="20000"/>
          </a:bodyPr>
          <a:lstStyle/>
          <a:p>
            <a:r>
              <a:rPr lang="ar-IQ" sz="2900" dirty="0">
                <a:solidFill>
                  <a:schemeClr val="tx1"/>
                </a:solidFill>
                <a:cs typeface="Ali_K_Sahifa" pitchFamily="2" charset="-78"/>
              </a:rPr>
              <a:t>بةلاَم جاريَكى تر كيَشةكانى ناوةخؤ سةريهلَداوة لة سةردةمى ئيسماعيل كورى بةهرام ثاشا(</a:t>
            </a:r>
            <a:r>
              <a:rPr lang="ar-IQ" sz="2300" dirty="0">
                <a:solidFill>
                  <a:schemeClr val="tx1"/>
                </a:solidFill>
                <a:cs typeface="Ali_K_Sahifa" pitchFamily="2" charset="-78"/>
              </a:rPr>
              <a:t>1768</a:t>
            </a:r>
            <a:r>
              <a:rPr lang="ar-IQ" sz="2900" dirty="0">
                <a:solidFill>
                  <a:schemeClr val="tx1"/>
                </a:solidFill>
                <a:cs typeface="Ali_K_Sahifa" pitchFamily="2" charset="-78"/>
              </a:rPr>
              <a:t>-</a:t>
            </a:r>
            <a:r>
              <a:rPr lang="ar-IQ" sz="2300" dirty="0">
                <a:solidFill>
                  <a:schemeClr val="tx1"/>
                </a:solidFill>
                <a:cs typeface="Ali_K_Sahifa" pitchFamily="2" charset="-78"/>
              </a:rPr>
              <a:t>1798</a:t>
            </a:r>
            <a:r>
              <a:rPr lang="ar-IQ" sz="2900" dirty="0">
                <a:solidFill>
                  <a:schemeClr val="tx1"/>
                </a:solidFill>
                <a:cs typeface="Ali_K_Sahifa" pitchFamily="2" charset="-78"/>
              </a:rPr>
              <a:t>ز)،كة ميَراتيَكى زؤرى طيرو طرفتى لة نيَوان عةشيرةتةكان بةردةوام بوو،كة مةترسى هةبوو بؤ كةسايةتى ،ضونكة زؤر بةهيَز نةبوو ،هةر بؤية لة سةرةتادالة سالَى</a:t>
            </a:r>
            <a:r>
              <a:rPr lang="ar-IQ" sz="2300" dirty="0">
                <a:solidFill>
                  <a:schemeClr val="tx1"/>
                </a:solidFill>
                <a:cs typeface="Ali_K_Sahifa" pitchFamily="2" charset="-78"/>
              </a:rPr>
              <a:t>1769</a:t>
            </a:r>
            <a:r>
              <a:rPr lang="ar-IQ" sz="2900" dirty="0">
                <a:solidFill>
                  <a:schemeClr val="tx1"/>
                </a:solidFill>
                <a:cs typeface="Ali_K_Sahifa" pitchFamily="2" charset="-78"/>
              </a:rPr>
              <a:t>زهيَرشى بةيرام كورِى سولَتان بةدرةدين لة ئاكرى  بة يارمةتى عةشيرةتى زيبار بؤ سةر ئاميَدى،شةر و كوشتارو طةورة لة نيَواناندا روويدا ،هةر ضةندة  ئةم بارودؤخةدا هةليك بوو والى بةغدا ئةوةى دةست لة كارو بارى  بادينان وةردا كة داواى لة موتةسةرفى قةلاَضوالان محةمةد بةط  كرد يارمةتى بايرابم بةط بدات ،بةلاَم سةركوتوو نةبوو لةم هةولَةى دذى ئيسماعيل ثاشا،لةيةكى ترةوة والى موسل هيَرشى كردة سةر ئاميَدى ،بةلاَم عةشيرةتى مزورى و زيبارو بروارى رووبةرى بوونةوة توانيان لةناوى بةرن،بةلاَم كيَشةكانى  بنةمالَة هةربةدةوام بوو ،ئةوة بوو  لة سالَى </a:t>
            </a:r>
            <a:r>
              <a:rPr lang="ar-IQ" sz="2300" dirty="0">
                <a:solidFill>
                  <a:schemeClr val="tx1"/>
                </a:solidFill>
                <a:cs typeface="Ali_K_Sahifa" pitchFamily="2" charset="-78"/>
              </a:rPr>
              <a:t>1786</a:t>
            </a:r>
            <a:r>
              <a:rPr lang="ar-IQ" sz="2900" dirty="0">
                <a:solidFill>
                  <a:schemeClr val="tx1"/>
                </a:solidFill>
                <a:cs typeface="Ali_K_Sahifa" pitchFamily="2" charset="-78"/>
              </a:rPr>
              <a:t>زضوار براكةى لةدذى وةستانةوة ئةم كيَشةية هةر بةردةوام بوون كة عةشيرةتة كورديةكان لةم ململانية بةشدار بوون  ضةند جاريَك ليبووردن بةلاَم هةر نةيانتوانى بةرةنطارى ئيسماعيل ثاشا ببنةوة تا كؤضى دوايى لة سالَى</a:t>
            </a:r>
            <a:r>
              <a:rPr lang="ar-IQ" sz="2300" dirty="0">
                <a:solidFill>
                  <a:schemeClr val="tx1"/>
                </a:solidFill>
                <a:cs typeface="Ali_K_Sahifa" pitchFamily="2" charset="-78"/>
              </a:rPr>
              <a:t>1798</a:t>
            </a:r>
            <a:r>
              <a:rPr lang="ar-IQ" sz="2900" dirty="0">
                <a:solidFill>
                  <a:schemeClr val="tx1"/>
                </a:solidFill>
                <a:cs typeface="Ali_K_Sahifa" pitchFamily="2" charset="-78"/>
              </a:rPr>
              <a:t>ز ميرنيشينةكة لة نيَوان كورةكانى دابةشكرابوو ،وةكيشةكانى عةشيرةتةكانى كوردى لةطةلَ ميرةكانى ئاميَدى تا دةهات ئالؤزتر دةبوو ،ميرنيشينةكة لة هةموو بواريَكةوة لاوازتر دةبوو طرانى خؤراك بةهؤى نةمانى ئاسايش لة ريَطة بازرطانيةكان و كةم بوونةوةى ضالاكى ئالَوطورى بازرطانى،ئةم بارودؤخة هؤكاريَك بوو بؤ دةستبةسةرداطرتنى بادينان لةلايةن محةمةد ثاشاى سؤرانى لة ساَلى </a:t>
            </a:r>
            <a:r>
              <a:rPr lang="ar-IQ" sz="2300" dirty="0" smtClean="0">
                <a:solidFill>
                  <a:schemeClr val="tx1"/>
                </a:solidFill>
                <a:cs typeface="Ali_K_Sahifa" pitchFamily="2" charset="-78"/>
              </a:rPr>
              <a:t>1834</a:t>
            </a:r>
            <a:r>
              <a:rPr lang="ar-IQ" sz="2900" dirty="0" smtClean="0">
                <a:solidFill>
                  <a:schemeClr val="tx1"/>
                </a:solidFill>
                <a:cs typeface="Ali_K_Sahifa" pitchFamily="2" charset="-78"/>
              </a:rPr>
              <a:t>ز</a:t>
            </a:r>
            <a:endParaRPr lang="en-US" dirty="0"/>
          </a:p>
        </p:txBody>
      </p:sp>
    </p:spTree>
    <p:extLst>
      <p:ext uri="{BB962C8B-B14F-4D97-AF65-F5344CB8AC3E}">
        <p14:creationId xmlns:p14="http://schemas.microsoft.com/office/powerpoint/2010/main" val="9808507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09599"/>
          </a:xfrm>
        </p:spPr>
        <p:txBody>
          <a:bodyPr>
            <a:normAutofit fontScale="90000"/>
          </a:bodyPr>
          <a:lstStyle/>
          <a:p>
            <a:r>
              <a:rPr lang="ar-IQ" dirty="0" smtClean="0">
                <a:cs typeface="Ali_K_Samik" pitchFamily="2" charset="-78"/>
              </a:rPr>
              <a:t>لةناوضوونى ميرنيشينى بادينان</a:t>
            </a:r>
            <a:endParaRPr lang="en-US" dirty="0">
              <a:cs typeface="Ali_K_Samik" pitchFamily="2" charset="-78"/>
            </a:endParaRPr>
          </a:p>
        </p:txBody>
      </p:sp>
      <p:sp>
        <p:nvSpPr>
          <p:cNvPr id="3" name="Subtitle 2"/>
          <p:cNvSpPr>
            <a:spLocks noGrp="1"/>
          </p:cNvSpPr>
          <p:nvPr>
            <p:ph type="subTitle" idx="1"/>
          </p:nvPr>
        </p:nvSpPr>
        <p:spPr>
          <a:xfrm>
            <a:off x="762000" y="1066800"/>
            <a:ext cx="7543800" cy="4724400"/>
          </a:xfrm>
        </p:spPr>
        <p:txBody>
          <a:bodyPr>
            <a:noAutofit/>
          </a:bodyPr>
          <a:lstStyle/>
          <a:p>
            <a:pPr algn="just"/>
            <a:r>
              <a:rPr lang="ar-IQ" sz="2400" dirty="0" smtClean="0">
                <a:solidFill>
                  <a:schemeClr val="tx1"/>
                </a:solidFill>
                <a:cs typeface="Ali_K_Traditional" pitchFamily="2" charset="-78"/>
              </a:rPr>
              <a:t>بادينان </a:t>
            </a:r>
            <a:r>
              <a:rPr lang="ar-IQ" sz="2400" dirty="0">
                <a:solidFill>
                  <a:schemeClr val="tx1"/>
                </a:solidFill>
                <a:cs typeface="Ali_K_Traditional" pitchFamily="2" charset="-78"/>
              </a:rPr>
              <a:t>كةوتة نيَوان ململانى دةولةتى عوسمانى والى بةغدا و ميرى سؤران </a:t>
            </a:r>
            <a:r>
              <a:rPr lang="ar-IQ" sz="2400" dirty="0" smtClean="0">
                <a:solidFill>
                  <a:schemeClr val="tx1"/>
                </a:solidFill>
                <a:cs typeface="Ali_K_Traditional" pitchFamily="2" charset="-78"/>
              </a:rPr>
              <a:t>،هةرضةندة ئيسماعيل ثاشا طرينكى سوثاى بادينان دا وة </a:t>
            </a:r>
            <a:r>
              <a:rPr lang="ar-IQ" sz="2400" dirty="0">
                <a:solidFill>
                  <a:schemeClr val="tx1"/>
                </a:solidFill>
                <a:cs typeface="Ali_K_Traditional" pitchFamily="2" charset="-78"/>
              </a:rPr>
              <a:t>هةولَى </a:t>
            </a:r>
            <a:r>
              <a:rPr lang="ar-IQ" sz="2400" dirty="0" smtClean="0">
                <a:solidFill>
                  <a:schemeClr val="tx1"/>
                </a:solidFill>
                <a:cs typeface="Ali_K_Traditional" pitchFamily="2" charset="-78"/>
              </a:rPr>
              <a:t>دابةرةنطارى  سوثاى سؤران بةلاَم  بة هؤى يةكنةطرتنى عةشيرةتةكانى كوردى كة بةئاسانى بادينانان كةوتة دةستى ميرنيشينى سؤران وة مير موسى كورِى محةمةد كورِى تةيار دانرا بة ميرى بادينان ،بةلاَم جاريَكى تر ئيسماعيل ثاشا هيَرشى كردة بادينان  بةيارمتي حوسينى ئيزيدى و ميرى هةكارى كة توانيان  بضنة ناو ئاميَدى  لة سالَى 1842ز ،بةلاَم ئةم بارودؤخةى زؤرى نةخاياند دةولَةتى عوسمانى داواى لة والى سيواس و بةغداو و موسل كرد كة دةسةلاَتى محمد ثاشا لة ناو ببات وة توانى ميرشينى بادينان </a:t>
            </a:r>
            <a:r>
              <a:rPr lang="ar-IQ" sz="2400" dirty="0">
                <a:solidFill>
                  <a:schemeClr val="tx1"/>
                </a:solidFill>
                <a:cs typeface="Ali_K_Traditional" pitchFamily="2" charset="-78"/>
              </a:rPr>
              <a:t>هةلَوةشينيَتةوة لة سالى 1842ز </a:t>
            </a:r>
            <a:r>
              <a:rPr lang="ar-IQ" sz="2400" dirty="0" smtClean="0">
                <a:solidFill>
                  <a:schemeClr val="tx1"/>
                </a:solidFill>
                <a:cs typeface="Ali_K_Traditional" pitchFamily="2" charset="-78"/>
              </a:rPr>
              <a:t>لةدواى بةرةنطارى ئازايانةى </a:t>
            </a:r>
            <a:r>
              <a:rPr lang="ar-IQ" sz="2400" dirty="0">
                <a:solidFill>
                  <a:schemeClr val="tx1"/>
                </a:solidFill>
                <a:cs typeface="Ali_K_Traditional" pitchFamily="2" charset="-78"/>
              </a:rPr>
              <a:t>ئيسماعيل ثاشاى </a:t>
            </a:r>
            <a:r>
              <a:rPr lang="ar-IQ" sz="2400" dirty="0" smtClean="0">
                <a:solidFill>
                  <a:schemeClr val="tx1"/>
                </a:solidFill>
                <a:cs typeface="Ali_K_Traditional" pitchFamily="2" charset="-78"/>
              </a:rPr>
              <a:t>كة </a:t>
            </a:r>
            <a:r>
              <a:rPr lang="ar-IQ" sz="2400" dirty="0">
                <a:solidFill>
                  <a:schemeClr val="tx1"/>
                </a:solidFill>
                <a:cs typeface="Ali_K_Traditional" pitchFamily="2" charset="-78"/>
              </a:rPr>
              <a:t>كؤتا ميرى بادينان </a:t>
            </a:r>
            <a:r>
              <a:rPr lang="ar-IQ" sz="2400" dirty="0" smtClean="0">
                <a:solidFill>
                  <a:schemeClr val="tx1"/>
                </a:solidFill>
                <a:cs typeface="Ali_K_Traditional" pitchFamily="2" charset="-78"/>
              </a:rPr>
              <a:t>بوو،دواى ئةم رِووداوة بادينان ئة سةربةخؤى لة دةست دا ،وة  ئيسماعيل ثاشا رِةوانةى بةغدا كرا لةسةر داواى خؤى ،وة ئيدارةى بادينان دابةش  كرا بؤ ضةند ناوضةيةك وةك بؤ ماوةيةك  ئاميَدى و ئاكرى خراية سةر ويلايةتى موسل،دوايي لة سالَى  1848 ز خراية سةر  هةكارى دواى  جاريَكى تر دراوة بة موسل </a:t>
            </a:r>
            <a:endParaRPr lang="en-US" sz="2400" dirty="0">
              <a:solidFill>
                <a:schemeClr val="tx1"/>
              </a:solidFill>
              <a:cs typeface="Ali_K_Traditional" pitchFamily="2" charset="-78"/>
            </a:endParaRPr>
          </a:p>
        </p:txBody>
      </p:sp>
    </p:spTree>
    <p:extLst>
      <p:ext uri="{BB962C8B-B14F-4D97-AF65-F5344CB8AC3E}">
        <p14:creationId xmlns:p14="http://schemas.microsoft.com/office/powerpoint/2010/main" val="22891932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914400"/>
          </a:xfrm>
        </p:spPr>
        <p:txBody>
          <a:bodyPr>
            <a:normAutofit fontScale="90000"/>
          </a:bodyPr>
          <a:lstStyle/>
          <a:p>
            <a:r>
              <a:rPr lang="ar-IQ" dirty="0">
                <a:cs typeface="Ali_K_Sharif" pitchFamily="2" charset="-78"/>
              </a:rPr>
              <a:t>بارودؤخى كؤمةلاَيةتى</a:t>
            </a:r>
            <a:br>
              <a:rPr lang="ar-IQ" dirty="0">
                <a:cs typeface="Ali_K_Sharif" pitchFamily="2" charset="-78"/>
              </a:rPr>
            </a:br>
            <a:endParaRPr lang="en-US" dirty="0"/>
          </a:p>
        </p:txBody>
      </p:sp>
      <p:sp>
        <p:nvSpPr>
          <p:cNvPr id="3" name="Subtitle 2"/>
          <p:cNvSpPr>
            <a:spLocks noGrp="1"/>
          </p:cNvSpPr>
          <p:nvPr>
            <p:ph type="subTitle" idx="1"/>
          </p:nvPr>
        </p:nvSpPr>
        <p:spPr>
          <a:xfrm>
            <a:off x="1371600" y="1600200"/>
            <a:ext cx="6400800" cy="4419600"/>
          </a:xfrm>
        </p:spPr>
        <p:txBody>
          <a:bodyPr>
            <a:normAutofit fontScale="47500" lnSpcReduction="20000"/>
          </a:bodyPr>
          <a:lstStyle/>
          <a:p>
            <a:pPr algn="r"/>
            <a:r>
              <a:rPr lang="ar-IQ" sz="4200" dirty="0" smtClean="0">
                <a:solidFill>
                  <a:schemeClr val="tx1"/>
                </a:solidFill>
                <a:cs typeface="Ali_K_Traditional" pitchFamily="2" charset="-78"/>
              </a:rPr>
              <a:t>ميرنيشينى بادينان هةروةك ميرنيشينة كورديةكانى تر  سيستةمى عةشائيرى بوو ضونكة هةر لة سةرةتادا ميرنيشينةكة لةسةر يةكطرتنى عةشائيرى دامةزرا،جا بؤية عةشيرةت بة يةكةيةكى كؤمةلاَيةتى دادةنرا ،واتا عةشيرةت و خيَزان بة رِيَكخةرى ثةيوةنديةكانى ذيان بة شيَوازةكانى كؤمةلاَيةتى و ياسايى ، ئةو بةرثرس بوو لة داواكاريةكان و مافةكانى تاكة كةس ،جا بؤية دةبينين هةر لاديةك و ناوضةيةك  سةرؤك عةشيرةتى خؤى هةبوو كةناسرا  بة ئاغا ناسرابوو كة ثشتاوثشت بؤ نةوةكانى دةمايةوة.بةلاَم ئةطةر ناكؤكى لة نيَوان عةشيرةتةكان رووى دا ئةوا دةبيت  ميرى ميرنيشين ضارةسةرى كيَشةكان بكات . وة كيَشةكان  بةطويِرةى ياسا ضارةسةر دةكرا كةلة سةر شةريعةتى ئيسلامى جىَبةجىَ دةكرا. </a:t>
            </a:r>
          </a:p>
          <a:p>
            <a:pPr algn="r"/>
            <a:r>
              <a:rPr lang="ar-IQ" sz="4200" dirty="0" smtClean="0">
                <a:solidFill>
                  <a:schemeClr val="tx1"/>
                </a:solidFill>
                <a:cs typeface="Ali_K_Traditional" pitchFamily="2" charset="-78"/>
              </a:rPr>
              <a:t>1- عةشيرةتةكانى ئاميَدى :سينة ، نةهيلى،برىطارا ،نيروة وريَكان</a:t>
            </a:r>
          </a:p>
          <a:p>
            <a:pPr algn="r"/>
            <a:r>
              <a:rPr lang="ar-IQ" sz="4200" dirty="0" smtClean="0">
                <a:solidFill>
                  <a:schemeClr val="tx1"/>
                </a:solidFill>
                <a:cs typeface="Ali_K_Traditional" pitchFamily="2" charset="-78"/>
              </a:rPr>
              <a:t>2- عةشيرةتةكانى ئاكرىَ: طؤران،هركى،سورضى،شةمزينى،زيبار،برادؤست.</a:t>
            </a:r>
          </a:p>
          <a:p>
            <a:pPr algn="r"/>
            <a:r>
              <a:rPr lang="ar-IQ" sz="4200" dirty="0" smtClean="0">
                <a:solidFill>
                  <a:schemeClr val="tx1"/>
                </a:solidFill>
                <a:cs typeface="Ali_K_Traditional" pitchFamily="2" charset="-78"/>
              </a:rPr>
              <a:t>3- عةشيرةتةكانى دهؤك:مزورى،دؤسكى</a:t>
            </a:r>
          </a:p>
          <a:p>
            <a:pPr algn="r"/>
            <a:r>
              <a:rPr lang="ar-IQ" sz="4200" dirty="0" smtClean="0">
                <a:solidFill>
                  <a:schemeClr val="tx1"/>
                </a:solidFill>
                <a:cs typeface="Ali_K_Traditional" pitchFamily="2" charset="-78"/>
              </a:rPr>
              <a:t>4-عةشيرةتةكانى زاخؤ:سليفانى،سندى،طةلى</a:t>
            </a:r>
          </a:p>
          <a:p>
            <a:pPr algn="r"/>
            <a:r>
              <a:rPr lang="ar-IQ" sz="4200" dirty="0" smtClean="0">
                <a:solidFill>
                  <a:schemeClr val="tx1"/>
                </a:solidFill>
                <a:cs typeface="Ali_K_Traditional" pitchFamily="2" charset="-78"/>
              </a:rPr>
              <a:t>وةذيانى بذيَوى عةشيرةتةكان لةسةر كشتوكالَ بةخيَوكردنى ئاذةلَ، هةنديَك لة عةشيرةتةكان كؤضبةربوون وةك عةشيرةتى  هةركى و زيوةكان ،وة زؤربةى عةشيرةتةكانى تر نيشتةجىَ بوون،بةلاَم ثيشةكانى تر  </a:t>
            </a:r>
            <a:r>
              <a:rPr lang="ar-IQ" sz="3600" dirty="0" smtClean="0">
                <a:solidFill>
                  <a:schemeClr val="tx1"/>
                </a:solidFill>
                <a:cs typeface="Ali_K_Traditional" pitchFamily="2" charset="-78"/>
              </a:rPr>
              <a:t>لةلايةن يةهوديةكان و طاوةرةكان دةكرا</a:t>
            </a:r>
            <a:r>
              <a:rPr lang="ar-IQ" dirty="0" smtClean="0">
                <a:solidFill>
                  <a:schemeClr val="tx1"/>
                </a:solidFill>
                <a:cs typeface="Ali_K_Sharif" pitchFamily="2" charset="-78"/>
              </a:rPr>
              <a:t> </a:t>
            </a:r>
            <a:endParaRPr lang="en-US" dirty="0">
              <a:solidFill>
                <a:schemeClr val="tx1"/>
              </a:solidFill>
              <a:cs typeface="Ali_K_Sharif" pitchFamily="2" charset="-78"/>
            </a:endParaRPr>
          </a:p>
        </p:txBody>
      </p:sp>
    </p:spTree>
    <p:extLst>
      <p:ext uri="{BB962C8B-B14F-4D97-AF65-F5344CB8AC3E}">
        <p14:creationId xmlns:p14="http://schemas.microsoft.com/office/powerpoint/2010/main" val="1462787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09599"/>
          </a:xfrm>
        </p:spPr>
        <p:txBody>
          <a:bodyPr>
            <a:normAutofit fontScale="90000"/>
          </a:bodyPr>
          <a:lstStyle/>
          <a:p>
            <a:r>
              <a:rPr lang="ar-JO" dirty="0" smtClean="0">
                <a:latin typeface="Unikurd Goran" pitchFamily="34" charset="-78"/>
                <a:cs typeface="Unikurd Goran" pitchFamily="34" charset="-78"/>
              </a:rPr>
              <a:t>میرنشینی بۆتان</a:t>
            </a:r>
            <a:endParaRPr lang="en-US" dirty="0">
              <a:latin typeface="Unikurd Goran" pitchFamily="34" charset="-78"/>
              <a:cs typeface="Unikurd Goran" pitchFamily="34" charset="-78"/>
            </a:endParaRPr>
          </a:p>
        </p:txBody>
      </p:sp>
      <p:sp>
        <p:nvSpPr>
          <p:cNvPr id="3" name="Subtitle 2"/>
          <p:cNvSpPr>
            <a:spLocks noGrp="1"/>
          </p:cNvSpPr>
          <p:nvPr>
            <p:ph type="subTitle" idx="1"/>
          </p:nvPr>
        </p:nvSpPr>
        <p:spPr>
          <a:xfrm>
            <a:off x="381000" y="990600"/>
            <a:ext cx="8305800" cy="5562600"/>
          </a:xfrm>
        </p:spPr>
        <p:txBody>
          <a:bodyPr>
            <a:normAutofit fontScale="55000" lnSpcReduction="20000"/>
          </a:bodyPr>
          <a:lstStyle/>
          <a:p>
            <a:r>
              <a:rPr lang="ar-JO" dirty="0" smtClean="0">
                <a:solidFill>
                  <a:schemeClr val="tx1"/>
                </a:solidFill>
                <a:latin typeface="Unikurd Goran" pitchFamily="34" charset="-78"/>
                <a:cs typeface="Unikurd Goran" pitchFamily="34" charset="-78"/>
              </a:rPr>
              <a:t>بنه‌ماله‌ی بۆتان</a:t>
            </a:r>
          </a:p>
          <a:p>
            <a:r>
              <a:rPr lang="ar-JO" dirty="0" smtClean="0">
                <a:solidFill>
                  <a:schemeClr val="tx1"/>
                </a:solidFill>
                <a:latin typeface="Unikurd Goran" pitchFamily="34" charset="-78"/>
                <a:cs typeface="Unikurd Goran" pitchFamily="34" charset="-78"/>
              </a:rPr>
              <a:t>ئه‌م نبه‌ماله‌یه‌ ده‌گه‌ریته‌وه‌ بۆ هۆزی بوختی كه‌سه‌ر به‌ هۆزه‌كانی جه‌زیره‌ كه‌ به‌ئازایه‌تی مه‌ردی ناسرا بوون ئه‌م ناوچه‌یه‌ هه‌ر له‌ سه‌ده‌ی 17 كۆچی به‌بی شه‌ر ده‌بیت  ئیسلام . له‌ باره‌ی جوگرافیای ناوچه‌ی جه‌زیره‌ كه‌ به‌ كه‌ش هه‌وایه‌كی گونجاوی و ئاوی سازگار هه‌یه‌ وه‌رووباری دیجله‌ به‌م شاره‌دا ده‌روات كه‌ ئه‌م شاره‌ی كردووته‌ به‌ دوورگه‌ بۆیه‌ش پیده‌لین جه‌زیره‌ كه‌ چه‌ند  قه‌لاو پردی و ناوچه‌ی له‌ خۆ ده‌گریت وه‌ك:</a:t>
            </a:r>
          </a:p>
          <a:p>
            <a:r>
              <a:rPr lang="ar-JO" dirty="0" smtClean="0">
                <a:solidFill>
                  <a:schemeClr val="tx1"/>
                </a:solidFill>
                <a:latin typeface="Unikurd Goran" pitchFamily="34" charset="-78"/>
                <a:cs typeface="Unikurd Goran" pitchFamily="34" charset="-78"/>
              </a:rPr>
              <a:t>1- ناوچه‌ی گۆرگیل:</a:t>
            </a:r>
            <a:r>
              <a:rPr lang="ar-JO" dirty="0" smtClean="0">
                <a:latin typeface="Unikurd Goran" pitchFamily="34" charset="-78"/>
                <a:cs typeface="Unikurd Goran" pitchFamily="34" charset="-78"/>
              </a:rPr>
              <a:t>‌ </a:t>
            </a:r>
            <a:r>
              <a:rPr lang="ar-JO" dirty="0" smtClean="0">
                <a:solidFill>
                  <a:schemeClr val="tx1"/>
                </a:solidFill>
                <a:latin typeface="Unikurd Goran" pitchFamily="34" charset="-78"/>
                <a:cs typeface="Unikurd Goran" pitchFamily="34" charset="-78"/>
              </a:rPr>
              <a:t>له‌سه‌ر چیای جودیه‌ كه‌ كه‌شتیه‌كه‌ی پیغه‌مبه‌ر نوح  له‌سه‌ری جیگیر بووه‌ .له‌م ناوچه‌یه‌دا حه‌وت تیر هه‌ن وه‌ك شاهیر بوری و شه‌هریلی و گورگیل و ئه‌ستوری  ئه‌م چوار تیره‌ شیعه‌ مه‌زهه‌بن به‌لام نیویدكاون و شوورش و هیودل ئه‌مانه‌ش ئیزیدین.</a:t>
            </a:r>
          </a:p>
          <a:p>
            <a:r>
              <a:rPr lang="ar-JO" dirty="0" smtClean="0">
                <a:solidFill>
                  <a:schemeClr val="tx1"/>
                </a:solidFill>
                <a:latin typeface="Unikurd Goran" pitchFamily="34" charset="-78"/>
                <a:cs typeface="Unikurd Goran" pitchFamily="34" charset="-78"/>
              </a:rPr>
              <a:t>1- قه‌لای و ناوچه‌ی ئاروخ كه‌ به‌ده‌ست هۆزی ئاروخه‌ كه‌ له‌ قه‌لا  به‌زره‌كانی كوردستانه‌.</a:t>
            </a:r>
          </a:p>
          <a:p>
            <a:r>
              <a:rPr lang="ar-JO" dirty="0" smtClean="0">
                <a:solidFill>
                  <a:schemeClr val="tx1"/>
                </a:solidFill>
                <a:latin typeface="Unikurd Goran" pitchFamily="34" charset="-78"/>
                <a:cs typeface="Unikurd Goran" pitchFamily="34" charset="-78"/>
              </a:rPr>
              <a:t>3- قه‌لای بركه‌ هۆزی بركه‌ی لیه‌ .</a:t>
            </a:r>
          </a:p>
          <a:p>
            <a:r>
              <a:rPr lang="ar-JO" dirty="0" smtClean="0">
                <a:solidFill>
                  <a:schemeClr val="tx1"/>
                </a:solidFill>
                <a:latin typeface="Unikurd Goran" pitchFamily="34" charset="-78"/>
                <a:cs typeface="Unikurd Goran" pitchFamily="34" charset="-78"/>
              </a:rPr>
              <a:t>4- ناوچه‌ی دژی بروز سه‌ر به‌ هۆزی پروزه‌ ئه‌وانیش سی لقیان لی بوویته‌وه‌ وه‌ك جاستولان و كرفان.</a:t>
            </a:r>
          </a:p>
          <a:p>
            <a:r>
              <a:rPr lang="ar-JO" dirty="0" smtClean="0">
                <a:solidFill>
                  <a:schemeClr val="tx1"/>
                </a:solidFill>
                <a:latin typeface="Unikurd Goran" pitchFamily="34" charset="-78"/>
                <a:cs typeface="Unikurd Goran" pitchFamily="34" charset="-78"/>
              </a:rPr>
              <a:t>5- ناوچه‌ی بادان سه‌ر به‌ هۆزی گارسییه‌ </a:t>
            </a:r>
          </a:p>
          <a:p>
            <a:r>
              <a:rPr lang="ar-JO" dirty="0" smtClean="0">
                <a:solidFill>
                  <a:schemeClr val="tx1"/>
                </a:solidFill>
                <a:latin typeface="Unikurd Goran" pitchFamily="34" charset="-78"/>
                <a:cs typeface="Unikurd Goran" pitchFamily="34" charset="-78"/>
              </a:rPr>
              <a:t>6- ناوچه‌ی ته‌نزی قه‌لاكه‌ی به‌ناوی كه‌لهوك </a:t>
            </a:r>
          </a:p>
          <a:p>
            <a:r>
              <a:rPr lang="ar-JO" dirty="0" smtClean="0">
                <a:solidFill>
                  <a:schemeClr val="tx1"/>
                </a:solidFill>
                <a:latin typeface="Unikurd Goran" pitchFamily="34" charset="-78"/>
                <a:cs typeface="Unikurd Goran" pitchFamily="34" charset="-78"/>
              </a:rPr>
              <a:t>7- ناوچه‌ی فینك  و توور هه‌یتم</a:t>
            </a:r>
          </a:p>
          <a:p>
            <a:r>
              <a:rPr lang="ar-JO" dirty="0" smtClean="0">
                <a:solidFill>
                  <a:schemeClr val="tx1"/>
                </a:solidFill>
                <a:latin typeface="Unikurd Goran" pitchFamily="34" charset="-78"/>
                <a:cs typeface="Unikurd Goran" pitchFamily="34" charset="-78"/>
              </a:rPr>
              <a:t>8- ناوچه‌ی شاخ كه‌ زۆربه‌ی دانیشتوانیان مه‌سیحین .</a:t>
            </a:r>
          </a:p>
          <a:p>
            <a:r>
              <a:rPr lang="ar-JO" dirty="0" smtClean="0">
                <a:solidFill>
                  <a:schemeClr val="tx1"/>
                </a:solidFill>
                <a:latin typeface="Unikurd Goran" pitchFamily="34" charset="-78"/>
                <a:cs typeface="Unikurd Goran" pitchFamily="34" charset="-78"/>
              </a:rPr>
              <a:t> 9- قه‌لای نه‌شا تل وه‌ قه‌لای ئه‌رمشات كه‌ به‌ده‌ست هۆزی براسی و كه‌ له‌ هۆزه‌ به‌هیزه‌كانی بۆتانه‌ وه‌ قه‌لای كیور و دیرده‌  به‌لام له‌ گرینگترین هۆزه‌كانی جه‌زیره‌ ئه‌مانن : دونبولی و نوكی و مه‌حمودیه‌ و شیخ بزنی و ماسكی و رشكی مخنه‌هرانو په‌یكان و بلان و بلاسوران و شیرۆیان و دوتوران.</a:t>
            </a:r>
          </a:p>
          <a:p>
            <a:r>
              <a:rPr lang="ar-JO" dirty="0" smtClean="0">
                <a:solidFill>
                  <a:schemeClr val="tx1"/>
                </a:solidFill>
                <a:latin typeface="Unikurd Goran" pitchFamily="34" charset="-78"/>
                <a:cs typeface="Unikurd Goran" pitchFamily="34" charset="-78"/>
              </a:rPr>
              <a:t>ئه‌م راست بیت هوزی دونبولی و مه‌حمودیه‌ له‌ هۆزه‌كانی ناوچه‌ی جه‌زیره‌ن فه‌رمنره‌وایان كردوه‌ .</a:t>
            </a:r>
            <a:endParaRPr lang="en-US" dirty="0">
              <a:solidFill>
                <a:schemeClr val="tx1"/>
              </a:solidFill>
              <a:latin typeface="Unikurd Goran" pitchFamily="34" charset="-78"/>
              <a:cs typeface="Unikurd Goran" pitchFamily="34" charset="-78"/>
            </a:endParaRPr>
          </a:p>
        </p:txBody>
      </p:sp>
    </p:spTree>
    <p:extLst>
      <p:ext uri="{BB962C8B-B14F-4D97-AF65-F5344CB8AC3E}">
        <p14:creationId xmlns:p14="http://schemas.microsoft.com/office/powerpoint/2010/main" val="1096288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533399"/>
          </a:xfrm>
        </p:spPr>
        <p:txBody>
          <a:bodyPr>
            <a:normAutofit fontScale="90000"/>
          </a:bodyPr>
          <a:lstStyle/>
          <a:p>
            <a:r>
              <a:rPr lang="ar-JO" dirty="0" smtClean="0">
                <a:latin typeface="Unikurd Goran" pitchFamily="34" charset="-78"/>
                <a:cs typeface="Unikurd Goran" pitchFamily="34" charset="-78"/>
              </a:rPr>
              <a:t>میره‌كانی جه‌زیره‌</a:t>
            </a:r>
            <a:endParaRPr lang="en-US" dirty="0">
              <a:latin typeface="Unikurd Goran" pitchFamily="34" charset="-78"/>
              <a:cs typeface="Unikurd Goran" pitchFamily="34" charset="-78"/>
            </a:endParaRPr>
          </a:p>
        </p:txBody>
      </p:sp>
      <p:sp>
        <p:nvSpPr>
          <p:cNvPr id="3" name="Subtitle 2"/>
          <p:cNvSpPr>
            <a:spLocks noGrp="1"/>
          </p:cNvSpPr>
          <p:nvPr>
            <p:ph type="subTitle" idx="1"/>
          </p:nvPr>
        </p:nvSpPr>
        <p:spPr>
          <a:xfrm>
            <a:off x="609600" y="1066800"/>
            <a:ext cx="7772400" cy="5257800"/>
          </a:xfrm>
        </p:spPr>
        <p:txBody>
          <a:bodyPr>
            <a:normAutofit fontScale="62500" lnSpcReduction="20000"/>
          </a:bodyPr>
          <a:lstStyle/>
          <a:p>
            <a:r>
              <a:rPr lang="ar-JO" dirty="0" smtClean="0">
                <a:solidFill>
                  <a:schemeClr val="tx1"/>
                </a:solidFill>
              </a:rPr>
              <a:t>زۆربه‌ی سه‌رچاوه‌كانی میژوو جه‌خت ده‌كه‌نه‌وه‌ كه‌ سولیمانی كوری خالید به‌ دامیزینه‌ری ئه‌م ناوچه‌یه‌ له‌ دوای خۆی 3 كوری به‌جیهیشتوه‌ وه‌ك حاجی به‌درو میر عبدلوعه‌زیز و میر عبدال كه‌ میر عبدلعه‌زیز كرا به‌ فه‌رمانره‌وا وه‌ حاجی به‌دری نارده‌ گورگیل و میر عبدالی نارده‌ ناوچه‌ی فینك . بنه‌ماله‌ی به‌درخان ده‌گه‌رینه‌وه‌ بۆ میر عبدلعه‌زیز كه‌ له‌دوای خوی دوو كوری به‌جیهیشت وه‌ك میرسه‌یفه‌دین و مه‌جددین ئه‌م میران به‌ به‌ چاكه‌و دلپاكی و به‌هره‌دار به‌ناوبانگ بوون بۆیه‌ كوره‌كه‌ی مه‌جه‌دین میر عیسا به‌ شاعیر به‌ناهوبانگ بوووه‌یه‌ك له‌ شعره‌كانی ده‌لیت</a:t>
            </a:r>
          </a:p>
          <a:p>
            <a:r>
              <a:rPr lang="ar-JO" dirty="0" smtClean="0">
                <a:solidFill>
                  <a:schemeClr val="tx1"/>
                </a:solidFill>
              </a:rPr>
              <a:t>راست و دلپاك و دادپه‌روه‌ر به‌ - تا هه‌تا سه‌ر بلند و سه‌روه‌ر به‌ </a:t>
            </a:r>
          </a:p>
          <a:p>
            <a:r>
              <a:rPr lang="ar-JO" dirty="0" smtClean="0">
                <a:solidFill>
                  <a:schemeClr val="tx1"/>
                </a:solidFill>
              </a:rPr>
              <a:t>له‌راستیدا میره‌كانی به‌ پیاوكی و زیه‌كی ئازا ناوبانگیان ده‌ركردوه‌ وه‌ك میر عیزدین كوری عبدال كه‌ له‌سه‌رده‌می ئه‌دا تیموورخان هیرشی كرده‌ سه‌ر كوردستان توانی به‌ زیره‌كی خوی رووبه‌رووی نه‌بیته‌وه‌ به‌لكو دیاری به‌نرخی بۆ ناردووه‌ به‌لام له‌به‌ر نه‌یویست له‌گه‌لی بیت بۆ داگیركردنی شام  په‌یوه‌ندیان تیكچوو بۆیه‌ ته‌یمهور هیرشی كرد جه‌زیره‌و داگیری كردو تالانی كرد.</a:t>
            </a:r>
          </a:p>
          <a:p>
            <a:r>
              <a:rPr lang="ar-JO" dirty="0" smtClean="0">
                <a:solidFill>
                  <a:schemeClr val="tx1"/>
                </a:solidFill>
              </a:rPr>
              <a:t>وه‌ له‌ سه‌رده‌می شا عه‌لی كوری میر به‌در شالاوی هیرشی ئیسماعیل سه‌فه‌وی ده‌ستی پییكرد بۆ كوردستان له‌كاتیكدا زۆربه‌ی میره‌كانی كوردی هه‌ولی رازی بوونی  و  په‌یوه‌ندی له‌گه‌ل ئیسماعیل سه‌فه‌وی ده‌كرد ته‌نها شا عه‌لی نه‌بیت له‌د ژی وه‌ستاوه رووبه‌رووی وویته‌وه‌ به‌لام شه‌ریی گه‌وره‌ شا عه‌لی خویدا به‌ده‌سته‌وه‌ زیندانی كرا تا </a:t>
            </a:r>
            <a:r>
              <a:rPr lang="ar-JO" dirty="0" smtClean="0">
                <a:solidFill>
                  <a:schemeClr val="tx1"/>
                </a:solidFill>
                <a:latin typeface="Unikurd Goran" pitchFamily="34" charset="-78"/>
                <a:cs typeface="Unikurd Goran" pitchFamily="34" charset="-78"/>
              </a:rPr>
              <a:t> </a:t>
            </a:r>
            <a:r>
              <a:rPr lang="ar-JO" dirty="0" smtClean="0">
                <a:solidFill>
                  <a:schemeClr val="tx1"/>
                </a:solidFill>
              </a:rPr>
              <a:t>هاتنی عوسمانیه‌كان بۆ كوردستان له‌ زیندانی ئازاد كرا ‌. میره‌كانی جه‌زیره‌ له‌ سه‌رده‌می عوسمانیه‌كان له‌و ساوه‌ فه‌رماره‌وانیان سه‌ربه‌خۆ و به‌ئازادی و كامه‌رانی مه‌زنی سه‌رداری خۆه‌ ده‌كا  تا هاتنی به‌درخان پاشا ‌.</a:t>
            </a:r>
            <a:endParaRPr lang="en-US" dirty="0">
              <a:solidFill>
                <a:schemeClr val="tx1"/>
              </a:solidFill>
            </a:endParaRPr>
          </a:p>
        </p:txBody>
      </p:sp>
    </p:spTree>
    <p:extLst>
      <p:ext uri="{BB962C8B-B14F-4D97-AF65-F5344CB8AC3E}">
        <p14:creationId xmlns:p14="http://schemas.microsoft.com/office/powerpoint/2010/main" val="28881488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533399"/>
          </a:xfrm>
        </p:spPr>
        <p:txBody>
          <a:bodyPr>
            <a:normAutofit fontScale="90000"/>
          </a:bodyPr>
          <a:lstStyle/>
          <a:p>
            <a:r>
              <a:rPr lang="ar-JO" dirty="0" smtClean="0">
                <a:latin typeface="Unikurd Goran" pitchFamily="34" charset="-78"/>
                <a:cs typeface="Unikurd Goran" pitchFamily="34" charset="-78"/>
              </a:rPr>
              <a:t>میر به‌درخان</a:t>
            </a:r>
            <a:endParaRPr lang="en-US" dirty="0">
              <a:latin typeface="Unikurd Goran" pitchFamily="34" charset="-78"/>
              <a:cs typeface="Unikurd Goran" pitchFamily="34" charset="-78"/>
            </a:endParaRPr>
          </a:p>
        </p:txBody>
      </p:sp>
      <p:sp>
        <p:nvSpPr>
          <p:cNvPr id="3" name="Subtitle 2"/>
          <p:cNvSpPr>
            <a:spLocks noGrp="1"/>
          </p:cNvSpPr>
          <p:nvPr>
            <p:ph type="subTitle" idx="1"/>
          </p:nvPr>
        </p:nvSpPr>
        <p:spPr>
          <a:xfrm>
            <a:off x="685800" y="914400"/>
            <a:ext cx="8305800" cy="5715000"/>
          </a:xfrm>
        </p:spPr>
        <p:txBody>
          <a:bodyPr>
            <a:normAutofit fontScale="62500" lnSpcReduction="20000"/>
          </a:bodyPr>
          <a:lstStyle/>
          <a:p>
            <a:r>
              <a:rPr lang="ar-JO" dirty="0" smtClean="0">
                <a:solidFill>
                  <a:schemeClr val="tx1"/>
                </a:solidFill>
                <a:latin typeface="Unikurd Goran" pitchFamily="34" charset="-78"/>
                <a:cs typeface="Unikurd Goran" pitchFamily="34" charset="-78"/>
              </a:rPr>
              <a:t>میر به‌درخان سه‌ر به‌ بنه‌ماله‌ی عه‌زیزانه‌ كه‌ فه‌رمانره‌وای بۆتانان كردوه‌ تا سالی 1837 كه‌ سه‌رچاوه‌كان ده‌لیین له‌ ته‌مه‌نی 18 سالی بوویته‌ فه‌رمانره‌وای بۆتانواتا له‌ سالی 1821بووه‌ وه‌ هه‌روه‌ها ئاماژه‌ ده‌كه‌ن كه‌ منالیكی زۆری هه‌بووه‌  كه‌ ژماره‌یان له‌ 40 تا 90 بووه‌ كه‌ 12 له‌ كوره‌كانی رۆلیان هه‌بووه‌ له‌ میژوو .</a:t>
            </a:r>
          </a:p>
          <a:p>
            <a:r>
              <a:rPr lang="ar-JO" dirty="0" smtClean="0">
                <a:solidFill>
                  <a:schemeClr val="tx1"/>
                </a:solidFill>
                <a:latin typeface="Unikurd Goran" pitchFamily="34" charset="-78"/>
                <a:cs typeface="Unikurd Goran" pitchFamily="34" charset="-78"/>
              </a:rPr>
              <a:t>ئه‌م به‌در خانه‌ خۆی به‌ فه‌رمانره‌وای كوردی ناساندوه‌ و شانازی به‌ خۆیه‌وه‌ كردووه‌ كه‌ سه‌ری به‌ سولتانی عوسمانی نه‌نوادووه‌ چونكه‌ خۆی له‌ پاشای عوسمانی داده‌نا . له‌كرده‌وه‌كانی هه‌میشه‌ یارمه‌تی خه‌لك و خزمه‌كانی داوه‌ وه‌ بریكی پاره‌ بۆ هۆزه‌كانی كوردی ته‌رخان كردبوو به‌ تایبه‌تی ئه‌وانه‌ی لاینگیریان ده‌كرد چونكه‌ زۆر به‌هیزو دادپه‌روه‌رانه‌ بوو .</a:t>
            </a:r>
          </a:p>
          <a:p>
            <a:r>
              <a:rPr lang="ar-JO" dirty="0" smtClean="0">
                <a:solidFill>
                  <a:schemeClr val="tx1"/>
                </a:solidFill>
                <a:latin typeface="Unikurd Goran" pitchFamily="34" charset="-78"/>
                <a:cs typeface="Unikurd Goran" pitchFamily="34" charset="-78"/>
              </a:rPr>
              <a:t>به‌دریژایی ده‌سه‌لاتی میرنیشینه‌كه‌ی هیمن ئاسایشی تیدا به‌رقه‌رار بوو وه‌ ریگابازرگانیه‌كانی ئه‌م ناوچه‌یه‌ به‌ئاسانی هاتوچوویان ده‌كرد وه‌ گه‌ریده‌ بیانیه‌كان ئاماژه‌یان به‌ سه‌لامه‌تی و هیمنی ناوچه‌كه‌یان كردووه‌ كه‌ پیویستیان به‌ پاسه‌وان نه‌بووه‌  له‌ كاتی گه‌یشتنیان بۆ ناوچه‌كه‌ .</a:t>
            </a:r>
          </a:p>
          <a:p>
            <a:r>
              <a:rPr lang="ar-JO" dirty="0">
                <a:solidFill>
                  <a:schemeClr val="tx1"/>
                </a:solidFill>
                <a:latin typeface="Unikurd Goran" pitchFamily="34" charset="-78"/>
                <a:cs typeface="Unikurd Goran" pitchFamily="34" charset="-78"/>
              </a:rPr>
              <a:t> </a:t>
            </a:r>
            <a:r>
              <a:rPr lang="ar-JO" dirty="0" smtClean="0">
                <a:solidFill>
                  <a:schemeClr val="tx1"/>
                </a:solidFill>
                <a:latin typeface="Unikurd Goran" pitchFamily="34" charset="-78"/>
                <a:cs typeface="Unikurd Goran" pitchFamily="34" charset="-78"/>
              </a:rPr>
              <a:t>له‌گه‌ل ئه‌وه‌شدا پیاوی سیخۆری هه‌بوو به‌ هه‌وال هینان له‌ ناو توركه‌كاندا  وه‌هه‌روه‌ها ده‌سه‌لاتیته‌نها له‌ میرنیشنه‌كه‌ی خۆی نه‌بوو به‌لكو له‌گه‌ل ده‌وروپشتی كورده‌كان هه‌بوو وه‌هه‌روه‌ها ریزو پایه‌ی هه‌بوو له‌ نیوان والیه‌كانی ده‌وله‌ت وه‌ك والی به‌غداد كه‌ هه‌میشه‌ دیاری به‌نرخی بۆ ده‌نارد وه‌ والی موسل هه‌میشه‌ حسابی بۆ ده‌كرد .</a:t>
            </a:r>
          </a:p>
          <a:p>
            <a:r>
              <a:rPr lang="ar-JO" dirty="0" smtClean="0">
                <a:solidFill>
                  <a:schemeClr val="tx1"/>
                </a:solidFill>
                <a:latin typeface="Unikurd Goran" pitchFamily="34" charset="-78"/>
                <a:cs typeface="Unikurd Goran" pitchFamily="34" charset="-78"/>
              </a:rPr>
              <a:t>له‌ باسی گریده‌كان ده‌رده‌كه‌ویت كه‌ به‌درخان زۆر له‌ توركه‌كان نه‌بووه‌ وه‌ سه‌ربه‌خۆی و ده‌سه‌لاتی له‌ توركان نه‌ده‌شاردوه‌ هه‌ر بۆیه‌ توركه‌كان مه‌ترسیان هه‌بووه‌ له‌ ده‌سه‌لاتی به‌لام به‌ئاشكرا حه‌زیان  نه‌ده‌كرد له‌ دژی بجوولینه‌وه‌</a:t>
            </a:r>
            <a:r>
              <a:rPr lang="ar-JO" dirty="0" smtClean="0">
                <a:latin typeface="Unikurd Goran" pitchFamily="34" charset="-78"/>
                <a:cs typeface="Unikurd Goran" pitchFamily="34" charset="-78"/>
              </a:rPr>
              <a:t> </a:t>
            </a:r>
            <a:endParaRPr lang="en-US" dirty="0">
              <a:latin typeface="Unikurd Goran" pitchFamily="34" charset="-78"/>
              <a:cs typeface="Unikurd Goran" pitchFamily="34" charset="-78"/>
            </a:endParaRPr>
          </a:p>
        </p:txBody>
      </p:sp>
    </p:spTree>
    <p:extLst>
      <p:ext uri="{BB962C8B-B14F-4D97-AF65-F5344CB8AC3E}">
        <p14:creationId xmlns:p14="http://schemas.microsoft.com/office/powerpoint/2010/main" val="1127683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676399"/>
          </a:xfrm>
        </p:spPr>
        <p:txBody>
          <a:bodyPr/>
          <a:lstStyle/>
          <a:p>
            <a:r>
              <a:rPr lang="ar-IQ" dirty="0" smtClean="0">
                <a:cs typeface="Zanest _ Govar" pitchFamily="2" charset="-78"/>
              </a:rPr>
              <a:t>ميرنيشينةكانى كوردي</a:t>
            </a:r>
            <a:endParaRPr lang="en-US" dirty="0">
              <a:cs typeface="Zanest _ Govar" pitchFamily="2" charset="-78"/>
            </a:endParaRPr>
          </a:p>
        </p:txBody>
      </p:sp>
      <p:sp>
        <p:nvSpPr>
          <p:cNvPr id="3" name="Subtitle 2"/>
          <p:cNvSpPr>
            <a:spLocks noGrp="1"/>
          </p:cNvSpPr>
          <p:nvPr>
            <p:ph type="subTitle" idx="1"/>
          </p:nvPr>
        </p:nvSpPr>
        <p:spPr>
          <a:xfrm>
            <a:off x="1371600" y="2209800"/>
            <a:ext cx="6400800" cy="3886200"/>
          </a:xfrm>
        </p:spPr>
        <p:txBody>
          <a:bodyPr>
            <a:normAutofit fontScale="92500" lnSpcReduction="20000"/>
          </a:bodyPr>
          <a:lstStyle/>
          <a:p>
            <a:r>
              <a:rPr lang="ar-IQ" dirty="0" smtClean="0">
                <a:solidFill>
                  <a:schemeClr val="tx1"/>
                </a:solidFill>
              </a:rPr>
              <a:t>ميرنيشينى بابان</a:t>
            </a:r>
            <a:endParaRPr lang="ar-IQ" dirty="0" smtClean="0">
              <a:solidFill>
                <a:schemeClr val="tx1"/>
              </a:solidFill>
              <a:cs typeface="Zanest _ Govar" pitchFamily="2" charset="-78"/>
            </a:endParaRPr>
          </a:p>
          <a:p>
            <a:r>
              <a:rPr lang="ar-IQ" dirty="0" smtClean="0">
                <a:solidFill>
                  <a:schemeClr val="tx1"/>
                </a:solidFill>
                <a:cs typeface="Zanest _ Govar" pitchFamily="2" charset="-78"/>
              </a:rPr>
              <a:t>داميزريَنةرى ميرنيشين</a:t>
            </a:r>
          </a:p>
          <a:p>
            <a:r>
              <a:rPr lang="ar-IQ" dirty="0" smtClean="0">
                <a:solidFill>
                  <a:schemeClr val="tx1"/>
                </a:solidFill>
                <a:cs typeface="Zanest _ Govar" pitchFamily="2" charset="-78"/>
              </a:rPr>
              <a:t>فةقىَ أحمد كورى مير بوداق</a:t>
            </a:r>
          </a:p>
          <a:p>
            <a:r>
              <a:rPr lang="ar-IQ" dirty="0" smtClean="0">
                <a:solidFill>
                  <a:schemeClr val="tx1"/>
                </a:solidFill>
                <a:cs typeface="Zanest _ Govar" pitchFamily="2" charset="-78"/>
              </a:rPr>
              <a:t>بنكةى بابان</a:t>
            </a:r>
          </a:p>
          <a:p>
            <a:r>
              <a:rPr lang="ar-IQ" dirty="0" smtClean="0">
                <a:solidFill>
                  <a:schemeClr val="tx1"/>
                </a:solidFill>
                <a:cs typeface="Zanest _ Govar" pitchFamily="2" charset="-78"/>
              </a:rPr>
              <a:t>بابان لةسةردةمى مير بوداق</a:t>
            </a:r>
          </a:p>
          <a:p>
            <a:r>
              <a:rPr lang="ar-IQ" dirty="0" smtClean="0">
                <a:solidFill>
                  <a:schemeClr val="tx1"/>
                </a:solidFill>
                <a:cs typeface="Zanest _ Govar" pitchFamily="2" charset="-78"/>
              </a:rPr>
              <a:t>    ثةيوةندى لةكةل عوسمانيةكان</a:t>
            </a:r>
            <a:endParaRPr lang="en-US" dirty="0" smtClean="0">
              <a:solidFill>
                <a:schemeClr val="tx1"/>
              </a:solidFill>
              <a:cs typeface="Zanest _ Govar" pitchFamily="2" charset="-78"/>
            </a:endParaRPr>
          </a:p>
          <a:p>
            <a:r>
              <a:rPr lang="ar-IQ" dirty="0" smtClean="0">
                <a:solidFill>
                  <a:schemeClr val="tx1"/>
                </a:solidFill>
                <a:cs typeface="Zanest _ Govar" pitchFamily="2" charset="-78"/>
              </a:rPr>
              <a:t>سةردةمى بكربك</a:t>
            </a:r>
          </a:p>
          <a:p>
            <a:r>
              <a:rPr lang="ar-IQ" smtClean="0">
                <a:solidFill>
                  <a:schemeClr val="tx1"/>
                </a:solidFill>
                <a:cs typeface="Zanest _ Govar" pitchFamily="2" charset="-78"/>
              </a:rPr>
              <a:t>خانة ثاشا</a:t>
            </a:r>
            <a:endParaRPr lang="en-US" dirty="0" smtClean="0">
              <a:solidFill>
                <a:schemeClr val="tx1"/>
              </a:solidFill>
              <a:cs typeface="Zanest _ Govar" pitchFamily="2" charset="-78"/>
            </a:endParaRPr>
          </a:p>
          <a:p>
            <a:endParaRPr lang="ar-IQ" dirty="0" smtClean="0">
              <a:solidFill>
                <a:schemeClr val="tx1"/>
              </a:solidFill>
            </a:endParaRPr>
          </a:p>
        </p:txBody>
      </p:sp>
    </p:spTree>
    <p:extLst>
      <p:ext uri="{BB962C8B-B14F-4D97-AF65-F5344CB8AC3E}">
        <p14:creationId xmlns:p14="http://schemas.microsoft.com/office/powerpoint/2010/main" val="3892544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90599"/>
          </a:xfrm>
        </p:spPr>
        <p:txBody>
          <a:bodyPr/>
          <a:lstStyle/>
          <a:p>
            <a:r>
              <a:rPr lang="ar-IQ" dirty="0" smtClean="0">
                <a:cs typeface="Zanest _ Govar" pitchFamily="2" charset="-78"/>
              </a:rPr>
              <a:t>ثةيوةندى بابانيةكان لةطةلَ بةغدا</a:t>
            </a:r>
            <a:endParaRPr lang="en-US" dirty="0">
              <a:cs typeface="Zanest _ Govar" pitchFamily="2" charset="-78"/>
            </a:endParaRPr>
          </a:p>
        </p:txBody>
      </p:sp>
      <p:sp>
        <p:nvSpPr>
          <p:cNvPr id="3" name="Subtitle 2"/>
          <p:cNvSpPr>
            <a:spLocks noGrp="1"/>
          </p:cNvSpPr>
          <p:nvPr>
            <p:ph type="subTitle" idx="1"/>
          </p:nvPr>
        </p:nvSpPr>
        <p:spPr>
          <a:xfrm>
            <a:off x="1371600" y="1905000"/>
            <a:ext cx="6400800" cy="3733800"/>
          </a:xfrm>
        </p:spPr>
        <p:txBody>
          <a:bodyPr/>
          <a:lstStyle/>
          <a:p>
            <a:r>
              <a:rPr lang="ar-IQ" dirty="0" smtClean="0">
                <a:solidFill>
                  <a:schemeClr val="tx1"/>
                </a:solidFill>
                <a:cs typeface="Zanest _ Govar" pitchFamily="2" charset="-78"/>
              </a:rPr>
              <a:t>لةسةردةمى بكر بك بابانى</a:t>
            </a:r>
          </a:p>
          <a:p>
            <a:r>
              <a:rPr lang="ar-IQ" dirty="0" smtClean="0">
                <a:solidFill>
                  <a:schemeClr val="tx1"/>
                </a:solidFill>
                <a:cs typeface="Zanest _ Govar" pitchFamily="2" charset="-78"/>
              </a:rPr>
              <a:t>  لةسةردةمى خانة ثاشا</a:t>
            </a:r>
          </a:p>
          <a:p>
            <a:r>
              <a:rPr lang="ar-IQ" dirty="0" smtClean="0">
                <a:solidFill>
                  <a:schemeClr val="tx1"/>
                </a:solidFill>
                <a:cs typeface="Zanest _ Govar" pitchFamily="2" charset="-78"/>
              </a:rPr>
              <a:t>لةسةردمى خالد بةط</a:t>
            </a:r>
          </a:p>
          <a:p>
            <a:r>
              <a:rPr lang="ar-IQ" dirty="0" smtClean="0">
                <a:solidFill>
                  <a:schemeClr val="tx1"/>
                </a:solidFill>
                <a:cs typeface="Zanest _ Govar" pitchFamily="2" charset="-78"/>
              </a:rPr>
              <a:t>لةسةردةمى سليم بط</a:t>
            </a:r>
            <a:endParaRPr lang="en-US" dirty="0">
              <a:solidFill>
                <a:schemeClr val="tx1"/>
              </a:solidFill>
              <a:cs typeface="Zanest _ Govar" pitchFamily="2" charset="-78"/>
            </a:endParaRPr>
          </a:p>
        </p:txBody>
      </p:sp>
    </p:spTree>
    <p:extLst>
      <p:ext uri="{BB962C8B-B14F-4D97-AF65-F5344CB8AC3E}">
        <p14:creationId xmlns:p14="http://schemas.microsoft.com/office/powerpoint/2010/main" val="2707178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142999"/>
          </a:xfrm>
        </p:spPr>
        <p:txBody>
          <a:bodyPr/>
          <a:lstStyle/>
          <a:p>
            <a:r>
              <a:rPr lang="ar-IQ" dirty="0" smtClean="0">
                <a:cs typeface="Zanest _ Govar" pitchFamily="2" charset="-78"/>
              </a:rPr>
              <a:t>سياسةتى بةغدا لةطةلَ ميرةكانى بابان</a:t>
            </a:r>
            <a:endParaRPr lang="en-US" dirty="0">
              <a:cs typeface="Zanest _ Govar" pitchFamily="2" charset="-78"/>
            </a:endParaRPr>
          </a:p>
        </p:txBody>
      </p:sp>
      <p:sp>
        <p:nvSpPr>
          <p:cNvPr id="3" name="Subtitle 2"/>
          <p:cNvSpPr>
            <a:spLocks noGrp="1"/>
          </p:cNvSpPr>
          <p:nvPr>
            <p:ph type="subTitle" idx="1"/>
          </p:nvPr>
        </p:nvSpPr>
        <p:spPr>
          <a:xfrm>
            <a:off x="1447800" y="2057400"/>
            <a:ext cx="6400800" cy="3581400"/>
          </a:xfrm>
        </p:spPr>
        <p:txBody>
          <a:bodyPr>
            <a:normAutofit fontScale="92500" lnSpcReduction="10000"/>
          </a:bodyPr>
          <a:lstStyle/>
          <a:p>
            <a:r>
              <a:rPr lang="ar-IQ" sz="2400" dirty="0" smtClean="0">
                <a:solidFill>
                  <a:schemeClr val="tx1"/>
                </a:solidFill>
              </a:rPr>
              <a:t>  </a:t>
            </a:r>
            <a:r>
              <a:rPr lang="ar-IQ" sz="1900" dirty="0" smtClean="0">
                <a:solidFill>
                  <a:schemeClr val="tx1"/>
                </a:solidFill>
              </a:rPr>
              <a:t>1</a:t>
            </a:r>
            <a:r>
              <a:rPr lang="ar-IQ" sz="2800" dirty="0" smtClean="0">
                <a:solidFill>
                  <a:schemeClr val="tx1"/>
                </a:solidFill>
              </a:rPr>
              <a:t> </a:t>
            </a:r>
            <a:r>
              <a:rPr lang="ar-IQ" sz="2800" dirty="0" smtClean="0">
                <a:solidFill>
                  <a:schemeClr val="tx1"/>
                </a:solidFill>
                <a:cs typeface="Zanest _ Govar" pitchFamily="2" charset="-78"/>
              </a:rPr>
              <a:t>بةهيز نةبوونى دةسةلاَتى  ميرةكان هةميشة هةولَى داوة سةرقالَى جةنط و ئامادةكردنى سوثا بؤ بةغدا</a:t>
            </a:r>
          </a:p>
          <a:p>
            <a:r>
              <a:rPr lang="ar-IQ" sz="1900" dirty="0" smtClean="0">
                <a:solidFill>
                  <a:schemeClr val="tx1"/>
                </a:solidFill>
                <a:cs typeface="Zanest _ Govar" pitchFamily="2" charset="-78"/>
              </a:rPr>
              <a:t>2</a:t>
            </a:r>
            <a:r>
              <a:rPr lang="ar-IQ" sz="2800" dirty="0" smtClean="0">
                <a:solidFill>
                  <a:schemeClr val="tx1"/>
                </a:solidFill>
                <a:cs typeface="Zanest _ Govar" pitchFamily="2" charset="-78"/>
              </a:rPr>
              <a:t>- ئاذاوة و ناكؤكى دووبةرةكى لة نيَوان ميرةكانى بابان</a:t>
            </a:r>
            <a:endParaRPr lang="en-US" sz="2800" dirty="0" smtClean="0">
              <a:solidFill>
                <a:schemeClr val="tx1"/>
              </a:solidFill>
              <a:cs typeface="Zanest _ Govar" pitchFamily="2" charset="-78"/>
            </a:endParaRPr>
          </a:p>
          <a:p>
            <a:r>
              <a:rPr lang="ar-IQ" sz="2400" dirty="0" smtClean="0">
                <a:solidFill>
                  <a:schemeClr val="tx1"/>
                </a:solidFill>
                <a:cs typeface="Zanest _ Govar" pitchFamily="2" charset="-78"/>
              </a:rPr>
              <a:t>توندو بةهيز لة نيَوان براو ئامؤزاكان و خزمان و لةكةلَ نةبوونى ثاشايةكى بةهيَز كة ريَزى ليبطرن تة نها أحمد ثاشا و ئيبراهيم و عبدولرةحمان باشا كة شةش جار دةسةلاَتى وةرطرت</a:t>
            </a:r>
          </a:p>
          <a:p>
            <a:r>
              <a:rPr lang="ar-IQ" sz="1900" dirty="0" smtClean="0">
                <a:solidFill>
                  <a:schemeClr val="tx1"/>
                </a:solidFill>
                <a:cs typeface="Zanest _ Govar" pitchFamily="2" charset="-78"/>
              </a:rPr>
              <a:t>3-ث</a:t>
            </a:r>
            <a:r>
              <a:rPr lang="ar-IQ" sz="2400" dirty="0" smtClean="0">
                <a:solidFill>
                  <a:schemeClr val="tx1"/>
                </a:solidFill>
                <a:cs typeface="Zanest _ Govar" pitchFamily="2" charset="-78"/>
              </a:rPr>
              <a:t>يلانى عوسمانيةكان و فارسةكان بؤ لاوازى ودووبةرةكى لة نيَوان بابانيةكان كة زورجار بةرةنطاري عوسمانيةكان دةبوونةوة يارمةتى ئيَرانيان دةدا بو ثاراستنى دةسةلاَتيان </a:t>
            </a:r>
            <a:endParaRPr lang="en-US" sz="2400" dirty="0" smtClean="0">
              <a:solidFill>
                <a:schemeClr val="tx1"/>
              </a:solidFill>
              <a:cs typeface="Zanest _ Govar" pitchFamily="2" charset="-78"/>
            </a:endParaRPr>
          </a:p>
          <a:p>
            <a:r>
              <a:rPr lang="ar-IQ" sz="1900" dirty="0" smtClean="0">
                <a:solidFill>
                  <a:schemeClr val="tx1"/>
                </a:solidFill>
                <a:cs typeface="Zanest _ Govar" pitchFamily="2" charset="-78"/>
              </a:rPr>
              <a:t>4</a:t>
            </a:r>
            <a:r>
              <a:rPr lang="ar-IQ" sz="2400" dirty="0" smtClean="0">
                <a:solidFill>
                  <a:schemeClr val="tx1"/>
                </a:solidFill>
                <a:cs typeface="Zanest _ Govar" pitchFamily="2" charset="-78"/>
              </a:rPr>
              <a:t>-هيَرشكردنى والى بةغدا بؤ بابان </a:t>
            </a:r>
            <a:r>
              <a:rPr lang="ar-IQ" sz="2400" smtClean="0">
                <a:solidFill>
                  <a:schemeClr val="tx1"/>
                </a:solidFill>
                <a:cs typeface="Zanest _ Govar" pitchFamily="2" charset="-78"/>
              </a:rPr>
              <a:t>لةكاتى جىبةنةجى </a:t>
            </a:r>
            <a:r>
              <a:rPr lang="ar-IQ" sz="2400" dirty="0" smtClean="0">
                <a:solidFill>
                  <a:schemeClr val="tx1"/>
                </a:solidFill>
                <a:cs typeface="Zanest _ Govar" pitchFamily="2" charset="-78"/>
              </a:rPr>
              <a:t>داخوازيةكانى  بةغدا </a:t>
            </a:r>
            <a:endParaRPr lang="en-US" sz="2400" dirty="0" smtClean="0">
              <a:solidFill>
                <a:schemeClr val="tx1"/>
              </a:solidFill>
              <a:cs typeface="Zanest _ Govar" pitchFamily="2" charset="-78"/>
            </a:endParaRPr>
          </a:p>
          <a:p>
            <a:endParaRPr lang="en-US" sz="2400" dirty="0">
              <a:solidFill>
                <a:schemeClr val="tx1"/>
              </a:solidFill>
            </a:endParaRPr>
          </a:p>
        </p:txBody>
      </p:sp>
    </p:spTree>
    <p:extLst>
      <p:ext uri="{BB962C8B-B14F-4D97-AF65-F5344CB8AC3E}">
        <p14:creationId xmlns:p14="http://schemas.microsoft.com/office/powerpoint/2010/main" val="3621423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990599"/>
          </a:xfrm>
        </p:spPr>
        <p:txBody>
          <a:bodyPr/>
          <a:lstStyle/>
          <a:p>
            <a:r>
              <a:rPr lang="ar-IQ" dirty="0" smtClean="0">
                <a:cs typeface="Zanest _ Govar" pitchFamily="2" charset="-78"/>
              </a:rPr>
              <a:t>لايةنى رؤشنبيرى و كؤمةلاَيةتى ميرنيشينى بابان</a:t>
            </a:r>
            <a:endParaRPr lang="en-US" dirty="0">
              <a:cs typeface="Zanest _ Govar" pitchFamily="2" charset="-78"/>
            </a:endParaRPr>
          </a:p>
        </p:txBody>
      </p:sp>
      <p:sp>
        <p:nvSpPr>
          <p:cNvPr id="3" name="Subtitle 2"/>
          <p:cNvSpPr>
            <a:spLocks noGrp="1"/>
          </p:cNvSpPr>
          <p:nvPr>
            <p:ph type="subTitle" idx="1"/>
          </p:nvPr>
        </p:nvSpPr>
        <p:spPr>
          <a:xfrm>
            <a:off x="1371600" y="2133600"/>
            <a:ext cx="6400800" cy="3505200"/>
          </a:xfrm>
        </p:spPr>
        <p:txBody>
          <a:bodyPr/>
          <a:lstStyle/>
          <a:p>
            <a:r>
              <a:rPr lang="ar-IQ" dirty="0" smtClean="0">
                <a:solidFill>
                  <a:schemeClr val="tx1"/>
                </a:solidFill>
                <a:cs typeface="Zanest _ Govar" pitchFamily="2" charset="-78"/>
              </a:rPr>
              <a:t>لايةنى كؤمةلاَيةتى</a:t>
            </a:r>
          </a:p>
          <a:p>
            <a:r>
              <a:rPr lang="ar-IQ" dirty="0" smtClean="0">
                <a:solidFill>
                  <a:schemeClr val="tx1"/>
                </a:solidFill>
                <a:cs typeface="Zanest _ Govar" pitchFamily="2" charset="-78"/>
              </a:rPr>
              <a:t>ضينةكانى كؤمةلَطاى سليمانى</a:t>
            </a:r>
          </a:p>
          <a:p>
            <a:r>
              <a:rPr lang="ar-IQ" sz="1800" dirty="0" smtClean="0">
                <a:solidFill>
                  <a:schemeClr val="tx1"/>
                </a:solidFill>
                <a:cs typeface="Zanest _ Govar" pitchFamily="2" charset="-78"/>
              </a:rPr>
              <a:t>1</a:t>
            </a:r>
            <a:r>
              <a:rPr lang="ar-IQ" dirty="0" smtClean="0">
                <a:solidFill>
                  <a:schemeClr val="tx1"/>
                </a:solidFill>
                <a:cs typeface="Zanest _ Govar" pitchFamily="2" charset="-78"/>
              </a:rPr>
              <a:t>-ضينى سةرةوة (ميرو دةرةبةط و دةولَةمةندةكان</a:t>
            </a:r>
          </a:p>
          <a:p>
            <a:r>
              <a:rPr lang="ar-IQ" sz="1800" dirty="0" smtClean="0">
                <a:solidFill>
                  <a:schemeClr val="tx1"/>
                </a:solidFill>
                <a:cs typeface="Zanest _ Govar" pitchFamily="2" charset="-78"/>
              </a:rPr>
              <a:t>2</a:t>
            </a:r>
            <a:r>
              <a:rPr lang="ar-IQ" dirty="0" smtClean="0">
                <a:solidFill>
                  <a:schemeClr val="tx1"/>
                </a:solidFill>
                <a:cs typeface="Zanest _ Govar" pitchFamily="2" charset="-78"/>
              </a:rPr>
              <a:t>ضينى ذيَرةوة (هةذارو جووتيار)</a:t>
            </a:r>
            <a:endParaRPr lang="en-US" dirty="0">
              <a:solidFill>
                <a:schemeClr val="tx1"/>
              </a:solidFill>
              <a:cs typeface="Zanest _ Govar" pitchFamily="2" charset="-78"/>
            </a:endParaRPr>
          </a:p>
        </p:txBody>
      </p:sp>
    </p:spTree>
    <p:extLst>
      <p:ext uri="{BB962C8B-B14F-4D97-AF65-F5344CB8AC3E}">
        <p14:creationId xmlns:p14="http://schemas.microsoft.com/office/powerpoint/2010/main" val="2059671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990599"/>
          </a:xfrm>
        </p:spPr>
        <p:txBody>
          <a:bodyPr/>
          <a:lstStyle/>
          <a:p>
            <a:r>
              <a:rPr lang="ar-IQ" dirty="0" smtClean="0">
                <a:cs typeface="Zanest _ Govar" pitchFamily="2" charset="-78"/>
              </a:rPr>
              <a:t>لايةنى رؤشنبيرى</a:t>
            </a:r>
            <a:endParaRPr lang="en-US" dirty="0">
              <a:cs typeface="Zanest _ Govar" pitchFamily="2" charset="-78"/>
            </a:endParaRPr>
          </a:p>
        </p:txBody>
      </p:sp>
      <p:sp>
        <p:nvSpPr>
          <p:cNvPr id="3" name="Subtitle 2"/>
          <p:cNvSpPr>
            <a:spLocks noGrp="1"/>
          </p:cNvSpPr>
          <p:nvPr>
            <p:ph type="subTitle" idx="1"/>
          </p:nvPr>
        </p:nvSpPr>
        <p:spPr>
          <a:xfrm>
            <a:off x="1371600" y="1752600"/>
            <a:ext cx="6400800" cy="3886200"/>
          </a:xfrm>
        </p:spPr>
        <p:txBody>
          <a:bodyPr/>
          <a:lstStyle/>
          <a:p>
            <a:r>
              <a:rPr lang="ar-IQ" dirty="0" smtClean="0">
                <a:solidFill>
                  <a:schemeClr val="tx1"/>
                </a:solidFill>
                <a:cs typeface="Zanest _ Govar" pitchFamily="2" charset="-78"/>
              </a:rPr>
              <a:t>ثرؤسةى خويَندن لة سليمانى</a:t>
            </a:r>
          </a:p>
          <a:p>
            <a:r>
              <a:rPr lang="ar-IQ" dirty="0" smtClean="0">
                <a:solidFill>
                  <a:schemeClr val="tx1"/>
                </a:solidFill>
                <a:cs typeface="Zanest _ Govar" pitchFamily="2" charset="-78"/>
              </a:rPr>
              <a:t>شوينى خويندن</a:t>
            </a:r>
          </a:p>
          <a:p>
            <a:r>
              <a:rPr lang="ar-IQ" dirty="0" smtClean="0">
                <a:solidFill>
                  <a:schemeClr val="tx1"/>
                </a:solidFill>
                <a:cs typeface="Zanest _ Govar" pitchFamily="2" charset="-78"/>
              </a:rPr>
              <a:t>بابةتى خويندن (زمانى عةرةبى و زانستة ئاينةكان)وة طرينطى دان بة موسقاو طؤرانى و دروستكردنى ئاميَرى مؤسيقا و شانؤطةرى)</a:t>
            </a:r>
          </a:p>
          <a:p>
            <a:r>
              <a:rPr lang="ar-IQ" dirty="0" smtClean="0">
                <a:solidFill>
                  <a:schemeClr val="tx1"/>
                </a:solidFill>
                <a:cs typeface="Zanest _ Govar" pitchFamily="2" charset="-78"/>
              </a:rPr>
              <a:t>طرينطى دان بة زمانى كوردى و شيعرو ئةدةب(كرمانجىخواروو)وةك نالى و سالم و كوردى</a:t>
            </a:r>
            <a:endParaRPr lang="en-US" dirty="0">
              <a:cs typeface="Zanest _ Govar" pitchFamily="2" charset="-78"/>
            </a:endParaRPr>
          </a:p>
        </p:txBody>
      </p:sp>
    </p:spTree>
    <p:extLst>
      <p:ext uri="{BB962C8B-B14F-4D97-AF65-F5344CB8AC3E}">
        <p14:creationId xmlns:p14="http://schemas.microsoft.com/office/powerpoint/2010/main" val="1775341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19023</TotalTime>
  <Words>4060</Words>
  <Application>Microsoft Office PowerPoint</Application>
  <PresentationFormat>On-screen Show (4:3)</PresentationFormat>
  <Paragraphs>265</Paragraphs>
  <Slides>47</Slides>
  <Notes>1</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بارودؤخى كودستان لة سةدةى شانزة</vt:lpstr>
      <vt:lpstr>ميرينيشينةكان</vt:lpstr>
      <vt:lpstr>ميرنيشينةكان</vt:lpstr>
      <vt:lpstr>سياسةتى دةولةتى عوسمانى و سةفةوى بةرامبةربة كوردستان</vt:lpstr>
      <vt:lpstr>ميرنيشينةكانى كوردي</vt:lpstr>
      <vt:lpstr>ثةيوةندى بابانيةكان لةطةلَ بةغدا</vt:lpstr>
      <vt:lpstr>سياسةتى بةغدا لةطةلَ ميرةكانى بابان</vt:lpstr>
      <vt:lpstr>لايةنى رؤشنبيرى و كؤمةلاَيةتى ميرنيشينى بابان</vt:lpstr>
      <vt:lpstr>لايةنى رؤشنبيرى</vt:lpstr>
      <vt:lpstr>رةنطدانةوةى سؤفيزم</vt:lpstr>
      <vt:lpstr>ميرنيشنى سؤران</vt:lpstr>
      <vt:lpstr>ميرنشينى سؤران لة سةردةمي محمد ثاشا</vt:lpstr>
      <vt:lpstr>هؤكاري رووخاني ميرنشينى سؤران </vt:lpstr>
      <vt:lpstr>هؤكارى رووخانى ميرنيشينى سؤران </vt:lpstr>
      <vt:lpstr>كارو ضالاكيةكان ميرنيشينى سؤران</vt:lpstr>
      <vt:lpstr>ميرنشيني ئةردةلان</vt:lpstr>
      <vt:lpstr>سةردةمى خانةكانى ئةردةلان</vt:lpstr>
      <vt:lpstr>حوكمةتى خسرو خان دروستكردني سوثا </vt:lpstr>
      <vt:lpstr> حوكمةتى خسرؤ خان 1738</vt:lpstr>
      <vt:lpstr>حوكمةتى لوتفي خان 1789-1794 </vt:lpstr>
      <vt:lpstr>حوكمةتى لوتفى خان1787</vt:lpstr>
      <vt:lpstr>هؤكارى لةناو ضوونى ميرنيشنى ئةردةلان</vt:lpstr>
      <vt:lpstr>بارودؤخى كؤمةلاَيةتى و ئابورى ئةردةلان</vt:lpstr>
      <vt:lpstr>باردؤخى ئابورى</vt:lpstr>
      <vt:lpstr>میرنشینی سۆران</vt:lpstr>
      <vt:lpstr>ناوی سۆران له‌ چ هاتووه‌</vt:lpstr>
      <vt:lpstr>میر سه‌یفه‌دین كوری میر حوسین كوری پیرداغ</vt:lpstr>
      <vt:lpstr>هۆكاری سه‌رهلدانی میرنیشینی سۆران</vt:lpstr>
      <vt:lpstr>PowerPoint Presentation</vt:lpstr>
      <vt:lpstr>ميرشينى بادينان</vt:lpstr>
      <vt:lpstr>ثاشاكان</vt:lpstr>
      <vt:lpstr>ميَذووى كوردى نوىَ</vt:lpstr>
      <vt:lpstr>ميرنيشينى بادينان</vt:lpstr>
      <vt:lpstr>ميرنيشينى بادينان</vt:lpstr>
      <vt:lpstr>ميَذووى بادينان ثيَش هاتنى عوسمانيةكان</vt:lpstr>
      <vt:lpstr>ميرنيشينى بادينان لةسةردةمى عوسمانيةكان</vt:lpstr>
      <vt:lpstr>ثةيوةندى نيَوان ميرنيشينى بادينان و دةولَةتى عوسمانى</vt:lpstr>
      <vt:lpstr>سةردةمى قوباد كورِى سولَتان حوسيَن(1573-1583ز)</vt:lpstr>
      <vt:lpstr>سةردةمى قوباد كورى سولَتان حوسين</vt:lpstr>
      <vt:lpstr>موراد كورِى يوسف خان</vt:lpstr>
      <vt:lpstr> بارودؤخى بادينان دواى بةستنةوةى بؤ سةر ويلايةتى بةغدا  </vt:lpstr>
      <vt:lpstr>ئيسماعيل كورِى بةهرام</vt:lpstr>
      <vt:lpstr>لةناوضوونى ميرنيشينى بادينان</vt:lpstr>
      <vt:lpstr>بارودؤخى كؤمةلاَيةتى </vt:lpstr>
      <vt:lpstr>میرنشینی بۆتان</vt:lpstr>
      <vt:lpstr>میره‌كانی جه‌زیره‌</vt:lpstr>
      <vt:lpstr>میر به‌درخان</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طةشةندني هةستى نةتةوايةتى و بلاَوبوونةوةى رِؤذنامة و كؤمةلَة و ريَكخراوةكان و ثارتةكان</dc:title>
  <dc:creator>Miqdad</dc:creator>
  <cp:lastModifiedBy>Miqdad</cp:lastModifiedBy>
  <cp:revision>412</cp:revision>
  <dcterms:created xsi:type="dcterms:W3CDTF">2006-08-16T00:00:00Z</dcterms:created>
  <dcterms:modified xsi:type="dcterms:W3CDTF">2023-01-08T20:24:48Z</dcterms:modified>
</cp:coreProperties>
</file>