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7" r:id="rId2"/>
    <p:sldId id="285" r:id="rId3"/>
    <p:sldId id="286" r:id="rId4"/>
    <p:sldId id="258" r:id="rId5"/>
    <p:sldId id="287" r:id="rId6"/>
    <p:sldId id="279" r:id="rId7"/>
    <p:sldId id="288" r:id="rId8"/>
    <p:sldId id="289" r:id="rId9"/>
    <p:sldId id="290" r:id="rId10"/>
    <p:sldId id="284" r:id="rId11"/>
    <p:sldId id="29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104"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3613898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3353667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8501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3035969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5784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618014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924310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377001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142250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70061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392372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2402450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149448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129337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BAECC0-D2A7-475E-989B-AD57B145E2DC}" type="datetimeFigureOut">
              <a:rPr lang="en-GB" smtClean="0"/>
              <a:t>04/02/2023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4EA9F0-CC1F-4E5C-86ED-5B13F317C095}" type="slidenum">
              <a:rPr lang="en-GB" smtClean="0"/>
              <a:t>‹#›</a:t>
            </a:fld>
            <a:endParaRPr lang="en-GB" dirty="0"/>
          </a:p>
        </p:txBody>
      </p:sp>
    </p:spTree>
    <p:extLst>
      <p:ext uri="{BB962C8B-B14F-4D97-AF65-F5344CB8AC3E}">
        <p14:creationId xmlns:p14="http://schemas.microsoft.com/office/powerpoint/2010/main" val="346278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4EA9F0-CC1F-4E5C-86ED-5B13F317C095}" type="slidenum">
              <a:rPr lang="en-GB" smtClean="0"/>
              <a:t>‹#›</a:t>
            </a:fld>
            <a:endParaRPr lang="en-GB" dirty="0"/>
          </a:p>
        </p:txBody>
      </p:sp>
      <p:sp>
        <p:nvSpPr>
          <p:cNvPr id="5" name="Date Placeholder 4"/>
          <p:cNvSpPr>
            <a:spLocks noGrp="1"/>
          </p:cNvSpPr>
          <p:nvPr>
            <p:ph type="dt" sz="half" idx="10"/>
          </p:nvPr>
        </p:nvSpPr>
        <p:spPr/>
        <p:txBody>
          <a:bodyPr/>
          <a:lstStyle/>
          <a:p>
            <a:fld id="{B4BAECC0-D2A7-475E-989B-AD57B145E2DC}" type="datetimeFigureOut">
              <a:rPr lang="en-GB" smtClean="0"/>
              <a:t>04/02/2023</a:t>
            </a:fld>
            <a:endParaRPr lang="en-GB" dirty="0"/>
          </a:p>
        </p:txBody>
      </p:sp>
    </p:spTree>
    <p:extLst>
      <p:ext uri="{BB962C8B-B14F-4D97-AF65-F5344CB8AC3E}">
        <p14:creationId xmlns:p14="http://schemas.microsoft.com/office/powerpoint/2010/main" val="74119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BAECC0-D2A7-475E-989B-AD57B145E2DC}" type="datetimeFigureOut">
              <a:rPr lang="en-GB" smtClean="0"/>
              <a:t>04/02/2023</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24EA9F0-CC1F-4E5C-86ED-5B13F317C095}" type="slidenum">
              <a:rPr lang="en-GB" smtClean="0"/>
              <a:t>‹#›</a:t>
            </a:fld>
            <a:endParaRPr lang="en-GB" dirty="0"/>
          </a:p>
        </p:txBody>
      </p:sp>
    </p:spTree>
    <p:extLst>
      <p:ext uri="{BB962C8B-B14F-4D97-AF65-F5344CB8AC3E}">
        <p14:creationId xmlns:p14="http://schemas.microsoft.com/office/powerpoint/2010/main" val="113679542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ARM Zanco Nwe As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48328" y="76200"/>
            <a:ext cx="1543472" cy="1536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p:nvSpPr>
        <p:spPr bwMode="auto">
          <a:xfrm>
            <a:off x="1658516" y="152401"/>
            <a:ext cx="2781300" cy="1015663"/>
          </a:xfrm>
          <a:prstGeom prst="rect">
            <a:avLst/>
          </a:prstGeom>
          <a:noFill/>
          <a:ln w="9525">
            <a:solidFill>
              <a:schemeClr val="tx1"/>
            </a:solidFill>
            <a:miter lim="800000"/>
            <a:headEnd/>
            <a:tailEnd/>
          </a:ln>
          <a:effectLst>
            <a:softEdge rad="317500"/>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justLow" defTabSz="914400" eaLnBrk="0" fontAlgn="auto" latinLnBrk="0" hangingPunct="0">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chemeClr val="tx1">
                    <a:lumMod val="65000"/>
                    <a:lumOff val="35000"/>
                  </a:schemeClr>
                </a:solidFill>
                <a:effectLst/>
                <a:uLnTx/>
                <a:uFillTx/>
                <a:latin typeface="Monotype Corsiva" pitchFamily="66" charset="0"/>
                <a:cs typeface="Times New Roman" pitchFamily="18" charset="0"/>
              </a:rPr>
              <a:t>Salahaddin University </a:t>
            </a:r>
          </a:p>
          <a:p>
            <a:pPr marL="0" marR="0" lvl="0" indent="0" algn="justLow" defTabSz="914400" eaLnBrk="0" fontAlgn="auto" latinLnBrk="0" hangingPunct="0">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chemeClr val="tx1">
                    <a:lumMod val="65000"/>
                    <a:lumOff val="35000"/>
                  </a:schemeClr>
                </a:solidFill>
                <a:effectLst/>
                <a:uLnTx/>
                <a:uFillTx/>
                <a:latin typeface="Monotype Corsiva" pitchFamily="66" charset="0"/>
                <a:cs typeface="Times New Roman" pitchFamily="18" charset="0"/>
              </a:rPr>
              <a:t>College of Agriculture </a:t>
            </a:r>
          </a:p>
          <a:p>
            <a:pPr marL="0" marR="0" lvl="0" indent="0" algn="justLow" defTabSz="914400" eaLnBrk="0" fontAlgn="auto" latinLnBrk="0" hangingPunct="0">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chemeClr val="tx1">
                    <a:lumMod val="65000"/>
                    <a:lumOff val="35000"/>
                  </a:schemeClr>
                </a:solidFill>
                <a:effectLst/>
                <a:uLnTx/>
                <a:uFillTx/>
                <a:latin typeface="Monotype Corsiva" pitchFamily="66" charset="0"/>
                <a:cs typeface="Times New Roman" pitchFamily="18" charset="0"/>
              </a:rPr>
              <a:t>Animal Resource Dpt.</a:t>
            </a:r>
          </a:p>
        </p:txBody>
      </p:sp>
      <p:sp>
        <p:nvSpPr>
          <p:cNvPr id="6" name="Text Box 4"/>
          <p:cNvSpPr txBox="1">
            <a:spLocks noChangeArrowheads="1"/>
          </p:cNvSpPr>
          <p:nvPr/>
        </p:nvSpPr>
        <p:spPr bwMode="auto">
          <a:xfrm>
            <a:off x="2971800" y="5410201"/>
            <a:ext cx="6210300" cy="923330"/>
          </a:xfrm>
          <a:prstGeom prst="rect">
            <a:avLst/>
          </a:prstGeom>
          <a:noFill/>
          <a:ln w="9525">
            <a:solidFill>
              <a:schemeClr val="tx1"/>
            </a:solidFill>
            <a:miter lim="800000"/>
            <a:headEnd/>
            <a:tailEnd/>
          </a:ln>
          <a:effectLst>
            <a:softEdge rad="317500"/>
          </a:effec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eaLnBrk="0" fontAlgn="auto" latinLnBrk="0" hangingPunct="0">
              <a:lnSpc>
                <a:spcPct val="150000"/>
              </a:lnSpc>
              <a:spcBef>
                <a:spcPts val="0"/>
              </a:spcBef>
              <a:spcAft>
                <a:spcPts val="0"/>
              </a:spcAft>
              <a:buClrTx/>
              <a:buSzTx/>
              <a:buFontTx/>
              <a:buNone/>
              <a:tabLst/>
              <a:defRPr/>
            </a:pPr>
            <a:r>
              <a:rPr lang="en-US" altLang="en-US" sz="3200" b="1" dirty="0" smtClean="0">
                <a:ln w="12700">
                  <a:solidFill>
                    <a:schemeClr val="tx2">
                      <a:satMod val="155000"/>
                    </a:schemeClr>
                  </a:solidFill>
                  <a:prstDash val="solid"/>
                </a:ln>
                <a:solidFill>
                  <a:schemeClr val="tx1">
                    <a:lumMod val="65000"/>
                    <a:lumOff val="35000"/>
                  </a:schemeClr>
                </a:solidFill>
                <a:effectLst>
                  <a:glow rad="63500">
                    <a:schemeClr val="accent1">
                      <a:satMod val="175000"/>
                      <a:alpha val="40000"/>
                    </a:schemeClr>
                  </a:glow>
                </a:effectLst>
                <a:latin typeface="Lucida Handwriting" pitchFamily="66" charset="0"/>
                <a:cs typeface="FrankRuehl" pitchFamily="34" charset="-79"/>
              </a:rPr>
              <a:t>Mrs. Lina Salah</a:t>
            </a:r>
            <a:endParaRPr lang="en-US" altLang="en-US" sz="3200" b="1" dirty="0">
              <a:ln w="12700">
                <a:solidFill>
                  <a:schemeClr val="tx2">
                    <a:satMod val="155000"/>
                  </a:schemeClr>
                </a:solidFill>
                <a:prstDash val="solid"/>
              </a:ln>
              <a:solidFill>
                <a:schemeClr val="tx1">
                  <a:lumMod val="65000"/>
                  <a:lumOff val="35000"/>
                </a:schemeClr>
              </a:solidFill>
              <a:effectLst>
                <a:glow rad="63500">
                  <a:schemeClr val="accent1">
                    <a:satMod val="175000"/>
                    <a:alpha val="40000"/>
                  </a:schemeClr>
                </a:glow>
              </a:effectLst>
              <a:latin typeface="Lucida Handwriting" pitchFamily="66" charset="0"/>
              <a:cs typeface="FrankRuehl" pitchFamily="34" charset="-79"/>
            </a:endParaRPr>
          </a:p>
          <a:p>
            <a:pPr marL="0" marR="0" lvl="0" indent="0" algn="ctr" defTabSz="914400" eaLnBrk="0" fontAlgn="auto" latinLnBrk="0" hangingPunct="0">
              <a:lnSpc>
                <a:spcPct val="150000"/>
              </a:lnSpc>
              <a:spcBef>
                <a:spcPts val="0"/>
              </a:spcBef>
              <a:spcAft>
                <a:spcPts val="0"/>
              </a:spcAft>
              <a:buClrTx/>
              <a:buSzTx/>
              <a:buFontTx/>
              <a:buNone/>
              <a:tabLst/>
              <a:defRPr/>
            </a:pPr>
            <a:endParaRPr kumimoji="0" lang="en-US" altLang="en-US" sz="400" b="0" i="0" u="none" strike="noStrike" kern="0" cap="none" spc="0" normalizeH="0" baseline="0" noProof="0" dirty="0">
              <a:ln>
                <a:noFill/>
              </a:ln>
              <a:solidFill>
                <a:srgbClr val="C00000"/>
              </a:solidFill>
              <a:effectLst/>
              <a:uLnTx/>
              <a:uFillTx/>
              <a:latin typeface="Times New Roman" pitchFamily="18" charset="0"/>
              <a:cs typeface="Times New Roman" pitchFamily="18" charset="0"/>
            </a:endParaRPr>
          </a:p>
        </p:txBody>
      </p:sp>
      <p:sp>
        <p:nvSpPr>
          <p:cNvPr id="8" name="Title 1"/>
          <p:cNvSpPr txBox="1">
            <a:spLocks/>
          </p:cNvSpPr>
          <p:nvPr/>
        </p:nvSpPr>
        <p:spPr>
          <a:xfrm>
            <a:off x="888642" y="1524000"/>
            <a:ext cx="10444766" cy="9479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nSpc>
                <a:spcPct val="200000"/>
              </a:lnSpc>
              <a:defRPr/>
            </a:pPr>
            <a:r>
              <a:rPr lang="en-US" sz="3200" b="1" dirty="0">
                <a:ln w="12700">
                  <a:solidFill>
                    <a:schemeClr val="tx2">
                      <a:satMod val="155000"/>
                    </a:schemeClr>
                  </a:solidFill>
                  <a:prstDash val="solid"/>
                </a:ln>
                <a:solidFill>
                  <a:srgbClr val="00B0F0"/>
                </a:solidFill>
                <a:effectLst>
                  <a:glow rad="63500">
                    <a:schemeClr val="accent2">
                      <a:satMod val="175000"/>
                      <a:alpha val="40000"/>
                    </a:schemeClr>
                  </a:glow>
                </a:effectLst>
                <a:latin typeface="Lucida Handwriting" pitchFamily="66" charset="0"/>
                <a:cs typeface="FrankRuehl" pitchFamily="34" charset="-79"/>
              </a:rPr>
              <a:t>PRACTICAL OF POULTRY </a:t>
            </a:r>
            <a:r>
              <a:rPr lang="en-US" sz="3200" b="1" dirty="0" smtClean="0">
                <a:ln w="12700">
                  <a:solidFill>
                    <a:schemeClr val="tx2">
                      <a:satMod val="155000"/>
                    </a:schemeClr>
                  </a:solidFill>
                  <a:prstDash val="solid"/>
                </a:ln>
                <a:solidFill>
                  <a:srgbClr val="00B0F0"/>
                </a:solidFill>
                <a:effectLst>
                  <a:glow rad="63500">
                    <a:schemeClr val="accent2">
                      <a:satMod val="175000"/>
                      <a:alpha val="40000"/>
                    </a:schemeClr>
                  </a:glow>
                </a:effectLst>
                <a:latin typeface="Lucida Handwriting" pitchFamily="66" charset="0"/>
                <a:cs typeface="FrankRuehl" pitchFamily="34" charset="-79"/>
              </a:rPr>
              <a:t>Product Technology</a:t>
            </a:r>
            <a:endParaRPr lang="en-US" sz="3200" b="1" dirty="0">
              <a:ln w="12700">
                <a:solidFill>
                  <a:schemeClr val="tx2">
                    <a:satMod val="155000"/>
                  </a:schemeClr>
                </a:solidFill>
                <a:prstDash val="solid"/>
              </a:ln>
              <a:solidFill>
                <a:srgbClr val="00B0F0"/>
              </a:solidFill>
              <a:effectLst>
                <a:glow rad="63500">
                  <a:schemeClr val="accent2">
                    <a:satMod val="175000"/>
                    <a:alpha val="40000"/>
                  </a:schemeClr>
                </a:glow>
              </a:effectLst>
              <a:latin typeface="Lucida Handwriting" pitchFamily="66" charset="0"/>
              <a:cs typeface="FrankRuehl" pitchFamily="34" charset="-79"/>
            </a:endParaRPr>
          </a:p>
        </p:txBody>
      </p:sp>
      <p:sp>
        <p:nvSpPr>
          <p:cNvPr id="9" name="Subtitle 2"/>
          <p:cNvSpPr txBox="1">
            <a:spLocks/>
          </p:cNvSpPr>
          <p:nvPr/>
        </p:nvSpPr>
        <p:spPr>
          <a:xfrm>
            <a:off x="1144171" y="2633489"/>
            <a:ext cx="9898966" cy="1472840"/>
          </a:xfrm>
          <a:prstGeom prst="rect">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lnSpc>
                <a:spcPct val="150000"/>
              </a:lnSpc>
              <a:buNone/>
            </a:pPr>
            <a:r>
              <a:rPr lang="en-US" b="1" dirty="0" smtClean="0">
                <a:ln w="12700">
                  <a:solidFill>
                    <a:schemeClr val="tx2">
                      <a:satMod val="155000"/>
                    </a:schemeClr>
                  </a:solidFill>
                  <a:prstDash val="solid"/>
                </a:ln>
                <a:solidFill>
                  <a:srgbClr val="FF0000"/>
                </a:solidFill>
                <a:effectLst>
                  <a:glow rad="63500">
                    <a:schemeClr val="accent1">
                      <a:satMod val="175000"/>
                      <a:alpha val="40000"/>
                    </a:schemeClr>
                  </a:glow>
                </a:effectLst>
                <a:latin typeface="Lucida Handwriting" pitchFamily="66" charset="0"/>
                <a:cs typeface="FrankRuehl" pitchFamily="34" charset="-79"/>
              </a:rPr>
              <a:t>Measurement of Meat  Quality</a:t>
            </a:r>
            <a:endParaRPr kumimoji="0" lang="en-US" b="1" i="0" u="none" strike="noStrike" kern="1200" cap="none" spc="0" normalizeH="0" baseline="0" noProof="0" dirty="0">
              <a:ln w="12700">
                <a:solidFill>
                  <a:schemeClr val="tx2">
                    <a:satMod val="155000"/>
                  </a:schemeClr>
                </a:solidFill>
                <a:prstDash val="solid"/>
              </a:ln>
              <a:solidFill>
                <a:srgbClr val="FF0000"/>
              </a:solidFill>
              <a:effectLst>
                <a:glow rad="63500">
                  <a:schemeClr val="accent1">
                    <a:satMod val="175000"/>
                    <a:alpha val="40000"/>
                  </a:schemeClr>
                </a:glow>
              </a:effectLst>
              <a:uLnTx/>
              <a:uFillTx/>
              <a:latin typeface="Lucida Handwriting" pitchFamily="66" charset="0"/>
              <a:cs typeface="FrankRuehl" pitchFamily="34" charset="-79"/>
            </a:endParaRPr>
          </a:p>
        </p:txBody>
      </p:sp>
      <p:sp>
        <p:nvSpPr>
          <p:cNvPr id="10" name="Rectangle 9"/>
          <p:cNvSpPr/>
          <p:nvPr/>
        </p:nvSpPr>
        <p:spPr>
          <a:xfrm>
            <a:off x="4799856" y="4419601"/>
            <a:ext cx="2376264" cy="830997"/>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en-US" sz="1800" b="0" i="0" u="none" strike="noStrike" kern="0" cap="none" spc="0" normalizeH="0" baseline="0" noProof="0" dirty="0" smtClean="0">
                <a:ln w="12700">
                  <a:solidFill>
                    <a:schemeClr val="tx2">
                      <a:satMod val="155000"/>
                    </a:schemeClr>
                  </a:solidFill>
                  <a:prstDash val="solid"/>
                </a:ln>
                <a:solidFill>
                  <a:schemeClr val="tx1">
                    <a:lumMod val="95000"/>
                    <a:lumOff val="5000"/>
                  </a:schemeClr>
                </a:solidFill>
                <a:effectLst/>
                <a:uLnTx/>
                <a:uFillTx/>
                <a:latin typeface="Lucida Handwriting" pitchFamily="66" charset="0"/>
                <a:cs typeface="FrankRuehl" pitchFamily="34" charset="-79"/>
              </a:rPr>
              <a:t>Fourth </a:t>
            </a:r>
            <a:r>
              <a:rPr kumimoji="0" lang="en-US" sz="1800" b="0" i="0" u="none" strike="noStrike" kern="0" cap="none" spc="0" normalizeH="0" baseline="0" noProof="0" dirty="0">
                <a:ln w="12700">
                  <a:solidFill>
                    <a:schemeClr val="tx2">
                      <a:satMod val="155000"/>
                    </a:schemeClr>
                  </a:solidFill>
                  <a:prstDash val="solid"/>
                </a:ln>
                <a:solidFill>
                  <a:schemeClr val="tx1">
                    <a:lumMod val="95000"/>
                    <a:lumOff val="5000"/>
                  </a:schemeClr>
                </a:solidFill>
                <a:effectLst/>
                <a:uLnTx/>
                <a:uFillTx/>
                <a:latin typeface="Lucida Handwriting" pitchFamily="66" charset="0"/>
                <a:cs typeface="FrankRuehl" pitchFamily="34" charset="-79"/>
              </a:rPr>
              <a:t>CLASS</a:t>
            </a:r>
          </a:p>
          <a:p>
            <a:pPr marL="0" marR="0" lvl="0" indent="0" algn="ctr" defTabSz="914400" eaLnBrk="1" fontAlgn="auto" latinLnBrk="0" hangingPunct="1">
              <a:lnSpc>
                <a:spcPct val="150000"/>
              </a:lnSpc>
              <a:spcBef>
                <a:spcPts val="0"/>
              </a:spcBef>
              <a:spcAft>
                <a:spcPts val="0"/>
              </a:spcAft>
              <a:buClrTx/>
              <a:buSzTx/>
              <a:buFontTx/>
              <a:buNone/>
              <a:tabLst/>
              <a:defRPr/>
            </a:pPr>
            <a:r>
              <a:rPr kumimoji="0" lang="en-US" sz="1400" b="0" i="0" u="none" strike="noStrike" kern="0" cap="none" spc="0" normalizeH="0" baseline="0" noProof="0" dirty="0" smtClean="0">
                <a:ln w="12700">
                  <a:solidFill>
                    <a:schemeClr val="tx2">
                      <a:satMod val="155000"/>
                    </a:schemeClr>
                  </a:solidFill>
                  <a:prstDash val="solid"/>
                </a:ln>
                <a:solidFill>
                  <a:schemeClr val="tx1">
                    <a:lumMod val="95000"/>
                    <a:lumOff val="5000"/>
                  </a:schemeClr>
                </a:solidFill>
                <a:effectLst/>
                <a:uLnTx/>
                <a:uFillTx/>
                <a:latin typeface="Lucida Handwriting" pitchFamily="66" charset="0"/>
                <a:cs typeface="FrankRuehl" pitchFamily="34" charset="-79"/>
              </a:rPr>
              <a:t>2022 </a:t>
            </a:r>
            <a:r>
              <a:rPr kumimoji="0" lang="en-US" sz="1400" b="0" i="0" u="none" strike="noStrike" kern="0" cap="none" spc="0" normalizeH="0" baseline="0" noProof="0" dirty="0">
                <a:ln w="12700">
                  <a:solidFill>
                    <a:schemeClr val="tx2">
                      <a:satMod val="155000"/>
                    </a:schemeClr>
                  </a:solidFill>
                  <a:prstDash val="solid"/>
                </a:ln>
                <a:solidFill>
                  <a:schemeClr val="tx1">
                    <a:lumMod val="95000"/>
                    <a:lumOff val="5000"/>
                  </a:schemeClr>
                </a:solidFill>
                <a:effectLst/>
                <a:uLnTx/>
                <a:uFillTx/>
                <a:latin typeface="Lucida Handwriting" pitchFamily="66" charset="0"/>
                <a:cs typeface="FrankRuehl" pitchFamily="34" charset="-79"/>
              </a:rPr>
              <a:t>- </a:t>
            </a:r>
            <a:r>
              <a:rPr kumimoji="0" lang="en-US" sz="1400" b="0" i="0" u="none" strike="noStrike" kern="0" cap="none" spc="0" normalizeH="0" baseline="0" noProof="0" dirty="0" smtClean="0">
                <a:ln w="12700">
                  <a:solidFill>
                    <a:schemeClr val="tx2">
                      <a:satMod val="155000"/>
                    </a:schemeClr>
                  </a:solidFill>
                  <a:prstDash val="solid"/>
                </a:ln>
                <a:solidFill>
                  <a:schemeClr val="tx1">
                    <a:lumMod val="95000"/>
                    <a:lumOff val="5000"/>
                  </a:schemeClr>
                </a:solidFill>
                <a:effectLst/>
                <a:uLnTx/>
                <a:uFillTx/>
                <a:latin typeface="Lucida Handwriting" pitchFamily="66" charset="0"/>
                <a:cs typeface="FrankRuehl" pitchFamily="34" charset="-79"/>
              </a:rPr>
              <a:t>2023</a:t>
            </a:r>
            <a:endParaRPr kumimoji="0" lang="en-US" sz="1400" b="0" i="0" u="none" strike="noStrike" kern="0" cap="none" spc="0" normalizeH="0" baseline="0" noProof="0" dirty="0">
              <a:ln w="12700">
                <a:solidFill>
                  <a:schemeClr val="tx2">
                    <a:satMod val="155000"/>
                  </a:schemeClr>
                </a:solidFill>
                <a:prstDash val="solid"/>
              </a:ln>
              <a:solidFill>
                <a:schemeClr val="tx1">
                  <a:lumMod val="95000"/>
                  <a:lumOff val="5000"/>
                </a:schemeClr>
              </a:solidFill>
              <a:effectLst/>
              <a:uLnTx/>
              <a:uFillTx/>
              <a:latin typeface="Lucida Handwriting" pitchFamily="66" charset="0"/>
              <a:cs typeface="FrankRuehl" pitchFamily="34" charset="-79"/>
            </a:endParaRPr>
          </a:p>
        </p:txBody>
      </p:sp>
    </p:spTree>
    <p:extLst>
      <p:ext uri="{BB962C8B-B14F-4D97-AF65-F5344CB8AC3E}">
        <p14:creationId xmlns:p14="http://schemas.microsoft.com/office/powerpoint/2010/main" val="2105563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788" y="218941"/>
            <a:ext cx="8596668" cy="1320800"/>
          </a:xfrm>
        </p:spPr>
        <p:txBody>
          <a:bodyPr>
            <a:normAutofit/>
          </a:bodyPr>
          <a:lstStyle/>
          <a:p>
            <a:r>
              <a:rPr lang="en-US" sz="2400" dirty="0" err="1" smtClean="0">
                <a:solidFill>
                  <a:srgbClr val="FF0000"/>
                </a:solidFill>
              </a:rPr>
              <a:t>Colour</a:t>
            </a:r>
            <a:r>
              <a:rPr lang="en-US" sz="2400" dirty="0" smtClean="0">
                <a:solidFill>
                  <a:srgbClr val="FF0000"/>
                </a:solidFill>
              </a:rPr>
              <a:t> </a:t>
            </a:r>
            <a:r>
              <a:rPr lang="en-US" sz="2400" dirty="0">
                <a:solidFill>
                  <a:srgbClr val="FF0000"/>
                </a:solidFill>
              </a:rPr>
              <a:t>Measurement</a:t>
            </a:r>
          </a:p>
        </p:txBody>
      </p:sp>
      <p:sp>
        <p:nvSpPr>
          <p:cNvPr id="3" name="Content Placeholder 2"/>
          <p:cNvSpPr>
            <a:spLocks noGrp="1"/>
          </p:cNvSpPr>
          <p:nvPr>
            <p:ph idx="1"/>
          </p:nvPr>
        </p:nvSpPr>
        <p:spPr>
          <a:xfrm>
            <a:off x="715971" y="1349219"/>
            <a:ext cx="8596668" cy="4742487"/>
          </a:xfrm>
        </p:spPr>
        <p:txBody>
          <a:bodyPr>
            <a:normAutofit lnSpcReduction="10000"/>
          </a:bodyPr>
          <a:lstStyle/>
          <a:p>
            <a:pPr marL="0" indent="0" algn="just">
              <a:lnSpc>
                <a:spcPct val="150000"/>
              </a:lnSpc>
              <a:spcBef>
                <a:spcPts val="0"/>
              </a:spcBef>
              <a:buNone/>
            </a:pPr>
            <a:r>
              <a:rPr lang="en-GB" sz="2600" dirty="0">
                <a:solidFill>
                  <a:srgbClr val="000000"/>
                </a:solidFill>
                <a:latin typeface="Times New Roman"/>
                <a:ea typeface="Times New Roman"/>
                <a:cs typeface="Times New Roman"/>
              </a:rPr>
              <a:t>The samples will be stored in -80 </a:t>
            </a:r>
            <a:r>
              <a:rPr lang="en-GB" sz="2600" baseline="30000" dirty="0" err="1">
                <a:solidFill>
                  <a:srgbClr val="000000"/>
                </a:solidFill>
                <a:latin typeface="Times New Roman"/>
                <a:ea typeface="Times New Roman"/>
                <a:cs typeface="Times New Roman"/>
              </a:rPr>
              <a:t>o</a:t>
            </a:r>
            <a:r>
              <a:rPr lang="en-GB" sz="2600" dirty="0" err="1">
                <a:solidFill>
                  <a:srgbClr val="000000"/>
                </a:solidFill>
                <a:latin typeface="Times New Roman"/>
                <a:ea typeface="Times New Roman"/>
                <a:cs typeface="Times New Roman"/>
              </a:rPr>
              <a:t>C</a:t>
            </a:r>
            <a:r>
              <a:rPr lang="en-GB" sz="2600" dirty="0">
                <a:solidFill>
                  <a:srgbClr val="000000"/>
                </a:solidFill>
                <a:latin typeface="Times New Roman"/>
                <a:ea typeface="Times New Roman"/>
                <a:cs typeface="Times New Roman"/>
              </a:rPr>
              <a:t> freezer for 1 week</a:t>
            </a:r>
            <a:r>
              <a:rPr lang="en-GB" sz="2600" dirty="0" smtClean="0">
                <a:solidFill>
                  <a:srgbClr val="000000"/>
                </a:solidFill>
                <a:latin typeface="Times New Roman"/>
                <a:ea typeface="Times New Roman"/>
                <a:cs typeface="Times New Roman"/>
              </a:rPr>
              <a:t>,, </a:t>
            </a:r>
            <a:r>
              <a:rPr lang="en-GB" sz="2600" dirty="0">
                <a:solidFill>
                  <a:srgbClr val="000000"/>
                </a:solidFill>
                <a:latin typeface="Times New Roman"/>
                <a:ea typeface="Times New Roman"/>
                <a:cs typeface="Times New Roman"/>
              </a:rPr>
              <a:t>and thawed overnight at 4 °C. The air-tight packaging will be removed and the samples will be bloomed at 25 </a:t>
            </a:r>
            <a:r>
              <a:rPr lang="en-GB" sz="2600" baseline="30000" dirty="0" err="1">
                <a:solidFill>
                  <a:srgbClr val="000000"/>
                </a:solidFill>
                <a:latin typeface="Times New Roman"/>
                <a:ea typeface="Times New Roman"/>
                <a:cs typeface="Times New Roman"/>
              </a:rPr>
              <a:t>o</a:t>
            </a:r>
            <a:r>
              <a:rPr lang="en-GB" sz="2600" dirty="0" err="1">
                <a:solidFill>
                  <a:srgbClr val="000000"/>
                </a:solidFill>
                <a:latin typeface="Times New Roman"/>
                <a:ea typeface="Times New Roman"/>
                <a:cs typeface="Times New Roman"/>
              </a:rPr>
              <a:t>C</a:t>
            </a:r>
            <a:r>
              <a:rPr lang="en-GB" sz="2600" dirty="0">
                <a:solidFill>
                  <a:srgbClr val="000000"/>
                </a:solidFill>
                <a:latin typeface="Times New Roman"/>
                <a:ea typeface="Times New Roman"/>
                <a:cs typeface="Times New Roman"/>
              </a:rPr>
              <a:t> for 20 min. The colour coordinates was determined using Colour Flex spectrophotometer (Hunter Lab Reston, VA, USA) </a:t>
            </a:r>
            <a:r>
              <a:rPr lang="en-GB" sz="2600" dirty="0">
                <a:latin typeface="Times New Roman"/>
                <a:ea typeface="Times New Roman"/>
                <a:cs typeface="Times New Roman"/>
              </a:rPr>
              <a:t>based on the International Commission on Illumination (CIE) Lab-values (also </a:t>
            </a:r>
            <a:r>
              <a:rPr lang="en-GB" sz="2600" dirty="0">
                <a:solidFill>
                  <a:schemeClr val="tx1"/>
                </a:solidFill>
                <a:latin typeface="Times New Roman"/>
                <a:ea typeface="Times New Roman"/>
                <a:cs typeface="Times New Roman"/>
              </a:rPr>
              <a:t>known as lightness (L*), redness (a*) and yellowness (b</a:t>
            </a:r>
            <a:r>
              <a:rPr lang="en-GB" sz="2600" dirty="0" smtClean="0">
                <a:solidFill>
                  <a:schemeClr val="tx1"/>
                </a:solidFill>
                <a:latin typeface="Times New Roman"/>
                <a:ea typeface="Times New Roman"/>
                <a:cs typeface="Times New Roman"/>
              </a:rPr>
              <a:t>*).</a:t>
            </a:r>
            <a:endParaRPr lang="en-US" dirty="0">
              <a:solidFill>
                <a:schemeClr val="tx1"/>
              </a:solidFill>
            </a:endParaRPr>
          </a:p>
        </p:txBody>
      </p:sp>
    </p:spTree>
    <p:extLst>
      <p:ext uri="{BB962C8B-B14F-4D97-AF65-F5344CB8AC3E}">
        <p14:creationId xmlns:p14="http://schemas.microsoft.com/office/powerpoint/2010/main" val="4264513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shad-center\Desktop\poultry product technology\viber_image_2023-02-04_13-31-58-756.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53668" y="2034464"/>
            <a:ext cx="3945668" cy="3881437"/>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shad-center\Desktop\poultry product technology\viber_image_2023-02-04_13-32-11-65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524" y="2049517"/>
            <a:ext cx="3689131" cy="4046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528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303" y="120203"/>
            <a:ext cx="8596668" cy="1320800"/>
          </a:xfrm>
        </p:spPr>
        <p:txBody>
          <a:bodyPr>
            <a:normAutofit fontScale="90000"/>
          </a:bodyPr>
          <a:lstStyle/>
          <a:p>
            <a:pPr marL="0" marR="0" indent="0">
              <a:lnSpc>
                <a:spcPct val="150000"/>
              </a:lnSpc>
              <a:spcBef>
                <a:spcPts val="0"/>
              </a:spcBef>
              <a:spcAft>
                <a:spcPts val="0"/>
              </a:spcAft>
            </a:pPr>
            <a:r>
              <a:rPr lang="en-GB" b="1" dirty="0">
                <a:solidFill>
                  <a:schemeClr val="tx1"/>
                </a:solidFill>
                <a:latin typeface="Times New Roman"/>
                <a:ea typeface="Times New Roman"/>
                <a:cs typeface="Times New Roman"/>
              </a:rPr>
              <a:t>Measurement of Meat Quality</a:t>
            </a:r>
            <a:r>
              <a:rPr lang="en-US" sz="3200" b="1" dirty="0">
                <a:solidFill>
                  <a:schemeClr val="tx1"/>
                </a:solidFill>
                <a:latin typeface="Times New Roman"/>
                <a:ea typeface="Times New Roman"/>
                <a:cs typeface="Times New Roman"/>
              </a:rPr>
              <a:t/>
            </a:r>
            <a:br>
              <a:rPr lang="en-US" sz="3200" b="1" dirty="0">
                <a:solidFill>
                  <a:schemeClr val="tx1"/>
                </a:solidFill>
                <a:latin typeface="Times New Roman"/>
                <a:ea typeface="Times New Roman"/>
                <a:cs typeface="Times New Roman"/>
              </a:rPr>
            </a:br>
            <a:endParaRPr lang="en-US" dirty="0">
              <a:solidFill>
                <a:schemeClr val="tx1"/>
              </a:solidFill>
            </a:endParaRPr>
          </a:p>
        </p:txBody>
      </p:sp>
      <p:sp>
        <p:nvSpPr>
          <p:cNvPr id="3" name="Content Placeholder 2"/>
          <p:cNvSpPr>
            <a:spLocks noGrp="1"/>
          </p:cNvSpPr>
          <p:nvPr>
            <p:ph idx="1"/>
          </p:nvPr>
        </p:nvSpPr>
        <p:spPr>
          <a:xfrm>
            <a:off x="664455" y="1262130"/>
            <a:ext cx="8596668" cy="5763296"/>
          </a:xfrm>
        </p:spPr>
        <p:txBody>
          <a:bodyPr>
            <a:normAutofit fontScale="77500" lnSpcReduction="20000"/>
          </a:bodyPr>
          <a:lstStyle/>
          <a:p>
            <a:pPr marL="0" indent="0" algn="just">
              <a:lnSpc>
                <a:spcPct val="150000"/>
              </a:lnSpc>
              <a:spcBef>
                <a:spcPts val="0"/>
              </a:spcBef>
              <a:buNone/>
            </a:pPr>
            <a:r>
              <a:rPr lang="en-GB" sz="3400" dirty="0" smtClean="0">
                <a:solidFill>
                  <a:srgbClr val="000000"/>
                </a:solidFill>
                <a:latin typeface="Times New Roman"/>
                <a:ea typeface="Times New Roman"/>
                <a:cs typeface="Times New Roman"/>
              </a:rPr>
              <a:t> The </a:t>
            </a:r>
            <a:r>
              <a:rPr lang="en-GB" sz="3400" dirty="0">
                <a:solidFill>
                  <a:srgbClr val="000000"/>
                </a:solidFill>
                <a:latin typeface="Times New Roman"/>
                <a:ea typeface="Times New Roman"/>
                <a:cs typeface="Times New Roman"/>
              </a:rPr>
              <a:t>global growing demand for poultry meat has pressurize nutritionists and breeders to improve the feed efficiency and growth rate of birds, reduce abdominal fatness and increase the size of breast muscle. Furthermore, the shift towards further processed products has underscored the necessity for higher standards in poultry meat to improve sensory and functional properties. </a:t>
            </a:r>
            <a:r>
              <a:rPr lang="en-GB" sz="3400" dirty="0" smtClean="0">
                <a:solidFill>
                  <a:srgbClr val="000000"/>
                </a:solidFill>
                <a:latin typeface="Times New Roman"/>
                <a:ea typeface="Times New Roman"/>
                <a:cs typeface="Times New Roman"/>
              </a:rPr>
              <a:t>The </a:t>
            </a:r>
            <a:r>
              <a:rPr lang="en-GB" sz="3400" dirty="0">
                <a:solidFill>
                  <a:srgbClr val="000000"/>
                </a:solidFill>
                <a:latin typeface="Times New Roman"/>
                <a:ea typeface="Times New Roman"/>
                <a:cs typeface="Times New Roman"/>
              </a:rPr>
              <a:t>composition and quality of poultry meat are influenced by various factors such as age, sex, genotype, rearing conditions, pre-slaughter treatment of birds and diet, and additives added to feed.</a:t>
            </a:r>
            <a:endParaRPr lang="en-US" sz="3400" b="1" dirty="0">
              <a:latin typeface="Times New Roman"/>
              <a:ea typeface="Times New Roman"/>
              <a:cs typeface="Times New Roman"/>
            </a:endParaRPr>
          </a:p>
          <a:p>
            <a:endParaRPr lang="en-US" dirty="0"/>
          </a:p>
        </p:txBody>
      </p:sp>
    </p:spTree>
    <p:extLst>
      <p:ext uri="{BB962C8B-B14F-4D97-AF65-F5344CB8AC3E}">
        <p14:creationId xmlns:p14="http://schemas.microsoft.com/office/powerpoint/2010/main" val="837689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indent="0" algn="just">
              <a:lnSpc>
                <a:spcPct val="150000"/>
              </a:lnSpc>
              <a:spcBef>
                <a:spcPts val="0"/>
              </a:spcBef>
              <a:spcAft>
                <a:spcPts val="0"/>
              </a:spcAft>
            </a:pPr>
            <a:r>
              <a:rPr lang="en-GB" sz="4400" b="1" dirty="0">
                <a:solidFill>
                  <a:srgbClr val="000000"/>
                </a:solidFill>
                <a:latin typeface="Times New Roman"/>
                <a:ea typeface="Times New Roman"/>
                <a:cs typeface="Times New Roman"/>
              </a:rPr>
              <a:t>Water Holding Capacity (WHC)</a:t>
            </a:r>
            <a:r>
              <a:rPr lang="en-US" sz="4400" b="1" dirty="0">
                <a:solidFill>
                  <a:srgbClr val="000000"/>
                </a:solidFill>
                <a:latin typeface="Times New Roman"/>
                <a:ea typeface="Times New Roman"/>
                <a:cs typeface="Times New Roman"/>
              </a:rPr>
              <a:t/>
            </a:r>
            <a:br>
              <a:rPr lang="en-US" sz="4400" b="1" dirty="0">
                <a:solidFill>
                  <a:srgbClr val="000000"/>
                </a:solidFill>
                <a:latin typeface="Times New Roman"/>
                <a:ea typeface="Times New Roman"/>
                <a:cs typeface="Times New Roman"/>
              </a:rPr>
            </a:br>
            <a:endParaRPr lang="en-US" sz="4400" dirty="0"/>
          </a:p>
        </p:txBody>
      </p:sp>
      <p:sp>
        <p:nvSpPr>
          <p:cNvPr id="3" name="Content Placeholder 2"/>
          <p:cNvSpPr>
            <a:spLocks noGrp="1"/>
          </p:cNvSpPr>
          <p:nvPr>
            <p:ph idx="1"/>
          </p:nvPr>
        </p:nvSpPr>
        <p:spPr/>
        <p:txBody>
          <a:bodyPr/>
          <a:lstStyle/>
          <a:p>
            <a:pPr marL="0" algn="just">
              <a:lnSpc>
                <a:spcPct val="150000"/>
              </a:lnSpc>
              <a:spcBef>
                <a:spcPts val="0"/>
              </a:spcBef>
            </a:pPr>
            <a:r>
              <a:rPr lang="en-GB" sz="2800" dirty="0">
                <a:latin typeface="Times New Roman"/>
                <a:ea typeface="Calibri"/>
                <a:cs typeface="Times New Roman"/>
              </a:rPr>
              <a:t>WHC</a:t>
            </a:r>
            <a:r>
              <a:rPr lang="en-GB" sz="3200" dirty="0">
                <a:latin typeface="Times New Roman"/>
                <a:ea typeface="Calibri"/>
                <a:cs typeface="Arial"/>
              </a:rPr>
              <a:t> is the ability of meat to retain its moisture when exposed to external forces (e.g. heating, pressing, etc.).</a:t>
            </a:r>
            <a:endParaRPr lang="en-US" sz="2400" dirty="0">
              <a:latin typeface="Times New Roman"/>
              <a:ea typeface="Calibri"/>
              <a:cs typeface="Arial"/>
            </a:endParaRPr>
          </a:p>
          <a:p>
            <a:pPr marL="0" algn="just">
              <a:lnSpc>
                <a:spcPct val="150000"/>
              </a:lnSpc>
              <a:spcBef>
                <a:spcPts val="0"/>
              </a:spcBef>
            </a:pPr>
            <a:r>
              <a:rPr lang="en-GB" sz="2800" dirty="0">
                <a:solidFill>
                  <a:srgbClr val="000000"/>
                </a:solidFill>
                <a:latin typeface="Times New Roman"/>
                <a:ea typeface="Calibri"/>
                <a:cs typeface="Times New Roman"/>
              </a:rPr>
              <a:t>WHC is determined in terms of drip loss and cooking loss based on the method described by </a:t>
            </a:r>
            <a:r>
              <a:rPr lang="en-GB" sz="2800" dirty="0" err="1">
                <a:solidFill>
                  <a:srgbClr val="000000"/>
                </a:solidFill>
                <a:latin typeface="Times New Roman"/>
                <a:ea typeface="Calibri"/>
                <a:cs typeface="Times New Roman"/>
              </a:rPr>
              <a:t>Honikel</a:t>
            </a:r>
            <a:r>
              <a:rPr lang="en-GB" sz="2800" dirty="0">
                <a:solidFill>
                  <a:srgbClr val="000000"/>
                </a:solidFill>
                <a:latin typeface="Times New Roman"/>
                <a:ea typeface="Calibri"/>
                <a:cs typeface="Times New Roman"/>
              </a:rPr>
              <a:t> (1998).</a:t>
            </a:r>
            <a:endParaRPr lang="en-US" sz="2400" dirty="0">
              <a:latin typeface="Times New Roman"/>
              <a:ea typeface="Calibri"/>
              <a:cs typeface="Arial"/>
            </a:endParaRPr>
          </a:p>
          <a:p>
            <a:endParaRPr lang="en-US" dirty="0"/>
          </a:p>
        </p:txBody>
      </p:sp>
    </p:spTree>
    <p:extLst>
      <p:ext uri="{BB962C8B-B14F-4D97-AF65-F5344CB8AC3E}">
        <p14:creationId xmlns:p14="http://schemas.microsoft.com/office/powerpoint/2010/main" val="788907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516" y="138448"/>
            <a:ext cx="9183858" cy="990600"/>
          </a:xfrm>
          <a:solidFill>
            <a:schemeClr val="accent1">
              <a:lumMod val="60000"/>
              <a:lumOff val="40000"/>
            </a:schemeClr>
          </a:solidFill>
        </p:spPr>
        <p:txBody>
          <a:bodyPr>
            <a:noAutofit/>
          </a:bodyPr>
          <a:lstStyle/>
          <a:p>
            <a:pPr marL="0" marR="0" indent="0">
              <a:lnSpc>
                <a:spcPct val="150000"/>
              </a:lnSpc>
              <a:spcBef>
                <a:spcPts val="0"/>
              </a:spcBef>
              <a:spcAft>
                <a:spcPts val="0"/>
              </a:spcAft>
            </a:pPr>
            <a:r>
              <a:rPr lang="en-GB" sz="3200" b="1" dirty="0">
                <a:solidFill>
                  <a:srgbClr val="FF0000"/>
                </a:solidFill>
                <a:latin typeface="Times New Roman"/>
                <a:ea typeface="Times New Roman"/>
                <a:cs typeface="Times New Roman"/>
              </a:rPr>
              <a:t>Measurement of Meat Quality</a:t>
            </a:r>
            <a:r>
              <a:rPr lang="en-US" sz="2800" b="1" dirty="0">
                <a:latin typeface="Times New Roman"/>
                <a:ea typeface="Times New Roman"/>
                <a:cs typeface="Times New Roman"/>
              </a:rPr>
              <a:t/>
            </a:r>
            <a:br>
              <a:rPr lang="en-US" sz="2800" b="1" dirty="0">
                <a:latin typeface="Times New Roman"/>
                <a:ea typeface="Times New Roman"/>
                <a:cs typeface="Times New Roman"/>
              </a:rPr>
            </a:br>
            <a:endParaRPr lang="en-US" sz="3200" dirty="0">
              <a:solidFill>
                <a:srgbClr val="FF0000"/>
              </a:solidFill>
            </a:endParaRPr>
          </a:p>
        </p:txBody>
      </p:sp>
      <p:sp>
        <p:nvSpPr>
          <p:cNvPr id="3" name="Content Placeholder 2"/>
          <p:cNvSpPr>
            <a:spLocks noGrp="1"/>
          </p:cNvSpPr>
          <p:nvPr>
            <p:ph idx="1"/>
          </p:nvPr>
        </p:nvSpPr>
        <p:spPr>
          <a:xfrm>
            <a:off x="422031" y="1186368"/>
            <a:ext cx="10930597" cy="5410200"/>
          </a:xfrm>
        </p:spPr>
        <p:txBody>
          <a:bodyPr>
            <a:noAutofit/>
          </a:bodyPr>
          <a:lstStyle/>
          <a:p>
            <a:pPr algn="just">
              <a:lnSpc>
                <a:spcPct val="120000"/>
              </a:lnSpc>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Water Holding Capacity (WHC</a:t>
            </a:r>
            <a:r>
              <a:rPr lang="en-US" sz="2400" b="1" dirty="0" smtClean="0">
                <a:latin typeface="Times New Roman" panose="02020603050405020304" pitchFamily="18" charset="0"/>
                <a:cs typeface="Times New Roman" panose="02020603050405020304" pitchFamily="18" charset="0"/>
              </a:rPr>
              <a:t>)</a:t>
            </a:r>
          </a:p>
          <a:p>
            <a:pPr marL="457200" indent="-457200" algn="just">
              <a:lnSpc>
                <a:spcPct val="120000"/>
              </a:lnSpc>
              <a:buFont typeface="+mj-lt"/>
              <a:buAutoNum type="arabicPeriod"/>
            </a:pPr>
            <a:r>
              <a:rPr lang="en-US" sz="2400" b="1" dirty="0">
                <a:latin typeface="Times New Roman" panose="02020603050405020304" pitchFamily="18" charset="0"/>
                <a:cs typeface="Times New Roman" panose="02020603050405020304" pitchFamily="18" charset="0"/>
              </a:rPr>
              <a:t>Drip Loss </a:t>
            </a:r>
            <a:r>
              <a:rPr lang="en-US" sz="2400" b="1" dirty="0" smtClean="0">
                <a:latin typeface="Times New Roman" panose="02020603050405020304" pitchFamily="18" charset="0"/>
                <a:cs typeface="Times New Roman" panose="02020603050405020304" pitchFamily="18" charset="0"/>
              </a:rPr>
              <a:t>Measurement</a:t>
            </a:r>
          </a:p>
          <a:p>
            <a:pPr marL="0" indent="0" algn="just">
              <a:lnSpc>
                <a:spcPct val="120000"/>
              </a:lnSpc>
              <a:buNone/>
            </a:pPr>
            <a:r>
              <a:rPr lang="en-GB" sz="2400" dirty="0">
                <a:solidFill>
                  <a:srgbClr val="000000"/>
                </a:solidFill>
                <a:latin typeface="Times New Roman"/>
                <a:ea typeface="Calibri"/>
              </a:rPr>
              <a:t>At day 0, approximately 30 g of fresh </a:t>
            </a:r>
            <a:r>
              <a:rPr lang="en-GB" sz="2400" i="1" dirty="0">
                <a:solidFill>
                  <a:srgbClr val="000000"/>
                </a:solidFill>
                <a:latin typeface="Times New Roman"/>
                <a:ea typeface="Calibri"/>
              </a:rPr>
              <a:t>Pectoralis major</a:t>
            </a:r>
            <a:r>
              <a:rPr lang="en-GB" sz="2400" dirty="0">
                <a:solidFill>
                  <a:srgbClr val="000000"/>
                </a:solidFill>
                <a:latin typeface="Times New Roman"/>
                <a:ea typeface="Calibri"/>
              </a:rPr>
              <a:t> muscle will be individually weighed and recorded as the initial weight (W1). The samples will be packed in sealed polyethylene plastic bags; vacuum packaged, placed within a container and will be stored in a chiller at 4 °C.  The samples are immediately removed from the bags, gently blotted dry, weighed and recorded as W2 (final weight) and this was done after 7 d of storage, The percentage of drip loss will be calculated and expressed as the percentage of differences of sample initial weight. After 7 d of storage the sample weight will be divided by sample initial weight (</a:t>
            </a:r>
            <a:r>
              <a:rPr lang="en-GB" sz="2400" dirty="0" err="1">
                <a:solidFill>
                  <a:srgbClr val="000000"/>
                </a:solidFill>
                <a:latin typeface="Times New Roman"/>
                <a:ea typeface="Calibri"/>
              </a:rPr>
              <a:t>Honikel</a:t>
            </a:r>
            <a:r>
              <a:rPr lang="en-GB" sz="2400" dirty="0">
                <a:solidFill>
                  <a:srgbClr val="000000"/>
                </a:solidFill>
                <a:latin typeface="Times New Roman"/>
                <a:ea typeface="Calibri"/>
              </a:rPr>
              <a:t>, 1998),</a:t>
            </a:r>
            <a:r>
              <a:rPr lang="en-GB" sz="2400" baseline="30000" dirty="0">
                <a:solidFill>
                  <a:srgbClr val="000000"/>
                </a:solidFill>
                <a:latin typeface="Times New Roman"/>
                <a:ea typeface="Calibri"/>
              </a:rPr>
              <a:t> </a:t>
            </a:r>
            <a:endParaRPr lang="en-US" sz="2400" b="1" dirty="0">
              <a:latin typeface="Times New Roman" panose="02020603050405020304" pitchFamily="18" charset="0"/>
              <a:cs typeface="Times New Roman" panose="02020603050405020304" pitchFamily="18" charset="0"/>
            </a:endParaRPr>
          </a:p>
          <a:p>
            <a:pPr marL="0" indent="0" algn="just">
              <a:lnSpc>
                <a:spcPct val="120000"/>
              </a:lnSpc>
              <a:buNone/>
            </a:pPr>
            <a:endParaRPr lang="en-US" sz="2400" b="1" dirty="0" smtClean="0">
              <a:latin typeface="Times New Roman" panose="02020603050405020304" pitchFamily="18" charset="0"/>
              <a:cs typeface="Times New Roman" panose="02020603050405020304" pitchFamily="18" charset="0"/>
            </a:endParaRPr>
          </a:p>
          <a:p>
            <a:pPr marL="457200" indent="-457200" algn="just">
              <a:lnSpc>
                <a:spcPct val="120000"/>
              </a:lnSpc>
              <a:buFont typeface="+mj-lt"/>
              <a:buAutoNum type="arabicPeriod"/>
            </a:pPr>
            <a:endParaRPr lang="en-US" sz="2400" b="1" dirty="0">
              <a:latin typeface="Times New Roman" panose="02020603050405020304" pitchFamily="18" charset="0"/>
              <a:cs typeface="Times New Roman" panose="02020603050405020304" pitchFamily="18" charset="0"/>
            </a:endParaRPr>
          </a:p>
          <a:p>
            <a:pPr marL="457200" indent="-457200" algn="just">
              <a:lnSpc>
                <a:spcPct val="120000"/>
              </a:lnSpc>
              <a:buFont typeface="+mj-lt"/>
              <a:buAutoNum type="arabicPeriod"/>
            </a:pPr>
            <a:endParaRPr lang="en-US" sz="2400" b="1" dirty="0" smtClean="0">
              <a:latin typeface="Times New Roman" panose="02020603050405020304" pitchFamily="18" charset="0"/>
              <a:cs typeface="Times New Roman" panose="02020603050405020304" pitchFamily="18" charset="0"/>
            </a:endParaRPr>
          </a:p>
          <a:p>
            <a:pPr marL="0" indent="0" algn="just">
              <a:lnSpc>
                <a:spcPct val="120000"/>
              </a:lnSpc>
              <a:buNone/>
            </a:pPr>
            <a:endParaRPr lang="en-US" sz="2400" b="1" dirty="0" smtClean="0">
              <a:latin typeface="Times New Roman" panose="02020603050405020304" pitchFamily="18" charset="0"/>
              <a:cs typeface="Times New Roman" panose="02020603050405020304" pitchFamily="18" charset="0"/>
            </a:endParaRPr>
          </a:p>
          <a:p>
            <a:pPr marL="0" indent="0" algn="just">
              <a:lnSpc>
                <a:spcPct val="120000"/>
              </a:lnSpc>
              <a:buNone/>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995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algn="just">
              <a:lnSpc>
                <a:spcPct val="150000"/>
              </a:lnSpc>
              <a:spcBef>
                <a:spcPts val="0"/>
              </a:spcBef>
            </a:pPr>
            <a:r>
              <a:rPr lang="en-GB" sz="2400" dirty="0">
                <a:solidFill>
                  <a:srgbClr val="000000"/>
                </a:solidFill>
                <a:latin typeface="Times New Roman"/>
                <a:ea typeface="Calibri"/>
                <a:cs typeface="Times New Roman"/>
              </a:rPr>
              <a:t>using the following equation:</a:t>
            </a:r>
            <a:endParaRPr lang="en-US" sz="2000" dirty="0">
              <a:latin typeface="Times New Roman"/>
              <a:ea typeface="Calibri"/>
              <a:cs typeface="Arial"/>
            </a:endParaRPr>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7265" y="4844939"/>
            <a:ext cx="7675563" cy="150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683" y="2781837"/>
            <a:ext cx="3798887" cy="1275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1737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818" y="223235"/>
            <a:ext cx="8596668" cy="1320800"/>
          </a:xfrm>
        </p:spPr>
        <p:txBody>
          <a:bodyPr/>
          <a:lstStyle/>
          <a:p>
            <a:r>
              <a:rPr lang="en-GB" b="1" dirty="0" smtClean="0">
                <a:solidFill>
                  <a:schemeClr val="tx1"/>
                </a:solidFill>
                <a:latin typeface="Times New Roman"/>
                <a:ea typeface="Times New Roman"/>
              </a:rPr>
              <a:t>2- Cooking </a:t>
            </a:r>
            <a:r>
              <a:rPr lang="en-GB" b="1" dirty="0">
                <a:solidFill>
                  <a:schemeClr val="tx1"/>
                </a:solidFill>
                <a:latin typeface="Times New Roman"/>
                <a:ea typeface="Times New Roman"/>
              </a:rPr>
              <a:t>Loss</a:t>
            </a:r>
            <a:endParaRPr lang="en-US" dirty="0">
              <a:solidFill>
                <a:schemeClr val="tx1"/>
              </a:solidFill>
            </a:endParaRPr>
          </a:p>
        </p:txBody>
      </p:sp>
      <p:sp>
        <p:nvSpPr>
          <p:cNvPr id="3" name="Content Placeholder 2"/>
          <p:cNvSpPr>
            <a:spLocks noGrp="1"/>
          </p:cNvSpPr>
          <p:nvPr>
            <p:ph idx="1"/>
          </p:nvPr>
        </p:nvSpPr>
        <p:spPr>
          <a:xfrm>
            <a:off x="548546" y="1027249"/>
            <a:ext cx="8596668" cy="5180368"/>
          </a:xfrm>
        </p:spPr>
        <p:txBody>
          <a:bodyPr>
            <a:normAutofit/>
          </a:bodyPr>
          <a:lstStyle/>
          <a:p>
            <a:pPr marL="0" algn="just">
              <a:lnSpc>
                <a:spcPct val="150000"/>
              </a:lnSpc>
              <a:spcBef>
                <a:spcPts val="0"/>
              </a:spcBef>
            </a:pPr>
            <a:r>
              <a:rPr lang="en-GB" sz="2400" dirty="0">
                <a:solidFill>
                  <a:srgbClr val="000000"/>
                </a:solidFill>
                <a:latin typeface="Times New Roman"/>
                <a:ea typeface="Times New Roman"/>
                <a:cs typeface="Times New Roman"/>
              </a:rPr>
              <a:t>Samples of </a:t>
            </a:r>
            <a:r>
              <a:rPr lang="en-GB" sz="2400" i="1" dirty="0">
                <a:solidFill>
                  <a:srgbClr val="000000"/>
                </a:solidFill>
                <a:latin typeface="Times New Roman"/>
                <a:ea typeface="Times New Roman"/>
                <a:cs typeface="Times New Roman"/>
              </a:rPr>
              <a:t>Pectoralis major</a:t>
            </a:r>
            <a:r>
              <a:rPr lang="en-GB" sz="2400" dirty="0">
                <a:solidFill>
                  <a:srgbClr val="000000"/>
                </a:solidFill>
                <a:latin typeface="Times New Roman"/>
                <a:ea typeface="Times New Roman"/>
                <a:cs typeface="Times New Roman"/>
              </a:rPr>
              <a:t> muscle from each treatment are individually weighed and recorded as the initial weight (W1). Samples are cooked in a water bath at 80 °C for 20 minutes in plastic bags. Thereafter, they are cooled at 25 </a:t>
            </a:r>
            <a:r>
              <a:rPr lang="en-GB" sz="2400" baseline="30000" dirty="0" err="1">
                <a:solidFill>
                  <a:srgbClr val="000000"/>
                </a:solidFill>
                <a:latin typeface="Times New Roman"/>
                <a:ea typeface="Times New Roman"/>
                <a:cs typeface="Times New Roman"/>
              </a:rPr>
              <a:t>o</a:t>
            </a:r>
            <a:r>
              <a:rPr lang="en-GB" sz="2400" dirty="0" err="1">
                <a:solidFill>
                  <a:srgbClr val="000000"/>
                </a:solidFill>
                <a:latin typeface="Times New Roman"/>
                <a:ea typeface="Times New Roman"/>
                <a:cs typeface="Times New Roman"/>
              </a:rPr>
              <a:t>C</a:t>
            </a:r>
            <a:r>
              <a:rPr lang="en-GB" sz="2400" dirty="0">
                <a:solidFill>
                  <a:srgbClr val="000000"/>
                </a:solidFill>
                <a:latin typeface="Times New Roman"/>
                <a:ea typeface="Times New Roman"/>
                <a:cs typeface="Times New Roman"/>
              </a:rPr>
              <a:t> for 20 min, reweighed and recorded as W2. Cooking loss is calculated as follow:</a:t>
            </a:r>
            <a:endParaRPr lang="en-US" sz="2000" dirty="0">
              <a:latin typeface="Times New Roman"/>
              <a:ea typeface="Calibri"/>
              <a:cs typeface="Arial"/>
            </a:endParaRPr>
          </a:p>
          <a:p>
            <a:pPr marL="0" indent="0" algn="ctr">
              <a:lnSpc>
                <a:spcPct val="150000"/>
              </a:lnSpc>
              <a:spcBef>
                <a:spcPts val="0"/>
              </a:spcBef>
              <a:buNone/>
            </a:pPr>
            <a:endParaRPr lang="en-GB" sz="2400" dirty="0" smtClean="0">
              <a:solidFill>
                <a:srgbClr val="000000"/>
              </a:solidFill>
              <a:latin typeface="Times New Roman"/>
              <a:ea typeface="Times New Roman"/>
              <a:cs typeface="Times New Roman"/>
            </a:endParaRPr>
          </a:p>
          <a:p>
            <a:pPr marL="0" indent="0" algn="ctr">
              <a:lnSpc>
                <a:spcPct val="150000"/>
              </a:lnSpc>
              <a:spcBef>
                <a:spcPts val="0"/>
              </a:spcBef>
              <a:buNone/>
            </a:pPr>
            <a:r>
              <a:rPr lang="en-GB" sz="2400" dirty="0" smtClean="0">
                <a:solidFill>
                  <a:srgbClr val="000000"/>
                </a:solidFill>
                <a:latin typeface="Times New Roman"/>
                <a:ea typeface="Times New Roman"/>
                <a:cs typeface="Times New Roman"/>
              </a:rPr>
              <a:t>Cooking </a:t>
            </a:r>
            <a:r>
              <a:rPr lang="en-GB" sz="2400" dirty="0">
                <a:solidFill>
                  <a:srgbClr val="000000"/>
                </a:solidFill>
                <a:latin typeface="Times New Roman"/>
                <a:ea typeface="Times New Roman"/>
                <a:cs typeface="Times New Roman"/>
              </a:rPr>
              <a:t>loss %= [W1 -W2/W1]</a:t>
            </a:r>
            <a:r>
              <a:rPr lang="en-GB" sz="2400" dirty="0">
                <a:latin typeface="Times New Roman"/>
                <a:ea typeface="Times New Roman"/>
                <a:cs typeface="Times New Roman"/>
              </a:rPr>
              <a:t> ×100</a:t>
            </a:r>
            <a:endParaRPr lang="en-US" sz="2000" dirty="0">
              <a:latin typeface="Times New Roman"/>
              <a:ea typeface="Calibri"/>
              <a:cs typeface="Arial"/>
            </a:endParaRPr>
          </a:p>
          <a:p>
            <a:pPr marL="0" indent="0" algn="just">
              <a:lnSpc>
                <a:spcPct val="150000"/>
              </a:lnSpc>
              <a:spcBef>
                <a:spcPts val="0"/>
              </a:spcBef>
              <a:buNone/>
            </a:pPr>
            <a:r>
              <a:rPr lang="en-GB" sz="2400" dirty="0">
                <a:solidFill>
                  <a:srgbClr val="000000"/>
                </a:solidFill>
                <a:latin typeface="Times New Roman"/>
                <a:ea typeface="Calibri"/>
                <a:cs typeface="Times New Roman"/>
              </a:rPr>
              <a:t> </a:t>
            </a:r>
            <a:endParaRPr lang="en-US" sz="2000" dirty="0">
              <a:latin typeface="Times New Roman"/>
              <a:ea typeface="Calibri"/>
              <a:cs typeface="Arial"/>
            </a:endParaRPr>
          </a:p>
          <a:p>
            <a:pPr marL="0" indent="0" algn="just">
              <a:lnSpc>
                <a:spcPct val="150000"/>
              </a:lnSpc>
              <a:spcBef>
                <a:spcPts val="0"/>
              </a:spcBef>
              <a:buNone/>
            </a:pPr>
            <a:r>
              <a:rPr lang="en-GB" sz="2400" dirty="0">
                <a:solidFill>
                  <a:srgbClr val="000000"/>
                </a:solidFill>
                <a:latin typeface="Times New Roman"/>
                <a:ea typeface="Calibri"/>
                <a:cs typeface="Times New Roman"/>
              </a:rPr>
              <a:t>Where W1=weight before cooking, W2 = weight after cooking.</a:t>
            </a:r>
            <a:endParaRPr lang="en-US" sz="2000" dirty="0">
              <a:latin typeface="Times New Roman"/>
              <a:ea typeface="Calibri"/>
              <a:cs typeface="Arial"/>
            </a:endParaRPr>
          </a:p>
          <a:p>
            <a:pPr marL="0" indent="0" algn="just">
              <a:lnSpc>
                <a:spcPct val="150000"/>
              </a:lnSpc>
              <a:spcBef>
                <a:spcPts val="0"/>
              </a:spcBef>
              <a:buNone/>
            </a:pPr>
            <a:endParaRPr lang="en-US" sz="2400" dirty="0">
              <a:latin typeface="Times New Roman"/>
              <a:ea typeface="Calibri"/>
              <a:cs typeface="Arial"/>
            </a:endParaRPr>
          </a:p>
        </p:txBody>
      </p:sp>
    </p:spTree>
    <p:extLst>
      <p:ext uri="{BB962C8B-B14F-4D97-AF65-F5344CB8AC3E}">
        <p14:creationId xmlns:p14="http://schemas.microsoft.com/office/powerpoint/2010/main" val="1266723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indent="0" algn="just">
              <a:lnSpc>
                <a:spcPct val="150000"/>
              </a:lnSpc>
              <a:spcBef>
                <a:spcPts val="0"/>
              </a:spcBef>
              <a:spcAft>
                <a:spcPts val="0"/>
              </a:spcAft>
            </a:pPr>
            <a:r>
              <a:rPr lang="en-GB" sz="4800" b="1" dirty="0">
                <a:solidFill>
                  <a:srgbClr val="000000"/>
                </a:solidFill>
                <a:latin typeface="Times New Roman"/>
                <a:ea typeface="Times New Roman"/>
                <a:cs typeface="Times New Roman"/>
              </a:rPr>
              <a:t>Meat tenderness measurement</a:t>
            </a:r>
            <a:r>
              <a:rPr lang="en-US" sz="4800" b="1" dirty="0">
                <a:solidFill>
                  <a:srgbClr val="000000"/>
                </a:solidFill>
                <a:latin typeface="Times New Roman"/>
                <a:ea typeface="Times New Roman"/>
                <a:cs typeface="Times New Roman"/>
              </a:rPr>
              <a:t/>
            </a:r>
            <a:br>
              <a:rPr lang="en-US" sz="4800" b="1" dirty="0">
                <a:solidFill>
                  <a:srgbClr val="000000"/>
                </a:solidFill>
                <a:latin typeface="Times New Roman"/>
                <a:ea typeface="Times New Roman"/>
                <a:cs typeface="Times New Roman"/>
              </a:rPr>
            </a:br>
            <a:endParaRPr lang="en-US" sz="4800" dirty="0"/>
          </a:p>
        </p:txBody>
      </p:sp>
      <p:sp>
        <p:nvSpPr>
          <p:cNvPr id="3" name="Content Placeholder 2"/>
          <p:cNvSpPr>
            <a:spLocks noGrp="1"/>
          </p:cNvSpPr>
          <p:nvPr>
            <p:ph idx="1"/>
          </p:nvPr>
        </p:nvSpPr>
        <p:spPr/>
        <p:txBody>
          <a:bodyPr>
            <a:normAutofit fontScale="77500" lnSpcReduction="20000"/>
          </a:bodyPr>
          <a:lstStyle/>
          <a:p>
            <a:pPr marL="0" indent="0" algn="just">
              <a:lnSpc>
                <a:spcPct val="150000"/>
              </a:lnSpc>
              <a:spcBef>
                <a:spcPts val="0"/>
              </a:spcBef>
              <a:buNone/>
            </a:pPr>
            <a:r>
              <a:rPr lang="en-US" dirty="0" smtClean="0"/>
              <a:t>  </a:t>
            </a:r>
            <a:r>
              <a:rPr lang="en-GB" sz="2800" dirty="0">
                <a:solidFill>
                  <a:srgbClr val="000000"/>
                </a:solidFill>
                <a:latin typeface="Times New Roman"/>
                <a:ea typeface="Times New Roman"/>
                <a:cs typeface="Times New Roman"/>
              </a:rPr>
              <a:t>Shear force will be determined from samples of </a:t>
            </a:r>
            <a:r>
              <a:rPr lang="en-GB" sz="2800" i="1" dirty="0">
                <a:solidFill>
                  <a:srgbClr val="000000"/>
                </a:solidFill>
                <a:latin typeface="Times New Roman"/>
                <a:ea typeface="Times New Roman"/>
                <a:cs typeface="Times New Roman"/>
              </a:rPr>
              <a:t>Pectoralis major</a:t>
            </a:r>
            <a:r>
              <a:rPr lang="en-GB" sz="2800" dirty="0">
                <a:solidFill>
                  <a:srgbClr val="000000"/>
                </a:solidFill>
                <a:latin typeface="Times New Roman"/>
                <a:ea typeface="Times New Roman"/>
                <a:cs typeface="Times New Roman"/>
              </a:rPr>
              <a:t> muscle that will be previously used for cooking loss. The cooked samples were cut into sub-samples after overnight storage at 4 °C. Subsamples of 1 cm (height) × 1 cm width × 2 cm (length) dimension will be sheared perpendicular to the longitudinal direction of the fibres (</a:t>
            </a:r>
            <a:r>
              <a:rPr lang="en-GB" sz="2800" dirty="0" err="1">
                <a:solidFill>
                  <a:srgbClr val="000000"/>
                </a:solidFill>
                <a:latin typeface="Times New Roman"/>
                <a:ea typeface="Times New Roman"/>
                <a:cs typeface="Times New Roman"/>
              </a:rPr>
              <a:t>Sazili</a:t>
            </a:r>
            <a:r>
              <a:rPr lang="en-GB" sz="2800" dirty="0">
                <a:solidFill>
                  <a:srgbClr val="000000"/>
                </a:solidFill>
                <a:latin typeface="Times New Roman"/>
                <a:ea typeface="Times New Roman"/>
                <a:cs typeface="Times New Roman"/>
              </a:rPr>
              <a:t> </a:t>
            </a:r>
            <a:r>
              <a:rPr lang="en-GB" sz="2800" i="1" dirty="0">
                <a:solidFill>
                  <a:srgbClr val="000000"/>
                </a:solidFill>
                <a:latin typeface="Times New Roman"/>
                <a:ea typeface="Times New Roman"/>
                <a:cs typeface="Times New Roman"/>
              </a:rPr>
              <a:t>et al</a:t>
            </a:r>
            <a:r>
              <a:rPr lang="en-GB" sz="2800" dirty="0">
                <a:solidFill>
                  <a:srgbClr val="000000"/>
                </a:solidFill>
                <a:latin typeface="Times New Roman"/>
                <a:ea typeface="Times New Roman"/>
                <a:cs typeface="Times New Roman"/>
              </a:rPr>
              <a:t>., 2005) by the </a:t>
            </a:r>
            <a:r>
              <a:rPr lang="en-GB" sz="2800" dirty="0" err="1">
                <a:solidFill>
                  <a:srgbClr val="000000"/>
                </a:solidFill>
                <a:latin typeface="Times New Roman"/>
                <a:ea typeface="Times New Roman"/>
                <a:cs typeface="Times New Roman"/>
              </a:rPr>
              <a:t>Volodkevitch</a:t>
            </a:r>
            <a:r>
              <a:rPr lang="en-GB" sz="2800" dirty="0">
                <a:solidFill>
                  <a:srgbClr val="000000"/>
                </a:solidFill>
                <a:latin typeface="Times New Roman"/>
                <a:ea typeface="Times New Roman"/>
                <a:cs typeface="Times New Roman"/>
              </a:rPr>
              <a:t> bite jaw attached to a texture analyser (TA.HD plus R, Stable Micro System, Surrey, UK). Shear force values will be recorded as the average of all sub-samples value and the results were expressed as g.</a:t>
            </a:r>
            <a:endParaRPr lang="en-US" sz="2400" dirty="0">
              <a:latin typeface="Times New Roman"/>
              <a:ea typeface="Calibri"/>
              <a:cs typeface="Arial"/>
            </a:endParaRPr>
          </a:p>
          <a:p>
            <a:pPr marL="0" indent="0">
              <a:buNone/>
            </a:pPr>
            <a:endParaRPr lang="en-US" sz="2400" dirty="0"/>
          </a:p>
        </p:txBody>
      </p:sp>
    </p:spTree>
    <p:extLst>
      <p:ext uri="{BB962C8B-B14F-4D97-AF65-F5344CB8AC3E}">
        <p14:creationId xmlns:p14="http://schemas.microsoft.com/office/powerpoint/2010/main" val="916718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50" y="274749"/>
            <a:ext cx="8596668" cy="1320800"/>
          </a:xfrm>
        </p:spPr>
        <p:txBody>
          <a:bodyPr>
            <a:noAutofit/>
          </a:bodyPr>
          <a:lstStyle/>
          <a:p>
            <a:pPr marL="0" marR="0" indent="0" algn="just">
              <a:lnSpc>
                <a:spcPct val="150000"/>
              </a:lnSpc>
              <a:spcBef>
                <a:spcPts val="0"/>
              </a:spcBef>
              <a:spcAft>
                <a:spcPts val="0"/>
              </a:spcAft>
            </a:pPr>
            <a:r>
              <a:rPr lang="en-GB" sz="6000" b="1" dirty="0">
                <a:solidFill>
                  <a:srgbClr val="000000"/>
                </a:solidFill>
                <a:latin typeface="Times New Roman"/>
                <a:ea typeface="Times New Roman"/>
                <a:cs typeface="Times New Roman"/>
              </a:rPr>
              <a:t>Muscle pH measurement</a:t>
            </a:r>
            <a:r>
              <a:rPr lang="en-US" sz="5400" b="1" dirty="0">
                <a:solidFill>
                  <a:srgbClr val="000000"/>
                </a:solidFill>
                <a:latin typeface="Times New Roman"/>
                <a:ea typeface="Times New Roman"/>
                <a:cs typeface="Times New Roman"/>
              </a:rPr>
              <a:t/>
            </a:r>
            <a:br>
              <a:rPr lang="en-US" sz="5400" b="1" dirty="0">
                <a:solidFill>
                  <a:srgbClr val="000000"/>
                </a:solidFill>
                <a:latin typeface="Times New Roman"/>
                <a:ea typeface="Times New Roman"/>
                <a:cs typeface="Times New Roman"/>
              </a:rPr>
            </a:br>
            <a:endParaRPr lang="en-US" sz="6000" dirty="0"/>
          </a:p>
        </p:txBody>
      </p:sp>
      <p:sp>
        <p:nvSpPr>
          <p:cNvPr id="3" name="Content Placeholder 2"/>
          <p:cNvSpPr>
            <a:spLocks noGrp="1"/>
          </p:cNvSpPr>
          <p:nvPr>
            <p:ph idx="1"/>
          </p:nvPr>
        </p:nvSpPr>
        <p:spPr>
          <a:xfrm>
            <a:off x="690213" y="1684071"/>
            <a:ext cx="8596668" cy="3880773"/>
          </a:xfrm>
        </p:spPr>
        <p:txBody>
          <a:bodyPr>
            <a:noAutofit/>
          </a:bodyPr>
          <a:lstStyle/>
          <a:p>
            <a:pPr marL="0" indent="0" algn="just">
              <a:lnSpc>
                <a:spcPct val="150000"/>
              </a:lnSpc>
              <a:spcBef>
                <a:spcPts val="0"/>
              </a:spcBef>
              <a:buNone/>
            </a:pPr>
            <a:r>
              <a:rPr lang="en-GB" sz="2400" dirty="0">
                <a:latin typeface="Times New Roman"/>
                <a:ea typeface="Calibri"/>
                <a:cs typeface="Times New Roman"/>
              </a:rPr>
              <a:t>The pH of pulverized muscles will be read using a pre calibrated portable pH meter (</a:t>
            </a:r>
            <a:r>
              <a:rPr lang="en-GB" sz="2400" dirty="0" err="1">
                <a:latin typeface="Times New Roman"/>
                <a:ea typeface="Calibri"/>
                <a:cs typeface="Times New Roman"/>
              </a:rPr>
              <a:t>Mettler</a:t>
            </a:r>
            <a:r>
              <a:rPr lang="en-GB" sz="2400" dirty="0">
                <a:latin typeface="Times New Roman"/>
                <a:ea typeface="Calibri"/>
                <a:cs typeface="Times New Roman"/>
              </a:rPr>
              <a:t> Toledo, AG 8603, Switzerland) as described by AMSA (2012). The pH meter will be calibrated with a pH 4.0 buffer and then with a pH 7.0 buffer prior use. Each frozen pulverized sample (0.5 g) was homogenized (</a:t>
            </a:r>
            <a:r>
              <a:rPr lang="en-GB" sz="2400" dirty="0" err="1">
                <a:latin typeface="Times New Roman"/>
                <a:ea typeface="Calibri"/>
                <a:cs typeface="Times New Roman"/>
              </a:rPr>
              <a:t>Wiggen</a:t>
            </a:r>
            <a:r>
              <a:rPr lang="en-GB" sz="2400" dirty="0">
                <a:latin typeface="Times New Roman"/>
                <a:ea typeface="Calibri"/>
                <a:cs typeface="Times New Roman"/>
              </a:rPr>
              <a:t> Hauser® D-500, Germany) for 20 s with 10 mL of 5 </a:t>
            </a:r>
            <a:r>
              <a:rPr lang="en-GB" sz="2400" dirty="0" err="1">
                <a:latin typeface="Times New Roman"/>
                <a:ea typeface="Calibri"/>
                <a:cs typeface="Times New Roman"/>
              </a:rPr>
              <a:t>mM</a:t>
            </a:r>
            <a:r>
              <a:rPr lang="en-GB" sz="2400" dirty="0">
                <a:latin typeface="Times New Roman"/>
                <a:ea typeface="Calibri"/>
                <a:cs typeface="Times New Roman"/>
              </a:rPr>
              <a:t> sodium </a:t>
            </a:r>
            <a:r>
              <a:rPr lang="en-GB" sz="2400" dirty="0" err="1">
                <a:latin typeface="Times New Roman"/>
                <a:ea typeface="Calibri"/>
                <a:cs typeface="Times New Roman"/>
              </a:rPr>
              <a:t>iodoacetate</a:t>
            </a:r>
            <a:r>
              <a:rPr lang="en-GB" sz="2400" dirty="0">
                <a:latin typeface="Times New Roman"/>
                <a:ea typeface="Calibri"/>
                <a:cs typeface="Times New Roman"/>
              </a:rPr>
              <a:t>, 150 </a:t>
            </a:r>
            <a:r>
              <a:rPr lang="en-GB" sz="2400" dirty="0" err="1">
                <a:latin typeface="Times New Roman"/>
                <a:ea typeface="Calibri"/>
                <a:cs typeface="Times New Roman"/>
              </a:rPr>
              <a:t>mM</a:t>
            </a:r>
            <a:r>
              <a:rPr lang="en-GB" sz="2400" dirty="0">
                <a:latin typeface="Times New Roman"/>
                <a:ea typeface="Calibri"/>
                <a:cs typeface="Times New Roman"/>
              </a:rPr>
              <a:t> </a:t>
            </a:r>
            <a:r>
              <a:rPr lang="en-GB" sz="2400" dirty="0" err="1">
                <a:latin typeface="Times New Roman"/>
                <a:ea typeface="Calibri"/>
                <a:cs typeface="Times New Roman"/>
              </a:rPr>
              <a:t>KCl</a:t>
            </a:r>
            <a:r>
              <a:rPr lang="en-GB" sz="2400" dirty="0">
                <a:latin typeface="Times New Roman"/>
                <a:ea typeface="Calibri"/>
                <a:cs typeface="Times New Roman"/>
              </a:rPr>
              <a:t> solution to prevent further glycolysis. The pH of the resultant homogenate is measured at 20±1 </a:t>
            </a:r>
            <a:r>
              <a:rPr lang="en-GB" sz="2400" baseline="30000" dirty="0" err="1">
                <a:latin typeface="Times New Roman"/>
                <a:ea typeface="Calibri"/>
                <a:cs typeface="Times New Roman"/>
              </a:rPr>
              <a:t>o</a:t>
            </a:r>
            <a:r>
              <a:rPr lang="en-GB" sz="2400" dirty="0" err="1">
                <a:latin typeface="Times New Roman"/>
                <a:ea typeface="Calibri"/>
                <a:cs typeface="Times New Roman"/>
              </a:rPr>
              <a:t>C</a:t>
            </a:r>
            <a:r>
              <a:rPr lang="en-GB" sz="2400" dirty="0">
                <a:latin typeface="Times New Roman"/>
                <a:ea typeface="Calibri"/>
                <a:cs typeface="Times New Roman"/>
              </a:rPr>
              <a:t> using the electrode attached to the pH meter.</a:t>
            </a:r>
            <a:endParaRPr lang="en-US" sz="2000" dirty="0">
              <a:latin typeface="Times New Roman"/>
              <a:ea typeface="Calibri"/>
              <a:cs typeface="Arial"/>
            </a:endParaRPr>
          </a:p>
          <a:p>
            <a:pPr marL="0" indent="0">
              <a:buNone/>
            </a:pPr>
            <a:endParaRPr lang="en-US" sz="2400" dirty="0"/>
          </a:p>
        </p:txBody>
      </p:sp>
    </p:spTree>
    <p:extLst>
      <p:ext uri="{BB962C8B-B14F-4D97-AF65-F5344CB8AC3E}">
        <p14:creationId xmlns:p14="http://schemas.microsoft.com/office/powerpoint/2010/main" val="1140085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282587" cy="1320800"/>
          </a:xfrm>
        </p:spPr>
        <p:txBody>
          <a:bodyPr>
            <a:normAutofit/>
          </a:bodyPr>
          <a:lstStyle/>
          <a:p>
            <a:r>
              <a:rPr lang="en-US" sz="2800" dirty="0" smtClean="0"/>
              <a:t>PH- Meter direct method              indirect method</a:t>
            </a:r>
            <a:endParaRPr lang="en-US" sz="2800" dirty="0"/>
          </a:p>
        </p:txBody>
      </p:sp>
      <p:pic>
        <p:nvPicPr>
          <p:cNvPr id="1026" name="Picture 2" descr="C:\Users\shad-center\Desktop\poultry product technology\viber_image_2023-02-04_12-10-12-574.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854557"/>
            <a:ext cx="3905848" cy="417275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had-center\Desktop\poultry product technology\viber_image_2023-02-04_12-10-32-80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6950" y="1809750"/>
            <a:ext cx="3009900" cy="345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917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2009</TotalTime>
  <Words>727</Words>
  <Application>Microsoft Office PowerPoint</Application>
  <PresentationFormat>Custom</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PowerPoint Presentation</vt:lpstr>
      <vt:lpstr>Measurement of Meat Quality </vt:lpstr>
      <vt:lpstr>Water Holding Capacity (WHC) </vt:lpstr>
      <vt:lpstr>Measurement of Meat Quality </vt:lpstr>
      <vt:lpstr>PowerPoint Presentation</vt:lpstr>
      <vt:lpstr>2- Cooking Loss</vt:lpstr>
      <vt:lpstr>Meat tenderness measurement </vt:lpstr>
      <vt:lpstr>Muscle pH measurement </vt:lpstr>
      <vt:lpstr>PH- Meter direct method              indirect method</vt:lpstr>
      <vt:lpstr>Colour Measurement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sami mahdi</dc:creator>
  <cp:lastModifiedBy>lina</cp:lastModifiedBy>
  <cp:revision>91</cp:revision>
  <dcterms:created xsi:type="dcterms:W3CDTF">2016-04-12T20:08:21Z</dcterms:created>
  <dcterms:modified xsi:type="dcterms:W3CDTF">2023-02-04T21:41:10Z</dcterms:modified>
</cp:coreProperties>
</file>