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17" r:id="rId2"/>
    <p:sldId id="277" r:id="rId3"/>
    <p:sldId id="263" r:id="rId4"/>
    <p:sldId id="280" r:id="rId5"/>
    <p:sldId id="265" r:id="rId6"/>
    <p:sldId id="318" r:id="rId7"/>
    <p:sldId id="320" r:id="rId8"/>
    <p:sldId id="296" r:id="rId9"/>
    <p:sldId id="319" r:id="rId10"/>
    <p:sldId id="321" r:id="rId11"/>
    <p:sldId id="282" r:id="rId12"/>
    <p:sldId id="285" r:id="rId13"/>
    <p:sldId id="287" r:id="rId14"/>
    <p:sldId id="297" r:id="rId15"/>
    <p:sldId id="283" r:id="rId16"/>
    <p:sldId id="299" r:id="rId17"/>
    <p:sldId id="298" r:id="rId18"/>
    <p:sldId id="267" r:id="rId19"/>
    <p:sldId id="29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71" autoAdjust="0"/>
    <p:restoredTop sz="94660"/>
  </p:normalViewPr>
  <p:slideViewPr>
    <p:cSldViewPr>
      <p:cViewPr varScale="1">
        <p:scale>
          <a:sx n="68" d="100"/>
          <a:sy n="68" d="100"/>
        </p:scale>
        <p:origin x="130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E9442E-6A1E-4A7C-A559-01E44B8D22CB}" type="datetimeFigureOut">
              <a:rPr lang="en-US" smtClean="0"/>
              <a:t>3/10/2023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F4D5CC-0854-47C9-880A-97AA605054C7}" type="slidenum">
              <a:rPr lang="en-US" smtClean="0"/>
              <a:t>‹#›</a:t>
            </a:fld>
            <a:endParaRPr lang="en-US"/>
          </a:p>
        </p:txBody>
      </p:sp>
    </p:spTree>
    <p:extLst>
      <p:ext uri="{BB962C8B-B14F-4D97-AF65-F5344CB8AC3E}">
        <p14:creationId xmlns:p14="http://schemas.microsoft.com/office/powerpoint/2010/main" val="2987257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2A93284-4CEF-4BD6-A157-D3981D73A201}"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89ECD-0195-44E2-BB7F-F96B4FA6D580}" type="slidenum">
              <a:rPr lang="en-US" smtClean="0"/>
              <a:t>‹#›</a:t>
            </a:fld>
            <a:endParaRPr lang="en-US"/>
          </a:p>
        </p:txBody>
      </p:sp>
    </p:spTree>
    <p:extLst>
      <p:ext uri="{BB962C8B-B14F-4D97-AF65-F5344CB8AC3E}">
        <p14:creationId xmlns:p14="http://schemas.microsoft.com/office/powerpoint/2010/main" val="3776732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A93284-4CEF-4BD6-A157-D3981D73A201}"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89ECD-0195-44E2-BB7F-F96B4FA6D580}" type="slidenum">
              <a:rPr lang="en-US" smtClean="0"/>
              <a:t>‹#›</a:t>
            </a:fld>
            <a:endParaRPr lang="en-US"/>
          </a:p>
        </p:txBody>
      </p:sp>
    </p:spTree>
    <p:extLst>
      <p:ext uri="{BB962C8B-B14F-4D97-AF65-F5344CB8AC3E}">
        <p14:creationId xmlns:p14="http://schemas.microsoft.com/office/powerpoint/2010/main" val="550316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A93284-4CEF-4BD6-A157-D3981D73A201}"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89ECD-0195-44E2-BB7F-F96B4FA6D580}" type="slidenum">
              <a:rPr lang="en-US" smtClean="0"/>
              <a:t>‹#›</a:t>
            </a:fld>
            <a:endParaRPr lang="en-US"/>
          </a:p>
        </p:txBody>
      </p:sp>
    </p:spTree>
    <p:extLst>
      <p:ext uri="{BB962C8B-B14F-4D97-AF65-F5344CB8AC3E}">
        <p14:creationId xmlns:p14="http://schemas.microsoft.com/office/powerpoint/2010/main" val="2240664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A93284-4CEF-4BD6-A157-D3981D73A201}"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89ECD-0195-44E2-BB7F-F96B4FA6D580}" type="slidenum">
              <a:rPr lang="en-US" smtClean="0"/>
              <a:t>‹#›</a:t>
            </a:fld>
            <a:endParaRPr lang="en-US"/>
          </a:p>
        </p:txBody>
      </p:sp>
    </p:spTree>
    <p:extLst>
      <p:ext uri="{BB962C8B-B14F-4D97-AF65-F5344CB8AC3E}">
        <p14:creationId xmlns:p14="http://schemas.microsoft.com/office/powerpoint/2010/main" val="3640214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A93284-4CEF-4BD6-A157-D3981D73A201}"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89ECD-0195-44E2-BB7F-F96B4FA6D580}" type="slidenum">
              <a:rPr lang="en-US" smtClean="0"/>
              <a:t>‹#›</a:t>
            </a:fld>
            <a:endParaRPr lang="en-US"/>
          </a:p>
        </p:txBody>
      </p:sp>
    </p:spTree>
    <p:extLst>
      <p:ext uri="{BB962C8B-B14F-4D97-AF65-F5344CB8AC3E}">
        <p14:creationId xmlns:p14="http://schemas.microsoft.com/office/powerpoint/2010/main" val="2807286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2A93284-4CEF-4BD6-A157-D3981D73A201}" type="datetimeFigureOut">
              <a:rPr lang="en-US" smtClean="0"/>
              <a:t>3/10/2023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C89ECD-0195-44E2-BB7F-F96B4FA6D580}" type="slidenum">
              <a:rPr lang="en-US" smtClean="0"/>
              <a:t>‹#›</a:t>
            </a:fld>
            <a:endParaRPr lang="en-US"/>
          </a:p>
        </p:txBody>
      </p:sp>
    </p:spTree>
    <p:extLst>
      <p:ext uri="{BB962C8B-B14F-4D97-AF65-F5344CB8AC3E}">
        <p14:creationId xmlns:p14="http://schemas.microsoft.com/office/powerpoint/2010/main" val="3728156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2A93284-4CEF-4BD6-A157-D3981D73A201}" type="datetimeFigureOut">
              <a:rPr lang="en-US" smtClean="0"/>
              <a:t>3/10/2023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C89ECD-0195-44E2-BB7F-F96B4FA6D580}" type="slidenum">
              <a:rPr lang="en-US" smtClean="0"/>
              <a:t>‹#›</a:t>
            </a:fld>
            <a:endParaRPr lang="en-US"/>
          </a:p>
        </p:txBody>
      </p:sp>
    </p:spTree>
    <p:extLst>
      <p:ext uri="{BB962C8B-B14F-4D97-AF65-F5344CB8AC3E}">
        <p14:creationId xmlns:p14="http://schemas.microsoft.com/office/powerpoint/2010/main" val="21863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A93284-4CEF-4BD6-A157-D3981D73A201}" type="datetimeFigureOut">
              <a:rPr lang="en-US" smtClean="0"/>
              <a:t>3/10/2023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C89ECD-0195-44E2-BB7F-F96B4FA6D580}" type="slidenum">
              <a:rPr lang="en-US" smtClean="0"/>
              <a:t>‹#›</a:t>
            </a:fld>
            <a:endParaRPr lang="en-US"/>
          </a:p>
        </p:txBody>
      </p:sp>
    </p:spTree>
    <p:extLst>
      <p:ext uri="{BB962C8B-B14F-4D97-AF65-F5344CB8AC3E}">
        <p14:creationId xmlns:p14="http://schemas.microsoft.com/office/powerpoint/2010/main" val="1479165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93284-4CEF-4BD6-A157-D3981D73A201}" type="datetimeFigureOut">
              <a:rPr lang="en-US" smtClean="0"/>
              <a:t>3/10/2023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C89ECD-0195-44E2-BB7F-F96B4FA6D580}" type="slidenum">
              <a:rPr lang="en-US" smtClean="0"/>
              <a:t>‹#›</a:t>
            </a:fld>
            <a:endParaRPr lang="en-US"/>
          </a:p>
        </p:txBody>
      </p:sp>
    </p:spTree>
    <p:extLst>
      <p:ext uri="{BB962C8B-B14F-4D97-AF65-F5344CB8AC3E}">
        <p14:creationId xmlns:p14="http://schemas.microsoft.com/office/powerpoint/2010/main" val="2779852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A93284-4CEF-4BD6-A157-D3981D73A201}" type="datetimeFigureOut">
              <a:rPr lang="en-US" smtClean="0"/>
              <a:t>3/10/2023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C89ECD-0195-44E2-BB7F-F96B4FA6D580}" type="slidenum">
              <a:rPr lang="en-US" smtClean="0"/>
              <a:t>‹#›</a:t>
            </a:fld>
            <a:endParaRPr lang="en-US"/>
          </a:p>
        </p:txBody>
      </p:sp>
    </p:spTree>
    <p:extLst>
      <p:ext uri="{BB962C8B-B14F-4D97-AF65-F5344CB8AC3E}">
        <p14:creationId xmlns:p14="http://schemas.microsoft.com/office/powerpoint/2010/main" val="38214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A93284-4CEF-4BD6-A157-D3981D73A201}" type="datetimeFigureOut">
              <a:rPr lang="en-US" smtClean="0"/>
              <a:t>3/10/2023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C89ECD-0195-44E2-BB7F-F96B4FA6D580}" type="slidenum">
              <a:rPr lang="en-US" smtClean="0"/>
              <a:t>‹#›</a:t>
            </a:fld>
            <a:endParaRPr lang="en-US"/>
          </a:p>
        </p:txBody>
      </p:sp>
    </p:spTree>
    <p:extLst>
      <p:ext uri="{BB962C8B-B14F-4D97-AF65-F5344CB8AC3E}">
        <p14:creationId xmlns:p14="http://schemas.microsoft.com/office/powerpoint/2010/main" val="3764907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A93284-4CEF-4BD6-A157-D3981D73A201}" type="datetimeFigureOut">
              <a:rPr lang="en-US" smtClean="0"/>
              <a:t>3/10/2023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C89ECD-0195-44E2-BB7F-F96B4FA6D580}" type="slidenum">
              <a:rPr lang="en-US" smtClean="0"/>
              <a:t>‹#›</a:t>
            </a:fld>
            <a:endParaRPr lang="en-US"/>
          </a:p>
        </p:txBody>
      </p:sp>
    </p:spTree>
    <p:extLst>
      <p:ext uri="{BB962C8B-B14F-4D97-AF65-F5344CB8AC3E}">
        <p14:creationId xmlns:p14="http://schemas.microsoft.com/office/powerpoint/2010/main" val="1799624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5576" y="2122160"/>
            <a:ext cx="7920880" cy="4725144"/>
          </a:xfrm>
        </p:spPr>
        <p:txBody>
          <a:bodyPr>
            <a:normAutofit/>
          </a:bodyPr>
          <a:lstStyle/>
          <a:p>
            <a:pPr algn="r"/>
            <a:r>
              <a:rPr lang="ar-SA" sz="2400" b="1" dirty="0">
                <a:solidFill>
                  <a:schemeClr val="tx1"/>
                </a:solidFill>
                <a:latin typeface="Unikurd Jino" pitchFamily="34" charset="-78"/>
                <a:cs typeface="Ali_K_Samik" pitchFamily="2" charset="-78"/>
              </a:rPr>
              <a:t>زانكؤى سةلاحةددين </a:t>
            </a:r>
          </a:p>
          <a:p>
            <a:pPr algn="r"/>
            <a:r>
              <a:rPr lang="ar-IQ" sz="2400" b="1" dirty="0">
                <a:solidFill>
                  <a:schemeClr val="tx1"/>
                </a:solidFill>
                <a:latin typeface="Unikurd Jino" pitchFamily="34" charset="-78"/>
                <a:cs typeface="Ali_K_Samik" pitchFamily="2" charset="-78"/>
              </a:rPr>
              <a:t>كؤليذى ئاداب</a:t>
            </a:r>
            <a:endParaRPr lang="ar-IQ" sz="2400" b="1" dirty="0">
              <a:solidFill>
                <a:schemeClr val="tx1"/>
              </a:solidFill>
              <a:latin typeface="Unikurd Jino" pitchFamily="34" charset="-78"/>
              <a:cs typeface="Unikurd Jino" pitchFamily="34" charset="-78"/>
            </a:endParaRPr>
          </a:p>
          <a:p>
            <a:pPr algn="r"/>
            <a:r>
              <a:rPr lang="ar-IQ" sz="2400" b="1" dirty="0">
                <a:solidFill>
                  <a:prstClr val="black"/>
                </a:solidFill>
                <a:latin typeface="Unikurd Jino" pitchFamily="34" charset="-78"/>
                <a:cs typeface="Ali_K_Samik" pitchFamily="2" charset="-78"/>
              </a:rPr>
              <a:t>بةشى جوطرافيا</a:t>
            </a:r>
          </a:p>
          <a:p>
            <a:pPr algn="r"/>
            <a:r>
              <a:rPr lang="ar-SA" sz="2400" b="1" dirty="0">
                <a:solidFill>
                  <a:schemeClr val="tx1"/>
                </a:solidFill>
                <a:latin typeface="Unikurd Jino" pitchFamily="34" charset="-78"/>
                <a:cs typeface="Ali_K_Samik" pitchFamily="2" charset="-78"/>
              </a:rPr>
              <a:t>قؤناغى </a:t>
            </a:r>
            <a:r>
              <a:rPr lang="ar-IQ" sz="2400" b="1" dirty="0">
                <a:solidFill>
                  <a:schemeClr val="tx1"/>
                </a:solidFill>
                <a:latin typeface="Unikurd Jino" pitchFamily="34" charset="-78"/>
                <a:cs typeface="Ali_K_Samik" pitchFamily="2" charset="-78"/>
              </a:rPr>
              <a:t>سىَ يةم                                  </a:t>
            </a:r>
            <a:r>
              <a:rPr lang="ar-IQ" sz="2800" b="1" dirty="0">
                <a:solidFill>
                  <a:srgbClr val="FF0000"/>
                </a:solidFill>
                <a:latin typeface="Unikurd Jino" pitchFamily="34" charset="-78"/>
                <a:cs typeface="Ali_K_Samik" pitchFamily="2" charset="-78"/>
              </a:rPr>
              <a:t>جوطرافياى كوردستان  </a:t>
            </a:r>
            <a:endParaRPr lang="ar-SA" sz="3600" b="1" dirty="0">
              <a:solidFill>
                <a:srgbClr val="FF0000"/>
              </a:solidFill>
              <a:latin typeface="Unikurd Jino" pitchFamily="34" charset="-78"/>
              <a:cs typeface="Ali_K_Samik" pitchFamily="2" charset="-78"/>
            </a:endParaRPr>
          </a:p>
          <a:p>
            <a:r>
              <a:rPr lang="ar-SA" sz="3600" b="1" u="sng" dirty="0">
                <a:solidFill>
                  <a:schemeClr val="tx1"/>
                </a:solidFill>
                <a:latin typeface="Unikurd Jino" pitchFamily="34" charset="-78"/>
                <a:cs typeface="Ali_K_Samik" pitchFamily="2" charset="-78"/>
              </a:rPr>
              <a:t>مامؤستاى بابةت</a:t>
            </a:r>
            <a:endParaRPr lang="ar-SA" sz="3600" b="1" i="1" u="sng" dirty="0">
              <a:solidFill>
                <a:schemeClr val="tx1"/>
              </a:solidFill>
              <a:latin typeface="Unikurd Jino" pitchFamily="34" charset="-78"/>
              <a:cs typeface="Ali_K_Samik" pitchFamily="2" charset="-78"/>
            </a:endParaRPr>
          </a:p>
          <a:p>
            <a:r>
              <a:rPr lang="ar-SA" b="1" i="1" dirty="0">
                <a:solidFill>
                  <a:schemeClr val="tx1"/>
                </a:solidFill>
                <a:latin typeface="Unikurd Jino" pitchFamily="34" charset="-78"/>
                <a:cs typeface="Ali_K_Samik" pitchFamily="2" charset="-78"/>
              </a:rPr>
              <a:t>لؤزان حسن عبدالرحمن</a:t>
            </a:r>
            <a:endParaRPr lang="en-US" b="1" i="1" dirty="0">
              <a:solidFill>
                <a:schemeClr val="tx1"/>
              </a:solidFill>
              <a:latin typeface="Unikurd Jino" pitchFamily="34" charset="-78"/>
              <a:cs typeface="Ali_K_Samik" pitchFamily="2" charset="-78"/>
            </a:endParaRPr>
          </a:p>
          <a:p>
            <a:endParaRPr lang="en-US" altLang="en-US" b="1" i="1" dirty="0">
              <a:solidFill>
                <a:schemeClr val="tx1"/>
              </a:solidFill>
            </a:endParaRPr>
          </a:p>
          <a:p>
            <a:endParaRPr lang="ar-IQ" dirty="0"/>
          </a:p>
        </p:txBody>
      </p:sp>
      <p:pic>
        <p:nvPicPr>
          <p:cNvPr id="4" name="Picture 1" descr="G:\logo.jpg"/>
          <p:cNvPicPr>
            <a:picLocks noChangeAspect="1" noChangeArrowheads="1"/>
          </p:cNvPicPr>
          <p:nvPr/>
        </p:nvPicPr>
        <p:blipFill>
          <a:blip r:embed="rId2"/>
          <a:srcRect/>
          <a:stretch>
            <a:fillRect/>
          </a:stretch>
        </p:blipFill>
        <p:spPr bwMode="auto">
          <a:xfrm>
            <a:off x="-108520" y="-24"/>
            <a:ext cx="9252520" cy="1928826"/>
          </a:xfrm>
          <a:prstGeom prst="rect">
            <a:avLst/>
          </a:prstGeom>
          <a:noFill/>
          <a:ln w="9525">
            <a:noFill/>
            <a:miter lim="800000"/>
            <a:headEnd/>
            <a:tailEnd/>
          </a:ln>
        </p:spPr>
      </p:pic>
    </p:spTree>
    <p:extLst>
      <p:ext uri="{BB962C8B-B14F-4D97-AF65-F5344CB8AC3E}">
        <p14:creationId xmlns:p14="http://schemas.microsoft.com/office/powerpoint/2010/main" val="2949183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09AE7-C10C-4054-8DD4-98FDF75004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165807C-22D5-4991-83C9-6020F03E1339}"/>
              </a:ext>
            </a:extLst>
          </p:cNvPr>
          <p:cNvSpPr>
            <a:spLocks noGrp="1"/>
          </p:cNvSpPr>
          <p:nvPr>
            <p:ph idx="1"/>
          </p:nvPr>
        </p:nvSpPr>
        <p:spPr/>
        <p:txBody>
          <a:bodyPr>
            <a:normAutofit/>
          </a:bodyPr>
          <a:lstStyle/>
          <a:p>
            <a:pPr marL="0" indent="0" algn="ctr">
              <a:buNone/>
            </a:pPr>
            <a:r>
              <a:rPr lang="ar-IQ" sz="5400" dirty="0">
                <a:solidFill>
                  <a:srgbClr val="FF0000"/>
                </a:solidFill>
                <a:cs typeface="Ali_K_Sahifa" pitchFamily="2" charset="-78"/>
              </a:rPr>
              <a:t>بؤضوونى تويَذةران سةبارةت بةدياريكردنى سنوورى هةريَمى كوردستان</a:t>
            </a:r>
            <a:endParaRPr lang="en-US" sz="5400" dirty="0">
              <a:solidFill>
                <a:srgbClr val="FF0000"/>
              </a:solidFill>
              <a:cs typeface="Ali_K_Sahifa" pitchFamily="2" charset="-78"/>
            </a:endParaRPr>
          </a:p>
        </p:txBody>
      </p:sp>
    </p:spTree>
    <p:extLst>
      <p:ext uri="{BB962C8B-B14F-4D97-AF65-F5344CB8AC3E}">
        <p14:creationId xmlns:p14="http://schemas.microsoft.com/office/powerpoint/2010/main" val="2444250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86BF8-692B-4DB8-A73B-E420DFE486F6}"/>
              </a:ext>
            </a:extLst>
          </p:cNvPr>
          <p:cNvSpPr>
            <a:spLocks noGrp="1"/>
          </p:cNvSpPr>
          <p:nvPr>
            <p:ph type="title"/>
          </p:nvPr>
        </p:nvSpPr>
        <p:spPr/>
        <p:txBody>
          <a:bodyPr/>
          <a:lstStyle/>
          <a:p>
            <a:r>
              <a:rPr lang="ar-IQ" dirty="0">
                <a:solidFill>
                  <a:srgbClr val="FF0000"/>
                </a:solidFill>
                <a:cs typeface="Ali_K_Sahifa" pitchFamily="2" charset="-78"/>
              </a:rPr>
              <a:t>طروثى يةكةم/بؤضونى تويَذةروطةريدةبيانيةكان</a:t>
            </a:r>
            <a:endParaRPr lang="en-US" dirty="0">
              <a:solidFill>
                <a:srgbClr val="FF0000"/>
              </a:solidFill>
              <a:cs typeface="Ali_K_Sahifa" pitchFamily="2" charset="-78"/>
            </a:endParaRPr>
          </a:p>
        </p:txBody>
      </p:sp>
      <p:sp>
        <p:nvSpPr>
          <p:cNvPr id="5" name="Content Placeholder 4">
            <a:extLst>
              <a:ext uri="{FF2B5EF4-FFF2-40B4-BE49-F238E27FC236}">
                <a16:creationId xmlns:a16="http://schemas.microsoft.com/office/drawing/2014/main" id="{2E268FFB-331E-435B-8EDA-98F6688357E3}"/>
              </a:ext>
            </a:extLst>
          </p:cNvPr>
          <p:cNvSpPr>
            <a:spLocks noGrp="1"/>
          </p:cNvSpPr>
          <p:nvPr>
            <p:ph idx="1"/>
          </p:nvPr>
        </p:nvSpPr>
        <p:spPr/>
        <p:txBody>
          <a:bodyPr>
            <a:normAutofit fontScale="92500"/>
          </a:bodyPr>
          <a:lstStyle/>
          <a:p>
            <a:pPr algn="just" rtl="1"/>
            <a:r>
              <a:rPr lang="ar-IQ" dirty="0">
                <a:solidFill>
                  <a:srgbClr val="FF0000"/>
                </a:solidFill>
                <a:cs typeface="Ali_K_Sahifa" pitchFamily="2" charset="-78"/>
              </a:rPr>
              <a:t>ملنطن لةسالََى  (1870) </a:t>
            </a:r>
            <a:r>
              <a:rPr lang="ar-IQ" dirty="0">
                <a:cs typeface="Ali_K_Sahifa" pitchFamily="2" charset="-78"/>
              </a:rPr>
              <a:t>سنورى هةريَمة كوردستانى عيَراق بة م جؤر ديارى كردووة كة زنجيرة ضياى حة مرين و رِووبارى ديجلة دة طريَتةوة وئةوةشى رونكردؤتةوة كة لةم ناوضةية كورد تيَكة لَاوى لةطة لَ توركمان وعة رة ب ثةيدا كردووة .</a:t>
            </a:r>
          </a:p>
          <a:p>
            <a:pPr algn="just" rtl="1"/>
            <a:r>
              <a:rPr lang="ar-IQ" dirty="0">
                <a:solidFill>
                  <a:srgbClr val="FF0000"/>
                </a:solidFill>
                <a:cs typeface="Ali_K_Sahifa" pitchFamily="2" charset="-78"/>
              </a:rPr>
              <a:t>ئينسكلؤثيدياى ئيسلاميش </a:t>
            </a:r>
            <a:r>
              <a:rPr lang="ar-IQ" dirty="0">
                <a:cs typeface="Ali_K_Sahifa" pitchFamily="2" charset="-78"/>
              </a:rPr>
              <a:t>كة يةكيَكة لةسةرضاوة طرنطةكان لةوبةشةيداكةتايبةتة بةكوردديَتةسةرجوطرافياى كوردستان جطةلة ناوضةكانى سةربة توركياوئيَران وسوريائاوا باسى كوردستانى عيَراق دةكات (لة عيَراقدا شارة كوردنشينةكان بريتين لة د هؤك وزاخؤومزورى ,ئاميَدى ئاكرآ , شنطار كةركووك ,سليَمانى خانة قين ومة ندة لى .</a:t>
            </a:r>
          </a:p>
          <a:p>
            <a:pPr algn="r" rtl="1"/>
            <a:endParaRPr lang="ar-IQ" dirty="0">
              <a:cs typeface="Ali_K_Sahifa" pitchFamily="2" charset="-78"/>
            </a:endParaRPr>
          </a:p>
          <a:p>
            <a:pPr algn="r" rtl="1"/>
            <a:endParaRPr lang="ar-IQ" dirty="0">
              <a:cs typeface="Ali_K_Sahifa" pitchFamily="2" charset="-78"/>
            </a:endParaRPr>
          </a:p>
          <a:p>
            <a:pPr algn="r" rtl="1"/>
            <a:endParaRPr lang="ar-IQ" dirty="0">
              <a:cs typeface="Ali_K_Sahifa" pitchFamily="2" charset="-78"/>
            </a:endParaRPr>
          </a:p>
          <a:p>
            <a:pPr algn="r" rtl="1"/>
            <a:endParaRPr lang="en-US" dirty="0">
              <a:cs typeface="Ali_K_Sahifa" pitchFamily="2" charset="-78"/>
            </a:endParaRPr>
          </a:p>
        </p:txBody>
      </p:sp>
    </p:spTree>
    <p:extLst>
      <p:ext uri="{BB962C8B-B14F-4D97-AF65-F5344CB8AC3E}">
        <p14:creationId xmlns:p14="http://schemas.microsoft.com/office/powerpoint/2010/main" val="4175405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01B2B-9EB5-4D80-8205-EACC4E4842A5}"/>
              </a:ext>
            </a:extLst>
          </p:cNvPr>
          <p:cNvSpPr>
            <a:spLocks noGrp="1"/>
          </p:cNvSpPr>
          <p:nvPr>
            <p:ph type="title"/>
          </p:nvPr>
        </p:nvSpPr>
        <p:spPr/>
        <p:txBody>
          <a:bodyPr>
            <a:normAutofit fontScale="90000"/>
          </a:bodyPr>
          <a:lstStyle/>
          <a:p>
            <a:r>
              <a:rPr lang="ar-IQ" dirty="0">
                <a:solidFill>
                  <a:srgbClr val="FF0000"/>
                </a:solidFill>
                <a:latin typeface="Abd Metin Bold" panose="020B0604030504040204" pitchFamily="34" charset="-78"/>
                <a:cs typeface="Ali_K_Sharif" pitchFamily="2" charset="-78"/>
              </a:rPr>
              <a:t>طروثى دووةم:بؤضونى تويَذةرو ليَكؤليارةكانى عةرةب وفارس</a:t>
            </a:r>
            <a:endParaRPr lang="en-US" dirty="0">
              <a:solidFill>
                <a:srgbClr val="FF0000"/>
              </a:solidFill>
              <a:latin typeface="Abd Metin Bold" panose="020B0604030504040204" pitchFamily="34" charset="-78"/>
              <a:cs typeface="Ali_K_Sharif" pitchFamily="2" charset="-78"/>
            </a:endParaRPr>
          </a:p>
        </p:txBody>
      </p:sp>
      <p:sp>
        <p:nvSpPr>
          <p:cNvPr id="3" name="Content Placeholder 2">
            <a:extLst>
              <a:ext uri="{FF2B5EF4-FFF2-40B4-BE49-F238E27FC236}">
                <a16:creationId xmlns:a16="http://schemas.microsoft.com/office/drawing/2014/main" id="{9F51726A-86A4-4E10-9874-127FFA88C76C}"/>
              </a:ext>
            </a:extLst>
          </p:cNvPr>
          <p:cNvSpPr>
            <a:spLocks noGrp="1"/>
          </p:cNvSpPr>
          <p:nvPr>
            <p:ph idx="1"/>
          </p:nvPr>
        </p:nvSpPr>
        <p:spPr/>
        <p:txBody>
          <a:bodyPr>
            <a:normAutofit fontScale="85000" lnSpcReduction="10000"/>
          </a:bodyPr>
          <a:lstStyle/>
          <a:p>
            <a:pPr algn="just" rtl="1"/>
            <a:r>
              <a:rPr lang="ar-IQ" dirty="0">
                <a:solidFill>
                  <a:srgbClr val="FF0000"/>
                </a:solidFill>
                <a:cs typeface="Ali_K_Sharif" pitchFamily="2" charset="-78"/>
              </a:rPr>
              <a:t>نووسةرى ئيَرانى (ئةميرمسثنور) دةليَت</a:t>
            </a:r>
            <a:r>
              <a:rPr lang="ar-IQ" dirty="0">
                <a:cs typeface="Ali_K_Sharif" pitchFamily="2" charset="-78"/>
              </a:rPr>
              <a:t>( سنوورى هةريَمى كوردستان لةباشورى خانةقينةوة دةست ثيَدةكات بةتةنيشت زنجيرة ضياوطردةكانى حةمرين دةروات تادةطاتةشارى موسل ولةويَوة بةباشوورى شارى شةنطاردةروات تادةطاتةسنوورى سووريا).</a:t>
            </a:r>
          </a:p>
          <a:p>
            <a:pPr algn="just" rtl="1"/>
            <a:r>
              <a:rPr lang="ar-IQ" dirty="0">
                <a:solidFill>
                  <a:srgbClr val="FF0000"/>
                </a:solidFill>
                <a:cs typeface="Ali_K_Sharif" pitchFamily="2" charset="-78"/>
              </a:rPr>
              <a:t>دكتؤر شاكر خسباك </a:t>
            </a:r>
            <a:r>
              <a:rPr lang="ar-IQ" dirty="0">
                <a:cs typeface="Ali_K_Sharif" pitchFamily="2" charset="-78"/>
              </a:rPr>
              <a:t>ية كيَكةلة جوطرافيزانةبةناوبانط وبةئةزموونةكانى عيَراق وخاوةنى ضةندين كتيَب وتويَذينةوةية لة سةرعيَراق وكوردستان كة طرنطترينيان كتيَبي ( العراق الشمالي والاكراد والمسئلة الكردية ) لة ناوباسةكانيدا ئاماذةبؤ سنورى هةريَمى كوردستان عيَراق دةكات ودة لَيَت ( لة مة ندةليةوةدة ست ثيَدةكات وبةرؤذئاواى خانةقيندا دةروات تا بةرزاييةكانى حة مرين تازنجيرةى يةكةمى ضياكانى شيَخان دةرِوات لة ويَوة بةرةوباكورى رؤذئاوا وةردة ضةرخيَت بةدريَذايي بنارى طردة كاندا دةروات تا لة نزيك جة رابلس لةسةر روبارى فورات كؤتايي ديَت )</a:t>
            </a:r>
          </a:p>
          <a:p>
            <a:pPr algn="just" rtl="1"/>
            <a:endParaRPr lang="ar-IQ" dirty="0">
              <a:cs typeface="Ali_K_Sharif" pitchFamily="2" charset="-78"/>
            </a:endParaRPr>
          </a:p>
        </p:txBody>
      </p:sp>
    </p:spTree>
    <p:extLst>
      <p:ext uri="{BB962C8B-B14F-4D97-AF65-F5344CB8AC3E}">
        <p14:creationId xmlns:p14="http://schemas.microsoft.com/office/powerpoint/2010/main" val="152012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C7153-537A-43F1-A22B-3ED50BAC93BB}"/>
              </a:ext>
            </a:extLst>
          </p:cNvPr>
          <p:cNvSpPr>
            <a:spLocks noGrp="1"/>
          </p:cNvSpPr>
          <p:nvPr>
            <p:ph type="title"/>
          </p:nvPr>
        </p:nvSpPr>
        <p:spPr/>
        <p:txBody>
          <a:bodyPr>
            <a:normAutofit fontScale="90000"/>
          </a:bodyPr>
          <a:lstStyle/>
          <a:p>
            <a:pPr rtl="1"/>
            <a:r>
              <a:rPr lang="ar-IQ" dirty="0">
                <a:solidFill>
                  <a:srgbClr val="FF0000"/>
                </a:solidFill>
                <a:cs typeface="Ali_K_Sahifa" pitchFamily="2" charset="-78"/>
              </a:rPr>
              <a:t>طروثي سىَ يةم /بؤضوونى تويَذةروميَذوونوسةكوردةكان</a:t>
            </a:r>
            <a:endParaRPr lang="en-US" dirty="0">
              <a:solidFill>
                <a:srgbClr val="FF0000"/>
              </a:solidFill>
              <a:cs typeface="Ali_K_Sahifa" pitchFamily="2" charset="-78"/>
            </a:endParaRPr>
          </a:p>
        </p:txBody>
      </p:sp>
      <p:sp>
        <p:nvSpPr>
          <p:cNvPr id="3" name="Content Placeholder 2">
            <a:extLst>
              <a:ext uri="{FF2B5EF4-FFF2-40B4-BE49-F238E27FC236}">
                <a16:creationId xmlns:a16="http://schemas.microsoft.com/office/drawing/2014/main" id="{EBB7FB3F-BCD0-4EA9-B480-0B2B9ECDCE79}"/>
              </a:ext>
            </a:extLst>
          </p:cNvPr>
          <p:cNvSpPr>
            <a:spLocks noGrp="1"/>
          </p:cNvSpPr>
          <p:nvPr>
            <p:ph idx="1"/>
          </p:nvPr>
        </p:nvSpPr>
        <p:spPr/>
        <p:txBody>
          <a:bodyPr/>
          <a:lstStyle/>
          <a:p>
            <a:pPr algn="just" rtl="1"/>
            <a:r>
              <a:rPr lang="ar-IQ" dirty="0">
                <a:solidFill>
                  <a:srgbClr val="FF0000"/>
                </a:solidFill>
                <a:cs typeface="Ali_K_Sahifa" pitchFamily="2" charset="-78"/>
              </a:rPr>
              <a:t>د.خليل اسماعيل محمددةليَت</a:t>
            </a:r>
            <a:r>
              <a:rPr lang="ar-IQ" dirty="0">
                <a:cs typeface="Ali_K_Sahifa" pitchFamily="2" charset="-78"/>
              </a:rPr>
              <a:t>:سنوورى هةريَم لةناوقةدى عيراق،لةباشوورى رؤذهةلاَتى شارؤضكةى بةدرةلةثاريَزطاى واست دةست ثيَدةكات ،بةرةوباكوورتاثردى نةوت لةرؤذئاواى شارؤضكةى مةندةلى هةلدةكشىَ ،بةتةنيشت بةرزاييةكانى حةمرينةوة تافةتحةدةروا،شانبةشانى رووبارى ديجلةسةردةكةوىَ ولةباكوورى شارى موسلةوة بةرةوباشورى رؤذئاوابادةداتةوة بةئاراستةى شارؤضكةى حةزةرثاشان بةرةورؤذئاوادةروابةئاراستةى سنوورى عيراق- سووريالةرؤذئاواى شارؤضكةى بةعاج.</a:t>
            </a:r>
          </a:p>
          <a:p>
            <a:pPr algn="r" rtl="1"/>
            <a:endParaRPr lang="ar-IQ" dirty="0">
              <a:cs typeface="Ali_K_Sahifa" pitchFamily="2" charset="-78"/>
            </a:endParaRPr>
          </a:p>
          <a:p>
            <a:pPr algn="r" rtl="1"/>
            <a:endParaRPr lang="ar-IQ" dirty="0">
              <a:cs typeface="Ali_K_Sahifa" pitchFamily="2" charset="-78"/>
            </a:endParaRPr>
          </a:p>
          <a:p>
            <a:pPr algn="r" rtl="1"/>
            <a:endParaRPr lang="ar-IQ" dirty="0">
              <a:cs typeface="Ali_K_Sahifa" pitchFamily="2" charset="-78"/>
            </a:endParaRPr>
          </a:p>
          <a:p>
            <a:pPr algn="r" rtl="1"/>
            <a:endParaRPr lang="ar-IQ" dirty="0">
              <a:cs typeface="Ali_K_Sahifa" pitchFamily="2" charset="-78"/>
            </a:endParaRPr>
          </a:p>
        </p:txBody>
      </p:sp>
    </p:spTree>
    <p:extLst>
      <p:ext uri="{BB962C8B-B14F-4D97-AF65-F5344CB8AC3E}">
        <p14:creationId xmlns:p14="http://schemas.microsoft.com/office/powerpoint/2010/main" val="1993475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785B4-6E19-4D5A-BCBC-2DF6B4E28A8E}"/>
              </a:ext>
            </a:extLst>
          </p:cNvPr>
          <p:cNvSpPr>
            <a:spLocks noGrp="1"/>
          </p:cNvSpPr>
          <p:nvPr>
            <p:ph type="title"/>
          </p:nvPr>
        </p:nvSpPr>
        <p:spPr/>
        <p:txBody>
          <a:bodyPr/>
          <a:lstStyle/>
          <a:p>
            <a:r>
              <a:rPr lang="ar-IQ" dirty="0">
                <a:solidFill>
                  <a:srgbClr val="FF0000"/>
                </a:solidFill>
                <a:cs typeface="Ali_K_Sharif" pitchFamily="2" charset="-78"/>
              </a:rPr>
              <a:t>شوينى هةريمى كوردستانى عيراق</a:t>
            </a:r>
            <a:endParaRPr lang="en-US" dirty="0">
              <a:solidFill>
                <a:srgbClr val="FF0000"/>
              </a:solidFill>
              <a:cs typeface="Ali_K_Sharif" pitchFamily="2" charset="-78"/>
            </a:endParaRPr>
          </a:p>
        </p:txBody>
      </p:sp>
      <p:sp>
        <p:nvSpPr>
          <p:cNvPr id="3" name="Content Placeholder 2">
            <a:extLst>
              <a:ext uri="{FF2B5EF4-FFF2-40B4-BE49-F238E27FC236}">
                <a16:creationId xmlns:a16="http://schemas.microsoft.com/office/drawing/2014/main" id="{F76EE91E-8668-49FC-BEF2-D6682808BF64}"/>
              </a:ext>
            </a:extLst>
          </p:cNvPr>
          <p:cNvSpPr>
            <a:spLocks noGrp="1"/>
          </p:cNvSpPr>
          <p:nvPr>
            <p:ph idx="1"/>
          </p:nvPr>
        </p:nvSpPr>
        <p:spPr/>
        <p:txBody>
          <a:bodyPr>
            <a:normAutofit fontScale="85000" lnSpcReduction="20000"/>
          </a:bodyPr>
          <a:lstStyle/>
          <a:p>
            <a:pPr algn="r" rtl="1"/>
            <a:r>
              <a:rPr lang="ar-IQ" dirty="0">
                <a:cs typeface="Ali_K_Sharif" pitchFamily="2" charset="-78"/>
              </a:rPr>
              <a:t>شويَن طرنطيةكى كاريطةروبةرضاوى هةيةلةزانستى جوطرافيادا، ضونكةدياريكردنى شويَنى هةرناوضةيةك يان هةريَميَك يان دةولةتيَك طرنطى تايبةتى خؤى هةية،شويَن فاكتةرى هيَزة بؤدةولةت يان هةريَم.</a:t>
            </a:r>
          </a:p>
          <a:p>
            <a:pPr algn="r" rtl="1"/>
            <a:r>
              <a:rPr lang="ar-IQ" sz="3800" dirty="0">
                <a:solidFill>
                  <a:srgbClr val="FF0000"/>
                </a:solidFill>
                <a:cs typeface="Ali_K_Sharif" pitchFamily="2" charset="-78"/>
              </a:rPr>
              <a:t>1- شويَنى ئةسترؤنؤمى (فةلةكى):</a:t>
            </a:r>
          </a:p>
          <a:p>
            <a:pPr algn="just" rtl="1"/>
            <a:r>
              <a:rPr lang="ar-SA" sz="3200" dirty="0"/>
              <a:t>پێگەى سترۆنۆمى عێراق بەیەکێک لە هەرە پێگە گرینگەکان دەژمێردرێت چونکە لەريگەیەوە کەسایەتى ئابوورى و سیاسى تارادەیەکى زۆر دیارى دەکرێت هۆکارى ئەمە بۆ ئەوە دەگەرێتەوە کە پێگە سەبارەت بەبازنەکانى پانى بەرپرسیاره لەدیاریکردنى تایبەتمەندیە ئاو هەوایەکان وە پاشان دیاریکردنى لایەنەکانى چالاکى ئابوورى .بةلام شوينى عيراق به كويره ى  هيلَه كانى دريزى كرنكى بايه خى ئه وتوى نييه وهيج دةلاله تى جوكرافى بةنرخ نادات ،ته نيا بودياريكردنى كات سوودى ليوةرده كريت.</a:t>
            </a:r>
          </a:p>
          <a:p>
            <a:pPr algn="r" rtl="1"/>
            <a:endParaRPr lang="en-US" dirty="0">
              <a:solidFill>
                <a:srgbClr val="FF0000"/>
              </a:solidFill>
              <a:cs typeface="Ali_K_Sharif" pitchFamily="2" charset="-78"/>
            </a:endParaRPr>
          </a:p>
        </p:txBody>
      </p:sp>
    </p:spTree>
    <p:extLst>
      <p:ext uri="{BB962C8B-B14F-4D97-AF65-F5344CB8AC3E}">
        <p14:creationId xmlns:p14="http://schemas.microsoft.com/office/powerpoint/2010/main" val="963009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CF2D3-17DE-437B-9B6D-F6F9A6A6E19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AAAC4B1-E529-4A1A-90D2-AD70B3B30C0F}"/>
              </a:ext>
            </a:extLst>
          </p:cNvPr>
          <p:cNvSpPr>
            <a:spLocks noGrp="1"/>
          </p:cNvSpPr>
          <p:nvPr>
            <p:ph idx="1"/>
          </p:nvPr>
        </p:nvSpPr>
        <p:spPr/>
        <p:txBody>
          <a:bodyPr>
            <a:normAutofit/>
          </a:bodyPr>
          <a:lstStyle/>
          <a:p>
            <a:pPr algn="just" rtl="1"/>
            <a:r>
              <a:rPr lang="ar-IQ" dirty="0">
                <a:cs typeface="Ali_K_Sharif" pitchFamily="2" charset="-78"/>
              </a:rPr>
              <a:t>هةريَمى كوردستانى عيراق كةوتؤتةنيَوان هةرددوبازنةى ثانى </a:t>
            </a:r>
          </a:p>
          <a:p>
            <a:pPr algn="just" rtl="1"/>
            <a:r>
              <a:rPr lang="ar-IQ" dirty="0">
                <a:cs typeface="Ali_K_Sharif" pitchFamily="2" charset="-78"/>
              </a:rPr>
              <a:t>(33-37،22) باكووروهةردووهيَلى دريَذى (41,08-46,18) لةرؤذهةلات.كةواتةهةريَمى كوردستان كةوتؤتةنيَوان زياترلةسىَ بازنةى ثانيييةوةودةكةويَتة باشوورى رؤذهةلاتى ئاسياوة،دةكةويَتة ذينطةيةكى سروشتى شاخاييةوة ئةمةش دةبيَتةهؤى جؤراوجؤرى لةئاووهةوا.</a:t>
            </a:r>
          </a:p>
          <a:p>
            <a:pPr algn="just" rtl="1"/>
            <a:endParaRPr lang="ar-IQ" dirty="0">
              <a:cs typeface="Ali_K_Sharif" pitchFamily="2" charset="-78"/>
            </a:endParaRPr>
          </a:p>
        </p:txBody>
      </p:sp>
    </p:spTree>
    <p:extLst>
      <p:ext uri="{BB962C8B-B14F-4D97-AF65-F5344CB8AC3E}">
        <p14:creationId xmlns:p14="http://schemas.microsoft.com/office/powerpoint/2010/main" val="4260877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3F2D5-5631-4756-B072-F924F4194793}"/>
              </a:ext>
            </a:extLst>
          </p:cNvPr>
          <p:cNvSpPr>
            <a:spLocks noGrp="1"/>
          </p:cNvSpPr>
          <p:nvPr>
            <p:ph type="title"/>
          </p:nvPr>
        </p:nvSpPr>
        <p:spPr/>
        <p:txBody>
          <a:bodyPr/>
          <a:lstStyle/>
          <a:p>
            <a:r>
              <a:rPr lang="ar-IQ" dirty="0">
                <a:solidFill>
                  <a:srgbClr val="FF0000"/>
                </a:solidFill>
                <a:cs typeface="Ali_K_Sharif" pitchFamily="2" charset="-78"/>
              </a:rPr>
              <a:t>نةخشةى كارطيَرى هةريَمى كوردستان</a:t>
            </a:r>
            <a:endParaRPr lang="en-US" dirty="0">
              <a:solidFill>
                <a:srgbClr val="FF0000"/>
              </a:solidFill>
              <a:cs typeface="Ali_K_Sharif" pitchFamily="2" charset="-78"/>
            </a:endParaRPr>
          </a:p>
        </p:txBody>
      </p:sp>
      <p:pic>
        <p:nvPicPr>
          <p:cNvPr id="5" name="Content Placeholder 4">
            <a:extLst>
              <a:ext uri="{FF2B5EF4-FFF2-40B4-BE49-F238E27FC236}">
                <a16:creationId xmlns:a16="http://schemas.microsoft.com/office/drawing/2014/main" id="{1A918659-7003-4952-BFDB-6CE01B8DB476}"/>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85800" y="1752600"/>
            <a:ext cx="7543800" cy="5105400"/>
          </a:xfrm>
        </p:spPr>
      </p:pic>
    </p:spTree>
    <p:extLst>
      <p:ext uri="{BB962C8B-B14F-4D97-AF65-F5344CB8AC3E}">
        <p14:creationId xmlns:p14="http://schemas.microsoft.com/office/powerpoint/2010/main" val="3002972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93491-728C-499A-8928-3CD559FD7323}"/>
              </a:ext>
            </a:extLst>
          </p:cNvPr>
          <p:cNvSpPr>
            <a:spLocks noGrp="1"/>
          </p:cNvSpPr>
          <p:nvPr>
            <p:ph type="title"/>
          </p:nvPr>
        </p:nvSpPr>
        <p:spPr/>
        <p:txBody>
          <a:bodyPr>
            <a:normAutofit fontScale="90000"/>
          </a:bodyPr>
          <a:lstStyle/>
          <a:p>
            <a:r>
              <a:rPr lang="ar-IQ" dirty="0">
                <a:solidFill>
                  <a:srgbClr val="FF0000"/>
                </a:solidFill>
                <a:cs typeface="Ali_K_Sharif" pitchFamily="2" charset="-78"/>
              </a:rPr>
              <a:t>2- شويَن بةثيَى وشكانى وئاوى:</a:t>
            </a:r>
            <a:br>
              <a:rPr lang="en-US" dirty="0">
                <a:solidFill>
                  <a:srgbClr val="FF0000"/>
                </a:solidFill>
                <a:cs typeface="Ali_K_Sharif" pitchFamily="2" charset="-78"/>
              </a:rPr>
            </a:br>
            <a:endParaRPr lang="en-US" dirty="0">
              <a:solidFill>
                <a:srgbClr val="FF0000"/>
              </a:solidFill>
            </a:endParaRPr>
          </a:p>
        </p:txBody>
      </p:sp>
      <p:sp>
        <p:nvSpPr>
          <p:cNvPr id="3" name="Content Placeholder 2">
            <a:extLst>
              <a:ext uri="{FF2B5EF4-FFF2-40B4-BE49-F238E27FC236}">
                <a16:creationId xmlns:a16="http://schemas.microsoft.com/office/drawing/2014/main" id="{25A55F8C-FED8-470D-AD44-88A0ADEA6CB7}"/>
              </a:ext>
            </a:extLst>
          </p:cNvPr>
          <p:cNvSpPr>
            <a:spLocks noGrp="1"/>
          </p:cNvSpPr>
          <p:nvPr>
            <p:ph idx="1"/>
          </p:nvPr>
        </p:nvSpPr>
        <p:spPr/>
        <p:txBody>
          <a:bodyPr/>
          <a:lstStyle/>
          <a:p>
            <a:pPr algn="just" rtl="1"/>
            <a:r>
              <a:rPr lang="ar-IQ" dirty="0">
                <a:cs typeface="Ali_K_Sharif" pitchFamily="2" charset="-78"/>
              </a:rPr>
              <a:t>هةريَمى كوردستانى عيراق</a:t>
            </a:r>
            <a:r>
              <a:rPr lang="en-US" dirty="0">
                <a:cs typeface="Ali_K_Sharif" pitchFamily="2" charset="-78"/>
              </a:rPr>
              <a:t> </a:t>
            </a:r>
            <a:r>
              <a:rPr lang="ar-IQ" dirty="0">
                <a:cs typeface="Ali_K_Sharif" pitchFamily="2" charset="-78"/>
              </a:rPr>
              <a:t> وةك هةريَميَكى داخراو(واتةدورلةرووبةرةئاوييةكان) سةيردةكريَت، ضونكةناروانيَت بةسةرهيض كةنداودةرياوزةريايةكدائةمةش لةرووى جوطرافياى سياسييةوة بةخاليَكى نةطةتيف دادةنريَت ض لةكاتى شةردا وض لةكاتى ئاشتى، سةرةراى ئةوةى هاوسنوورة لةطةل سىَ وولاَتى (توركياوئيران وسوريا) كةئةمةكاريطةرى دةبيَت لةسةربازرطانى هةريَم، هةروةها شويَن بةثيَى وشكانى وئاوى كاريطةرى راستةوخؤى لةسةرئاووهةواى هةريَم هةية.</a:t>
            </a:r>
          </a:p>
          <a:p>
            <a:endParaRPr lang="en-US" dirty="0"/>
          </a:p>
        </p:txBody>
      </p:sp>
    </p:spTree>
    <p:extLst>
      <p:ext uri="{BB962C8B-B14F-4D97-AF65-F5344CB8AC3E}">
        <p14:creationId xmlns:p14="http://schemas.microsoft.com/office/powerpoint/2010/main" val="1878059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solidFill>
                  <a:srgbClr val="FF0000"/>
                </a:solidFill>
              </a:rPr>
              <a:t>توبوكرافياى عيراق </a:t>
            </a: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algn="r" rtl="1">
              <a:buNone/>
            </a:pPr>
            <a:r>
              <a:rPr lang="ar-SA" sz="2800" dirty="0">
                <a:solidFill>
                  <a:srgbClr val="00B0F0"/>
                </a:solidFill>
                <a:cs typeface="Ali_K_Sharif" pitchFamily="2" charset="-78"/>
              </a:rPr>
              <a:t>(طوردن هستد</a:t>
            </a:r>
            <a:r>
              <a:rPr lang="ar-IQ" sz="2800" dirty="0">
                <a:solidFill>
                  <a:srgbClr val="00B0F0"/>
                </a:solidFill>
                <a:cs typeface="Ali_K_Sharif" pitchFamily="2" charset="-78"/>
              </a:rPr>
              <a:t> </a:t>
            </a:r>
            <a:r>
              <a:rPr lang="ar-SA" sz="2800" dirty="0">
                <a:solidFill>
                  <a:srgbClr val="00B0F0"/>
                </a:solidFill>
                <a:cs typeface="Ali_K_Sharif" pitchFamily="2" charset="-78"/>
              </a:rPr>
              <a:t>و د.جاسم محمد خلف ) رووى زةوى عيراقيان بةم شيَوةية دابةش كردووة ئةوانيش بريتين لة:</a:t>
            </a:r>
          </a:p>
          <a:p>
            <a:pPr marL="0" indent="0" algn="r" rtl="1">
              <a:buNone/>
            </a:pPr>
            <a:r>
              <a:rPr lang="ar-SA" sz="2800" dirty="0">
                <a:cs typeface="Ali_K_Sharif" pitchFamily="2" charset="-78"/>
              </a:rPr>
              <a:t>1-ناوضةى شاخاوى</a:t>
            </a:r>
          </a:p>
          <a:p>
            <a:pPr marL="0" indent="0" algn="r" rtl="1">
              <a:buNone/>
            </a:pPr>
            <a:r>
              <a:rPr lang="ar-SA" sz="2800" dirty="0">
                <a:cs typeface="Ali_K_Sharif" pitchFamily="2" charset="-78"/>
              </a:rPr>
              <a:t>ا-ناوضةى ضيابةرزةكان </a:t>
            </a:r>
          </a:p>
          <a:p>
            <a:pPr marL="0" indent="0" algn="r" rtl="1">
              <a:buNone/>
            </a:pPr>
            <a:r>
              <a:rPr lang="ar-SA" sz="2800" dirty="0">
                <a:cs typeface="Ali_K_Sharif" pitchFamily="2" charset="-78"/>
              </a:rPr>
              <a:t>ب-نيمضة شاخاوى</a:t>
            </a:r>
          </a:p>
          <a:p>
            <a:pPr marL="0" indent="0" algn="r" rtl="1">
              <a:buNone/>
            </a:pPr>
            <a:r>
              <a:rPr lang="ar-SA" sz="2800" dirty="0">
                <a:cs typeface="Ali_K_Sharif" pitchFamily="2" charset="-78"/>
              </a:rPr>
              <a:t>2-بانى بيابانى</a:t>
            </a:r>
          </a:p>
          <a:p>
            <a:pPr marL="0" indent="0" algn="r" rtl="1">
              <a:buNone/>
            </a:pPr>
            <a:r>
              <a:rPr lang="ar-SA" sz="2800" dirty="0">
                <a:cs typeface="Ali_K_Sharif" pitchFamily="2" charset="-78"/>
              </a:rPr>
              <a:t>3-دةشتى نيشتوو</a:t>
            </a:r>
            <a:endParaRPr lang="en-US" sz="2800" dirty="0">
              <a:cs typeface="Ali_K_Sharif" pitchFamily="2" charset="-78"/>
            </a:endParaRPr>
          </a:p>
        </p:txBody>
      </p:sp>
    </p:spTree>
    <p:extLst>
      <p:ext uri="{BB962C8B-B14F-4D97-AF65-F5344CB8AC3E}">
        <p14:creationId xmlns:p14="http://schemas.microsoft.com/office/powerpoint/2010/main" val="13361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4CF89-5261-498E-98EC-822D8A08E50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27D721A-97FD-43E0-B26D-F272079D8C95}"/>
              </a:ext>
            </a:extLst>
          </p:cNvPr>
          <p:cNvSpPr>
            <a:spLocks noGrp="1"/>
          </p:cNvSpPr>
          <p:nvPr>
            <p:ph idx="1"/>
          </p:nvPr>
        </p:nvSpPr>
        <p:spPr/>
        <p:txBody>
          <a:bodyPr/>
          <a:lstStyle/>
          <a:p>
            <a:pPr marL="0" indent="0" algn="just" rtl="1">
              <a:buNone/>
            </a:pPr>
            <a:r>
              <a:rPr lang="ku-Arab-IQ" sz="3200" dirty="0">
                <a:solidFill>
                  <a:srgbClr val="00B0F0"/>
                </a:solidFill>
              </a:rPr>
              <a:t>2 -دەشتى رانیە :. </a:t>
            </a:r>
            <a:r>
              <a:rPr lang="ku-Arab-IQ" sz="3200" dirty="0"/>
              <a:t>ئەم دەشتە شێوەیەکى هێلکەیى هەیە وە رووبارى زێ ى بچووک پێدا دەروات وەرێرەوەکەى پێچاوپێچە بەرزى ئەم دەشتە </a:t>
            </a:r>
            <a:r>
              <a:rPr lang="ku-Arab-IQ" dirty="0"/>
              <a:t>لەنێوان (</a:t>
            </a:r>
            <a:r>
              <a:rPr lang="ar-IQ" dirty="0"/>
              <a:t>500</a:t>
            </a:r>
            <a:r>
              <a:rPr lang="ku-Arab-IQ" dirty="0"/>
              <a:t> </a:t>
            </a:r>
            <a:r>
              <a:rPr lang="ku-Arab-IQ" sz="3200" dirty="0"/>
              <a:t>– </a:t>
            </a:r>
            <a:r>
              <a:rPr lang="ku-Arab-IQ" dirty="0"/>
              <a:t>600 )م</a:t>
            </a:r>
            <a:r>
              <a:rPr lang="ar-IQ" dirty="0"/>
              <a:t> ورادةى بارانى لة(770)ملم زياتره .</a:t>
            </a:r>
          </a:p>
          <a:p>
            <a:pPr marL="0" indent="0" algn="just" rtl="1">
              <a:buNone/>
            </a:pPr>
            <a:r>
              <a:rPr lang="ku-Arab-IQ" dirty="0"/>
              <a:t> </a:t>
            </a:r>
            <a:r>
              <a:rPr lang="ku-Arab-IQ" sz="3200" dirty="0"/>
              <a:t>ئەم دەشتە بەزنجیرە چیایەکى تەسک دەناسرێت بەزنجیرە </a:t>
            </a:r>
            <a:r>
              <a:rPr lang="ku-Arab-IQ" dirty="0"/>
              <a:t>چیای (کێوە رەش)کە </a:t>
            </a:r>
            <a:r>
              <a:rPr lang="ku-Arab-IQ" sz="3200" dirty="0"/>
              <a:t>ئەم زنجیرە چیایەش درێژبوونەوەى زنجیرە چیاى کارۆخە دابەشى دەکات بۆ دووبەش</a:t>
            </a:r>
            <a:r>
              <a:rPr lang="ar-IQ" sz="3200" dirty="0"/>
              <a:t> . </a:t>
            </a:r>
            <a:endParaRPr lang="en-US" dirty="0"/>
          </a:p>
        </p:txBody>
      </p:sp>
    </p:spTree>
    <p:extLst>
      <p:ext uri="{BB962C8B-B14F-4D97-AF65-F5344CB8AC3E}">
        <p14:creationId xmlns:p14="http://schemas.microsoft.com/office/powerpoint/2010/main" val="4133353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DAE95-FC10-4787-80F4-EE302729467D}"/>
              </a:ext>
            </a:extLst>
          </p:cNvPr>
          <p:cNvSpPr>
            <a:spLocks noGrp="1"/>
          </p:cNvSpPr>
          <p:nvPr>
            <p:ph type="title"/>
          </p:nvPr>
        </p:nvSpPr>
        <p:spPr/>
        <p:txBody>
          <a:bodyPr>
            <a:normAutofit/>
          </a:bodyPr>
          <a:lstStyle/>
          <a:p>
            <a:r>
              <a:rPr lang="ar-IQ" sz="4900" dirty="0">
                <a:solidFill>
                  <a:srgbClr val="FF0000"/>
                </a:solidFill>
                <a:cs typeface="Ali_K_Sharif" pitchFamily="2" charset="-78"/>
              </a:rPr>
              <a:t>ثيَطةوسنوورى هةريَمى كوردستانى عيراق</a:t>
            </a:r>
            <a:endParaRPr lang="en-US" dirty="0"/>
          </a:p>
        </p:txBody>
      </p:sp>
      <p:sp>
        <p:nvSpPr>
          <p:cNvPr id="3" name="Content Placeholder 2">
            <a:extLst>
              <a:ext uri="{FF2B5EF4-FFF2-40B4-BE49-F238E27FC236}">
                <a16:creationId xmlns:a16="http://schemas.microsoft.com/office/drawing/2014/main" id="{697F8860-36F2-40D6-857F-713C45385392}"/>
              </a:ext>
            </a:extLst>
          </p:cNvPr>
          <p:cNvSpPr>
            <a:spLocks noGrp="1"/>
          </p:cNvSpPr>
          <p:nvPr>
            <p:ph idx="1"/>
          </p:nvPr>
        </p:nvSpPr>
        <p:spPr/>
        <p:txBody>
          <a:bodyPr/>
          <a:lstStyle/>
          <a:p>
            <a:pPr marL="0" indent="0" algn="just" rtl="1">
              <a:buNone/>
            </a:pPr>
            <a:r>
              <a:rPr lang="ar-IQ" dirty="0">
                <a:solidFill>
                  <a:srgbClr val="FF0000"/>
                </a:solidFill>
                <a:cs typeface="Ali_K_Sharif" pitchFamily="2" charset="-78"/>
              </a:rPr>
              <a:t>زاراوةى (هةريَم):(</a:t>
            </a:r>
            <a:r>
              <a:rPr lang="ar-IQ" dirty="0">
                <a:cs typeface="Ali_K_Sharif" pitchFamily="2" charset="-78"/>
              </a:rPr>
              <a:t>هةريَمى جوطرافى ئةوثارضة زةويية ،كةلةدياردةيةك يان ضةنددياردةيةكى جوطرافييدالةيةكتردةضيَت تائةورادةيةى والةوثارضة زةويةدةكات تايبةتمةنديةكى واى هةبيَت لةثارضة زةويةكانى دةوروبةرى جياوابيَت.)</a:t>
            </a:r>
          </a:p>
          <a:p>
            <a:pPr marL="0" indent="0" algn="just" rtl="1">
              <a:buNone/>
            </a:pPr>
            <a:r>
              <a:rPr lang="ar-IQ" dirty="0">
                <a:solidFill>
                  <a:srgbClr val="FF0000"/>
                </a:solidFill>
                <a:cs typeface="Ali_K_Sharif" pitchFamily="2" charset="-78"/>
              </a:rPr>
              <a:t>(د.يوسف تونى)دةليَت :(</a:t>
            </a:r>
            <a:r>
              <a:rPr lang="ar-IQ" dirty="0">
                <a:cs typeface="Ali_K_Sharif" pitchFamily="2" charset="-78"/>
              </a:rPr>
              <a:t>يةكةيةكى شويَنة كةدياردة جوطرافيةكان تيَدا بةشيَوةيةكى ئاسايى (سروشتى) هةماهةنطن).</a:t>
            </a:r>
            <a:endParaRPr lang="en-US" dirty="0">
              <a:cs typeface="Ali_K_Sharif" pitchFamily="2" charset="-78"/>
            </a:endParaRPr>
          </a:p>
        </p:txBody>
      </p:sp>
      <p:sp>
        <p:nvSpPr>
          <p:cNvPr id="5" name="TextBox 4">
            <a:extLst>
              <a:ext uri="{FF2B5EF4-FFF2-40B4-BE49-F238E27FC236}">
                <a16:creationId xmlns:a16="http://schemas.microsoft.com/office/drawing/2014/main" id="{FCA97C5D-ECF5-42EB-80F9-3B079009D163}"/>
              </a:ext>
            </a:extLst>
          </p:cNvPr>
          <p:cNvSpPr txBox="1"/>
          <p:nvPr/>
        </p:nvSpPr>
        <p:spPr>
          <a:xfrm>
            <a:off x="-1905000" y="2133600"/>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2160086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229600" cy="1143000"/>
          </a:xfrm>
        </p:spPr>
        <p:txBody>
          <a:bodyPr>
            <a:noAutofit/>
          </a:bodyPr>
          <a:lstStyle/>
          <a:p>
            <a:pPr algn="r" rtl="1"/>
            <a:br>
              <a:rPr lang="ar-IQ" dirty="0">
                <a:solidFill>
                  <a:srgbClr val="FF0000"/>
                </a:solidFill>
                <a:cs typeface="Ali_K_Sahifa" pitchFamily="2" charset="-78"/>
              </a:rPr>
            </a:br>
            <a:br>
              <a:rPr lang="ar-IQ" dirty="0">
                <a:solidFill>
                  <a:srgbClr val="FF0000"/>
                </a:solidFill>
                <a:cs typeface="Ali_K_Sahifa" pitchFamily="2" charset="-78"/>
              </a:rPr>
            </a:br>
            <a:r>
              <a:rPr lang="ar-IQ" dirty="0">
                <a:solidFill>
                  <a:srgbClr val="FF0000"/>
                </a:solidFill>
                <a:cs typeface="Ali_K_Sahifa" pitchFamily="2" charset="-78"/>
              </a:rPr>
              <a:t>سةبارةت بةزاراوةى كوردسان</a:t>
            </a:r>
            <a:br>
              <a:rPr lang="ar-IQ" dirty="0">
                <a:solidFill>
                  <a:srgbClr val="FF0000"/>
                </a:solidFill>
                <a:cs typeface="Ali_K_Sahifa" pitchFamily="2" charset="-78"/>
              </a:rPr>
            </a:br>
            <a:br>
              <a:rPr lang="ar-IQ" dirty="0">
                <a:solidFill>
                  <a:srgbClr val="FF0000"/>
                </a:solidFill>
                <a:cs typeface="Ali_K_Sahifa" pitchFamily="2" charset="-78"/>
              </a:rPr>
            </a:br>
            <a:br>
              <a:rPr lang="ar-IQ" dirty="0">
                <a:solidFill>
                  <a:srgbClr val="FF0000"/>
                </a:solidFill>
                <a:cs typeface="Ali_K_Sahifa" pitchFamily="2" charset="-78"/>
              </a:rPr>
            </a:br>
            <a:r>
              <a:rPr lang="ar-IQ" dirty="0">
                <a:solidFill>
                  <a:srgbClr val="FF0000"/>
                </a:solidFill>
                <a:cs typeface="Ali_K_Sahifa" pitchFamily="2" charset="-78"/>
              </a:rPr>
              <a:t>زاراوةى كوردستان</a:t>
            </a:r>
            <a:br>
              <a:rPr lang="ar-IQ" dirty="0">
                <a:solidFill>
                  <a:srgbClr val="FF0000"/>
                </a:solidFill>
                <a:cs typeface="Ali_K_Sahifa" pitchFamily="2" charset="-78"/>
              </a:rPr>
            </a:br>
            <a:br>
              <a:rPr lang="ar-IQ" dirty="0">
                <a:solidFill>
                  <a:srgbClr val="FF0000"/>
                </a:solidFill>
                <a:cs typeface="Ali_K_Sahifa" pitchFamily="2" charset="-78"/>
              </a:rPr>
            </a:br>
            <a:r>
              <a:rPr lang="ar-IQ" sz="3200" dirty="0">
                <a:cs typeface="Ali_K_Sahifa" pitchFamily="2" charset="-78"/>
              </a:rPr>
              <a:t>زاراوةى كوردستان :كةلةبنةرةتدا لةدووشة ثيَكهاتووة(كورد) بةوطروثة مرؤيية دةوتريَت كةمةرجةكانى يةك نةتةوةى تيَدا بةديدةكريَت واتةزمانى هاوبةش ،ميَذووى هاوبةش، خاكى هاوبةش، دووميان (ستان) ثاشطريَكة كةلةزمانى هيندوئيَرانيةكاندا بةماناى وولات يان نيشتمان ديَت وةك (ئةفغانستان وعةرةبستان وتوركمنستان تاجيكستان...).كةهةمان ماناى (لاند) زمانة ئةوروثيةكان دةطةيةنيَت وةك(ئينطلاند-هؤلاند...).</a:t>
            </a:r>
            <a:endParaRPr lang="en-US" dirty="0">
              <a:cs typeface="Ali_K_Sahifa" pitchFamily="2" charset="-78"/>
            </a:endParaRPr>
          </a:p>
        </p:txBody>
      </p:sp>
    </p:spTree>
    <p:extLst>
      <p:ext uri="{BB962C8B-B14F-4D97-AF65-F5344CB8AC3E}">
        <p14:creationId xmlns:p14="http://schemas.microsoft.com/office/powerpoint/2010/main" val="359734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B05C0-7B54-47FA-8E8D-5F8928F97DC8}"/>
              </a:ext>
            </a:extLst>
          </p:cNvPr>
          <p:cNvSpPr>
            <a:spLocks noGrp="1"/>
          </p:cNvSpPr>
          <p:nvPr>
            <p:ph type="title"/>
          </p:nvPr>
        </p:nvSpPr>
        <p:spPr/>
        <p:txBody>
          <a:bodyPr>
            <a:normAutofit/>
          </a:bodyPr>
          <a:lstStyle/>
          <a:p>
            <a:endParaRPr lang="en-US" dirty="0">
              <a:solidFill>
                <a:srgbClr val="FF0000"/>
              </a:solidFill>
              <a:cs typeface="Ali_K_Sharif" pitchFamily="2" charset="-78"/>
            </a:endParaRPr>
          </a:p>
        </p:txBody>
      </p:sp>
      <p:sp>
        <p:nvSpPr>
          <p:cNvPr id="3" name="Content Placeholder 2">
            <a:extLst>
              <a:ext uri="{FF2B5EF4-FFF2-40B4-BE49-F238E27FC236}">
                <a16:creationId xmlns:a16="http://schemas.microsoft.com/office/drawing/2014/main" id="{A7BBEB14-8982-4BB6-B272-FD870422AC3F}"/>
              </a:ext>
            </a:extLst>
          </p:cNvPr>
          <p:cNvSpPr>
            <a:spLocks noGrp="1"/>
          </p:cNvSpPr>
          <p:nvPr>
            <p:ph idx="1"/>
          </p:nvPr>
        </p:nvSpPr>
        <p:spPr/>
        <p:txBody>
          <a:bodyPr>
            <a:normAutofit/>
          </a:bodyPr>
          <a:lstStyle/>
          <a:p>
            <a:pPr algn="just" rtl="1"/>
            <a:r>
              <a:rPr lang="ar-IQ" dirty="0">
                <a:cs typeface="Ali_K_Sharif" pitchFamily="2" charset="-78"/>
              </a:rPr>
              <a:t>زاراوةى كوردستان بؤيةكةم جار لةميَذوودا وةك ناوى هةريَميَكى جوطرافى لةسةردةمى سةلجوقيةكاندا لةناوةراستى سةدةى دوازدةهةم ولةسالى(1159) لةلايةن ثاشاى سةلجوقيةكانةوة يةكيَك لةهةريَمةكانى ولاتةكةى بةناوى كوردستانةوة ناونا، سولتان سليَمانى برازاى خؤى كردة فةرمانرةواى هةريَمةكة ، كةلةشازدة ويلايةت ثيَكهاتبوو هةرضةندة ئةم هةريَمة هةمووكوردستانى طةورةى نةدةطرتةوة بةلام وةك دانثيَنانيَكى ميَذوويى طرنطى خؤى هةية.</a:t>
            </a:r>
            <a:endParaRPr lang="en-US" dirty="0">
              <a:cs typeface="Ali_K_Sharif" pitchFamily="2" charset="-78"/>
            </a:endParaRPr>
          </a:p>
        </p:txBody>
      </p:sp>
    </p:spTree>
    <p:extLst>
      <p:ext uri="{BB962C8B-B14F-4D97-AF65-F5344CB8AC3E}">
        <p14:creationId xmlns:p14="http://schemas.microsoft.com/office/powerpoint/2010/main" val="3728541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457200"/>
            <a:ext cx="7924800" cy="5334000"/>
          </a:xfrm>
        </p:spPr>
        <p:txBody>
          <a:bodyPr>
            <a:normAutofit fontScale="90000"/>
          </a:bodyPr>
          <a:lstStyle/>
          <a:p>
            <a:pPr algn="just" rtl="1"/>
            <a:br>
              <a:rPr lang="ar-IQ" sz="2200" dirty="0">
                <a:cs typeface="Ali_K_Sharif" pitchFamily="2" charset="-78"/>
              </a:rPr>
            </a:br>
            <a:br>
              <a:rPr lang="ar-IQ" sz="2200" dirty="0">
                <a:cs typeface="Ali_K_Sharif" pitchFamily="2" charset="-78"/>
              </a:rPr>
            </a:br>
            <a:br>
              <a:rPr lang="ar-IQ" sz="2200" dirty="0">
                <a:cs typeface="Ali_K_Sharif" pitchFamily="2" charset="-78"/>
              </a:rPr>
            </a:br>
            <a:br>
              <a:rPr lang="ar-IQ" sz="2200" dirty="0">
                <a:cs typeface="Ali_K_Sharif" pitchFamily="2" charset="-78"/>
              </a:rPr>
            </a:br>
            <a:br>
              <a:rPr lang="ar-IQ" sz="2200" dirty="0">
                <a:cs typeface="Ali_K_Sharif" pitchFamily="2" charset="-78"/>
              </a:rPr>
            </a:br>
            <a:br>
              <a:rPr lang="ar-IQ" sz="2200" dirty="0">
                <a:cs typeface="Ali_K_Sharif" pitchFamily="2" charset="-78"/>
              </a:rPr>
            </a:br>
            <a:br>
              <a:rPr lang="ar-IQ" sz="2200" dirty="0">
                <a:cs typeface="Ali_K_Sharif" pitchFamily="2" charset="-78"/>
              </a:rPr>
            </a:br>
            <a:br>
              <a:rPr lang="ar-IQ" sz="2200" dirty="0">
                <a:cs typeface="Ali_K_Sharif" pitchFamily="2" charset="-78"/>
              </a:rPr>
            </a:br>
            <a:br>
              <a:rPr lang="ar-IQ" sz="2200" dirty="0">
                <a:cs typeface="Ali_K_Sharif" pitchFamily="2" charset="-78"/>
              </a:rPr>
            </a:br>
            <a:br>
              <a:rPr lang="ar-IQ" sz="2200" dirty="0">
                <a:cs typeface="Ali_K_Sharif" pitchFamily="2" charset="-78"/>
              </a:rPr>
            </a:br>
            <a:r>
              <a:rPr lang="ar-IQ" sz="3600" dirty="0">
                <a:solidFill>
                  <a:srgbClr val="FF0000"/>
                </a:solidFill>
                <a:cs typeface="Ali_K_Sharif" pitchFamily="2" charset="-78"/>
              </a:rPr>
              <a:t>سةبارةت بةزاراوةى (عيراق) </a:t>
            </a:r>
            <a:r>
              <a:rPr lang="en-US" sz="3600" dirty="0">
                <a:solidFill>
                  <a:srgbClr val="FF0000"/>
                </a:solidFill>
                <a:cs typeface="Ali_K_Sharif" pitchFamily="2" charset="-78"/>
              </a:rPr>
              <a:t>:</a:t>
            </a:r>
            <a:r>
              <a:rPr lang="ar-IQ" sz="3600" dirty="0">
                <a:cs typeface="Ali_K_Sharif" pitchFamily="2" charset="-78"/>
              </a:rPr>
              <a:t>تويَذةران بيروضؤنى جياوازيان هةية، لةرووى زمانى عربى واتة </a:t>
            </a:r>
            <a:r>
              <a:rPr lang="ar-IQ" sz="3600" dirty="0">
                <a:solidFill>
                  <a:srgbClr val="FF0000"/>
                </a:solidFill>
                <a:cs typeface="Ali_K_Sharif" pitchFamily="2" charset="-78"/>
              </a:rPr>
              <a:t>(نزمايى يان زةوى ليَوار دةريا</a:t>
            </a:r>
            <a:r>
              <a:rPr lang="ar-IQ" sz="3600" dirty="0">
                <a:cs typeface="Ali_K_Sharif" pitchFamily="2" charset="-78"/>
              </a:rPr>
              <a:t>)،وبةمانى سامان وسةلتةنةت يان زؤرجار بةكارهاتووة بؤزةوى بةثيَز وفةركةلقى دارةكانيان تيَك ئالؤسكاوة ، جطةلةوةى </a:t>
            </a:r>
            <a:r>
              <a:rPr lang="ar-IQ" sz="2200" dirty="0">
                <a:cs typeface="Ali_K_Sharif" pitchFamily="2" charset="-78"/>
              </a:rPr>
              <a:t>دانيشتوانى</a:t>
            </a:r>
            <a:r>
              <a:rPr lang="ar-IQ" sz="3600" dirty="0">
                <a:cs typeface="Ali_K_Sharif" pitchFamily="2" charset="-78"/>
              </a:rPr>
              <a:t> عيراقى كؤن ناوى يةكيَك لةشارةطةورةكانيان نابوو </a:t>
            </a:r>
            <a:r>
              <a:rPr lang="ar-IQ" sz="3600" dirty="0">
                <a:solidFill>
                  <a:srgbClr val="FF0000"/>
                </a:solidFill>
                <a:cs typeface="Ali_K_Sharif" pitchFamily="2" charset="-78"/>
              </a:rPr>
              <a:t>(ارك) </a:t>
            </a:r>
            <a:r>
              <a:rPr lang="ar-IQ" sz="3600" dirty="0">
                <a:cs typeface="Ali_K_Sharif" pitchFamily="2" charset="-78"/>
              </a:rPr>
              <a:t>لةوانةئةم ناوة دواتربةكارهاتبى بؤهةمووولاَتى عيراق ،ياخودبةمانى زةوى رةشيش ديَت.</a:t>
            </a:r>
            <a:br>
              <a:rPr lang="en-US" sz="3600" dirty="0">
                <a:cs typeface="Ali_K_Sharif" pitchFamily="2" charset="-78"/>
              </a:rPr>
            </a:br>
            <a:r>
              <a:rPr lang="ar-IQ" sz="3600" dirty="0">
                <a:cs typeface="Ali_K_Sharif" pitchFamily="2" charset="-78"/>
              </a:rPr>
              <a:t>رِؤذهةلاَتناس </a:t>
            </a:r>
            <a:r>
              <a:rPr lang="ar-IQ" sz="3600" dirty="0">
                <a:solidFill>
                  <a:srgbClr val="00B050"/>
                </a:solidFill>
                <a:cs typeface="Ali_K_Sharif" pitchFamily="2" charset="-78"/>
              </a:rPr>
              <a:t>(هسرنسخليد)ة </a:t>
            </a:r>
            <a:r>
              <a:rPr lang="ar-IQ" sz="3600" dirty="0">
                <a:cs typeface="Ali_K_Sharif" pitchFamily="2" charset="-78"/>
              </a:rPr>
              <a:t>كةثيَيواية لة وشةى (ئيراك)ةوة هاتووة  واتةليَذى يان باشوور دواترطؤراوةبؤعيراق.ئةوةى شيانى باسة كةعيراق بةضةمكةتازةكةى لةسنوورى باكوور هةرطيزلةسنوورى(هيت- تكريت)واتة زنجيرة ضياكانى حةمرين تيَثةرينةكردووة</a:t>
            </a:r>
            <a:r>
              <a:rPr lang="ar-IQ" sz="1600" dirty="0">
                <a:cs typeface="Ali_K_Sharif" pitchFamily="2" charset="-78"/>
              </a:rPr>
              <a:t>.</a:t>
            </a:r>
            <a:br>
              <a:rPr lang="en-US" sz="1800" dirty="0">
                <a:cs typeface="Ali_K_Sharif" pitchFamily="2" charset="-78"/>
              </a:rPr>
            </a:br>
            <a:br>
              <a:rPr lang="en-US" sz="2700" dirty="0"/>
            </a:br>
            <a:br>
              <a:rPr lang="ar-SA" sz="2700" dirty="0"/>
            </a:br>
            <a:br>
              <a:rPr lang="ar-SA" sz="2700" dirty="0"/>
            </a:br>
            <a:r>
              <a:rPr lang="ar-SA" sz="3100" dirty="0"/>
              <a:t> </a:t>
            </a:r>
            <a:br>
              <a:rPr lang="ar-SA" dirty="0"/>
            </a:br>
            <a:br>
              <a:rPr lang="ar-SA" dirty="0"/>
            </a:br>
            <a:br>
              <a:rPr lang="en-US" dirty="0"/>
            </a:br>
            <a:r>
              <a:rPr lang="ar-SA" dirty="0"/>
              <a:t> </a:t>
            </a:r>
            <a:endParaRPr lang="en-US" dirty="0"/>
          </a:p>
        </p:txBody>
      </p:sp>
    </p:spTree>
    <p:extLst>
      <p:ext uri="{BB962C8B-B14F-4D97-AF65-F5344CB8AC3E}">
        <p14:creationId xmlns:p14="http://schemas.microsoft.com/office/powerpoint/2010/main" val="876689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EE057-CC05-4730-9334-E53722E34934}"/>
              </a:ext>
            </a:extLst>
          </p:cNvPr>
          <p:cNvSpPr>
            <a:spLocks noGrp="1"/>
          </p:cNvSpPr>
          <p:nvPr>
            <p:ph type="title"/>
          </p:nvPr>
        </p:nvSpPr>
        <p:spPr/>
        <p:txBody>
          <a:bodyPr/>
          <a:lstStyle/>
          <a:p>
            <a:r>
              <a:rPr lang="ar-IQ" dirty="0">
                <a:solidFill>
                  <a:srgbClr val="FF0000"/>
                </a:solidFill>
                <a:latin typeface="Bookshelf Symbol 7" panose="05010101010101010101" pitchFamily="2" charset="2"/>
                <a:cs typeface="Ali_K_Sharif" pitchFamily="2" charset="-78"/>
              </a:rPr>
              <a:t>سنوورى هةريمى كوردستان لةطةل وولاتانى دراوسىَ</a:t>
            </a:r>
            <a:endParaRPr lang="en-US" dirty="0"/>
          </a:p>
        </p:txBody>
      </p:sp>
      <p:sp>
        <p:nvSpPr>
          <p:cNvPr id="3" name="Content Placeholder 2">
            <a:extLst>
              <a:ext uri="{FF2B5EF4-FFF2-40B4-BE49-F238E27FC236}">
                <a16:creationId xmlns:a16="http://schemas.microsoft.com/office/drawing/2014/main" id="{5C873278-BCC7-462E-8694-EE2EC2FBF8EA}"/>
              </a:ext>
            </a:extLst>
          </p:cNvPr>
          <p:cNvSpPr>
            <a:spLocks noGrp="1"/>
          </p:cNvSpPr>
          <p:nvPr>
            <p:ph idx="1"/>
          </p:nvPr>
        </p:nvSpPr>
        <p:spPr/>
        <p:txBody>
          <a:bodyPr/>
          <a:lstStyle/>
          <a:p>
            <a:pPr algn="r" rtl="1"/>
            <a:r>
              <a:rPr lang="ar-IQ" dirty="0">
                <a:cs typeface="Ali_K_Sharif" pitchFamily="2" charset="-78"/>
              </a:rPr>
              <a:t>لةباكوورةوة سنوورى هةريَمى كوردستانى عيراق لةطةل توركيادا هاوبةشة،لةلاى رؤذهةلاتةوة لةطةل وولاتى ئيران هاوبةشة،لةرؤذئاواوة هةريَمى كوردستان لةطةل دةولةتى سوريا داهاوبةشة،سنوورى باشووروباشوورى رؤذئاوايشى بريتى يةلةوولاتى ئةردةن وسعودية.</a:t>
            </a:r>
            <a:endParaRPr lang="en-US" dirty="0">
              <a:cs typeface="Ali_K_Sharif" pitchFamily="2" charset="-78"/>
            </a:endParaRPr>
          </a:p>
        </p:txBody>
      </p:sp>
    </p:spTree>
    <p:extLst>
      <p:ext uri="{BB962C8B-B14F-4D97-AF65-F5344CB8AC3E}">
        <p14:creationId xmlns:p14="http://schemas.microsoft.com/office/powerpoint/2010/main" val="703551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4E90B-4FD0-418A-9773-53061311B127}"/>
              </a:ext>
            </a:extLst>
          </p:cNvPr>
          <p:cNvSpPr>
            <a:spLocks noGrp="1"/>
          </p:cNvSpPr>
          <p:nvPr>
            <p:ph type="title"/>
          </p:nvPr>
        </p:nvSpPr>
        <p:spPr/>
        <p:txBody>
          <a:bodyPr>
            <a:noAutofit/>
          </a:bodyPr>
          <a:lstStyle/>
          <a:p>
            <a:pPr rtl="1"/>
            <a:r>
              <a:rPr lang="ar-IQ" sz="3600" dirty="0">
                <a:solidFill>
                  <a:srgbClr val="FF0000"/>
                </a:solidFill>
                <a:latin typeface="Bookshelf Symbol 7" panose="05010101010101010101" pitchFamily="2" charset="2"/>
                <a:cs typeface="Ali_K_Sharif" pitchFamily="2" charset="-78"/>
              </a:rPr>
              <a:t>نةخشةى(1)</a:t>
            </a:r>
            <a:br>
              <a:rPr lang="ar-IQ" sz="3600" dirty="0">
                <a:solidFill>
                  <a:srgbClr val="FF0000"/>
                </a:solidFill>
                <a:latin typeface="Bookshelf Symbol 7" panose="05010101010101010101" pitchFamily="2" charset="2"/>
                <a:cs typeface="Ali_K_Sharif" pitchFamily="2" charset="-78"/>
              </a:rPr>
            </a:br>
            <a:r>
              <a:rPr lang="ar-IQ" sz="3600" dirty="0">
                <a:solidFill>
                  <a:srgbClr val="FF0000"/>
                </a:solidFill>
                <a:latin typeface="Bookshelf Symbol 7" panose="05010101010101010101" pitchFamily="2" charset="2"/>
                <a:cs typeface="Ali_K_Sharif" pitchFamily="2" charset="-78"/>
              </a:rPr>
              <a:t>سنوورى هةريمى كوردستان لةطةل وولاتانى دراوسىَ</a:t>
            </a:r>
            <a:endParaRPr lang="en-US" sz="3600" dirty="0"/>
          </a:p>
        </p:txBody>
      </p:sp>
      <p:pic>
        <p:nvPicPr>
          <p:cNvPr id="5" name="Content Placeholder 4">
            <a:extLst>
              <a:ext uri="{FF2B5EF4-FFF2-40B4-BE49-F238E27FC236}">
                <a16:creationId xmlns:a16="http://schemas.microsoft.com/office/drawing/2014/main" id="{31ADA9E4-677E-4AEB-BB50-276EE870A8CC}"/>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371600" y="1600200"/>
            <a:ext cx="5867399" cy="4983162"/>
          </a:xfrm>
        </p:spPr>
      </p:pic>
    </p:spTree>
    <p:extLst>
      <p:ext uri="{BB962C8B-B14F-4D97-AF65-F5344CB8AC3E}">
        <p14:creationId xmlns:p14="http://schemas.microsoft.com/office/powerpoint/2010/main" val="1458042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606AD22A-46AD-4A3D-95B7-A00007601469}"/>
              </a:ext>
            </a:extLst>
          </p:cNvPr>
          <p:cNvGraphicFramePr>
            <a:graphicFrameLocks noGrp="1"/>
          </p:cNvGraphicFramePr>
          <p:nvPr>
            <p:extLst>
              <p:ext uri="{D42A27DB-BD31-4B8C-83A1-F6EECF244321}">
                <p14:modId xmlns:p14="http://schemas.microsoft.com/office/powerpoint/2010/main" val="2035699022"/>
              </p:ext>
            </p:extLst>
          </p:nvPr>
        </p:nvGraphicFramePr>
        <p:xfrm>
          <a:off x="685800" y="1905000"/>
          <a:ext cx="7239000" cy="4190998"/>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4049697554"/>
                    </a:ext>
                  </a:extLst>
                </a:gridCol>
                <a:gridCol w="1447800">
                  <a:extLst>
                    <a:ext uri="{9D8B030D-6E8A-4147-A177-3AD203B41FA5}">
                      <a16:colId xmlns:a16="http://schemas.microsoft.com/office/drawing/2014/main" val="2684709889"/>
                    </a:ext>
                  </a:extLst>
                </a:gridCol>
                <a:gridCol w="1447800">
                  <a:extLst>
                    <a:ext uri="{9D8B030D-6E8A-4147-A177-3AD203B41FA5}">
                      <a16:colId xmlns:a16="http://schemas.microsoft.com/office/drawing/2014/main" val="922461443"/>
                    </a:ext>
                  </a:extLst>
                </a:gridCol>
                <a:gridCol w="1447800">
                  <a:extLst>
                    <a:ext uri="{9D8B030D-6E8A-4147-A177-3AD203B41FA5}">
                      <a16:colId xmlns:a16="http://schemas.microsoft.com/office/drawing/2014/main" val="3785644658"/>
                    </a:ext>
                  </a:extLst>
                </a:gridCol>
                <a:gridCol w="1447800">
                  <a:extLst>
                    <a:ext uri="{9D8B030D-6E8A-4147-A177-3AD203B41FA5}">
                      <a16:colId xmlns:a16="http://schemas.microsoft.com/office/drawing/2014/main" val="303076795"/>
                    </a:ext>
                  </a:extLst>
                </a:gridCol>
              </a:tblGrid>
              <a:tr h="1271153">
                <a:tc>
                  <a:txBody>
                    <a:bodyPr/>
                    <a:lstStyle/>
                    <a:p>
                      <a:r>
                        <a:rPr lang="ar-IQ" dirty="0">
                          <a:cs typeface="Ali_K_Sahifa" pitchFamily="2" charset="-78"/>
                        </a:rPr>
                        <a:t>ريَذةى  ( % ) سنورى هةريَم لة كوى    سنورى غيَراق</a:t>
                      </a:r>
                      <a:endParaRPr lang="en-US" dirty="0">
                        <a:cs typeface="Ali_K_Sahifa" pitchFamily="2" charset="-7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ar-IQ" dirty="0">
                          <a:cs typeface="Ali_K_Sahifa" pitchFamily="2" charset="-78"/>
                        </a:rPr>
                        <a:t>دريَذى سنورى عيَراق لة طة لَ ئةو ولاَنة /كم</a:t>
                      </a:r>
                      <a:endParaRPr lang="en-US" dirty="0">
                        <a:cs typeface="Ali_K_Sahifa" pitchFamily="2" charset="-78"/>
                      </a:endParaRPr>
                    </a:p>
                    <a:p>
                      <a:endParaRPr lang="en-US" dirty="0">
                        <a:cs typeface="Ali_K_Sahifa" pitchFamily="2" charset="-7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ar-IQ" dirty="0">
                          <a:cs typeface="Ali_K_Sahifa" pitchFamily="2" charset="-78"/>
                        </a:rPr>
                        <a:t>دريَذى سنوري هة ريَم لة كؤي سنورةكةى %</a:t>
                      </a:r>
                      <a:endParaRPr lang="en-US" dirty="0">
                        <a:cs typeface="Ali_K_Sahifa" pitchFamily="2" charset="-78"/>
                      </a:endParaRPr>
                    </a:p>
                    <a:p>
                      <a:endParaRPr lang="en-US" dirty="0">
                        <a:cs typeface="Ali_K_Sahifa" pitchFamily="2" charset="-78"/>
                      </a:endParaRPr>
                    </a:p>
                  </a:txBody>
                  <a:tcPr/>
                </a:tc>
                <a:tc>
                  <a:txBody>
                    <a:bodyPr/>
                    <a:lstStyle/>
                    <a:p>
                      <a:r>
                        <a:rPr lang="ar-IQ" dirty="0">
                          <a:cs typeface="Ali_K_Sahifa" pitchFamily="2" charset="-78"/>
                        </a:rPr>
                        <a:t>دريَذى </a:t>
                      </a:r>
                    </a:p>
                    <a:p>
                      <a:r>
                        <a:rPr lang="ar-IQ" dirty="0">
                          <a:cs typeface="Ali_K_Sahifa" pitchFamily="2" charset="-78"/>
                        </a:rPr>
                        <a:t>    سنورى هة ريَم   / كم</a:t>
                      </a:r>
                      <a:endParaRPr lang="en-US" dirty="0">
                        <a:cs typeface="Ali_K_Sahifa" pitchFamily="2" charset="-78"/>
                      </a:endParaRPr>
                    </a:p>
                  </a:txBody>
                  <a:tcPr/>
                </a:tc>
                <a:tc>
                  <a:txBody>
                    <a:bodyPr/>
                    <a:lstStyle/>
                    <a:p>
                      <a:r>
                        <a:rPr lang="ar-IQ" dirty="0">
                          <a:cs typeface="Ali_K_Sahifa" pitchFamily="2" charset="-78"/>
                        </a:rPr>
                        <a:t>ولاَت    </a:t>
                      </a:r>
                      <a:endParaRPr lang="en-US" dirty="0">
                        <a:cs typeface="Ali_K_Sahifa" pitchFamily="2" charset="-78"/>
                      </a:endParaRPr>
                    </a:p>
                  </a:txBody>
                  <a:tcPr/>
                </a:tc>
                <a:extLst>
                  <a:ext uri="{0D108BD9-81ED-4DB2-BD59-A6C34878D82A}">
                    <a16:rowId xmlns:a16="http://schemas.microsoft.com/office/drawing/2014/main" val="2910777183"/>
                  </a:ext>
                </a:extLst>
              </a:tr>
              <a:tr h="583969">
                <a:tc>
                  <a:txBody>
                    <a:bodyPr/>
                    <a:lstStyle/>
                    <a:p>
                      <a:r>
                        <a:rPr lang="ar-IQ" dirty="0">
                          <a:cs typeface="Ali_K_Sahifa" pitchFamily="2" charset="-78"/>
                        </a:rPr>
                        <a:t>48,84    </a:t>
                      </a:r>
                      <a:endParaRPr lang="en-US" dirty="0">
                        <a:cs typeface="Ali_K_Sahifa" pitchFamily="2" charset="-78"/>
                      </a:endParaRPr>
                    </a:p>
                  </a:txBody>
                  <a:tcPr/>
                </a:tc>
                <a:tc>
                  <a:txBody>
                    <a:bodyPr/>
                    <a:lstStyle/>
                    <a:p>
                      <a:r>
                        <a:rPr lang="ar-IQ" dirty="0">
                          <a:cs typeface="Ali_K_Sahifa" pitchFamily="2" charset="-78"/>
                        </a:rPr>
                        <a:t>1300    </a:t>
                      </a:r>
                      <a:endParaRPr lang="en-US" dirty="0">
                        <a:cs typeface="Ali_K_Sahifa" pitchFamily="2" charset="-78"/>
                      </a:endParaRPr>
                    </a:p>
                  </a:txBody>
                  <a:tcPr/>
                </a:tc>
                <a:tc>
                  <a:txBody>
                    <a:bodyPr/>
                    <a:lstStyle/>
                    <a:p>
                      <a:r>
                        <a:rPr lang="ar-IQ" dirty="0">
                          <a:cs typeface="Ali_K_Sahifa" pitchFamily="2" charset="-78"/>
                        </a:rPr>
                        <a:t>36,77   </a:t>
                      </a:r>
                      <a:endParaRPr lang="en-US" dirty="0">
                        <a:cs typeface="Ali_K_Sahifa" pitchFamily="2" charset="-78"/>
                      </a:endParaRPr>
                    </a:p>
                  </a:txBody>
                  <a:tcPr/>
                </a:tc>
                <a:tc>
                  <a:txBody>
                    <a:bodyPr/>
                    <a:lstStyle/>
                    <a:p>
                      <a:r>
                        <a:rPr lang="ar-IQ" dirty="0">
                          <a:cs typeface="Ali_K_Sahifa" pitchFamily="2" charset="-78"/>
                        </a:rPr>
                        <a:t>635    </a:t>
                      </a:r>
                      <a:endParaRPr lang="en-US" dirty="0">
                        <a:cs typeface="Ali_K_Sahifa" pitchFamily="2" charset="-78"/>
                      </a:endParaRPr>
                    </a:p>
                  </a:txBody>
                  <a:tcPr/>
                </a:tc>
                <a:tc>
                  <a:txBody>
                    <a:bodyPr/>
                    <a:lstStyle/>
                    <a:p>
                      <a:r>
                        <a:rPr lang="ar-IQ" dirty="0">
                          <a:cs typeface="Ali_K_Sahifa" pitchFamily="2" charset="-78"/>
                        </a:rPr>
                        <a:t>ئيَران       </a:t>
                      </a:r>
                      <a:endParaRPr lang="en-US" dirty="0">
                        <a:cs typeface="Ali_K_Sahifa" pitchFamily="2" charset="-78"/>
                      </a:endParaRPr>
                    </a:p>
                  </a:txBody>
                  <a:tcPr/>
                </a:tc>
                <a:extLst>
                  <a:ext uri="{0D108BD9-81ED-4DB2-BD59-A6C34878D82A}">
                    <a16:rowId xmlns:a16="http://schemas.microsoft.com/office/drawing/2014/main" val="2427637540"/>
                  </a:ext>
                </a:extLst>
              </a:tr>
              <a:tr h="583969">
                <a:tc>
                  <a:txBody>
                    <a:bodyPr/>
                    <a:lstStyle/>
                    <a:p>
                      <a:r>
                        <a:rPr lang="ar-IQ" dirty="0">
                          <a:cs typeface="Ali_K_Sahifa" pitchFamily="2" charset="-78"/>
                        </a:rPr>
                        <a:t>100       </a:t>
                      </a:r>
                      <a:endParaRPr lang="en-US" dirty="0">
                        <a:cs typeface="Ali_K_Sahifa" pitchFamily="2" charset="-78"/>
                      </a:endParaRPr>
                    </a:p>
                  </a:txBody>
                  <a:tcPr/>
                </a:tc>
                <a:tc>
                  <a:txBody>
                    <a:bodyPr/>
                    <a:lstStyle/>
                    <a:p>
                      <a:r>
                        <a:rPr lang="ar-IQ" dirty="0">
                          <a:cs typeface="Ali_K_Sahifa" pitchFamily="2" charset="-78"/>
                        </a:rPr>
                        <a:t>377     </a:t>
                      </a:r>
                      <a:endParaRPr lang="en-US" dirty="0">
                        <a:cs typeface="Ali_K_Sahifa" pitchFamily="2" charset="-78"/>
                      </a:endParaRPr>
                    </a:p>
                  </a:txBody>
                  <a:tcPr/>
                </a:tc>
                <a:tc>
                  <a:txBody>
                    <a:bodyPr/>
                    <a:lstStyle/>
                    <a:p>
                      <a:r>
                        <a:rPr lang="ar-IQ" dirty="0">
                          <a:cs typeface="Ali_K_Sahifa" pitchFamily="2" charset="-78"/>
                        </a:rPr>
                        <a:t>21.83   </a:t>
                      </a:r>
                      <a:endParaRPr lang="en-US" dirty="0">
                        <a:cs typeface="Ali_K_Sahifa" pitchFamily="2" charset="-78"/>
                      </a:endParaRPr>
                    </a:p>
                  </a:txBody>
                  <a:tcPr/>
                </a:tc>
                <a:tc>
                  <a:txBody>
                    <a:bodyPr/>
                    <a:lstStyle/>
                    <a:p>
                      <a:r>
                        <a:rPr lang="ar-IQ" dirty="0">
                          <a:cs typeface="Ali_K_Sahifa" pitchFamily="2" charset="-78"/>
                        </a:rPr>
                        <a:t>377      </a:t>
                      </a:r>
                      <a:endParaRPr lang="en-US" dirty="0">
                        <a:cs typeface="Ali_K_Sahifa" pitchFamily="2" charset="-78"/>
                      </a:endParaRPr>
                    </a:p>
                  </a:txBody>
                  <a:tcPr/>
                </a:tc>
                <a:tc>
                  <a:txBody>
                    <a:bodyPr/>
                    <a:lstStyle/>
                    <a:p>
                      <a:r>
                        <a:rPr lang="ar-IQ" dirty="0">
                          <a:cs typeface="Ali_K_Sahifa" pitchFamily="2" charset="-78"/>
                        </a:rPr>
                        <a:t>توركيا       </a:t>
                      </a:r>
                      <a:endParaRPr lang="en-US" dirty="0">
                        <a:cs typeface="Ali_K_Sahifa" pitchFamily="2" charset="-78"/>
                      </a:endParaRPr>
                    </a:p>
                  </a:txBody>
                  <a:tcPr/>
                </a:tc>
                <a:extLst>
                  <a:ext uri="{0D108BD9-81ED-4DB2-BD59-A6C34878D82A}">
                    <a16:rowId xmlns:a16="http://schemas.microsoft.com/office/drawing/2014/main" val="26228578"/>
                  </a:ext>
                </a:extLst>
              </a:tr>
              <a:tr h="583969">
                <a:tc>
                  <a:txBody>
                    <a:bodyPr/>
                    <a:lstStyle/>
                    <a:p>
                      <a:r>
                        <a:rPr lang="ar-IQ" dirty="0">
                          <a:cs typeface="Ali_K_Sahifa" pitchFamily="2" charset="-78"/>
                        </a:rPr>
                        <a:t>26,66    </a:t>
                      </a:r>
                      <a:endParaRPr lang="en-US" dirty="0">
                        <a:cs typeface="Ali_K_Sahifa" pitchFamily="2" charset="-78"/>
                      </a:endParaRPr>
                    </a:p>
                  </a:txBody>
                  <a:tcPr/>
                </a:tc>
                <a:tc>
                  <a:txBody>
                    <a:bodyPr/>
                    <a:lstStyle/>
                    <a:p>
                      <a:r>
                        <a:rPr lang="ar-IQ" dirty="0">
                          <a:cs typeface="Ali_K_Sahifa" pitchFamily="2" charset="-78"/>
                        </a:rPr>
                        <a:t>600    </a:t>
                      </a:r>
                      <a:endParaRPr lang="en-US" dirty="0">
                        <a:cs typeface="Ali_K_Sahifa" pitchFamily="2" charset="-78"/>
                      </a:endParaRPr>
                    </a:p>
                  </a:txBody>
                  <a:tcPr/>
                </a:tc>
                <a:tc>
                  <a:txBody>
                    <a:bodyPr/>
                    <a:lstStyle/>
                    <a:p>
                      <a:r>
                        <a:rPr lang="ar-IQ" dirty="0">
                          <a:cs typeface="Ali_K_Sahifa" pitchFamily="2" charset="-78"/>
                        </a:rPr>
                        <a:t>9.26     </a:t>
                      </a:r>
                      <a:endParaRPr lang="en-US" dirty="0">
                        <a:cs typeface="Ali_K_Sahifa" pitchFamily="2" charset="-78"/>
                      </a:endParaRPr>
                    </a:p>
                  </a:txBody>
                  <a:tcPr/>
                </a:tc>
                <a:tc>
                  <a:txBody>
                    <a:bodyPr/>
                    <a:lstStyle/>
                    <a:p>
                      <a:r>
                        <a:rPr lang="ar-IQ" dirty="0">
                          <a:cs typeface="Ali_K_Sahifa" pitchFamily="2" charset="-78"/>
                        </a:rPr>
                        <a:t>160     </a:t>
                      </a:r>
                      <a:endParaRPr lang="en-US" dirty="0">
                        <a:cs typeface="Ali_K_Sahifa" pitchFamily="2" charset="-78"/>
                      </a:endParaRPr>
                    </a:p>
                  </a:txBody>
                  <a:tcPr/>
                </a:tc>
                <a:tc>
                  <a:txBody>
                    <a:bodyPr/>
                    <a:lstStyle/>
                    <a:p>
                      <a:r>
                        <a:rPr lang="ar-IQ" dirty="0">
                          <a:cs typeface="Ali_K_Sahifa" pitchFamily="2" charset="-78"/>
                        </a:rPr>
                        <a:t>سوريا         </a:t>
                      </a:r>
                      <a:endParaRPr lang="en-US" dirty="0">
                        <a:cs typeface="Ali_K_Sahifa" pitchFamily="2" charset="-78"/>
                      </a:endParaRPr>
                    </a:p>
                  </a:txBody>
                  <a:tcPr/>
                </a:tc>
                <a:extLst>
                  <a:ext uri="{0D108BD9-81ED-4DB2-BD59-A6C34878D82A}">
                    <a16:rowId xmlns:a16="http://schemas.microsoft.com/office/drawing/2014/main" val="4268922337"/>
                  </a:ext>
                </a:extLst>
              </a:tr>
              <a:tr h="583969">
                <a:tc>
                  <a:txBody>
                    <a:bodyPr/>
                    <a:lstStyle/>
                    <a:p>
                      <a:r>
                        <a:rPr lang="ar-IQ" dirty="0">
                          <a:cs typeface="Ali_K_Sahifa" pitchFamily="2" charset="-78"/>
                        </a:rPr>
                        <a:t>-        </a:t>
                      </a:r>
                      <a:endParaRPr lang="en-US" dirty="0">
                        <a:cs typeface="Ali_K_Sahifa" pitchFamily="2" charset="-78"/>
                      </a:endParaRPr>
                    </a:p>
                  </a:txBody>
                  <a:tcPr/>
                </a:tc>
                <a:tc>
                  <a:txBody>
                    <a:bodyPr/>
                    <a:lstStyle/>
                    <a:p>
                      <a:r>
                        <a:rPr lang="ar-IQ" dirty="0">
                          <a:cs typeface="Ali_K_Sahifa" pitchFamily="2" charset="-78"/>
                        </a:rPr>
                        <a:t>-       </a:t>
                      </a:r>
                      <a:endParaRPr lang="en-US" dirty="0">
                        <a:cs typeface="Ali_K_Sahifa" pitchFamily="2" charset="-78"/>
                      </a:endParaRPr>
                    </a:p>
                  </a:txBody>
                  <a:tcPr/>
                </a:tc>
                <a:tc>
                  <a:txBody>
                    <a:bodyPr/>
                    <a:lstStyle/>
                    <a:p>
                      <a:r>
                        <a:rPr lang="ar-IQ" dirty="0">
                          <a:cs typeface="Ali_K_Sahifa" pitchFamily="2" charset="-78"/>
                        </a:rPr>
                        <a:t>32.14    </a:t>
                      </a:r>
                      <a:endParaRPr lang="en-US" dirty="0">
                        <a:cs typeface="Ali_K_Sahifa" pitchFamily="2" charset="-78"/>
                      </a:endParaRPr>
                    </a:p>
                  </a:txBody>
                  <a:tcPr/>
                </a:tc>
                <a:tc>
                  <a:txBody>
                    <a:bodyPr/>
                    <a:lstStyle/>
                    <a:p>
                      <a:r>
                        <a:rPr lang="ar-IQ" dirty="0">
                          <a:cs typeface="Ali_K_Sahifa" pitchFamily="2" charset="-78"/>
                        </a:rPr>
                        <a:t>555      </a:t>
                      </a:r>
                      <a:endParaRPr lang="en-US" dirty="0">
                        <a:cs typeface="Ali_K_Sahifa" pitchFamily="2" charset="-78"/>
                      </a:endParaRPr>
                    </a:p>
                  </a:txBody>
                  <a:tcPr/>
                </a:tc>
                <a:tc>
                  <a:txBody>
                    <a:bodyPr/>
                    <a:lstStyle/>
                    <a:p>
                      <a:r>
                        <a:rPr lang="ar-IQ" dirty="0">
                          <a:cs typeface="Ali_K_Sahifa" pitchFamily="2" charset="-78"/>
                        </a:rPr>
                        <a:t>عيَراق          </a:t>
                      </a:r>
                      <a:endParaRPr lang="en-US" dirty="0">
                        <a:cs typeface="Ali_K_Sahifa" pitchFamily="2" charset="-78"/>
                      </a:endParaRPr>
                    </a:p>
                  </a:txBody>
                  <a:tcPr/>
                </a:tc>
                <a:extLst>
                  <a:ext uri="{0D108BD9-81ED-4DB2-BD59-A6C34878D82A}">
                    <a16:rowId xmlns:a16="http://schemas.microsoft.com/office/drawing/2014/main" val="3099210838"/>
                  </a:ext>
                </a:extLst>
              </a:tr>
              <a:tr h="583969">
                <a:tc>
                  <a:txBody>
                    <a:bodyPr/>
                    <a:lstStyle/>
                    <a:p>
                      <a:r>
                        <a:rPr lang="ar-IQ" dirty="0">
                          <a:cs typeface="Ali_K_Sahifa" pitchFamily="2" charset="-78"/>
                        </a:rPr>
                        <a:t>-         </a:t>
                      </a:r>
                      <a:endParaRPr lang="en-US" dirty="0">
                        <a:cs typeface="Ali_K_Sahifa" pitchFamily="2" charset="-78"/>
                      </a:endParaRPr>
                    </a:p>
                  </a:txBody>
                  <a:tcPr/>
                </a:tc>
                <a:tc>
                  <a:txBody>
                    <a:bodyPr/>
                    <a:lstStyle/>
                    <a:p>
                      <a:r>
                        <a:rPr lang="ar-IQ" dirty="0">
                          <a:cs typeface="Ali_K_Sahifa" pitchFamily="2" charset="-78"/>
                        </a:rPr>
                        <a:t>-          </a:t>
                      </a:r>
                      <a:endParaRPr lang="en-US" dirty="0">
                        <a:cs typeface="Ali_K_Sahifa" pitchFamily="2" charset="-78"/>
                      </a:endParaRPr>
                    </a:p>
                  </a:txBody>
                  <a:tcPr/>
                </a:tc>
                <a:tc>
                  <a:txBody>
                    <a:bodyPr/>
                    <a:lstStyle/>
                    <a:p>
                      <a:r>
                        <a:rPr lang="ar-IQ" dirty="0">
                          <a:cs typeface="Ali_K_Sahifa" pitchFamily="2" charset="-78"/>
                        </a:rPr>
                        <a:t>100     </a:t>
                      </a:r>
                      <a:endParaRPr lang="en-US" dirty="0">
                        <a:cs typeface="Ali_K_Sahifa" pitchFamily="2" charset="-78"/>
                      </a:endParaRPr>
                    </a:p>
                  </a:txBody>
                  <a:tcPr/>
                </a:tc>
                <a:tc>
                  <a:txBody>
                    <a:bodyPr/>
                    <a:lstStyle/>
                    <a:p>
                      <a:r>
                        <a:rPr lang="ar-IQ" dirty="0">
                          <a:cs typeface="Ali_K_Sahifa" pitchFamily="2" charset="-78"/>
                        </a:rPr>
                        <a:t>1727     </a:t>
                      </a:r>
                      <a:endParaRPr lang="en-US" dirty="0">
                        <a:cs typeface="Ali_K_Sahifa" pitchFamily="2" charset="-78"/>
                      </a:endParaRPr>
                    </a:p>
                  </a:txBody>
                  <a:tcPr/>
                </a:tc>
                <a:tc>
                  <a:txBody>
                    <a:bodyPr/>
                    <a:lstStyle/>
                    <a:p>
                      <a:r>
                        <a:rPr lang="ar-IQ" dirty="0">
                          <a:cs typeface="Ali_K_Sahifa" pitchFamily="2" charset="-78"/>
                        </a:rPr>
                        <a:t>كؤى طشتى    </a:t>
                      </a:r>
                      <a:endParaRPr lang="en-US" dirty="0">
                        <a:cs typeface="Ali_K_Sahifa" pitchFamily="2" charset="-78"/>
                      </a:endParaRPr>
                    </a:p>
                  </a:txBody>
                  <a:tcPr/>
                </a:tc>
                <a:extLst>
                  <a:ext uri="{0D108BD9-81ED-4DB2-BD59-A6C34878D82A}">
                    <a16:rowId xmlns:a16="http://schemas.microsoft.com/office/drawing/2014/main" val="3028507383"/>
                  </a:ext>
                </a:extLst>
              </a:tr>
            </a:tbl>
          </a:graphicData>
        </a:graphic>
      </p:graphicFrame>
      <p:sp>
        <p:nvSpPr>
          <p:cNvPr id="3" name="Title 2">
            <a:extLst>
              <a:ext uri="{FF2B5EF4-FFF2-40B4-BE49-F238E27FC236}">
                <a16:creationId xmlns:a16="http://schemas.microsoft.com/office/drawing/2014/main" id="{C3DDAF9B-67AA-4035-8F06-31069F7A7988}"/>
              </a:ext>
            </a:extLst>
          </p:cNvPr>
          <p:cNvSpPr>
            <a:spLocks noGrp="1"/>
          </p:cNvSpPr>
          <p:nvPr>
            <p:ph type="title"/>
          </p:nvPr>
        </p:nvSpPr>
        <p:spPr/>
        <p:txBody>
          <a:bodyPr>
            <a:noAutofit/>
          </a:bodyPr>
          <a:lstStyle/>
          <a:p>
            <a:pPr rtl="1"/>
            <a:r>
              <a:rPr lang="ar-IQ" sz="3600" dirty="0">
                <a:solidFill>
                  <a:srgbClr val="FF0000"/>
                </a:solidFill>
                <a:latin typeface="Bookshelf Symbol 7" panose="05010101010101010101" pitchFamily="2" charset="2"/>
                <a:cs typeface="Ali_K_Sharif" pitchFamily="2" charset="-78"/>
              </a:rPr>
              <a:t>خشتةى(1) </a:t>
            </a:r>
            <a:br>
              <a:rPr lang="ar-IQ" sz="3600" dirty="0">
                <a:solidFill>
                  <a:srgbClr val="FF0000"/>
                </a:solidFill>
                <a:latin typeface="Bookshelf Symbol 7" panose="05010101010101010101" pitchFamily="2" charset="2"/>
                <a:cs typeface="Ali_K_Sharif" pitchFamily="2" charset="-78"/>
              </a:rPr>
            </a:br>
            <a:r>
              <a:rPr lang="ar-IQ" sz="3600" dirty="0">
                <a:solidFill>
                  <a:srgbClr val="FF0000"/>
                </a:solidFill>
                <a:latin typeface="Bookshelf Symbol 7" panose="05010101010101010101" pitchFamily="2" charset="2"/>
                <a:cs typeface="Ali_K_Sharif" pitchFamily="2" charset="-78"/>
              </a:rPr>
              <a:t>سنوورى هةريمى كوردستان لةطةل وولاتانى دراوسى</a:t>
            </a:r>
            <a:endParaRPr lang="en-US" sz="3600" dirty="0">
              <a:solidFill>
                <a:srgbClr val="FF0000"/>
              </a:solidFill>
              <a:latin typeface="Bookshelf Symbol 7" panose="05010101010101010101" pitchFamily="2" charset="2"/>
              <a:cs typeface="Ali_K_Sharif" pitchFamily="2" charset="-78"/>
            </a:endParaRPr>
          </a:p>
        </p:txBody>
      </p:sp>
      <p:sp>
        <p:nvSpPr>
          <p:cNvPr id="4" name="Content Placeholder 3">
            <a:extLst>
              <a:ext uri="{FF2B5EF4-FFF2-40B4-BE49-F238E27FC236}">
                <a16:creationId xmlns:a16="http://schemas.microsoft.com/office/drawing/2014/main" id="{961F6B5C-872E-40B1-A4A9-1468DF267796}"/>
              </a:ext>
            </a:extLst>
          </p:cNvPr>
          <p:cNvSpPr>
            <a:spLocks noGrp="1"/>
          </p:cNvSpPr>
          <p:nvPr>
            <p:ph idx="1"/>
          </p:nvPr>
        </p:nvSpPr>
        <p:spPr>
          <a:xfrm>
            <a:off x="42203" y="1600200"/>
            <a:ext cx="8229600" cy="4724400"/>
          </a:xfrm>
        </p:spPr>
        <p:txBody>
          <a:bodyPr/>
          <a:lstStyle/>
          <a:p>
            <a:pPr algn="r" rtl="1"/>
            <a:r>
              <a:rPr lang="ar-IQ" dirty="0"/>
              <a:t> </a:t>
            </a:r>
            <a:endParaRPr lang="en-US" dirty="0"/>
          </a:p>
        </p:txBody>
      </p:sp>
    </p:spTree>
    <p:extLst>
      <p:ext uri="{BB962C8B-B14F-4D97-AF65-F5344CB8AC3E}">
        <p14:creationId xmlns:p14="http://schemas.microsoft.com/office/powerpoint/2010/main" val="242043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D358E-F269-4521-9361-F3FED6C62520}"/>
              </a:ext>
            </a:extLst>
          </p:cNvPr>
          <p:cNvSpPr>
            <a:spLocks noGrp="1"/>
          </p:cNvSpPr>
          <p:nvPr>
            <p:ph type="title"/>
          </p:nvPr>
        </p:nvSpPr>
        <p:spPr/>
        <p:txBody>
          <a:bodyPr/>
          <a:lstStyle/>
          <a:p>
            <a:r>
              <a:rPr lang="ar-IQ" dirty="0">
                <a:solidFill>
                  <a:srgbClr val="FF0000"/>
                </a:solidFill>
                <a:cs typeface="Ali_K_Sharif" pitchFamily="2" charset="-78"/>
              </a:rPr>
              <a:t>رووبةرى هةريَمى كوردستانى عيراق </a:t>
            </a:r>
            <a:endParaRPr lang="en-US" dirty="0">
              <a:solidFill>
                <a:srgbClr val="FF0000"/>
              </a:solidFill>
              <a:cs typeface="Ali_K_Sharif" pitchFamily="2" charset="-78"/>
            </a:endParaRPr>
          </a:p>
        </p:txBody>
      </p:sp>
      <p:sp>
        <p:nvSpPr>
          <p:cNvPr id="3" name="Content Placeholder 2">
            <a:extLst>
              <a:ext uri="{FF2B5EF4-FFF2-40B4-BE49-F238E27FC236}">
                <a16:creationId xmlns:a16="http://schemas.microsoft.com/office/drawing/2014/main" id="{C3BD09C9-401E-402D-8CB8-4F88BBC73D5D}"/>
              </a:ext>
            </a:extLst>
          </p:cNvPr>
          <p:cNvSpPr>
            <a:spLocks noGrp="1"/>
          </p:cNvSpPr>
          <p:nvPr>
            <p:ph idx="1"/>
          </p:nvPr>
        </p:nvSpPr>
        <p:spPr/>
        <p:txBody>
          <a:bodyPr/>
          <a:lstStyle/>
          <a:p>
            <a:pPr algn="just" rtl="1"/>
            <a:r>
              <a:rPr lang="ar-IQ" dirty="0">
                <a:cs typeface="Ali_K_Sharif" pitchFamily="2" charset="-78"/>
              </a:rPr>
              <a:t>بةهؤى ناجيَطيرى بارودؤخى وولات ونةبوونى سنوريَكى دانثيَراوى نيَودةولةتى بؤئةم هةريَمة، تاكوئيَستانةتوانراوةسنوورى راستةقينةى هةريَم هةذماربكريَت .بةلام بةطويَرةى ئةونةخشةى كةلةلايةن ئةنجوومةنى نيشتمانى كوردستانةوةثةسةندكراوة،رووبةرى هةريَمى كوردستان نزيكةى</a:t>
            </a:r>
          </a:p>
          <a:p>
            <a:pPr algn="just" rtl="1"/>
            <a:r>
              <a:rPr lang="ar-IQ" dirty="0">
                <a:cs typeface="Ali_K_Sharif" pitchFamily="2" charset="-78"/>
              </a:rPr>
              <a:t>(82737)كم</a:t>
            </a:r>
            <a:r>
              <a:rPr lang="ar-IQ" sz="2000" dirty="0">
                <a:cs typeface="Ali_K_Sharif" pitchFamily="2" charset="-78"/>
              </a:rPr>
              <a:t>2</a:t>
            </a:r>
            <a:r>
              <a:rPr lang="ar-IQ" dirty="0">
                <a:cs typeface="Ali_K_Sharif" pitchFamily="2" charset="-78"/>
              </a:rPr>
              <a:t>دةبيَت</a:t>
            </a:r>
            <a:r>
              <a:rPr lang="ar-IQ" sz="2000" dirty="0">
                <a:cs typeface="Ali_K_Sharif" pitchFamily="2" charset="-78"/>
              </a:rPr>
              <a:t>.</a:t>
            </a:r>
            <a:r>
              <a:rPr lang="ar-IQ" dirty="0">
                <a:cs typeface="Ali_K_Sharif" pitchFamily="2" charset="-78"/>
              </a:rPr>
              <a:t>بةمةش ريَذةى لة(18,88%) خاكى عيراق ثيَك دةهيَنىَ.</a:t>
            </a:r>
            <a:endParaRPr lang="en-US" dirty="0">
              <a:cs typeface="Ali_K_Sharif" pitchFamily="2" charset="-78"/>
            </a:endParaRPr>
          </a:p>
        </p:txBody>
      </p:sp>
    </p:spTree>
    <p:extLst>
      <p:ext uri="{BB962C8B-B14F-4D97-AF65-F5344CB8AC3E}">
        <p14:creationId xmlns:p14="http://schemas.microsoft.com/office/powerpoint/2010/main" val="11571188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920</TotalTime>
  <Words>1033</Words>
  <Application>Microsoft Office PowerPoint</Application>
  <PresentationFormat>On-screen Show (4:3)</PresentationFormat>
  <Paragraphs>82</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Abd Metin Bold</vt:lpstr>
      <vt:lpstr>Ali_K_Sahifa</vt:lpstr>
      <vt:lpstr>Arial</vt:lpstr>
      <vt:lpstr>Bookshelf Symbol 7</vt:lpstr>
      <vt:lpstr>Calibri</vt:lpstr>
      <vt:lpstr>Unikurd Jino</vt:lpstr>
      <vt:lpstr>Office Theme</vt:lpstr>
      <vt:lpstr>PowerPoint Presentation</vt:lpstr>
      <vt:lpstr>ثيَطةوسنوورى هةريَمى كوردستانى عيراق</vt:lpstr>
      <vt:lpstr>  سةبارةت بةزاراوةى كوردسان   زاراوةى كوردستان  زاراوةى كوردستان :كةلةبنةرةتدا لةدووشة ثيَكهاتووة(كورد) بةوطروثة مرؤيية دةوتريَت كةمةرجةكانى يةك نةتةوةى تيَدا بةديدةكريَت واتةزمانى هاوبةش ،ميَذووى هاوبةش، خاكى هاوبةش، دووميان (ستان) ثاشطريَكة كةلةزمانى هيندوئيَرانيةكاندا بةماناى وولات يان نيشتمان ديَت وةك (ئةفغانستان وعةرةبستان وتوركمنستان تاجيكستان...).كةهةمان ماناى (لاند) زمانة ئةوروثيةكان دةطةيةنيَت وةك(ئينطلاند-هؤلاند...).</vt:lpstr>
      <vt:lpstr>PowerPoint Presentation</vt:lpstr>
      <vt:lpstr>          سةبارةت بةزاراوةى (عيراق) :تويَذةران بيروضؤنى جياوازيان هةية، لةرووى زمانى عربى واتة (نزمايى يان زةوى ليَوار دةريا)،وبةمانى سامان وسةلتةنةت يان زؤرجار بةكارهاتووة بؤزةوى بةثيَز وفةركةلقى دارةكانيان تيَك ئالؤسكاوة ، جطةلةوةى دانيشتوانى عيراقى كؤن ناوى يةكيَك لةشارةطةورةكانيان نابوو (ارك) لةوانةئةم ناوة دواتربةكارهاتبى بؤهةمووولاَتى عيراق ،ياخودبةمانى زةوى رةشيش ديَت. رِؤذهةلاَتناس (هسرنسخليد)ة كةثيَيواية لة وشةى (ئيراك)ةوة هاتووة  واتةليَذى يان باشوور دواترطؤراوةبؤعيراق.ئةوةى شيانى باسة كةعيراق بةضةمكةتازةكةى لةسنوورى باكوور هةرطيزلةسنوورى(هيت- تكريت)واتة زنجيرة ضياكانى حةمرين تيَثةرينةكردووة.         </vt:lpstr>
      <vt:lpstr>سنوورى هةريمى كوردستان لةطةل وولاتانى دراوسىَ</vt:lpstr>
      <vt:lpstr>نةخشةى(1) سنوورى هةريمى كوردستان لةطةل وولاتانى دراوسىَ</vt:lpstr>
      <vt:lpstr>خشتةى(1)  سنوورى هةريمى كوردستان لةطةل وولاتانى دراوسى</vt:lpstr>
      <vt:lpstr>رووبةرى هةريَمى كوردستانى عيراق </vt:lpstr>
      <vt:lpstr>PowerPoint Presentation</vt:lpstr>
      <vt:lpstr>طروثى يةكةم/بؤضونى تويَذةروطةريدةبيانيةكان</vt:lpstr>
      <vt:lpstr>طروثى دووةم:بؤضونى تويَذةرو ليَكؤليارةكانى عةرةب وفارس</vt:lpstr>
      <vt:lpstr>طروثي سىَ يةم /بؤضوونى تويَذةروميَذوونوسةكوردةكان</vt:lpstr>
      <vt:lpstr>شوينى هةريمى كوردستانى عيراق</vt:lpstr>
      <vt:lpstr>PowerPoint Presentation</vt:lpstr>
      <vt:lpstr>نةخشةى كارطيَرى هةريَمى كوردستان</vt:lpstr>
      <vt:lpstr>2- شويَن بةثيَى وشكانى وئاوى: </vt:lpstr>
      <vt:lpstr>توبوكرافياى عيراق </vt:lpstr>
      <vt:lpstr>PowerPoint Presentation</vt:lpstr>
    </vt:vector>
  </TitlesOfParts>
  <Company>فراس الصعيو</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Shorsh Jalal</dc:creator>
  <cp:lastModifiedBy>Tech Line</cp:lastModifiedBy>
  <cp:revision>134</cp:revision>
  <dcterms:created xsi:type="dcterms:W3CDTF">2022-09-14T13:56:11Z</dcterms:created>
  <dcterms:modified xsi:type="dcterms:W3CDTF">2023-03-10T14:34:38Z</dcterms:modified>
</cp:coreProperties>
</file>