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89" r:id="rId2"/>
    <p:sldId id="291" r:id="rId3"/>
    <p:sldId id="290" r:id="rId4"/>
    <p:sldId id="292" r:id="rId5"/>
    <p:sldId id="293" r:id="rId6"/>
    <p:sldId id="306" r:id="rId7"/>
    <p:sldId id="294" r:id="rId8"/>
    <p:sldId id="295" r:id="rId9"/>
    <p:sldId id="296" r:id="rId10"/>
    <p:sldId id="297" r:id="rId11"/>
    <p:sldId id="298" r:id="rId12"/>
    <p:sldId id="299" r:id="rId13"/>
    <p:sldId id="300" r:id="rId14"/>
    <p:sldId id="301" r:id="rId15"/>
    <p:sldId id="303" r:id="rId16"/>
    <p:sldId id="302" r:id="rId17"/>
    <p:sldId id="304" r:id="rId18"/>
    <p:sldId id="305"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E6B5240-EF68-423C-94B6-33950F679E07}" type="datetimeFigureOut">
              <a:rPr lang="ar-IQ" smtClean="0"/>
              <a:pPr/>
              <a:t>08/03/1435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C1C5A0F-F275-42DE-9398-C2D02357FB66}"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57610-1041-4D48-BBF8-73D137817EA2}" type="datetimeFigureOut">
              <a:rPr lang="ar-IQ" smtClean="0"/>
              <a:pPr/>
              <a:t>08/03/1435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1FE5C60-655C-484B-B6F7-55EC3BB01F4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1457610-1041-4D48-BBF8-73D137817EA2}" type="datetimeFigureOut">
              <a:rPr lang="ar-IQ" smtClean="0"/>
              <a:pPr/>
              <a:t>08/03/1435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1FE5C60-655C-484B-B6F7-55EC3BB01F4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5"/>
            <a:ext cx="8229600" cy="4320480"/>
          </a:xfrm>
        </p:spPr>
        <p:txBody>
          <a:bodyPr/>
          <a:lstStyle/>
          <a:p>
            <a:pPr algn="l">
              <a:buNone/>
            </a:pPr>
            <a:r>
              <a:rPr lang="en-US" sz="3600" b="1" dirty="0" smtClean="0">
                <a:solidFill>
                  <a:srgbClr val="FF0000"/>
                </a:solidFill>
              </a:rPr>
              <a:t>PCR </a:t>
            </a:r>
            <a:endParaRPr lang="en-US" sz="3600" dirty="0" smtClean="0">
              <a:solidFill>
                <a:srgbClr val="FF0000"/>
              </a:solidFill>
            </a:endParaRPr>
          </a:p>
          <a:p>
            <a:pPr algn="l">
              <a:buNone/>
            </a:pPr>
            <a:r>
              <a:rPr lang="en-US" dirty="0" smtClean="0"/>
              <a:t>Polymerase chain reaction (</a:t>
            </a:r>
            <a:r>
              <a:rPr lang="en-US" b="1" dirty="0" smtClean="0"/>
              <a:t>PCR</a:t>
            </a:r>
            <a:r>
              <a:rPr lang="en-US" dirty="0" smtClean="0"/>
              <a:t>) is a </a:t>
            </a:r>
            <a:r>
              <a:rPr lang="en-US" b="1" dirty="0" smtClean="0"/>
              <a:t>primer </a:t>
            </a:r>
            <a:r>
              <a:rPr lang="en-US" dirty="0" smtClean="0"/>
              <a:t>mediated </a:t>
            </a:r>
            <a:r>
              <a:rPr lang="en-US" b="1" dirty="0" smtClean="0"/>
              <a:t>enzymatic </a:t>
            </a:r>
            <a:r>
              <a:rPr lang="en-US" dirty="0" smtClean="0"/>
              <a:t>amplification of specifically cloned or genomic </a:t>
            </a:r>
            <a:r>
              <a:rPr lang="en-US" b="1" dirty="0" smtClean="0"/>
              <a:t>DNA </a:t>
            </a:r>
            <a:r>
              <a:rPr lang="en-US" dirty="0" smtClean="0"/>
              <a:t>sequences. The purpose of a PCR is to make a huge number of copies of a gene or fragment of DNA. </a:t>
            </a:r>
            <a:endParaRPr lang="en-US" dirty="0"/>
          </a:p>
        </p:txBody>
      </p:sp>
      <p:pic>
        <p:nvPicPr>
          <p:cNvPr id="3074" name="Picture 2" descr="https://encrypted-tbn3.gstatic.com/images?q=tbn:ANd9GcRUJXnzK40-uKGQqsQmfNAVo4MiP4c2-3IOvUOOkUBKfBAUC6Ot"/>
          <p:cNvPicPr>
            <a:picLocks noChangeAspect="1" noChangeArrowheads="1"/>
          </p:cNvPicPr>
          <p:nvPr/>
        </p:nvPicPr>
        <p:blipFill>
          <a:blip r:embed="rId2" cstate="print"/>
          <a:srcRect/>
          <a:stretch>
            <a:fillRect/>
          </a:stretch>
        </p:blipFill>
        <p:spPr bwMode="auto">
          <a:xfrm>
            <a:off x="4211960" y="3861048"/>
            <a:ext cx="3744416" cy="244182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507288" cy="5217443"/>
          </a:xfrm>
        </p:spPr>
        <p:txBody>
          <a:bodyPr/>
          <a:lstStyle/>
          <a:p>
            <a:pPr algn="l">
              <a:buNone/>
            </a:pPr>
            <a:r>
              <a:rPr lang="en-US" b="1" dirty="0" smtClean="0">
                <a:solidFill>
                  <a:srgbClr val="FF0000"/>
                </a:solidFill>
              </a:rPr>
              <a:t>DNA polymerase </a:t>
            </a:r>
            <a:endParaRPr lang="en-US" dirty="0" smtClean="0">
              <a:solidFill>
                <a:srgbClr val="FF0000"/>
              </a:solidFill>
            </a:endParaRPr>
          </a:p>
          <a:p>
            <a:pPr algn="l">
              <a:buNone/>
            </a:pPr>
            <a:r>
              <a:rPr lang="en-US" dirty="0" smtClean="0"/>
              <a:t>The choice of the DNA polymerase is determined by the aims of the experiment. There are a variety of commercially available enzymes. The most commonly used and most extensively studied enzyme is </a:t>
            </a:r>
            <a:r>
              <a:rPr lang="en-US" i="1" dirty="0" err="1" smtClean="0"/>
              <a:t>Taq</a:t>
            </a:r>
            <a:r>
              <a:rPr lang="en-US" i="1" dirty="0" smtClean="0"/>
              <a:t> </a:t>
            </a:r>
            <a:r>
              <a:rPr lang="en-US" dirty="0" smtClean="0"/>
              <a:t>DNA polymerase.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408712"/>
          </a:xfrm>
        </p:spPr>
        <p:txBody>
          <a:bodyPr>
            <a:normAutofit fontScale="85000" lnSpcReduction="20000"/>
          </a:bodyPr>
          <a:lstStyle/>
          <a:p>
            <a:pPr algn="l">
              <a:buNone/>
            </a:pPr>
            <a:r>
              <a:rPr lang="en-US" b="1" dirty="0" smtClean="0">
                <a:solidFill>
                  <a:srgbClr val="FF0000"/>
                </a:solidFill>
              </a:rPr>
              <a:t>MgCl2 concentration </a:t>
            </a:r>
            <a:endParaRPr lang="en-US" dirty="0" smtClean="0">
              <a:solidFill>
                <a:srgbClr val="FF0000"/>
              </a:solidFill>
            </a:endParaRPr>
          </a:p>
          <a:p>
            <a:pPr algn="l">
              <a:buNone/>
            </a:pPr>
            <a:r>
              <a:rPr lang="en-US" dirty="0" smtClean="0"/>
              <a:t>Magnesium chloride is an essential cofactor for the </a:t>
            </a:r>
            <a:r>
              <a:rPr lang="en-US" i="1" dirty="0" err="1" smtClean="0"/>
              <a:t>Taq</a:t>
            </a:r>
            <a:r>
              <a:rPr lang="en-US" i="1" dirty="0" smtClean="0"/>
              <a:t> </a:t>
            </a:r>
            <a:r>
              <a:rPr lang="en-US" dirty="0" smtClean="0"/>
              <a:t>DNA polymerase used in PCR, and its concentration must be optimized for every </a:t>
            </a:r>
            <a:r>
              <a:rPr lang="en-US" dirty="0" err="1" smtClean="0"/>
              <a:t>primer:template</a:t>
            </a:r>
            <a:r>
              <a:rPr lang="en-US" dirty="0" smtClean="0"/>
              <a:t> system. </a:t>
            </a:r>
          </a:p>
          <a:p>
            <a:pPr algn="l">
              <a:buNone/>
            </a:pPr>
            <a:r>
              <a:rPr lang="en-US" b="1" dirty="0" err="1" smtClean="0">
                <a:solidFill>
                  <a:srgbClr val="FF0000"/>
                </a:solidFill>
              </a:rPr>
              <a:t>Deoxynucleotide</a:t>
            </a:r>
            <a:r>
              <a:rPr lang="en-US" b="1" dirty="0" smtClean="0">
                <a:solidFill>
                  <a:srgbClr val="FF0000"/>
                </a:solidFill>
              </a:rPr>
              <a:t> </a:t>
            </a:r>
            <a:r>
              <a:rPr lang="en-US" b="1" dirty="0" err="1" smtClean="0">
                <a:solidFill>
                  <a:srgbClr val="FF0000"/>
                </a:solidFill>
              </a:rPr>
              <a:t>triphosphate</a:t>
            </a:r>
            <a:r>
              <a:rPr lang="en-US" b="1" dirty="0" smtClean="0">
                <a:solidFill>
                  <a:srgbClr val="FF0000"/>
                </a:solidFill>
              </a:rPr>
              <a:t> (</a:t>
            </a:r>
            <a:r>
              <a:rPr lang="en-US" b="1" dirty="0" err="1" smtClean="0">
                <a:solidFill>
                  <a:srgbClr val="FF0000"/>
                </a:solidFill>
              </a:rPr>
              <a:t>dNTP</a:t>
            </a:r>
            <a:r>
              <a:rPr lang="en-US" b="1" dirty="0" smtClean="0">
                <a:solidFill>
                  <a:srgbClr val="FF0000"/>
                </a:solidFill>
              </a:rPr>
              <a:t>) </a:t>
            </a:r>
            <a:endParaRPr lang="en-US" dirty="0" smtClean="0">
              <a:solidFill>
                <a:srgbClr val="FF0000"/>
              </a:solidFill>
            </a:endParaRPr>
          </a:p>
          <a:p>
            <a:pPr algn="l">
              <a:buNone/>
            </a:pPr>
            <a:r>
              <a:rPr lang="en-US" dirty="0" err="1" smtClean="0"/>
              <a:t>Deoxynucleotides</a:t>
            </a:r>
            <a:r>
              <a:rPr lang="en-US" dirty="0" smtClean="0"/>
              <a:t> provide both the </a:t>
            </a:r>
            <a:r>
              <a:rPr lang="en-US" dirty="0" smtClean="0">
                <a:solidFill>
                  <a:srgbClr val="00B050"/>
                </a:solidFill>
              </a:rPr>
              <a:t>energy and nucleosides for the synthesis of DNA</a:t>
            </a:r>
            <a:r>
              <a:rPr lang="en-US" dirty="0" smtClean="0"/>
              <a:t>. It is important to add equal amounts of each nucleotide (</a:t>
            </a:r>
            <a:r>
              <a:rPr lang="en-US" dirty="0" err="1" smtClean="0"/>
              <a:t>dATP</a:t>
            </a:r>
            <a:r>
              <a:rPr lang="en-US" dirty="0" smtClean="0"/>
              <a:t>, </a:t>
            </a:r>
            <a:r>
              <a:rPr lang="en-US" dirty="0" err="1" smtClean="0"/>
              <a:t>dTTP</a:t>
            </a:r>
            <a:r>
              <a:rPr lang="en-US" dirty="0" smtClean="0"/>
              <a:t>, </a:t>
            </a:r>
            <a:r>
              <a:rPr lang="en-US" dirty="0" err="1" smtClean="0"/>
              <a:t>dCTP</a:t>
            </a:r>
            <a:r>
              <a:rPr lang="en-US" dirty="0" smtClean="0"/>
              <a:t>, </a:t>
            </a:r>
            <a:r>
              <a:rPr lang="en-US" dirty="0" err="1" smtClean="0"/>
              <a:t>dGTP</a:t>
            </a:r>
            <a:r>
              <a:rPr lang="en-US" dirty="0" smtClean="0"/>
              <a:t>) to the master mix to prevent mismatches of bases. </a:t>
            </a:r>
          </a:p>
          <a:p>
            <a:pPr algn="l">
              <a:buNone/>
            </a:pPr>
            <a:r>
              <a:rPr lang="en-US" b="1" dirty="0" smtClean="0">
                <a:solidFill>
                  <a:srgbClr val="FF0000"/>
                </a:solidFill>
              </a:rPr>
              <a:t>Buffers </a:t>
            </a:r>
            <a:endParaRPr lang="en-US" dirty="0" smtClean="0">
              <a:solidFill>
                <a:srgbClr val="FF0000"/>
              </a:solidFill>
            </a:endParaRPr>
          </a:p>
          <a:p>
            <a:pPr algn="l">
              <a:buNone/>
            </a:pPr>
            <a:r>
              <a:rPr lang="en-US" dirty="0" smtClean="0"/>
              <a:t>The optimal PCR buffer concentration, salt concentration, and pH depend on the DNA polymerase in use. The PCR buffer for </a:t>
            </a:r>
            <a:r>
              <a:rPr lang="en-US" i="1" dirty="0" err="1" smtClean="0"/>
              <a:t>Taq</a:t>
            </a:r>
            <a:r>
              <a:rPr lang="en-US" i="1" dirty="0" smtClean="0"/>
              <a:t> </a:t>
            </a:r>
            <a:r>
              <a:rPr lang="en-US" dirty="0" smtClean="0"/>
              <a:t>DNA polymerase consists of </a:t>
            </a:r>
            <a:r>
              <a:rPr lang="en-US" dirty="0" smtClean="0">
                <a:solidFill>
                  <a:srgbClr val="00B050"/>
                </a:solidFill>
              </a:rPr>
              <a:t>50 </a:t>
            </a:r>
            <a:r>
              <a:rPr lang="en-US" dirty="0" err="1" smtClean="0">
                <a:solidFill>
                  <a:srgbClr val="00B050"/>
                </a:solidFill>
              </a:rPr>
              <a:t>m</a:t>
            </a:r>
            <a:r>
              <a:rPr lang="en-US" i="1" dirty="0" err="1" smtClean="0">
                <a:solidFill>
                  <a:srgbClr val="00B050"/>
                </a:solidFill>
              </a:rPr>
              <a:t>M</a:t>
            </a:r>
            <a:r>
              <a:rPr lang="en-US" i="1" dirty="0" smtClean="0">
                <a:solidFill>
                  <a:srgbClr val="00B050"/>
                </a:solidFill>
              </a:rPr>
              <a:t> </a:t>
            </a:r>
            <a:r>
              <a:rPr lang="en-US" dirty="0" err="1" smtClean="0">
                <a:solidFill>
                  <a:srgbClr val="00B050"/>
                </a:solidFill>
              </a:rPr>
              <a:t>KCl</a:t>
            </a:r>
            <a:r>
              <a:rPr lang="en-US" dirty="0" smtClean="0">
                <a:solidFill>
                  <a:srgbClr val="00B050"/>
                </a:solidFill>
              </a:rPr>
              <a:t> and 10 </a:t>
            </a:r>
            <a:r>
              <a:rPr lang="en-US" dirty="0" err="1" smtClean="0">
                <a:solidFill>
                  <a:srgbClr val="00B050"/>
                </a:solidFill>
              </a:rPr>
              <a:t>m</a:t>
            </a:r>
            <a:r>
              <a:rPr lang="en-US" i="1" dirty="0" err="1" smtClean="0">
                <a:solidFill>
                  <a:srgbClr val="00B050"/>
                </a:solidFill>
              </a:rPr>
              <a:t>M</a:t>
            </a:r>
            <a:r>
              <a:rPr lang="en-US" i="1" dirty="0" smtClean="0">
                <a:solidFill>
                  <a:srgbClr val="00B050"/>
                </a:solidFill>
              </a:rPr>
              <a:t> </a:t>
            </a:r>
            <a:r>
              <a:rPr lang="en-US" dirty="0" err="1" smtClean="0">
                <a:solidFill>
                  <a:srgbClr val="00B050"/>
                </a:solidFill>
              </a:rPr>
              <a:t>Tris-HCl</a:t>
            </a:r>
            <a:r>
              <a:rPr lang="en-US" dirty="0" smtClean="0">
                <a:solidFill>
                  <a:srgbClr val="00B050"/>
                </a:solidFill>
              </a:rPr>
              <a:t>, pH 8.3, at room temperature. </a:t>
            </a:r>
            <a:r>
              <a:rPr lang="en-US" dirty="0" smtClean="0"/>
              <a:t>This buffer provides the ionic strength and buffering capacity needed during the reaction. </a:t>
            </a:r>
          </a:p>
          <a:p>
            <a:pPr algn="l"/>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892480" cy="6264696"/>
          </a:xfrm>
        </p:spPr>
        <p:txBody>
          <a:bodyPr>
            <a:normAutofit fontScale="85000" lnSpcReduction="20000"/>
          </a:bodyPr>
          <a:lstStyle/>
          <a:p>
            <a:pPr algn="l">
              <a:buNone/>
            </a:pPr>
            <a:r>
              <a:rPr lang="en-US" sz="3600" b="1" dirty="0" smtClean="0">
                <a:solidFill>
                  <a:srgbClr val="FF0000"/>
                </a:solidFill>
              </a:rPr>
              <a:t>Sample Volume and Reaction Tubes </a:t>
            </a:r>
            <a:endParaRPr lang="en-US" sz="3600" dirty="0" smtClean="0">
              <a:solidFill>
                <a:srgbClr val="FF0000"/>
              </a:solidFill>
            </a:endParaRPr>
          </a:p>
          <a:p>
            <a:pPr algn="l">
              <a:buNone/>
            </a:pPr>
            <a:r>
              <a:rPr lang="en-US" dirty="0" smtClean="0"/>
              <a:t>Most PCR protocols are performed at the 25 </a:t>
            </a:r>
            <a:r>
              <a:rPr lang="en-US" dirty="0" err="1" smtClean="0"/>
              <a:t>μL</a:t>
            </a:r>
            <a:r>
              <a:rPr lang="en-US" dirty="0" smtClean="0"/>
              <a:t> - 50 </a:t>
            </a:r>
            <a:r>
              <a:rPr lang="en-US" dirty="0" err="1" smtClean="0"/>
              <a:t>μL</a:t>
            </a:r>
            <a:r>
              <a:rPr lang="en-US" dirty="0" smtClean="0"/>
              <a:t> scale in 0.2 </a:t>
            </a:r>
            <a:r>
              <a:rPr lang="en-US" dirty="0" err="1" smtClean="0"/>
              <a:t>mL</a:t>
            </a:r>
            <a:r>
              <a:rPr lang="en-US" dirty="0" smtClean="0"/>
              <a:t> or 0.5 </a:t>
            </a:r>
            <a:r>
              <a:rPr lang="en-US" dirty="0" err="1" smtClean="0"/>
              <a:t>mL</a:t>
            </a:r>
            <a:r>
              <a:rPr lang="en-US" dirty="0" smtClean="0"/>
              <a:t> </a:t>
            </a:r>
            <a:r>
              <a:rPr lang="en-US" dirty="0" err="1" smtClean="0"/>
              <a:t>microcentrifuge</a:t>
            </a:r>
            <a:r>
              <a:rPr lang="en-US" dirty="0" smtClean="0"/>
              <a:t> tubes. </a:t>
            </a:r>
          </a:p>
          <a:p>
            <a:pPr algn="l">
              <a:buNone/>
            </a:pPr>
            <a:r>
              <a:rPr lang="en-US" sz="3600" b="1" dirty="0" smtClean="0">
                <a:solidFill>
                  <a:srgbClr val="FF0000"/>
                </a:solidFill>
              </a:rPr>
              <a:t>Carryover Prevention </a:t>
            </a:r>
            <a:endParaRPr lang="en-US" sz="3600" dirty="0" smtClean="0">
              <a:solidFill>
                <a:srgbClr val="FF0000"/>
              </a:solidFill>
            </a:endParaRPr>
          </a:p>
          <a:p>
            <a:pPr algn="l">
              <a:buNone/>
            </a:pPr>
            <a:r>
              <a:rPr lang="en-US" dirty="0" smtClean="0"/>
              <a:t>PCR has the potential sensitivity to amplify single molecules, so PCR products that can serve as templates for subsequent reactions must be kept isolated after amplification. Even tiny aerosols can contain thousands of copies of carried-over target molecules that can convert a true negative into a false positive. As with any high sensitivity technique, frequent use of positive and negative controls (</a:t>
            </a:r>
            <a:r>
              <a:rPr lang="en-US" dirty="0" smtClean="0">
                <a:solidFill>
                  <a:srgbClr val="00B050"/>
                </a:solidFill>
              </a:rPr>
              <a:t>PC &amp; NC</a:t>
            </a:r>
            <a:r>
              <a:rPr lang="en-US" dirty="0" smtClean="0"/>
              <a:t>) is required for each amplification. </a:t>
            </a:r>
          </a:p>
          <a:p>
            <a:pPr algn="l">
              <a:buNone/>
            </a:pPr>
            <a:r>
              <a:rPr lang="en-US" sz="3600" b="1" dirty="0" smtClean="0">
                <a:solidFill>
                  <a:srgbClr val="FF0000"/>
                </a:solidFill>
              </a:rPr>
              <a:t>PCR Amplification Cycles </a:t>
            </a:r>
            <a:endParaRPr lang="en-US" sz="3600" dirty="0" smtClean="0">
              <a:solidFill>
                <a:srgbClr val="FF0000"/>
              </a:solidFill>
            </a:endParaRPr>
          </a:p>
          <a:p>
            <a:pPr algn="l">
              <a:buNone/>
            </a:pPr>
            <a:r>
              <a:rPr lang="en-US" dirty="0" smtClean="0"/>
              <a:t>The number of PCR amplification cycles should be optimized with respect to the starting concentration of the target DNA. It is between 30 – 45 cycles to amplify. </a:t>
            </a:r>
          </a:p>
          <a:p>
            <a:pPr algn="l"/>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
            <a:ext cx="8892480" cy="4077072"/>
          </a:xfrm>
        </p:spPr>
        <p:txBody>
          <a:bodyPr>
            <a:normAutofit fontScale="85000" lnSpcReduction="20000"/>
          </a:bodyPr>
          <a:lstStyle/>
          <a:p>
            <a:pPr algn="l">
              <a:buNone/>
            </a:pPr>
            <a:r>
              <a:rPr lang="en-US" b="1" dirty="0" smtClean="0">
                <a:solidFill>
                  <a:srgbClr val="FF0000"/>
                </a:solidFill>
              </a:rPr>
              <a:t>PROTOCOL </a:t>
            </a:r>
            <a:endParaRPr lang="en-US" dirty="0" smtClean="0">
              <a:solidFill>
                <a:srgbClr val="FF0000"/>
              </a:solidFill>
            </a:endParaRPr>
          </a:p>
          <a:p>
            <a:pPr algn="l">
              <a:buNone/>
            </a:pPr>
            <a:r>
              <a:rPr lang="en-US" dirty="0" smtClean="0"/>
              <a:t>To prepare several parallel reactions and to minimize the possibility of </a:t>
            </a:r>
            <a:r>
              <a:rPr lang="en-US" dirty="0" err="1" smtClean="0"/>
              <a:t>pipetting</a:t>
            </a:r>
            <a:r>
              <a:rPr lang="en-US" dirty="0" smtClean="0"/>
              <a:t> errors, prepare a PCR master mix by mixing water, buffer, </a:t>
            </a:r>
            <a:r>
              <a:rPr lang="en-US" dirty="0" err="1" smtClean="0"/>
              <a:t>dNTPs</a:t>
            </a:r>
            <a:r>
              <a:rPr lang="en-US" dirty="0" smtClean="0"/>
              <a:t>, primers and </a:t>
            </a:r>
            <a:r>
              <a:rPr lang="en-US" i="1" dirty="0" err="1" smtClean="0"/>
              <a:t>Taq</a:t>
            </a:r>
            <a:r>
              <a:rPr lang="en-US" i="1" dirty="0" smtClean="0"/>
              <a:t> </a:t>
            </a:r>
            <a:r>
              <a:rPr lang="en-US" dirty="0" smtClean="0"/>
              <a:t>DNA polymerase. Prepare sufficient master mix for the number of reactions Plus one extra. Aliquot the master mix into individual PCR tubes and then add template DNA. </a:t>
            </a:r>
          </a:p>
          <a:p>
            <a:pPr algn="l">
              <a:buNone/>
            </a:pPr>
            <a:r>
              <a:rPr lang="en-US" dirty="0" smtClean="0"/>
              <a:t>1. Gently vortex and briefly centrifuge all solutions after thawing. </a:t>
            </a:r>
          </a:p>
          <a:p>
            <a:pPr algn="l">
              <a:buNone/>
            </a:pPr>
            <a:r>
              <a:rPr lang="en-US" dirty="0" smtClean="0"/>
              <a:t>2. Place a thin-walled PCR tube on ice and add the following components for each 50 </a:t>
            </a:r>
            <a:r>
              <a:rPr lang="en-US" dirty="0" err="1" smtClean="0"/>
              <a:t>μl</a:t>
            </a:r>
            <a:r>
              <a:rPr lang="en-US" dirty="0" smtClean="0"/>
              <a:t> reaction</a:t>
            </a:r>
          </a:p>
          <a:p>
            <a:pPr algn="l"/>
            <a:endParaRPr lang="en-US" dirty="0"/>
          </a:p>
        </p:txBody>
      </p:sp>
      <p:pic>
        <p:nvPicPr>
          <p:cNvPr id="4" name="Picture 3" descr="C:\Users\baba_wali\Desktop\Capture.PNG"/>
          <p:cNvPicPr/>
          <p:nvPr/>
        </p:nvPicPr>
        <p:blipFill>
          <a:blip r:embed="rId2" cstate="print"/>
          <a:srcRect/>
          <a:stretch>
            <a:fillRect/>
          </a:stretch>
        </p:blipFill>
        <p:spPr bwMode="auto">
          <a:xfrm>
            <a:off x="1691680" y="3950413"/>
            <a:ext cx="5683108" cy="290758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1"/>
            <a:ext cx="8517632" cy="1728191"/>
          </a:xfrm>
        </p:spPr>
        <p:txBody>
          <a:bodyPr/>
          <a:lstStyle/>
          <a:p>
            <a:pPr algn="l">
              <a:buNone/>
            </a:pPr>
            <a:r>
              <a:rPr lang="en-US" dirty="0" smtClean="0"/>
              <a:t>3. Gently vortex the samples and spin down. </a:t>
            </a:r>
          </a:p>
          <a:p>
            <a:pPr algn="l">
              <a:buNone/>
            </a:pPr>
            <a:r>
              <a:rPr lang="en-US" dirty="0" smtClean="0"/>
              <a:t>4. Perform PCR using recommended thermal cycling conditions: </a:t>
            </a:r>
          </a:p>
          <a:p>
            <a:pPr algn="l"/>
            <a:endParaRPr lang="en-US" dirty="0"/>
          </a:p>
        </p:txBody>
      </p:sp>
      <p:pic>
        <p:nvPicPr>
          <p:cNvPr id="4" name="Picture 3"/>
          <p:cNvPicPr/>
          <p:nvPr/>
        </p:nvPicPr>
        <p:blipFill>
          <a:blip r:embed="rId2" cstate="print"/>
          <a:srcRect/>
          <a:stretch>
            <a:fillRect/>
          </a:stretch>
        </p:blipFill>
        <p:spPr bwMode="auto">
          <a:xfrm>
            <a:off x="539552" y="2077948"/>
            <a:ext cx="7776864" cy="3583300"/>
          </a:xfrm>
          <a:prstGeom prst="rect">
            <a:avLst/>
          </a:prstGeom>
          <a:noFill/>
          <a:ln w="9525">
            <a:noFill/>
            <a:miter lim="800000"/>
            <a:headEnd/>
            <a:tailEnd/>
          </a:ln>
        </p:spPr>
      </p:pic>
      <p:sp>
        <p:nvSpPr>
          <p:cNvPr id="5122" name="AutoShape 2" descr="data:image/jpeg;base64,/9j/4AAQSkZJRgABAQAAAQABAAD/2wCEAAkGBhQSERUUExQUFRUUFxYYFhUXFBQZGBgUFhUWFRUUFxcXHCYeFxkjGRQUHy8gIycpLCwsGB4xNTAqNSYrLCkBCQoKDgwOGg8PGikkHBwsKSwqLCwpKSwpKSkpKSkpLCwpKSwpLCwpLCwsKSwsLCwsLCksLCwpLC8sKSkpKSwpLP/AABEIAMwA9wMBIgACEQEDEQH/xAAcAAAABwEBAAAAAAAAAAAAAAABAgMEBQYHAAj/xABGEAACAQIDBAYGBwYEBQUAAAABAhEAAwQSIQUGMUETIlFhcYEHMpGhscEUQlJygtHwIzNDYpKic7LC0iRTg+HxFURjZLT/xAAaAQADAQEBAQAAAAAAAAAAAAAAAQIDBAUG/8QALBEAAgIBBAECBQMFAAAAAAAAAAECEQMSITFBBBNRImFxkfCBodEUMrHB8f/aAAwDAQACEQMRAD8As9DNBXUiga6grqBg0FBNcTQI6aCaDNQTQMEmgmm20sZ0Vm5ciciM0duVSY91Zq3pMxPZb7oQ6HwJ1FAmakTQTWNP6Qcaf4seCJ/tpNt+caf4zf0qP9NAWbRNBWa7veka4GC4iXU8XAEr3wAJHaOPZ2Votm+rqGUhlYSCOBHbQFik0UmgLUQ3R2ikMEmm2OwwuW3Q8HVl9oIpwTRCaAM03Bvm3jGtn66Mp+8pzf6X9taM7QCewTWakdDtcch00eVw/k5q4b27U6HDNr1n6q+fE+yjoS5KruhZ6XHvc5IHbzc5V9zH2VoBqvblbKNmxnYQ94hj3L9Qewk/iqfJpggDRTQk0QmgYU0mxo7GkmNABWpJjRmNJMaBBWNJMaOxpJjQARq6gY11AjQJrqLNCDSGDNdNFmumgAt67lUt9kE+wT8qzm76UbmhCWlntzn5ipPfXfF7DGyiKc6sCTMgEZdI8ayy8dKYmXZ/Sfe5G0PwH5mm9z0lYj/mKPC2vzFU4V1MRYsdvzfuoyNdYqwhgEUSDxGgqvtf+zOvHSi11ABA57a7P30JotAA5j206TajgASYH8xpmaCgB2dot+ia76W3d76baR30eKAJnZW9mJskBbhIn1Gkr4QeHlFbEWrHN3t1L2Mb9msKOLtIUd08z3Ctm2LsI2bIR3NwosSewa+4aeAqJSSLjFsqG0Nzrt7GfSFKhQ1thMycuWfD1aU2jsC7fxYa+ALFvVVBnNrwI5SePcI51flECKSezNZ6mbOCIaimpC7gR500uYNh/wB6pSIcBuaK1DckcQRSeaatNEtUFek2ozUm1MQRjSTGlGFJMKBBGNJMaO1Iu47R7aAAY11IPikHF1/qFdQI0SaGazh/Sq/Kzb83Y/ACkH9Kd7lbsj+s/wCqkOzTpoJrK39KGJ5dEPwN82pvc9JWKP10HhbX50wsU9Iz/wDFfh+dVO56p8viKW2nti5fuZrjZj4AfAU3Y6eygkJS+Ewb3GCIpZjMAcdBJ9wpuGqx7iicWD2I5+C/6qjLPRBy9kVFapJDdd0cUf4R8yg+dKruTij9QDxdPzq2bS2xcR7+VSy27SmZUZGKu2bXVtANO7vpB9pEhxcvtba3bt5FVgrO7WgxeIlyXMBRpp315n9Vnav4f37/AOnT6UONyujcTEnlbH4/yFdc3FvKCzvZUASSWaAP6as/RM96yHa4C1kvcVbjqucdGoACnTUtpzp1iibskEhUMKQPWuZozeCmY/mk/VBqH5mW1uvt+hSwwKnb9H9wgHpbevYGPHhVXv2srMszBIntgxNahZxAtC4nK2C6f4WpA/CQV8AvbWXzNdfiZcmRy1vZVRlmhGKVBAKuu4+4pxRF26P2OsDUFz26cFHvqM3O3f8ApWIVT6q9ZvAfV8+HtresLYCKIgAAacvLsrslKjKEb5C7M2WlpAigIAIAA08I5UpjVycPrCPbzHlNI4zHBdOJ5AcaJZLuAXjSYiY8fGKxo2DhJo3Q0qtvTx+H/gGjTPmYHgONMLG/Q0hdtinhE0QW+2gYwbC0kdmKeUd4gH2mpdbVcLNSwK3jdhhhAuMh5FCCfPMI91Ql7dXEAki87LHB2C+YyDXwitA6HsgUk+FniaVsSrky/amHgK03wh7A0zxGoeOE1FYzZkGDcvidRmFzgfAmr/t5mS06hWYKwg8vW4cOQaKr+P2kclospByxwHKKblOk0vz7m+DTLJodb/JfwVm1sO2wM32nsPSDw+oew0id3UbhdXhOrjkYPrKOBq27K2pbLEMOQ4z/AMxOynaLYZ10X99d+zwyqedP1H2ur/Nh5cUYTpV+fqZ5e3acHQg+GVv8prquG09lWM4gDVV+EcvChqXnS/EdePwozipaV92ZlNDNO8XsS9aEvbYDtjT20yrrPDDrbJ4AnwBos1ZtnYsMclyAxyorAwJgAFl5DgNIioDaDMbjFhDEmREa+FJFNKthuvGlm9X2UinGlLh086ZISpvdPalvD3We4SAUKiATqWU/AVCEcKNNRkgpxcX2OL0u0Xy5vthdeo5zet+zXrQIEyddNNaI+/1niLTkjgSEEeBnSqNloMtca8DD8/ubevMuj+kNeVlvNwPlUY29dvlhbfmxPyqA6OislaR8PDHhfu/5Jeab7Jy/vWxR0W1aQOpUlVIMER86ghQqKlNgbKN/E2rX23AP3eLf2g1vDHHGvhRDk5cmtejfdoWMItx/XvRcPcp9RfZr5mrdeuhR8qIlrQKukAcuA5UY4cA1nybpVsMrVnM0nt0HZUgoHD9dp/XfSQEGi3MYqCSQBzmgdDi7w/X65H20nmgeXx/Rqu43frDLINwSCRpJ5kch402wm+lm60K4Ecm6pPkaBFrn4V0VH29tW/tL7RXXNt2x9YUBY/FyKEXu+oO9toHQdhpAbTPlMHwNJoLLKt0GikmoO3jmB0MkcjzHZT2/tEZQRrIEDx4UibILeLajol0AgDMNNO0VBY7bL5LQOU9WeHhT3bBtPaGZgHdiTBEcWPPxWmG0tlLnVVYwEA4A9vZUzukep4XpPMrXCOwGORmOa0h6vEac1HxinNsWDdAhl/a3Of8A8aU22fsd+sQVOqjmOeb/AEURMK+dTlOrXm0g6AKvLwqk5JP6MvzI4Z5dn2v8BNp4ayziHI6ice9Z7O+uqPxysHbQ6QNQeSgfKupSk7PSwYILGtxvid9ypK5UuDhIzAH2jh4ig2XYtBF1ADmbjdErsqnQFcxA4BtARw5VW9tYYW79xBoFYgeA4U1GJaIDEDskx2V1UfIWWXH2LSrea2S9sC1lZlAcE3FDjQkT6wnmOymbbcskFmtZrhJknLHqEKdVJnPlJ14SNJkR2HINp5eIjqQOtr48vCmVAh1icYHJhFUcoVZ4mNQByikydNabg60vlmKYBQsjl7aCjqOXfUpu+lj6QoxAm2dD1isE8GJGsCk3QDLAWs7hYPkJPfpIpxisPbR4YPGWfqqSTMaGYERWzLuThEy3LNlVBgEzccoeBBY6a1I4bdm3l6NrFsXkGZGa2kusR13ZuHdFZazTQZ3Y3ZwmazzBBzzdTkeMT2SdCOFcd28L0d3qAsG6nWunQLmjqrPNdBNXvDdVCwRFEgPw4yVMRMARFPEsuXCCASJtkBu+QsQTBGsTEilrK0opZ3awq3UK2FZRbOYRdPXhQJgZZzEmDrw5VJbtbJtWpC2clz9oyvkYHJmKrBfXgRw4zNT9xGKZ2gKDluiPUME69YQc2nmKTvbNcnJnQPGa2f2YBWAQCZI7ec6T4JysKSJjC3ArupBXWQD2FVIjyocXiF7RVcxNlnh2uSp6jLJzWyNM7AKcqx9bup9u/gjaD2nObKZR+sQyMNCrMASJDeFBaYe/iWYgKInmfy403xeDQKS0u383AH+VeAPvp67KboUETBMd3AfP2GktoaOh5ZtfjPuoTBla3q2iLOGOnXbMBp9Yzqe4SazR2ZmJYyTLMTzPbWrbRVbmYwGAkDnrlMx/UtNH3fsksDbXiBw5ZlU+5W9tMh+xmig9Xvpa1jXX1WPMceXCrniN07RAKypy+OuWY9rKKr1/d51LxDLbaCefE/lRYUEwG38hGaeYJknUz+VP034sQQSeHJTxqExOxroDdRpVSxEHs0+NVbLVJJkttGkDf2wynUqVIjqnUHmBzjsqc2HvDbvWmKGTbmBr9b1eOsSctZXhtnH6w17D86lcNj+iMBQxiOJGh5aVMkuhpPssm2OkzIrITGpiGHu4aLUbfxgNxjMax7NKZ29rspLKWV/vSPfRbWMdzBKkn7ajXvnnUyhZ6fi+X6cnKSJ/A7TKJOc8WPHsAA4/eaj4XbjCASpy2gPxXCW5eIqIv22iMtogCToRIB0HH6xPvpK/hHUaosseRYa8+ekaD29lFbPfn/RE80cs70kriNvjMxgQWY6HlJjlXVADCsTARh5zQUmt+Tsj5cIJRp7fUS3wWMXdH8599Qgqc3zwfRYt0kkDLEmTlKggE84BjyqBrqPngc1dNFoRQAVqcsZgxGg017OOvbx86bkVO7Ww0C3/AINg+2yh+dADAXVyRlGaZzRrHZM8PKkGrQPRpjLZz2XVM2rqxUSVgBxPHqwGHdnp/vju901liFHTWMzCBq9ri6d8esO6RzrnnmUJqLXPfzNFC42uiS9GW9HTWugumSoA1DN1ZAVlAMSCQJ7176uQsGOjIy3bXWQkWhK9rEyTXn/Ye1Gw91bi8VOo5Mp0KnuIkVtq7w2Ww9q8LiIw1tnLaAK6gh5M5hwOnHtEGnJUVF2Sn0gfvV9W5peTpNSeGdgi6ACuOG4WtSDrYuBbpPbkWSIAHlFRV7fPDK5fp1yOv7RDfQFm01AQHvqFu+kDCdG1stmEk22m6xtjkF5aeVTTGW1mjNcCAPbGW+nR2wAsTIzEkt30FkqAqBh0bday2e0MjcevlGlUu96U7AuLcS2MygiRZWGHaczcdONRtz0sQrIlpsrtmK9QCZnSBI8jT0sVo0o3WJZpzONLiZ7n7ZftAKBpRThlKiSTbPqOFukof+WstwnSswxPpcxDMGVIIEAl2Jjs0Apld9IeLYQOjAOsAMde3UxNGhj1o1q3h4uM2TLdVeuoVVDIAcrTMk1SN7tsi8Arqy2Q0XSD10P1GIH1J59o8Jpz7yYxzPSGe5F/KnmzcZigD+we8zEksyOZBUIUIAgqQOBpOMo8bhrTFbmCxOB69hjesMJKnWFMGdPV+8POrBsXb9nEgFCQ6iDbOXMo5nh1hrxHuqv4PZW0wuW1bvIknKuWAoJnKC+sDxpvc3Ax+Y3OjYPOaQyBp7gp+Fa17md+xeltDQajKdNefaP1yofow10Opk6nU9tZRe25iQSr3bsgkEZ3Go0giaQbaTtxdz4ux+dGkeo142V1JjXiST+dUW/sFbmNuuoAXOAgAESFGd9O+fOaqr3p461b92MWDYAUgEDKw5jUn38azyfDGzXEtcqFNpbCzkC2Rpp4nuqMxG7N+2JKT3gg1eNn2lRczeVEvXDdaBwrnU6R0PHqdLhcszG+pmCCKIGy/l21qmI2bbC9dVbxAqtYjdm1cYwCngdPfWyyVszB4rtx4RVbGIg8+M8SPCnpvOdQ57gdf1qTR9r7GSzotwnuj8qj9lYtOlC3WIQ6Zh9U8iQeIrR/FwZxk4OyQt7Zu2zwBPAaafGuqQ2hu3cUZki6h4MmunLSurOo9opzm3dkdv8ABvpRYkHMqagR9RR2nsqs1P7fxQvMDIgADMZA07ObeQNQrAcpPedPdXUYMSiuilDbohWgQWrVtZdbY/8Ar4b/APNaqrxWjYLZ6XgwMEm1YVT2FLFofERSY0U7B4xsPeS4phkYMOzwPcRp4Grtc9JGYqbWHOYcy/ZMDRZIgxrVP2vhCPFdD8vf8q0b0IbPRs7lQbhbKpPJQBMdmprLJjjNVJFRk4vYoR3bxN64z28NcAZiQqW3KqCZygkcBUhh/Rrj3/gMPvFV+Jr0quzBzNHXZ6irsKPPmG9D2MPrdEvi8/5QalMP6Frn176DwVj8YrchhF7KEWVHIeylbCkY9h/Qpa+vedvBAPnUthvRBhBxW63if+1adFAaNx0ii4f0ZYRf/bg/eJ/OpGzuTh14WLI/CD8QaspcdoohuigCLtbBReARfuqBSw2YvaaeG73GiFj2UUMb/QE7D7a76Gn2RSxB7qFLZJ1NFAY36a9z1QLjLShczZLwHAkjqXPHQqfw99ZEHIr1Nvtsj6TgsRZjVrbFfvr10/uUV5bdaqJMl2Ee7PKPCfnSuDxzW2zI0H3HuI50lFFZKbVkp1ui67M3xRoF0ZD26lfzFWzZu0Eykghp4EEEe2seVo406wuKe2ZtuynuPxHOueWBcx2OuPktrTPdGsOxuNrTbauKW2uVOPOqTa3yvgahGjnBB9xim+J3ruMPVUE85JrJYpo2lmxOvZdUF27fPAnUn/zULRrt4sZYyaLXZGOlUcE5anZJ7I3ivYf1GOX7JOnl2V1RlBTpEEnigsaeZ4k+JpmBT2847B+vOmjUAcWomWZPIcT+ufdXMaBdR+vbTATYaVf9l3+jvunADLHkihvf8aob8Kuq3JDN9a3ccsB2BiHH9Ov4RSZURxvVgBmzD1bg9/P3wfOrL6I26JrM87jg/iJT8qRxODFzBEnisEeHD50O79zo1tEcVhvPNmqGV2bpNdNArSJ7dfI0jibWZWWYzAifGgaFmuAcSBy8zwFcagLew2NvJ0sMPWWcygzKmOKGNal7F9SiENmDAANxzGCZ9xqIyk+VRpOMY/2ysXpkb6Jaa5cIVUzF2PAAcSacJfksIIykDUaGew86aYjCi4t60eFxWXydCpqzMr+L9KGzrf8AGLfct3D7yAPfUPivTdhF9S1efytqP8x+FYxirRUkEajQ+I4/Omub9frypHM8rNYxfp3P8PCqPv3Sfcqj41C4v0241vUWwnghY/3sfhWflp1ojU0g9SRbMR6TtoXOOJZfuKif5VBq7eiXei7evXbd669wsgdS7sxlGhok6SLg/prHQtW70eY82sfYPLOEbwug2/iwPlRQnN2nZ6DxIry7vjsj6PjL9scFuNH3Scy/2kV6juar+uVYX6aNn5MYtyNL1sf1J1D/AG5Ka5Ol8GYmgo9yki9WZnMJo6NSJM04wljO2Xny0mkAoSAKatUwdiEcTHiQPdx91N22av2/cfypDojaGn7YBOTD+7/bRfoI+2Pb+YqhDKup6Nn+B8GWuoAFiO2kiaWvXi7FiNWJMKABryAHAd1ENhvst7DSAb3DQBqcHAuRORu2YMacaC1hzoTEnVQSBp9ozy7O2mAkR2/ruq07MxcYi4DwdmPmGMj2fCqy9mDqR5EH4VJC5D5gdQxYe3UeyaTGi+nHGxhmQgsjCEPNSIIRu0RwPdr20fZz/s0+6vwFGvFLmAzKQR1SD7R86SwhhV+6vwFQzRG1bGu9LhLRk9a2oJBgyBlMHkZFKI9ssEkE2+EySCFg9Y6FgG1Gp11qJ3BxObCAfYdl8jDD/MakL+xs+ZWbqHpSBl1m8HDSSYIHSPAgcRPDUELXHtKWc3FUmAzTbE6EqCY7AY7gaWGHEgZ28A8aTxhY0qs7wbewWCbLddjcbMRatjM8O14yQICj/iLgEkTpTbZvpVwLsFbpbB9UPdtgLy0LqWy8QdYFTsUrLNsa5mtB8uXPDeq44gHi5luPrc6XYxcHeCPZr867C4e2g/ZqqgweqAARyOnHjQ30JgjiDP5imL6mHb07hYp8diOhw9xkN1mVgpCw5z6MdPrEUhhfQ/j34pbT79xPgkmt3LueSiiFW+17BQYvCm+TIcL6C7x/eYm0v3Fdj78tS+F9CGGX95fuv4BE+OatGNntLHzopsL2e2aZSxRRUMP6L9nW+Nsv9+459ykVL4Pd3B2v3WGtA9otgn2mTUxkA5CgJoK0x9gUv6RBrM/Tjs3Pg7d0cbV2D924IP8Acqe2tJJqB332b9IwGJtxJNtiv3k/aL70FBSPL7JQZaVekzWhkBQ27hBBBgjhQDjrVh2ftmwgWLSqwBBaJLdhJM66nsoA7DYe7cWVVjpPMaduvjSrbCugSxUTECZ4+A0pZd5wTlB/lGnLh5UR9qMx56fqKkqgp2C2vXt6MF4HXjqNOGnwpljsE1skSrQSJA0+HCpHMYkkiflSWKE6kmD466UWFERmbvoKUcmfzrqZJG9GaMqE8Ca6j0wF7bqgn94/KdUXvP2z7vGmrMWJLEkniTR6IRQBwSpC0069tMZpbCXOI7KAJjDY90RkViEf1l5SNZ7jpVww50HgPhVGtGrvbPCs2aRNJ9GmJ0vJ9xh71P8Apq17Z2iLGHvXiJFq27x25FLR5xFZ76PMVlxQH20ceY6w/wAtaDtfAC/Yu2SYF229snszqVnymaQzEtnYQXQ16+wa9dYnMxU9c6FgDodXygcBAHZCmKs2mUK8HNqHCxoSADKgAgF0Hhr3hvhBkcYbEZUe27KykxK5RKjTX9ots945zTvF4OEth3gWxCsB1jC5VgTq3qGIMleGsVwyvVudKpotHoi22/7bBXTm6AZrZ7EzZHTwDFSOwORyFaOTWU+iHDtdxOIxeUhcnRgnmzurkDloEB/EO2tUJrtjdbnO+TpopNcWojXBVCDE0U01u7UtrxdR+IfKmV7eWyOBJ8AfnFIKJQmiE1AXt7V+qjHxIH50xvb1XDwVR7TTFsWsmk2cc6pV/bl5vrkfd0+GtI2NpOrhszGDzJ1HMeyigtGNb1bIOFxd6yRGRzl70JlD5qVqHNbP6XN3Bfw64y0Ja0AHjnZJ0PijH2MeysYNWiZchTXCuNHsrzPAUyQGQinmFxcwrHwP500IoKALCL32dKkcJdI109kg+IOh8Kr+Bx8CGOnI8ak7O0BpzqWMksXgLbNOULoPV4T2kGYPhp3V1J58y5gT+v8AzQ0BRTqEUQNRg1UIGgYVwNcTQAWusvDCgJopoAmsONR4irmDVJ2a+Yp4r8RV3a0QqseDlgPFYn4is5FxJ7dfGdHibLHgHWfAnKfcTWu3MQoGpA/XbWHYZ61K1d+k4KRqxSf+onLzZffSKI7e7Y2BxZm4xW6IAu29WjlmgEMB7R21UBuJhs0vir9xRHVS0iSAWIBYk/aPL4CpfNOo4Hh4cqi9tbwW8NlzhjnmMoB4ROpIjiKelMmy3YHbtvD2ltWLORF4DN28SeZJOpJNFu71XTwCjyJ+JqnbE3kTEs6hWRkgw0TB0nyPxFVrG754kNcAW0nRtBEEn1suknXyq1ALNKu7cvH+IR4QPhTS5iGb1mJ8ST8aqe8uOuPg7d+y7KNC4UxowjUjXqtp5mozc3ar/SGQm46XBxaTDATJPAfWHso07Cci8s1QTb6YbMFzkyYnKYE8yTyqcJqp4vde9nYWriJZYs2WNTm4hhHWjgJOgiIoVdistRNVbe3bt/DuoTKEYaMVk5hxGunMHzqbs3lsWkW7dWVUAsxCzGkwTQYixZxFsZgtxOI5iRpoR5ihcgUDHbevEH/iWJ0gKMoM94iNKtu6W1WvWOvOdDlLH6w4q08zGh8O+oobyYdP3OFJI55FX3wTQpvhezAtZVbY9bUlsukka6kTMRyNW1fQt+zS9gYoMrWHAKsDAPAgiHQ9xE++sO303cOCxb2tcnrW2PO205fMQVPeprVLF+CGU8III9oPhS+/u767Qwa3UA6W1LCfs/xLcjXlI8O+s+CluqMGApZhAipB9jMpMqerxjUDnxHdTW9Y1407JG4pS3cjlI/XOuNg0bDesAeBInw5xPOKAJDDolxAraROSdNSddeEae2mBSADxBB7iCCZj3U4xDBeHl/3pqLw5/CkkNsUXFuBo0jv1rqkdlbO6Y5UVGYzGW4qt7GIPbQ0WBBUMV1dVCOrq6uoACgNDQTQBIbDb9qq9rKfeK03auHjBIw428rnwYnN/a8+VZPg8T0dxXicpmK1LFb34M2ipvAhlKwFcmCI4RpUtFIQwtya0L0f4+Ve0TwIdfA6N78vtrJ93ccHSJnL8OVXPdXaHRYi2x4E5W8G092h8qzNCZ2hh+ju3E5BpX7rdZfYGy/hqC3k2H9KtBAQrKwZSRI7CPMH3CrhvZhoe3c+0DbbxEunu6X3VBmrTM2VrYu64w13pXvySCCICg5u0k66wfKj7c2Zg1fpsRoXPa8MQOxecRVI2hs9ku3bbC47q0KRJkTxPMysVc8ZgHxeAQMpF4AEBtCWWVMzwzLJ8xWr97J2Hmw9rYa4DasCAonKVIEE6kTx1Os9tQ20N9HtvctpYA6MmZJ4KYmFAgaj20Gwd2cRbvpdcooAhgDJK5csaCJ4c+VSG2t1rV24bz3DbkANBUAxoDJ4aQPKltY/oiRsYw4jDZ7Rys6HKeOV4IjyYRVGXbd1Qlw3XNy3cYXUZyJU5QoCnQjS4DGoJE8jVw2G2HtjobN0MdWjOGPKTpp7KfjBWwxYImY6lsqyT2zE0rSDcrW8mzWe5axFlS4YBbihZm2dRKniCpIPlwpxunhLtoXUdCtssWt5iJAJOkSTwy+c0Ta+3sSt5rVmyGy5YOrEhhocoI0mR3RUnsTafTW5OXOrFHykFcy81I4giDT3oREbS3QL3Wdb3Ro2pULwJ1aDI0JJPmaZNu/grf72/mPZnX4LrVh3j2b0+HdB63rL95eA89R51n2D2fcIgYZ2YcyGA4niDp2DyprfsHXZfdj7VsOOjstItqBEN6o0EZuPKrTu9j8r5D6r8O5uXt4eysy2Nu/iUvrdypbE9YZvqnRhAnl76ugNS0CZTt+tk3MBim6IlbV6XTsH2rf4T7itV87aDCLltW/miD7RWx7ybK/9SwBUfvk6yf4ijh4ONPEjsrBrkgwdI5VKKfuP7l20c0Mw16kLI8Wkgie4GmycdRpxnupsaV4CnQgb9wE0ll764XBBBAM8DrI+R86KdI76Yg8EV1J5q6gC9t6I8VyewfxP/spNvRNjORsn/qH5rWo4/aDoWCkCFngDPHjI7qeYO6Wtox4sqk+JE1nqZpo+Zg28O6V/BBDeCgXJC5WDerE+HrCoWtM9Mra4Yd10+9PyrMzVp2Q1WwBoDQ0FMQFDlrhRjQBJ7uY/o7oB4H5/oHyq/wCHuVliNBHjWibHulrSE8Y+GlZyRcTXHufScDmGr5Qw/wAS2ZjzKkfiqthp1HA6jw5VLbg3ibNwHgrAjzGv+UVGX7YV3UcFe4o8FdgB7AKEOSILeXb5wqqwt585ImYAIAMHTWZPspju7vW1+81u4qqcuZYnlBIMnXQz5U93vw4fC3J+rlYeIIHwJ9tQG6Ox0LrdlsyajURwiDpMQe2tUlRm5VsM94doYhb922151USUAMAqeso6sctPGpjCscbs8qTNxNJPEumqnzUgeZqexeybN1g1y2rMBAJHLjHfS9nDqghFVR2KAB7qNSoe5nWyNn4hbtt0svKHUkEAiTM5ojqkitHJqs70bx3cO2VAnAGSCTr5xVVxO9OJfjdYdywvwp05bhVcl427u9bxJVnJUoDqI9XjBns+ZplgcRg8GGC3QS0T1s50mNFEDiaQ3MxDX7F1LpLicupJOV1IYSf1rVR2eAC8qrREZp01I5UKPQbF1G+9guFGeCQMxAAE8zrMUnvTvBdwzKEVcrA9ZpPWB1ETyBB86o+JxJbSFETwEVeEwgxOAt9LJIUEMImVJUHXtHGhpIVkBi9sYomHvhO5YHbzXUjTt7KltzNttcDWrjFmXrKSZJXmJ5wfj3U6we5uHABIZj/M3+2KlcLs21a/d21XvAE+3jQ2hJtkxsXaHR3NT1W0bu7D5fM1QvSxuz0GJ6dBFvEEkxwW7xcfi9b+rsq1k1I7x4cX9k3ekElLbsp5hrUlD7o8Ce2sy17GEoKG41CtJNVEgGuFAaGgBW1g3aSqlo4wCY7JihoiORwrq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data:image/jpeg;base64,/9j/4AAQSkZJRgABAQAAAQABAAD/2wCEAAkGBhQSERUUExQUFRUUFxYYFhUXFBQZGBgUFhUWFRUUFxcXHCYeFxkjGRQUHy8gIycpLCwsGB4xNTAqNSYrLCkBCQoKDgwOGg8PGikkHBwsKSwqLCwpKSwpKSkpKSkpLCwpKSwpLCwpLCwsKSwsLCwsLCksLCwpLC8sKSkpKSwpLP/AABEIAMwA9wMBIgACEQEDEQH/xAAcAAAABwEBAAAAAAAAAAAAAAABAgMEBQYHAAj/xABGEAACAQIDBAYGBwYEBQUAAAABAhEAAwQSIQUGMUETIlFhcYEHMpGhscEUQlJygtHwIzNDYpKic7LC0iRTg+HxFURjZLT/xAAaAQADAQEBAQAAAAAAAAAAAAAAAQIDBAUG/8QALBEAAgIBBAECBQMFAAAAAAAAAAECEQMSITFBBBNRImFxkfCBodEUMrHB8f/aAAwDAQACEQMRAD8As9DNBXUiga6grqBg0FBNcTQI6aCaDNQTQMEmgmm20sZ0Vm5ciciM0duVSY91Zq3pMxPZb7oQ6HwJ1FAmakTQTWNP6Qcaf4seCJ/tpNt+caf4zf0qP9NAWbRNBWa7veka4GC4iXU8XAEr3wAJHaOPZ2Votm+rqGUhlYSCOBHbQFik0UmgLUQ3R2ikMEmm2OwwuW3Q8HVl9oIpwTRCaAM03Bvm3jGtn66Mp+8pzf6X9taM7QCewTWakdDtcch00eVw/k5q4b27U6HDNr1n6q+fE+yjoS5KruhZ6XHvc5IHbzc5V9zH2VoBqvblbKNmxnYQ94hj3L9Qewk/iqfJpggDRTQk0QmgYU0mxo7GkmNABWpJjRmNJMaBBWNJMaOxpJjQARq6gY11AjQJrqLNCDSGDNdNFmumgAt67lUt9kE+wT8qzm76UbmhCWlntzn5ipPfXfF7DGyiKc6sCTMgEZdI8ayy8dKYmXZ/Sfe5G0PwH5mm9z0lYj/mKPC2vzFU4V1MRYsdvzfuoyNdYqwhgEUSDxGgqvtf+zOvHSi11ABA57a7P30JotAA5j206TajgASYH8xpmaCgB2dot+ia76W3d76baR30eKAJnZW9mJskBbhIn1Gkr4QeHlFbEWrHN3t1L2Mb9msKOLtIUd08z3Ctm2LsI2bIR3NwosSewa+4aeAqJSSLjFsqG0Nzrt7GfSFKhQ1thMycuWfD1aU2jsC7fxYa+ALFvVVBnNrwI5SePcI51flECKSezNZ6mbOCIaimpC7gR500uYNh/wB6pSIcBuaK1DckcQRSeaatNEtUFek2ozUm1MQRjSTGlGFJMKBBGNJMaO1Iu47R7aAAY11IPikHF1/qFdQI0SaGazh/Sq/Kzb83Y/ACkH9Kd7lbsj+s/wCqkOzTpoJrK39KGJ5dEPwN82pvc9JWKP10HhbX50wsU9Iz/wDFfh+dVO56p8viKW2nti5fuZrjZj4AfAU3Y6eygkJS+Ewb3GCIpZjMAcdBJ9wpuGqx7iicWD2I5+C/6qjLPRBy9kVFapJDdd0cUf4R8yg+dKruTij9QDxdPzq2bS2xcR7+VSy27SmZUZGKu2bXVtANO7vpB9pEhxcvtba3bt5FVgrO7WgxeIlyXMBRpp315n9Vnav4f37/AOnT6UONyujcTEnlbH4/yFdc3FvKCzvZUASSWaAP6as/RM96yHa4C1kvcVbjqucdGoACnTUtpzp1iibskEhUMKQPWuZozeCmY/mk/VBqH5mW1uvt+hSwwKnb9H9wgHpbevYGPHhVXv2srMszBIntgxNahZxAtC4nK2C6f4WpA/CQV8AvbWXzNdfiZcmRy1vZVRlmhGKVBAKuu4+4pxRF26P2OsDUFz26cFHvqM3O3f8ApWIVT6q9ZvAfV8+HtresLYCKIgAAacvLsrslKjKEb5C7M2WlpAigIAIAA08I5UpjVycPrCPbzHlNI4zHBdOJ5AcaJZLuAXjSYiY8fGKxo2DhJo3Q0qtvTx+H/gGjTPmYHgONMLG/Q0hdtinhE0QW+2gYwbC0kdmKeUd4gH2mpdbVcLNSwK3jdhhhAuMh5FCCfPMI91Ql7dXEAki87LHB2C+YyDXwitA6HsgUk+FniaVsSrky/amHgK03wh7A0zxGoeOE1FYzZkGDcvidRmFzgfAmr/t5mS06hWYKwg8vW4cOQaKr+P2kclospByxwHKKblOk0vz7m+DTLJodb/JfwVm1sO2wM32nsPSDw+oew0id3UbhdXhOrjkYPrKOBq27K2pbLEMOQ4z/AMxOynaLYZ10X99d+zwyqedP1H2ur/Nh5cUYTpV+fqZ5e3acHQg+GVv8prquG09lWM4gDVV+EcvChqXnS/EdePwozipaV92ZlNDNO8XsS9aEvbYDtjT20yrrPDDrbJ4AnwBos1ZtnYsMclyAxyorAwJgAFl5DgNIioDaDMbjFhDEmREa+FJFNKthuvGlm9X2UinGlLh086ZISpvdPalvD3We4SAUKiATqWU/AVCEcKNNRkgpxcX2OL0u0Xy5vthdeo5zet+zXrQIEyddNNaI+/1niLTkjgSEEeBnSqNloMtca8DD8/ubevMuj+kNeVlvNwPlUY29dvlhbfmxPyqA6OislaR8PDHhfu/5Jeab7Jy/vWxR0W1aQOpUlVIMER86ghQqKlNgbKN/E2rX23AP3eLf2g1vDHHGvhRDk5cmtejfdoWMItx/XvRcPcp9RfZr5mrdeuhR8qIlrQKukAcuA5UY4cA1nybpVsMrVnM0nt0HZUgoHD9dp/XfSQEGi3MYqCSQBzmgdDi7w/X65H20nmgeXx/Rqu43frDLINwSCRpJ5kch402wm+lm60K4Ecm6pPkaBFrn4V0VH29tW/tL7RXXNt2x9YUBY/FyKEXu+oO9toHQdhpAbTPlMHwNJoLLKt0GikmoO3jmB0MkcjzHZT2/tEZQRrIEDx4UibILeLajol0AgDMNNO0VBY7bL5LQOU9WeHhT3bBtPaGZgHdiTBEcWPPxWmG0tlLnVVYwEA4A9vZUzukep4XpPMrXCOwGORmOa0h6vEac1HxinNsWDdAhl/a3Of8A8aU22fsd+sQVOqjmOeb/AEURMK+dTlOrXm0g6AKvLwqk5JP6MvzI4Z5dn2v8BNp4ayziHI6ice9Z7O+uqPxysHbQ6QNQeSgfKupSk7PSwYILGtxvid9ypK5UuDhIzAH2jh4ig2XYtBF1ADmbjdErsqnQFcxA4BtARw5VW9tYYW79xBoFYgeA4U1GJaIDEDskx2V1UfIWWXH2LSrea2S9sC1lZlAcE3FDjQkT6wnmOymbbcskFmtZrhJknLHqEKdVJnPlJ14SNJkR2HINp5eIjqQOtr48vCmVAh1icYHJhFUcoVZ4mNQByikydNabg60vlmKYBQsjl7aCjqOXfUpu+lj6QoxAm2dD1isE8GJGsCk3QDLAWs7hYPkJPfpIpxisPbR4YPGWfqqSTMaGYERWzLuThEy3LNlVBgEzccoeBBY6a1I4bdm3l6NrFsXkGZGa2kusR13ZuHdFZazTQZ3Y3ZwmazzBBzzdTkeMT2SdCOFcd28L0d3qAsG6nWunQLmjqrPNdBNXvDdVCwRFEgPw4yVMRMARFPEsuXCCASJtkBu+QsQTBGsTEilrK0opZ3awq3UK2FZRbOYRdPXhQJgZZzEmDrw5VJbtbJtWpC2clz9oyvkYHJmKrBfXgRw4zNT9xGKZ2gKDluiPUME69YQc2nmKTvbNcnJnQPGa2f2YBWAQCZI7ec6T4JysKSJjC3ArupBXWQD2FVIjyocXiF7RVcxNlnh2uSp6jLJzWyNM7AKcqx9bup9u/gjaD2nObKZR+sQyMNCrMASJDeFBaYe/iWYgKInmfy403xeDQKS0u383AH+VeAPvp67KboUETBMd3AfP2GktoaOh5ZtfjPuoTBla3q2iLOGOnXbMBp9Yzqe4SazR2ZmJYyTLMTzPbWrbRVbmYwGAkDnrlMx/UtNH3fsksDbXiBw5ZlU+5W9tMh+xmig9Xvpa1jXX1WPMceXCrniN07RAKypy+OuWY9rKKr1/d51LxDLbaCefE/lRYUEwG38hGaeYJknUz+VP034sQQSeHJTxqExOxroDdRpVSxEHs0+NVbLVJJkttGkDf2wynUqVIjqnUHmBzjsqc2HvDbvWmKGTbmBr9b1eOsSctZXhtnH6w17D86lcNj+iMBQxiOJGh5aVMkuhpPssm2OkzIrITGpiGHu4aLUbfxgNxjMax7NKZ29rspLKWV/vSPfRbWMdzBKkn7ajXvnnUyhZ6fi+X6cnKSJ/A7TKJOc8WPHsAA4/eaj4XbjCASpy2gPxXCW5eIqIv22iMtogCToRIB0HH6xPvpK/hHUaosseRYa8+ekaD29lFbPfn/RE80cs70kriNvjMxgQWY6HlJjlXVADCsTARh5zQUmt+Tsj5cIJRp7fUS3wWMXdH8599Qgqc3zwfRYt0kkDLEmTlKggE84BjyqBrqPngc1dNFoRQAVqcsZgxGg017OOvbx86bkVO7Ww0C3/AINg+2yh+dADAXVyRlGaZzRrHZM8PKkGrQPRpjLZz2XVM2rqxUSVgBxPHqwGHdnp/vju901liFHTWMzCBq9ri6d8esO6RzrnnmUJqLXPfzNFC42uiS9GW9HTWugumSoA1DN1ZAVlAMSCQJ7176uQsGOjIy3bXWQkWhK9rEyTXn/Ye1Gw91bi8VOo5Mp0KnuIkVtq7w2Ww9q8LiIw1tnLaAK6gh5M5hwOnHtEGnJUVF2Sn0gfvV9W5peTpNSeGdgi6ACuOG4WtSDrYuBbpPbkWSIAHlFRV7fPDK5fp1yOv7RDfQFm01AQHvqFu+kDCdG1stmEk22m6xtjkF5aeVTTGW1mjNcCAPbGW+nR2wAsTIzEkt30FkqAqBh0bday2e0MjcevlGlUu96U7AuLcS2MygiRZWGHaczcdONRtz0sQrIlpsrtmK9QCZnSBI8jT0sVo0o3WJZpzONLiZ7n7ZftAKBpRThlKiSTbPqOFukof+WstwnSswxPpcxDMGVIIEAl2Jjs0Apld9IeLYQOjAOsAMde3UxNGhj1o1q3h4uM2TLdVeuoVVDIAcrTMk1SN7tsi8Arqy2Q0XSD10P1GIH1J59o8Jpz7yYxzPSGe5F/KnmzcZigD+we8zEksyOZBUIUIAgqQOBpOMo8bhrTFbmCxOB69hjesMJKnWFMGdPV+8POrBsXb9nEgFCQ6iDbOXMo5nh1hrxHuqv4PZW0wuW1bvIknKuWAoJnKC+sDxpvc3Ax+Y3OjYPOaQyBp7gp+Fa17md+xeltDQajKdNefaP1yofow10Opk6nU9tZRe25iQSr3bsgkEZ3Go0giaQbaTtxdz4ux+dGkeo142V1JjXiST+dUW/sFbmNuuoAXOAgAESFGd9O+fOaqr3p461b92MWDYAUgEDKw5jUn38azyfDGzXEtcqFNpbCzkC2Rpp4nuqMxG7N+2JKT3gg1eNn2lRczeVEvXDdaBwrnU6R0PHqdLhcszG+pmCCKIGy/l21qmI2bbC9dVbxAqtYjdm1cYwCngdPfWyyVszB4rtx4RVbGIg8+M8SPCnpvOdQ57gdf1qTR9r7GSzotwnuj8qj9lYtOlC3WIQ6Zh9U8iQeIrR/FwZxk4OyQt7Zu2zwBPAaafGuqQ2hu3cUZki6h4MmunLSurOo9opzm3dkdv8ABvpRYkHMqagR9RR2nsqs1P7fxQvMDIgADMZA07ObeQNQrAcpPedPdXUYMSiuilDbohWgQWrVtZdbY/8Ar4b/APNaqrxWjYLZ6XgwMEm1YVT2FLFofERSY0U7B4xsPeS4phkYMOzwPcRp4Grtc9JGYqbWHOYcy/ZMDRZIgxrVP2vhCPFdD8vf8q0b0IbPRs7lQbhbKpPJQBMdmprLJjjNVJFRk4vYoR3bxN64z28NcAZiQqW3KqCZygkcBUhh/Rrj3/gMPvFV+Jr0quzBzNHXZ6irsKPPmG9D2MPrdEvi8/5QalMP6Frn176DwVj8YrchhF7KEWVHIeylbCkY9h/Qpa+vedvBAPnUthvRBhBxW63if+1adFAaNx0ii4f0ZYRf/bg/eJ/OpGzuTh14WLI/CD8QaspcdoohuigCLtbBReARfuqBSw2YvaaeG73GiFj2UUMb/QE7D7a76Gn2RSxB7qFLZJ1NFAY36a9z1QLjLShczZLwHAkjqXPHQqfw99ZEHIr1Nvtsj6TgsRZjVrbFfvr10/uUV5bdaqJMl2Ee7PKPCfnSuDxzW2zI0H3HuI50lFFZKbVkp1ui67M3xRoF0ZD26lfzFWzZu0Eykghp4EEEe2seVo406wuKe2ZtuynuPxHOueWBcx2OuPktrTPdGsOxuNrTbauKW2uVOPOqTa3yvgahGjnBB9xim+J3ruMPVUE85JrJYpo2lmxOvZdUF27fPAnUn/zULRrt4sZYyaLXZGOlUcE5anZJ7I3ivYf1GOX7JOnl2V1RlBTpEEnigsaeZ4k+JpmBT2847B+vOmjUAcWomWZPIcT+ufdXMaBdR+vbTATYaVf9l3+jvunADLHkihvf8aob8Kuq3JDN9a3ccsB2BiHH9Ov4RSZURxvVgBmzD1bg9/P3wfOrL6I26JrM87jg/iJT8qRxODFzBEnisEeHD50O79zo1tEcVhvPNmqGV2bpNdNArSJ7dfI0jibWZWWYzAifGgaFmuAcSBy8zwFcagLew2NvJ0sMPWWcygzKmOKGNal7F9SiENmDAANxzGCZ9xqIyk+VRpOMY/2ysXpkb6Jaa5cIVUzF2PAAcSacJfksIIykDUaGew86aYjCi4t60eFxWXydCpqzMr+L9KGzrf8AGLfct3D7yAPfUPivTdhF9S1efytqP8x+FYxirRUkEajQ+I4/Omub9frypHM8rNYxfp3P8PCqPv3Sfcqj41C4v0241vUWwnghY/3sfhWflp1ojU0g9SRbMR6TtoXOOJZfuKif5VBq7eiXei7evXbd669wsgdS7sxlGhok6SLg/prHQtW70eY82sfYPLOEbwug2/iwPlRQnN2nZ6DxIry7vjsj6PjL9scFuNH3Scy/2kV6juar+uVYX6aNn5MYtyNL1sf1J1D/AG5Ka5Ol8GYmgo9yki9WZnMJo6NSJM04wljO2Xny0mkAoSAKatUwdiEcTHiQPdx91N22av2/cfypDojaGn7YBOTD+7/bRfoI+2Pb+YqhDKup6Nn+B8GWuoAFiO2kiaWvXi7FiNWJMKABryAHAd1ENhvst7DSAb3DQBqcHAuRORu2YMacaC1hzoTEnVQSBp9ozy7O2mAkR2/ruq07MxcYi4DwdmPmGMj2fCqy9mDqR5EH4VJC5D5gdQxYe3UeyaTGi+nHGxhmQgsjCEPNSIIRu0RwPdr20fZz/s0+6vwFGvFLmAzKQR1SD7R86SwhhV+6vwFQzRG1bGu9LhLRk9a2oJBgyBlMHkZFKI9ssEkE2+EySCFg9Y6FgG1Gp11qJ3BxObCAfYdl8jDD/MakL+xs+ZWbqHpSBl1m8HDSSYIHSPAgcRPDUELXHtKWc3FUmAzTbE6EqCY7AY7gaWGHEgZ28A8aTxhY0qs7wbewWCbLddjcbMRatjM8O14yQICj/iLgEkTpTbZvpVwLsFbpbB9UPdtgLy0LqWy8QdYFTsUrLNsa5mtB8uXPDeq44gHi5luPrc6XYxcHeCPZr867C4e2g/ZqqgweqAARyOnHjQ30JgjiDP5imL6mHb07hYp8diOhw9xkN1mVgpCw5z6MdPrEUhhfQ/j34pbT79xPgkmt3LueSiiFW+17BQYvCm+TIcL6C7x/eYm0v3Fdj78tS+F9CGGX95fuv4BE+OatGNntLHzopsL2e2aZSxRRUMP6L9nW+Nsv9+459ykVL4Pd3B2v3WGtA9otgn2mTUxkA5CgJoK0x9gUv6RBrM/Tjs3Pg7d0cbV2D924IP8Acqe2tJJqB332b9IwGJtxJNtiv3k/aL70FBSPL7JQZaVekzWhkBQ27hBBBgjhQDjrVh2ftmwgWLSqwBBaJLdhJM66nsoA7DYe7cWVVjpPMaduvjSrbCugSxUTECZ4+A0pZd5wTlB/lGnLh5UR9qMx56fqKkqgp2C2vXt6MF4HXjqNOGnwpljsE1skSrQSJA0+HCpHMYkkiflSWKE6kmD466UWFERmbvoKUcmfzrqZJG9GaMqE8Ca6j0wF7bqgn94/KdUXvP2z7vGmrMWJLEkniTR6IRQBwSpC0069tMZpbCXOI7KAJjDY90RkViEf1l5SNZ7jpVww50HgPhVGtGrvbPCs2aRNJ9GmJ0vJ9xh71P8Apq17Z2iLGHvXiJFq27x25FLR5xFZ76PMVlxQH20ceY6w/wAtaDtfAC/Yu2SYF229snszqVnymaQzEtnYQXQ16+wa9dYnMxU9c6FgDodXygcBAHZCmKs2mUK8HNqHCxoSADKgAgF0Hhr3hvhBkcYbEZUe27KykxK5RKjTX9ots945zTvF4OEth3gWxCsB1jC5VgTq3qGIMleGsVwyvVudKpotHoi22/7bBXTm6AZrZ7EzZHTwDFSOwORyFaOTWU+iHDtdxOIxeUhcnRgnmzurkDloEB/EO2tUJrtjdbnO+TpopNcWojXBVCDE0U01u7UtrxdR+IfKmV7eWyOBJ8AfnFIKJQmiE1AXt7V+qjHxIH50xvb1XDwVR7TTFsWsmk2cc6pV/bl5vrkfd0+GtI2NpOrhszGDzJ1HMeyigtGNb1bIOFxd6yRGRzl70JlD5qVqHNbP6XN3Bfw64y0Ja0AHjnZJ0PijH2MeysYNWiZchTXCuNHsrzPAUyQGQinmFxcwrHwP500IoKALCL32dKkcJdI109kg+IOh8Kr+Bx8CGOnI8ak7O0BpzqWMksXgLbNOULoPV4T2kGYPhp3V1J58y5gT+v8AzQ0BRTqEUQNRg1UIGgYVwNcTQAWusvDCgJopoAmsONR4irmDVJ2a+Yp4r8RV3a0QqseDlgPFYn4is5FxJ7dfGdHibLHgHWfAnKfcTWu3MQoGpA/XbWHYZ61K1d+k4KRqxSf+onLzZffSKI7e7Y2BxZm4xW6IAu29WjlmgEMB7R21UBuJhs0vir9xRHVS0iSAWIBYk/aPL4CpfNOo4Hh4cqi9tbwW8NlzhjnmMoB4ROpIjiKelMmy3YHbtvD2ltWLORF4DN28SeZJOpJNFu71XTwCjyJ+JqnbE3kTEs6hWRkgw0TB0nyPxFVrG754kNcAW0nRtBEEn1suknXyq1ALNKu7cvH+IR4QPhTS5iGb1mJ8ST8aqe8uOuPg7d+y7KNC4UxowjUjXqtp5mozc3ar/SGQm46XBxaTDATJPAfWHso07Cci8s1QTb6YbMFzkyYnKYE8yTyqcJqp4vde9nYWriJZYs2WNTm4hhHWjgJOgiIoVdistRNVbe3bt/DuoTKEYaMVk5hxGunMHzqbs3lsWkW7dWVUAsxCzGkwTQYixZxFsZgtxOI5iRpoR5ihcgUDHbevEH/iWJ0gKMoM94iNKtu6W1WvWOvOdDlLH6w4q08zGh8O+oobyYdP3OFJI55FX3wTQpvhezAtZVbY9bUlsukka6kTMRyNW1fQt+zS9gYoMrWHAKsDAPAgiHQ9xE++sO303cOCxb2tcnrW2PO205fMQVPeprVLF+CGU8III9oPhS+/u767Qwa3UA6W1LCfs/xLcjXlI8O+s+CluqMGApZhAipB9jMpMqerxjUDnxHdTW9Y1407JG4pS3cjlI/XOuNg0bDesAeBInw5xPOKAJDDolxAraROSdNSddeEae2mBSADxBB7iCCZj3U4xDBeHl/3pqLw5/CkkNsUXFuBo0jv1rqkdlbO6Y5UVGYzGW4qt7GIPbQ0WBBUMV1dVCOrq6uoACgNDQTQBIbDb9qq9rKfeK03auHjBIw428rnwYnN/a8+VZPg8T0dxXicpmK1LFb34M2ipvAhlKwFcmCI4RpUtFIQwtya0L0f4+Ve0TwIdfA6N78vtrJ93ccHSJnL8OVXPdXaHRYi2x4E5W8G092h8qzNCZ2hh+ju3E5BpX7rdZfYGy/hqC3k2H9KtBAQrKwZSRI7CPMH3CrhvZhoe3c+0DbbxEunu6X3VBmrTM2VrYu64w13pXvySCCICg5u0k66wfKj7c2Zg1fpsRoXPa8MQOxecRVI2hs9ku3bbC47q0KRJkTxPMysVc8ZgHxeAQMpF4AEBtCWWVMzwzLJ8xWr97J2Hmw9rYa4DasCAonKVIEE6kTx1Os9tQ20N9HtvctpYA6MmZJ4KYmFAgaj20Gwd2cRbvpdcooAhgDJK5csaCJ4c+VSG2t1rV24bz3DbkANBUAxoDJ4aQPKltY/oiRsYw4jDZ7Rys6HKeOV4IjyYRVGXbd1Qlw3XNy3cYXUZyJU5QoCnQjS4DGoJE8jVw2G2HtjobN0MdWjOGPKTpp7KfjBWwxYImY6lsqyT2zE0rSDcrW8mzWe5axFlS4YBbihZm2dRKniCpIPlwpxunhLtoXUdCtssWt5iJAJOkSTwy+c0Ta+3sSt5rVmyGy5YOrEhhocoI0mR3RUnsTafTW5OXOrFHykFcy81I4giDT3oREbS3QL3Wdb3Ro2pULwJ1aDI0JJPmaZNu/grf72/mPZnX4LrVh3j2b0+HdB63rL95eA89R51n2D2fcIgYZ2YcyGA4niDp2DyprfsHXZfdj7VsOOjstItqBEN6o0EZuPKrTu9j8r5D6r8O5uXt4eysy2Nu/iUvrdypbE9YZvqnRhAnl76ugNS0CZTt+tk3MBim6IlbV6XTsH2rf4T7itV87aDCLltW/miD7RWx7ybK/9SwBUfvk6yf4ijh4ONPEjsrBrkgwdI5VKKfuP7l20c0Mw16kLI8Wkgie4GmycdRpxnupsaV4CnQgb9wE0ll764XBBBAM8DrI+R86KdI76Yg8EV1J5q6gC9t6I8VyewfxP/spNvRNjORsn/qH5rWo4/aDoWCkCFngDPHjI7qeYO6Wtox4sqk+JE1nqZpo+Zg28O6V/BBDeCgXJC5WDerE+HrCoWtM9Mra4Yd10+9PyrMzVp2Q1WwBoDQ0FMQFDlrhRjQBJ7uY/o7oB4H5/oHyq/wCHuVliNBHjWibHulrSE8Y+GlZyRcTXHufScDmGr5Qw/wAS2ZjzKkfiqthp1HA6jw5VLbg3ibNwHgrAjzGv+UVGX7YV3UcFe4o8FdgB7AKEOSILeXb5wqqwt585ImYAIAMHTWZPspju7vW1+81u4qqcuZYnlBIMnXQz5U93vw4fC3J+rlYeIIHwJ9tQG6Ox0LrdlsyajURwiDpMQe2tUlRm5VsM94doYhb922151USUAMAqeso6sctPGpjCscbs8qTNxNJPEumqnzUgeZqexeybN1g1y2rMBAJHLjHfS9nDqghFVR2KAB7qNSoe5nWyNn4hbtt0svKHUkEAiTM5ojqkitHJqs70bx3cO2VAnAGSCTr5xVVxO9OJfjdYdywvwp05bhVcl427u9bxJVnJUoDqI9XjBns+ZplgcRg8GGC3QS0T1s50mNFEDiaQ3MxDX7F1LpLicupJOV1IYSf1rVR2eAC8qrREZp01I5UKPQbF1G+9guFGeCQMxAAE8zrMUnvTvBdwzKEVcrA9ZpPWB1ETyBB86o+JxJbSFETwEVeEwgxOAt9LJIUEMImVJUHXtHGhpIVkBi9sYomHvhO5YHbzXUjTt7KltzNttcDWrjFmXrKSZJXmJ5wfj3U6we5uHABIZj/M3+2KlcLs21a/d21XvAE+3jQ2hJtkxsXaHR3NT1W0bu7D5fM1QvSxuz0GJ6dBFvEEkxwW7xcfi9b+rsq1k1I7x4cX9k3ekElLbsp5hrUlD7o8Ce2sy17GEoKG41CtJNVEgGuFAaGgBW1g3aSqlo4wCY7JihoiORwrq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data:image/jpeg;base64,/9j/4AAQSkZJRgABAQAAAQABAAD/2wCEAAkGBhISEBAQEBQQFA8VFBQQDw8UDxAPFBQPFBAVFBQUFBQXGyYeFxkjGRUUHy8gIycpLCwsFR4xNTAqNSYrLCkBCQoKDgwOFw8PFyweHBwpKSwpKSkpKSkpKSkpLCkpLCwuKSwtKSwpKS8sLCksKSwpKSksLCwpLCwsLCwsKSksKf/AABEIAQQAwgMBIgACEQEDEQH/xAAbAAABBQEBAAAAAAAAAAAAAAADAAECBAUGB//EAEMQAAEDAQMHCQUGBAYDAAAAAAEAAgMRBBIhBTFBUWFxkQYTIlKBkqGx0RWiweHwIzJTYnKCFEKywhYzY6PS8SRDc//EABkBAQEBAQEBAAAAAAAAAAAAAAABAgMEBf/EACsRAQACAQICCgIDAQAAAAAAAAABEQIDEiExBBMUIjJBUWFxsZHRUoHwYv/aAAwDAQACEQMRAD8A4BrUVrUzWorQoA2lvR7QhxtV3mwcCkLKNo8VrGUAiZTNTh6K2wKIs+0JrRaGxNBfpNABiSV0uAe6NQT3BqHBUxlZmp3AeqRyo3U7w9U3QLdwahwCcMGocFTGUm6neCmMoM/N3U3QLVFcjHRG5Zgygz83d+aOMrx/m7q55TawuUSoqfteP83dSOVo/wA3dKwq2mIVQZXj/N3U/tWPWe6UFtMq7cpRn+am8EKxUZxm1oiBCg4IpCG4KgTmoL2qwQhOCgruCC9qtOCC8IKt1JEupIDNapgJAKQCKk0IlFBoRAFURMgGcgbyAsfLc16SJoIIAc80NcSbo8kGWS9NK7QDcG5op5qEhrI2mgHxPyRBWtUw1TDFMMQDupyKCpzZyihiaSPA/WFcUAxGcK8MyfmlrxWdroySPtXPFHVODafXBHGRsB0sSaYtFKUqqMHm0/N4V0Ld9ji44lxq0gEAAAg5lQtrRVoAA6OIGHSBoSoqiGJXFY5tK4iK9xa+S5Kx00tNOzOPrYs64mwBx+iorcKG5V8nz3g4EnA1FdRVlwQDIQ3BFIUCEAXBCcEdwQnBAC6kpUSQEapgKDEVoRo7QnkfdaXaACeAqnAVPLct2B+0BvE08qojHsDasvHOSXHipwtrIdlB4V+KLZIqRsGweKnk6OsjztPp8FWVgRIgiVoQIogQUuaUhErogRYLJeNMAUFWCYt0VGpaEeURShB+Z7FP2OdY8VL2QdY8VRVmt+gDPvVGRhJJ0rY9kHWPFN7IdrHigxhElzSv8x6JuZUVQMSFPFhVaZhUJYMCiKVhNHjUcPRaTlmRtpQ6R5grTrXFFRKg9EKG9QV55Q0FziABnJVT2hEcz2d4KtymmpEG9Zw4DH0XLxnWg6426Prt4hJcnQJIjorFbHX2hxJBw45lttXKMkxrtwXTRzggEaQDxWMbp6dSruFoBYnKaToMZrdXgKfFbDJFgZbkvWiJmq74ur5BbcF6OOgA3BPkWKt47UUt09qPkGLoArTK8IkQRIwjRBGoqvzSUbrsjFa5tBkj6XYAumGG/KmcstsW0+fZ1m8QlzzOs3iFl82n5pejs/u5dd7NTnmdZvEJnzNoSHNzHSFm80m5pOze513sFZRUHefHFG5pEs7MTu8j80cxrzZ47Zp1xm4tT5pRdErnNpjGsNOeMdHOG3zCswno7sE9pjpIdo8j81WtFsZFS+4NDjQE5rw1nQgtOKE5IPqKjEHEEYqvbLW2Npc80HiTqAQc3yptFZGs6rfE4+VFjFpF12g5ttDRGyhab8j36CSRuzDwRrSQWRtGgVHgB41RFXnUyFRJFbAWpYyboxKo2eAu7M6042rng9GrPkKHnWeJWfGy9am6wc+5qvhVMkNvWlx1Xj4gLo87WtAox36T5LQyNBRjdyrzxVa4DPQ030VzJzuiKKo0BEpiNRjmVlk40geSKEI0Ax1J304YLTYYznqPFNZrMwj77cS441Gd5p4L0dH8Uy5anGKZ/MqQiWt7O1OYdz2qQyU7Z3m+q9m6HDbLH5pLmlsOyWRq7wQH2UDOW94JcG2WfEyjh2jwr8FYLFJ7G1aaj7zeBNPijG6vFr+J6NLwqvNpGNGdIEJ8i87oyMoRUe07x4fJZ+UIasNQCNIIBFNxWpbTVzRvPZRV54qtcNiI5MMkhJMJJZnMRNR+2uYrPy1lAShhBJpWoOFNYI1roJI1y+VDWV9NdO0BFAtLccMxxCe9ezYYADsH/fFQfJVrRpBOOxNA7GmvzUjkiwIdNAmSLykqOhs0V1g1npdmhFapTHHYMOCTQlOmWVzaQVfkw2skjtnm75KxJg1x1AnwUeR7MJTtaPAn4ow3S1TYzs3GikWqTWqok2us+BRWvdrHAj4qAaiBqWUk2Y6hxPogtLxp8B6ot1PdWscpx5JOMTzQbNJr8Pmp/wATJr8D/wAk4apBq11ufqmzH0QM8mvw+aiZH6xw+aNdTFidbl6mzH0CBfVuOYgkYDAGqsGc6hxPoohqV1YnKcubUYxHIxkdrHD5qLtpPGnkp3UxapagFiiWo5ao3VBz1oioSNpXI5Vguyu29Ibiu4yjFR520P1wXMZfs+DX6sDuOb62qowCFAopCg5QFE4SQUkHZAKbQmARGhVQbaaRSH8p8lY5Gx/YvOt/k0KtlTCGTdTiQtHkgz/xgdbnHxp8EGvdRLPAXYigGjTVJwzq7k5nQHZ/SFrGLQFthOsd35ooyedY7vzWdlLKD2SlrTQYZ66t6rHLMvWb73qu0aNkXPKG57OOv3fmpDJx63u/Nc87Ls3Wb4/8lD29N1m/Xatx0aZO9/H6/bpxkw6/dUvZh6x7vzXL+35tbfrtTf4hm6zeHzV7Ll7He/j9ft1Xs09b3Ql7NPW90Lljygl6ze780xy9L1m90Kdmn/X+jvfx+v26k5POvwCb2edazeTWUnySva8ggNqMKY3gFpxZTcZzEWUFSA7GuFcTsw8VznS2zUlm9nHX4BL2aet4BPlfKDort1l4HOcdebBWLRORFfa2rqA3d9PJTZBcKM9jLRWtRuoq91W7JajLC4ubdINKa82ZBDfJc8oqTmyMqsxadhHBYlvs99jm6xhv0Lo8rR9AHUfMFY0jFkcI9qgtLLNnuyu1O6Q7c/is1ygjRJJOg7UBTDVlz2suwGDdWntRbLlEtoJMRod6rnGtjM04dfjM0JlzCB29o95bnJRlLJFtvH3isHlA4cwCMQXNoeK6Xk0yllg/TXxK6u67IMDuPktGxt6PFUpG4HcfJaVnb0B2+ZW8By2Wz9s7s8lmOK0ctH7Z+9Zzl9fSjux8Oun4fz9o1Rf4fGldnbhtwzoKI6vWHeWsr8ppZOIagmuao1Zqbdqi+HCtfqpHwSDT1h3kxrr2Z9qRd80QaE72pwMU9F3oa3JL/PcDpY4eRW5IYWzCE85XNW9hU02bQsHky6lpj23h7pXRWqFrZW35qPwI+zBOyrtHyXi1ZnHOayp5NXGJnjjZ8txRMaHvDzWgo15bmGmiLFZonwXgHXKF9KmtQKEeCJlOzUjq+UhoAB6IdU1z0OlNYIQ6LoSuLTQAgXbtNlVx3Tw7/wBsbYue59KOR3RPv3Gua4AjFxdUHDSiXfrtTZNZHzpayV5cDVzS0NDqbs6KW0JG1ebX4zE3brpcI5Uo5RjrG7jwKw3NXS2hlWuGsEeC56i4OrnuUVlqwP0tOO4/Oi5pwXd2yz3muacxBC4eVhBIOcGh3hJQGiSnRMoNwBSonAUgxfLmXxZlSt9QylTdrW7t1r0HILKWaD9DfJcBlQdEb16LkhlIIR/ps/pC92hN4vo9Gm8R3jD61rTgHQG5Z7x5jzC04h0G7h5L14PS4zK7vtpN5We5XMqH7V/6iqa+1pR3I+IdcPChVGe46D79fggFF5/9XEeiZ4zNVCo0Lcx4FIvqMa136U8koOuu01w4JrwpmNddVqI4RMxxRFSBUExK7WjTyA+lph/UBxwXVZSsEj33rseppLy2oFaVG7UuLyTJSeE/nb5hdjl+O+5oHOAtBbQNqDWhrhmK8OvE7+EXweXWmPOaXrZZ5XxhpbHpvAk0FMxBqhZKs0jGFreau4lt03ulhSpRXT3oLpbJiBGTTpVu/eIVbIkRiJbR5vHOQQBSq4VnXhhy3Ybo70/7+gILA9sxcDAJDWrQTWh1BW5m9NypyWUmfngyXPeLaHPsKvT4uBpSoBodBoPRcdfHKomYiPh00csZupmfmwHNXOvZQkaiR4rpSFgWttHv3n1XlehTkYuQ5QWW7KTocL3bmP1tXaOasLlLZKxXhnYa/tOB+CI5NOpUSUG8xisRw6NJ0IkFnJNG59J0BakFnDNp0lfM09KdT4fF09LLVn2c5l+xXGxknpOcajQKU9V6Dk5v2MX6G/0hcPyqz2cfmP8Aau6yf/lRfob/AEhfRwxjGKh9bTwjCKgSQeYWqwdEbh5LLlH12FazWrtg6OItdhe973ACl441AQRkmQ4gDvArrLYIIR0gcauoLx04nOp5ObBLUMaQc5BqMK00Fd+v144Y1X9txlERTj/Ysuod4JexZNTe8ustlos8Trpa4kZ6Vwwrr1K5ZLPDI281uANDWtQeO1TtPSf+fxJvhwvst2uPvhP7GkPV1/e+S6k2+zB10RE7bo+O5ar7PAI+duAtoHDo40ObDtWp6T0jymPwb4cB7Ek/LxPoonJLhnLdWc+i7KzZQgc8N5mlTSt0HOaatau5T5qFodzTXVrQBrRmFcTRTtHSPOY/Cb4cHFk8tLX1aQ0gmhOg7l6cxZOSrVHMS3mWtNCfutIwNNS2g1TLUzz8cs8Jm4UcoZSbEMaknM0fE6FlQ8qwXPa6N4ukAneAaioFR6Kjb5nfxMoc19KPcCR0HXcA0HSfRVmWl1W1DiNoFBu1KMTlLsYpQ4VbiPrA6iqlvb0mnZT64rM5OTPE0sTmuDMS1xIIdSnSGnT4LXyg3Bp2+nosZcmolSIWJlFn2juw+AW6QsbKY+0O4fFcoVQIVW1QhzXNOYgg9oV0hCkaivPJIi0lpBqCQd4NEy7Z1iYSSWipNTvSSoQeNgaKBSUVMBSIrkzGMRwhhcph07N+s+bV2uSXVgiP5G+S47lK3pWY/wCoR4D0XUcmpr0DRpbh8VWmnJo3/wBpWs1ZdK4H6KJEXt+6ajV8j8KLWOVDQmsjH0vtBpm/7CLBZmMwY1rddBid5zlVIrfoIx2Z+6cfNXIZmnMRXVmPBdYmJDSWGNxq9jXHWR560aONrRRoAGgAUCknaEADBDUktirpJDa1RX2hgbeLmBmYkkBuOAFcyy5SGySVDTU6TsUmAmExtbW+Xh77t9jI7ovEg/eNDQN0nPgCvTnoxjhu+Hmw1pyz216rslogZVxMLLpDHO6DaPIqGk6DTRnR7NamSNvMc17akEghwqM4O1ZLcksa1kFZebEjZowMHihcXAyNNXaTXPjSpwVyFojoI2PAJ5x9XOeXOcA0XnOJOYY7gF5noX2MAzADcAPJOQoQykki6RTSdOFcEQqqxMrZNde52OpOcs/N1tu5YThMJBSEAEXg8B3360u3MwOldk+dozkbtPBV5cojMBjt9BipOVMzip5HyaWVe4UcRS7qGlFt8wIoMTX4KL3vdnwGr5D4lQLQN+srnOdtRFBuWLlB/wBq4amt/uW0VzplvSzHRVoHY1YESEN7VYLVF6qqVEyNRJKQABTAUQphBk8o2dGA6pmjiCtHk3abuGg51Uy+ysLT1ZY3e+B8VHJb6Gig7M6wixyLMsdrpgcQtBgBxbwQWw0HA0I2iqmLKDmqNn3hwKrNqFYZOUURsLx90ji5nhiEVskg0OPYx/kQVFlr1hFbamq3IGZDWrg4fsmb5VRY7U0af9yYebVZjtLNaK20N63itb8vVKhR/i2Vrp185KcNnR+qJn2sHMD/ALrvRX3WhvWQHzt1pvy9TbCoJH5w0j9ob/USk5shzni4u8BQIxnaoOtAWZymeckRQQs40knYOiPBPdAGFBuTOlKhiVkO5yEcUaOz1qqc9qpgFiM8cspxieMc3PHVwyyywieOPP2sG32i60gZ1hZPGDzrefABHyhaMCoZPZ9mNpJ8V0h0FKGUYsQntVArqSeiSqqYRGqAU2qIrZXZWCXYL3dId8FnWd1HHetqeK8x7Os1zeIIWBG7EHXQ+CkjobNMtCGZYFmlWjDMg3YrYdOO9W47Qw5wRuPqsRkysslQbDWxn+em9p+CK2xA/dkiP7rvmFjiVTbKitkZLfoMZ3Sx+qmMky6m0/8Aoz1WMJUQSqDUOTZNN3vs9VA2I6Swfvas8ypjIgvmADO9vYSVElg0k9ioc6mMqC2+0tGYITrUVVdKhOmQWHWgiuJ24qjPMmkmVG0TqVHNmojirWuSq0rOyjGjYFkN6TgNZW4WrUKaiG4Iig5aAaJlNJBnBTaoAqYUBmLnrXFdeRtNN2jwouhjWdlqzfzjcfh9bAqSoRS0WhBOsgFGhnWUb0cytRzLGinVqOdFaomRGzLNbMiNmQaLZUQTLObMpiZQX+dUTKqfPJjMguc6omZUzOoGdBafMgvnVZ86ryWhBYlnVGWaqHJOhsxViLGjkmKsldA81sPCr5MstxuOcqw8qxAEVEp3FQJWgySjVJBnBEagByI1yyLDCivjDhQ7uxV2FHa5UYNvycWGoxbr1b1nl1F2OBzqjacisdiOidmbgtX6pXow4rRtVuO0IFryBK3FovDYceBVAyOYaODmnUQR5ptieUs3TdZOjNnWCy2nYjstydXK7m2J1MTrHbblMW0bVOryN0Nbn1EzrMNuG3wUHW76qnV5G+GmZ0N1oWY62nYgSWzb8FeqnzlNzTktKqyWzUgRWdz9LGjrPkYz41WpY7DZmYy2iJx1CRoHnVXbjHuXMq9ms7nnAEnUugsGSQ2jnYu8Amjy3Y2CgmhA1Bw+CHLysso/9zewOPkFJaiGoShPWK/lpZR/O47mOVaTlzZ9AlP7APMqK3nITiubk5eRaI5DvLQqsvLvVFxk9ApY6q8kuN/xu/8ADZ3nJJcDEGWZ/wAR/FSGXZ/xX8QqQanurnar45Q2j8R/u+ikOUtp/Fdwb6LOuJXFbGl/ia0/iv4N9E45T2n8V/Bvos3m0/NpukaJ5TWn8aT3fRQfyhtBFDLIRqN0hUubS5tN0lCC3OrW87g1almtY5hzyHF4dQEEAU6OcdpWSY0eKakbmUz5zw9E3T6lLQyy2n3X1/U0Y8FH22er73yVLmgnMI2rXWSmxbOWz1fe+Sgcsu6o4lV+ZCTYgp1mRsSflKQ6absFXfKTnJO8korogpCILM5TK7VZKqsXBqSAGoKWtK9SkjgJEpaUDRNdRy5RqlrQd1K4ppEpaUhcSTpkVEJ06SISdJJAgnCSSKkkkkoqRTNTpIJak5SSQKqTUkkVFxTkpJIhlEp0kDFI5kkkEQkkkiGKZJJUNVJJJE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8" name="AutoShape 8" descr="data:image/jpeg;base64,/9j/4AAQSkZJRgABAQAAAQABAAD/2wCEAAkGBxQSEhQUExQUFRQVGBgXGBcVFRgYFxQVFxcXFhUXFBQYHCggGhomHBQYITEhJSkrLi4uFx8zODMsNygtLisBCgoKDg0OGhAQGiwkHCQsLCwsLCwsLCwsLCwsLCwsLCwsLCwsLCwsLCwsLCwsLCwsLCwsLCwsNCwsLCwsLCwsLP/AABEIAQMAwgMBIgACEQEDEQH/xAAbAAACAgMBAAAAAAAAAAAAAAAEBQMGAAIHAf/EAEwQAAEDAQQFBwULCgYDAQAAAAEAAhEDBBIhMQUGQVFhEyJxgZGhsTJSksHRFBVCU2JyorLS4fAHIzM0Q3OCg8LxFkRjk7PiJKPDVP/EABkBAAMBAQEAAAAAAAAAAAAAAAABAgMEBf/EACwRAQEAAgEEAQIEBgMAAAAAAAABAhEhAxIxURNBYQRxkdEFMkJS4fAiobH/2gAMAwEAAhEDEQA/AKXZbWGnLvRPvj5Qu4HL71JSsbPN7yi6dkZ5o7/asu1W4X2SqS8OiIT5ulnbAOxSaMszJcLrexNaVmbsa30Qq7StKffZ+8dgXvvhVORPUPuT5lI7B2BSFhicQn2wtq4a9c5cr1B3qVRqVrwx8lrZ6cP79q6W60AZuXMLU27TqAZlzRAzMhgwCqTSab6sWBtaZ5vzYCh083kv0b5G/mn1Iqw0WtsxhtS+8QWw44wZy2HbOUwltavSvsvNc1uMhzHtvAZYXZI6N6rcRM8beK10VbnFpdPOYYdGEtORgfjBEaIpipaxTBDXOc/EzAwc7ZigG16VOu4NhjHUsQS6LwOy+1pxA70TYLUynbqdSRdBBJGWLIPiprSLy3Vx22q3qa5enV//AFfof9k1p1g4AjEESDwK8c5VqJ3Sg6Bb8a70B9paO0Gzz39gTN7lG4pah7pU/QtPzn9o9iidoin8vtHsTR5ULkaBY7RVPc70lE7RVPce0pmVgakeyd2iqfm95UT9Fs83vKsHJKOpTEJBWa9hYPghBVbMB8EdisjWY5ILSg5o6fUUjIORG4dixE3ViDN6VrYcgSmDRzZiZyjiltg5hggdKaU6/QkE+jjzxhngn9ic8tu3Ym9Lg4SzDm4bZx6FXaRgg7jKf06pbiDEqk0Hpa0WtjnCk29TbSa4Pui8ajXw9rgd7McBsXOtJ612mtUvh/JgSGtZIAbO0HOYEzuXTq1vLc3d4C4y3nS7ziT2mfWlpUu5pPX0lXeZdVcSegdwCGpOc0ktc4E5kEiexSFqwNQLJXhqPOb3+k72rUgnMk9JUt1ZdQO2QOaal5MNDYyLWu7Rj3yti1a2mqQylzZ5sZjZ/dFDq+rlabLRPyAOzD1I91RUzVbSdY2doZSYQ0lsuq3ds5Bh3pt7qtJ/Z0R/Nef6Arl4RYbueonPSp1a0f6A9M+xQl1oP7SiP5bj/wDRGwaueonPS/k6+2qzqpH1vWpoVfjuym31ygDi9esqJcbK/wCOf1Np/ZXrbI746r/6/sJA8cMFFUCjsRht28XEbTEkHoAUjkGXluaA0n5McQj65MpbpMBwaDkXbyMmuOxSZZCxb+5Gbu8+1YgBbDWrVB+ljHYxspibFU216vUQPAJToN0OI34q0tZKACpWDGeUrGN9Qx2JhY9DUnnn33ZnGo/PbgCsszYkHMI+x4OH4zRAHtGrdmDHRRYXXTF6TjGGJJVG5KhTDL9Z8lrXC7RvDH5ReJXU7Qzmu6D4LljrAX2VjgJiY4OxJb0ENJHFp3rXDXjXP0Z5bnMrc1LKM6lY/wADG/1lZ7rsY+OPW0f0FV7MdHgvEd32iu371YTbrIMm1T/NA/8AgthpOyfEvPTVd6mNVcXoR331P0g7Z9/1v7n7tL2fANswzAJc9+AO0Q7HrQ2kWhssHwHuA6JMd0JSRgmOlH/nC7Y9jH9rRPejK92H+/cpNZ/5/JbNU7UynZnOe4NF89ZgYAbStbdra3JgI4nPsVLdbXQGzzQSQOJiT3Be2IB1WmHYtL2B2JHNLgHYjLCVn4i9bptaNNuecXO6jChba3HyajgeJldMOqVmAws9M9InvKr+uOrdCjZn1adMMe27BBdGL2tIuzG3cvJ6X8X6PUzmEl5uvp+7ry/CZY427hDY9YatMw/nDvjgrVY9I06vkuBMTG1c4FaR0I7RVp5Kqx42HHi05r1fDkdCKDtFsDajWHN04kwB0o12Krmlabn2iGkhzWAiN4MjDbmqZ5W/Q7pV4IMiNvQmUSq0LXWu/o7p2g5TtiNiZ07ddpNGJfJLjdMcBCR43aW2M5xCR6Reb4gjmzIO0mOz71LVtbpkhxPzSlGkXX6l4scHERkQDG3vSGWWhXupu/xWJVyZ836Q9qxCfkZYnXKvQe7+yudM5Km25sPDgDB4bR/dWaxWuWiRila2GjBwRTTCCc+YhbVa5jCEtmszMQDvCpurVkDqdazuwhz2T5rmPvNI6JB6k60dXqXMwBswkx0ykVotHue1uc591tSKk4AT5DxlntVbTpTdM2I0qpBESTI3GYcBwBxHAhQe4nbPFWHWa1UrS/8ANEueRPkkXnNwwwEktw/hahm6NtA+CQOMDxW3bcuZGcyxx4ypSLA7gpG6NdvHf7E097620tH82mP6luywVPPZ/v0/tpfHl6X8nTLhosxm36XsUFsMspO+Q+mf4HGO5wTx1gfEmrTAG+s3vgoDSdANpYVKbyHTDHXsC2HTGWQTmFku05Z42zRJUGPZ4Kay0nOPNBJG4ExuJjJaPzVs0ILI6k1tS+0jMkm65xMGADAjCThn2Zp6nU+Ob1b+RPUpVnYveTxdVBn6RKgtDat0tL3Obnd5QluGRuz6ld26PsUSH0/Ku+Vtx4oW1VbFTBwY84jANwcMjLjkUtT05p+O3eMMv0URzS04gg8RCnoFE6arX3XhTFNuxrYgbcwBOaWteQRBTrtxts3Y6VovSAdSZOLgIOO7BLKzy60VDlzI7A0qtWO1u3wRjIVhoVg/k3/CdeaeJDXezvSLXMHWbEGeC3NL8StLEfK6EXh+OxKt9aLLTULSI3ISs57mgtPOa7o5pEHvjsR1ubkdxhA0vKI84EdexH0TljLEB5Xf3rEwbQCxR3Rj8H5oqwBAIjNTWNplbmjtI9qKsVCBKK30LpU8FFW3fjciqeCyyU71TgMezD2ohUfSZAA3Bc/1vtRfaXD4NMBo3TEuPaY/hXRKhDQXHIAk9AxK5BaKxe9zzm9xcf4iT61cTUFV2J4BSNsD4aYaA5ocMxIO3JCPMyVYaWmTXNGkKTWhjQyb0m5fkZgedCog1n0c8/CaOt3tCOsmgXvMOcxg2nB5GGHNGB7Qo2AkNxi9UIGOyMh6XdktnVDDiCf0hAgxHl5btmCO6FqrNojUBlXB1pMHzKFMGN8kkhQflK1IpaNp2Z9KtVqGs57XCpcgXWtILboG85yk1Ss8F1xzmltVpYdrHBzjIBHyePqSvSesFptQayvVdUaxxLQQ0QTgTLWg5J7lGqEc3JT2OmC9rXOuNcfKibs4ScRhMT0nPJeupYImlZeUAgxuKVqtDHaLutxr2cTlFWQRvDmjJCWuwNptLjWpvcYutpm+SDiXPOFyBlhJlSe9JjF3YFE7Rw849yXcO0uqYqCphdPFMK9INCFtVOGjqTJtRfzh2dqd6Icb1MHIVB3tIKr8J1YavOYeLT1yfYlRFnsVkeDlh85p9aLNndHk7OGxV/30ayBBIOIIgcNq9GmGea/u9q1+Kn82P1NrZZXweac0C2yPDgSx2B3exDO0sw5h/Y37S899KeQD8x8Efa4pXpWD5cTN1B0nBYpQQd6xcuo122DJ6Ec1mCHovBRgcEEjqGASjNDUIaSdqBtOMDefD74T+y0brQNwTiaSa42jk7JVO14DB/GYP0Z7Fyx5wKvX5S7T+hpfOqH6rfF3YqHaDh0rWIoY5JpoDB7zuacegE+oJW4bE80HQdybiGvPKEsBHk825MnZ5RxRfAg+gMaImYk5k5EZQMfIUVJsimMcXk/C3MHZj0IgMf5Vx3NFzM+VD5kHMSfHBT+9tVrg3kzNLnOAJIIJpmZ3QRnhKhYNonfjVG8YDlDtVbYe3HxVxZoe0XWuNF1wTUL7pADblTEh2eO0YKnUzg3rVxNWNlsswb5Fd7umnTHbzz3IIWtrY5Jr2779RrwfmgU2x2lDtYTkD2LbkHea7sKrULdFVNMVDhIA3BjfrRPeh3W1xzce5a+5n+Y70Stfcz/Md6JQTG1oMkBx+VOHRBC0ttpvNIutHRPrK9NF3mnsUFoYYxBEoDVhwCJov5ruEdk/eULQyjcibO+6ekR6/UkYlpW4TewWim5ok0QRhDm057wmDeQ3UP8A1rpnU3PDHsntWUPXq3Be3EHsP3K2Os9I5NpHoI9RSnWKhTZSddY0EloBBdvBOBJGxLLPjwcw58nFOpIBG4L1LrHpBjabG3/Ja0eSdgA3LFzfHWvefWZ6NDUNSp5BGjCTuWdXHlip363AR3Yn1KxhqUavUc3H8TifEJ3dTkJyLXe0X7bV3Mu0x0NaCfpOcq7XElo6/wAdie6cbylstH7149Fxb6lJS1eY5t9zuAYHhhIGElzgQE8spjORjjcvCsmkZyR1g0xaLO27SqvY0m9AcQL2/A5py3RtmGdFxjfXJHa0BTe57IP8vTPTXq+qqp+X7VXx/eENTT1pMzWeZN488mXecROJxzK0fpmuZms8znJmenfkOwKzU22bZZrN1l5+tUxU7adI5ULOOig13iSl8l/to7J7UyrpCo4Q55I3H+ygY6duS6AyhS8ymDwoUW9wZKhqWK9heosHG8O5rPUqmeV/pK4T2i0dabWaVO5yAZdESXzERjAzW1WtadtSkOhk+KEraJAzrUHfNJ/qaFlCy3Dg9h6McutXu+kajaoLQR+lb1UghqtGvtef9pMfdEYzTJ+YZW3vm/ZHU0+xT3Z+lax9krrNW3PP8sgeCFraPrkjmOd0wPFWL3zqn7h/0Wr9I1tl78dSW+p6h6xVkWCo085kXhIEtJ7ASdqjrsIwOBVmfaXvwe2flGSRG7GBOWW1JtKN5wVS36psn0C6OdM9qYQrFqjomi6o4OptMtkZ7CParQ/VqzH9kOpzh61t0+tJizy6V25m4It+jwbI55GJe2OgG54uPYrtaNUrO4YBzTvDie50haaR0DeoCjTIF2ILtsZzA60ZdXGidOxzpYrYNST8cP8AbP2lir5cS7MjizBSWnyQPOMdW3uWUG4BStp36obuA7XfcFyNzzRdG7THHFGALZjIwUReTUaxvwec88Pgt68+riqJxutjarQd9at/yOR3uEON4zjhhGzDdwQNLGvVO+pUPa8ps5gnLYPqhVSiMaMbtvdqlZo5oz73fetgzgt2tRsPG2FnD/cHtUnuFm5npA+tehq2hGw19xUxsZ4+ErYWSmNtP0X+pi9hG6Is7XPF4tDW4kOcBeggBvOInE4jcDCAB5BnnN9F/wBle3GDbPQ32wmWl7Ixr5YWEOnBpaQCDiYaYAOYGySNiA5JAQm7tv8AU1v21obuy91gfaU5pLU00BC4jj4e1ROf8n6X/VE3Ao6jEBABeMRE7ZnHsSTTAyKfWYQ9p+UPFJ9NMwHBILNqY/8APM4sPgD6leSFzzUyp+dodEfRIXRiFEXUDgonNRDgo3BBB4WKS6sSMqpjJE6Bo3nl2+T6h3IHlTyZwxyHXgE40fUFGg+oRIaMt8YAdqrCd11E5XU3TW0VgxpccYyG0k4ADiTC80dZy1suxc4y47yd3DYOACq+jtOVK9oY14bd5xaBPNcGmCd5ie1XSiwmAM1v1uhn0cu3Pyy6XVx6k7sfDhOi3XnudvJPaZT4jwb4BV7V/IdA8FZSzFZ1pGU6c4YDpIA6yUVTsOXOYJbexdGEgR045cCoKdMk4CeqcETZoBx+qHbRv6/DakEgsP8AqUvSPsWPsgDGuvs5wcbocC5t0gQ4DFpOyYmCirVaGuYQCSZBjkmNE7ReGMIRtMnIZd26Siz0EAaprLTBe0Ha4A9ZC9NOOEZzgetb0sHNO4g96YXt+haQdd5KnwmerwKkdoamCPzdKDGbAemTGAhGVrWyT+cbHO/asG+MJ6FJR0nZ2yTXpTxqtO0xt4pcSbZW5DLJoCkRPI08P9NvsRZ0DTjBjB0MahqWsdmH+YoD+YMsdm9SVNa7IP8AM0u0nwCjTWQVR0QwEc0QOAhck/KDQDbdXjIlp7abSukVNdbGP8w09DKh8Grm+u2kKVotTqlJ15pa3GCMQIOBE7AjGcq+irOCA1gb5fzj4lNXsS/TjcHcYPaAfWrS31QqRUofPA+lHrXUyFyDVmpDqfCo36wK7G4KZ5qvSBwUTgiHBROCVCCFikhYkaq2mvdAnIYnwHj3JLrJrW6oBRowKLYkkY1XDbwbOW/NR6yWvC6Di44/Nbh4k9iQWayuqPbTYJc4hoHErXp7x1Z5Z56y4dR1DsDTSZWcOe+Tj8FskQOmJROnrVUqVOTovLbky5ri3GC50kbGgdxTGx0hZrOABPJsDWjIuIECOJPil9OjFKtUA59Rj2g54AE1H9ogfuzOaXX6mXUy/wCV5eh/Dulh0cMutZxOJ+d/aOW6vjwVnjE9KrWrw8FabufWqrzxdnoAtAIMEZt2PkgXuq72cSiaTWAnlIvXR5Qc43pOcHOImZ27UDTJGRI6/FbhqUXctyT0ntzWF0sIjcGloG7Mk96datiztF6q285slrbt6SQ4EkAZQW4/JG5I2tW9xOXSB2lbSx9W9cGQ5odAaRGALeAPpcEttAky0XRukmOsqYU1I2mgwLbK4xgMchInHc2Z7lqaCtDXU+TqC5TvPmKt7nDGcWnEfwxltSe00i5xLRmSR0Ep2QpS001qaaZNvtEcmw4zecJPbKFNF04gBIw4suBdMAcCemYGAxzK0fRiMZBxBG0ZeIIT/Rtu5GS2GvuFkuBIulwdkNs78Me1banzxxJJgCXGJIA2QB47U7Jr7lu7LajEu0y3mnoH1QE2IS/Sw5v8PrcpMi0K+J4OB8PYu3QuGaMOL+r1rudnMsad7Qe0BR/VVfSNHBRuCIcFE4IoQQsW91YpNQToU1LzuSc/IXmgyDGyOM7E91L1SNFxq1R+cMho8xv2j3DrVr0NQu053/29Si1i0l7nolw8t3NYPlHb1CT1Lq6nWlwksk19fbPofh8s+r24225Xwk0poa01Wt5K42mea6Xc4tJEuulsYRMzOAiFppRjRZ6xb5FOhUYz5rWOl3SSJngFXtVdYLSaraPKPqMcDeFRxddEeU1xxEGMMsVZtYBdsdp4UKv/ABuXN08plO6PR/HYdToa6GVmpzx9/f3cU1e29CtTRiVVdX/hdCtzW4rV5zZgU7QtabEQxiAJ92OIYIaLgIBAznfO1eVqheZdG7AAdwheNYpm00aVbbd1AKak5NTtYt+TQS22XVqiKcObeMCXSZJOZBnBAav6GYatYO5/JuutB2yXYkZE4dGam0f7sNEXC0Njm3vKu7Iwy3SleiqNflSKRLXib5dkMcb2c49K2uuOGUnnky1l0ZTaaZADJeGujAQRJcBkI9abVtC0TTuGm27lkJ3TezvcZlVrWGzVwQ6s6+MgRgGnOLsCCY64RvvTajRg1owi4Zy80vz4RBCc83gr4nKlVaQBIBmCQDvE4HrR2jbNTJbyj7lOHFxBIJdjdGHSCOgqCrTIJBEEGCNoIwjuXlGsGTLSZ2h5bHZn9yxl1dtbNzQK2UrsSbxl0O89oIuux3457AEm0k3m9R/HendseHOkNu7+c50nfLsUp0i3mj+L1JU1S0f5bhw9f3ruGiXTQonfTZ9ULh9j/Su6D4hds1cM2Wh+7b3CFnf5lTwMcFE8KdwUTggIYWL1epGZ0GXWgbgq9rfompVNN9MFxbeBbIjGIMdXgrKvQnnjMpqtPw3Xy6HUnUx8xXNU9BOoBzqgAqOOwzDRkJ4+oJjrT+pWr9xV/wCNyZpXrZ+pWr9xV+oU8cZjNQuv1sutnc8vNcX0AMHdCuDAqlq82Q5W9oWjBPTCJYFb9FaasTabA4EOGYunDrGaLp6dsmOE7ua4ZRwwmD2qXP8ANl/b/wC/spjGqdjFYtNaToVad2mDMyCRF0YbT19qRsam2wytnMY2mtxTUtMKVoTUsti0xS5IBxumACIOY3R0JZYdKtbWqPcIa+Msxdyn1ptozRlPkmkta4uaCSQCSSOIyx7kDYtGMFoeMw0S1pxAJgnPOJK054Z8chtYdKsqtDaeOIJMbshj093FEnWanyfODr20CIJwyM4DDcpdZ7Czk72AcCIOEmTEHfhj1I6x2djaQDYulvpSNo2knNVN78lda8OcWtxc9zjm5xcekmfWhHtTbStJrarw3yQ4xGzeBwmQlzwsb5awDVal9ubh+PxsTSoEBbBh+NxSCjUsK/peBXadUnTY6PzSOxxHqXGKoi0dZHiF2LUd02KlwLx9Nyi/zLng5cFC9EOChelQghYvViRmoWwWgW60Q2CU63/qNq/cVPqFNQlOuJ/8G1fuan1SgOP6tnB3QrdTVN1bd5XQrhSKoh1Okc4MHbBgxnijbLZnuIDWOcccA0nLPAbsF5ZNJ3GwG43bhJMgi8XeTHGM8p3pxo/TUPJ5NsEOABdlem9i4EHPd8EZo0C8MLSQcCDBBwIjYQciibkGDgRmDmnli08AecwBoiLpEiCDAOAgxjHYpKWnHz5LAMB5XkkX8RhgTfifkp6BK1h2fgKRrFNUqFzi4nM9QnYOGK9akDTR1Ktc5rw1pmJx7MDAQVOzVOVugxUGJM5Dzp2596b6Pt7AwNdMgRkTMZRHBBHSQFYvgxF2Nsb+mQr44Tzyg03Y6obee++Bwi7OExkss2jqhp/pXMDhIa2cjlOIz3InS+l2vYWsmTmYiBMnrWli0xzA0tcS0Ac2MdgzIhVO3fKb3a4VW2Wc03ljsxtGRkSCOpD0rNendgN0k5Y7N88EVpS1cpULjAmIHACB4IWnUOLc72yY6IOwrO620m9B9J2I0nFroDgL0Xr2BMZwIM7OKT2oYJ1pRrgSXGXOhpdeBwaBAgdAx4bMUltWR/G0Zoy1vgpvXKjW3CuPnDxXXdQHTY28HvHfPrXIdKGKs8R4rrP5Onf+K4bqrvqsPrWWXmLnhZnKB6meVA8pU0SxeSsUmaNW4UTCpAtUNwk+uX6hav3L/BOAhdMWHl6FWjMcoxzJ3EiAe1AcO1czd0K00rUzz2+kFWLNQfZnvZVY4ES3ASJy2JvYq5fiynWfGZp0Xug7L11pjb0qpyR3StjM77PSCIpaSpD9oz0h7UvbWeDPue15f/mrYdHNw6EbQt7xnZrYeiyViIwzF3HLBPRbHUtJ0vPZ2o2npOl543YAnHsQVLTJbE2S3EAZmyVR0kmOG/rW9PXikBAo2g7PI2ZY496ejMaekae9x6KdTHohql93s2CrwihW9VNC0fygUwZ9z2jouN6fO4qY/lEZOFltB9EeJRoCm6S81lp6rPXx+hwURtJOVK0H+Q8Y9YG9QH8ox2WOtx57PDsUD/yiVdljd11WR2fjNGgLdVfsoV/QA4fCcEK+rV2WavjxpAf8iCq69VjMWSN01gQOqMe1CVNc7QST7np476h9Q/EBHAS2rlSQRQcIyl1PZ0OP4Cir1qgzpx0vHqCX1tZrUf2dEfxO9iBq6ZtJ2UR1OOG5LgGFavUnyWD+Zs9BBWiu7a0CY2mcThsQFXSFoObqfon28ENaLTWdm9vUzjO9LgE+mv0i63+T2zltlJPw6jnDoADfFpXOtF6KNWq2SXOJAE5XiYBIHHHqXZrLZ202NY3yWNDR0AQovNVGPKgepqiHeVNUjXq0lYkDGm5TtKBpvRLHK0CWrcKJpUjSmFL1+0RMVmjPB3TsP43ITU3WFtCnUo1XOY1xvMc1t664iHSNxgdhV+rUg9pa4AtOBByIVbrakUCSWuqtnYC0gdEtnvRAnZrVQmeXfnP6I9mS3ZrPQgDl6hgRPJROcbEI3Uil8ZU+j7FK3Uul8ZV+j9lVsh1m1qoN/bVDiP2QyGY61S7WGGo8sm4XOLZEG6SSMOhWxmp1Hz6vaz7ClbqlR86r2t+ygKaympGU1c26r0d9T0h7Fv8A4ao/L9L7kBSzSWjqavP+HaPmu9IrP8PUPMPpO9qAoL6agexdF/w/Q+L+k72rPeGh8U3vPiUg5k9igexdU95KHxNPraD4oVlOy7GUsX8mPzWb8MPJ4jHJK2Tyclrlz2qB7JwGJ3BdcmgDdDWA3+Twp/Dwwm78oY5LZtrpCYcAA/k8GmL27LLjlxS7p7PtvpWNS9AOpxWqtun4DTniIvEbMCcFbXIX33ofGDscI4mRgPv3LQaUpOIAficAIOfYs/kw9xXZl6S1ChqhU1RyEqOTDW8sUN5YgDKb0XTelVOoiqVVUkzY5TNcgaT0SxyYFNUgCgY5TsKAka1bhq1aVIEwwMWwYvQVIEBHcWXFMsTCE01qWIglakpBAWLUsUxK0JQERalZ0WZPOH6wK23yQALvTgmxK0LlNxl8nLZ4Kfes3GAuF4VeVcRtPOy44jsQlm0IaZEOBaC9wBEy4tutLhtxnuT1zlC9yi9PHjjwrvqt1dAuIguaARBIBJIm9J3nZsEBRM0QWua4uGBB9EjtmOHWn1Z6CqvUfBh6/wC6r5MmlV6EqPW1V6FqPWiGXligvrEEkYUZRKxYqIdSKKplYsTAhhRNJerEBO0KVoWLEySALw5r1YmGLFixBvJWpWLEBqVoVixII3LQrFiAieUPUKxYkYSsUFWKxYpoB1ShXlYsSCAlYsWJ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0" name="AutoShape 10" descr="data:image/jpeg;base64,/9j/4AAQSkZJRgABAQAAAQABAAD/2wCEAAkGBhQSEBUUEhQVFBUUFRQUFBQUFBUUFBQXFRYVFBUUFBQXHCYeFxkkGRUUHy8gJCcpLCwsFR4xNTAqNSYrLCkBCQoKDgwOGg8PGikcHBwpKSkpKSkpKSkpKSkpKSwpKSkpKSkpKSkpKSkpKSkpKSwpKSksLCkpKSwpKSksKSksKf/AABEIANYA6wMBIgACEQEDEQH/xAAcAAABBQEBAQAAAAAAAAAAAAAAAQIDBQYEBwj/xABFEAABAwEDBgoIBAYBBAMAAAABAAIRAwQSIQUUMVFSkQYTFUFhcYGSodEWIjJTk7HB4WKi0vAHI0JjguLxVHKywhczQ//EABkBAQEBAQEBAAAAAAAAAAAAAAABAwIEBf/EACURAQACAQMDBQEBAQAAAAAAAAABEQIDEhMhMVEEFCJBYTJCI//aAAwDAQACEQMRAD8Ah4Nn+U9uxWqj85P1VvKpcgmKlobqqh3eY0q5Xuh5ZOlBKSULoLKJSJWtnQgRCkLEcUubVFKJUvFIFJLEcolS8UjiksRSi8nWYio2WkEaNymzU9CljnlErozUozYq2OeUSul9kIE68FHxSliKUSpeLRxSWtI5QSn8UjikspHKJQ+iRiO0JjXgjBWJQ+UspiWUCpU2USqFSpAUXlFUGSXRa6w2mU3bpb5K9lZC25WbZrUKjgSHUrpuxODpGntT3fxEo+7qfl81JyjHKYlIiZiJhrJSysgf4i0fd1Py+aP/AJFpe7qfl805MfK7Za+VZMoXWgc5xKzPBThC211i1tNzQwX3FxbGmAMOcn5Faqo7FN0T2SqRXEBidCIUDbqLqdCVAy6mvGCkTKrSQY0wYRWcybZDRJLXkzpBAhWvKZ1Dem8mu6Ehye7oXoiNOGXyP5UOyN5SjKZ2RvKj5Pd0IFgdrCv/ADPk66NvL/VIA5+foUsLmstjLXAmNBC7Lqwzq+jTG66mQiE+6iFxbpGWoup8JC1AyFWVm3KkczvmrWFw5UoyyRpGI7EEcpbyy1o4ZXHFppGQY9v7KL06Huj3/sm+DbLXSiVkvTv+1+f7I9Ox7o98eSb4NstcglZL09HuT3x+lJ6ej3J7/wDqrvhdsq/hkz2D0OHyKyb2rZ8LWTSadTvmPsse8LP1EVqSaP8AMIEJ5CQBYNmiydlyrZLKBQ9usXOcQJMMN0DDm0ntKhPDDKHMX9xy9P4FZLFGwUiQL723yYxh5LmidUEK4W8YTXdlOUPGzwsyj/cxx/8ArdoOhPZwpyife/Dd5L1t1uYMC9o/yCbyjT943vK8c+U3R4eU+kWUv7vwn+SOX8pf3vhP8l6tyjT943vI5Rp+8b3k45N0PKeW8pf3/hP8k5mWspc4rfBf5L1TlGn7xveSHKVL3jd6ceRuh5fy1lKPZrfAf+lWlI28gEuqCQDFw8/Yt3ynS943ekOUqW23eu8cJjuk5Qw/FW7aqdz7LhylWygy7d450z7NMmIjUOlei8o0ttu9HKVLbbvVnGZSJeWm3ZR1Wj4Th/6qLOsparR8N36V6tynS943ejlKltt3rPil3vh5RnGUtVo+G79KTjco6rR8N36V6ucpUttu9JynS943enFJuh5TeyhqtHw3/pXPUflHZtPcf+levHKdL3jd6OU6W23enFJuh44RlDZtPcqeSBnzcXC0CNpj48QvaaVRrhLSCOgykrU5BXPHX2u55LlCTcc72nMF7rw81xEK+4UWe7UHaPkqMrOejuDYSFqekXIZdSQpEio1PCVs2c9Dmn6fVYl63OW8bO/qB3EFYSoV6fVR82Oh/JpXVkuwmtXp0h/+j2s7xAPhK4y5bH+FmT+Mt186KLHP/wAj6jfmT2LzYxctp6Q9aqMDQGjAAAAagMAuO31blN7tTTHXEDxhdlU4qo4Q1opRtOA3et9AvZEXNPPLLOKS7gpCQobU8NYSvZlO2GUdUubO2XbijNnbLtxVLZrY8jBxU77VUjBy8fuJ8NdizzZ+y7ulGbO2Xd0qmNpq7RTTaau0U9xPg2LzNXbLu6Umav2Xd0qizurtFNzyptlT3M+F2QvxZX7Lu6U40HbDu6VnTbKm2jPKm0nuZ8JxtCbK/YduKbmj9l24qgFsqbSM8qbRU9zK7IX+aP2Xd0pcyfsu3FZ7PKm0lzyptK+4k2Qv6lke0SWkDpChTsjWlzqFYOM3TTeOiZafmEFy9OnlvxtnMVK24OVf5hGtvyP/ACtCQspkatFZnSY34fVawrHVjq7x7MPwxsc4jWD9PqsnmpXoXCqz3qZjTBjrjBeTuypU1+AXiz7t8ey1zR3RvSGyu6N6quVqmvwCacqVNrwC4dLU2Y/spM2PRvVVypU2vAI5Tqa/AIN7bTNJ41sd8isHUW8JkEawR9Fg6ggr2+q7xLzaHaUUL1r+EeT7llqViMar4B/DTEf+Tnbl5HUcvoPg9k3N7FRpc7abb3/c71nfmJXn046ts+zqcq7KWTeOIF66GidEyXdv4fFWKZZx7R1uI7vq/MFe3Si8nmzmoUnor/c/L902rwSvCHPBGq791oyoc7Ztt7wXrmIl590s6zgMwaHR2H9SU8DBtjunzWkY8OxBBGsGfknQuOLDwvJkzHoYNsd0+aQ8CxtjcfNa+ztbjN3mi8YHPOhOtDGhpi7OEXXEnSObqlcTjhE1tdxOUxdsb6FDbG4+aaeA7dobj5rVFR16wY28ejRiSTgABrXfFh4c8mTMegrdobnfqR6Ct2hud5rR51Dg17XMLpuzBBjSJBOI1FTqcWHiDkyhlfQZu0NzvNL6DN2hud5rX2VrS71ojHnjqxT7Wxob6t2b3M6cMfpC4nDCJra7jLKYu2M9BW7Y3O/UlHAZm0Nzv1LZ0WMuY3b0/wBTownr1KGsGioY9n1dBkdOKbcLraXlEXbM0OCQYHXXgXhDvVOImec6wkPBT+5+X7rYVKVP1oLYjA3sZx6epV4K7wr6ikymYUFPgwWkOFTQZHq6u1XMqdc7Rh1YbsFlrx2d6c2r8sUZYV4tlmz3K72/ikdRx+q90tVOWleQcNrJdrB20I7QfIrw6kPViziEXUhKxdhCRBQeitcsbabM41XNY1ziHHBrSTpPMFqbVlqz2fBzuOqc7W+wD186o7Xw0rOkU7tFp5mDHtOtezXzxyp59LGcXXwX4FWipaqPG0y2nxjXPvFoN1pvEXZnQI7V7fXcvM/4R0n1a9avUe54psDG3iSLzzJ8G/mXpVQ4rjCIp1nPVE50Ak82O5JZmwwa4k9ZxPiSm2v2CNqG94gHwJXQCvZox3l5tX6hFXkNdGJgwOmMFW2F76dIM4kE4ybhxnbH9W9WxeejcjjDqb4rScr+pc4xX3DhyRZyykARBJcYiNJww6oXalDzqbuQSu8cr+nGUJ7LQDgcJx2o1JLVSDRojEAesDOvBLRsocJN7n0NB0KO00A0AicTHrADmJkblnfy7u6+PZw2y03bokNvOul7pus6TC5rNajUfUpOAe1uh40HVoJ69KsSFz2xjgz+WIMiQ2Abv9V3mmFq4hC3J7KQL2NJcASMST2SoKeU3XabpY4vdBpj22jawJw64T7MxwqC4apZBvmsAOoNGsa1YCmJmBOuMUWendPZmBzgDox+RKltNnDWkwRDgBLgZEgT4qGjSvODdfkSpa9iDWuOPq6wMdGIWWU1l3dYx07Cz2cOYTBLgcBMTgPuo7ZSuugbM68ZP2S0LMHBxP8ATzASTp8k2tQDbsf1AnEQRo80/wBd1/z2dWZNkYGCJm9o6IVdr6CRuMLsFhF1px9bU0GOvoXNWZdc4aj9AfqmE9e5lHTsaoCMTv3j/lTKJ+ns+X/Ka0fE056o3hYHhkTSBqNa0kEe0JiTBPyW/Ky/C+xX6bhtNI8MPFeDKOj1493m3pTW/D3Ql9KqnO2kf8AqdyRee2q5PCYn2qNE/wCAScuU/wDpqW5UyEsLdJStpFdzKUmBpU9msRe9rGiS57WCNEuMDHtVpHrv8McmcTk5jjprOdVPUfVb+VoPatGSnUbOKVJlNuhjWsHU0AD5Ji9URUPPM3KKpi9o63bhA8XLoUNLF7jqDW/Nx+bVPC9ulFYvLqT8iJE5C1ZmohLCEFTV4RFr3NayoQ0lpLXQJ50+xZb459wse0gXvXM6ho7VHX4NU3Oc688FxLjBESdWCmydkRlFxc0uJIj1oPTqXkxjW39ap9PUy9LxVje6v3u7k2tVDQCefBSQkewEAEaFp6jk2Txf08Wls3fPs522xhMA49nmpk3NWzMYqSFn6Xnqeer+nevxXHGWkCXADSTgdHipa1J0Ol03RLheJ6dCiY8ggjmxUj7W4g+yLwgw3HRGtb5RN9GeMxXVEyoRoJHUSEj3k6STGskpIRC0pxbopMcWgh8DEAXiNGnBQWimQ7HEkAzJM83P1KSnaS0QLpEziJ09qjq1C4yY0RgIWcRlu/GkzFIkytzdf7+ilhMrDA9GO7FdZxeMw5xmpQlVeW6MsVqVzW2nLCvmy9sPDMs2e5XqN/ESOp2I+a4ZWk4bWS7Wa7aBHa0+RCzS80xUtiolIhQdpc4j1WmOcxh2lab+GGTjWygwn2aIdVPWMG/mcD2Ld5Ks9Og40xR9W7N8iQ7W3rjGNSu+DuQ7PSdUq0KYYakNfd9n1ZOA0NxOIC9k+nyw6ywjViekLO0HFQwn1NKaq5Ms+AM6S4n6DwAUt5MhC3jWmIqmU6dzYNQ7P5gozXdsjv8A2TykKvPPhOKDDXfsN7/2TXWp+w34n+qehOf8XihFnT9hvxP9UZxU2G/E/wBVKUic/wCHFCM2mp7tvxP9Umc1Pdt+IPJSITnnwcUI85qe7b8QeSM5qe7HxB5J5QnP+HEaLRU92PiN8kZy/wB3+dqVBTn/AA4oJnD/AHf52pc4d7s95nmkQnP+HEXODsO3s80orHZP5fNIkhOf8XiTAp0SudIk6/4cX6aNCbUbIT0FeVs824fWGaZOw4O7D6p+Y3LEWGiHGOdes8KLEHtcDocCN4XkdFxp1McIMH5FYZR1afXRbUODDqklpG+FN6FVPw977K0yNaYeNTsPJaJdRhDjDOZhpLJYIbDZIxkucTp0y4laTJFFtJgbdAAnAaMcT4lVFGreqNaTrIA1NifmN6t3nBfQ18p7S8+n5ctqtIvGFFnIUFU4pi8zV05wEmcBc6RB0ZyEmcqBNUHRnCQ2kLnJTSiunOgjOQuVEqDqzkJM5C5SkQdWchJnAXMkRXVnARnIXKkQdfHhHHhciEHXx4Rx4XIiUHXxwSccuVCDq41BqLlSFQVOXa84Ly/hNZbloceZ4Dx24HxBXp2VaaxXC2yXqTX87HQep33A3rLJpDhyTaJYNY+i2VmtAcwGRiPHnXnmSa0PjWtCHkaCV1hPRhlOzJ6vwboUwL7GXeMaHYzek4kG9iD0dCtrQcFXWrLDL4ptOM83QoLXlRzRiJXp1Mt2VpjFRR7jikVScuHYO4+SOXPwO3O8lnbulskVRy7+A7neSQ5f/CfHySylshVB4QjZPj5JvpG3ZKllLeU0qpPCJurxR6Qs1eKllLYJCqkcIGavEJfSBmrxCWtLRCqxl9mrxCBl5n7IQpZpCq05eZ+yEnLzP2QllLJKqzl1n7hLy7T/AHCWUsUKuGXKfT4JeXKfSllLBCr+W6espeW6etLV3oXCMs09aXlenrSx2yklcfK1PX4IOVqevwUsR5RZgsxlZgNGqDsOPaBI+SvMo5YpgafBZXLVumg9wwn1R2nHwlZ5O4Y9rrrg7UVq6JDmg6wsoQumz5TLWhupc4zTjVw3PSq1rDK4IxhwPjitHlDQvKcscLnVXHi2XJ53QT2AYL0XJNu46x0qhMksAd/3N9V3iCtsZiTKKcD2idCYWBPqaSmSqguhCQlCilQSmyklA4lJfSFNQPL+vekL+k701IUU7jOk7yjjDrO8pqRA6+dZ3o4w6zvKahRTr/Sd6OMOs70xCgfe6SgO6UxCCQPSSmSllEL++ZEfuAmkoBRTo/cBNLercESklQV+UAqTLr4pMbtOJ3D7q4yk/FZzL1aagbstA7TifouJdQrVG6kpEkLhTqzcVsuAnCANY6g/WX0z/wCTfrvWPqJaLy1wcDBBkHUQu8ZqUmLehWrKjA44qHldmtVZeK1IVG6dDhqcNPn2rlurSZcUveVma07lZmtUF1EJa0v+VG60cpM1rMmoRUDToc0x1jH5Som2k3ATpD7r+q9HZhCm42tZykzWjlFutZg1Dee3UAW9oOntTWVyeL1PGPXdn5puKanlButGft1rKPtJDHnCWOI6IwP1KlvnjA3mLbw1zIH1U3LtaXPm60ufN1rKttJuNdrcGnvESpOON542QCO0E/RXcU02et1oz1utZcVz/L/GMej1ZSG0m68x7BI64jzTcU1OeN1pc6brWZ4w3w38JdPaBHioxajcDucvugf5XZU3FNTnTdaM6brWZ471nDmaAZ658kjLQSKf4/AYn5JZTUZ03WjOhrWWNpweeZnjhJ+ifxxvMbzuaXHogA/MgJZTSm0jWnC0jWs7JRJSymhNca0ZwNYWevFMqVSBpSZWnVb7WL0k4BZq0Vrzi7WZUlsryY3rmlZ2olF5IhFSlIkSyqi0yDb+LqXXexU9V3Qf6XfvmKsrTSuuIWZlWjuEAutDwS5oi8IxA0E9K6iXMw7kFV3LzNTtw80nLzNTtw80uCnXaKBJaRpa4HsODvAplSyGKo2oLdGmMfEDeoBl2n+Ld90oy7T/ABblOiuriTxjXRgWEO6DgR4yomWZwYzDFlTDpbeOO4qMZcp6z3UvLdPWdxQSPsx/miMHAEdcEEfJK2i69SdH9BDuj1Rp7VEMtU9Z3FLyzT1+BQBszuLIgyKkjpF4GeqCVMaB4yphgWNg9IvCPkouWKe14HyRyvT2vA+SBadF0UcDh7WGj1SMUyrQdxdXA4vMYaR6uhPGVqe14FLyrT2h4+SCTizx0wYuRPNN4YeC56VE3KWB9sE4aMXGTqUvKtPbHil5Tp7YRUb2GKxg6ABhphvN2lScX69MbLDzYDANRylT2xvS8pU9tu9Ec9RhNJ2Bl9Q83MXAboC6WsJrOPMGADrcST8gk5QZtt3pc/Ztt3hFTQmkKPPWbbd4RnLdpu8IlJIXFbq8Lpfamge0N4VNaq949CkrCFxSIQuVCEiIVEiEIVQSoqwQhQRQkhCFFJCLqEICEsJEIFhEJEIFhEIQgIRCEIBEJEIFhJCEIBEIQgISQhCAAXU04JEIFKEiFQIISIQ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2" name="AutoShape 12" descr="data:image/jpeg;base64,/9j/4AAQSkZJRgABAQAAAQABAAD/2wCEAAkGBhQSEBUUEhQVFBUUFRQUFBQUFBUUFBQXFRYVFBUUFBQXHCYeFxkkGRUUHy8gJCcpLCwsFR4xNTAqNSYrLCkBCQoKDgwOGg8PGikcHBwpKSkpKSkpKSkpKSkpKSwpKSkpKSkpKSkpKSkpKSkpKSwpKSksLCkpKSwpKSksKSksKf/AABEIANYA6wMBIgACEQEDEQH/xAAcAAABBQEBAQAAAAAAAAAAAAAAAQIDBQYEBwj/xABFEAABAwEDBgoIBAYBBAMAAAABAAIRAwQSIQUUMVFSkQYTFUFhcYGSodEWIjJTk7HB4WKi0vAHI0JjguLxVHKywhczQ//EABkBAQEBAQEBAAAAAAAAAAAAAAABAwIEBf/EACURAQACAQMDBQEBAQAAAAAAAAABEQIDEhMhMVEEFCJBYTJCI//aAAwDAQACEQMRAD8Ah4Nn+U9uxWqj85P1VvKpcgmKlobqqh3eY0q5Xuh5ZOlBKSULoLKJSJWtnQgRCkLEcUubVFKJUvFIFJLEcolS8UjiksRSi8nWYio2WkEaNymzU9CljnlErozUozYq2OeUSul9kIE68FHxSliKUSpeLRxSWtI5QSn8UjikspHKJQ+iRiO0JjXgjBWJQ+UspiWUCpU2USqFSpAUXlFUGSXRa6w2mU3bpb5K9lZC25WbZrUKjgSHUrpuxODpGntT3fxEo+7qfl81JyjHKYlIiZiJhrJSysgf4i0fd1Py+aP/AJFpe7qfl805MfK7Za+VZMoXWgc5xKzPBThC211i1tNzQwX3FxbGmAMOcn5Faqo7FN0T2SqRXEBidCIUDbqLqdCVAy6mvGCkTKrSQY0wYRWcybZDRJLXkzpBAhWvKZ1Dem8mu6Ehye7oXoiNOGXyP5UOyN5SjKZ2RvKj5Pd0IFgdrCv/ADPk66NvL/VIA5+foUsLmstjLXAmNBC7Lqwzq+jTG66mQiE+6iFxbpGWoup8JC1AyFWVm3KkczvmrWFw5UoyyRpGI7EEcpbyy1o4ZXHFppGQY9v7KL06Huj3/sm+DbLXSiVkvTv+1+f7I9Ox7o98eSb4NstcglZL09HuT3x+lJ6ej3J7/wDqrvhdsq/hkz2D0OHyKyb2rZ8LWTSadTvmPsse8LP1EVqSaP8AMIEJ5CQBYNmiydlyrZLKBQ9usXOcQJMMN0DDm0ntKhPDDKHMX9xy9P4FZLFGwUiQL723yYxh5LmidUEK4W8YTXdlOUPGzwsyj/cxx/8ArdoOhPZwpyife/Dd5L1t1uYMC9o/yCbyjT943vK8c+U3R4eU+kWUv7vwn+SOX8pf3vhP8l6tyjT943vI5Rp+8b3k45N0PKeW8pf3/hP8k5mWspc4rfBf5L1TlGn7xveSHKVL3jd6ceRuh5fy1lKPZrfAf+lWlI28gEuqCQDFw8/Yt3ynS943ekOUqW23eu8cJjuk5Qw/FW7aqdz7LhylWygy7d450z7NMmIjUOlei8o0ttu9HKVLbbvVnGZSJeWm3ZR1Wj4Th/6qLOsparR8N36V6tynS943ejlKltt3rPil3vh5RnGUtVo+G79KTjco6rR8N36V6ucpUttu9JynS943enFJuh5TeyhqtHw3/pXPUflHZtPcf+levHKdL3jd6OU6W23enFJuh44RlDZtPcqeSBnzcXC0CNpj48QvaaVRrhLSCOgykrU5BXPHX2u55LlCTcc72nMF7rw81xEK+4UWe7UHaPkqMrOejuDYSFqekXIZdSQpEio1PCVs2c9Dmn6fVYl63OW8bO/qB3EFYSoV6fVR82Oh/JpXVkuwmtXp0h/+j2s7xAPhK4y5bH+FmT+Mt186KLHP/wAj6jfmT2LzYxctp6Q9aqMDQGjAAAAagMAuO31blN7tTTHXEDxhdlU4qo4Q1opRtOA3et9AvZEXNPPLLOKS7gpCQobU8NYSvZlO2GUdUubO2XbijNnbLtxVLZrY8jBxU77VUjBy8fuJ8NdizzZ+y7ulGbO2Xd0qmNpq7RTTaau0U9xPg2LzNXbLu6Umav2Xd0qizurtFNzyptlT3M+F2QvxZX7Lu6U40HbDu6VnTbKm2jPKm0nuZ8JxtCbK/YduKbmj9l24qgFsqbSM8qbRU9zK7IX+aP2Xd0pcyfsu3FZ7PKm0lzyptK+4k2Qv6lke0SWkDpChTsjWlzqFYOM3TTeOiZafmEFy9OnlvxtnMVK24OVf5hGtvyP/ACtCQspkatFZnSY34fVawrHVjq7x7MPwxsc4jWD9PqsnmpXoXCqz3qZjTBjrjBeTuypU1+AXiz7t8ey1zR3RvSGyu6N6quVqmvwCacqVNrwC4dLU2Y/spM2PRvVVypU2vAI5Tqa/AIN7bTNJ41sd8isHUW8JkEawR9Fg6ggr2+q7xLzaHaUUL1r+EeT7llqViMar4B/DTEf+Tnbl5HUcvoPg9k3N7FRpc7abb3/c71nfmJXn046ts+zqcq7KWTeOIF66GidEyXdv4fFWKZZx7R1uI7vq/MFe3Si8nmzmoUnor/c/L902rwSvCHPBGq791oyoc7Ztt7wXrmIl590s6zgMwaHR2H9SU8DBtjunzWkY8OxBBGsGfknQuOLDwvJkzHoYNsd0+aQ8CxtjcfNa+ztbjN3mi8YHPOhOtDGhpi7OEXXEnSObqlcTjhE1tdxOUxdsb6FDbG4+aaeA7dobj5rVFR16wY28ejRiSTgABrXfFh4c8mTMegrdobnfqR6Ct2hud5rR51Dg17XMLpuzBBjSJBOI1FTqcWHiDkyhlfQZu0NzvNL6DN2hud5rX2VrS71ojHnjqxT7Wxob6t2b3M6cMfpC4nDCJra7jLKYu2M9BW7Y3O/UlHAZm0Nzv1LZ0WMuY3b0/wBTownr1KGsGioY9n1dBkdOKbcLraXlEXbM0OCQYHXXgXhDvVOImec6wkPBT+5+X7rYVKVP1oLYjA3sZx6epV4K7wr6ikymYUFPgwWkOFTQZHq6u1XMqdc7Rh1YbsFlrx2d6c2r8sUZYV4tlmz3K72/ikdRx+q90tVOWleQcNrJdrB20I7QfIrw6kPViziEXUhKxdhCRBQeitcsbabM41XNY1ziHHBrSTpPMFqbVlqz2fBzuOqc7W+wD186o7Xw0rOkU7tFp5mDHtOtezXzxyp59LGcXXwX4FWipaqPG0y2nxjXPvFoN1pvEXZnQI7V7fXcvM/4R0n1a9avUe54psDG3iSLzzJ8G/mXpVQ4rjCIp1nPVE50Ak82O5JZmwwa4k9ZxPiSm2v2CNqG94gHwJXQCvZox3l5tX6hFXkNdGJgwOmMFW2F76dIM4kE4ybhxnbH9W9WxeejcjjDqb4rScr+pc4xX3DhyRZyykARBJcYiNJww6oXalDzqbuQSu8cr+nGUJ7LQDgcJx2o1JLVSDRojEAesDOvBLRsocJN7n0NB0KO00A0AicTHrADmJkblnfy7u6+PZw2y03bokNvOul7pus6TC5rNajUfUpOAe1uh40HVoJ69KsSFz2xjgz+WIMiQ2Abv9V3mmFq4hC3J7KQL2NJcASMST2SoKeU3XabpY4vdBpj22jawJw64T7MxwqC4apZBvmsAOoNGsa1YCmJmBOuMUWendPZmBzgDox+RKltNnDWkwRDgBLgZEgT4qGjSvODdfkSpa9iDWuOPq6wMdGIWWU1l3dYx07Cz2cOYTBLgcBMTgPuo7ZSuugbM68ZP2S0LMHBxP8ATzASTp8k2tQDbsf1AnEQRo80/wBd1/z2dWZNkYGCJm9o6IVdr6CRuMLsFhF1px9bU0GOvoXNWZdc4aj9AfqmE9e5lHTsaoCMTv3j/lTKJ+ns+X/Ka0fE056o3hYHhkTSBqNa0kEe0JiTBPyW/Ky/C+xX6bhtNI8MPFeDKOj1493m3pTW/D3Ql9KqnO2kf8AqdyRee2q5PCYn2qNE/wCAScuU/wDpqW5UyEsLdJStpFdzKUmBpU9msRe9rGiS57WCNEuMDHtVpHrv8McmcTk5jjprOdVPUfVb+VoPatGSnUbOKVJlNuhjWsHU0AD5Ji9URUPPM3KKpi9o63bhA8XLoUNLF7jqDW/Nx+bVPC9ulFYvLqT8iJE5C1ZmohLCEFTV4RFr3NayoQ0lpLXQJ50+xZb459wse0gXvXM6ho7VHX4NU3Oc688FxLjBESdWCmydkRlFxc0uJIj1oPTqXkxjW39ap9PUy9LxVje6v3u7k2tVDQCefBSQkewEAEaFp6jk2Txf08Wls3fPs522xhMA49nmpk3NWzMYqSFn6Xnqeer+nevxXHGWkCXADSTgdHipa1J0Ol03RLheJ6dCiY8ggjmxUj7W4g+yLwgw3HRGtb5RN9GeMxXVEyoRoJHUSEj3k6STGskpIRC0pxbopMcWgh8DEAXiNGnBQWimQ7HEkAzJM83P1KSnaS0QLpEziJ09qjq1C4yY0RgIWcRlu/GkzFIkytzdf7+ilhMrDA9GO7FdZxeMw5xmpQlVeW6MsVqVzW2nLCvmy9sPDMs2e5XqN/ESOp2I+a4ZWk4bWS7Wa7aBHa0+RCzS80xUtiolIhQdpc4j1WmOcxh2lab+GGTjWygwn2aIdVPWMG/mcD2Ld5Ks9Og40xR9W7N8iQ7W3rjGNSu+DuQ7PSdUq0KYYakNfd9n1ZOA0NxOIC9k+nyw6ywjViekLO0HFQwn1NKaq5Ms+AM6S4n6DwAUt5MhC3jWmIqmU6dzYNQ7P5gozXdsjv8A2TykKvPPhOKDDXfsN7/2TXWp+w34n+qehOf8XihFnT9hvxP9UZxU2G/E/wBVKUic/wCHFCM2mp7tvxP9Umc1Pdt+IPJSITnnwcUI85qe7b8QeSM5qe7HxB5J5QnP+HEaLRU92PiN8kZy/wB3+dqVBTn/AA4oJnD/AHf52pc4d7s95nmkQnP+HEXODsO3s80orHZP5fNIkhOf8XiTAp0SudIk6/4cX6aNCbUbIT0FeVs824fWGaZOw4O7D6p+Y3LEWGiHGOdes8KLEHtcDocCN4XkdFxp1McIMH5FYZR1afXRbUODDqklpG+FN6FVPw977K0yNaYeNTsPJaJdRhDjDOZhpLJYIbDZIxkucTp0y4laTJFFtJgbdAAnAaMcT4lVFGreqNaTrIA1NifmN6t3nBfQ18p7S8+n5ctqtIvGFFnIUFU4pi8zV05wEmcBc6RB0ZyEmcqBNUHRnCQ2kLnJTSiunOgjOQuVEqDqzkJM5C5SkQdWchJnAXMkRXVnARnIXKkQdfHhHHhciEHXx4Rx4XIiUHXxwSccuVCDq41BqLlSFQVOXa84Ly/hNZbloceZ4Dx24HxBXp2VaaxXC2yXqTX87HQep33A3rLJpDhyTaJYNY+i2VmtAcwGRiPHnXnmSa0PjWtCHkaCV1hPRhlOzJ6vwboUwL7GXeMaHYzek4kG9iD0dCtrQcFXWrLDL4ptOM83QoLXlRzRiJXp1Mt2VpjFRR7jikVScuHYO4+SOXPwO3O8lnbulskVRy7+A7neSQ5f/CfHySylshVB4QjZPj5JvpG3ZKllLeU0qpPCJurxR6Qs1eKllLYJCqkcIGavEJfSBmrxCWtLRCqxl9mrxCBl5n7IQpZpCq05eZ+yEnLzP2QllLJKqzl1n7hLy7T/AHCWUsUKuGXKfT4JeXKfSllLBCr+W6espeW6etLV3oXCMs09aXlenrSx2yklcfK1PX4IOVqevwUsR5RZgsxlZgNGqDsOPaBI+SvMo5YpgafBZXLVumg9wwn1R2nHwlZ5O4Y9rrrg7UVq6JDmg6wsoQumz5TLWhupc4zTjVw3PSq1rDK4IxhwPjitHlDQvKcscLnVXHi2XJ53QT2AYL0XJNu46x0qhMksAd/3N9V3iCtsZiTKKcD2idCYWBPqaSmSqguhCQlCilQSmyklA4lJfSFNQPL+vekL+k701IUU7jOk7yjjDrO8pqRA6+dZ3o4w6zvKahRTr/Sd6OMOs70xCgfe6SgO6UxCCQPSSmSllEL++ZEfuAmkoBRTo/cBNLercESklQV+UAqTLr4pMbtOJ3D7q4yk/FZzL1aagbstA7TifouJdQrVG6kpEkLhTqzcVsuAnCANY6g/WX0z/wCTfrvWPqJaLy1wcDBBkHUQu8ZqUmLehWrKjA44qHldmtVZeK1IVG6dDhqcNPn2rlurSZcUveVma07lZmtUF1EJa0v+VG60cpM1rMmoRUDToc0x1jH5Som2k3ATpD7r+q9HZhCm42tZykzWjlFutZg1Dee3UAW9oOntTWVyeL1PGPXdn5puKanlButGft1rKPtJDHnCWOI6IwP1KlvnjA3mLbw1zIH1U3LtaXPm60ufN1rKttJuNdrcGnvESpOON542QCO0E/RXcU02et1oz1utZcVz/L/GMej1ZSG0m68x7BI64jzTcU1OeN1pc6brWZ4w3w38JdPaBHioxajcDucvugf5XZU3FNTnTdaM6brWZ471nDmaAZ658kjLQSKf4/AYn5JZTUZ03WjOhrWWNpweeZnjhJ+ifxxvMbzuaXHogA/MgJZTSm0jWnC0jWs7JRJSymhNca0ZwNYWevFMqVSBpSZWnVb7WL0k4BZq0Vrzi7WZUlsryY3rmlZ2olF5IhFSlIkSyqi0yDb+LqXXexU9V3Qf6XfvmKsrTSuuIWZlWjuEAutDwS5oi8IxA0E9K6iXMw7kFV3LzNTtw80nLzNTtw80uCnXaKBJaRpa4HsODvAplSyGKo2oLdGmMfEDeoBl2n+Ld90oy7T/ABblOiuriTxjXRgWEO6DgR4yomWZwYzDFlTDpbeOO4qMZcp6z3UvLdPWdxQSPsx/miMHAEdcEEfJK2i69SdH9BDuj1Rp7VEMtU9Z3FLyzT1+BQBszuLIgyKkjpF4GeqCVMaB4yphgWNg9IvCPkouWKe14HyRyvT2vA+SBadF0UcDh7WGj1SMUyrQdxdXA4vMYaR6uhPGVqe14FLyrT2h4+SCTizx0wYuRPNN4YeC56VE3KWB9sE4aMXGTqUvKtPbHil5Tp7YRUb2GKxg6ABhphvN2lScX69MbLDzYDANRylT2xvS8pU9tu9Ec9RhNJ2Bl9Q83MXAboC6WsJrOPMGADrcST8gk5QZtt3pc/Ztt3hFTQmkKPPWbbd4RnLdpu8IlJIXFbq8Lpfamge0N4VNaq949CkrCFxSIQuVCEiIVEiEIVQSoqwQhQRQkhCFFJCLqEICEsJEIFhEJEIFhEIQgIRCEIBEJEIFhJCEIBEIQgISQhCAAXU04JEIFKEiFQIISIQ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4" name="AutoShape 14" descr="data:image/jpeg;base64,/9j/4AAQSkZJRgABAQAAAQABAAD/2wCEAAkGBhQSEBUUEhQUFRQVFBQUFBQWFRUVFRUWFxQVFBQUFRcXHCYeFxkjGRUUHy8gJCcpLCwsFR4xNTAqNSYrLCkBCQoKDgwOFw8PFykcFBwpKSwpKSkpKSkpKSkpKSkpKSkpKSwpLCkpKSkpKSkpKSkpKSkpKSwsLCk1KSksLCkuKv/AABEIAN0A5AMBIgACEQEDEQH/xAAbAAABBQEBAAAAAAAAAAAAAAAEAAECAwUGB//EAEwQAAEDAQQFBggMBAUDBQAAAAEAAhEDBBIhMQVBUWGRBhMicYHRFDJSU5KhscEVFiMzQmJyorLS4fAHQ4KTFyRUY/E0c8JEg5Sjs//EABkBAQEBAQEBAAAAAAAAAAAAAAABAgMEBv/EACMRAQEBAQABBAEFAQAAAAAAAAABEQISAyExURMEIkFhcTL/2gAMAwEAAhEDEQA/APM+fc+oaWo13OiIxcdfFegBc9StzHuDnBpcMQ8Z9q2KVpB79S0yKBUgVUHJ7yIuaVYHIa8phyom5NcOwqVES7sRYauetBWTvTuRV1K6roFJw2KdG1uGF5w/qKuupw1NFVWu45ucesk+1UufGZjtRl1YnKTkyyuadRz3twLCGkQSDIOOuDHYrqVoMrTkZUry4+06INlbztGo6GxLXaxMdq6Sy2u+xrsrwB4qxBkp7yEdaYQ79LNBx4q7gvru+WpjYHO9gRS5ylpc1nPfRF4sF1s5OxklaOitLCs2YhwMOacwURppw6MlSHpw9VV4tDvKdxKcWh3lO9IofnFIOQTdinAUL6V9QTTXlAvXP1uWAY9zHU3AtJGYT4HU0ra5ogOcO1Jcr8dKfkP+73pKbDK4qjWLWtjO9jwgeuV2FCyuDWvYZkAlp6sYK4uhV6J+0wjiu80U6aLPspFpUNIQYdgdiNZaAciFTVoteOkO8dRQlTR4GRPXOKqNYFSBWPSt1RvRLb5+icp6yhKtuthPRZTYPtB3v9yl6kJHW2ISSjAFTyYoE0QakXvpHVP/ACtjwZuxYjbOhIhaPgzdhTeCjYUGfCcBaHgrdhS8EG9BngIHlDYn1LK8UzFSm5tVh6sHDtDit7wRu9WWWxtdLfKDmntCI8ltGmH12Nolpa+8BU7D3+xdE111oAyAgdi5+1WGu0OrFhDg++4XT4owgdQWrZbYHsDhkVpBOea5/lHaJhjM3EDitWvadQWW+j/mabc4Bcf32KZo1dDWcU7zRk0NbwGPrVNtdzNqZUGDanQfsnUVdo+p452vKjpqhzlFwHjDpN6xitstnnEucWXovSHO0mu1xB6xmiucRRXOqQqILnFMVEQZfSvoYVFIVEVfeXGcsnjn2xEhgk6zJMSut5xcXyspOFe8fFcBdPUMQl+CX3ZF9JVXklhpUZGG4erFHUtIVgAGveBqAJjsQ1vZD+wLQs9LoNw1BCqxpOv5ypxKl8K1/OPV/Mp+ZVZaHJu01HueXuJAbhO0n9FtrP0HShjjtIHAfqtAZrz+pf3O3Pw6jQ4/y53uZ/8ArTR1p0a15vEvBiOi4j1dqF0SP8uN72fjB9y1HHA9S7ce0Y6+WZ4HTIBirB6Q+VOOsGC9E2YNZN0OxMklwcSYAzLtywtMcm31zTe26QKTG4mDgJ2b1mnkVV8lnpBW9dJjs6zw4QQ8ZHCJwx2qllmAMg1t2BjXqA3+pcj8Taw+gPTb3q2w8l7QytTdBAa9pPygyBE68cFJ1R1tCzZEVKhx1kajBBkTqhXaMdFqeN9I8Wx7krIMD9p/4yoWcxazvp0zwe4K2rFFWmA8g5XiDvE4heS26o+zV69FsdGo66DldmRHZC9it9OKj/tH2yvN/wCIejItIqAQajGun6zegfYOKrLnGcoKg1M4HvUW6ZeKnOQ2Yu64hDtaCMsRmN6QYDqUVqt02aYbgCHST1zqUWcqXk4MaR2+tZlvPybdxIQNK0wqmNiyaYdRe4houvM3ZwB3I341u82PS/Rc3z84QiHWd7WguaQDk4j2ordHKs+b+9+imOVn+2fSCyKdkMDpDiFCrZbokkxtnBEbvxtGum7iFY3lczyH+rvXLuLfLVbqg8r1FB145X0/JfwHeuc0xpI1qrnCY+iDqA3IWm8nITvMgKqrUBEgRjj3oshB6ShgcUlFH6YZ0gd3sK07GZptP1QhNI0S5sgSRPrRViaQxoOYCMiYUrqi0SthrIACz114rJqdgpxTG+Sr2jFXNpdEdSgG4rhbtdY6jRY+QZ/3G+oPPuWjU8U9R9iA0YPkqf25/wDrq/oj6vinqPsXo5+HO/KunVDabS4gC60Y9STauZLoBywAujrj2quowXaUjDCZEj5twE9pCZ9XoOBqB0tcALsEkgxktItfUwLQ/pbQB0evUr2PB1z+80E03XOhzWOvY3gJLYbGeMZ+tX03y8S5riGvxbli5kewoJWUYO+2/wDESqnGLUzfSPqfPvV1n+n9t3sB96otP/UUj9WoPwFSrBmkmfKu48QFxf8AEWyXrI2oM6dSD9l4j8QHFdzpVnSB2tHsWc+zNqNdTeA5rhBaRIMYiR1gKo8G50zPFIuIyy9YXsPwJRblRpjqACHdybs5dPMsk5/sLOxceWMdeYRrGPehDQB3L1/4r2fzLR1E96GPI2yz80Oxzx702GOA0axtOneABe4xJxujclXrzi989eK75/IezH6BG6+/8ygOQ9lH8szve4+0p5GPNKlRo+bJ6okfoq61oLhDhd2jau80/wAkWspOfRvAtE3Q6ZGs47FwdeyvnI9qaBiFaxjdck8ApCyOmMkX4M66BewIVFJt8NugaoQh8XrKJq0S1sYQdetCuKIaUkkkV07FYChQ+EQwoyKsjZeBvWtElZ+i2S4nYFq2QTUHWuPd98dOfh0NGxSwdSGraLcDgF0VJuCnC1eZU1TZ6JaxoGbcccsiD7VYHv8AJZ6R/KrLW17bM59JrXVGuaA177jSDnjBxWENLWvXZ6PZaB+VaGp4P/tt7HuHuT82fIH9x3cso6atUf8ATUt/+Zb+XFV2XlJVdVFN9AU5jpc4H68RAATcMbPNnyOFZ/ckGHyHf3n96Ltt5lmNSnT5x4cBcvhkg67xWJ8N2j/Rn/5FFX3Rq0yW5M3+ODj1nNQqUnOqMcRdDL2ZBJLhECFlP5Q2gf8Aondleilo7lM+rVFN9B1LeXtfO4XVNHTW+oHUmnW3ArKZUgg7CjZSawbFQHWoAVDMQcRO/FI0RsHtWhbqGNM/VjgShXAZSFi33agYgKp4RJoDaFU5o3KLiDhsUbqnS2JOYqKKlOR7tu0LzDT2jn0Kzmtktzbr6Jy4Zdi9VIwXM8tND87QL2+PTlw3t+kPf2K8/TNeftqmcW9uIRL7SHDpNy17FnOrkZk8Ugxz8yQNmtaZUWqtJhuSoV9ro3SIyhUKqZJJJB0FQK2gVXUKnZ3KI3NFs6BO0+xaNgb8oOtDWRkUxx44oyxU3FwueNOBOIXC/wDTrPh2rVIFYXPWiMKtHtZ+qsp+FnKpQP8A7Z/Mtc+rx1cnUt/1myz+Gpa3ugBuV7HC8QIOIbrMwO0oQV3g40SRGcAEm6TiATEuAGeEqoNtflUfQd+ZSHhe2h6D/wA66IdtepGNCTGQwBMDDIxjOeeqUXZ6EklzGiD0ewkTO+JHWhZtf+z6L/zJB9r2UOD/AMyINt1V4bDWX8HmCSACALvXJnBU0DedBpQIcZIOYLYGUazwwJVQq2ryaP3+9LnrV5FHi/vRVdO1OgXqBJMeK1wHitMYg5OJHYibE8Pd8yWECQ4jqywnXnuKr5+1ebpek5P4TafNU/Td3IjSAThZvhdp8zT/ALh/Knba6+ui3+4fyorU0l80wjMXvaEMykCASBlsCk+q51Nhc27D7pxnB4gavKDeKiwHIalmrDVKDSMgh20wDkJRUHZCZlHHFRQ3NEO/f7/4SdhmVK2uIQ1MF2eSCzqBhQfTnu3a0dZmAqFZmtB5Jp/k+KFpc0Dou6bDuOrsOCyyLriNR9upeo8qtF87ZyQJfT6Q2lv0gOz2LzepZw7I9i6f25sq0tzBQa1qlEnouwIyO3cs2vSLTiiq0kklRulytswkxtMIe+tfkzot9aqLowaQXE5DYso3i2AAtHQjflBuCJHJonN44fqtOw6MbSaYxMZrjl+XS2BXSPoNOGefHBaVhb0cgMdWSxPhIX7l4XgJInUSADltMdnatrRzpZMzicV8/wDoPT6n6iW/29Xq39gpOmCdfSvEdIJQnhAkk6SBJ0kkCSSSlBKvjZ6sZhoeOtjg73KJIvHYcezV7lZRq3T2Qd6qqNxloGwdSmLLiRI3cUwcAqS12wKJpO2BXF1F9QOcRuVDGRI35evvVwoEGQBxS5h0zA4qeJp6TwFdUxVDqDtg4qTWPGocUkNiulnj1GV5lyw0L4NXIHiPl7NwJxb2H3L1Esds26xrWRyo0E61We6ABUaQWEkQdRBOqR7AtT6ZryMWojPFV2hwcMVqaa5L2izAOq04aTAeCHNnZIyPWsZ4wVQK6iQkncCkmq0AV6F/Dml8i921x9QC89C9P5AUYsrfrOPtKhHR2mpDy0YRh1nWT2qvnTt9nclaDNR/2ne0hRC6SRnUp6uATtq7COAUHNkRtELGq8lGkENc4dEgYCZxxJAGERgImMZV59Pj/EvVb3Pnb7E3hWMXhMTGExlPrCyW8mqeu8csMIwN6IjAarow3KPxWpzm/KMwdQGMtxwAjZqha8ePtN6bAtnSu3heAkjCY2wrOdO31ICw6KZSJLQSSIJOJzcc4nN3qCNhS8z+FlqfPH9hOKp/YUAE6njF1I1ju4J+eO7goJKeMNT507uCXPHdwUEk8Ympisd3BIWneNnbsUFlHk8LxdfdJc52QgF0hxHZA7Fqc8/yW1s88d3BLnju4fqsf4Eymo/C5xaM889ak3QxA+dcSIiZjCScL2uRr+iOpXw5+08q1ueO7h+qcVju4fqsgaIcQZqOxv4SSAD4oGIxA1naVZZtFXHTzjnAEw2TG6cdXcnhz9m1peE9X77UhaOr99qxxoGABfyM+IDqiMSTB1gzO5WWPQwpuDr0xP0YznAGfF6WSeHP2bWrzx3evvTGsd3r71BPCz4xdoe00PCrHWpuAlzKjY2PZJaR/U0LwxwXvWiH3alQHVUDuxwBPvXjenNDOp2qtTw6NWo0YjIOMepc2mKWpKyoyCQcwkgIAXrPIelFmojbB4mV5Q0L2Dkoy7Qo7mA8Gyo0uLpJO0k8TKkFBmSkF1YU24/JnfA4uAKytNW+lZ3NbzAeXNvSLrYEwNWORWrbD0f6mfjasXlNourVqNcxt4BkGC3A3idZ3rPdsmxmhByop/6b74/Kn+M1L/Tfeb7ggRyer+bPFvenPJ+v5s8Wn3rh+Tv6TaPHKmnrsx9MH/xSHKal/pz6YHuQQ5PV/Nni3vTfAFfzTvu96fk7+ja0PjRSOdnd6Y7lOjp2nUNxtJ7HOa664VDgQ0kZHDJZvwBX827i3vVtk0NWa+86mWgB5JMeQ7erPU734No+tyjpBxHMPMEib8TBic1FvKil5h/9yfag7VoOtfcRTcQXOIIiIJJGtV/ANfzbvu96l9Tv6Ta0DympeYqf3I9hUvjRS10Kn9z9VnfAVfzTvV3pHQVfzTvV3p+Tv6NrQHKekP5FT+5+qZ3Kil5ip/cj2FADQVfzTvV3pfAVfzTvV3p+Xv6NrpLFbGVaIqsDmw4CC4kiHAOBxgiCtSt4pjODHXGCwtDWJ9Oy1GvbdMvcAYyujHDeFuuOC9HN2NAqFAEMN2bzZcbz5yB24zKhTbN+QXFvii8dTngDP6qqpUcAecLAXXWtBfAMkARfjVsCsZQl9yYLb0uF4F3inGHfXOcrSnqMi5EtDovNvOON5uGJnWVb4PHOEMLboljw52OE5Tu9aGqMhl+9fHSbDgZaYJnPAy0b+pEssvSuc46S2YJcQR2u60BxThRY+WtOUjLUNykFUVUjFo+3T9bXdzlyvLWygWtzoHTax/bdun1tK6e0uh9J31y09Tmn3gLK5d0ujRfBOD6ZjcQ4fiK4dz5dOXntr0aHOkz2JlrXUlx2tuaphezaHbFEbqTvwQvHrMyXNG0getey2YRSd/2x6y0LtGFDVIKIUguzCi2ZN+3T/GCrwUPbD4n22+8+5VPtbH/TF0bCDe4av31oDmOBEjEKYQjrYxoEObj4uIAjb1JWaqyT05cdp1DZuQGhKECbUx5BvgBpkQ7xsCMY1Yq6rbmADpNxylwA6+pVBEKm2D5J/wBh34SoWWsyCGvDpLneMCcTMDcJVNe2EtIIY280xNTGCImLqlUdTOA6gpLPp24gQAx11sm7UxgDMAt9/ar69taABeAJ2kCAdZQEBwy1p0JZ69MAw9pjFxkT1lQ8Mpl0uqARk29HaVUHpQg7XaW4sLw2RBIdBAI1b9isFtYGzeBAiceHFFXVWS0jaCFCzumm07WtPqCpo2lklxfmAIk3RBMbpxz3KyxfNtGwRwJHuUoCY94LmsaHNDjiQMybxGLxME7EmvcHSRFQmLt0QQWn6/1NurJKrUawva+QHGQQPqgGI1yCnfXDnh7QYYAXZA69R3Ocgk6+QA9oayRN0N1mPOHWdmtWUK1UgFrQRHRcWtkj+4IVD7Wy68NJJfkDdGOrMjWrW12Nhr5BY6RBbGcjXshAbQHQGcgkHDIySRgThjtKmCq7PVDg5wyLpGI8loOR2hTCqKNID5InW0td6LgfYCqeV1MOsRcZ6FRjsJydLDl1hGvZeBG0EcRCqDTVsTwPGNEx9pkO/wDFcu57t8vPWYancEla5tT6v3Ulwyt6wtFsmtTH12+1euDCk7+gfeHcvK+T7JtFP7U+peq1j8n1vb+FxXWIHCkoAKQK7OYHTXzfa71U3n3KVCjUaSGllySQIdIkknrmZneia1AOEO2zgSCOojEa+KG+BKXk/ed3qAahSc6o4sLQQ6QTjgalcGI61bpB1S4b9yIdF2fNvnPcr3aKpmJBMCAL78BsAnBKnomm3xQRvDnA8QVVTZTqN8S6W3vFg4AmXEGccyUJQpuNRxZdlriRJORfWByV3wLS8n7zveVY7RVMgAgkAQBffAGwCcERCq6peZfu+MYuzM83UnPVkqLPTcXAtLZFOmcZ1tI1dSKp6JptyBGqQ5wMbJBlEOszDALWmBAloMDYJyQCvvkjnLmTgLs53HTnqyVVFhJvNLQ4NpnHYWAEdpaOC0KdnY3xWtGrAAdiodoumc2nDAdJ8AbBjgEFFvLugXlsycpiA6m7GerNW2cVWtDQad0QMzg0dUaoU2aKpjJpG2HPE9cHFR+B6XkT1lx9pQD6PaYlrg13RknElppsgdU69yjbJJZfuyQ4O1iC9rRO6HetGO0VTObSY2uefaUm6KpjJsTnDngHrAKgiTUuuDqlMtukHUYIOzCeCusDpZ/U71uLveoDRNIfQHYXD2FE06YaIAgfvbmqBRSmq/AHosIkb3hVW5kBhLWg/SAy+i8iYEjoI2rZWuxc2d/6pmWJgyaMiNZzzGKBc0S4gtFwtjIZ5R7fUhLEXlnQAm9jMSZY0+0lEt0fT8gKT7Kw5tbgIGAwA1dSIenN8zAJY0kDKQXAxxHBWhVUqbGzdDROcQOKmHjaOKCxqWhIlzDkKj2/0ux9jlEVBtHEKuxvis+MRDDhtgg+oBZ7a5c1aLDSa4tN2WktxOwkJKXKm3ila6rebBxDgZOIe0P96ZY8W9cryawtDSdUr04AObtGfcvLdDfOjqK9GsNU3QswFGyN2H0nd6fwduw+k7vTc4U/OFVDtsjdh9J3en8FbsPpO7018pc4gmLM3YfSd3p+YGz1nvUOcKfnDtQT8HGw+k7vSFnbsPpO71DnDtT3ztQS8HGw+k7vSNlbsPF3em5w7U/OFAxsLNh9J3enFibsPpO70r52p75QMLEzZ63d6c2Nuz1nvSvFK+UD+DN2e1S8GbsUb5SvlA/gzfJCcWRvkjgo3ztSvoJCzNGTRwCQs7fJHAKN9K8gn4O3yRwCXgzfJb6IULyUoJ8w3yW8An5kbBwCqlKURdze4cFNlKcAhbyvsfjDrVHHfxFpAWwAZ8zSnrgj2Qkm5cuvW6puDG8GNSWzXKaJ+dHavQdH+KF59or50dq9A0d4gXGNDAnTJ5WkKU4TSkgknUQU6CSUpkkEk8qMp0DpAppTygdKU0pIiSUpkkDylKYJ1QpSlJMgdKU0pIHSJTSkUCRWjx0whEfopvygQcByoqXrZXP+44cOj7k6E0nUvVqjttR54uJSV1lzlG1XHAjMLco8tnMAHNsPaVzJxzScFnGtdV8f3+aZxconl/U1UqfF3euWTKmuq/xAqeap8Xd6Q/iBV81T4v71zDWqDkNdSf4gVfN0/vd6f/ECr5un97vXLFIBB1I/iDV83T+/3ph/EGt5ul9/8y5mMFBB1I/iDW8ilwf+ZR/xAr+RS4O/MuZUgE0dIeX9o8mkP6XfmSPL60am0h/S78y526nFNB0B5e2jZSH9B97kx5eWmP5fod5WBdTXURvnlzaYzZ13AonlvavKZ6DVhhqeEG0eWlq8tvoM7kx5Y2o/zB6DO5Y8KUINX422o/zT6LB7GpfGq1H+c7g0e5ZganaFTWn8ZLSf5z+yB7lL4ftBzrP4x7FntarGhajNo/4crn+bU9KPYn+GKx/m1PSKBYFMImjhpOr5x/pO71Lw6ofpv9I96FCk0qNJpJJK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6" name="AutoShape 16" descr="data:image/jpeg;base64,/9j/4AAQSkZJRgABAQAAAQABAAD/2wCEAAkGBhQSEBUUEhQUFRQVFBQUFBQWFRUVFRUWFxQVFBQUFRcXHCYeFxkjGRUUHy8gJCcpLCwsFR4xNTAqNSYrLCkBCQoKDgwOFw8PFykcFBwpKSwpKSkpKSkpKSkpKSkpKSkpKSwpLCkpKSkpKSkpKSkpKSkpKSwsLCk1KSksLCkuKv/AABEIAN0A5AMBIgACEQEDEQH/xAAbAAABBQEBAAAAAAAAAAAAAAAEAAECAwUGB//EAEwQAAEDAQQFBggMBAUDBQAAAAEAAhEDBBIhMQVBUWGRBhMicYHRFDJSU5KhscEVFiMzQmJyorLS4fAHQ4KTFyRUY/E0c8JEg5Sjs//EABkBAQEBAQEBAAAAAAAAAAAAAAABAgMEBv/EACMRAQEBAQABBAEFAQAAAAAAAAABEQISAyExURMEIkFhcTL/2gAMAwEAAhEDEQA/APM+fc+oaWo13OiIxcdfFegBc9StzHuDnBpcMQ8Z9q2KVpB79S0yKBUgVUHJ7yIuaVYHIa8phyom5NcOwqVES7sRYauetBWTvTuRV1K6roFJw2KdG1uGF5w/qKuupw1NFVWu45ucesk+1UufGZjtRl1YnKTkyyuadRz3twLCGkQSDIOOuDHYrqVoMrTkZUry4+06INlbztGo6GxLXaxMdq6Sy2u+xrsrwB4qxBkp7yEdaYQ79LNBx4q7gvru+WpjYHO9gRS5ylpc1nPfRF4sF1s5OxklaOitLCs2YhwMOacwURppw6MlSHpw9VV4tDvKdxKcWh3lO9IofnFIOQTdinAUL6V9QTTXlAvXP1uWAY9zHU3AtJGYT4HU0ra5ogOcO1Jcr8dKfkP+73pKbDK4qjWLWtjO9jwgeuV2FCyuDWvYZkAlp6sYK4uhV6J+0wjiu80U6aLPspFpUNIQYdgdiNZaAciFTVoteOkO8dRQlTR4GRPXOKqNYFSBWPSt1RvRLb5+icp6yhKtuthPRZTYPtB3v9yl6kJHW2ISSjAFTyYoE0QakXvpHVP/ACtjwZuxYjbOhIhaPgzdhTeCjYUGfCcBaHgrdhS8EG9BngIHlDYn1LK8UzFSm5tVh6sHDtDit7wRu9WWWxtdLfKDmntCI8ltGmH12Nolpa+8BU7D3+xdE111oAyAgdi5+1WGu0OrFhDg++4XT4owgdQWrZbYHsDhkVpBOea5/lHaJhjM3EDitWvadQWW+j/mabc4Bcf32KZo1dDWcU7zRk0NbwGPrVNtdzNqZUGDanQfsnUVdo+p452vKjpqhzlFwHjDpN6xitstnnEucWXovSHO0mu1xB6xmiucRRXOqQqILnFMVEQZfSvoYVFIVEVfeXGcsnjn2xEhgk6zJMSut5xcXyspOFe8fFcBdPUMQl+CX3ZF9JVXklhpUZGG4erFHUtIVgAGveBqAJjsQ1vZD+wLQs9LoNw1BCqxpOv5ypxKl8K1/OPV/Mp+ZVZaHJu01HueXuJAbhO0n9FtrP0HShjjtIHAfqtAZrz+pf3O3Pw6jQ4/y53uZ/8ArTR1p0a15vEvBiOi4j1dqF0SP8uN72fjB9y1HHA9S7ce0Y6+WZ4HTIBirB6Q+VOOsGC9E2YNZN0OxMklwcSYAzLtywtMcm31zTe26QKTG4mDgJ2b1mnkVV8lnpBW9dJjs6zw4QQ8ZHCJwx2qllmAMg1t2BjXqA3+pcj8Taw+gPTb3q2w8l7QytTdBAa9pPygyBE68cFJ1R1tCzZEVKhx1kajBBkTqhXaMdFqeN9I8Wx7krIMD9p/4yoWcxazvp0zwe4K2rFFWmA8g5XiDvE4heS26o+zV69FsdGo66DldmRHZC9it9OKj/tH2yvN/wCIejItIqAQajGun6zegfYOKrLnGcoKg1M4HvUW6ZeKnOQ2Yu64hDtaCMsRmN6QYDqUVqt02aYbgCHST1zqUWcqXk4MaR2+tZlvPybdxIQNK0wqmNiyaYdRe4houvM3ZwB3I341u82PS/Rc3z84QiHWd7WguaQDk4j2ordHKs+b+9+imOVn+2fSCyKdkMDpDiFCrZbokkxtnBEbvxtGum7iFY3lczyH+rvXLuLfLVbqg8r1FB145X0/JfwHeuc0xpI1qrnCY+iDqA3IWm8nITvMgKqrUBEgRjj3oshB6ShgcUlFH6YZ0gd3sK07GZptP1QhNI0S5sgSRPrRViaQxoOYCMiYUrqi0SthrIACz114rJqdgpxTG+Sr2jFXNpdEdSgG4rhbtdY6jRY+QZ/3G+oPPuWjU8U9R9iA0YPkqf25/wDrq/oj6vinqPsXo5+HO/KunVDabS4gC60Y9STauZLoBywAujrj2quowXaUjDCZEj5twE9pCZ9XoOBqB0tcALsEkgxktItfUwLQ/pbQB0evUr2PB1z+80E03XOhzWOvY3gJLYbGeMZ+tX03y8S5riGvxbli5kewoJWUYO+2/wDESqnGLUzfSPqfPvV1n+n9t3sB96otP/UUj9WoPwFSrBmkmfKu48QFxf8AEWyXrI2oM6dSD9l4j8QHFdzpVnSB2tHsWc+zNqNdTeA5rhBaRIMYiR1gKo8G50zPFIuIyy9YXsPwJRblRpjqACHdybs5dPMsk5/sLOxceWMdeYRrGPehDQB3L1/4r2fzLR1E96GPI2yz80Oxzx702GOA0axtOneABe4xJxujclXrzi989eK75/IezH6BG6+/8ygOQ9lH8szve4+0p5GPNKlRo+bJ6okfoq61oLhDhd2jau80/wAkWspOfRvAtE3Q6ZGs47FwdeyvnI9qaBiFaxjdck8ApCyOmMkX4M66BewIVFJt8NugaoQh8XrKJq0S1sYQdetCuKIaUkkkV07FYChQ+EQwoyKsjZeBvWtElZ+i2S4nYFq2QTUHWuPd98dOfh0NGxSwdSGraLcDgF0VJuCnC1eZU1TZ6JaxoGbcccsiD7VYHv8AJZ6R/KrLW17bM59JrXVGuaA177jSDnjBxWENLWvXZ6PZaB+VaGp4P/tt7HuHuT82fIH9x3cso6atUf8ATUt/+Zb+XFV2XlJVdVFN9AU5jpc4H68RAATcMbPNnyOFZ/ckGHyHf3n96Ltt5lmNSnT5x4cBcvhkg67xWJ8N2j/Rn/5FFX3Rq0yW5M3+ODj1nNQqUnOqMcRdDL2ZBJLhECFlP5Q2gf8Aondleilo7lM+rVFN9B1LeXtfO4XVNHTW+oHUmnW3ArKZUgg7CjZSawbFQHWoAVDMQcRO/FI0RsHtWhbqGNM/VjgShXAZSFi33agYgKp4RJoDaFU5o3KLiDhsUbqnS2JOYqKKlOR7tu0LzDT2jn0Kzmtktzbr6Jy4Zdi9VIwXM8tND87QL2+PTlw3t+kPf2K8/TNeftqmcW9uIRL7SHDpNy17FnOrkZk8Ugxz8yQNmtaZUWqtJhuSoV9ro3SIyhUKqZJJJB0FQK2gVXUKnZ3KI3NFs6BO0+xaNgb8oOtDWRkUxx44oyxU3FwueNOBOIXC/wDTrPh2rVIFYXPWiMKtHtZ+qsp+FnKpQP8A7Z/Mtc+rx1cnUt/1myz+Gpa3ugBuV7HC8QIOIbrMwO0oQV3g40SRGcAEm6TiATEuAGeEqoNtflUfQd+ZSHhe2h6D/wA66IdtepGNCTGQwBMDDIxjOeeqUXZ6EklzGiD0ewkTO+JHWhZtf+z6L/zJB9r2UOD/AMyINt1V4bDWX8HmCSACALvXJnBU0DedBpQIcZIOYLYGUazwwJVQq2ryaP3+9LnrV5FHi/vRVdO1OgXqBJMeK1wHitMYg5OJHYibE8Pd8yWECQ4jqywnXnuKr5+1ebpek5P4TafNU/Td3IjSAThZvhdp8zT/ALh/Knba6+ui3+4fyorU0l80wjMXvaEMykCASBlsCk+q51Nhc27D7pxnB4gavKDeKiwHIalmrDVKDSMgh20wDkJRUHZCZlHHFRQ3NEO/f7/4SdhmVK2uIQ1MF2eSCzqBhQfTnu3a0dZmAqFZmtB5Jp/k+KFpc0Dou6bDuOrsOCyyLriNR9upeo8qtF87ZyQJfT6Q2lv0gOz2LzepZw7I9i6f25sq0tzBQa1qlEnouwIyO3cs2vSLTiiq0kklRulytswkxtMIe+tfkzot9aqLowaQXE5DYso3i2AAtHQjflBuCJHJonN44fqtOw6MbSaYxMZrjl+XS2BXSPoNOGefHBaVhb0cgMdWSxPhIX7l4XgJInUSADltMdnatrRzpZMzicV8/wDoPT6n6iW/29Xq39gpOmCdfSvEdIJQnhAkk6SBJ0kkCSSSlBKvjZ6sZhoeOtjg73KJIvHYcezV7lZRq3T2Qd6qqNxloGwdSmLLiRI3cUwcAqS12wKJpO2BXF1F9QOcRuVDGRI35evvVwoEGQBxS5h0zA4qeJp6TwFdUxVDqDtg4qTWPGocUkNiulnj1GV5lyw0L4NXIHiPl7NwJxb2H3L1Esds26xrWRyo0E61We6ABUaQWEkQdRBOqR7AtT6ZryMWojPFV2hwcMVqaa5L2izAOq04aTAeCHNnZIyPWsZ4wVQK6iQkncCkmq0AV6F/Dml8i921x9QC89C9P5AUYsrfrOPtKhHR2mpDy0YRh1nWT2qvnTt9nclaDNR/2ne0hRC6SRnUp6uATtq7COAUHNkRtELGq8lGkENc4dEgYCZxxJAGERgImMZV59Pj/EvVb3Pnb7E3hWMXhMTGExlPrCyW8mqeu8csMIwN6IjAarow3KPxWpzm/KMwdQGMtxwAjZqha8ePtN6bAtnSu3heAkjCY2wrOdO31ICw6KZSJLQSSIJOJzcc4nN3qCNhS8z+FlqfPH9hOKp/YUAE6njF1I1ju4J+eO7goJKeMNT507uCXPHdwUEk8Ympisd3BIWneNnbsUFlHk8LxdfdJc52QgF0hxHZA7Fqc8/yW1s88d3BLnju4fqsf4Eymo/C5xaM889ak3QxA+dcSIiZjCScL2uRr+iOpXw5+08q1ueO7h+qcVju4fqsgaIcQZqOxv4SSAD4oGIxA1naVZZtFXHTzjnAEw2TG6cdXcnhz9m1peE9X77UhaOr99qxxoGABfyM+IDqiMSTB1gzO5WWPQwpuDr0xP0YznAGfF6WSeHP2bWrzx3evvTGsd3r71BPCz4xdoe00PCrHWpuAlzKjY2PZJaR/U0LwxwXvWiH3alQHVUDuxwBPvXjenNDOp2qtTw6NWo0YjIOMepc2mKWpKyoyCQcwkgIAXrPIelFmojbB4mV5Q0L2Dkoy7Qo7mA8Gyo0uLpJO0k8TKkFBmSkF1YU24/JnfA4uAKytNW+lZ3NbzAeXNvSLrYEwNWORWrbD0f6mfjasXlNourVqNcxt4BkGC3A3idZ3rPdsmxmhByop/6b74/Kn+M1L/Tfeb7ggRyer+bPFvenPJ+v5s8Wn3rh+Tv6TaPHKmnrsx9MH/xSHKal/pz6YHuQQ5PV/Nni3vTfAFfzTvu96fk7+ja0PjRSOdnd6Y7lOjp2nUNxtJ7HOa664VDgQ0kZHDJZvwBX827i3vVtk0NWa+86mWgB5JMeQ7erPU734No+tyjpBxHMPMEib8TBic1FvKil5h/9yfag7VoOtfcRTcQXOIIiIJJGtV/ANfzbvu96l9Tv6Ta0DympeYqf3I9hUvjRS10Kn9z9VnfAVfzTvV3pHQVfzTvV3p+Tv6NrQHKekP5FT+5+qZ3Kil5ip/cj2FADQVfzTvV3pfAVfzTvV3p+Xv6NrpLFbGVaIqsDmw4CC4kiHAOBxgiCtSt4pjODHXGCwtDWJ9Oy1GvbdMvcAYyujHDeFuuOC9HN2NAqFAEMN2bzZcbz5yB24zKhTbN+QXFvii8dTngDP6qqpUcAecLAXXWtBfAMkARfjVsCsZQl9yYLb0uF4F3inGHfXOcrSnqMi5EtDovNvOON5uGJnWVb4PHOEMLboljw52OE5Tu9aGqMhl+9fHSbDgZaYJnPAy0b+pEssvSuc46S2YJcQR2u60BxThRY+WtOUjLUNykFUVUjFo+3T9bXdzlyvLWygWtzoHTax/bdun1tK6e0uh9J31y09Tmn3gLK5d0ujRfBOD6ZjcQ4fiK4dz5dOXntr0aHOkz2JlrXUlx2tuaphezaHbFEbqTvwQvHrMyXNG0getey2YRSd/2x6y0LtGFDVIKIUguzCi2ZN+3T/GCrwUPbD4n22+8+5VPtbH/TF0bCDe4av31oDmOBEjEKYQjrYxoEObj4uIAjb1JWaqyT05cdp1DZuQGhKECbUx5BvgBpkQ7xsCMY1Yq6rbmADpNxylwA6+pVBEKm2D5J/wBh34SoWWsyCGvDpLneMCcTMDcJVNe2EtIIY280xNTGCImLqlUdTOA6gpLPp24gQAx11sm7UxgDMAt9/ar69taABeAJ2kCAdZQEBwy1p0JZ69MAw9pjFxkT1lQ8Mpl0uqARk29HaVUHpQg7XaW4sLw2RBIdBAI1b9isFtYGzeBAiceHFFXVWS0jaCFCzumm07WtPqCpo2lklxfmAIk3RBMbpxz3KyxfNtGwRwJHuUoCY94LmsaHNDjiQMybxGLxME7EmvcHSRFQmLt0QQWn6/1NurJKrUawva+QHGQQPqgGI1yCnfXDnh7QYYAXZA69R3Ocgk6+QA9oayRN0N1mPOHWdmtWUK1UgFrQRHRcWtkj+4IVD7Wy68NJJfkDdGOrMjWrW12Nhr5BY6RBbGcjXshAbQHQGcgkHDIySRgThjtKmCq7PVDg5wyLpGI8loOR2hTCqKNID5InW0td6LgfYCqeV1MOsRcZ6FRjsJydLDl1hGvZeBG0EcRCqDTVsTwPGNEx9pkO/wDFcu57t8vPWYancEla5tT6v3Ulwyt6wtFsmtTH12+1euDCk7+gfeHcvK+T7JtFP7U+peq1j8n1vb+FxXWIHCkoAKQK7OYHTXzfa71U3n3KVCjUaSGllySQIdIkknrmZneia1AOEO2zgSCOojEa+KG+BKXk/ed3qAahSc6o4sLQQ6QTjgalcGI61bpB1S4b9yIdF2fNvnPcr3aKpmJBMCAL78BsAnBKnomm3xQRvDnA8QVVTZTqN8S6W3vFg4AmXEGccyUJQpuNRxZdlriRJORfWByV3wLS8n7zveVY7RVMgAgkAQBffAGwCcERCq6peZfu+MYuzM83UnPVkqLPTcXAtLZFOmcZ1tI1dSKp6JptyBGqQ5wMbJBlEOszDALWmBAloMDYJyQCvvkjnLmTgLs53HTnqyVVFhJvNLQ4NpnHYWAEdpaOC0KdnY3xWtGrAAdiodoumc2nDAdJ8AbBjgEFFvLugXlsycpiA6m7GerNW2cVWtDQad0QMzg0dUaoU2aKpjJpG2HPE9cHFR+B6XkT1lx9pQD6PaYlrg13RknElppsgdU69yjbJJZfuyQ4O1iC9rRO6HetGO0VTObSY2uefaUm6KpjJsTnDngHrAKgiTUuuDqlMtukHUYIOzCeCusDpZ/U71uLveoDRNIfQHYXD2FE06YaIAgfvbmqBRSmq/AHosIkb3hVW5kBhLWg/SAy+i8iYEjoI2rZWuxc2d/6pmWJgyaMiNZzzGKBc0S4gtFwtjIZ5R7fUhLEXlnQAm9jMSZY0+0lEt0fT8gKT7Kw5tbgIGAwA1dSIenN8zAJY0kDKQXAxxHBWhVUqbGzdDROcQOKmHjaOKCxqWhIlzDkKj2/0ux9jlEVBtHEKuxvis+MRDDhtgg+oBZ7a5c1aLDSa4tN2WktxOwkJKXKm3ila6rebBxDgZOIe0P96ZY8W9cryawtDSdUr04AObtGfcvLdDfOjqK9GsNU3QswFGyN2H0nd6fwduw+k7vTc4U/OFVDtsjdh9J3en8FbsPpO7018pc4gmLM3YfSd3p+YGz1nvUOcKfnDtQT8HGw+k7vSFnbsPpO71DnDtT3ztQS8HGw+k7vSNlbsPF3em5w7U/OFAxsLNh9J3enFibsPpO70r52p75QMLEzZ63d6c2Nuz1nvSvFK+UD+DN2e1S8GbsUb5SvlA/gzfJCcWRvkjgo3ztSvoJCzNGTRwCQs7fJHAKN9K8gn4O3yRwCXgzfJb6IULyUoJ8w3yW8An5kbBwCqlKURdze4cFNlKcAhbyvsfjDrVHHfxFpAWwAZ8zSnrgj2Qkm5cuvW6puDG8GNSWzXKaJ+dHavQdH+KF59or50dq9A0d4gXGNDAnTJ5WkKU4TSkgknUQU6CSUpkkEk8qMp0DpAppTygdKU0pIiSUpkkDylKYJ1QpSlJMgdKU0pIHSJTSkUCRWjx0whEfopvygQcByoqXrZXP+44cOj7k6E0nUvVqjttR54uJSV1lzlG1XHAjMLco8tnMAHNsPaVzJxzScFnGtdV8f3+aZxconl/U1UqfF3euWTKmuq/xAqeap8Xd6Q/iBV81T4v71zDWqDkNdSf4gVfN0/vd6f/ECr5un97vXLFIBB1I/iDV83T+/3ph/EGt5ul9/8y5mMFBB1I/iDW8ilwf+ZR/xAr+RS4O/MuZUgE0dIeX9o8mkP6XfmSPL60am0h/S78y526nFNB0B5e2jZSH9B97kx5eWmP5fod5WBdTXURvnlzaYzZ13AonlvavKZ6DVhhqeEG0eWlq8tvoM7kx5Y2o/zB6DO5Y8KUINX422o/zT6LB7GpfGq1H+c7g0e5ZganaFTWn8ZLSf5z+yB7lL4ftBzrP4x7FntarGhajNo/4crn+bU9KPYn+GKx/m1PSKBYFMImjhpOr5x/pO71Lw6ofpv9I96FCk0qNJpJJK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8" name="AutoShape 18" descr="data:image/jpeg;base64,/9j/4AAQSkZJRgABAQAAAQABAAD/2wCEAAkGBhQSEBUUEhQUFRQVFBQUFBQWFRUVFRUWFxQVFBQUFRcXHCYeFxkjGRUUHy8gJCcpLCwsFR4xNTAqNSYrLCkBCQoKDgwOFw8PFykcFBwpKSwpKSkpKSkpKSkpKSkpKSkpKSwpLCkpKSkpKSkpKSkpKSkpKSwsLCk1KSksLCkuKv/AABEIAN0A5AMBIgACEQEDEQH/xAAbAAABBQEBAAAAAAAAAAAAAAAEAAECAwUGB//EAEwQAAEDAQQFBggMBAUDBQAAAAEAAhEDBBIhMQVBUWGRBhMicYHRFDJSU5KhscEVFiMzQmJyorLS4fAHQ4KTFyRUY/E0c8JEg5Sjs//EABkBAQEBAQEBAAAAAAAAAAAAAAABAgMEBv/EACMRAQEBAQABBAEFAQAAAAAAAAABEQISAyExURMEIkFhcTL/2gAMAwEAAhEDEQA/APM+fc+oaWo13OiIxcdfFegBc9StzHuDnBpcMQ8Z9q2KVpB79S0yKBUgVUHJ7yIuaVYHIa8phyom5NcOwqVES7sRYauetBWTvTuRV1K6roFJw2KdG1uGF5w/qKuupw1NFVWu45ucesk+1UufGZjtRl1YnKTkyyuadRz3twLCGkQSDIOOuDHYrqVoMrTkZUry4+06INlbztGo6GxLXaxMdq6Sy2u+xrsrwB4qxBkp7yEdaYQ79LNBx4q7gvru+WpjYHO9gRS5ylpc1nPfRF4sF1s5OxklaOitLCs2YhwMOacwURppw6MlSHpw9VV4tDvKdxKcWh3lO9IofnFIOQTdinAUL6V9QTTXlAvXP1uWAY9zHU3AtJGYT4HU0ra5ogOcO1Jcr8dKfkP+73pKbDK4qjWLWtjO9jwgeuV2FCyuDWvYZkAlp6sYK4uhV6J+0wjiu80U6aLPspFpUNIQYdgdiNZaAciFTVoteOkO8dRQlTR4GRPXOKqNYFSBWPSt1RvRLb5+icp6yhKtuthPRZTYPtB3v9yl6kJHW2ISSjAFTyYoE0QakXvpHVP/ACtjwZuxYjbOhIhaPgzdhTeCjYUGfCcBaHgrdhS8EG9BngIHlDYn1LK8UzFSm5tVh6sHDtDit7wRu9WWWxtdLfKDmntCI8ltGmH12Nolpa+8BU7D3+xdE111oAyAgdi5+1WGu0OrFhDg++4XT4owgdQWrZbYHsDhkVpBOea5/lHaJhjM3EDitWvadQWW+j/mabc4Bcf32KZo1dDWcU7zRk0NbwGPrVNtdzNqZUGDanQfsnUVdo+p452vKjpqhzlFwHjDpN6xitstnnEucWXovSHO0mu1xB6xmiucRRXOqQqILnFMVEQZfSvoYVFIVEVfeXGcsnjn2xEhgk6zJMSut5xcXyspOFe8fFcBdPUMQl+CX3ZF9JVXklhpUZGG4erFHUtIVgAGveBqAJjsQ1vZD+wLQs9LoNw1BCqxpOv5ypxKl8K1/OPV/Mp+ZVZaHJu01HueXuJAbhO0n9FtrP0HShjjtIHAfqtAZrz+pf3O3Pw6jQ4/y53uZ/8ArTR1p0a15vEvBiOi4j1dqF0SP8uN72fjB9y1HHA9S7ce0Y6+WZ4HTIBirB6Q+VOOsGC9E2YNZN0OxMklwcSYAzLtywtMcm31zTe26QKTG4mDgJ2b1mnkVV8lnpBW9dJjs6zw4QQ8ZHCJwx2qllmAMg1t2BjXqA3+pcj8Taw+gPTb3q2w8l7QytTdBAa9pPygyBE68cFJ1R1tCzZEVKhx1kajBBkTqhXaMdFqeN9I8Wx7krIMD9p/4yoWcxazvp0zwe4K2rFFWmA8g5XiDvE4heS26o+zV69FsdGo66DldmRHZC9it9OKj/tH2yvN/wCIejItIqAQajGun6zegfYOKrLnGcoKg1M4HvUW6ZeKnOQ2Yu64hDtaCMsRmN6QYDqUVqt02aYbgCHST1zqUWcqXk4MaR2+tZlvPybdxIQNK0wqmNiyaYdRe4houvM3ZwB3I341u82PS/Rc3z84QiHWd7WguaQDk4j2ordHKs+b+9+imOVn+2fSCyKdkMDpDiFCrZbokkxtnBEbvxtGum7iFY3lczyH+rvXLuLfLVbqg8r1FB145X0/JfwHeuc0xpI1qrnCY+iDqA3IWm8nITvMgKqrUBEgRjj3oshB6ShgcUlFH6YZ0gd3sK07GZptP1QhNI0S5sgSRPrRViaQxoOYCMiYUrqi0SthrIACz114rJqdgpxTG+Sr2jFXNpdEdSgG4rhbtdY6jRY+QZ/3G+oPPuWjU8U9R9iA0YPkqf25/wDrq/oj6vinqPsXo5+HO/KunVDabS4gC60Y9STauZLoBywAujrj2quowXaUjDCZEj5twE9pCZ9XoOBqB0tcALsEkgxktItfUwLQ/pbQB0evUr2PB1z+80E03XOhzWOvY3gJLYbGeMZ+tX03y8S5riGvxbli5kewoJWUYO+2/wDESqnGLUzfSPqfPvV1n+n9t3sB96otP/UUj9WoPwFSrBmkmfKu48QFxf8AEWyXrI2oM6dSD9l4j8QHFdzpVnSB2tHsWc+zNqNdTeA5rhBaRIMYiR1gKo8G50zPFIuIyy9YXsPwJRblRpjqACHdybs5dPMsk5/sLOxceWMdeYRrGPehDQB3L1/4r2fzLR1E96GPI2yz80Oxzx702GOA0axtOneABe4xJxujclXrzi989eK75/IezH6BG6+/8ygOQ9lH8szve4+0p5GPNKlRo+bJ6okfoq61oLhDhd2jau80/wAkWspOfRvAtE3Q6ZGs47FwdeyvnI9qaBiFaxjdck8ApCyOmMkX4M66BewIVFJt8NugaoQh8XrKJq0S1sYQdetCuKIaUkkkV07FYChQ+EQwoyKsjZeBvWtElZ+i2S4nYFq2QTUHWuPd98dOfh0NGxSwdSGraLcDgF0VJuCnC1eZU1TZ6JaxoGbcccsiD7VYHv8AJZ6R/KrLW17bM59JrXVGuaA177jSDnjBxWENLWvXZ6PZaB+VaGp4P/tt7HuHuT82fIH9x3cso6atUf8ATUt/+Zb+XFV2XlJVdVFN9AU5jpc4H68RAATcMbPNnyOFZ/ckGHyHf3n96Ltt5lmNSnT5x4cBcvhkg67xWJ8N2j/Rn/5FFX3Rq0yW5M3+ODj1nNQqUnOqMcRdDL2ZBJLhECFlP5Q2gf8Aondleilo7lM+rVFN9B1LeXtfO4XVNHTW+oHUmnW3ArKZUgg7CjZSawbFQHWoAVDMQcRO/FI0RsHtWhbqGNM/VjgShXAZSFi33agYgKp4RJoDaFU5o3KLiDhsUbqnS2JOYqKKlOR7tu0LzDT2jn0Kzmtktzbr6Jy4Zdi9VIwXM8tND87QL2+PTlw3t+kPf2K8/TNeftqmcW9uIRL7SHDpNy17FnOrkZk8Ugxz8yQNmtaZUWqtJhuSoV9ro3SIyhUKqZJJJB0FQK2gVXUKnZ3KI3NFs6BO0+xaNgb8oOtDWRkUxx44oyxU3FwueNOBOIXC/wDTrPh2rVIFYXPWiMKtHtZ+qsp+FnKpQP8A7Z/Mtc+rx1cnUt/1myz+Gpa3ugBuV7HC8QIOIbrMwO0oQV3g40SRGcAEm6TiATEuAGeEqoNtflUfQd+ZSHhe2h6D/wA66IdtepGNCTGQwBMDDIxjOeeqUXZ6EklzGiD0ewkTO+JHWhZtf+z6L/zJB9r2UOD/AMyINt1V4bDWX8HmCSACALvXJnBU0DedBpQIcZIOYLYGUazwwJVQq2ryaP3+9LnrV5FHi/vRVdO1OgXqBJMeK1wHitMYg5OJHYibE8Pd8yWECQ4jqywnXnuKr5+1ebpek5P4TafNU/Td3IjSAThZvhdp8zT/ALh/Knba6+ui3+4fyorU0l80wjMXvaEMykCASBlsCk+q51Nhc27D7pxnB4gavKDeKiwHIalmrDVKDSMgh20wDkJRUHZCZlHHFRQ3NEO/f7/4SdhmVK2uIQ1MF2eSCzqBhQfTnu3a0dZmAqFZmtB5Jp/k+KFpc0Dou6bDuOrsOCyyLriNR9upeo8qtF87ZyQJfT6Q2lv0gOz2LzepZw7I9i6f25sq0tzBQa1qlEnouwIyO3cs2vSLTiiq0kklRulytswkxtMIe+tfkzot9aqLowaQXE5DYso3i2AAtHQjflBuCJHJonN44fqtOw6MbSaYxMZrjl+XS2BXSPoNOGefHBaVhb0cgMdWSxPhIX7l4XgJInUSADltMdnatrRzpZMzicV8/wDoPT6n6iW/29Xq39gpOmCdfSvEdIJQnhAkk6SBJ0kkCSSSlBKvjZ6sZhoeOtjg73KJIvHYcezV7lZRq3T2Qd6qqNxloGwdSmLLiRI3cUwcAqS12wKJpO2BXF1F9QOcRuVDGRI35evvVwoEGQBxS5h0zA4qeJp6TwFdUxVDqDtg4qTWPGocUkNiulnj1GV5lyw0L4NXIHiPl7NwJxb2H3L1Esds26xrWRyo0E61We6ABUaQWEkQdRBOqR7AtT6ZryMWojPFV2hwcMVqaa5L2izAOq04aTAeCHNnZIyPWsZ4wVQK6iQkncCkmq0AV6F/Dml8i921x9QC89C9P5AUYsrfrOPtKhHR2mpDy0YRh1nWT2qvnTt9nclaDNR/2ne0hRC6SRnUp6uATtq7COAUHNkRtELGq8lGkENc4dEgYCZxxJAGERgImMZV59Pj/EvVb3Pnb7E3hWMXhMTGExlPrCyW8mqeu8csMIwN6IjAarow3KPxWpzm/KMwdQGMtxwAjZqha8ePtN6bAtnSu3heAkjCY2wrOdO31ICw6KZSJLQSSIJOJzcc4nN3qCNhS8z+FlqfPH9hOKp/YUAE6njF1I1ju4J+eO7goJKeMNT507uCXPHdwUEk8Ympisd3BIWneNnbsUFlHk8LxdfdJc52QgF0hxHZA7Fqc8/yW1s88d3BLnju4fqsf4Eymo/C5xaM889ak3QxA+dcSIiZjCScL2uRr+iOpXw5+08q1ueO7h+qcVju4fqsgaIcQZqOxv4SSAD4oGIxA1naVZZtFXHTzjnAEw2TG6cdXcnhz9m1peE9X77UhaOr99qxxoGABfyM+IDqiMSTB1gzO5WWPQwpuDr0xP0YznAGfF6WSeHP2bWrzx3evvTGsd3r71BPCz4xdoe00PCrHWpuAlzKjY2PZJaR/U0LwxwXvWiH3alQHVUDuxwBPvXjenNDOp2qtTw6NWo0YjIOMepc2mKWpKyoyCQcwkgIAXrPIelFmojbB4mV5Q0L2Dkoy7Qo7mA8Gyo0uLpJO0k8TKkFBmSkF1YU24/JnfA4uAKytNW+lZ3NbzAeXNvSLrYEwNWORWrbD0f6mfjasXlNourVqNcxt4BkGC3A3idZ3rPdsmxmhByop/6b74/Kn+M1L/Tfeb7ggRyer+bPFvenPJ+v5s8Wn3rh+Tv6TaPHKmnrsx9MH/xSHKal/pz6YHuQQ5PV/Nni3vTfAFfzTvu96fk7+ja0PjRSOdnd6Y7lOjp2nUNxtJ7HOa664VDgQ0kZHDJZvwBX827i3vVtk0NWa+86mWgB5JMeQ7erPU734No+tyjpBxHMPMEib8TBic1FvKil5h/9yfag7VoOtfcRTcQXOIIiIJJGtV/ANfzbvu96l9Tv6Ta0DympeYqf3I9hUvjRS10Kn9z9VnfAVfzTvV3pHQVfzTvV3p+Tv6NrQHKekP5FT+5+qZ3Kil5ip/cj2FADQVfzTvV3pfAVfzTvV3p+Xv6NrpLFbGVaIqsDmw4CC4kiHAOBxgiCtSt4pjODHXGCwtDWJ9Oy1GvbdMvcAYyujHDeFuuOC9HN2NAqFAEMN2bzZcbz5yB24zKhTbN+QXFvii8dTngDP6qqpUcAecLAXXWtBfAMkARfjVsCsZQl9yYLb0uF4F3inGHfXOcrSnqMi5EtDovNvOON5uGJnWVb4PHOEMLboljw52OE5Tu9aGqMhl+9fHSbDgZaYJnPAy0b+pEssvSuc46S2YJcQR2u60BxThRY+WtOUjLUNykFUVUjFo+3T9bXdzlyvLWygWtzoHTax/bdun1tK6e0uh9J31y09Tmn3gLK5d0ujRfBOD6ZjcQ4fiK4dz5dOXntr0aHOkz2JlrXUlx2tuaphezaHbFEbqTvwQvHrMyXNG0getey2YRSd/2x6y0LtGFDVIKIUguzCi2ZN+3T/GCrwUPbD4n22+8+5VPtbH/TF0bCDe4av31oDmOBEjEKYQjrYxoEObj4uIAjb1JWaqyT05cdp1DZuQGhKECbUx5BvgBpkQ7xsCMY1Yq6rbmADpNxylwA6+pVBEKm2D5J/wBh34SoWWsyCGvDpLneMCcTMDcJVNe2EtIIY280xNTGCImLqlUdTOA6gpLPp24gQAx11sm7UxgDMAt9/ar69taABeAJ2kCAdZQEBwy1p0JZ69MAw9pjFxkT1lQ8Mpl0uqARk29HaVUHpQg7XaW4sLw2RBIdBAI1b9isFtYGzeBAiceHFFXVWS0jaCFCzumm07WtPqCpo2lklxfmAIk3RBMbpxz3KyxfNtGwRwJHuUoCY94LmsaHNDjiQMybxGLxME7EmvcHSRFQmLt0QQWn6/1NurJKrUawva+QHGQQPqgGI1yCnfXDnh7QYYAXZA69R3Ocgk6+QA9oayRN0N1mPOHWdmtWUK1UgFrQRHRcWtkj+4IVD7Wy68NJJfkDdGOrMjWrW12Nhr5BY6RBbGcjXshAbQHQGcgkHDIySRgThjtKmCq7PVDg5wyLpGI8loOR2hTCqKNID5InW0td6LgfYCqeV1MOsRcZ6FRjsJydLDl1hGvZeBG0EcRCqDTVsTwPGNEx9pkO/wDFcu57t8vPWYancEla5tT6v3Ulwyt6wtFsmtTH12+1euDCk7+gfeHcvK+T7JtFP7U+peq1j8n1vb+FxXWIHCkoAKQK7OYHTXzfa71U3n3KVCjUaSGllySQIdIkknrmZneia1AOEO2zgSCOojEa+KG+BKXk/ed3qAahSc6o4sLQQ6QTjgalcGI61bpB1S4b9yIdF2fNvnPcr3aKpmJBMCAL78BsAnBKnomm3xQRvDnA8QVVTZTqN8S6W3vFg4AmXEGccyUJQpuNRxZdlriRJORfWByV3wLS8n7zveVY7RVMgAgkAQBffAGwCcERCq6peZfu+MYuzM83UnPVkqLPTcXAtLZFOmcZ1tI1dSKp6JptyBGqQ5wMbJBlEOszDALWmBAloMDYJyQCvvkjnLmTgLs53HTnqyVVFhJvNLQ4NpnHYWAEdpaOC0KdnY3xWtGrAAdiodoumc2nDAdJ8AbBjgEFFvLugXlsycpiA6m7GerNW2cVWtDQad0QMzg0dUaoU2aKpjJpG2HPE9cHFR+B6XkT1lx9pQD6PaYlrg13RknElppsgdU69yjbJJZfuyQ4O1iC9rRO6HetGO0VTObSY2uefaUm6KpjJsTnDngHrAKgiTUuuDqlMtukHUYIOzCeCusDpZ/U71uLveoDRNIfQHYXD2FE06YaIAgfvbmqBRSmq/AHosIkb3hVW5kBhLWg/SAy+i8iYEjoI2rZWuxc2d/6pmWJgyaMiNZzzGKBc0S4gtFwtjIZ5R7fUhLEXlnQAm9jMSZY0+0lEt0fT8gKT7Kw5tbgIGAwA1dSIenN8zAJY0kDKQXAxxHBWhVUqbGzdDROcQOKmHjaOKCxqWhIlzDkKj2/0ux9jlEVBtHEKuxvis+MRDDhtgg+oBZ7a5c1aLDSa4tN2WktxOwkJKXKm3ila6rebBxDgZOIe0P96ZY8W9cryawtDSdUr04AObtGfcvLdDfOjqK9GsNU3QswFGyN2H0nd6fwduw+k7vTc4U/OFVDtsjdh9J3en8FbsPpO7018pc4gmLM3YfSd3p+YGz1nvUOcKfnDtQT8HGw+k7vSFnbsPpO71DnDtT3ztQS8HGw+k7vSNlbsPF3em5w7U/OFAxsLNh9J3enFibsPpO70r52p75QMLEzZ63d6c2Nuz1nvSvFK+UD+DN2e1S8GbsUb5SvlA/gzfJCcWRvkjgo3ztSvoJCzNGTRwCQs7fJHAKN9K8gn4O3yRwCXgzfJb6IULyUoJ8w3yW8An5kbBwCqlKURdze4cFNlKcAhbyvsfjDrVHHfxFpAWwAZ8zSnrgj2Qkm5cuvW6puDG8GNSWzXKaJ+dHavQdH+KF59or50dq9A0d4gXGNDAnTJ5WkKU4TSkgknUQU6CSUpkkEk8qMp0DpAppTygdKU0pIiSUpkkDylKYJ1QpSlJMgdKU0pIHSJTSkUCRWjx0whEfopvygQcByoqXrZXP+44cOj7k6E0nUvVqjttR54uJSV1lzlG1XHAjMLco8tnMAHNsPaVzJxzScFnGtdV8f3+aZxconl/U1UqfF3euWTKmuq/xAqeap8Xd6Q/iBV81T4v71zDWqDkNdSf4gVfN0/vd6f/ECr5un97vXLFIBB1I/iDV83T+/3ph/EGt5ul9/8y5mMFBB1I/iDW8ilwf+ZR/xAr+RS4O/MuZUgE0dIeX9o8mkP6XfmSPL60am0h/S78y526nFNB0B5e2jZSH9B97kx5eWmP5fod5WBdTXURvnlzaYzZ13AonlvavKZ6DVhhqeEG0eWlq8tvoM7kx5Y2o/zB6DO5Y8KUINX422o/zT6LB7GpfGq1H+c7g0e5ZganaFTWn8ZLSf5z+yB7lL4ftBzrP4x7FntarGhajNo/4crn+bU9KPYn+GKx/m1PSKBYFMImjhpOr5x/pO71Lw6ofpv9I96FCk0qNJpJJK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ve="http://schemas.openxmlformats.org/markup-compatibility/2006" xmlns:o="urn:schemas-microsoft-com:office:office" xmlns:m="http://schemas.openxmlformats.org/officeDocument/2006/math" xmlns:v="urn:schemas-microsoft-com:vml" xmlns:wp="http://schemas.openxmlformats.org/drawingml/2006/wordprocessingDrawing" xmlns:w10="urn:schemas-microsoft-com:office:word" xmlns:w="http://schemas.openxmlformats.org/wordprocessingml/2006/main" xmlns:wne="http://schemas.microsoft.com/office/word/2006/wordml" xmlns:a14="http://schemas.microsoft.com/office/drawing/2010/main" xmlns="" xmlns:pic="http://schemas.openxmlformats.org/drawingml/2006/picture" xmlns:lc="http://schemas.openxmlformats.org/drawingml/2006/lockedCanvas" val="0"/>
              </a:ext>
            </a:extLst>
          </a:blip>
          <a:srcRect l="25626" t="14999" r="26875" b="11000"/>
          <a:stretch>
            <a:fillRect/>
          </a:stretch>
        </p:blipFill>
        <p:spPr>
          <a:xfrm>
            <a:off x="539552" y="1"/>
            <a:ext cx="8208912" cy="5301208"/>
          </a:xfrm>
          <a:prstGeom prst="rect">
            <a:avLst/>
          </a:prstGeom>
          <a:ln>
            <a:noFill/>
          </a:ln>
          <a:effectLst>
            <a:outerShdw blurRad="190500" algn="tl" rotWithShape="0">
              <a:srgbClr val="000000">
                <a:alpha val="70000"/>
              </a:srgbClr>
            </a:outerShdw>
          </a:effectLst>
          <a:extLst>
            <a:ext uri="{909E8E84-426E-40DD-AFC4-6F175D3DCCD1}">
              <a14:hiddenFill xmlns:ve="http://schemas.openxmlformats.org/markup-compatibility/2006" xmlns:o="urn:schemas-microsoft-com:office:office" xmlns:m="http://schemas.openxmlformats.org/officeDocument/2006/math" xmlns:v="urn:schemas-microsoft-com:vml" xmlns:wp="http://schemas.openxmlformats.org/drawingml/2006/wordprocessingDrawing" xmlns:w10="urn:schemas-microsoft-com:office:word" xmlns:w="http://schemas.openxmlformats.org/wordprocessingml/2006/main" xmlns:wne="http://schemas.microsoft.com/office/word/2006/wordml" xmlns:a14="http://schemas.microsoft.com/office/drawing/2010/main" xmlns="" xmlns:pic="http://schemas.openxmlformats.org/drawingml/2006/picture" xmlns:lc="http://schemas.openxmlformats.org/drawingml/2006/lockedCanvas">
                <a:solidFill>
                  <a:srgbClr val="FFFFFF"/>
                </a:solidFill>
              </a14:hiddenFill>
            </a:ext>
          </a:extLst>
        </p:spPr>
      </p:pic>
      <p:sp>
        <p:nvSpPr>
          <p:cNvPr id="22529" name="Rectangle 1"/>
          <p:cNvSpPr>
            <a:spLocks noChangeArrowheads="1"/>
          </p:cNvSpPr>
          <p:nvPr/>
        </p:nvSpPr>
        <p:spPr bwMode="auto">
          <a:xfrm>
            <a:off x="0" y="5280883"/>
            <a:ext cx="896448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complete sequence of B1 gene repeat (2214 </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bp</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amplified segment bolded, and primer annealing position underlined (http://www.ncbi.nlm.nih.gov).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1"/>
            <a:ext cx="8373616" cy="3024336"/>
          </a:xfrm>
        </p:spPr>
        <p:txBody>
          <a:bodyPr/>
          <a:lstStyle/>
          <a:p>
            <a:pPr algn="l">
              <a:buNone/>
            </a:pPr>
            <a:r>
              <a:rPr lang="en-US" b="1" dirty="0" smtClean="0">
                <a:solidFill>
                  <a:srgbClr val="FF0000"/>
                </a:solidFill>
              </a:rPr>
              <a:t>Example </a:t>
            </a:r>
            <a:endParaRPr lang="en-US" dirty="0" smtClean="0">
              <a:solidFill>
                <a:srgbClr val="FF0000"/>
              </a:solidFill>
            </a:endParaRPr>
          </a:p>
          <a:p>
            <a:pPr algn="l">
              <a:buNone/>
            </a:pPr>
            <a:r>
              <a:rPr lang="en-US" dirty="0" smtClean="0"/>
              <a:t>Amplify 115 </a:t>
            </a:r>
            <a:r>
              <a:rPr lang="en-US" dirty="0" err="1" smtClean="0"/>
              <a:t>bp</a:t>
            </a:r>
            <a:r>
              <a:rPr lang="en-US" dirty="0" smtClean="0"/>
              <a:t> of </a:t>
            </a:r>
            <a:r>
              <a:rPr lang="en-US" i="1" dirty="0" smtClean="0"/>
              <a:t>T. </a:t>
            </a:r>
            <a:r>
              <a:rPr lang="en-US" i="1" dirty="0" err="1" smtClean="0"/>
              <a:t>gondii</a:t>
            </a:r>
            <a:r>
              <a:rPr lang="en-US" i="1" dirty="0" smtClean="0"/>
              <a:t> </a:t>
            </a:r>
            <a:r>
              <a:rPr lang="en-US" dirty="0" smtClean="0"/>
              <a:t>in a genomic DNA extract of a patient? </a:t>
            </a:r>
          </a:p>
          <a:p>
            <a:pPr algn="l">
              <a:buNone/>
            </a:pPr>
            <a:r>
              <a:rPr lang="en-US" dirty="0" smtClean="0"/>
              <a:t>Sequences of the primers using to amplify the </a:t>
            </a:r>
            <a:r>
              <a:rPr lang="en-US" i="1" dirty="0" err="1" smtClean="0"/>
              <a:t>Toxoplasma</a:t>
            </a:r>
            <a:r>
              <a:rPr lang="en-US" i="1" dirty="0" smtClean="0"/>
              <a:t> </a:t>
            </a:r>
            <a:r>
              <a:rPr lang="en-US" i="1" dirty="0" err="1" smtClean="0"/>
              <a:t>gondii</a:t>
            </a:r>
            <a:r>
              <a:rPr lang="en-US" i="1" dirty="0" smtClean="0"/>
              <a:t> </a:t>
            </a:r>
            <a:r>
              <a:rPr lang="en-US" dirty="0" smtClean="0"/>
              <a:t>B1 gene.</a:t>
            </a:r>
          </a:p>
          <a:p>
            <a:pPr algn="l">
              <a:buNone/>
            </a:pPr>
            <a:endParaRPr lang="en-US" dirty="0"/>
          </a:p>
        </p:txBody>
      </p:sp>
      <p:pic>
        <p:nvPicPr>
          <p:cNvPr id="4" name="Picture 3"/>
          <p:cNvPicPr/>
          <p:nvPr/>
        </p:nvPicPr>
        <p:blipFill>
          <a:blip r:embed="rId2" cstate="print"/>
          <a:srcRect/>
          <a:stretch>
            <a:fillRect/>
          </a:stretch>
        </p:blipFill>
        <p:spPr bwMode="auto">
          <a:xfrm>
            <a:off x="0" y="3645024"/>
            <a:ext cx="9144000" cy="198486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1"/>
            <a:ext cx="8229600" cy="2520280"/>
          </a:xfrm>
        </p:spPr>
        <p:txBody>
          <a:bodyPr/>
          <a:lstStyle/>
          <a:p>
            <a:pPr algn="l">
              <a:buNone/>
            </a:pPr>
            <a:r>
              <a:rPr lang="en-US" b="1" dirty="0" smtClean="0">
                <a:solidFill>
                  <a:srgbClr val="FF0000"/>
                </a:solidFill>
              </a:rPr>
              <a:t>PCR preparation mix </a:t>
            </a:r>
            <a:endParaRPr lang="en-US" dirty="0" smtClean="0">
              <a:solidFill>
                <a:srgbClr val="FF0000"/>
              </a:solidFill>
            </a:endParaRPr>
          </a:p>
          <a:p>
            <a:pPr algn="l">
              <a:buNone/>
            </a:pPr>
            <a:r>
              <a:rPr lang="en-US" dirty="0" smtClean="0"/>
              <a:t>In lab you have following PCR component as stock solution: </a:t>
            </a:r>
          </a:p>
          <a:p>
            <a:pPr algn="l">
              <a:buNone/>
            </a:pPr>
            <a:r>
              <a:rPr lang="en-US" dirty="0" smtClean="0"/>
              <a:t>PCR Cocktail with final concentration.</a:t>
            </a:r>
            <a:endParaRPr lang="en-US" dirty="0"/>
          </a:p>
        </p:txBody>
      </p:sp>
      <p:pic>
        <p:nvPicPr>
          <p:cNvPr id="4" name="Picture 3"/>
          <p:cNvPicPr/>
          <p:nvPr/>
        </p:nvPicPr>
        <p:blipFill>
          <a:blip r:embed="rId2" cstate="print"/>
          <a:srcRect/>
          <a:stretch>
            <a:fillRect/>
          </a:stretch>
        </p:blipFill>
        <p:spPr bwMode="auto">
          <a:xfrm>
            <a:off x="755576" y="2492896"/>
            <a:ext cx="7632848" cy="367240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683568" y="1412776"/>
            <a:ext cx="7848872" cy="331236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048672"/>
          </a:xfrm>
        </p:spPr>
        <p:txBody>
          <a:bodyPr>
            <a:normAutofit lnSpcReduction="10000"/>
          </a:bodyPr>
          <a:lstStyle/>
          <a:p>
            <a:pPr algn="l">
              <a:buNone/>
            </a:pPr>
            <a:r>
              <a:rPr lang="en-US" sz="3600" b="1" dirty="0" smtClean="0">
                <a:solidFill>
                  <a:srgbClr val="FF0000"/>
                </a:solidFill>
              </a:rPr>
              <a:t>Applications of PCR: </a:t>
            </a:r>
            <a:endParaRPr lang="en-US" sz="3600" dirty="0" smtClean="0">
              <a:solidFill>
                <a:srgbClr val="FF0000"/>
              </a:solidFill>
            </a:endParaRPr>
          </a:p>
          <a:p>
            <a:pPr algn="l">
              <a:buNone/>
            </a:pPr>
            <a:r>
              <a:rPr lang="en-US" dirty="0" smtClean="0"/>
              <a:t>1. Used in molecular biology research to identify new genes. </a:t>
            </a:r>
          </a:p>
          <a:p>
            <a:pPr algn="l">
              <a:buNone/>
            </a:pPr>
            <a:r>
              <a:rPr lang="en-US" dirty="0" smtClean="0"/>
              <a:t>2. Early detection of viral diseases. </a:t>
            </a:r>
          </a:p>
          <a:p>
            <a:pPr algn="l">
              <a:buNone/>
            </a:pPr>
            <a:r>
              <a:rPr lang="en-US" dirty="0" smtClean="0"/>
              <a:t>3. Gene expression level by using RNA-PCR. </a:t>
            </a:r>
          </a:p>
          <a:p>
            <a:pPr algn="l">
              <a:buNone/>
            </a:pPr>
            <a:r>
              <a:rPr lang="en-US" dirty="0" smtClean="0"/>
              <a:t>4. Trace forensic evidence of even mixed samples can be analyzed. </a:t>
            </a:r>
          </a:p>
          <a:p>
            <a:pPr algn="l">
              <a:buNone/>
            </a:pPr>
            <a:r>
              <a:rPr lang="en-US" dirty="0" smtClean="0"/>
              <a:t>5. Environmental and food pathogens can be quickly identified.</a:t>
            </a:r>
          </a:p>
          <a:p>
            <a:pPr algn="l">
              <a:buNone/>
            </a:pPr>
            <a:r>
              <a:rPr lang="en-US" b="1" dirty="0" smtClean="0"/>
              <a:t>6. </a:t>
            </a:r>
            <a:r>
              <a:rPr lang="en-US" dirty="0" smtClean="0"/>
              <a:t>PCR facilitates cloning of DNA and sequencing by the Sanger method. </a:t>
            </a:r>
          </a:p>
          <a:p>
            <a:pPr algn="l"/>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512168"/>
          </a:xfrm>
        </p:spPr>
        <p:txBody>
          <a:bodyPr>
            <a:normAutofit fontScale="90000"/>
          </a:bodyPr>
          <a:lstStyle/>
          <a:p>
            <a:pPr algn="l"/>
            <a:r>
              <a:rPr lang="en-US" sz="3600" b="1" dirty="0" smtClean="0">
                <a:solidFill>
                  <a:srgbClr val="FF0000"/>
                </a:solidFill>
              </a:rPr>
              <a:t>PCR Process </a:t>
            </a:r>
            <a:r>
              <a:rPr lang="en-US" sz="3200" dirty="0" smtClean="0"/>
              <a:t>The PCR process requires a repetitive series of the three fundamental steps that defines one PCR cycle:</a:t>
            </a:r>
            <a:endParaRPr lang="en-US" sz="3200" dirty="0"/>
          </a:p>
        </p:txBody>
      </p:sp>
      <p:sp>
        <p:nvSpPr>
          <p:cNvPr id="1025" name="Rectangle 1"/>
          <p:cNvSpPr>
            <a:spLocks noChangeArrowheads="1"/>
          </p:cNvSpPr>
          <p:nvPr/>
        </p:nvSpPr>
        <p:spPr bwMode="auto">
          <a:xfrm>
            <a:off x="251520" y="2514906"/>
            <a:ext cx="842493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 Double-stranded DNA template </a:t>
            </a:r>
            <a:r>
              <a:rPr kumimoji="0" lang="en-US"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denaturation</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94-96 °C (</a:t>
            </a:r>
            <a:r>
              <a:rPr kumimoji="0" lang="en-US"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Denaturation</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en-US" sz="28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DNA sequence which is to be amplified by PCR is known as the </a:t>
            </a:r>
            <a:r>
              <a:rPr kumimoji="0" lang="en-US" sz="28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template</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During the </a:t>
            </a:r>
            <a:r>
              <a:rPr kumimoji="0" lang="en-US"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denaturation</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 double strand melts open to single stranded DNA, all enzymatic reactions stop.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9144000" cy="6336703"/>
          </a:xfrm>
        </p:spPr>
        <p:txBody>
          <a:bodyPr>
            <a:normAutofit/>
          </a:bodyPr>
          <a:lstStyle/>
          <a:p>
            <a:pPr algn="l">
              <a:buNone/>
            </a:pPr>
            <a:r>
              <a:rPr lang="en-US" dirty="0" smtClean="0">
                <a:solidFill>
                  <a:srgbClr val="FF0000"/>
                </a:solidFill>
              </a:rPr>
              <a:t>2. </a:t>
            </a:r>
            <a:r>
              <a:rPr lang="en-US" b="1" dirty="0" smtClean="0">
                <a:solidFill>
                  <a:srgbClr val="FF0000"/>
                </a:solidFill>
              </a:rPr>
              <a:t>Annealing of two </a:t>
            </a:r>
            <a:r>
              <a:rPr lang="en-US" b="1" dirty="0" err="1" smtClean="0">
                <a:solidFill>
                  <a:srgbClr val="FF0000"/>
                </a:solidFill>
              </a:rPr>
              <a:t>oligonucleotide</a:t>
            </a:r>
            <a:r>
              <a:rPr lang="en-US" b="1" dirty="0" smtClean="0">
                <a:solidFill>
                  <a:srgbClr val="FF0000"/>
                </a:solidFill>
              </a:rPr>
              <a:t> primers to the single-stranded template at ~50-60 °C (Annealing).</a:t>
            </a:r>
            <a:endParaRPr lang="en-US" dirty="0" smtClean="0">
              <a:solidFill>
                <a:srgbClr val="FF0000"/>
              </a:solidFill>
            </a:endParaRPr>
          </a:p>
          <a:p>
            <a:pPr algn="l">
              <a:buNone/>
            </a:pPr>
            <a:r>
              <a:rPr lang="en-US" b="1" dirty="0" smtClean="0"/>
              <a:t> </a:t>
            </a:r>
            <a:r>
              <a:rPr lang="en-US" dirty="0" smtClean="0"/>
              <a:t>After </a:t>
            </a:r>
            <a:r>
              <a:rPr lang="en-US" dirty="0" err="1" smtClean="0"/>
              <a:t>denaturation</a:t>
            </a:r>
            <a:r>
              <a:rPr lang="en-US" dirty="0" smtClean="0"/>
              <a:t>, the reaction is quickly cooled, preventing immediate </a:t>
            </a:r>
            <a:r>
              <a:rPr lang="en-US" dirty="0" err="1" smtClean="0"/>
              <a:t>reannealing</a:t>
            </a:r>
            <a:r>
              <a:rPr lang="en-US" dirty="0" smtClean="0"/>
              <a:t> of long  DNA strands. Due to their small size, </a:t>
            </a:r>
            <a:r>
              <a:rPr lang="en-US" dirty="0" err="1" smtClean="0"/>
              <a:t>oligos</a:t>
            </a:r>
            <a:r>
              <a:rPr lang="en-US" dirty="0" smtClean="0"/>
              <a:t> now rapidly anneal to the single strands of DNA at positions containing specified template sequence. In these positions, they act as </a:t>
            </a:r>
            <a:r>
              <a:rPr lang="en-US" b="1" dirty="0" smtClean="0"/>
              <a:t>primers </a:t>
            </a:r>
            <a:r>
              <a:rPr lang="en-US" dirty="0" smtClean="0"/>
              <a:t>for </a:t>
            </a:r>
            <a:r>
              <a:rPr lang="en-US" i="1" dirty="0" err="1" smtClean="0"/>
              <a:t>Taq</a:t>
            </a:r>
            <a:r>
              <a:rPr lang="en-US" i="1" dirty="0" smtClean="0"/>
              <a:t> </a:t>
            </a:r>
            <a:r>
              <a:rPr lang="en-US" dirty="0" smtClean="0"/>
              <a:t>polymerase. Formation of the specific primer-template complex is highly temperature dependent.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lgn="l">
              <a:buNone/>
            </a:pPr>
            <a:r>
              <a:rPr lang="en-US" dirty="0" smtClean="0">
                <a:solidFill>
                  <a:srgbClr val="FF0000"/>
                </a:solidFill>
              </a:rPr>
              <a:t>3. </a:t>
            </a:r>
            <a:r>
              <a:rPr lang="en-US" b="1" dirty="0" smtClean="0">
                <a:solidFill>
                  <a:srgbClr val="FF0000"/>
                </a:solidFill>
              </a:rPr>
              <a:t>Enzymatic extension of the primers to produce copies that can serve as templates in subsequent cycles (Extension)</a:t>
            </a:r>
            <a:r>
              <a:rPr lang="en-US" dirty="0" smtClean="0">
                <a:solidFill>
                  <a:srgbClr val="FF0000"/>
                </a:solidFill>
              </a:rPr>
              <a:t>. </a:t>
            </a:r>
          </a:p>
          <a:p>
            <a:pPr algn="l">
              <a:buNone/>
            </a:pPr>
            <a:r>
              <a:rPr lang="en-US" dirty="0" smtClean="0"/>
              <a:t>This is the final step of the PCR cycle in which the temperature of the reaction is adjusted to the optimum for </a:t>
            </a:r>
            <a:r>
              <a:rPr lang="en-US" i="1" dirty="0" err="1" smtClean="0"/>
              <a:t>Taq</a:t>
            </a:r>
            <a:r>
              <a:rPr lang="en-US" i="1" dirty="0" smtClean="0"/>
              <a:t> </a:t>
            </a:r>
            <a:r>
              <a:rPr lang="en-US" dirty="0" smtClean="0"/>
              <a:t>polymerase activity, which is ~72 C. During this step, the polymerase enzyme incorporates nucleotides into the DNA strand, producing a complementary copy of the DNA template in the region specified by the annealed primer. </a:t>
            </a:r>
          </a:p>
          <a:p>
            <a:pPr algn="l"/>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1763688" y="188640"/>
            <a:ext cx="5904656" cy="5832648"/>
          </a:xfrm>
          <a:prstGeom prst="rect">
            <a:avLst/>
          </a:prstGeom>
          <a:noFill/>
          <a:ln w="9525">
            <a:noFill/>
            <a:miter lim="800000"/>
            <a:headEnd/>
            <a:tailEnd/>
          </a:ln>
        </p:spPr>
      </p:pic>
      <p:sp>
        <p:nvSpPr>
          <p:cNvPr id="32769" name="Rectangle 1"/>
          <p:cNvSpPr>
            <a:spLocks noChangeArrowheads="1"/>
          </p:cNvSpPr>
          <p:nvPr/>
        </p:nvSpPr>
        <p:spPr bwMode="auto">
          <a:xfrm>
            <a:off x="1763688" y="6093296"/>
            <a:ext cx="597666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PCR Diagram Principles </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640960" cy="6048672"/>
          </a:xfrm>
        </p:spPr>
        <p:txBody>
          <a:bodyPr>
            <a:normAutofit fontScale="85000" lnSpcReduction="20000"/>
          </a:bodyPr>
          <a:lstStyle/>
          <a:p>
            <a:pPr algn="l">
              <a:buNone/>
            </a:pPr>
            <a:r>
              <a:rPr lang="en-US" sz="3800" b="1" dirty="0" smtClean="0">
                <a:solidFill>
                  <a:srgbClr val="FF0000"/>
                </a:solidFill>
              </a:rPr>
              <a:t>PCR reaction components </a:t>
            </a:r>
            <a:endParaRPr lang="en-US" sz="3800" dirty="0" smtClean="0">
              <a:solidFill>
                <a:srgbClr val="FF0000"/>
              </a:solidFill>
            </a:endParaRPr>
          </a:p>
          <a:p>
            <a:pPr algn="l">
              <a:buNone/>
            </a:pPr>
            <a:r>
              <a:rPr lang="en-US" dirty="0" smtClean="0"/>
              <a:t>PCR involves preparation of the sample, </a:t>
            </a:r>
            <a:r>
              <a:rPr lang="en-US" dirty="0" smtClean="0">
                <a:solidFill>
                  <a:srgbClr val="FF0000"/>
                </a:solidFill>
              </a:rPr>
              <a:t>the master mix </a:t>
            </a:r>
            <a:r>
              <a:rPr lang="en-US" dirty="0" smtClean="0"/>
              <a:t>and the primers, followed by detection and analysis of the reaction products. These steps are discussed below. </a:t>
            </a:r>
          </a:p>
          <a:p>
            <a:pPr algn="l">
              <a:buNone/>
            </a:pPr>
            <a:r>
              <a:rPr lang="en-US" dirty="0" smtClean="0"/>
              <a:t> </a:t>
            </a:r>
          </a:p>
          <a:p>
            <a:pPr algn="l">
              <a:buNone/>
            </a:pPr>
            <a:r>
              <a:rPr lang="en-US" sz="4100" b="1" dirty="0" smtClean="0">
                <a:solidFill>
                  <a:srgbClr val="FF0000"/>
                </a:solidFill>
              </a:rPr>
              <a:t>Basic PCR reaction components are as follows: </a:t>
            </a:r>
            <a:endParaRPr lang="en-US" sz="4100" dirty="0" smtClean="0">
              <a:solidFill>
                <a:srgbClr val="FF0000"/>
              </a:solidFill>
            </a:endParaRPr>
          </a:p>
          <a:p>
            <a:pPr algn="l">
              <a:buNone/>
            </a:pPr>
            <a:r>
              <a:rPr lang="en-US" dirty="0" smtClean="0"/>
              <a:t>1. Target DNA (Template) </a:t>
            </a:r>
          </a:p>
          <a:p>
            <a:pPr algn="l">
              <a:buNone/>
            </a:pPr>
            <a:r>
              <a:rPr lang="en-US" dirty="0" smtClean="0"/>
              <a:t>2. Primers (Forward &amp; Reverse Primer) </a:t>
            </a:r>
          </a:p>
          <a:p>
            <a:pPr algn="l">
              <a:buNone/>
            </a:pPr>
            <a:r>
              <a:rPr lang="en-US" dirty="0" smtClean="0"/>
              <a:t>3. DNA polymerase </a:t>
            </a:r>
          </a:p>
          <a:p>
            <a:pPr algn="l">
              <a:buNone/>
            </a:pPr>
            <a:r>
              <a:rPr lang="en-US" dirty="0" smtClean="0"/>
              <a:t>4. MgCl2 </a:t>
            </a:r>
          </a:p>
          <a:p>
            <a:pPr algn="l">
              <a:buNone/>
            </a:pPr>
            <a:r>
              <a:rPr lang="en-US" dirty="0" smtClean="0"/>
              <a:t>5. </a:t>
            </a:r>
            <a:r>
              <a:rPr lang="en-US" dirty="0" err="1" smtClean="0"/>
              <a:t>dNTPs</a:t>
            </a:r>
            <a:r>
              <a:rPr lang="en-US" dirty="0" smtClean="0"/>
              <a:t> </a:t>
            </a:r>
          </a:p>
          <a:p>
            <a:pPr algn="l">
              <a:buNone/>
            </a:pPr>
            <a:r>
              <a:rPr lang="en-US" dirty="0" smtClean="0"/>
              <a:t>6. 10x Reaction Buffer </a:t>
            </a:r>
          </a:p>
          <a:p>
            <a:pPr algn="l">
              <a:buNone/>
            </a:pPr>
            <a:r>
              <a:rPr lang="en-US" dirty="0" smtClean="0"/>
              <a:t>7. Water (ddH2O)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1"/>
            <a:ext cx="9144000" cy="3672407"/>
          </a:xfrm>
        </p:spPr>
        <p:txBody>
          <a:bodyPr>
            <a:normAutofit fontScale="62500" lnSpcReduction="20000"/>
          </a:bodyPr>
          <a:lstStyle/>
          <a:p>
            <a:pPr algn="l">
              <a:buNone/>
            </a:pPr>
            <a:r>
              <a:rPr lang="en-US" sz="4000" b="1" dirty="0" smtClean="0">
                <a:solidFill>
                  <a:srgbClr val="FF0000"/>
                </a:solidFill>
              </a:rPr>
              <a:t>Target DNA (Template) </a:t>
            </a:r>
            <a:endParaRPr lang="en-US" sz="4000" dirty="0" smtClean="0">
              <a:solidFill>
                <a:srgbClr val="FF0000"/>
              </a:solidFill>
            </a:endParaRPr>
          </a:p>
          <a:p>
            <a:pPr algn="l">
              <a:buNone/>
            </a:pPr>
            <a:r>
              <a:rPr lang="en-US" sz="3400" dirty="0" smtClean="0"/>
              <a:t>The choice of the target DNA is dictated by the specific experiment. The recommended amount of template for standard </a:t>
            </a:r>
            <a:r>
              <a:rPr lang="en-US" sz="3400" b="1" dirty="0" smtClean="0"/>
              <a:t>PCR </a:t>
            </a:r>
            <a:r>
              <a:rPr lang="en-US" sz="3400" dirty="0" smtClean="0"/>
              <a:t>is: </a:t>
            </a:r>
          </a:p>
          <a:p>
            <a:pPr algn="l">
              <a:buNone/>
            </a:pPr>
            <a:r>
              <a:rPr lang="en-US" sz="3400" dirty="0" smtClean="0"/>
              <a:t>1-  a maximum of 500 </a:t>
            </a:r>
            <a:r>
              <a:rPr lang="en-US" sz="3400" dirty="0" err="1" smtClean="0"/>
              <a:t>ng</a:t>
            </a:r>
            <a:r>
              <a:rPr lang="en-US" sz="3400" dirty="0" smtClean="0"/>
              <a:t> of human genomic DNA </a:t>
            </a:r>
          </a:p>
          <a:p>
            <a:pPr algn="l">
              <a:buNone/>
            </a:pPr>
            <a:r>
              <a:rPr lang="en-US" sz="3400" dirty="0" smtClean="0"/>
              <a:t>2-  1–10 </a:t>
            </a:r>
            <a:r>
              <a:rPr lang="en-US" sz="3400" dirty="0" err="1" smtClean="0"/>
              <a:t>ng</a:t>
            </a:r>
            <a:r>
              <a:rPr lang="en-US" sz="3400" dirty="0" smtClean="0"/>
              <a:t> bacterial DNA </a:t>
            </a:r>
          </a:p>
          <a:p>
            <a:pPr algn="l">
              <a:buNone/>
            </a:pPr>
            <a:r>
              <a:rPr lang="en-US" sz="3400" dirty="0" smtClean="0"/>
              <a:t>3-  0.1–1 </a:t>
            </a:r>
            <a:r>
              <a:rPr lang="en-US" sz="3400" dirty="0" err="1" smtClean="0"/>
              <a:t>ng</a:t>
            </a:r>
            <a:r>
              <a:rPr lang="en-US" sz="3400" dirty="0" smtClean="0"/>
              <a:t> plasmid DNA </a:t>
            </a:r>
            <a:r>
              <a:rPr lang="en-US" dirty="0" smtClean="0"/>
              <a:t> </a:t>
            </a:r>
          </a:p>
          <a:p>
            <a:pPr algn="l">
              <a:buNone/>
            </a:pPr>
            <a:r>
              <a:rPr lang="en-US" sz="4000" b="1" dirty="0" smtClean="0">
                <a:solidFill>
                  <a:srgbClr val="FF0000"/>
                </a:solidFill>
              </a:rPr>
              <a:t>Primers </a:t>
            </a:r>
            <a:endParaRPr lang="en-US" sz="4000" dirty="0" smtClean="0">
              <a:solidFill>
                <a:srgbClr val="FF0000"/>
              </a:solidFill>
            </a:endParaRPr>
          </a:p>
          <a:p>
            <a:pPr algn="l">
              <a:buNone/>
            </a:pPr>
            <a:r>
              <a:rPr lang="en-US" sz="3400" b="1" dirty="0" smtClean="0"/>
              <a:t>A primer is a short synthetic </a:t>
            </a:r>
            <a:r>
              <a:rPr lang="en-US" sz="3400" b="1" dirty="0" err="1" smtClean="0"/>
              <a:t>oligonucleotide</a:t>
            </a:r>
            <a:r>
              <a:rPr lang="en-US" sz="3400" b="1" dirty="0" smtClean="0"/>
              <a:t> which is used in many molecular techniques from PCR to DNA sequencing</a:t>
            </a:r>
            <a:r>
              <a:rPr lang="en-US" sz="3400" dirty="0" smtClean="0"/>
              <a:t>. These primers are designed to have a sequence which is the reverse complement of a region of template or target DNA to which we wish the </a:t>
            </a:r>
            <a:r>
              <a:rPr lang="en-US" sz="3400" b="1" dirty="0" smtClean="0"/>
              <a:t>primer </a:t>
            </a:r>
            <a:r>
              <a:rPr lang="en-US" sz="3400" dirty="0" smtClean="0"/>
              <a:t>to anneal. </a:t>
            </a:r>
          </a:p>
          <a:p>
            <a:pPr algn="l"/>
            <a:endParaRPr lang="en-US" dirty="0"/>
          </a:p>
        </p:txBody>
      </p:sp>
      <p:sp>
        <p:nvSpPr>
          <p:cNvPr id="18433" name="Rectangle 1"/>
          <p:cNvSpPr>
            <a:spLocks noChangeArrowheads="1"/>
          </p:cNvSpPr>
          <p:nvPr/>
        </p:nvSpPr>
        <p:spPr bwMode="auto">
          <a:xfrm>
            <a:off x="0" y="3573016"/>
            <a:ext cx="8568952"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Guidelines for primer design. </a:t>
            </a:r>
            <a:endParaRPr kumimoji="0" lang="en-US" sz="2800" b="0" i="0" u="none" strike="noStrike" cap="none" normalizeH="0" baseline="0" dirty="0" smtClean="0">
              <a:ln>
                <a:noFill/>
              </a:ln>
              <a:solidFill>
                <a:srgbClr val="FF0000"/>
              </a:solidFill>
              <a:effectLst/>
              <a:latin typeface="Arial" pitchFamily="34" charset="0"/>
              <a:ea typeface="Calibri"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Primers should be 17-28 bases in length;</a:t>
            </a: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2. Base composition should be 50-60% (G+C)</a:t>
            </a:r>
            <a:r>
              <a:rPr kumimoji="0" lang="en-US" sz="2400" b="0" i="0" u="none" strike="noStrike" cap="none" normalizeH="0" dirty="0" smtClean="0">
                <a:ln>
                  <a:noFill/>
                </a:ln>
                <a:solidFill>
                  <a:schemeClr val="tx1"/>
                </a:solidFill>
                <a:effectLst/>
                <a:latin typeface="Arial" pitchFamily="34" charset="0"/>
                <a:ea typeface="Calibri" pitchFamily="34" charset="0"/>
                <a:cs typeface="Arial" pitchFamily="34" charset="0"/>
              </a:rPr>
              <a:t> </a:t>
            </a:r>
          </a:p>
          <a:p>
            <a:pPr marL="457200" marR="0" lvl="0" indent="-45720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3. Tm (melting temperature) between 55-80oC are preferred;</a:t>
            </a:r>
          </a:p>
          <a:p>
            <a:pPr marL="457200" marR="0" lvl="0" indent="-45720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4. 3'-ends of primers should not be complementary; </a:t>
            </a:r>
          </a:p>
          <a:p>
            <a:pPr marL="457200" marR="0" lvl="0" indent="-45720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5. Primer self-</a:t>
            </a:r>
            <a:r>
              <a:rPr kumimoji="0" lang="en-US"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complementarity</a:t>
            </a:r>
            <a:r>
              <a:rPr kumimoji="0" lang="en-US"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should be avoided;</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712968" cy="6336704"/>
          </a:xfrm>
        </p:spPr>
        <p:txBody>
          <a:bodyPr>
            <a:normAutofit fontScale="77500" lnSpcReduction="20000"/>
          </a:bodyPr>
          <a:lstStyle/>
          <a:p>
            <a:pPr algn="l">
              <a:buNone/>
            </a:pPr>
            <a:r>
              <a:rPr lang="en-US" sz="3600" b="1" dirty="0" smtClean="0">
                <a:solidFill>
                  <a:srgbClr val="FF0000"/>
                </a:solidFill>
              </a:rPr>
              <a:t>Tm Calculation </a:t>
            </a:r>
            <a:endParaRPr lang="en-US" sz="3600" dirty="0" smtClean="0">
              <a:solidFill>
                <a:srgbClr val="FF0000"/>
              </a:solidFill>
            </a:endParaRPr>
          </a:p>
          <a:p>
            <a:pPr algn="l">
              <a:buNone/>
            </a:pPr>
            <a:r>
              <a:rPr lang="en-US" dirty="0" smtClean="0"/>
              <a:t>DNA has a stability that depends on the sequence of the double helix. </a:t>
            </a:r>
            <a:r>
              <a:rPr lang="en-US" dirty="0" smtClean="0">
                <a:solidFill>
                  <a:srgbClr val="FF0000"/>
                </a:solidFill>
              </a:rPr>
              <a:t>Heat</a:t>
            </a:r>
            <a:r>
              <a:rPr lang="en-US" dirty="0" smtClean="0"/>
              <a:t> can be used to disrupt this duplex. The temperature at which half the molecules are single-stranded and half are double-stranded is called the </a:t>
            </a:r>
            <a:r>
              <a:rPr lang="en-US" i="1" dirty="0" smtClean="0">
                <a:solidFill>
                  <a:srgbClr val="FF0000"/>
                </a:solidFill>
              </a:rPr>
              <a:t>T</a:t>
            </a:r>
            <a:r>
              <a:rPr lang="en-US" dirty="0" smtClean="0">
                <a:solidFill>
                  <a:srgbClr val="FF0000"/>
                </a:solidFill>
              </a:rPr>
              <a:t>m</a:t>
            </a:r>
            <a:r>
              <a:rPr lang="en-US" dirty="0" smtClean="0"/>
              <a:t> of the complex. Because of the greater number of intermolecular hydrogen bonds, higher G+C content DNA has a higher </a:t>
            </a:r>
            <a:r>
              <a:rPr lang="en-US" i="1" dirty="0" smtClean="0"/>
              <a:t>T</a:t>
            </a:r>
            <a:r>
              <a:rPr lang="en-US" dirty="0" smtClean="0"/>
              <a:t>m than lower G+C content DNA. A simple, generic formula for calculating the </a:t>
            </a:r>
            <a:r>
              <a:rPr lang="en-US" i="1" dirty="0" smtClean="0"/>
              <a:t>T</a:t>
            </a:r>
            <a:r>
              <a:rPr lang="en-US" dirty="0" smtClean="0"/>
              <a:t>m is: </a:t>
            </a:r>
          </a:p>
          <a:p>
            <a:pPr algn="l">
              <a:buNone/>
            </a:pPr>
            <a:r>
              <a:rPr lang="en-US" sz="3600" b="1" i="1" dirty="0" smtClean="0">
                <a:solidFill>
                  <a:srgbClr val="00B050"/>
                </a:solidFill>
              </a:rPr>
              <a:t>T</a:t>
            </a:r>
            <a:r>
              <a:rPr lang="en-US" sz="3600" b="1" dirty="0" smtClean="0">
                <a:solidFill>
                  <a:srgbClr val="00B050"/>
                </a:solidFill>
              </a:rPr>
              <a:t>m = 4(G+C) + 2(A+T) °C </a:t>
            </a:r>
            <a:endParaRPr lang="en-US" sz="3600" dirty="0" smtClean="0">
              <a:solidFill>
                <a:srgbClr val="00B050"/>
              </a:solidFill>
            </a:endParaRPr>
          </a:p>
          <a:p>
            <a:pPr algn="l">
              <a:buNone/>
            </a:pPr>
            <a:r>
              <a:rPr lang="en-US" dirty="0" smtClean="0"/>
              <a:t>A variety of software packages are available to perform more accurate </a:t>
            </a:r>
            <a:r>
              <a:rPr lang="en-US" i="1" dirty="0" smtClean="0"/>
              <a:t>T</a:t>
            </a:r>
            <a:r>
              <a:rPr lang="en-US" dirty="0" smtClean="0"/>
              <a:t>m predictions using sequence information. Because the specificity of the PCR process depends on successful primer binding events at each </a:t>
            </a:r>
            <a:r>
              <a:rPr lang="en-US" dirty="0" err="1" smtClean="0"/>
              <a:t>amplicon</a:t>
            </a:r>
            <a:r>
              <a:rPr lang="en-US" dirty="0" smtClean="0"/>
              <a:t> end, the annealing temperature is selected based on the </a:t>
            </a:r>
            <a:r>
              <a:rPr lang="en-US" dirty="0" err="1" smtClean="0"/>
              <a:t>the</a:t>
            </a:r>
            <a:r>
              <a:rPr lang="en-US" dirty="0" smtClean="0"/>
              <a:t> melting temperatures of the two primers. Usually, the annealing temperature is chosen a few degrees below the annealing temperatures of the primers (– 5°C).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TotalTime>
  <Words>1119</Words>
  <Application>Microsoft Office PowerPoint</Application>
  <PresentationFormat>On-screen Show (4:3)</PresentationFormat>
  <Paragraphs>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PCR Process The PCR process requires a repetitive series of the three fundamental steps that defines one PCR cycle:</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Seven</dc:creator>
  <cp:lastModifiedBy>baba_wali</cp:lastModifiedBy>
  <cp:revision>116</cp:revision>
  <dcterms:created xsi:type="dcterms:W3CDTF">2010-11-07T17:22:17Z</dcterms:created>
  <dcterms:modified xsi:type="dcterms:W3CDTF">2014-01-09T05:28:17Z</dcterms:modified>
</cp:coreProperties>
</file>