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309" r:id="rId2"/>
    <p:sldId id="300" r:id="rId3"/>
    <p:sldId id="303" r:id="rId4"/>
    <p:sldId id="305" r:id="rId5"/>
    <p:sldId id="304" r:id="rId6"/>
    <p:sldId id="290" r:id="rId7"/>
    <p:sldId id="291" r:id="rId8"/>
    <p:sldId id="292" r:id="rId9"/>
    <p:sldId id="293" r:id="rId10"/>
    <p:sldId id="306" r:id="rId11"/>
    <p:sldId id="295" r:id="rId12"/>
    <p:sldId id="307" r:id="rId13"/>
    <p:sldId id="296" r:id="rId14"/>
    <p:sldId id="297" r:id="rId15"/>
    <p:sldId id="298" r:id="rId16"/>
    <p:sldId id="299" r:id="rId17"/>
    <p:sldId id="308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6B5240-EF68-423C-94B6-33950F679E07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C1C5A0F-F275-42DE-9398-C2D02357FB6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7610-1041-4D48-BBF8-73D137817EA2}" type="datetimeFigureOut">
              <a:rPr lang="ar-IQ" smtClean="0"/>
              <a:pPr/>
              <a:t>08/02/1443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E5C60-655C-484B-B6F7-55EC3BB01F4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12" Type="http://schemas.openxmlformats.org/officeDocument/2006/relationships/image" Target="../media/image30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Relationship Id="rId1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3DA7-EE88-43A8-AAA7-887B4ED5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132856"/>
            <a:ext cx="8229600" cy="1143000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Molecular Biology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5626968" cy="5793507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• Vacuum drier or freeze-drier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• Automated DNA-sequencing machine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• </a:t>
            </a:r>
            <a:r>
              <a:rPr lang="en-US" dirty="0" err="1"/>
              <a:t>Oligonucleotide</a:t>
            </a:r>
            <a:r>
              <a:rPr lang="en-US" dirty="0"/>
              <a:t> (primer) synthesis machine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/>
            <a:endParaRPr lang="en-US" dirty="0"/>
          </a:p>
        </p:txBody>
      </p:sp>
      <p:pic>
        <p:nvPicPr>
          <p:cNvPr id="4" name="rg_hi" descr="http://t3.gstatic.com/images?q=tbn:ANd9GcRIO-I4f6NXvRMmq57WG8egbkhxbdt4YKOlp74R_e7-EOcyg_CGf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059682" cy="17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://t1.gstatic.com/images?q=tbn:ANd9GcTB8bYY-zqSDLOIfxxTsMRhCXpwGqDPtbxbBzcMSF-3kn6aW7B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420888"/>
            <a:ext cx="190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://t3.gstatic.com/images?q=tbn:ANd9GcSIRhy6TsuOCSMfPtaPJkX7n2ueBOfOP26RYHNyFuOSjUz4WGonI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25144"/>
            <a:ext cx="26098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6048672" cy="648072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3900" b="1" dirty="0">
                <a:solidFill>
                  <a:srgbClr val="FF0000"/>
                </a:solidFill>
              </a:rPr>
              <a:t>Laboratory equipment </a:t>
            </a:r>
          </a:p>
          <a:p>
            <a:pPr algn="l">
              <a:buNone/>
            </a:pPr>
            <a:r>
              <a:rPr lang="en-US" dirty="0"/>
              <a:t>Each group carrying out molecular biology experiments will require these items, possibly in multiple numbers: </a:t>
            </a:r>
          </a:p>
          <a:p>
            <a:pPr algn="l">
              <a:buNone/>
            </a:pPr>
            <a:r>
              <a:rPr lang="en-US" dirty="0"/>
              <a:t>• Bench-top centrifuge, capable of 5000 - 14000r.p.m.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• 200 V power supply for </a:t>
            </a:r>
            <a:r>
              <a:rPr lang="en-US" dirty="0" err="1"/>
              <a:t>agarose</a:t>
            </a:r>
            <a:r>
              <a:rPr lang="en-US" dirty="0"/>
              <a:t> gels. </a:t>
            </a:r>
          </a:p>
          <a:p>
            <a:pPr algn="l">
              <a:buNone/>
            </a:pPr>
            <a:r>
              <a:rPr lang="en-US" dirty="0"/>
              <a:t>• Horizontal gel apparatus (e.g. 10 x 10 cm, 15 x 10 cm, and 15 X 15 cm) </a:t>
            </a:r>
          </a:p>
        </p:txBody>
      </p:sp>
      <p:pic>
        <p:nvPicPr>
          <p:cNvPr id="4" name="rg_hi" descr="http://t1.gstatic.com/images?q=tbn:ANd9GcQwg1WKbuRsLwA53B1_XSEUx947rQnqvUXRE0r4lkYFRYyBOgYwA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00808"/>
            <a:ext cx="2317998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1.gstatic.com/images?q=tbn:ANd9GcQKYmZHQ1IMP2pcVFHZxFpt1w2b_QXII2liBZb6eQZHLjJwJCz61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73016"/>
            <a:ext cx="21526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://t0.gstatic.com/images?q=tbn:ANd9GcToLCbVoa3TS-4zprbvDYOGNnY9IfVAH3hT4m97kOD0yGGAuWu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5273824"/>
            <a:ext cx="230425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4546848" cy="666936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Pipettes </a:t>
            </a:r>
          </a:p>
          <a:p>
            <a:pPr algn="l">
              <a:buNone/>
            </a:pPr>
            <a:r>
              <a:rPr lang="en-US" dirty="0"/>
              <a:t>• Water baths: ideally three, one set at 37°C, one at 65°C and one varied for requirements </a:t>
            </a:r>
          </a:p>
          <a:p>
            <a:pPr algn="l">
              <a:buNone/>
            </a:pPr>
            <a:r>
              <a:rPr lang="en-US" dirty="0"/>
              <a:t>• Vortex mixer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• Magnetic stirrer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Two-point top pan balance </a:t>
            </a:r>
          </a:p>
        </p:txBody>
      </p:sp>
      <p:pic>
        <p:nvPicPr>
          <p:cNvPr id="4" name="rg_hi" descr="http://t2.gstatic.com/images?q=tbn:ANd9GcQLnJclfrM3ZRNFSKzOl3JVV9B26qLAA0MEnZaG7rzErK4LH08aq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1"/>
            <a:ext cx="27363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3.gstatic.com/images?q=tbn:ANd9GcSHZcAWNsWpQUHxsskV1sxcOk0Ldz1FGmd4rnN0-IBH4HyyD8c3R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84784"/>
            <a:ext cx="196329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://t3.gstatic.com/images?q=tbn:ANd9GcRU6cQvlOuskFY6H7G-EI4WZnpyzqmMri0VZydSqLA-VlJDd52J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356992"/>
            <a:ext cx="24261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g_hi" descr="http://t0.gstatic.com/images?q=tbn:ANd9GcQWZn93nO1juiZyxMAI2iUU61NdzanpmDMx_Go1wai3EQ0aV2Z0I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5419725"/>
            <a:ext cx="2376264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5472608" cy="633670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pH meter </a:t>
            </a:r>
          </a:p>
          <a:p>
            <a:pPr algn="l">
              <a:buNone/>
            </a:pPr>
            <a:r>
              <a:rPr lang="en-US" dirty="0"/>
              <a:t>• Microwave oven for melting agar and preparing </a:t>
            </a:r>
            <a:r>
              <a:rPr lang="en-US" dirty="0" err="1"/>
              <a:t>agarose</a:t>
            </a:r>
            <a:r>
              <a:rPr lang="en-US" dirty="0"/>
              <a:t>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• Thermal cycler for PCR </a:t>
            </a:r>
          </a:p>
          <a:p>
            <a:pPr algn="l">
              <a:buNone/>
            </a:pPr>
            <a:r>
              <a:rPr lang="en-US" dirty="0"/>
              <a:t>• Double-distilled water supply </a:t>
            </a:r>
          </a:p>
          <a:p>
            <a:pPr algn="l">
              <a:buNone/>
            </a:pPr>
            <a:r>
              <a:rPr lang="en-US" dirty="0"/>
              <a:t>• Refrigerator </a:t>
            </a:r>
          </a:p>
          <a:p>
            <a:pPr algn="l">
              <a:buNone/>
            </a:pPr>
            <a:r>
              <a:rPr lang="en-US" dirty="0"/>
              <a:t>• -20°C freezer </a:t>
            </a:r>
          </a:p>
          <a:p>
            <a:pPr algn="l">
              <a:buNone/>
            </a:pPr>
            <a:r>
              <a:rPr lang="en-US" dirty="0"/>
              <a:t>• Computer: for virtually all molecular biology applications a networked PC</a:t>
            </a:r>
          </a:p>
        </p:txBody>
      </p:sp>
      <p:pic>
        <p:nvPicPr>
          <p:cNvPr id="4" name="rg_hi" descr="http://t0.gstatic.com/images?q=tbn:ANd9GcR4Bmff3YqUGE5q6QJXio7rxWhLU4fz2esHoGQL0jXd9t0qITqcw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132856"/>
            <a:ext cx="2232248" cy="135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2.gstatic.com/images?q=tbn:ANd9GcR83lyNTzawLQqEL-9_tHwQ6fnXmQ6d33cR-j3eMEzH2aIl90f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180136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b="1" dirty="0">
                <a:solidFill>
                  <a:srgbClr val="FF0000"/>
                </a:solidFill>
              </a:rPr>
              <a:t>Health hazards and safety procedures </a:t>
            </a:r>
          </a:p>
          <a:p>
            <a:pPr algn="l">
              <a:buNone/>
            </a:pPr>
            <a:r>
              <a:rPr lang="en-US" dirty="0"/>
              <a:t>Safety is an individual responsibility and you must ensure that you are aware of the health hazards and have identified the appropriate safety requirements before embarking on molecular biology experiments. </a:t>
            </a:r>
          </a:p>
          <a:p>
            <a:pPr algn="l">
              <a:buNone/>
            </a:pPr>
            <a:r>
              <a:rPr lang="en-US" b="1" dirty="0"/>
              <a:t>1. Microbiological safety </a:t>
            </a:r>
          </a:p>
          <a:p>
            <a:pPr algn="l">
              <a:buNone/>
            </a:pPr>
            <a:r>
              <a:rPr lang="en-US" b="1" dirty="0"/>
              <a:t>2. Chemical hazards </a:t>
            </a:r>
          </a:p>
          <a:p>
            <a:pPr algn="l">
              <a:buNone/>
            </a:pPr>
            <a:r>
              <a:rPr lang="en-US" b="1" dirty="0"/>
              <a:t>3. Ultraviolet radiation </a:t>
            </a:r>
          </a:p>
          <a:p>
            <a:pPr algn="l">
              <a:buNone/>
            </a:pPr>
            <a:r>
              <a:rPr lang="en-US" b="1" dirty="0"/>
              <a:t>4. High-voltage electricity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2534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4000" b="1" dirty="0">
                <a:solidFill>
                  <a:srgbClr val="FF0000"/>
                </a:solidFill>
              </a:rPr>
              <a:t>Experimental skills </a:t>
            </a:r>
          </a:p>
          <a:p>
            <a:pPr algn="l">
              <a:buNone/>
            </a:pPr>
            <a:r>
              <a:rPr lang="en-US" dirty="0"/>
              <a:t>The following are the key aspects of laboratory practice for a successful molecular biologist: </a:t>
            </a:r>
          </a:p>
          <a:p>
            <a:pPr algn="l">
              <a:buNone/>
            </a:pPr>
            <a:r>
              <a:rPr lang="en-US" dirty="0"/>
              <a:t>1. Learn how to pipette down to 1 </a:t>
            </a:r>
            <a:r>
              <a:rPr lang="en-US" dirty="0" err="1"/>
              <a:t>μl</a:t>
            </a:r>
            <a:r>
              <a:rPr lang="en-US" dirty="0"/>
              <a:t> accurately. </a:t>
            </a:r>
          </a:p>
          <a:p>
            <a:pPr algn="l">
              <a:buNone/>
            </a:pPr>
            <a:r>
              <a:rPr lang="en-US" dirty="0"/>
              <a:t>2. Develop a steady hand for loading samples on to gels and for other manipulations. </a:t>
            </a:r>
          </a:p>
          <a:p>
            <a:pPr algn="l">
              <a:buNone/>
            </a:pPr>
            <a:r>
              <a:rPr lang="en-US" dirty="0"/>
              <a:t>3. Do not allow stocks of enzymes to warm up to room temperature: keep in the freezer and take out only for as long as it takes to remove an aliquot.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endParaRPr lang="en-US" dirty="0"/>
          </a:p>
          <a:p>
            <a:pPr algn="l">
              <a:buNone/>
            </a:pPr>
            <a:r>
              <a:rPr lang="en-US" dirty="0"/>
              <a:t>4. Autoclave plastic ware (pipette tips, microcentrifuge tubes, etc.) and keep sterile before use. </a:t>
            </a:r>
          </a:p>
          <a:p>
            <a:pPr algn="l">
              <a:buNone/>
            </a:pPr>
            <a:r>
              <a:rPr lang="en-US" dirty="0"/>
              <a:t>5. Always use double-distilled water. </a:t>
            </a:r>
          </a:p>
          <a:p>
            <a:pPr algn="l">
              <a:buNone/>
            </a:pPr>
            <a:r>
              <a:rPr lang="en-US" dirty="0"/>
              <a:t>6. Get into the habit of wearing disposable gloves at all times.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1738536" cy="63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logo</a:t>
            </a:r>
          </a:p>
        </p:txBody>
      </p:sp>
      <p:pic>
        <p:nvPicPr>
          <p:cNvPr id="1026" name="Picture 2" descr="C:\Users\baba_wali\Desktop\image biotechnology\7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1828800" cy="1828800"/>
          </a:xfrm>
          <a:prstGeom prst="rect">
            <a:avLst/>
          </a:prstGeom>
          <a:noFill/>
        </p:spPr>
      </p:pic>
      <p:pic>
        <p:nvPicPr>
          <p:cNvPr id="1028" name="Picture 4" descr="C:\Users\baba_wali\Desktop\image biotechnology\h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9" y="548680"/>
            <a:ext cx="1800200" cy="2016224"/>
          </a:xfrm>
          <a:prstGeom prst="rect">
            <a:avLst/>
          </a:prstGeom>
          <a:noFill/>
        </p:spPr>
      </p:pic>
      <p:pic>
        <p:nvPicPr>
          <p:cNvPr id="1030" name="Picture 6" descr="C:\Users\baba_wali\Desktop\image biotechnology\images.jp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780928"/>
            <a:ext cx="1907704" cy="2088232"/>
          </a:xfrm>
          <a:prstGeom prst="rect">
            <a:avLst/>
          </a:prstGeom>
          <a:noFill/>
        </p:spPr>
      </p:pic>
      <p:pic>
        <p:nvPicPr>
          <p:cNvPr id="1031" name="Picture 7" descr="C:\Users\baba_wali\Desktop\image biotechnology\images.jpg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013176"/>
            <a:ext cx="3048000" cy="1844824"/>
          </a:xfrm>
          <a:prstGeom prst="rect">
            <a:avLst/>
          </a:prstGeom>
          <a:noFill/>
        </p:spPr>
      </p:pic>
      <p:pic>
        <p:nvPicPr>
          <p:cNvPr id="1033" name="Picture 9" descr="C:\Users\baba_wali\Desktop\image biotechnology\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692696"/>
            <a:ext cx="1728192" cy="1584176"/>
          </a:xfrm>
          <a:prstGeom prst="rect">
            <a:avLst/>
          </a:prstGeom>
          <a:noFill/>
        </p:spPr>
      </p:pic>
      <p:pic>
        <p:nvPicPr>
          <p:cNvPr id="1034" name="Picture 10" descr="C:\Users\baba_wali\Desktop\image biotechnology\logo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5013176"/>
            <a:ext cx="1872208" cy="1628775"/>
          </a:xfrm>
          <a:prstGeom prst="rect">
            <a:avLst/>
          </a:prstGeom>
          <a:noFill/>
        </p:spPr>
      </p:pic>
      <p:pic>
        <p:nvPicPr>
          <p:cNvPr id="1035" name="Picture 11" descr="C:\Users\baba_wali\Desktop\image biotechnology\logooo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5029200"/>
            <a:ext cx="1828800" cy="1828800"/>
          </a:xfrm>
          <a:prstGeom prst="rect">
            <a:avLst/>
          </a:prstGeom>
          <a:noFill/>
        </p:spPr>
      </p:pic>
      <p:pic>
        <p:nvPicPr>
          <p:cNvPr id="1036" name="Picture 12" descr="C:\Users\baba_wali\Desktop\image biotechnology\n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4486275"/>
            <a:ext cx="1924050" cy="2371725"/>
          </a:xfrm>
          <a:prstGeom prst="rect">
            <a:avLst/>
          </a:prstGeom>
          <a:noFill/>
        </p:spPr>
      </p:pic>
      <p:pic>
        <p:nvPicPr>
          <p:cNvPr id="1037" name="Picture 13" descr="C:\Users\baba_wali\Desktop\image biotechnology\radi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99992" y="2276872"/>
            <a:ext cx="2016224" cy="1905000"/>
          </a:xfrm>
          <a:prstGeom prst="rect">
            <a:avLst/>
          </a:prstGeom>
          <a:noFill/>
        </p:spPr>
      </p:pic>
      <p:pic>
        <p:nvPicPr>
          <p:cNvPr id="1038" name="Picture 14" descr="C:\Users\baba_wali\Desktop\image biotechnology\3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620688"/>
            <a:ext cx="2051720" cy="1702693"/>
          </a:xfrm>
          <a:prstGeom prst="rect">
            <a:avLst/>
          </a:prstGeom>
          <a:noFill/>
        </p:spPr>
      </p:pic>
      <p:pic>
        <p:nvPicPr>
          <p:cNvPr id="1039" name="Picture 15" descr="C:\Users\baba_wali\Desktop\image biotechnology\11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23728" y="2636912"/>
            <a:ext cx="2143125" cy="2143125"/>
          </a:xfrm>
          <a:prstGeom prst="rect">
            <a:avLst/>
          </a:prstGeom>
          <a:noFill/>
        </p:spPr>
      </p:pic>
      <p:pic>
        <p:nvPicPr>
          <p:cNvPr id="1040" name="Picture 16" descr="C:\Users\baba_wali\Desktop\image biotechnology\2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2348880"/>
            <a:ext cx="2555776" cy="1704975"/>
          </a:xfrm>
          <a:prstGeom prst="rect">
            <a:avLst/>
          </a:prstGeom>
          <a:noFill/>
        </p:spPr>
      </p:pic>
      <p:pic>
        <p:nvPicPr>
          <p:cNvPr id="1041" name="Picture 17" descr="C:\Users\baba_wali\Desktop\image biotechnology\no 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67944" y="90872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 Black" pitchFamily="34" charset="0"/>
                <a:cs typeface="Times New Roman" pitchFamily="18" charset="0"/>
              </a:rPr>
              <a:t>Molecular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spcBef>
                <a:spcPct val="0"/>
              </a:spcBef>
              <a:buSzPct val="150000"/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Molecular biology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branch of biology that study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gene structure and function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molecular level.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l" rtl="0">
              <a:spcBef>
                <a:spcPct val="0"/>
              </a:spcBef>
              <a:buSzPct val="15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spcBef>
                <a:spcPct val="0"/>
              </a:spcBef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Molecular biology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field overlaps with other areas, particularly genetics and biochemistry.</a:t>
            </a:r>
          </a:p>
          <a:p>
            <a:pPr marL="0" indent="0" algn="l" rtl="0">
              <a:spcBef>
                <a:spcPct val="0"/>
              </a:spcBef>
              <a:buSzPct val="150000"/>
              <a:buFont typeface="Wingdings" pitchFamily="2" charset="2"/>
              <a:buChar char="§"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spcBef>
                <a:spcPct val="0"/>
              </a:spcBef>
              <a:buSzPct val="150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Molecular biology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allows the laboratory to be predictive in nature; events that occur in the future.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 : Unit of heredity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5328592" cy="4752528"/>
          </a:xfrm>
        </p:spPr>
        <p:txBody>
          <a:bodyPr>
            <a:normAutofit/>
          </a:bodyPr>
          <a:lstStyle/>
          <a:p>
            <a:pPr algn="l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DNA segments that carries genetic information are called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is normally a stretch of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codes for a type of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for an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chain that has a function in the organism.</a:t>
            </a:r>
          </a:p>
          <a:p>
            <a:pPr algn="l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Genes hold the information to build and maintain an organism's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pass genetic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traits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offspring. </a:t>
            </a:r>
          </a:p>
          <a:p>
            <a:pPr eaLnBrk="1" hangingPunct="1"/>
            <a:endParaRPr lang="en-US" dirty="0"/>
          </a:p>
        </p:txBody>
      </p:sp>
      <p:pic>
        <p:nvPicPr>
          <p:cNvPr id="7172" name="Picture 4" descr="D:\garima\pic\g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954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D:\garima\pic\gen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257675"/>
            <a:ext cx="2057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Characteristics of Nucleic Acids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None/>
            </a:pPr>
            <a:r>
              <a:rPr lang="en-US" dirty="0"/>
              <a:t>1- Two types of nucleic acids:  RNA &amp; DNA</a:t>
            </a:r>
          </a:p>
          <a:p>
            <a:pPr algn="l" eaLnBrk="1" hangingPunct="1">
              <a:buNone/>
            </a:pPr>
            <a:r>
              <a:rPr lang="en-US" dirty="0"/>
              <a:t>2- DNA is encoded with four interchangeable "building blocks", called "bases</a:t>
            </a:r>
            <a:r>
              <a:rPr lang="en-US" dirty="0">
                <a:solidFill>
                  <a:srgbClr val="00B050"/>
                </a:solidFill>
              </a:rPr>
              <a:t>", Adenine, Thymine, Cytosine, and Guanine</a:t>
            </a:r>
            <a:r>
              <a:rPr lang="en-US" dirty="0"/>
              <a:t>, with </a:t>
            </a:r>
            <a:r>
              <a:rPr lang="en-US" dirty="0" err="1">
                <a:solidFill>
                  <a:srgbClr val="0070C0"/>
                </a:solidFill>
              </a:rPr>
              <a:t>Uracil</a:t>
            </a:r>
            <a:r>
              <a:rPr lang="en-US" dirty="0"/>
              <a:t> rarely replacing </a:t>
            </a:r>
            <a:r>
              <a:rPr lang="en-US" dirty="0">
                <a:solidFill>
                  <a:srgbClr val="0070C0"/>
                </a:solidFill>
              </a:rPr>
              <a:t>Thymine</a:t>
            </a:r>
          </a:p>
          <a:p>
            <a:pPr algn="l" eaLnBrk="1" hangingPunct="1">
              <a:buNone/>
            </a:pPr>
            <a:r>
              <a:rPr lang="en-US" dirty="0"/>
              <a:t>3- RNA has five different bases: </a:t>
            </a:r>
            <a:r>
              <a:rPr lang="en-US" dirty="0">
                <a:solidFill>
                  <a:srgbClr val="C00000"/>
                </a:solidFill>
              </a:rPr>
              <a:t>adenine, guanine, cytosine and </a:t>
            </a:r>
            <a:r>
              <a:rPr lang="en-US" dirty="0" err="1">
                <a:solidFill>
                  <a:srgbClr val="C00000"/>
                </a:solidFill>
              </a:rPr>
              <a:t>uracil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6"/>
          <p:cNvSpPr>
            <a:spLocks noGrp="1"/>
          </p:cNvSpPr>
          <p:nvPr>
            <p:ph idx="1"/>
          </p:nvPr>
        </p:nvSpPr>
        <p:spPr>
          <a:xfrm>
            <a:off x="0" y="4724400"/>
            <a:ext cx="8892480" cy="1656928"/>
          </a:xfrm>
        </p:spPr>
        <p:txBody>
          <a:bodyPr/>
          <a:lstStyle/>
          <a:p>
            <a:pPr algn="l">
              <a:buNone/>
            </a:pPr>
            <a:r>
              <a:rPr lang="en-IN" sz="2400" dirty="0"/>
              <a:t>The DNA chain is 22 to 26 </a:t>
            </a:r>
            <a:r>
              <a:rPr lang="en-IN" sz="2400" u="sng" dirty="0" err="1"/>
              <a:t>Ångströms</a:t>
            </a:r>
            <a:r>
              <a:rPr lang="en-IN" sz="2400" dirty="0"/>
              <a:t> wide (2.2 to 2.6 </a:t>
            </a:r>
            <a:r>
              <a:rPr lang="en-IN" sz="2400" u="sng" dirty="0"/>
              <a:t>nanometres</a:t>
            </a:r>
            <a:r>
              <a:rPr lang="en-IN" sz="2400" dirty="0"/>
              <a:t>), and one nucleotide unit is 3.3 Å (0.33 nm) long.</a:t>
            </a:r>
          </a:p>
          <a:p>
            <a:endParaRPr lang="en-IN" sz="2400" dirty="0"/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92696"/>
            <a:ext cx="525658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43000" y="6096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Size: </a:t>
            </a:r>
            <a:endParaRPr lang="en-IN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412776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Practical requirements for molecular biology research Equipment 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052936"/>
          </a:xfrm>
        </p:spPr>
        <p:txBody>
          <a:bodyPr/>
          <a:lstStyle/>
          <a:p>
            <a:pPr>
              <a:buNone/>
            </a:pPr>
            <a:r>
              <a:rPr lang="en-US" dirty="0"/>
              <a:t>Much of the equipment and facilities needed for molecular biology research will already be present in a well equipped biology laboratory.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General facilities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/>
              <a:t>You will require access to the following general facilities: </a:t>
            </a:r>
          </a:p>
          <a:p>
            <a:pPr algn="l">
              <a:buNone/>
            </a:pPr>
            <a:r>
              <a:rPr lang="en-US" sz="5100" b="1" dirty="0">
                <a:solidFill>
                  <a:srgbClr val="002060"/>
                </a:solidFill>
              </a:rPr>
              <a:t>Microbiological facilities:</a:t>
            </a:r>
          </a:p>
          <a:p>
            <a:pPr algn="l">
              <a:buNone/>
            </a:pPr>
            <a:r>
              <a:rPr lang="en-US" dirty="0"/>
              <a:t>• </a:t>
            </a:r>
            <a:r>
              <a:rPr lang="en-US" sz="4500" dirty="0"/>
              <a:t>Autoclaves for sterilizing media </a:t>
            </a:r>
          </a:p>
          <a:p>
            <a:pPr algn="l">
              <a:buNone/>
            </a:pPr>
            <a:r>
              <a:rPr lang="en-US" sz="4500" dirty="0"/>
              <a:t>• Clean areas for molecular biology work </a:t>
            </a:r>
          </a:p>
          <a:p>
            <a:pPr algn="l">
              <a:buNone/>
            </a:pPr>
            <a:r>
              <a:rPr lang="en-US" sz="4500" dirty="0"/>
              <a:t>• 37°C room or incubator. Incubators can be used as an alternative but it must be possible to incubate Petri dishes as well as cultures in test-tubes and flasks </a:t>
            </a:r>
          </a:p>
          <a:p>
            <a:pPr algn="l">
              <a:buNone/>
            </a:pPr>
            <a:r>
              <a:rPr lang="en-US" sz="4500" dirty="0"/>
              <a:t>• Darkroom facilities: </a:t>
            </a:r>
          </a:p>
          <a:p>
            <a:pPr algn="l"/>
            <a:endParaRPr lang="en-US" sz="4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6408712" cy="6336704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• Short-wavelength (302 or 366 nm) UV </a:t>
            </a:r>
            <a:r>
              <a:rPr lang="en-US" dirty="0" err="1"/>
              <a:t>transilluminator</a:t>
            </a:r>
            <a:r>
              <a:rPr lang="en-US" dirty="0"/>
              <a:t> </a:t>
            </a:r>
          </a:p>
          <a:p>
            <a:pPr algn="l">
              <a:buNone/>
            </a:pPr>
            <a:r>
              <a:rPr lang="en-US" dirty="0"/>
              <a:t>• Camera for recording </a:t>
            </a:r>
            <a:r>
              <a:rPr lang="en-US" dirty="0" err="1"/>
              <a:t>agarose</a:t>
            </a:r>
            <a:r>
              <a:rPr lang="en-US" dirty="0"/>
              <a:t> gels </a:t>
            </a:r>
          </a:p>
          <a:p>
            <a:pPr algn="l">
              <a:buNone/>
            </a:pPr>
            <a:r>
              <a:rPr lang="en-US" dirty="0"/>
              <a:t>• Cold room </a:t>
            </a:r>
          </a:p>
          <a:p>
            <a:pPr algn="l">
              <a:buNone/>
            </a:pPr>
            <a:r>
              <a:rPr lang="en-US" dirty="0"/>
              <a:t>• Sub-zero storage facilities: </a:t>
            </a:r>
          </a:p>
          <a:p>
            <a:pPr algn="l">
              <a:buNone/>
            </a:pPr>
            <a:r>
              <a:rPr lang="en-US" dirty="0"/>
              <a:t>• -80°C freezer </a:t>
            </a:r>
          </a:p>
          <a:p>
            <a:pPr algn="l">
              <a:buNone/>
            </a:pPr>
            <a:r>
              <a:rPr lang="en-US" dirty="0"/>
              <a:t>• Liquid nitrogen storage vessels </a:t>
            </a:r>
          </a:p>
          <a:p>
            <a:pPr algn="l">
              <a:buNone/>
            </a:pPr>
            <a:r>
              <a:rPr lang="en-US" dirty="0"/>
              <a:t>• Wet-ice machine and dry-ice storage</a:t>
            </a:r>
          </a:p>
        </p:txBody>
      </p:sp>
      <p:pic>
        <p:nvPicPr>
          <p:cNvPr id="4" name="rg_hi" descr="http://t2.gstatic.com/images?q=tbn:ANd9GcQ9_I3q2-erQetzLOmvYuxmxFgEX1blMF2bA3AyAPfJRB4KASaNA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2472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SIx_fsxftlbdqMPSsE7Fl4F1AvE1vXSTBBGkWK_Ww6um0Csdr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56992"/>
            <a:ext cx="151675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6203032" cy="5865515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3900" b="1" dirty="0">
                <a:solidFill>
                  <a:srgbClr val="002060"/>
                </a:solidFill>
              </a:rPr>
              <a:t>Departmental equipment </a:t>
            </a:r>
          </a:p>
          <a:p>
            <a:pPr algn="l">
              <a:buNone/>
            </a:pPr>
            <a:r>
              <a:rPr lang="en-US" dirty="0"/>
              <a:t>These items can be shared by a number of groups: </a:t>
            </a:r>
          </a:p>
          <a:p>
            <a:pPr algn="l">
              <a:buNone/>
            </a:pPr>
            <a:r>
              <a:rPr lang="en-US" dirty="0"/>
              <a:t>• Ultracentrifuge capable of 70 000 </a:t>
            </a:r>
            <a:r>
              <a:rPr lang="en-US" dirty="0" err="1"/>
              <a:t>r.p.m</a:t>
            </a:r>
            <a:r>
              <a:rPr lang="en-US" dirty="0"/>
              <a:t>., </a:t>
            </a:r>
          </a:p>
          <a:p>
            <a:pPr algn="l">
              <a:buNone/>
            </a:pPr>
            <a:r>
              <a:rPr lang="en-US" dirty="0"/>
              <a:t>• Refrigerated (cooler) centrifuge capable of 25 000 </a:t>
            </a:r>
            <a:r>
              <a:rPr lang="en-US" dirty="0" err="1"/>
              <a:t>r.p.m</a:t>
            </a:r>
            <a:r>
              <a:rPr lang="en-US" dirty="0"/>
              <a:t>., plus rotors for 50-500 ml buckets </a:t>
            </a:r>
          </a:p>
          <a:p>
            <a:pPr algn="l">
              <a:buNone/>
            </a:pPr>
            <a:r>
              <a:rPr lang="en-US" dirty="0"/>
              <a:t>• 100°C oven </a:t>
            </a:r>
          </a:p>
          <a:p>
            <a:pPr algn="l">
              <a:buNone/>
            </a:pPr>
            <a:r>
              <a:rPr lang="en-US" dirty="0"/>
              <a:t>• UV spectrophotometer (</a:t>
            </a:r>
            <a:r>
              <a:rPr lang="en-US" dirty="0" err="1"/>
              <a:t>Nanodrpe</a:t>
            </a:r>
            <a:r>
              <a:rPr lang="en-US" dirty="0"/>
              <a:t>)</a:t>
            </a:r>
          </a:p>
        </p:txBody>
      </p:sp>
      <p:pic>
        <p:nvPicPr>
          <p:cNvPr id="4" name="rg_hi" descr="http://t3.gstatic.com/images?q=tbn:ANd9GcRxjwWG2KqIZRuH2hAuM8RR1hJt1bdh-X5smqZZ-iGawYHiJJk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764704"/>
            <a:ext cx="1905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TjMuZr6ZpUz-9oxLGhhLATtvOoUer-JmtyKg9JH6NLjAsONxE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97152"/>
            <a:ext cx="288032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4244</TotalTime>
  <Words>733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Wingdings</vt:lpstr>
      <vt:lpstr>Office Theme</vt:lpstr>
      <vt:lpstr>Molecular Biology</vt:lpstr>
      <vt:lpstr>Molecular Biology</vt:lpstr>
      <vt:lpstr>Gene : Unit of heredity </vt:lpstr>
      <vt:lpstr>Characteristics of Nucleic Acids</vt:lpstr>
      <vt:lpstr>PowerPoint Presentation</vt:lpstr>
      <vt:lpstr>Practical requirements for molecular biology research Equipment  </vt:lpstr>
      <vt:lpstr>General facilities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Seven</dc:creator>
  <cp:lastModifiedBy>Mariwan</cp:lastModifiedBy>
  <cp:revision>231</cp:revision>
  <dcterms:created xsi:type="dcterms:W3CDTF">2010-11-07T17:22:17Z</dcterms:created>
  <dcterms:modified xsi:type="dcterms:W3CDTF">2021-09-14T21:07:28Z</dcterms:modified>
</cp:coreProperties>
</file>