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11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4D38094-5CF0-4313-BB82-A19491A8BCBB}" type="datetimeFigureOut">
              <a:rPr lang="en-US" smtClean="0"/>
              <a:t>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4C905-49EF-4BD1-B7E3-B86BA97ED872}" type="slidenum">
              <a:rPr lang="en-US" smtClean="0"/>
              <a:t>‹#›</a:t>
            </a:fld>
            <a:endParaRPr lang="en-US"/>
          </a:p>
        </p:txBody>
      </p:sp>
    </p:spTree>
    <p:extLst>
      <p:ext uri="{BB962C8B-B14F-4D97-AF65-F5344CB8AC3E}">
        <p14:creationId xmlns:p14="http://schemas.microsoft.com/office/powerpoint/2010/main" val="75769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D38094-5CF0-4313-BB82-A19491A8BCBB}" type="datetimeFigureOut">
              <a:rPr lang="en-US" smtClean="0"/>
              <a:t>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4C905-49EF-4BD1-B7E3-B86BA97ED872}" type="slidenum">
              <a:rPr lang="en-US" smtClean="0"/>
              <a:t>‹#›</a:t>
            </a:fld>
            <a:endParaRPr lang="en-US"/>
          </a:p>
        </p:txBody>
      </p:sp>
    </p:spTree>
    <p:extLst>
      <p:ext uri="{BB962C8B-B14F-4D97-AF65-F5344CB8AC3E}">
        <p14:creationId xmlns:p14="http://schemas.microsoft.com/office/powerpoint/2010/main" val="3827042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D38094-5CF0-4313-BB82-A19491A8BCBB}" type="datetimeFigureOut">
              <a:rPr lang="en-US" smtClean="0"/>
              <a:t>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4C905-49EF-4BD1-B7E3-B86BA97ED872}" type="slidenum">
              <a:rPr lang="en-US" smtClean="0"/>
              <a:t>‹#›</a:t>
            </a:fld>
            <a:endParaRPr lang="en-US"/>
          </a:p>
        </p:txBody>
      </p:sp>
    </p:spTree>
    <p:extLst>
      <p:ext uri="{BB962C8B-B14F-4D97-AF65-F5344CB8AC3E}">
        <p14:creationId xmlns:p14="http://schemas.microsoft.com/office/powerpoint/2010/main" val="1704877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D38094-5CF0-4313-BB82-A19491A8BCBB}" type="datetimeFigureOut">
              <a:rPr lang="en-US" smtClean="0"/>
              <a:t>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4C905-49EF-4BD1-B7E3-B86BA97ED872}" type="slidenum">
              <a:rPr lang="en-US" smtClean="0"/>
              <a:t>‹#›</a:t>
            </a:fld>
            <a:endParaRPr lang="en-US"/>
          </a:p>
        </p:txBody>
      </p:sp>
    </p:spTree>
    <p:extLst>
      <p:ext uri="{BB962C8B-B14F-4D97-AF65-F5344CB8AC3E}">
        <p14:creationId xmlns:p14="http://schemas.microsoft.com/office/powerpoint/2010/main" val="3233330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D38094-5CF0-4313-BB82-A19491A8BCBB}" type="datetimeFigureOut">
              <a:rPr lang="en-US" smtClean="0"/>
              <a:t>2/17/2024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94C905-49EF-4BD1-B7E3-B86BA97ED872}" type="slidenum">
              <a:rPr lang="en-US" smtClean="0"/>
              <a:t>‹#›</a:t>
            </a:fld>
            <a:endParaRPr lang="en-US"/>
          </a:p>
        </p:txBody>
      </p:sp>
    </p:spTree>
    <p:extLst>
      <p:ext uri="{BB962C8B-B14F-4D97-AF65-F5344CB8AC3E}">
        <p14:creationId xmlns:p14="http://schemas.microsoft.com/office/powerpoint/2010/main" val="593425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4D38094-5CF0-4313-BB82-A19491A8BCBB}" type="datetimeFigureOut">
              <a:rPr lang="en-US" smtClean="0"/>
              <a:t>2/17/2024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94C905-49EF-4BD1-B7E3-B86BA97ED872}" type="slidenum">
              <a:rPr lang="en-US" smtClean="0"/>
              <a:t>‹#›</a:t>
            </a:fld>
            <a:endParaRPr lang="en-US"/>
          </a:p>
        </p:txBody>
      </p:sp>
    </p:spTree>
    <p:extLst>
      <p:ext uri="{BB962C8B-B14F-4D97-AF65-F5344CB8AC3E}">
        <p14:creationId xmlns:p14="http://schemas.microsoft.com/office/powerpoint/2010/main" val="2647317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4D38094-5CF0-4313-BB82-A19491A8BCBB}" type="datetimeFigureOut">
              <a:rPr lang="en-US" smtClean="0"/>
              <a:t>2/17/2024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B94C905-49EF-4BD1-B7E3-B86BA97ED872}" type="slidenum">
              <a:rPr lang="en-US" smtClean="0"/>
              <a:t>‹#›</a:t>
            </a:fld>
            <a:endParaRPr lang="en-US"/>
          </a:p>
        </p:txBody>
      </p:sp>
    </p:spTree>
    <p:extLst>
      <p:ext uri="{BB962C8B-B14F-4D97-AF65-F5344CB8AC3E}">
        <p14:creationId xmlns:p14="http://schemas.microsoft.com/office/powerpoint/2010/main" val="1611951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4D38094-5CF0-4313-BB82-A19491A8BCBB}" type="datetimeFigureOut">
              <a:rPr lang="en-US" smtClean="0"/>
              <a:t>2/17/2024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B94C905-49EF-4BD1-B7E3-B86BA97ED872}" type="slidenum">
              <a:rPr lang="en-US" smtClean="0"/>
              <a:t>‹#›</a:t>
            </a:fld>
            <a:endParaRPr lang="en-US"/>
          </a:p>
        </p:txBody>
      </p:sp>
    </p:spTree>
    <p:extLst>
      <p:ext uri="{BB962C8B-B14F-4D97-AF65-F5344CB8AC3E}">
        <p14:creationId xmlns:p14="http://schemas.microsoft.com/office/powerpoint/2010/main" val="741108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D38094-5CF0-4313-BB82-A19491A8BCBB}" type="datetimeFigureOut">
              <a:rPr lang="en-US" smtClean="0"/>
              <a:t>2/17/2024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B94C905-49EF-4BD1-B7E3-B86BA97ED872}" type="slidenum">
              <a:rPr lang="en-US" smtClean="0"/>
              <a:t>‹#›</a:t>
            </a:fld>
            <a:endParaRPr lang="en-US"/>
          </a:p>
        </p:txBody>
      </p:sp>
    </p:spTree>
    <p:extLst>
      <p:ext uri="{BB962C8B-B14F-4D97-AF65-F5344CB8AC3E}">
        <p14:creationId xmlns:p14="http://schemas.microsoft.com/office/powerpoint/2010/main" val="3522022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D38094-5CF0-4313-BB82-A19491A8BCBB}" type="datetimeFigureOut">
              <a:rPr lang="en-US" smtClean="0"/>
              <a:t>2/17/2024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94C905-49EF-4BD1-B7E3-B86BA97ED872}" type="slidenum">
              <a:rPr lang="en-US" smtClean="0"/>
              <a:t>‹#›</a:t>
            </a:fld>
            <a:endParaRPr lang="en-US"/>
          </a:p>
        </p:txBody>
      </p:sp>
    </p:spTree>
    <p:extLst>
      <p:ext uri="{BB962C8B-B14F-4D97-AF65-F5344CB8AC3E}">
        <p14:creationId xmlns:p14="http://schemas.microsoft.com/office/powerpoint/2010/main" val="3587314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D38094-5CF0-4313-BB82-A19491A8BCBB}" type="datetimeFigureOut">
              <a:rPr lang="en-US" smtClean="0"/>
              <a:t>2/17/2024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94C905-49EF-4BD1-B7E3-B86BA97ED872}" type="slidenum">
              <a:rPr lang="en-US" smtClean="0"/>
              <a:t>‹#›</a:t>
            </a:fld>
            <a:endParaRPr lang="en-US"/>
          </a:p>
        </p:txBody>
      </p:sp>
    </p:spTree>
    <p:extLst>
      <p:ext uri="{BB962C8B-B14F-4D97-AF65-F5344CB8AC3E}">
        <p14:creationId xmlns:p14="http://schemas.microsoft.com/office/powerpoint/2010/main" val="71540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D38094-5CF0-4313-BB82-A19491A8BCBB}" type="datetimeFigureOut">
              <a:rPr lang="en-US" smtClean="0"/>
              <a:t>2/17/2024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4C905-49EF-4BD1-B7E3-B86BA97ED872}" type="slidenum">
              <a:rPr lang="en-US" smtClean="0"/>
              <a:t>‹#›</a:t>
            </a:fld>
            <a:endParaRPr lang="en-US"/>
          </a:p>
        </p:txBody>
      </p:sp>
    </p:spTree>
    <p:extLst>
      <p:ext uri="{BB962C8B-B14F-4D97-AF65-F5344CB8AC3E}">
        <p14:creationId xmlns:p14="http://schemas.microsoft.com/office/powerpoint/2010/main" val="21212377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image" Target="../media/image4.png"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2" Type="http://schemas.openxmlformats.org/officeDocument/2006/relationships/image" Target="../media/image5.pn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2" Type="http://schemas.openxmlformats.org/officeDocument/2006/relationships/image" Target="../media/image1.pn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i="1" dirty="0" err="1">
                <a:latin typeface="Times New Roman" pitchFamily="18" charset="0"/>
                <a:cs typeface="Times New Roman" pitchFamily="18" charset="0"/>
              </a:rPr>
              <a:t>Taenia</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1371600" y="3886200"/>
            <a:ext cx="6400800" cy="1219200"/>
          </a:xfrm>
        </p:spPr>
        <p:txBody>
          <a:bodyPr>
            <a:normAutofit/>
          </a:bodyPr>
          <a:lstStyle/>
          <a:p>
            <a:r>
              <a:rPr lang="en-US" sz="4400" b="1" dirty="0">
                <a:solidFill>
                  <a:schemeClr val="tx1"/>
                </a:solidFill>
                <a:latin typeface="Times New Roman" pitchFamily="18" charset="0"/>
                <a:cs typeface="Times New Roman" pitchFamily="18" charset="0"/>
              </a:rPr>
              <a:t>A Tapeworm</a:t>
            </a:r>
          </a:p>
        </p:txBody>
      </p:sp>
    </p:spTree>
    <p:extLst>
      <p:ext uri="{BB962C8B-B14F-4D97-AF65-F5344CB8AC3E}">
        <p14:creationId xmlns:p14="http://schemas.microsoft.com/office/powerpoint/2010/main" val="2172897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xit" presetSubtype="0" fill="hold" nodeType="clickEffect">
                                  <p:stCondLst>
                                    <p:cond delay="0"/>
                                  </p:stCondLst>
                                  <p:childTnLst>
                                    <p:animEffect transition="out" filter="fade">
                                      <p:cBhvr>
                                        <p:cTn id="6" dur="2000"/>
                                        <p:tgtEl>
                                          <p:spTgt spid="3">
                                            <p:txEl>
                                              <p:pRg st="0" end="0"/>
                                            </p:txEl>
                                          </p:spTgt>
                                        </p:tgtEl>
                                      </p:cBhvr>
                                    </p:animEffect>
                                    <p:anim calcmode="lin" valueType="num">
                                      <p:cBhvr>
                                        <p:cTn id="7" dur="2000"/>
                                        <p:tgtEl>
                                          <p:spTgt spid="3">
                                            <p:txEl>
                                              <p:pRg st="0" end="0"/>
                                            </p:txEl>
                                          </p:spTgt>
                                        </p:tgtEl>
                                        <p:attrNameLst>
                                          <p:attrName>ppt_w</p:attrName>
                                        </p:attrNameLst>
                                      </p:cBhvr>
                                      <p:tavLst>
                                        <p:tav tm="0">
                                          <p:val>
                                            <p:strVal val="ppt_w"/>
                                          </p:val>
                                        </p:tav>
                                        <p:tav tm="5000">
                                          <p:val>
                                            <p:strVal val="0.92*ppt_w"/>
                                          </p:val>
                                        </p:tav>
                                        <p:tav tm="10000">
                                          <p:val>
                                            <p:strVal val="0.71*ppt_w"/>
                                          </p:val>
                                        </p:tav>
                                        <p:tav tm="15000">
                                          <p:val>
                                            <p:strVal val="0.38*ppt_w"/>
                                          </p:val>
                                        </p:tav>
                                        <p:tav tm="20000">
                                          <p:val>
                                            <p:fltVal val="0"/>
                                          </p:val>
                                        </p:tav>
                                        <p:tav tm="25000">
                                          <p:val>
                                            <p:strVal val="-0.38*ppt_w"/>
                                          </p:val>
                                        </p:tav>
                                        <p:tav tm="30000">
                                          <p:val>
                                            <p:strVal val="-0.71*ppt_w"/>
                                          </p:val>
                                        </p:tav>
                                        <p:tav tm="35000">
                                          <p:val>
                                            <p:strVal val="-0.92*ppt_w"/>
                                          </p:val>
                                        </p:tav>
                                        <p:tav tm="40000">
                                          <p:val>
                                            <p:strVal val="-ppt_w"/>
                                          </p:val>
                                        </p:tav>
                                        <p:tav tm="45000">
                                          <p:val>
                                            <p:strVal val="-0.92*ppt_w"/>
                                          </p:val>
                                        </p:tav>
                                        <p:tav tm="50000">
                                          <p:val>
                                            <p:strVal val="-0.71*ppt_w"/>
                                          </p:val>
                                        </p:tav>
                                        <p:tav tm="55000">
                                          <p:val>
                                            <p:strVal val="-0.38*ppt_w"/>
                                          </p:val>
                                        </p:tav>
                                        <p:tav tm="60000">
                                          <p:val>
                                            <p:fltVal val="0"/>
                                          </p:val>
                                        </p:tav>
                                        <p:tav tm="65000">
                                          <p:val>
                                            <p:strVal val="0.38*ppt_w"/>
                                          </p:val>
                                        </p:tav>
                                        <p:tav tm="70000">
                                          <p:val>
                                            <p:strVal val="0.71*ppt_w"/>
                                          </p:val>
                                        </p:tav>
                                        <p:tav tm="75000">
                                          <p:val>
                                            <p:strVal val="0.92*ppt_w"/>
                                          </p:val>
                                        </p:tav>
                                        <p:tav tm="80000">
                                          <p:val>
                                            <p:strVal val="ppt_w"/>
                                          </p:val>
                                        </p:tav>
                                        <p:tav tm="85000">
                                          <p:val>
                                            <p:strVal val="0.92*ppt_w"/>
                                          </p:val>
                                        </p:tav>
                                        <p:tav tm="90000">
                                          <p:val>
                                            <p:strVal val="0.71*ppt_w"/>
                                          </p:val>
                                        </p:tav>
                                        <p:tav tm="95000">
                                          <p:val>
                                            <p:strVal val="0.38*ppt_w"/>
                                          </p:val>
                                        </p:tav>
                                        <p:tav tm="100000">
                                          <p:val>
                                            <p:fltVal val="0"/>
                                          </p:val>
                                        </p:tav>
                                      </p:tavLst>
                                    </p:anim>
                                    <p:anim calcmode="lin" valueType="num">
                                      <p:cBhvr>
                                        <p:cTn id="8" dur="2000"/>
                                        <p:tgtEl>
                                          <p:spTgt spid="3">
                                            <p:txEl>
                                              <p:pRg st="0" end="0"/>
                                            </p:txEl>
                                          </p:spTgt>
                                        </p:tgtEl>
                                        <p:attrNameLst>
                                          <p:attrName>ppt_h</p:attrName>
                                        </p:attrNameLst>
                                      </p:cBhvr>
                                      <p:tavLst>
                                        <p:tav tm="0">
                                          <p:val>
                                            <p:strVal val="ppt_h"/>
                                          </p:val>
                                        </p:tav>
                                        <p:tav tm="100000">
                                          <p:val>
                                            <p:strVal val="ppt_h"/>
                                          </p:val>
                                        </p:tav>
                                      </p:tavLst>
                                    </p:anim>
                                    <p:set>
                                      <p:cBhvr>
                                        <p:cTn id="9" dur="1" fill="hold">
                                          <p:stCondLst>
                                            <p:cond delay="1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91200"/>
          </a:xfrm>
        </p:spPr>
        <p:txBody>
          <a:bodyPr>
            <a:noAutofit/>
          </a:bodyPr>
          <a:lstStyle/>
          <a:p>
            <a:pPr marL="0" indent="0" algn="just">
              <a:lnSpc>
                <a:spcPct val="170000"/>
              </a:lnSpc>
              <a:buNone/>
            </a:pPr>
            <a:r>
              <a:rPr lang="en-US" sz="2000" dirty="0">
                <a:latin typeface="Times New Roman" pitchFamily="18" charset="0"/>
                <a:cs typeface="Times New Roman" pitchFamily="18" charset="0"/>
              </a:rPr>
              <a:t>In fact, the </a:t>
            </a:r>
            <a:r>
              <a:rPr lang="en-US" sz="2000" dirty="0" err="1">
                <a:latin typeface="Times New Roman" pitchFamily="18" charset="0"/>
                <a:cs typeface="Times New Roman" pitchFamily="18" charset="0"/>
              </a:rPr>
              <a:t>proglottids</a:t>
            </a:r>
            <a:r>
              <a:rPr lang="en-US" sz="2000" dirty="0">
                <a:latin typeface="Times New Roman" pitchFamily="18" charset="0"/>
                <a:cs typeface="Times New Roman" pitchFamily="18" charset="0"/>
              </a:rPr>
              <a:t> of </a:t>
            </a:r>
            <a:r>
              <a:rPr lang="en-US" sz="2000" dirty="0" err="1">
                <a:latin typeface="Times New Roman" pitchFamily="18" charset="0"/>
                <a:cs typeface="Times New Roman" pitchFamily="18" charset="0"/>
              </a:rPr>
              <a:t>strobila</a:t>
            </a:r>
            <a:r>
              <a:rPr lang="en-US" sz="2000" dirty="0">
                <a:latin typeface="Times New Roman" pitchFamily="18" charset="0"/>
                <a:cs typeface="Times New Roman" pitchFamily="18" charset="0"/>
              </a:rPr>
              <a:t> widen gradually along their length from anterior to posterior side. The </a:t>
            </a:r>
            <a:r>
              <a:rPr lang="en-US" sz="2000" dirty="0" err="1">
                <a:latin typeface="Times New Roman" pitchFamily="18" charset="0"/>
                <a:cs typeface="Times New Roman" pitchFamily="18" charset="0"/>
              </a:rPr>
              <a:t>proglottids</a:t>
            </a:r>
            <a:r>
              <a:rPr lang="en-US" sz="2000" dirty="0">
                <a:latin typeface="Times New Roman" pitchFamily="18" charset="0"/>
                <a:cs typeface="Times New Roman" pitchFamily="18" charset="0"/>
              </a:rPr>
              <a:t> bear genital papilla and pore, alternating once to right and then to left. In </a:t>
            </a:r>
            <a:r>
              <a:rPr lang="en-US" sz="2000" i="1" dirty="0">
                <a:latin typeface="Times New Roman" pitchFamily="18" charset="0"/>
                <a:cs typeface="Times New Roman" pitchFamily="18" charset="0"/>
              </a:rPr>
              <a:t>T. </a:t>
            </a:r>
            <a:r>
              <a:rPr lang="en-US" sz="2000" i="1" dirty="0" err="1">
                <a:latin typeface="Times New Roman" pitchFamily="18" charset="0"/>
                <a:cs typeface="Times New Roman" pitchFamily="18" charset="0"/>
              </a:rPr>
              <a:t>solium</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like other tapeworms, the gravid </a:t>
            </a:r>
            <a:r>
              <a:rPr lang="en-US" sz="2000" dirty="0" err="1">
                <a:latin typeface="Times New Roman" pitchFamily="18" charset="0"/>
                <a:cs typeface="Times New Roman" pitchFamily="18" charset="0"/>
              </a:rPr>
              <a:t>proglottids</a:t>
            </a:r>
            <a:r>
              <a:rPr lang="en-US" sz="2000" dirty="0">
                <a:latin typeface="Times New Roman" pitchFamily="18" charset="0"/>
                <a:cs typeface="Times New Roman" pitchFamily="18" charset="0"/>
              </a:rPr>
              <a:t> are regularly cut off either singly or in group of two to five </a:t>
            </a:r>
            <a:r>
              <a:rPr lang="en-US" sz="2000" dirty="0" err="1">
                <a:latin typeface="Times New Roman" pitchFamily="18" charset="0"/>
                <a:cs typeface="Times New Roman" pitchFamily="18" charset="0"/>
              </a:rPr>
              <a:t>proglottids</a:t>
            </a:r>
            <a:r>
              <a:rPr lang="en-US" sz="2000" dirty="0">
                <a:latin typeface="Times New Roman" pitchFamily="18" charset="0"/>
                <a:cs typeface="Times New Roman" pitchFamily="18" charset="0"/>
              </a:rPr>
              <a:t> from the posterior end of </a:t>
            </a:r>
            <a:r>
              <a:rPr lang="en-US" sz="2000" dirty="0" err="1">
                <a:latin typeface="Times New Roman" pitchFamily="18" charset="0"/>
                <a:cs typeface="Times New Roman" pitchFamily="18" charset="0"/>
              </a:rPr>
              <a:t>strobila</a:t>
            </a:r>
            <a:r>
              <a:rPr lang="en-US" sz="2000" dirty="0">
                <a:latin typeface="Times New Roman" pitchFamily="18" charset="0"/>
                <a:cs typeface="Times New Roman" pitchFamily="18" charset="0"/>
              </a:rPr>
              <a:t>; this is called </a:t>
            </a:r>
            <a:r>
              <a:rPr lang="en-US" sz="2000" dirty="0" err="1">
                <a:latin typeface="Times New Roman" pitchFamily="18" charset="0"/>
                <a:cs typeface="Times New Roman" pitchFamily="18" charset="0"/>
              </a:rPr>
              <a:t>apolysis</a:t>
            </a:r>
            <a:r>
              <a:rPr lang="en-US" sz="2000" dirty="0">
                <a:latin typeface="Times New Roman" pitchFamily="18" charset="0"/>
                <a:cs typeface="Times New Roman" pitchFamily="18" charset="0"/>
              </a:rPr>
              <a:t>. These detached </a:t>
            </a:r>
            <a:r>
              <a:rPr lang="en-US" sz="2000" dirty="0" err="1">
                <a:latin typeface="Times New Roman" pitchFamily="18" charset="0"/>
                <a:cs typeface="Times New Roman" pitchFamily="18" charset="0"/>
              </a:rPr>
              <a:t>proglottids</a:t>
            </a:r>
            <a:r>
              <a:rPr lang="en-US" sz="2000" dirty="0">
                <a:latin typeface="Times New Roman" pitchFamily="18" charset="0"/>
                <a:cs typeface="Times New Roman" pitchFamily="18" charset="0"/>
              </a:rPr>
              <a:t> are passed out from the body of the host during </a:t>
            </a:r>
            <a:r>
              <a:rPr lang="en-US" sz="2000" dirty="0" err="1">
                <a:latin typeface="Times New Roman" pitchFamily="18" charset="0"/>
                <a:cs typeface="Times New Roman" pitchFamily="18" charset="0"/>
              </a:rPr>
              <a:t>defaecation</a:t>
            </a:r>
            <a:r>
              <a:rPr lang="en-US" sz="2000" dirty="0">
                <a:latin typeface="Times New Roman" pitchFamily="18" charset="0"/>
                <a:cs typeface="Times New Roman" pitchFamily="18" charset="0"/>
              </a:rPr>
              <a:t> along with the </a:t>
            </a:r>
            <a:r>
              <a:rPr lang="en-US" sz="2000" dirty="0" err="1">
                <a:latin typeface="Times New Roman" pitchFamily="18" charset="0"/>
                <a:cs typeface="Times New Roman" pitchFamily="18" charset="0"/>
              </a:rPr>
              <a:t>faeces</a:t>
            </a:r>
            <a:r>
              <a:rPr lang="en-US" sz="2000" dirty="0">
                <a:latin typeface="Times New Roman" pitchFamily="18" charset="0"/>
                <a:cs typeface="Times New Roman" pitchFamily="18" charset="0"/>
              </a:rPr>
              <a:t>. The phenomenon of </a:t>
            </a:r>
            <a:r>
              <a:rPr lang="en-US" sz="2000" dirty="0" err="1">
                <a:latin typeface="Times New Roman" pitchFamily="18" charset="0"/>
                <a:cs typeface="Times New Roman" pitchFamily="18" charset="0"/>
              </a:rPr>
              <a:t>apolysis</a:t>
            </a:r>
            <a:r>
              <a:rPr lang="en-US" sz="2000" dirty="0">
                <a:latin typeface="Times New Roman" pitchFamily="18" charset="0"/>
                <a:cs typeface="Times New Roman" pitchFamily="18" charset="0"/>
              </a:rPr>
              <a:t> is significant because it helps in transferring the developing embryos to the outside from the body of primary host so that they can find a secondary host, and it also keeps the size of </a:t>
            </a:r>
            <a:r>
              <a:rPr lang="en-US" sz="2000" dirty="0" err="1">
                <a:latin typeface="Times New Roman" pitchFamily="18" charset="0"/>
                <a:cs typeface="Times New Roman" pitchFamily="18" charset="0"/>
              </a:rPr>
              <a:t>strobila</a:t>
            </a:r>
            <a:r>
              <a:rPr lang="en-US" sz="2000" dirty="0">
                <a:latin typeface="Times New Roman" pitchFamily="18" charset="0"/>
                <a:cs typeface="Times New Roman" pitchFamily="18" charset="0"/>
              </a:rPr>
              <a:t> restricted within a limit due to continuous proliferation of new </a:t>
            </a:r>
            <a:r>
              <a:rPr lang="en-US" sz="2000" dirty="0" err="1">
                <a:latin typeface="Times New Roman" pitchFamily="18" charset="0"/>
                <a:cs typeface="Times New Roman" pitchFamily="18" charset="0"/>
              </a:rPr>
              <a:t>proglottids</a:t>
            </a:r>
            <a:r>
              <a:rPr lang="en-US" sz="2000" dirty="0">
                <a:latin typeface="Times New Roman" pitchFamily="18" charset="0"/>
                <a:cs typeface="Times New Roman" pitchFamily="18" charset="0"/>
              </a:rPr>
              <a:t> from the neck region.</a:t>
            </a:r>
          </a:p>
        </p:txBody>
      </p:sp>
    </p:spTree>
    <p:extLst>
      <p:ext uri="{BB962C8B-B14F-4D97-AF65-F5344CB8AC3E}">
        <p14:creationId xmlns:p14="http://schemas.microsoft.com/office/powerpoint/2010/main" val="36954128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1600199"/>
            <a:ext cx="9144000" cy="41147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27518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760755" y="990600"/>
            <a:ext cx="5478245" cy="55977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81182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77000"/>
          </a:xfrm>
        </p:spPr>
        <p:txBody>
          <a:bodyPr>
            <a:noAutofit/>
          </a:bodyPr>
          <a:lstStyle/>
          <a:p>
            <a:pPr marL="0" indent="0" algn="just">
              <a:buNone/>
            </a:pPr>
            <a:r>
              <a:rPr lang="en-US" sz="2000" b="1" dirty="0">
                <a:latin typeface="Times New Roman" pitchFamily="18" charset="0"/>
                <a:cs typeface="Times New Roman" pitchFamily="18" charset="0"/>
              </a:rPr>
              <a:t>NUTRITION</a:t>
            </a:r>
            <a:endParaRPr lang="en-US" sz="2000" dirty="0">
              <a:latin typeface="Times New Roman" pitchFamily="18" charset="0"/>
              <a:cs typeface="Times New Roman" pitchFamily="18" charset="0"/>
            </a:endParaRPr>
          </a:p>
          <a:p>
            <a:pPr marL="0" indent="0" algn="just">
              <a:buNone/>
            </a:pPr>
            <a:r>
              <a:rPr lang="en-US" sz="2000" dirty="0">
                <a:latin typeface="Times New Roman" pitchFamily="18" charset="0"/>
                <a:cs typeface="Times New Roman" pitchFamily="18" charset="0"/>
              </a:rPr>
              <a:t>The alimentary canal is altogether absent in </a:t>
            </a:r>
            <a:r>
              <a:rPr lang="en-US" sz="2000" i="1" dirty="0">
                <a:latin typeface="Times New Roman" pitchFamily="18" charset="0"/>
                <a:cs typeface="Times New Roman" pitchFamily="18" charset="0"/>
              </a:rPr>
              <a:t>T. </a:t>
            </a:r>
            <a:r>
              <a:rPr lang="en-US" sz="2000" i="1" dirty="0" err="1">
                <a:latin typeface="Times New Roman" pitchFamily="18" charset="0"/>
                <a:cs typeface="Times New Roman" pitchFamily="18" charset="0"/>
              </a:rPr>
              <a:t>solium</a:t>
            </a:r>
            <a:r>
              <a:rPr lang="en-US" sz="2000" i="1" dirty="0">
                <a:latin typeface="Times New Roman" pitchFamily="18" charset="0"/>
                <a:cs typeface="Times New Roman" pitchFamily="18" charset="0"/>
              </a:rPr>
              <a:t>, </a:t>
            </a:r>
            <a:r>
              <a:rPr lang="en-US" sz="2000" dirty="0">
                <a:latin typeface="Times New Roman" pitchFamily="18" charset="0"/>
                <a:cs typeface="Times New Roman" pitchFamily="18" charset="0"/>
              </a:rPr>
              <a:t>therefore, its mode of nutrition is saprozoic, </a:t>
            </a:r>
            <a:r>
              <a:rPr lang="en-US" sz="2000" i="1" dirty="0">
                <a:latin typeface="Times New Roman" pitchFamily="18" charset="0"/>
                <a:cs typeface="Times New Roman" pitchFamily="18" charset="0"/>
              </a:rPr>
              <a:t>i.e., </a:t>
            </a:r>
            <a:r>
              <a:rPr lang="en-US" sz="2000" dirty="0">
                <a:latin typeface="Times New Roman" pitchFamily="18" charset="0"/>
                <a:cs typeface="Times New Roman" pitchFamily="18" charset="0"/>
              </a:rPr>
              <a:t>it absorbs digested liquid food from the intestine of the host through its general body surface. In fact, the digested nutrients like glucose, amino acids, glycerol, etc., from the host's intestine, particularly form ileum, diffuse directly through its general body surface. It is also thought that as its </a:t>
            </a:r>
            <a:r>
              <a:rPr lang="en-US" sz="2000" dirty="0" err="1">
                <a:latin typeface="Times New Roman" pitchFamily="18" charset="0"/>
                <a:cs typeface="Times New Roman" pitchFamily="18" charset="0"/>
              </a:rPr>
              <a:t>scolex</a:t>
            </a:r>
            <a:r>
              <a:rPr lang="en-US" sz="2000" dirty="0">
                <a:latin typeface="Times New Roman" pitchFamily="18" charset="0"/>
                <a:cs typeface="Times New Roman" pitchFamily="18" charset="0"/>
              </a:rPr>
              <a:t> is deeply anchored into the intestinal mucosa, hence, it also absorbs tissue fluids from the host. The reserve food is stored as glycogen and lipoids in the parenchyma.</a:t>
            </a:r>
          </a:p>
          <a:p>
            <a:pPr marL="0" indent="0" algn="just">
              <a:buNone/>
            </a:pPr>
            <a:r>
              <a:rPr lang="en-US" sz="2000" dirty="0">
                <a:latin typeface="Times New Roman" pitchFamily="18" charset="0"/>
                <a:cs typeface="Times New Roman" pitchFamily="18" charset="0"/>
              </a:rPr>
              <a:t> </a:t>
            </a:r>
          </a:p>
          <a:p>
            <a:pPr marL="0" indent="0" algn="just">
              <a:buNone/>
            </a:pPr>
            <a:r>
              <a:rPr lang="en-US" sz="2000" b="1" dirty="0">
                <a:latin typeface="Times New Roman" pitchFamily="18" charset="0"/>
                <a:cs typeface="Times New Roman" pitchFamily="18" charset="0"/>
              </a:rPr>
              <a:t>RESPIRATION</a:t>
            </a:r>
            <a:endParaRPr lang="en-US" sz="2000" dirty="0">
              <a:latin typeface="Times New Roman" pitchFamily="18" charset="0"/>
              <a:cs typeface="Times New Roman" pitchFamily="18" charset="0"/>
            </a:endParaRPr>
          </a:p>
          <a:p>
            <a:pPr marL="0" indent="0" algn="just">
              <a:buNone/>
            </a:pPr>
            <a:r>
              <a:rPr lang="en-US" sz="2000" dirty="0">
                <a:latin typeface="Times New Roman" pitchFamily="18" charset="0"/>
                <a:cs typeface="Times New Roman" pitchFamily="18" charset="0"/>
              </a:rPr>
              <a:t>The mode of respiration is anaerobic, as the tapeworm lives in the intestinal contents which is oxygen free. The energy is derived from the breakdown of glycogen. During the breakdown process carbon dioxide, fatty acids and other organic .acids are produced as waste products. The CO2 is diffused out through its general body surface, while fatty acids, etc., are removed through the excretory system. It is interesting to note that whenever free oxygen is available to tapeworm, it consumes the oxygen and the rate of consumption being maximum in the anterior </a:t>
            </a:r>
            <a:r>
              <a:rPr lang="en-US" sz="2000" dirty="0" err="1">
                <a:latin typeface="Times New Roman" pitchFamily="18" charset="0"/>
                <a:cs typeface="Times New Roman" pitchFamily="18" charset="0"/>
              </a:rPr>
              <a:t>proglottids</a:t>
            </a:r>
            <a:r>
              <a:rPr lang="en-US" sz="2000" dirty="0">
                <a:latin typeface="Times New Roman" pitchFamily="18" charset="0"/>
                <a:cs typeface="Times New Roman" pitchFamily="18" charset="0"/>
              </a:rPr>
              <a:t> which gradually decreases towards the posterior side of the body.</a:t>
            </a:r>
          </a:p>
          <a:p>
            <a:pPr marL="0" indent="0" algn="just">
              <a:buNone/>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682629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76200"/>
            <a:ext cx="8839200" cy="6477000"/>
          </a:xfrm>
        </p:spPr>
        <p:txBody>
          <a:bodyPr>
            <a:noAutofit/>
          </a:bodyPr>
          <a:lstStyle/>
          <a:p>
            <a:pPr marL="0" indent="0" algn="just">
              <a:lnSpc>
                <a:spcPct val="170000"/>
              </a:lnSpc>
              <a:buNone/>
            </a:pPr>
            <a:r>
              <a:rPr lang="en-US" sz="1900" dirty="0">
                <a:latin typeface="Times New Roman" pitchFamily="18" charset="0"/>
                <a:cs typeface="Times New Roman" pitchFamily="18" charset="0"/>
              </a:rPr>
              <a:t>REPRODUCTION</a:t>
            </a:r>
          </a:p>
          <a:p>
            <a:pPr marL="0" indent="0" algn="just">
              <a:lnSpc>
                <a:spcPct val="170000"/>
              </a:lnSpc>
              <a:buNone/>
            </a:pPr>
            <a:r>
              <a:rPr lang="en-US" sz="1900" dirty="0">
                <a:latin typeface="Times New Roman" pitchFamily="18" charset="0"/>
                <a:cs typeface="Times New Roman" pitchFamily="18" charset="0"/>
              </a:rPr>
              <a:t>It has already been referred to, that nearly 300 to 400 </a:t>
            </a:r>
            <a:r>
              <a:rPr lang="en-US" sz="1900" dirty="0" err="1">
                <a:latin typeface="Times New Roman" pitchFamily="18" charset="0"/>
                <a:cs typeface="Times New Roman" pitchFamily="18" charset="0"/>
              </a:rPr>
              <a:t>proglottids</a:t>
            </a:r>
            <a:r>
              <a:rPr lang="en-US" sz="1900" dirty="0">
                <a:latin typeface="Times New Roman" pitchFamily="18" charset="0"/>
                <a:cs typeface="Times New Roman" pitchFamily="18" charset="0"/>
              </a:rPr>
              <a:t> of mature </a:t>
            </a:r>
            <a:r>
              <a:rPr lang="en-US" sz="1900" dirty="0" err="1">
                <a:latin typeface="Times New Roman" pitchFamily="18" charset="0"/>
                <a:cs typeface="Times New Roman" pitchFamily="18" charset="0"/>
              </a:rPr>
              <a:t>proglottids</a:t>
            </a:r>
            <a:r>
              <a:rPr lang="en-US" sz="1900" dirty="0">
                <a:latin typeface="Times New Roman" pitchFamily="18" charset="0"/>
                <a:cs typeface="Times New Roman" pitchFamily="18" charset="0"/>
              </a:rPr>
              <a:t> are hermaphrodite having complete sets of male and female reproductive organs.</a:t>
            </a:r>
          </a:p>
          <a:p>
            <a:pPr marL="0" indent="0" algn="just">
              <a:lnSpc>
                <a:spcPct val="170000"/>
              </a:lnSpc>
              <a:buNone/>
            </a:pPr>
            <a:r>
              <a:rPr lang="en-US" sz="1900" dirty="0">
                <a:latin typeface="Times New Roman" pitchFamily="18" charset="0"/>
                <a:cs typeface="Times New Roman" pitchFamily="18" charset="0"/>
              </a:rPr>
              <a:t>Copulation and fertilization: Self-fertilization occurs by the insertion of the cirrus of one </a:t>
            </a:r>
            <a:r>
              <a:rPr lang="en-US" sz="1900" dirty="0" err="1">
                <a:latin typeface="Times New Roman" pitchFamily="18" charset="0"/>
                <a:cs typeface="Times New Roman" pitchFamily="18" charset="0"/>
              </a:rPr>
              <a:t>proglottid</a:t>
            </a:r>
            <a:r>
              <a:rPr lang="en-US" sz="1900" dirty="0">
                <a:latin typeface="Times New Roman" pitchFamily="18" charset="0"/>
                <a:cs typeface="Times New Roman" pitchFamily="18" charset="0"/>
              </a:rPr>
              <a:t> into the vagina of the same </a:t>
            </a:r>
            <a:r>
              <a:rPr lang="en-US" sz="1900" dirty="0" err="1">
                <a:latin typeface="Times New Roman" pitchFamily="18" charset="0"/>
                <a:cs typeface="Times New Roman" pitchFamily="18" charset="0"/>
              </a:rPr>
              <a:t>proglottid</a:t>
            </a:r>
            <a:r>
              <a:rPr lang="en-US" sz="1900" dirty="0">
                <a:latin typeface="Times New Roman" pitchFamily="18" charset="0"/>
                <a:cs typeface="Times New Roman" pitchFamily="18" charset="0"/>
              </a:rPr>
              <a:t> and sperms are deposited there. From the vagina the sperms come to lie in the seminal receptacle from where they fertilize the eggs in oviduct. But cross-fertilization between different </a:t>
            </a:r>
            <a:r>
              <a:rPr lang="en-US" sz="1900" dirty="0" err="1">
                <a:latin typeface="Times New Roman" pitchFamily="18" charset="0"/>
                <a:cs typeface="Times New Roman" pitchFamily="18" charset="0"/>
              </a:rPr>
              <a:t>proglottids</a:t>
            </a:r>
            <a:r>
              <a:rPr lang="en-US" sz="1900" dirty="0">
                <a:latin typeface="Times New Roman" pitchFamily="18" charset="0"/>
                <a:cs typeface="Times New Roman" pitchFamily="18" charset="0"/>
              </a:rPr>
              <a:t> of the same tapeworm is very common. Actually, </a:t>
            </a:r>
            <a:r>
              <a:rPr lang="en-US" sz="1900" i="1" dirty="0">
                <a:latin typeface="Times New Roman" pitchFamily="18" charset="0"/>
                <a:cs typeface="Times New Roman" pitchFamily="18" charset="0"/>
              </a:rPr>
              <a:t>T. </a:t>
            </a:r>
            <a:r>
              <a:rPr lang="en-US" sz="1900" i="1" dirty="0" err="1">
                <a:latin typeface="Times New Roman" pitchFamily="18" charset="0"/>
                <a:cs typeface="Times New Roman" pitchFamily="18" charset="0"/>
              </a:rPr>
              <a:t>solium</a:t>
            </a:r>
            <a:r>
              <a:rPr lang="en-US" sz="1900" i="1" dirty="0">
                <a:latin typeface="Times New Roman" pitchFamily="18" charset="0"/>
                <a:cs typeface="Times New Roman" pitchFamily="18" charset="0"/>
              </a:rPr>
              <a:t> </a:t>
            </a:r>
            <a:r>
              <a:rPr lang="en-US" sz="1900" dirty="0">
                <a:latin typeface="Times New Roman" pitchFamily="18" charset="0"/>
                <a:cs typeface="Times New Roman" pitchFamily="18" charset="0"/>
              </a:rPr>
              <a:t>is </a:t>
            </a:r>
            <a:r>
              <a:rPr lang="en-US" sz="1900" dirty="0" err="1">
                <a:latin typeface="Times New Roman" pitchFamily="18" charset="0"/>
                <a:cs typeface="Times New Roman" pitchFamily="18" charset="0"/>
              </a:rPr>
              <a:t>protandrous</a:t>
            </a:r>
            <a:r>
              <a:rPr lang="en-US" sz="1900" dirty="0">
                <a:latin typeface="Times New Roman" pitchFamily="18" charset="0"/>
                <a:cs typeface="Times New Roman" pitchFamily="18" charset="0"/>
              </a:rPr>
              <a:t>,</a:t>
            </a:r>
            <a:r>
              <a:rPr lang="en-US" sz="1900" b="1" dirty="0">
                <a:latin typeface="Times New Roman" pitchFamily="18" charset="0"/>
                <a:cs typeface="Times New Roman" pitchFamily="18" charset="0"/>
              </a:rPr>
              <a:t> </a:t>
            </a:r>
            <a:r>
              <a:rPr lang="en-US" sz="1900" dirty="0">
                <a:latin typeface="Times New Roman" pitchFamily="18" charset="0"/>
                <a:cs typeface="Times New Roman" pitchFamily="18" charset="0"/>
              </a:rPr>
              <a:t>i.e., the testes mature first. Hence, after copulation the sperms are stored tem­porarily in the seminal receptacle waiting for the maturity of the eggs and when such eggs come in the oviduct, fertilization occurs. After fertilization the eggs are transformed into capsules and packed in the uterus. Later, the various reproductive organs degenerate and the uterus become distended and branched having more than 30,000-40.000 egg capsules.</a:t>
            </a:r>
          </a:p>
        </p:txBody>
      </p:sp>
    </p:spTree>
    <p:extLst>
      <p:ext uri="{BB962C8B-B14F-4D97-AF65-F5344CB8AC3E}">
        <p14:creationId xmlns:p14="http://schemas.microsoft.com/office/powerpoint/2010/main" val="403746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821363"/>
          </a:xfrm>
        </p:spPr>
        <p:txBody>
          <a:bodyPr>
            <a:normAutofit fontScale="70000" lnSpcReduction="20000"/>
          </a:bodyPr>
          <a:lstStyle/>
          <a:p>
            <a:pPr marL="0" indent="0" algn="just">
              <a:lnSpc>
                <a:spcPct val="170000"/>
              </a:lnSpc>
              <a:buNone/>
            </a:pPr>
            <a:r>
              <a:rPr lang="en-US" dirty="0">
                <a:latin typeface="Times New Roman" pitchFamily="18" charset="0"/>
                <a:cs typeface="Times New Roman" pitchFamily="18" charset="0"/>
              </a:rPr>
              <a:t>Formation of egg capsules. Just after fertiliza­tion, the zygote gets surrounded by yolk in the </a:t>
            </a:r>
            <a:r>
              <a:rPr lang="en-US" dirty="0" err="1">
                <a:latin typeface="Times New Roman" pitchFamily="18" charset="0"/>
                <a:cs typeface="Times New Roman" pitchFamily="18" charset="0"/>
              </a:rPr>
              <a:t>ootype</a:t>
            </a:r>
            <a:r>
              <a:rPr lang="en-US" dirty="0">
                <a:latin typeface="Times New Roman" pitchFamily="18" charset="0"/>
                <a:cs typeface="Times New Roman" pitchFamily="18" charset="0"/>
              </a:rPr>
              <a:t> received from the </a:t>
            </a:r>
            <a:r>
              <a:rPr lang="en-US" dirty="0" err="1">
                <a:latin typeface="Times New Roman" pitchFamily="18" charset="0"/>
                <a:cs typeface="Times New Roman" pitchFamily="18" charset="0"/>
              </a:rPr>
              <a:t>vitelline</a:t>
            </a:r>
            <a:r>
              <a:rPr lang="en-US" dirty="0">
                <a:latin typeface="Times New Roman" pitchFamily="18" charset="0"/>
                <a:cs typeface="Times New Roman" pitchFamily="18" charset="0"/>
              </a:rPr>
              <a:t> glands through the </a:t>
            </a:r>
            <a:r>
              <a:rPr lang="en-US" dirty="0" err="1">
                <a:latin typeface="Times New Roman" pitchFamily="18" charset="0"/>
                <a:cs typeface="Times New Roman" pitchFamily="18" charset="0"/>
              </a:rPr>
              <a:t>vitelline</a:t>
            </a:r>
            <a:r>
              <a:rPr lang="en-US" dirty="0">
                <a:latin typeface="Times New Roman" pitchFamily="18" charset="0"/>
                <a:cs typeface="Times New Roman" pitchFamily="18" charset="0"/>
              </a:rPr>
              <a:t> duct. The zygote and the yolk then become enclosed in a thin shell or chorionic membrane which is formed from the yolk material. The structure, thus, formed, is called capsule which passes into the uterus. The secre­tion of </a:t>
            </a:r>
            <a:r>
              <a:rPr lang="en-US" dirty="0" err="1">
                <a:latin typeface="Times New Roman" pitchFamily="18" charset="0"/>
                <a:cs typeface="Times New Roman" pitchFamily="18" charset="0"/>
              </a:rPr>
              <a:t>Mehils's</a:t>
            </a:r>
            <a:r>
              <a:rPr lang="en-US" dirty="0">
                <a:latin typeface="Times New Roman" pitchFamily="18" charset="0"/>
                <a:cs typeface="Times New Roman" pitchFamily="18" charset="0"/>
              </a:rPr>
              <a:t> gland facilitates the passage of capsule in the uterus. However, the gravid </a:t>
            </a:r>
            <a:r>
              <a:rPr lang="en-US" dirty="0" err="1">
                <a:latin typeface="Times New Roman" pitchFamily="18" charset="0"/>
                <a:cs typeface="Times New Roman" pitchFamily="18" charset="0"/>
              </a:rPr>
              <a:t>proglottid</a:t>
            </a:r>
            <a:r>
              <a:rPr lang="en-US" dirty="0">
                <a:latin typeface="Times New Roman" pitchFamily="18" charset="0"/>
                <a:cs typeface="Times New Roman" pitchFamily="18" charset="0"/>
              </a:rPr>
              <a:t> gets separated from the </a:t>
            </a:r>
            <a:r>
              <a:rPr lang="en-US" dirty="0" err="1">
                <a:latin typeface="Times New Roman" pitchFamily="18" charset="0"/>
                <a:cs typeface="Times New Roman" pitchFamily="18" charset="0"/>
              </a:rPr>
              <a:t>strobila</a:t>
            </a:r>
            <a:r>
              <a:rPr lang="en-US" dirty="0">
                <a:latin typeface="Times New Roman" pitchFamily="18" charset="0"/>
                <a:cs typeface="Times New Roman" pitchFamily="18" charset="0"/>
              </a:rPr>
              <a:t> and passes out with the </a:t>
            </a:r>
            <a:r>
              <a:rPr lang="en-US" dirty="0" err="1">
                <a:latin typeface="Times New Roman" pitchFamily="18" charset="0"/>
                <a:cs typeface="Times New Roman" pitchFamily="18" charset="0"/>
              </a:rPr>
              <a:t>faeces</a:t>
            </a:r>
            <a:r>
              <a:rPr lang="en-US" dirty="0">
                <a:latin typeface="Times New Roman" pitchFamily="18" charset="0"/>
                <a:cs typeface="Times New Roman" pitchFamily="18" charset="0"/>
              </a:rPr>
              <a:t> of the host.</a:t>
            </a:r>
          </a:p>
          <a:p>
            <a:pPr marL="0" indent="0" algn="just">
              <a:lnSpc>
                <a:spcPct val="170000"/>
              </a:lnSpc>
              <a:buNone/>
            </a:pPr>
            <a:r>
              <a:rPr lang="en-US" dirty="0">
                <a:latin typeface="Times New Roman" pitchFamily="18" charset="0"/>
                <a:cs typeface="Times New Roman" pitchFamily="18" charset="0"/>
              </a:rPr>
              <a:t> LIFE HISTORY</a:t>
            </a:r>
          </a:p>
          <a:p>
            <a:pPr marL="0" indent="0" algn="just">
              <a:lnSpc>
                <a:spcPct val="170000"/>
              </a:lnSpc>
              <a:buNone/>
            </a:pPr>
            <a:endParaRPr lang="en-US" dirty="0">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4800600"/>
            <a:ext cx="8853055"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96520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4525963"/>
          </a:xfrm>
        </p:spPr>
        <p:txBody>
          <a:bodyPr>
            <a:normAutofit fontScale="62500" lnSpcReduction="20000"/>
          </a:bodyPr>
          <a:lstStyle/>
          <a:p>
            <a:pPr marL="0" indent="0" algn="just">
              <a:lnSpc>
                <a:spcPct val="170000"/>
              </a:lnSpc>
              <a:buNone/>
            </a:pPr>
            <a:r>
              <a:rPr lang="en-US" i="1" dirty="0" err="1">
                <a:latin typeface="Times New Roman" pitchFamily="18" charset="0"/>
                <a:cs typeface="Times New Roman" pitchFamily="18" charset="0"/>
              </a:rPr>
              <a:t>Taenia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saginata</a:t>
            </a:r>
            <a:r>
              <a:rPr lang="en-US" i="1" dirty="0">
                <a:latin typeface="Times New Roman" pitchFamily="18" charset="0"/>
                <a:cs typeface="Times New Roman" pitchFamily="18" charset="0"/>
              </a:rPr>
              <a:t>:</a:t>
            </a:r>
            <a:endParaRPr lang="en-US" dirty="0">
              <a:latin typeface="Times New Roman" pitchFamily="18" charset="0"/>
              <a:cs typeface="Times New Roman" pitchFamily="18" charset="0"/>
            </a:endParaRPr>
          </a:p>
          <a:p>
            <a:pPr marL="0" indent="0" algn="just">
              <a:lnSpc>
                <a:spcPct val="170000"/>
              </a:lnSpc>
              <a:buNone/>
            </a:pPr>
            <a:r>
              <a:rPr lang="en-US" i="1" dirty="0" err="1">
                <a:latin typeface="Times New Roman" pitchFamily="18" charset="0"/>
                <a:cs typeface="Times New Roman" pitchFamily="18" charset="0"/>
              </a:rPr>
              <a:t>Taenia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saginata</a:t>
            </a:r>
            <a:r>
              <a:rPr lang="en-US" dirty="0">
                <a:latin typeface="Times New Roman" pitchFamily="18" charset="0"/>
                <a:cs typeface="Times New Roman" pitchFamily="18" charset="0"/>
              </a:rPr>
              <a:t> com­monly called beef tapeworm is found in intestine of man. It is cosmopolitan in distribution. The body of the worm is </a:t>
            </a:r>
            <a:r>
              <a:rPr lang="en-US" dirty="0" err="1">
                <a:latin typeface="Times New Roman" pitchFamily="18" charset="0"/>
                <a:cs typeface="Times New Roman" pitchFamily="18" charset="0"/>
              </a:rPr>
              <a:t>dor­soventrally</a:t>
            </a:r>
            <a:r>
              <a:rPr lang="en-US" dirty="0">
                <a:latin typeface="Times New Roman" pitchFamily="18" charset="0"/>
                <a:cs typeface="Times New Roman" pitchFamily="18" charset="0"/>
              </a:rPr>
              <a:t> flattened and much larger than </a:t>
            </a:r>
            <a:r>
              <a:rPr lang="en-US" i="1" dirty="0" err="1">
                <a:latin typeface="Times New Roman" pitchFamily="18" charset="0"/>
                <a:cs typeface="Times New Roman" pitchFamily="18" charset="0"/>
              </a:rPr>
              <a:t>Taenia</a:t>
            </a:r>
            <a:r>
              <a:rPr lang="en-US" i="1" dirty="0">
                <a:latin typeface="Times New Roman" pitchFamily="18" charset="0"/>
                <a:cs typeface="Times New Roman" pitchFamily="18" charset="0"/>
              </a:rPr>
              <a:t> </a:t>
            </a:r>
            <a:r>
              <a:rPr lang="en-US" i="1" dirty="0" err="1">
                <a:latin typeface="Times New Roman" pitchFamily="18" charset="0"/>
                <a:cs typeface="Times New Roman" pitchFamily="18" charset="0"/>
              </a:rPr>
              <a:t>solium</a:t>
            </a:r>
            <a:r>
              <a:rPr lang="en-US" i="1" dirty="0">
                <a:latin typeface="Times New Roman" pitchFamily="18" charset="0"/>
                <a:cs typeface="Times New Roman" pitchFamily="18" charset="0"/>
              </a:rPr>
              <a:t> </a:t>
            </a:r>
            <a:r>
              <a:rPr lang="en-US" dirty="0">
                <a:latin typeface="Times New Roman" pitchFamily="18" charset="0"/>
                <a:cs typeface="Times New Roman" pitchFamily="18" charset="0"/>
              </a:rPr>
              <a:t>, reaches a length of 5 to 6 </a:t>
            </a:r>
            <a:r>
              <a:rPr lang="en-US" dirty="0" err="1">
                <a:latin typeface="Times New Roman" pitchFamily="18" charset="0"/>
                <a:cs typeface="Times New Roman" pitchFamily="18" charset="0"/>
              </a:rPr>
              <a:t>metres</a:t>
            </a:r>
            <a:r>
              <a:rPr lang="en-US" dirty="0">
                <a:latin typeface="Times New Roman" pitchFamily="18" charset="0"/>
                <a:cs typeface="Times New Roman" pitchFamily="18" charset="0"/>
              </a:rPr>
              <a:t>. Body is divisible into </a:t>
            </a:r>
            <a:r>
              <a:rPr lang="en-US" dirty="0" err="1">
                <a:latin typeface="Times New Roman" pitchFamily="18" charset="0"/>
                <a:cs typeface="Times New Roman" pitchFamily="18" charset="0"/>
              </a:rPr>
              <a:t>scolex</a:t>
            </a:r>
            <a:r>
              <a:rPr lang="en-US" dirty="0">
                <a:latin typeface="Times New Roman" pitchFamily="18" charset="0"/>
                <a:cs typeface="Times New Roman" pitchFamily="18" charset="0"/>
              </a:rPr>
              <a:t>, neck and </a:t>
            </a:r>
            <a:r>
              <a:rPr lang="en-US" dirty="0" err="1">
                <a:latin typeface="Times New Roman" pitchFamily="18" charset="0"/>
                <a:cs typeface="Times New Roman" pitchFamily="18" charset="0"/>
              </a:rPr>
              <a:t>strobila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Scolex</a:t>
            </a:r>
            <a:r>
              <a:rPr lang="en-US" dirty="0">
                <a:latin typeface="Times New Roman" pitchFamily="18" charset="0"/>
                <a:cs typeface="Times New Roman" pitchFamily="18" charset="0"/>
              </a:rPr>
              <a:t> is 1.5 to 2 mm in diameter, bears four large suckers for adhesion and devoid of </a:t>
            </a:r>
            <a:r>
              <a:rPr lang="en-US" dirty="0" err="1">
                <a:latin typeface="Times New Roman" pitchFamily="18" charset="0"/>
                <a:cs typeface="Times New Roman" pitchFamily="18" charset="0"/>
              </a:rPr>
              <a:t>rostellar</a:t>
            </a:r>
            <a:r>
              <a:rPr lang="en-US" dirty="0">
                <a:latin typeface="Times New Roman" pitchFamily="18" charset="0"/>
                <a:cs typeface="Times New Roman" pitchFamily="18" charset="0"/>
              </a:rPr>
              <a:t> hooks. Both mature and ripe </a:t>
            </a:r>
            <a:r>
              <a:rPr lang="en-US" dirty="0" err="1">
                <a:latin typeface="Times New Roman" pitchFamily="18" charset="0"/>
                <a:cs typeface="Times New Roman" pitchFamily="18" charset="0"/>
              </a:rPr>
              <a:t>proglottids</a:t>
            </a:r>
            <a:r>
              <a:rPr lang="en-US" dirty="0">
                <a:latin typeface="Times New Roman" pitchFamily="18" charset="0"/>
                <a:cs typeface="Times New Roman" pitchFamily="18" charset="0"/>
              </a:rPr>
              <a:t> are larger than those of </a:t>
            </a:r>
            <a:r>
              <a:rPr lang="en-US" i="1" dirty="0">
                <a:latin typeface="Times New Roman" pitchFamily="18" charset="0"/>
                <a:cs typeface="Times New Roman" pitchFamily="18" charset="0"/>
              </a:rPr>
              <a:t>T. </a:t>
            </a:r>
            <a:r>
              <a:rPr lang="en-US" i="1" dirty="0" err="1">
                <a:latin typeface="Times New Roman" pitchFamily="18" charset="0"/>
                <a:cs typeface="Times New Roman" pitchFamily="18" charset="0"/>
              </a:rPr>
              <a:t>solium</a:t>
            </a:r>
            <a:r>
              <a:rPr lang="en-US" i="1" dirty="0">
                <a:latin typeface="Times New Roman" pitchFamily="18" charset="0"/>
                <a:cs typeface="Times New Roman" pitchFamily="18" charset="0"/>
              </a:rPr>
              <a:t>. </a:t>
            </a:r>
            <a:r>
              <a:rPr lang="en-US" dirty="0">
                <a:latin typeface="Times New Roman" pitchFamily="18" charset="0"/>
                <a:cs typeface="Times New Roman" pitchFamily="18" charset="0"/>
              </a:rPr>
              <a:t>Life history is similar to that of </a:t>
            </a:r>
            <a:r>
              <a:rPr lang="en-US" i="1" dirty="0">
                <a:latin typeface="Times New Roman" pitchFamily="18" charset="0"/>
                <a:cs typeface="Times New Roman" pitchFamily="18" charset="0"/>
              </a:rPr>
              <a:t>T. </a:t>
            </a:r>
            <a:r>
              <a:rPr lang="en-US" i="1" dirty="0" err="1">
                <a:latin typeface="Times New Roman" pitchFamily="18" charset="0"/>
                <a:cs typeface="Times New Roman" pitchFamily="18" charset="0"/>
              </a:rPr>
              <a:t>solium</a:t>
            </a:r>
            <a:r>
              <a:rPr lang="en-US" i="1" dirty="0">
                <a:latin typeface="Times New Roman" pitchFamily="18" charset="0"/>
                <a:cs typeface="Times New Roman" pitchFamily="18" charset="0"/>
              </a:rPr>
              <a:t>. </a:t>
            </a:r>
            <a:r>
              <a:rPr lang="en-US" dirty="0">
                <a:latin typeface="Times New Roman" pitchFamily="18" charset="0"/>
                <a:cs typeface="Times New Roman" pitchFamily="18" charset="0"/>
              </a:rPr>
              <a:t>Intermediate hosts are cattle, usually cow and buffalo. Infection takes by ingestion of improperly cooked beef.</a:t>
            </a:r>
          </a:p>
          <a:p>
            <a:pPr marL="0" indent="0" algn="just">
              <a:lnSpc>
                <a:spcPct val="170000"/>
              </a:lnSpc>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3635322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304800"/>
            <a:ext cx="7620000" cy="64693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51064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686800" cy="6248400"/>
          </a:xfrm>
        </p:spPr>
        <p:txBody>
          <a:bodyPr>
            <a:noAutofit/>
          </a:bodyPr>
          <a:lstStyle/>
          <a:p>
            <a:pPr marL="0" indent="0" algn="just">
              <a:lnSpc>
                <a:spcPct val="170000"/>
              </a:lnSpc>
              <a:buNone/>
            </a:pPr>
            <a:r>
              <a:rPr lang="en-US" sz="2200" i="1" dirty="0" err="1">
                <a:latin typeface="Times New Roman" pitchFamily="18" charset="0"/>
                <a:cs typeface="Times New Roman" pitchFamily="18" charset="0"/>
              </a:rPr>
              <a:t>Taenia</a:t>
            </a:r>
            <a:r>
              <a:rPr lang="en-US" sz="2200" i="1" dirty="0">
                <a:latin typeface="Times New Roman" pitchFamily="18" charset="0"/>
                <a:cs typeface="Times New Roman" pitchFamily="18" charset="0"/>
              </a:rPr>
              <a:t>, </a:t>
            </a:r>
            <a:r>
              <a:rPr lang="en-US" sz="2200" dirty="0">
                <a:latin typeface="Times New Roman" pitchFamily="18" charset="0"/>
                <a:cs typeface="Times New Roman" pitchFamily="18" charset="0"/>
              </a:rPr>
              <a:t>commonly called tapeworm because of its long, flat, ribbon-like body-form, is exclusively </a:t>
            </a:r>
            <a:r>
              <a:rPr lang="en-US" sz="2200" dirty="0" err="1">
                <a:latin typeface="Times New Roman" pitchFamily="18" charset="0"/>
                <a:cs typeface="Times New Roman" pitchFamily="18" charset="0"/>
              </a:rPr>
              <a:t>endoparasitic</a:t>
            </a:r>
            <a:r>
              <a:rPr lang="en-US" sz="2200" dirty="0">
                <a:latin typeface="Times New Roman" pitchFamily="18" charset="0"/>
                <a:cs typeface="Times New Roman" pitchFamily="18" charset="0"/>
              </a:rPr>
              <a:t> flatworm. Various species of </a:t>
            </a:r>
            <a:r>
              <a:rPr lang="en-US" sz="2200" i="1" dirty="0" err="1">
                <a:latin typeface="Times New Roman" pitchFamily="18" charset="0"/>
                <a:cs typeface="Times New Roman" pitchFamily="18" charset="0"/>
              </a:rPr>
              <a:t>Taenia</a:t>
            </a:r>
            <a:r>
              <a:rPr lang="en-US" sz="2200" i="1" dirty="0">
                <a:latin typeface="Times New Roman" pitchFamily="18" charset="0"/>
                <a:cs typeface="Times New Roman" pitchFamily="18" charset="0"/>
              </a:rPr>
              <a:t> </a:t>
            </a:r>
            <a:r>
              <a:rPr lang="en-US" sz="2200" dirty="0">
                <a:latin typeface="Times New Roman" pitchFamily="18" charset="0"/>
                <a:cs typeface="Times New Roman" pitchFamily="18" charset="0"/>
              </a:rPr>
              <a:t>parasitize man and other animals. The common species of </a:t>
            </a:r>
            <a:r>
              <a:rPr lang="en-US" sz="2200" i="1" dirty="0" err="1">
                <a:latin typeface="Times New Roman" pitchFamily="18" charset="0"/>
                <a:cs typeface="Times New Roman" pitchFamily="18" charset="0"/>
              </a:rPr>
              <a:t>Taenia</a:t>
            </a:r>
            <a:r>
              <a:rPr lang="en-US" sz="2200" i="1" dirty="0">
                <a:latin typeface="Times New Roman" pitchFamily="18" charset="0"/>
                <a:cs typeface="Times New Roman" pitchFamily="18" charset="0"/>
              </a:rPr>
              <a:t> </a:t>
            </a:r>
            <a:r>
              <a:rPr lang="en-US" sz="2200" dirty="0">
                <a:latin typeface="Times New Roman" pitchFamily="18" charset="0"/>
                <a:cs typeface="Times New Roman" pitchFamily="18" charset="0"/>
              </a:rPr>
              <a:t>parasitizing man are </a:t>
            </a:r>
            <a:r>
              <a:rPr lang="en-US" sz="2200" i="1" dirty="0">
                <a:latin typeface="Times New Roman" pitchFamily="18" charset="0"/>
                <a:cs typeface="Times New Roman" pitchFamily="18" charset="0"/>
              </a:rPr>
              <a:t>T.</a:t>
            </a:r>
            <a:r>
              <a:rPr lang="en-US" sz="2200" dirty="0">
                <a:latin typeface="Times New Roman" pitchFamily="18" charset="0"/>
                <a:cs typeface="Times New Roman" pitchFamily="18" charset="0"/>
              </a:rPr>
              <a:t> </a:t>
            </a:r>
            <a:r>
              <a:rPr lang="en-US" sz="2200" i="1" dirty="0" err="1">
                <a:latin typeface="Times New Roman" pitchFamily="18" charset="0"/>
                <a:cs typeface="Times New Roman" pitchFamily="18" charset="0"/>
              </a:rPr>
              <a:t>solium</a:t>
            </a:r>
            <a:r>
              <a:rPr lang="en-US" sz="2200" i="1" dirty="0">
                <a:latin typeface="Times New Roman" pitchFamily="18" charset="0"/>
                <a:cs typeface="Times New Roman" pitchFamily="18" charset="0"/>
              </a:rPr>
              <a:t> </a:t>
            </a:r>
            <a:r>
              <a:rPr lang="en-US" sz="2200" dirty="0">
                <a:latin typeface="Times New Roman" pitchFamily="18" charset="0"/>
                <a:cs typeface="Times New Roman" pitchFamily="18" charset="0"/>
              </a:rPr>
              <a:t>(the pork tapeworm), </a:t>
            </a:r>
            <a:r>
              <a:rPr lang="en-US" sz="2200" i="1" dirty="0">
                <a:latin typeface="Times New Roman" pitchFamily="18" charset="0"/>
                <a:cs typeface="Times New Roman" pitchFamily="18" charset="0"/>
              </a:rPr>
              <a:t>T. </a:t>
            </a:r>
            <a:r>
              <a:rPr lang="en-US" sz="2200" i="1" dirty="0" err="1">
                <a:latin typeface="Times New Roman" pitchFamily="18" charset="0"/>
                <a:cs typeface="Times New Roman" pitchFamily="18" charset="0"/>
              </a:rPr>
              <a:t>saginata</a:t>
            </a:r>
            <a:r>
              <a:rPr lang="en-US" sz="2200" i="1" dirty="0">
                <a:latin typeface="Times New Roman" pitchFamily="18" charset="0"/>
                <a:cs typeface="Times New Roman" pitchFamily="18" charset="0"/>
              </a:rPr>
              <a:t> </a:t>
            </a:r>
            <a:r>
              <a:rPr lang="en-US" sz="2200" dirty="0">
                <a:latin typeface="Times New Roman" pitchFamily="18" charset="0"/>
                <a:cs typeface="Times New Roman" pitchFamily="18" charset="0"/>
              </a:rPr>
              <a:t>(the beef tapeworm), </a:t>
            </a:r>
            <a:r>
              <a:rPr lang="en-US" sz="2200" i="1" dirty="0">
                <a:latin typeface="Times New Roman" pitchFamily="18" charset="0"/>
                <a:cs typeface="Times New Roman" pitchFamily="18" charset="0"/>
              </a:rPr>
              <a:t>T. </a:t>
            </a:r>
            <a:r>
              <a:rPr lang="en-US" sz="2200" i="1" dirty="0" err="1">
                <a:latin typeface="Times New Roman" pitchFamily="18" charset="0"/>
                <a:cs typeface="Times New Roman" pitchFamily="18" charset="0"/>
              </a:rPr>
              <a:t>acanthotrias</a:t>
            </a:r>
            <a:r>
              <a:rPr lang="en-US" sz="2200" i="1" dirty="0">
                <a:latin typeface="Times New Roman" pitchFamily="18" charset="0"/>
                <a:cs typeface="Times New Roman" pitchFamily="18" charset="0"/>
              </a:rPr>
              <a:t> </a:t>
            </a:r>
            <a:r>
              <a:rPr lang="en-US" sz="2200" dirty="0">
                <a:latin typeface="Times New Roman" pitchFamily="18" charset="0"/>
                <a:cs typeface="Times New Roman" pitchFamily="18" charset="0"/>
              </a:rPr>
              <a:t>and </a:t>
            </a:r>
            <a:r>
              <a:rPr lang="en-US" sz="2200" i="1" dirty="0">
                <a:latin typeface="Times New Roman" pitchFamily="18" charset="0"/>
                <a:cs typeface="Times New Roman" pitchFamily="18" charset="0"/>
              </a:rPr>
              <a:t>T. nana. T. </a:t>
            </a:r>
            <a:r>
              <a:rPr lang="en-US" sz="2200" i="1" dirty="0" err="1">
                <a:latin typeface="Times New Roman" pitchFamily="18" charset="0"/>
                <a:cs typeface="Times New Roman" pitchFamily="18" charset="0"/>
              </a:rPr>
              <a:t>pisiformis</a:t>
            </a:r>
            <a:r>
              <a:rPr lang="en-US" sz="2200" i="1" dirty="0">
                <a:latin typeface="Times New Roman" pitchFamily="18" charset="0"/>
                <a:cs typeface="Times New Roman" pitchFamily="18" charset="0"/>
              </a:rPr>
              <a:t>, T. </a:t>
            </a:r>
            <a:r>
              <a:rPr lang="en-US" sz="2200" i="1" dirty="0" err="1">
                <a:latin typeface="Times New Roman" pitchFamily="18" charset="0"/>
                <a:cs typeface="Times New Roman" pitchFamily="18" charset="0"/>
              </a:rPr>
              <a:t>caninum</a:t>
            </a:r>
            <a:r>
              <a:rPr lang="en-US" sz="2200" i="1" dirty="0">
                <a:latin typeface="Times New Roman" pitchFamily="18" charset="0"/>
                <a:cs typeface="Times New Roman" pitchFamily="18" charset="0"/>
              </a:rPr>
              <a:t>. T. </a:t>
            </a:r>
            <a:r>
              <a:rPr lang="en-US" sz="2200" i="1" dirty="0" err="1">
                <a:latin typeface="Times New Roman" pitchFamily="18" charset="0"/>
                <a:cs typeface="Times New Roman" pitchFamily="18" charset="0"/>
              </a:rPr>
              <a:t>cucumarinll</a:t>
            </a:r>
            <a:r>
              <a:rPr lang="en-US" sz="2200" i="1" dirty="0">
                <a:latin typeface="Times New Roman" pitchFamily="18" charset="0"/>
                <a:cs typeface="Times New Roman" pitchFamily="18" charset="0"/>
              </a:rPr>
              <a:t> </a:t>
            </a:r>
            <a:r>
              <a:rPr lang="en-US" sz="2200" dirty="0">
                <a:latin typeface="Times New Roman" pitchFamily="18" charset="0"/>
                <a:cs typeface="Times New Roman" pitchFamily="18" charset="0"/>
              </a:rPr>
              <a:t>and </a:t>
            </a:r>
            <a:r>
              <a:rPr lang="en-US" sz="2200" i="1" dirty="0">
                <a:latin typeface="Times New Roman" pitchFamily="18" charset="0"/>
                <a:cs typeface="Times New Roman" pitchFamily="18" charset="0"/>
              </a:rPr>
              <a:t>T. </a:t>
            </a:r>
            <a:r>
              <a:rPr lang="en-US" sz="2200" i="1" dirty="0" err="1">
                <a:latin typeface="Times New Roman" pitchFamily="18" charset="0"/>
                <a:cs typeface="Times New Roman" pitchFamily="18" charset="0"/>
              </a:rPr>
              <a:t>madagas­cariensis</a:t>
            </a:r>
            <a:r>
              <a:rPr lang="en-US" sz="2200" i="1" dirty="0">
                <a:latin typeface="Times New Roman" pitchFamily="18" charset="0"/>
                <a:cs typeface="Times New Roman" pitchFamily="18" charset="0"/>
              </a:rPr>
              <a:t> </a:t>
            </a:r>
            <a:r>
              <a:rPr lang="en-US" sz="2200" dirty="0">
                <a:latin typeface="Times New Roman" pitchFamily="18" charset="0"/>
                <a:cs typeface="Times New Roman" pitchFamily="18" charset="0"/>
              </a:rPr>
              <a:t>are commonly found parasitizing dogs and cats. </a:t>
            </a:r>
            <a:r>
              <a:rPr lang="en-US" sz="2200" i="1" dirty="0">
                <a:latin typeface="Times New Roman" pitchFamily="18" charset="0"/>
                <a:cs typeface="Times New Roman" pitchFamily="18" charset="0"/>
              </a:rPr>
              <a:t>T. </a:t>
            </a:r>
            <a:r>
              <a:rPr lang="en-US" sz="2200" i="1" dirty="0" err="1">
                <a:latin typeface="Times New Roman" pitchFamily="18" charset="0"/>
                <a:cs typeface="Times New Roman" pitchFamily="18" charset="0"/>
              </a:rPr>
              <a:t>flavopunctata</a:t>
            </a:r>
            <a:r>
              <a:rPr lang="en-US" sz="2200" i="1" dirty="0">
                <a:latin typeface="Times New Roman" pitchFamily="18" charset="0"/>
                <a:cs typeface="Times New Roman" pitchFamily="18" charset="0"/>
              </a:rPr>
              <a:t> </a:t>
            </a:r>
            <a:r>
              <a:rPr lang="en-US" sz="2200" dirty="0">
                <a:latin typeface="Times New Roman" pitchFamily="18" charset="0"/>
                <a:cs typeface="Times New Roman" pitchFamily="18" charset="0"/>
              </a:rPr>
              <a:t>parasitizes mouse and rat. Other tapeworms like </a:t>
            </a:r>
            <a:r>
              <a:rPr lang="en-US" sz="2200" i="1" dirty="0" err="1">
                <a:latin typeface="Times New Roman" pitchFamily="18" charset="0"/>
                <a:cs typeface="Times New Roman" pitchFamily="18" charset="0"/>
              </a:rPr>
              <a:t>Moniezia</a:t>
            </a:r>
            <a:r>
              <a:rPr lang="en-US" sz="2200" i="1" dirty="0">
                <a:latin typeface="Times New Roman" pitchFamily="18" charset="0"/>
                <a:cs typeface="Times New Roman" pitchFamily="18" charset="0"/>
              </a:rPr>
              <a:t> </a:t>
            </a:r>
            <a:r>
              <a:rPr lang="en-US" sz="2200" dirty="0">
                <a:latin typeface="Times New Roman" pitchFamily="18" charset="0"/>
                <a:cs typeface="Times New Roman" pitchFamily="18" charset="0"/>
              </a:rPr>
              <a:t>parasitizes sheep, </a:t>
            </a:r>
            <a:r>
              <a:rPr lang="en-US" sz="2200" i="1" dirty="0" err="1">
                <a:latin typeface="Times New Roman" pitchFamily="18" charset="0"/>
                <a:cs typeface="Times New Roman" pitchFamily="18" charset="0"/>
              </a:rPr>
              <a:t>Hymenolepis</a:t>
            </a:r>
            <a:r>
              <a:rPr lang="en-US" sz="2200" i="1" dirty="0">
                <a:latin typeface="Times New Roman" pitchFamily="18" charset="0"/>
                <a:cs typeface="Times New Roman" pitchFamily="18" charset="0"/>
              </a:rPr>
              <a:t> </a:t>
            </a:r>
            <a:r>
              <a:rPr lang="en-US" sz="2200" dirty="0">
                <a:latin typeface="Times New Roman" pitchFamily="18" charset="0"/>
                <a:cs typeface="Times New Roman" pitchFamily="18" charset="0"/>
              </a:rPr>
              <a:t>(the dwarf tapeworm) parasitizes children, mice and rat and </a:t>
            </a:r>
            <a:r>
              <a:rPr lang="en-US" sz="2200" i="1" dirty="0" err="1">
                <a:latin typeface="Times New Roman" pitchFamily="18" charset="0"/>
                <a:cs typeface="Times New Roman" pitchFamily="18" charset="0"/>
              </a:rPr>
              <a:t>Echinococcus</a:t>
            </a:r>
            <a:r>
              <a:rPr lang="en-US" sz="2200" i="1" dirty="0">
                <a:latin typeface="Times New Roman" pitchFamily="18" charset="0"/>
                <a:cs typeface="Times New Roman" pitchFamily="18" charset="0"/>
              </a:rPr>
              <a:t> </a:t>
            </a:r>
            <a:r>
              <a:rPr lang="en-US" sz="2200" dirty="0">
                <a:latin typeface="Times New Roman" pitchFamily="18" charset="0"/>
                <a:cs typeface="Times New Roman" pitchFamily="18" charset="0"/>
              </a:rPr>
              <a:t>(probably the smallest tapeworm) parasitizes dogs, cats and wolves. However, </a:t>
            </a:r>
            <a:r>
              <a:rPr lang="en-US" sz="2200" i="1" dirty="0" err="1">
                <a:latin typeface="Times New Roman" pitchFamily="18" charset="0"/>
                <a:cs typeface="Times New Roman" pitchFamily="18" charset="0"/>
              </a:rPr>
              <a:t>Taenia</a:t>
            </a:r>
            <a:r>
              <a:rPr lang="en-US" sz="2200" i="1" dirty="0">
                <a:latin typeface="Times New Roman" pitchFamily="18" charset="0"/>
                <a:cs typeface="Times New Roman" pitchFamily="18" charset="0"/>
              </a:rPr>
              <a:t> </a:t>
            </a:r>
            <a:r>
              <a:rPr lang="en-US" sz="2200" i="1" dirty="0" err="1">
                <a:latin typeface="Times New Roman" pitchFamily="18" charset="0"/>
                <a:cs typeface="Times New Roman" pitchFamily="18" charset="0"/>
              </a:rPr>
              <a:t>solium</a:t>
            </a:r>
            <a:r>
              <a:rPr lang="en-US" sz="2200" i="1" dirty="0">
                <a:latin typeface="Times New Roman" pitchFamily="18" charset="0"/>
                <a:cs typeface="Times New Roman" pitchFamily="18" charset="0"/>
              </a:rPr>
              <a:t> </a:t>
            </a:r>
            <a:r>
              <a:rPr lang="en-US" sz="2200" dirty="0">
                <a:latin typeface="Times New Roman" pitchFamily="18" charset="0"/>
                <a:cs typeface="Times New Roman" pitchFamily="18" charset="0"/>
              </a:rPr>
              <a:t>has been described in detail in the following pages.</a:t>
            </a:r>
          </a:p>
        </p:txBody>
      </p:sp>
    </p:spTree>
    <p:extLst>
      <p:ext uri="{BB962C8B-B14F-4D97-AF65-F5344CB8AC3E}">
        <p14:creationId xmlns:p14="http://schemas.microsoft.com/office/powerpoint/2010/main" val="2564638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19200"/>
            <a:ext cx="8229600" cy="4525963"/>
          </a:xfrm>
        </p:spPr>
        <p:txBody>
          <a:bodyPr>
            <a:normAutofit lnSpcReduction="10000"/>
          </a:bodyPr>
          <a:lstStyle/>
          <a:p>
            <a:pPr marL="0" indent="0">
              <a:buNone/>
            </a:pPr>
            <a:r>
              <a:rPr lang="en-US" i="1" dirty="0" err="1"/>
              <a:t>Taenia</a:t>
            </a:r>
            <a:r>
              <a:rPr lang="en-US" i="1" dirty="0"/>
              <a:t> </a:t>
            </a:r>
            <a:r>
              <a:rPr lang="en-US" i="1" dirty="0" err="1"/>
              <a:t>solium</a:t>
            </a:r>
            <a:r>
              <a:rPr lang="en-US" dirty="0"/>
              <a:t> (The pork tapeworm of man)</a:t>
            </a:r>
          </a:p>
          <a:p>
            <a:r>
              <a:rPr lang="en-US" dirty="0"/>
              <a:t>Systematic position</a:t>
            </a:r>
          </a:p>
          <a:p>
            <a:r>
              <a:rPr lang="en-US" dirty="0"/>
              <a:t>Phylum: Platyhelminthes</a:t>
            </a:r>
          </a:p>
          <a:p>
            <a:r>
              <a:rPr lang="en-US" dirty="0"/>
              <a:t>Class: </a:t>
            </a:r>
            <a:r>
              <a:rPr lang="en-US" dirty="0" err="1"/>
              <a:t>Cestoda</a:t>
            </a:r>
            <a:endParaRPr lang="en-US" dirty="0"/>
          </a:p>
          <a:p>
            <a:r>
              <a:rPr lang="en-US" dirty="0"/>
              <a:t>Subclass: </a:t>
            </a:r>
            <a:r>
              <a:rPr lang="en-US" dirty="0" err="1"/>
              <a:t>Eucestoda</a:t>
            </a:r>
            <a:endParaRPr lang="en-US" dirty="0"/>
          </a:p>
          <a:p>
            <a:r>
              <a:rPr lang="en-US" dirty="0"/>
              <a:t>Order: </a:t>
            </a:r>
            <a:r>
              <a:rPr lang="en-US" dirty="0" err="1"/>
              <a:t>Taenioidae</a:t>
            </a:r>
            <a:endParaRPr lang="en-US" dirty="0"/>
          </a:p>
          <a:p>
            <a:r>
              <a:rPr lang="en-US" dirty="0"/>
              <a:t>Genus </a:t>
            </a:r>
            <a:r>
              <a:rPr lang="en-US" i="1" dirty="0" err="1"/>
              <a:t>Taenia</a:t>
            </a:r>
            <a:endParaRPr lang="en-US" dirty="0"/>
          </a:p>
          <a:p>
            <a:r>
              <a:rPr lang="en-US" dirty="0"/>
              <a:t>Specie: </a:t>
            </a:r>
            <a:r>
              <a:rPr lang="en-US" i="1" dirty="0" err="1"/>
              <a:t>solium</a:t>
            </a:r>
            <a:endParaRPr lang="en-US" dirty="0"/>
          </a:p>
        </p:txBody>
      </p:sp>
    </p:spTree>
    <p:extLst>
      <p:ext uri="{BB962C8B-B14F-4D97-AF65-F5344CB8AC3E}">
        <p14:creationId xmlns:p14="http://schemas.microsoft.com/office/powerpoint/2010/main" val="115768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Times New Roman" pitchFamily="18" charset="0"/>
                <a:cs typeface="Times New Roman" pitchFamily="18" charset="0"/>
              </a:rPr>
              <a:t>HABIT AND HABITAT</a:t>
            </a:r>
            <a:endParaRPr lang="en-US" dirty="0"/>
          </a:p>
        </p:txBody>
      </p:sp>
      <p:sp>
        <p:nvSpPr>
          <p:cNvPr id="3" name="Content Placeholder 2"/>
          <p:cNvSpPr>
            <a:spLocks noGrp="1"/>
          </p:cNvSpPr>
          <p:nvPr>
            <p:ph idx="1"/>
          </p:nvPr>
        </p:nvSpPr>
        <p:spPr>
          <a:xfrm>
            <a:off x="457200" y="1447800"/>
            <a:ext cx="8229600" cy="5105400"/>
          </a:xfrm>
        </p:spPr>
        <p:txBody>
          <a:bodyPr>
            <a:normAutofit fontScale="40000" lnSpcReduction="20000"/>
          </a:bodyPr>
          <a:lstStyle/>
          <a:p>
            <a:pPr marL="0" indent="0" algn="just">
              <a:lnSpc>
                <a:spcPct val="170000"/>
              </a:lnSpc>
              <a:buNone/>
            </a:pPr>
            <a:r>
              <a:rPr lang="en-US" sz="4500" i="1" dirty="0" err="1">
                <a:latin typeface="Times New Roman" pitchFamily="18" charset="0"/>
                <a:cs typeface="Times New Roman" pitchFamily="18" charset="0"/>
              </a:rPr>
              <a:t>Taenia</a:t>
            </a:r>
            <a:r>
              <a:rPr lang="en-US" sz="4500" i="1" dirty="0">
                <a:latin typeface="Times New Roman" pitchFamily="18" charset="0"/>
                <a:cs typeface="Times New Roman" pitchFamily="18" charset="0"/>
              </a:rPr>
              <a:t> </a:t>
            </a:r>
            <a:r>
              <a:rPr lang="en-US" sz="4500" i="1" dirty="0" err="1">
                <a:latin typeface="Times New Roman" pitchFamily="18" charset="0"/>
                <a:cs typeface="Times New Roman" pitchFamily="18" charset="0"/>
              </a:rPr>
              <a:t>solium</a:t>
            </a:r>
            <a:r>
              <a:rPr lang="en-US" sz="4500" i="1" dirty="0">
                <a:latin typeface="Times New Roman" pitchFamily="18" charset="0"/>
                <a:cs typeface="Times New Roman" pitchFamily="18" charset="0"/>
              </a:rPr>
              <a:t>, </a:t>
            </a:r>
            <a:r>
              <a:rPr lang="en-US" sz="4500" dirty="0">
                <a:latin typeface="Times New Roman" pitchFamily="18" charset="0"/>
                <a:cs typeface="Times New Roman" pitchFamily="18" charset="0"/>
              </a:rPr>
              <a:t>the pork tapeworm of man, as adult lives in the intestine of man leading an </a:t>
            </a:r>
            <a:r>
              <a:rPr lang="en-US" sz="4500" dirty="0" err="1">
                <a:latin typeface="Times New Roman" pitchFamily="18" charset="0"/>
                <a:cs typeface="Times New Roman" pitchFamily="18" charset="0"/>
              </a:rPr>
              <a:t>endoparasitic</a:t>
            </a:r>
            <a:r>
              <a:rPr lang="en-US" sz="4500" dirty="0">
                <a:latin typeface="Times New Roman" pitchFamily="18" charset="0"/>
                <a:cs typeface="Times New Roman" pitchFamily="18" charset="0"/>
              </a:rPr>
              <a:t> life. Its life history is completed in two hosts, </a:t>
            </a:r>
            <a:r>
              <a:rPr lang="en-US" sz="4500" i="1" dirty="0">
                <a:latin typeface="Times New Roman" pitchFamily="18" charset="0"/>
                <a:cs typeface="Times New Roman" pitchFamily="18" charset="0"/>
              </a:rPr>
              <a:t>i.e., </a:t>
            </a:r>
            <a:r>
              <a:rPr lang="en-US" sz="4500" dirty="0">
                <a:latin typeface="Times New Roman" pitchFamily="18" charset="0"/>
                <a:cs typeface="Times New Roman" pitchFamily="18" charset="0"/>
              </a:rPr>
              <a:t>digenetic; man being the primary host and pig as secondary host. Except the adult, various stages of its life history are passed in the body of secondary host. Other animals like goat, cattle, horse and monkey may also serve as secondary host. </a:t>
            </a:r>
            <a:r>
              <a:rPr lang="en-US" sz="4500" i="1" dirty="0">
                <a:latin typeface="Times New Roman" pitchFamily="18" charset="0"/>
                <a:cs typeface="Times New Roman" pitchFamily="18" charset="0"/>
              </a:rPr>
              <a:t>T. </a:t>
            </a:r>
            <a:r>
              <a:rPr lang="en-US" sz="4500" i="1" dirty="0" err="1">
                <a:latin typeface="Times New Roman" pitchFamily="18" charset="0"/>
                <a:cs typeface="Times New Roman" pitchFamily="18" charset="0"/>
              </a:rPr>
              <a:t>solium</a:t>
            </a:r>
            <a:r>
              <a:rPr lang="en-US" sz="4500" i="1" dirty="0">
                <a:latin typeface="Times New Roman" pitchFamily="18" charset="0"/>
                <a:cs typeface="Times New Roman" pitchFamily="18" charset="0"/>
              </a:rPr>
              <a:t> </a:t>
            </a:r>
            <a:r>
              <a:rPr lang="en-US" sz="4500" dirty="0">
                <a:latin typeface="Times New Roman" pitchFamily="18" charset="0"/>
                <a:cs typeface="Times New Roman" pitchFamily="18" charset="0"/>
              </a:rPr>
              <a:t>is, however, reported from those parts of the world where pork is eaten, either raw or improperly cooked, especially in European countries. Since, it lives in adult stage in the intestine of man, it causes injuries to mucous membrane</a:t>
            </a:r>
            <a:r>
              <a:rPr lang="en-US" sz="4500" b="1" dirty="0">
                <a:latin typeface="Times New Roman" pitchFamily="18" charset="0"/>
                <a:cs typeface="Times New Roman" pitchFamily="18" charset="0"/>
              </a:rPr>
              <a:t> </a:t>
            </a:r>
            <a:r>
              <a:rPr lang="en-US" sz="4500" dirty="0">
                <a:latin typeface="Times New Roman" pitchFamily="18" charset="0"/>
                <a:cs typeface="Times New Roman" pitchFamily="18" charset="0"/>
              </a:rPr>
              <a:t>lining the alimentary canal where it adheres by its </a:t>
            </a:r>
            <a:r>
              <a:rPr lang="en-US" sz="4500" dirty="0" err="1">
                <a:latin typeface="Times New Roman" pitchFamily="18" charset="0"/>
                <a:cs typeface="Times New Roman" pitchFamily="18" charset="0"/>
              </a:rPr>
              <a:t>scolex</a:t>
            </a:r>
            <a:r>
              <a:rPr lang="en-US" sz="4500" dirty="0">
                <a:latin typeface="Times New Roman" pitchFamily="18" charset="0"/>
                <a:cs typeface="Times New Roman" pitchFamily="18" charset="0"/>
              </a:rPr>
              <a:t>; it may even cause mechanical injury by obstructing the passage of alimentary canal; it causes abdominal pains, weakness loss of weight and exces­sive appetite. However, disease caused by this worm is called </a:t>
            </a:r>
            <a:r>
              <a:rPr lang="en-US" sz="4500" dirty="0" err="1">
                <a:latin typeface="Times New Roman" pitchFamily="18" charset="0"/>
                <a:cs typeface="Times New Roman" pitchFamily="18" charset="0"/>
              </a:rPr>
              <a:t>taeniasis</a:t>
            </a:r>
            <a:r>
              <a:rPr lang="en-US" sz="4500" dirty="0">
                <a:latin typeface="Times New Roman" pitchFamily="18" charset="0"/>
                <a:cs typeface="Times New Roman" pitchFamily="18" charset="0"/>
              </a:rPr>
              <a:t>.</a:t>
            </a:r>
          </a:p>
        </p:txBody>
      </p:sp>
    </p:spTree>
    <p:extLst>
      <p:ext uri="{BB962C8B-B14F-4D97-AF65-F5344CB8AC3E}">
        <p14:creationId xmlns:p14="http://schemas.microsoft.com/office/powerpoint/2010/main" val="1217691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97363" y="304800"/>
            <a:ext cx="4966557" cy="6324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441652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lstStyle/>
          <a:p>
            <a:r>
              <a:rPr lang="en-US" b="1" dirty="0">
                <a:latin typeface="Times New Roman" pitchFamily="18" charset="0"/>
                <a:cs typeface="Times New Roman" pitchFamily="18" charset="0"/>
              </a:rPr>
              <a:t>STRUCTURE</a:t>
            </a:r>
            <a:endParaRPr lang="en-US" dirty="0"/>
          </a:p>
        </p:txBody>
      </p:sp>
      <p:sp>
        <p:nvSpPr>
          <p:cNvPr id="3" name="Content Placeholder 2"/>
          <p:cNvSpPr>
            <a:spLocks noGrp="1"/>
          </p:cNvSpPr>
          <p:nvPr>
            <p:ph idx="1"/>
          </p:nvPr>
        </p:nvSpPr>
        <p:spPr>
          <a:xfrm>
            <a:off x="228600" y="838200"/>
            <a:ext cx="8686800" cy="5943600"/>
          </a:xfrm>
        </p:spPr>
        <p:txBody>
          <a:bodyPr>
            <a:noAutofit/>
          </a:bodyPr>
          <a:lstStyle/>
          <a:p>
            <a:pPr marL="0" indent="0" algn="just">
              <a:lnSpc>
                <a:spcPct val="150000"/>
              </a:lnSpc>
              <a:buNone/>
            </a:pPr>
            <a:r>
              <a:rPr lang="en-US" sz="1800" dirty="0">
                <a:latin typeface="Times New Roman" pitchFamily="18" charset="0"/>
                <a:cs typeface="Times New Roman" pitchFamily="18" charset="0"/>
              </a:rPr>
              <a:t>The body of </a:t>
            </a:r>
            <a:r>
              <a:rPr lang="en-US" sz="1800" i="1" dirty="0" err="1">
                <a:latin typeface="Times New Roman" pitchFamily="18" charset="0"/>
                <a:cs typeface="Times New Roman" pitchFamily="18" charset="0"/>
              </a:rPr>
              <a:t>Taenia</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solium</a:t>
            </a:r>
            <a:r>
              <a:rPr lang="en-US" sz="1800" i="1" dirty="0">
                <a:latin typeface="Times New Roman" pitchFamily="18" charset="0"/>
                <a:cs typeface="Times New Roman" pitchFamily="18" charset="0"/>
              </a:rPr>
              <a:t> </a:t>
            </a:r>
            <a:r>
              <a:rPr lang="en-US" sz="1800" dirty="0">
                <a:latin typeface="Times New Roman" pitchFamily="18" charset="0"/>
                <a:cs typeface="Times New Roman" pitchFamily="18" charset="0"/>
              </a:rPr>
              <a:t>is long, </a:t>
            </a:r>
            <a:r>
              <a:rPr lang="en-US" sz="1800" dirty="0" err="1">
                <a:latin typeface="Times New Roman" pitchFamily="18" charset="0"/>
                <a:cs typeface="Times New Roman" pitchFamily="18" charset="0"/>
              </a:rPr>
              <a:t>dorsoventrally</a:t>
            </a:r>
            <a:r>
              <a:rPr lang="en-US" sz="1800" dirty="0">
                <a:latin typeface="Times New Roman" pitchFamily="18" charset="0"/>
                <a:cs typeface="Times New Roman" pitchFamily="18" charset="0"/>
              </a:rPr>
              <a:t> flattened, narrow, ribbon-like, reaching a length of two to three meters. The </a:t>
            </a:r>
            <a:r>
              <a:rPr lang="en-US" sz="1800" dirty="0" err="1">
                <a:latin typeface="Times New Roman" pitchFamily="18" charset="0"/>
                <a:cs typeface="Times New Roman" pitchFamily="18" charset="0"/>
              </a:rPr>
              <a:t>colour</a:t>
            </a:r>
            <a:r>
              <a:rPr lang="en-US" sz="1800" dirty="0">
                <a:latin typeface="Times New Roman" pitchFamily="18" charset="0"/>
                <a:cs typeface="Times New Roman" pitchFamily="18" charset="0"/>
              </a:rPr>
              <a:t> of the body is opaque-white. Body consists of </a:t>
            </a:r>
            <a:r>
              <a:rPr lang="en-US" sz="1800" dirty="0" err="1">
                <a:latin typeface="Times New Roman" pitchFamily="18" charset="0"/>
                <a:cs typeface="Times New Roman" pitchFamily="18" charset="0"/>
              </a:rPr>
              <a:t>scolex</a:t>
            </a:r>
            <a:r>
              <a:rPr lang="en-US" sz="1800" dirty="0">
                <a:latin typeface="Times New Roman" pitchFamily="18" charset="0"/>
                <a:cs typeface="Times New Roman" pitchFamily="18" charset="0"/>
              </a:rPr>
              <a:t>, neck and </a:t>
            </a:r>
            <a:r>
              <a:rPr lang="en-US" sz="1800" dirty="0" err="1">
                <a:latin typeface="Times New Roman" pitchFamily="18" charset="0"/>
                <a:cs typeface="Times New Roman" pitchFamily="18" charset="0"/>
              </a:rPr>
              <a:t>strobila</a:t>
            </a:r>
            <a:r>
              <a:rPr lang="en-US" sz="1800" dirty="0">
                <a:latin typeface="Times New Roman" pitchFamily="18" charset="0"/>
                <a:cs typeface="Times New Roman" pitchFamily="18" charset="0"/>
              </a:rPr>
              <a:t> or body segments.</a:t>
            </a:r>
          </a:p>
          <a:p>
            <a:pPr marL="457200" lvl="0" indent="-457200" algn="just">
              <a:lnSpc>
                <a:spcPct val="150000"/>
              </a:lnSpc>
              <a:buFont typeface="+mj-lt"/>
              <a:buAutoNum type="arabicPeriod"/>
            </a:pPr>
            <a:r>
              <a:rPr lang="en-US" sz="1800" dirty="0" err="1">
                <a:latin typeface="Times New Roman" pitchFamily="18" charset="0"/>
                <a:cs typeface="Times New Roman" pitchFamily="18" charset="0"/>
              </a:rPr>
              <a:t>Scolox</a:t>
            </a:r>
            <a:r>
              <a:rPr lang="en-US" sz="1800" dirty="0">
                <a:latin typeface="Times New Roman" pitchFamily="18" charset="0"/>
                <a:cs typeface="Times New Roman" pitchFamily="18" charset="0"/>
              </a:rPr>
              <a:t>, The anterior end of the body of </a:t>
            </a:r>
            <a:r>
              <a:rPr lang="en-US" sz="1800" dirty="0" err="1">
                <a:latin typeface="Times New Roman" pitchFamily="18" charset="0"/>
                <a:cs typeface="Times New Roman" pitchFamily="18" charset="0"/>
              </a:rPr>
              <a:t>Taenia</a:t>
            </a:r>
            <a:r>
              <a:rPr lang="en-US" sz="1800" dirty="0">
                <a:latin typeface="Times New Roman" pitchFamily="18" charset="0"/>
                <a:cs typeface="Times New Roman" pitchFamily="18" charset="0"/>
              </a:rPr>
              <a:t> has a knob-like </a:t>
            </a:r>
            <a:r>
              <a:rPr lang="en-US" sz="1800" dirty="0" err="1">
                <a:latin typeface="Times New Roman" pitchFamily="18" charset="0"/>
                <a:cs typeface="Times New Roman" pitchFamily="18" charset="0"/>
              </a:rPr>
              <a:t>scolex</a:t>
            </a:r>
            <a:r>
              <a:rPr lang="en-US" sz="1800" dirty="0">
                <a:latin typeface="Times New Roman" pitchFamily="18" charset="0"/>
                <a:cs typeface="Times New Roman" pitchFamily="18" charset="0"/>
              </a:rPr>
              <a:t>. The </a:t>
            </a:r>
            <a:r>
              <a:rPr lang="en-US" sz="1800" dirty="0" err="1">
                <a:latin typeface="Times New Roman" pitchFamily="18" charset="0"/>
                <a:cs typeface="Times New Roman" pitchFamily="18" charset="0"/>
              </a:rPr>
              <a:t>scolex</a:t>
            </a:r>
            <a:r>
              <a:rPr lang="en-US" sz="1800" dirty="0">
                <a:latin typeface="Times New Roman" pitchFamily="18" charset="0"/>
                <a:cs typeface="Times New Roman" pitchFamily="18" charset="0"/>
              </a:rPr>
              <a:t> is smaller than the head of a pin about 1 mm in diameter with 4 cup-like muscular suckers having radial muscles, and an anterior round prominence, the </a:t>
            </a:r>
            <a:r>
              <a:rPr lang="en-US" sz="1800" dirty="0" err="1">
                <a:latin typeface="Times New Roman" pitchFamily="18" charset="0"/>
                <a:cs typeface="Times New Roman" pitchFamily="18" charset="0"/>
              </a:rPr>
              <a:t>rostellum</a:t>
            </a:r>
            <a:r>
              <a:rPr lang="en-US" sz="1800" dirty="0">
                <a:latin typeface="Times New Roman" pitchFamily="18" charset="0"/>
                <a:cs typeface="Times New Roman" pitchFamily="18" charset="0"/>
              </a:rPr>
              <a:t> having about 22 to 32 curved, </a:t>
            </a:r>
            <a:r>
              <a:rPr lang="en-US" sz="1800" dirty="0" err="1">
                <a:latin typeface="Times New Roman" pitchFamily="18" charset="0"/>
                <a:cs typeface="Times New Roman" pitchFamily="18" charset="0"/>
              </a:rPr>
              <a:t>chitinous</a:t>
            </a:r>
            <a:r>
              <a:rPr lang="en-US" sz="1800" dirty="0">
                <a:latin typeface="Times New Roman" pitchFamily="18" charset="0"/>
                <a:cs typeface="Times New Roman" pitchFamily="18" charset="0"/>
              </a:rPr>
              <a:t> hooks in two circles, the inner circle with larger hooks and outer circle with smaller ones. The long and short hooks alternate with each other. Each hook is made of a base by which it fixes, a handle directed towards the apex and a conical blade directed outwardly. The </a:t>
            </a:r>
            <a:r>
              <a:rPr lang="en-US" sz="1800" dirty="0" err="1">
                <a:latin typeface="Times New Roman" pitchFamily="18" charset="0"/>
                <a:cs typeface="Times New Roman" pitchFamily="18" charset="0"/>
              </a:rPr>
              <a:t>rostellum</a:t>
            </a:r>
            <a:r>
              <a:rPr lang="en-US" sz="1800" dirty="0">
                <a:latin typeface="Times New Roman" pitchFamily="18" charset="0"/>
                <a:cs typeface="Times New Roman" pitchFamily="18" charset="0"/>
              </a:rPr>
              <a:t> can be protruded </a:t>
            </a:r>
            <a:r>
              <a:rPr lang="en-US" sz="1800" dirty="0" err="1">
                <a:latin typeface="Times New Roman" pitchFamily="18" charset="0"/>
                <a:cs typeface="Times New Roman" pitchFamily="18" charset="0"/>
              </a:rPr>
              <a:t>sligbtly</a:t>
            </a:r>
            <a:r>
              <a:rPr lang="en-US" sz="1800" dirty="0">
                <a:latin typeface="Times New Roman" pitchFamily="18" charset="0"/>
                <a:cs typeface="Times New Roman" pitchFamily="18" charset="0"/>
              </a:rPr>
              <a:t>. The </a:t>
            </a:r>
            <a:r>
              <a:rPr lang="en-US" sz="1800" dirty="0" err="1">
                <a:latin typeface="Times New Roman" pitchFamily="18" charset="0"/>
                <a:cs typeface="Times New Roman" pitchFamily="18" charset="0"/>
              </a:rPr>
              <a:t>scolex</a:t>
            </a:r>
            <a:r>
              <a:rPr lang="en-US" sz="1800" dirty="0">
                <a:latin typeface="Times New Roman" pitchFamily="18" charset="0"/>
                <a:cs typeface="Times New Roman" pitchFamily="18" charset="0"/>
              </a:rPr>
              <a:t> with its suckers and hooks is an organ of attachment to the intestinal wall of the host, thus, working as an organ of adhesion or the holdfast.	The </a:t>
            </a:r>
            <a:r>
              <a:rPr lang="en-US" sz="1800" dirty="0" err="1">
                <a:latin typeface="Times New Roman" pitchFamily="18" charset="0"/>
                <a:cs typeface="Times New Roman" pitchFamily="18" charset="0"/>
              </a:rPr>
              <a:t>scolex</a:t>
            </a:r>
            <a:r>
              <a:rPr lang="en-US" sz="1800" dirty="0">
                <a:latin typeface="Times New Roman" pitchFamily="18" charset="0"/>
                <a:cs typeface="Times New Roman" pitchFamily="18" charset="0"/>
              </a:rPr>
              <a:t> is, sometimes, wrongly referred to as 'head' but it cannot be the head because it is neither related to food-perception nor an organ of catching the food.</a:t>
            </a:r>
          </a:p>
        </p:txBody>
      </p:sp>
    </p:spTree>
    <p:extLst>
      <p:ext uri="{BB962C8B-B14F-4D97-AF65-F5344CB8AC3E}">
        <p14:creationId xmlns:p14="http://schemas.microsoft.com/office/powerpoint/2010/main" val="32628089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0"/>
            <a:ext cx="8229600" cy="1600200"/>
          </a:xfrm>
        </p:spPr>
        <p:txBody>
          <a:bodyPr>
            <a:normAutofit fontScale="92500" lnSpcReduction="20000"/>
          </a:bodyPr>
          <a:lstStyle/>
          <a:p>
            <a:pPr marL="457200" indent="-457200" algn="just">
              <a:lnSpc>
                <a:spcPct val="150000"/>
              </a:lnSpc>
              <a:buFont typeface="+mj-lt"/>
              <a:buAutoNum type="arabicPeriod" startAt="2"/>
            </a:pPr>
            <a:r>
              <a:rPr lang="en-US" sz="2000" dirty="0">
                <a:latin typeface="Times New Roman" pitchFamily="18" charset="0"/>
                <a:cs typeface="Times New Roman" pitchFamily="18" charset="0"/>
              </a:rPr>
              <a:t>Neck. Behind the </a:t>
            </a:r>
            <a:r>
              <a:rPr lang="en-US" sz="2000" dirty="0" err="1">
                <a:latin typeface="Times New Roman" pitchFamily="18" charset="0"/>
                <a:cs typeface="Times New Roman" pitchFamily="18" charset="0"/>
              </a:rPr>
              <a:t>scolex</a:t>
            </a:r>
            <a:r>
              <a:rPr lang="en-US" sz="2000" dirty="0">
                <a:latin typeface="Times New Roman" pitchFamily="18" charset="0"/>
                <a:cs typeface="Times New Roman" pitchFamily="18" charset="0"/>
              </a:rPr>
              <a:t> is a thin, small, narrow, </a:t>
            </a:r>
            <a:r>
              <a:rPr lang="en-US" sz="2000" dirty="0" err="1">
                <a:latin typeface="Times New Roman" pitchFamily="18" charset="0"/>
                <a:cs typeface="Times New Roman" pitchFamily="18" charset="0"/>
              </a:rPr>
              <a:t>unsegmented</a:t>
            </a:r>
            <a:r>
              <a:rPr lang="en-US" sz="2000" dirty="0">
                <a:latin typeface="Times New Roman" pitchFamily="18" charset="0"/>
                <a:cs typeface="Times New Roman" pitchFamily="18" charset="0"/>
              </a:rPr>
              <a:t> neck which grows continuous­ly and proliferates </a:t>
            </a:r>
            <a:r>
              <a:rPr lang="en-US" sz="2000" dirty="0" err="1">
                <a:latin typeface="Times New Roman" pitchFamily="18" charset="0"/>
                <a:cs typeface="Times New Roman" pitchFamily="18" charset="0"/>
              </a:rPr>
              <a:t>proglottids</a:t>
            </a:r>
            <a:r>
              <a:rPr lang="en-US" sz="2000" dirty="0">
                <a:latin typeface="Times New Roman" pitchFamily="18" charset="0"/>
                <a:cs typeface="Times New Roman" pitchFamily="18" charset="0"/>
              </a:rPr>
              <a:t> by transverse fission or asexual budding. Therefore, this region is variously called like growth zone, area of proliferation or budding zone, etc.</a:t>
            </a:r>
          </a:p>
        </p:txBody>
      </p:sp>
    </p:spTree>
    <p:extLst>
      <p:ext uri="{BB962C8B-B14F-4D97-AF65-F5344CB8AC3E}">
        <p14:creationId xmlns:p14="http://schemas.microsoft.com/office/powerpoint/2010/main" val="2139554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629400"/>
          </a:xfrm>
        </p:spPr>
        <p:txBody>
          <a:bodyPr>
            <a:noAutofit/>
          </a:bodyPr>
          <a:lstStyle/>
          <a:p>
            <a:pPr marL="514350" indent="-514350" algn="just">
              <a:lnSpc>
                <a:spcPct val="170000"/>
              </a:lnSpc>
              <a:buFont typeface="+mj-lt"/>
              <a:buAutoNum type="arabicPeriod" startAt="3"/>
            </a:pPr>
            <a:r>
              <a:rPr lang="en-US" sz="1800" dirty="0" err="1">
                <a:latin typeface="Times New Roman" pitchFamily="18" charset="0"/>
                <a:cs typeface="Times New Roman" pitchFamily="18" charset="0"/>
              </a:rPr>
              <a:t>Strobila</a:t>
            </a:r>
            <a:r>
              <a:rPr lang="en-US" sz="1800" dirty="0">
                <a:latin typeface="Times New Roman" pitchFamily="18" charset="0"/>
                <a:cs typeface="Times New Roman" pitchFamily="18" charset="0"/>
              </a:rPr>
              <a:t>. The neck is followed by the flattened, ribbon-like body called </a:t>
            </a:r>
            <a:r>
              <a:rPr lang="en-US" sz="1800" dirty="0" err="1">
                <a:latin typeface="Times New Roman" pitchFamily="18" charset="0"/>
                <a:cs typeface="Times New Roman" pitchFamily="18" charset="0"/>
              </a:rPr>
              <a:t>strobila</a:t>
            </a:r>
            <a:r>
              <a:rPr lang="en-US" sz="1800" dirty="0">
                <a:latin typeface="Times New Roman" pitchFamily="18" charset="0"/>
                <a:cs typeface="Times New Roman" pitchFamily="18" charset="0"/>
              </a:rPr>
              <a:t>. The </a:t>
            </a:r>
            <a:r>
              <a:rPr lang="en-US" sz="1800" dirty="0" err="1">
                <a:latin typeface="Times New Roman" pitchFamily="18" charset="0"/>
                <a:cs typeface="Times New Roman" pitchFamily="18" charset="0"/>
              </a:rPr>
              <a:t>strobila</a:t>
            </a:r>
            <a:r>
              <a:rPr lang="en-US" sz="1800" dirty="0">
                <a:latin typeface="Times New Roman" pitchFamily="18" charset="0"/>
                <a:cs typeface="Times New Roman" pitchFamily="18" charset="0"/>
              </a:rPr>
              <a:t> forms the main bulk of the body and consists of a series of </a:t>
            </a:r>
            <a:r>
              <a:rPr lang="en-US" sz="1800" dirty="0" err="1">
                <a:latin typeface="Times New Roman" pitchFamily="18" charset="0"/>
                <a:cs typeface="Times New Roman" pitchFamily="18" charset="0"/>
              </a:rPr>
              <a:t>proglottids</a:t>
            </a:r>
            <a:r>
              <a:rPr lang="en-US" sz="1800" dirty="0">
                <a:latin typeface="Times New Roman" pitchFamily="18" charset="0"/>
                <a:cs typeface="Times New Roman" pitchFamily="18" charset="0"/>
              </a:rPr>
              <a:t> arranged in a linear fashion. The </a:t>
            </a:r>
            <a:r>
              <a:rPr lang="en-US" sz="1800" dirty="0" err="1">
                <a:latin typeface="Times New Roman" pitchFamily="18" charset="0"/>
                <a:cs typeface="Times New Roman" pitchFamily="18" charset="0"/>
              </a:rPr>
              <a:t>strobila</a:t>
            </a:r>
            <a:r>
              <a:rPr lang="en-US" sz="1800" dirty="0">
                <a:latin typeface="Times New Roman" pitchFamily="18" charset="0"/>
                <a:cs typeface="Times New Roman" pitchFamily="18" charset="0"/>
              </a:rPr>
              <a:t> of a mature tapeworm measures about three meters in length having 800 to 900 </a:t>
            </a:r>
            <a:r>
              <a:rPr lang="en-US" sz="1800" dirty="0" err="1">
                <a:latin typeface="Times New Roman" pitchFamily="18" charset="0"/>
                <a:cs typeface="Times New Roman" pitchFamily="18" charset="0"/>
              </a:rPr>
              <a:t>proglottids</a:t>
            </a:r>
            <a:r>
              <a:rPr lang="en-US" sz="1800" dirty="0">
                <a:latin typeface="Times New Roman" pitchFamily="18" charset="0"/>
                <a:cs typeface="Times New Roman" pitchFamily="18" charset="0"/>
              </a:rPr>
              <a:t>. A </a:t>
            </a:r>
            <a:r>
              <a:rPr lang="en-US" sz="1800" dirty="0" err="1">
                <a:latin typeface="Times New Roman" pitchFamily="18" charset="0"/>
                <a:cs typeface="Times New Roman" pitchFamily="18" charset="0"/>
              </a:rPr>
              <a:t>proglottid</a:t>
            </a:r>
            <a:r>
              <a:rPr lang="en-US" sz="1800" dirty="0">
                <a:latin typeface="Times New Roman" pitchFamily="18" charset="0"/>
                <a:cs typeface="Times New Roman" pitchFamily="18" charset="0"/>
              </a:rPr>
              <a:t> is one complete unit of the body having a complete set of </a:t>
            </a:r>
            <a:r>
              <a:rPr lang="en-US" sz="1800" dirty="0" err="1">
                <a:latin typeface="Times New Roman" pitchFamily="18" charset="0"/>
                <a:cs typeface="Times New Roman" pitchFamily="18" charset="0"/>
              </a:rPr>
              <a:t>genitalium</a:t>
            </a:r>
            <a:r>
              <a:rPr lang="en-US" sz="1800" dirty="0">
                <a:latin typeface="Times New Roman" pitchFamily="18" charset="0"/>
                <a:cs typeface="Times New Roman" pitchFamily="18" charset="0"/>
              </a:rPr>
              <a:t> and surrounding tissue. The linear arrangement or repetition of these units is called </a:t>
            </a:r>
            <a:r>
              <a:rPr lang="en-US" sz="1800" dirty="0" err="1">
                <a:latin typeface="Times New Roman" pitchFamily="18" charset="0"/>
                <a:cs typeface="Times New Roman" pitchFamily="18" charset="0"/>
              </a:rPr>
              <a:t>proglottization</a:t>
            </a:r>
            <a:r>
              <a:rPr lang="en-US" sz="1800" dirty="0">
                <a:latin typeface="Times New Roman" pitchFamily="18" charset="0"/>
                <a:cs typeface="Times New Roman" pitchFamily="18" charset="0"/>
              </a:rPr>
              <a:t>. The </a:t>
            </a:r>
            <a:r>
              <a:rPr lang="en-US" sz="1800" dirty="0" err="1">
                <a:latin typeface="Times New Roman" pitchFamily="18" charset="0"/>
                <a:cs typeface="Times New Roman" pitchFamily="18" charset="0"/>
              </a:rPr>
              <a:t>proglottids</a:t>
            </a:r>
            <a:r>
              <a:rPr lang="en-US" sz="1800" dirty="0">
                <a:latin typeface="Times New Roman" pitchFamily="18" charset="0"/>
                <a:cs typeface="Times New Roman" pitchFamily="18" charset="0"/>
              </a:rPr>
              <a:t>, internally, remain connected together by </a:t>
            </a:r>
            <a:r>
              <a:rPr lang="en-US" sz="1800" dirty="0" err="1">
                <a:latin typeface="Times New Roman" pitchFamily="18" charset="0"/>
                <a:cs typeface="Times New Roman" pitchFamily="18" charset="0"/>
              </a:rPr>
              <a:t>muscles,excretory</a:t>
            </a:r>
            <a:r>
              <a:rPr lang="en-US" sz="1800" dirty="0">
                <a:latin typeface="Times New Roman" pitchFamily="18" charset="0"/>
                <a:cs typeface="Times New Roman" pitchFamily="18" charset="0"/>
              </a:rPr>
              <a:t> vessels and nerve cords. However, </a:t>
            </a:r>
            <a:r>
              <a:rPr lang="en-US" sz="1800" dirty="0" err="1">
                <a:latin typeface="Times New Roman" pitchFamily="18" charset="0"/>
                <a:cs typeface="Times New Roman" pitchFamily="18" charset="0"/>
              </a:rPr>
              <a:t>proglottids</a:t>
            </a:r>
            <a:r>
              <a:rPr lang="en-US" sz="1800" dirty="0">
                <a:latin typeface="Times New Roman" pitchFamily="18" charset="0"/>
                <a:cs typeface="Times New Roman" pitchFamily="18" charset="0"/>
              </a:rPr>
              <a:t> are not metameric segments like those of annelids, arthropods and other animals because these are independent, self-contained units, each with a complete set of reproductive organs both male and female and a part of excretory and nervous systems; and they are formed at the zone of proliferation situated </a:t>
            </a:r>
            <a:r>
              <a:rPr lang="en-US" sz="1800" dirty="0" err="1">
                <a:latin typeface="Times New Roman" pitchFamily="18" charset="0"/>
                <a:cs typeface="Times New Roman" pitchFamily="18" charset="0"/>
              </a:rPr>
              <a:t>anteriroly</a:t>
            </a:r>
            <a:r>
              <a:rPr lang="en-US" sz="1800" dirty="0">
                <a:latin typeface="Times New Roman" pitchFamily="18" charset="0"/>
                <a:cs typeface="Times New Roman" pitchFamily="18" charset="0"/>
              </a:rPr>
              <a:t> behind the </a:t>
            </a:r>
            <a:r>
              <a:rPr lang="en-US" sz="1800" dirty="0" err="1">
                <a:latin typeface="Times New Roman" pitchFamily="18" charset="0"/>
                <a:cs typeface="Times New Roman" pitchFamily="18" charset="0"/>
              </a:rPr>
              <a:t>scolex</a:t>
            </a:r>
            <a:r>
              <a:rPr lang="en-US" sz="1800" dirty="0">
                <a:latin typeface="Times New Roman" pitchFamily="18" charset="0"/>
                <a:cs typeface="Times New Roman" pitchFamily="18" charset="0"/>
              </a:rPr>
              <a:t>. Therefore, the youngest </a:t>
            </a:r>
            <a:r>
              <a:rPr lang="en-US" sz="1800" dirty="0" err="1">
                <a:latin typeface="Times New Roman" pitchFamily="18" charset="0"/>
                <a:cs typeface="Times New Roman" pitchFamily="18" charset="0"/>
              </a:rPr>
              <a:t>proglottid</a:t>
            </a:r>
            <a:r>
              <a:rPr lang="en-US" sz="1800" dirty="0">
                <a:latin typeface="Times New Roman" pitchFamily="18" charset="0"/>
                <a:cs typeface="Times New Roman" pitchFamily="18" charset="0"/>
              </a:rPr>
              <a:t> is next to the neck and the oldest at the posterior end of the </a:t>
            </a:r>
            <a:r>
              <a:rPr lang="en-US" sz="1800" dirty="0" err="1">
                <a:latin typeface="Times New Roman" pitchFamily="18" charset="0"/>
                <a:cs typeface="Times New Roman" pitchFamily="18" charset="0"/>
              </a:rPr>
              <a:t>strobila</a:t>
            </a:r>
            <a:r>
              <a:rPr lang="en-US" sz="1800" dirty="0">
                <a:latin typeface="Times New Roman" pitchFamily="18" charset="0"/>
                <a:cs typeface="Times New Roman" pitchFamily="18" charset="0"/>
              </a:rPr>
              <a:t>. The </a:t>
            </a:r>
            <a:r>
              <a:rPr lang="en-US" sz="1800" dirty="0" err="1">
                <a:latin typeface="Times New Roman" pitchFamily="18" charset="0"/>
                <a:cs typeface="Times New Roman" pitchFamily="18" charset="0"/>
              </a:rPr>
              <a:t>proglottids</a:t>
            </a:r>
            <a:r>
              <a:rPr lang="en-US" sz="1800" dirty="0">
                <a:latin typeface="Times New Roman" pitchFamily="18" charset="0"/>
                <a:cs typeface="Times New Roman" pitchFamily="18" charset="0"/>
              </a:rPr>
              <a:t> in a mature tapeworm are, however, differentiated into three kinds:	</a:t>
            </a:r>
          </a:p>
        </p:txBody>
      </p:sp>
    </p:spTree>
    <p:extLst>
      <p:ext uri="{BB962C8B-B14F-4D97-AF65-F5344CB8AC3E}">
        <p14:creationId xmlns:p14="http://schemas.microsoft.com/office/powerpoint/2010/main" val="3830508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15000"/>
          </a:xfrm>
        </p:spPr>
        <p:txBody>
          <a:bodyPr>
            <a:normAutofit/>
          </a:bodyPr>
          <a:lstStyle/>
          <a:p>
            <a:pPr marL="0" indent="0" algn="just">
              <a:lnSpc>
                <a:spcPct val="150000"/>
              </a:lnSpc>
              <a:buNone/>
            </a:pPr>
            <a:r>
              <a:rPr lang="en-US" sz="2000" dirty="0">
                <a:latin typeface="Times New Roman" pitchFamily="18" charset="0"/>
                <a:cs typeface="Times New Roman" pitchFamily="18" charset="0"/>
              </a:rPr>
              <a:t>(a) Immature. The </a:t>
            </a:r>
            <a:r>
              <a:rPr lang="en-US" sz="2000" dirty="0" err="1">
                <a:latin typeface="Times New Roman" pitchFamily="18" charset="0"/>
                <a:cs typeface="Times New Roman" pitchFamily="18" charset="0"/>
              </a:rPr>
              <a:t>proglottids</a:t>
            </a:r>
            <a:r>
              <a:rPr lang="en-US" sz="2000" dirty="0">
                <a:latin typeface="Times New Roman" pitchFamily="18" charset="0"/>
                <a:cs typeface="Times New Roman" pitchFamily="18" charset="0"/>
              </a:rPr>
              <a:t> just behind the neck, devoid of reproductive organs are broader than long and are called immature prog1ottlds.These include nearly, 200 anterior </a:t>
            </a:r>
            <a:r>
              <a:rPr lang="en-US" sz="2000" dirty="0" err="1">
                <a:latin typeface="Times New Roman" pitchFamily="18" charset="0"/>
                <a:cs typeface="Times New Roman" pitchFamily="18" charset="0"/>
              </a:rPr>
              <a:t>proglottids</a:t>
            </a:r>
            <a:r>
              <a:rPr lang="en-US" sz="2000" dirty="0">
                <a:latin typeface="Times New Roman" pitchFamily="18" charset="0"/>
                <a:cs typeface="Times New Roman" pitchFamily="18" charset="0"/>
              </a:rPr>
              <a:t>.</a:t>
            </a:r>
          </a:p>
          <a:p>
            <a:pPr marL="0" indent="0" algn="just">
              <a:lnSpc>
                <a:spcPct val="150000"/>
              </a:lnSpc>
              <a:buNone/>
            </a:pPr>
            <a:r>
              <a:rPr lang="en-US" sz="2000" dirty="0">
                <a:latin typeface="Times New Roman" pitchFamily="18" charset="0"/>
                <a:cs typeface="Times New Roman" pitchFamily="18" charset="0"/>
              </a:rPr>
              <a:t>(b) Mature. Nearly 100 to 150 </a:t>
            </a:r>
            <a:r>
              <a:rPr lang="en-US" sz="2000" dirty="0" err="1">
                <a:latin typeface="Times New Roman" pitchFamily="18" charset="0"/>
                <a:cs typeface="Times New Roman" pitchFamily="18" charset="0"/>
              </a:rPr>
              <a:t>proglottids</a:t>
            </a:r>
            <a:r>
              <a:rPr lang="en-US" sz="2000" dirty="0">
                <a:latin typeface="Times New Roman" pitchFamily="18" charset="0"/>
                <a:cs typeface="Times New Roman" pitchFamily="18" charset="0"/>
              </a:rPr>
              <a:t>, after immature </a:t>
            </a:r>
            <a:r>
              <a:rPr lang="en-US" sz="2000" dirty="0" err="1">
                <a:latin typeface="Times New Roman" pitchFamily="18" charset="0"/>
                <a:cs typeface="Times New Roman" pitchFamily="18" charset="0"/>
              </a:rPr>
              <a:t>proglottids</a:t>
            </a:r>
            <a:r>
              <a:rPr lang="en-US" sz="2000" dirty="0">
                <a:latin typeface="Times New Roman" pitchFamily="18" charset="0"/>
                <a:cs typeface="Times New Roman" pitchFamily="18" charset="0"/>
              </a:rPr>
              <a:t>, bear male reproductive organs only; as these </a:t>
            </a:r>
            <a:r>
              <a:rPr lang="en-US" sz="2000" dirty="0" err="1">
                <a:latin typeface="Times New Roman" pitchFamily="18" charset="0"/>
                <a:cs typeface="Times New Roman" pitchFamily="18" charset="0"/>
              </a:rPr>
              <a:t>proglottids</a:t>
            </a:r>
            <a:r>
              <a:rPr lang="en-US" sz="2000" dirty="0">
                <a:latin typeface="Times New Roman" pitchFamily="18" charset="0"/>
                <a:cs typeface="Times New Roman" pitchFamily="18" charset="0"/>
              </a:rPr>
              <a:t> are pushed back they develop female reproductive organs also. Thus, the mature </a:t>
            </a:r>
            <a:r>
              <a:rPr lang="en-US" sz="2000" dirty="0" err="1">
                <a:latin typeface="Times New Roman" pitchFamily="18" charset="0"/>
                <a:cs typeface="Times New Roman" pitchFamily="18" charset="0"/>
              </a:rPr>
              <a:t>proglottids</a:t>
            </a:r>
            <a:r>
              <a:rPr lang="en-US" sz="2000" dirty="0">
                <a:latin typeface="Times New Roman" pitchFamily="18" charset="0"/>
                <a:cs typeface="Times New Roman" pitchFamily="18" charset="0"/>
              </a:rPr>
              <a:t> are hermaphrodite and they number about 300 to 400 </a:t>
            </a:r>
            <a:r>
              <a:rPr lang="en-US" sz="2000" dirty="0" err="1">
                <a:latin typeface="Times New Roman" pitchFamily="18" charset="0"/>
                <a:cs typeface="Times New Roman" pitchFamily="18" charset="0"/>
              </a:rPr>
              <a:t>proglottids</a:t>
            </a:r>
            <a:r>
              <a:rPr lang="en-US" sz="2000" dirty="0">
                <a:latin typeface="Times New Roman" pitchFamily="18" charset="0"/>
                <a:cs typeface="Times New Roman" pitchFamily="18" charset="0"/>
              </a:rPr>
              <a:t>. The mature </a:t>
            </a:r>
            <a:r>
              <a:rPr lang="en-US" sz="2000" dirty="0" err="1">
                <a:latin typeface="Times New Roman" pitchFamily="18" charset="0"/>
                <a:cs typeface="Times New Roman" pitchFamily="18" charset="0"/>
              </a:rPr>
              <a:t>proglottids</a:t>
            </a:r>
            <a:r>
              <a:rPr lang="en-US" sz="2000" dirty="0">
                <a:latin typeface="Times New Roman" pitchFamily="18" charset="0"/>
                <a:cs typeface="Times New Roman" pitchFamily="18" charset="0"/>
              </a:rPr>
              <a:t> are </a:t>
            </a:r>
            <a:r>
              <a:rPr lang="en-US" sz="2000" dirty="0" err="1">
                <a:latin typeface="Times New Roman" pitchFamily="18" charset="0"/>
                <a:cs typeface="Times New Roman" pitchFamily="18" charset="0"/>
              </a:rPr>
              <a:t>squarish</a:t>
            </a:r>
            <a:r>
              <a:rPr lang="en-US" sz="2000" dirty="0">
                <a:latin typeface="Times New Roman" pitchFamily="18" charset="0"/>
                <a:cs typeface="Times New Roman" pitchFamily="18" charset="0"/>
              </a:rPr>
              <a:t> in shape.</a:t>
            </a:r>
          </a:p>
          <a:p>
            <a:pPr marL="0" indent="0" algn="just">
              <a:lnSpc>
                <a:spcPct val="150000"/>
              </a:lnSpc>
              <a:buNone/>
            </a:pPr>
            <a:r>
              <a:rPr lang="en-US" sz="2000" dirty="0">
                <a:latin typeface="Times New Roman" pitchFamily="18" charset="0"/>
                <a:cs typeface="Times New Roman" pitchFamily="18" charset="0"/>
              </a:rPr>
              <a:t>(e) Gravid. These </a:t>
            </a:r>
            <a:r>
              <a:rPr lang="en-US" sz="2000" dirty="0" err="1">
                <a:latin typeface="Times New Roman" pitchFamily="18" charset="0"/>
                <a:cs typeface="Times New Roman" pitchFamily="18" charset="0"/>
              </a:rPr>
              <a:t>proglottids</a:t>
            </a:r>
            <a:r>
              <a:rPr lang="en-US" sz="2000" dirty="0">
                <a:latin typeface="Times New Roman" pitchFamily="18" charset="0"/>
                <a:cs typeface="Times New Roman" pitchFamily="18" charset="0"/>
              </a:rPr>
              <a:t> are the oldest and towards the posterior side of the </a:t>
            </a:r>
            <a:r>
              <a:rPr lang="en-US" sz="2000" dirty="0" err="1">
                <a:latin typeface="Times New Roman" pitchFamily="18" charset="0"/>
                <a:cs typeface="Times New Roman" pitchFamily="18" charset="0"/>
              </a:rPr>
              <a:t>strobila</a:t>
            </a:r>
            <a:r>
              <a:rPr lang="en-US" sz="2000" dirty="0">
                <a:latin typeface="Times New Roman" pitchFamily="18" charset="0"/>
                <a:cs typeface="Times New Roman" pitchFamily="18" charset="0"/>
              </a:rPr>
              <a:t> and include nearly 150 to 200 </a:t>
            </a:r>
            <a:r>
              <a:rPr lang="en-US" sz="2000" dirty="0" err="1">
                <a:latin typeface="Times New Roman" pitchFamily="18" charset="0"/>
                <a:cs typeface="Times New Roman" pitchFamily="18" charset="0"/>
              </a:rPr>
              <a:t>proglottids</a:t>
            </a:r>
            <a:r>
              <a:rPr lang="en-US" sz="2000" dirty="0">
                <a:latin typeface="Times New Roman" pitchFamily="18" charset="0"/>
                <a:cs typeface="Times New Roman" pitchFamily="18" charset="0"/>
              </a:rPr>
              <a:t>. These segments are longer than their breadth and no reproduc­tive organs are found in them. They contain only branched uterus packed with fertilized eggs.</a:t>
            </a:r>
          </a:p>
        </p:txBody>
      </p:sp>
    </p:spTree>
    <p:extLst>
      <p:ext uri="{BB962C8B-B14F-4D97-AF65-F5344CB8AC3E}">
        <p14:creationId xmlns:p14="http://schemas.microsoft.com/office/powerpoint/2010/main" val="9985649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1589</Words>
  <Application>Microsoft Office PowerPoint</Application>
  <PresentationFormat>On-screen Show (4:3)</PresentationFormat>
  <Paragraphs>34</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Taenia</vt:lpstr>
      <vt:lpstr>PowerPoint Presentation</vt:lpstr>
      <vt:lpstr>PowerPoint Presentation</vt:lpstr>
      <vt:lpstr>HABIT AND HABITAT</vt:lpstr>
      <vt:lpstr>PowerPoint Presentation</vt:lpstr>
      <vt:lpstr>STRUCTURE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Taenia</dc:title>
  <dc:creator>DL-2</dc:creator>
  <cp:lastModifiedBy>9647504574094</cp:lastModifiedBy>
  <cp:revision>5</cp:revision>
  <dcterms:created xsi:type="dcterms:W3CDTF">2021-03-05T19:04:57Z</dcterms:created>
  <dcterms:modified xsi:type="dcterms:W3CDTF">2024-02-17T16:29:03Z</dcterms:modified>
</cp:coreProperties>
</file>