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9"/>
  </p:notesMasterIdLst>
  <p:sldIdLst>
    <p:sldId id="256" r:id="rId2"/>
    <p:sldId id="266" r:id="rId3"/>
    <p:sldId id="267" r:id="rId4"/>
    <p:sldId id="257" r:id="rId5"/>
    <p:sldId id="268" r:id="rId6"/>
    <p:sldId id="269" r:id="rId7"/>
    <p:sldId id="270" r:id="rId8"/>
    <p:sldId id="259" r:id="rId9"/>
    <p:sldId id="260" r:id="rId10"/>
    <p:sldId id="271" r:id="rId11"/>
    <p:sldId id="272" r:id="rId12"/>
    <p:sldId id="286" r:id="rId13"/>
    <p:sldId id="262" r:id="rId14"/>
    <p:sldId id="263" r:id="rId15"/>
    <p:sldId id="264" r:id="rId16"/>
    <p:sldId id="287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8" r:id="rId45"/>
    <p:sldId id="304" r:id="rId46"/>
    <p:sldId id="305" r:id="rId47"/>
    <p:sldId id="309" r:id="rId48"/>
    <p:sldId id="310" r:id="rId49"/>
    <p:sldId id="306" r:id="rId50"/>
    <p:sldId id="303" r:id="rId51"/>
    <p:sldId id="307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5" r:id="rId82"/>
    <p:sldId id="347" r:id="rId83"/>
    <p:sldId id="346" r:id="rId84"/>
    <p:sldId id="350" r:id="rId85"/>
    <p:sldId id="351" r:id="rId86"/>
    <p:sldId id="352" r:id="rId87"/>
    <p:sldId id="348" r:id="rId88"/>
    <p:sldId id="344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71" r:id="rId101"/>
    <p:sldId id="372" r:id="rId102"/>
    <p:sldId id="364" r:id="rId103"/>
    <p:sldId id="365" r:id="rId104"/>
    <p:sldId id="366" r:id="rId105"/>
    <p:sldId id="367" r:id="rId106"/>
    <p:sldId id="368" r:id="rId107"/>
    <p:sldId id="369" r:id="rId108"/>
    <p:sldId id="373" r:id="rId109"/>
    <p:sldId id="374" r:id="rId110"/>
    <p:sldId id="375" r:id="rId111"/>
    <p:sldId id="376" r:id="rId112"/>
    <p:sldId id="377" r:id="rId113"/>
    <p:sldId id="370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92" r:id="rId125"/>
    <p:sldId id="388" r:id="rId126"/>
    <p:sldId id="389" r:id="rId127"/>
    <p:sldId id="390" r:id="rId128"/>
    <p:sldId id="391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5" r:id="rId151"/>
    <p:sldId id="414" r:id="rId152"/>
    <p:sldId id="418" r:id="rId153"/>
    <p:sldId id="419" r:id="rId154"/>
    <p:sldId id="420" r:id="rId155"/>
    <p:sldId id="416" r:id="rId156"/>
    <p:sldId id="417" r:id="rId157"/>
    <p:sldId id="421" r:id="rId158"/>
    <p:sldId id="422" r:id="rId159"/>
    <p:sldId id="423" r:id="rId160"/>
    <p:sldId id="424" r:id="rId161"/>
    <p:sldId id="425" r:id="rId162"/>
    <p:sldId id="426" r:id="rId163"/>
    <p:sldId id="427" r:id="rId164"/>
    <p:sldId id="428" r:id="rId165"/>
    <p:sldId id="429" r:id="rId166"/>
    <p:sldId id="430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276" r:id="rId178"/>
  </p:sldIdLst>
  <p:sldSz cx="9906000" cy="6858000" type="A4"/>
  <p:notesSz cx="6858000" cy="9144000"/>
  <p:defaultTextStyle>
    <a:defPPr>
      <a:defRPr lang="en-US"/>
    </a:defPPr>
    <a:lvl1pPr marL="0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997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9997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4993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9992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4989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9988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14984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9983" algn="l" defTabSz="889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D9B3"/>
    <a:srgbClr val="DDFFDD"/>
    <a:srgbClr val="E8D1FF"/>
    <a:srgbClr val="ABD5FF"/>
    <a:srgbClr val="FFD9FF"/>
    <a:srgbClr val="CCFFFF"/>
    <a:srgbClr val="FFE5E5"/>
    <a:srgbClr val="AB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98337" autoAdjust="0"/>
  </p:normalViewPr>
  <p:slideViewPr>
    <p:cSldViewPr>
      <p:cViewPr varScale="1">
        <p:scale>
          <a:sx n="83" d="100"/>
          <a:sy n="83" d="100"/>
        </p:scale>
        <p:origin x="1714" y="1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4" Type="http://schemas.openxmlformats.org/officeDocument/2006/relationships/image" Target="../media/image252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/Relationships>
</file>

<file path=ppt/drawings/_rels/vmlDrawing10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9.wmf"/><Relationship Id="rId5" Type="http://schemas.openxmlformats.org/officeDocument/2006/relationships/image" Target="../media/image261.wmf"/><Relationship Id="rId4" Type="http://schemas.openxmlformats.org/officeDocument/2006/relationships/image" Target="../media/image260.wmf"/></Relationships>
</file>

<file path=ppt/drawings/_rels/vmlDrawing1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65.wmf"/><Relationship Id="rId6" Type="http://schemas.openxmlformats.org/officeDocument/2006/relationships/image" Target="../media/image268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2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/Relationships>
</file>

<file path=ppt/drawings/_rels/vmlDrawing10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wmf"/><Relationship Id="rId1" Type="http://schemas.openxmlformats.org/officeDocument/2006/relationships/image" Target="../media/image27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4" Type="http://schemas.openxmlformats.org/officeDocument/2006/relationships/image" Target="../media/image280.wmf"/></Relationships>
</file>

<file path=ppt/drawings/_rels/vmlDrawing1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1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4" Type="http://schemas.openxmlformats.org/officeDocument/2006/relationships/image" Target="../media/image292.wmf"/></Relationships>
</file>

<file path=ppt/drawings/_rels/vmlDrawing1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wmf"/><Relationship Id="rId2" Type="http://schemas.openxmlformats.org/officeDocument/2006/relationships/image" Target="../media/image294.wmf"/><Relationship Id="rId1" Type="http://schemas.openxmlformats.org/officeDocument/2006/relationships/image" Target="../media/image293.wmf"/></Relationships>
</file>

<file path=ppt/drawings/_rels/vmlDrawing1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9.w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wmf"/></Relationships>
</file>

<file path=ppt/drawings/_rels/vmlDrawing1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wmf"/><Relationship Id="rId1" Type="http://schemas.openxmlformats.org/officeDocument/2006/relationships/image" Target="../media/image301.w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4.w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w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6.wmf"/></Relationships>
</file>

<file path=ppt/drawings/_rels/vmlDrawing1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/Relationships>
</file>

<file path=ppt/drawings/_rels/vmlDrawing1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w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4.wmf"/></Relationships>
</file>

<file path=ppt/drawings/_rels/vmlDrawing1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wmf"/><Relationship Id="rId1" Type="http://schemas.openxmlformats.org/officeDocument/2006/relationships/image" Target="../media/image315.wmf"/></Relationships>
</file>

<file path=ppt/drawings/_rels/vmlDrawing1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wmf"/><Relationship Id="rId1" Type="http://schemas.openxmlformats.org/officeDocument/2006/relationships/image" Target="../media/image317.wmf"/></Relationships>
</file>

<file path=ppt/drawings/_rels/vmlDrawing1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wmf"/><Relationship Id="rId2" Type="http://schemas.openxmlformats.org/officeDocument/2006/relationships/image" Target="../media/image320.wmf"/><Relationship Id="rId1" Type="http://schemas.openxmlformats.org/officeDocument/2006/relationships/image" Target="../media/image3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1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wmf"/><Relationship Id="rId1" Type="http://schemas.openxmlformats.org/officeDocument/2006/relationships/image" Target="../media/image324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6.wmf"/></Relationships>
</file>

<file path=ppt/drawings/_rels/vmlDrawing1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wmf"/><Relationship Id="rId1" Type="http://schemas.openxmlformats.org/officeDocument/2006/relationships/image" Target="../media/image327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9.w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0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1.wmf"/></Relationships>
</file>

<file path=ppt/drawings/_rels/vmlDrawing1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5.wmf"/></Relationships>
</file>

<file path=ppt/drawings/_rels/vmlDrawing1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wmf"/><Relationship Id="rId1" Type="http://schemas.openxmlformats.org/officeDocument/2006/relationships/image" Target="../media/image338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0.wmf"/></Relationships>
</file>

<file path=ppt/drawings/_rels/vmlDrawing1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4.w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5.wmf"/></Relationships>
</file>

<file path=ppt/drawings/_rels/vmlDrawing1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wmf"/><Relationship Id="rId2" Type="http://schemas.openxmlformats.org/officeDocument/2006/relationships/image" Target="../media/image347.wmf"/><Relationship Id="rId1" Type="http://schemas.openxmlformats.org/officeDocument/2006/relationships/image" Target="../media/image346.wmf"/></Relationships>
</file>

<file path=ppt/drawings/_rels/vmlDrawing1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wmf"/><Relationship Id="rId1" Type="http://schemas.openxmlformats.org/officeDocument/2006/relationships/image" Target="../media/image349.w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1.w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2.w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4.wmf"/></Relationships>
</file>

<file path=ppt/drawings/_rels/vmlDrawing1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wmf"/><Relationship Id="rId1" Type="http://schemas.openxmlformats.org/officeDocument/2006/relationships/image" Target="../media/image355.wmf"/></Relationships>
</file>

<file path=ppt/drawings/_rels/vmlDrawing1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wmf"/><Relationship Id="rId1" Type="http://schemas.openxmlformats.org/officeDocument/2006/relationships/image" Target="../media/image357.w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9.wmf"/></Relationships>
</file>

<file path=ppt/drawings/_rels/vmlDrawing1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wmf"/><Relationship Id="rId1" Type="http://schemas.openxmlformats.org/officeDocument/2006/relationships/image" Target="../media/image360.wmf"/></Relationships>
</file>

<file path=ppt/drawings/_rels/vmlDrawing1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wmf"/><Relationship Id="rId1" Type="http://schemas.openxmlformats.org/officeDocument/2006/relationships/image" Target="../media/image362.wmf"/></Relationships>
</file>

<file path=ppt/drawings/_rels/vmlDrawing1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wmf"/><Relationship Id="rId1" Type="http://schemas.openxmlformats.org/officeDocument/2006/relationships/image" Target="../media/image364.w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6.w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7.w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9.w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0.wmf"/></Relationships>
</file>

<file path=ppt/drawings/_rels/vmlDrawing1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wmf"/><Relationship Id="rId1" Type="http://schemas.openxmlformats.org/officeDocument/2006/relationships/image" Target="../media/image371.w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3.wmf"/></Relationships>
</file>

<file path=ppt/drawings/_rels/vmlDrawing1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5.wmf"/><Relationship Id="rId1" Type="http://schemas.openxmlformats.org/officeDocument/2006/relationships/image" Target="../media/image374.w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6.wmf"/></Relationships>
</file>

<file path=ppt/drawings/_rels/vmlDrawing1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wmf"/><Relationship Id="rId1" Type="http://schemas.openxmlformats.org/officeDocument/2006/relationships/image" Target="../media/image377.wmf"/></Relationships>
</file>

<file path=ppt/drawings/_rels/vmlDrawing1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wmf"/><Relationship Id="rId1" Type="http://schemas.openxmlformats.org/officeDocument/2006/relationships/image" Target="../media/image379.w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1.wmf"/></Relationships>
</file>

<file path=ppt/drawings/_rels/vmlDrawing1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wmf"/><Relationship Id="rId1" Type="http://schemas.openxmlformats.org/officeDocument/2006/relationships/image" Target="../media/image38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4.w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0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00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41.wmf"/><Relationship Id="rId4" Type="http://schemas.openxmlformats.org/officeDocument/2006/relationships/image" Target="../media/image157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4" Type="http://schemas.openxmlformats.org/officeDocument/2006/relationships/image" Target="../media/image166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41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42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4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4" Type="http://schemas.openxmlformats.org/officeDocument/2006/relationships/image" Target="../media/image185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4" Type="http://schemas.openxmlformats.org/officeDocument/2006/relationships/image" Target="../media/image220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wmf"/><Relationship Id="rId1" Type="http://schemas.openxmlformats.org/officeDocument/2006/relationships/image" Target="../media/image230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4" Type="http://schemas.openxmlformats.org/officeDocument/2006/relationships/image" Target="../media/image227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wmf"/><Relationship Id="rId1" Type="http://schemas.openxmlformats.org/officeDocument/2006/relationships/image" Target="../media/image236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wmf"/><Relationship Id="rId1" Type="http://schemas.openxmlformats.org/officeDocument/2006/relationships/image" Target="../media/image246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9931-9C0A-4473-97BA-3C62E84C0100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FA12A-A1BC-42C0-AAA7-945552048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4997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9997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4993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9992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4989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69988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14984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59983" algn="l" defTabSz="8899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A12A-A1BC-42C0-AAA7-945552048B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A12A-A1BC-42C0-AAA7-945552048B9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50"/>
            <a:ext cx="222885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9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49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9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79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249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69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149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599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9"/>
            <a:ext cx="437687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997" indent="0">
              <a:buNone/>
              <a:defRPr sz="1900" b="1"/>
            </a:lvl2pPr>
            <a:lvl3pPr marL="889997" indent="0">
              <a:buNone/>
              <a:defRPr sz="1800" b="1"/>
            </a:lvl3pPr>
            <a:lvl4pPr marL="1334993" indent="0">
              <a:buNone/>
              <a:defRPr sz="1600" b="1"/>
            </a:lvl4pPr>
            <a:lvl5pPr marL="1779992" indent="0">
              <a:buNone/>
              <a:defRPr sz="1600" b="1"/>
            </a:lvl5pPr>
            <a:lvl6pPr marL="2224989" indent="0">
              <a:buNone/>
              <a:defRPr sz="1600" b="1"/>
            </a:lvl6pPr>
            <a:lvl7pPr marL="2669988" indent="0">
              <a:buNone/>
              <a:defRPr sz="1600" b="1"/>
            </a:lvl7pPr>
            <a:lvl8pPr marL="3114984" indent="0">
              <a:buNone/>
              <a:defRPr sz="1600" b="1"/>
            </a:lvl8pPr>
            <a:lvl9pPr marL="35599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84"/>
            <a:ext cx="437687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9"/>
            <a:ext cx="437859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997" indent="0">
              <a:buNone/>
              <a:defRPr sz="1900" b="1"/>
            </a:lvl2pPr>
            <a:lvl3pPr marL="889997" indent="0">
              <a:buNone/>
              <a:defRPr sz="1800" b="1"/>
            </a:lvl3pPr>
            <a:lvl4pPr marL="1334993" indent="0">
              <a:buNone/>
              <a:defRPr sz="1600" b="1"/>
            </a:lvl4pPr>
            <a:lvl5pPr marL="1779992" indent="0">
              <a:buNone/>
              <a:defRPr sz="1600" b="1"/>
            </a:lvl5pPr>
            <a:lvl6pPr marL="2224989" indent="0">
              <a:buNone/>
              <a:defRPr sz="1600" b="1"/>
            </a:lvl6pPr>
            <a:lvl7pPr marL="2669988" indent="0">
              <a:buNone/>
              <a:defRPr sz="1600" b="1"/>
            </a:lvl7pPr>
            <a:lvl8pPr marL="3114984" indent="0">
              <a:buNone/>
              <a:defRPr sz="1600" b="1"/>
            </a:lvl8pPr>
            <a:lvl9pPr marL="35599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84"/>
            <a:ext cx="437859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7" y="273054"/>
            <a:ext cx="3259007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9" y="2730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7" y="1435110"/>
            <a:ext cx="3259007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44997" indent="0">
              <a:buNone/>
              <a:defRPr sz="1200"/>
            </a:lvl2pPr>
            <a:lvl3pPr marL="889997" indent="0">
              <a:buNone/>
              <a:defRPr sz="1000"/>
            </a:lvl3pPr>
            <a:lvl4pPr marL="1334993" indent="0">
              <a:buNone/>
              <a:defRPr sz="800"/>
            </a:lvl4pPr>
            <a:lvl5pPr marL="1779992" indent="0">
              <a:buNone/>
              <a:defRPr sz="800"/>
            </a:lvl5pPr>
            <a:lvl6pPr marL="2224989" indent="0">
              <a:buNone/>
              <a:defRPr sz="800"/>
            </a:lvl6pPr>
            <a:lvl7pPr marL="2669988" indent="0">
              <a:buNone/>
              <a:defRPr sz="800"/>
            </a:lvl7pPr>
            <a:lvl8pPr marL="3114984" indent="0">
              <a:buNone/>
              <a:defRPr sz="800"/>
            </a:lvl8pPr>
            <a:lvl9pPr marL="35599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4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97" indent="0">
              <a:buNone/>
              <a:defRPr sz="2800"/>
            </a:lvl2pPr>
            <a:lvl3pPr marL="889997" indent="0">
              <a:buNone/>
              <a:defRPr sz="2300"/>
            </a:lvl3pPr>
            <a:lvl4pPr marL="1334993" indent="0">
              <a:buNone/>
              <a:defRPr sz="1900"/>
            </a:lvl4pPr>
            <a:lvl5pPr marL="1779992" indent="0">
              <a:buNone/>
              <a:defRPr sz="1900"/>
            </a:lvl5pPr>
            <a:lvl6pPr marL="2224989" indent="0">
              <a:buNone/>
              <a:defRPr sz="1900"/>
            </a:lvl6pPr>
            <a:lvl7pPr marL="2669988" indent="0">
              <a:buNone/>
              <a:defRPr sz="1900"/>
            </a:lvl7pPr>
            <a:lvl8pPr marL="3114984" indent="0">
              <a:buNone/>
              <a:defRPr sz="1900"/>
            </a:lvl8pPr>
            <a:lvl9pPr marL="355998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4"/>
          </a:xfrm>
        </p:spPr>
        <p:txBody>
          <a:bodyPr/>
          <a:lstStyle>
            <a:lvl1pPr marL="0" indent="0">
              <a:buNone/>
              <a:defRPr sz="1300"/>
            </a:lvl1pPr>
            <a:lvl2pPr marL="444997" indent="0">
              <a:buNone/>
              <a:defRPr sz="1200"/>
            </a:lvl2pPr>
            <a:lvl3pPr marL="889997" indent="0">
              <a:buNone/>
              <a:defRPr sz="1000"/>
            </a:lvl3pPr>
            <a:lvl4pPr marL="1334993" indent="0">
              <a:buNone/>
              <a:defRPr sz="800"/>
            </a:lvl4pPr>
            <a:lvl5pPr marL="1779992" indent="0">
              <a:buNone/>
              <a:defRPr sz="800"/>
            </a:lvl5pPr>
            <a:lvl6pPr marL="2224989" indent="0">
              <a:buNone/>
              <a:defRPr sz="800"/>
            </a:lvl6pPr>
            <a:lvl7pPr marL="2669988" indent="0">
              <a:buNone/>
              <a:defRPr sz="800"/>
            </a:lvl7pPr>
            <a:lvl8pPr marL="3114984" indent="0">
              <a:buNone/>
              <a:defRPr sz="800"/>
            </a:lvl8pPr>
            <a:lvl9pPr marL="35599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5"/>
            <a:ext cx="8915400" cy="1143000"/>
          </a:xfrm>
          <a:prstGeom prst="rect">
            <a:avLst/>
          </a:prstGeom>
        </p:spPr>
        <p:txBody>
          <a:bodyPr vert="horz" lIns="89000" tIns="44500" rIns="89000" bIns="445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5"/>
          </a:xfrm>
          <a:prstGeom prst="rect">
            <a:avLst/>
          </a:prstGeom>
        </p:spPr>
        <p:txBody>
          <a:bodyPr vert="horz" lIns="89000" tIns="44500" rIns="89000" bIns="445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3"/>
          </a:xfrm>
          <a:prstGeom prst="rect">
            <a:avLst/>
          </a:prstGeom>
        </p:spPr>
        <p:txBody>
          <a:bodyPr vert="horz" lIns="89000" tIns="44500" rIns="89000" bIns="445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9/7/2022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3"/>
          </a:xfrm>
          <a:prstGeom prst="rect">
            <a:avLst/>
          </a:prstGeom>
        </p:spPr>
        <p:txBody>
          <a:bodyPr vert="horz" lIns="89000" tIns="44500" rIns="89000" bIns="445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3"/>
          </a:xfrm>
          <a:prstGeom prst="rect">
            <a:avLst/>
          </a:prstGeom>
        </p:spPr>
        <p:txBody>
          <a:bodyPr vert="horz" lIns="89000" tIns="44500" rIns="89000" bIns="445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99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49" indent="-333749" algn="l" defTabSz="8899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121" indent="-278124" algn="l" defTabSz="8899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95" indent="-222499" algn="l" defTabSz="8899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492" indent="-222499" algn="l" defTabSz="88999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491" indent="-222499" algn="l" defTabSz="88999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488" indent="-222499" algn="l" defTabSz="88999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488" indent="-222499" algn="l" defTabSz="88999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484" indent="-222499" algn="l" defTabSz="88999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483" indent="-222499" algn="l" defTabSz="88999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97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7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993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992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989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988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984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983" algn="l" defTabSz="889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40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239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241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243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47.wmf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246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4" Type="http://schemas.openxmlformats.org/officeDocument/2006/relationships/image" Target="../media/image248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252.wmf"/><Relationship Id="rId4" Type="http://schemas.openxmlformats.org/officeDocument/2006/relationships/image" Target="../media/image249.wmf"/><Relationship Id="rId9" Type="http://schemas.openxmlformats.org/officeDocument/2006/relationships/oleObject" Target="../embeddings/oleObject254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53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57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56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0" Type="http://schemas.openxmlformats.org/officeDocument/2006/relationships/image" Target="../media/image260.wmf"/><Relationship Id="rId4" Type="http://schemas.openxmlformats.org/officeDocument/2006/relationships/image" Target="../media/image259.wmf"/><Relationship Id="rId9" Type="http://schemas.openxmlformats.org/officeDocument/2006/relationships/oleObject" Target="../embeddings/oleObject264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63.wmf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26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274.bin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2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70.bin"/><Relationship Id="rId10" Type="http://schemas.openxmlformats.org/officeDocument/2006/relationships/image" Target="../media/image266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68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270.wmf"/><Relationship Id="rId5" Type="http://schemas.openxmlformats.org/officeDocument/2006/relationships/oleObject" Target="../embeddings/oleObject276.bin"/><Relationship Id="rId4" Type="http://schemas.openxmlformats.org/officeDocument/2006/relationships/image" Target="../media/image269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image" Target="../media/image272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274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273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283.bin"/><Relationship Id="rId4" Type="http://schemas.openxmlformats.org/officeDocument/2006/relationships/image" Target="../media/image276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78.wmf"/><Relationship Id="rId11" Type="http://schemas.openxmlformats.org/officeDocument/2006/relationships/image" Target="../media/image280.wmf"/><Relationship Id="rId5" Type="http://schemas.openxmlformats.org/officeDocument/2006/relationships/oleObject" Target="../embeddings/oleObject285.bin"/><Relationship Id="rId10" Type="http://schemas.openxmlformats.org/officeDocument/2006/relationships/oleObject" Target="../embeddings/oleObject288.bin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87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13" Type="http://schemas.openxmlformats.org/officeDocument/2006/relationships/image" Target="../media/image285.wmf"/><Relationship Id="rId3" Type="http://schemas.openxmlformats.org/officeDocument/2006/relationships/oleObject" Target="../embeddings/oleObject289.bin"/><Relationship Id="rId7" Type="http://schemas.openxmlformats.org/officeDocument/2006/relationships/image" Target="../media/image282.wmf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284.wmf"/><Relationship Id="rId5" Type="http://schemas.openxmlformats.org/officeDocument/2006/relationships/oleObject" Target="../embeddings/oleObject290.bin"/><Relationship Id="rId10" Type="http://schemas.openxmlformats.org/officeDocument/2006/relationships/oleObject" Target="../embeddings/oleObject293.bin"/><Relationship Id="rId4" Type="http://schemas.openxmlformats.org/officeDocument/2006/relationships/image" Target="../media/image281.wmf"/><Relationship Id="rId9" Type="http://schemas.openxmlformats.org/officeDocument/2006/relationships/image" Target="../media/image283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87.wmf"/><Relationship Id="rId5" Type="http://schemas.openxmlformats.org/officeDocument/2006/relationships/oleObject" Target="../embeddings/oleObject296.bin"/><Relationship Id="rId4" Type="http://schemas.openxmlformats.org/officeDocument/2006/relationships/image" Target="../media/image286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3" Type="http://schemas.openxmlformats.org/officeDocument/2006/relationships/oleObject" Target="../embeddings/oleObject298.bin"/><Relationship Id="rId7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90.wmf"/><Relationship Id="rId5" Type="http://schemas.openxmlformats.org/officeDocument/2006/relationships/oleObject" Target="../embeddings/oleObject299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301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94.wmf"/><Relationship Id="rId5" Type="http://schemas.openxmlformats.org/officeDocument/2006/relationships/oleObject" Target="../embeddings/oleObject303.bin"/><Relationship Id="rId4" Type="http://schemas.openxmlformats.org/officeDocument/2006/relationships/image" Target="../media/image29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97.wmf"/><Relationship Id="rId5" Type="http://schemas.openxmlformats.org/officeDocument/2006/relationships/oleObject" Target="../embeddings/oleObject306.bin"/><Relationship Id="rId4" Type="http://schemas.openxmlformats.org/officeDocument/2006/relationships/image" Target="../media/image296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4" Type="http://schemas.openxmlformats.org/officeDocument/2006/relationships/image" Target="../media/image299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4" Type="http://schemas.openxmlformats.org/officeDocument/2006/relationships/image" Target="../media/image300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302.wmf"/><Relationship Id="rId5" Type="http://schemas.openxmlformats.org/officeDocument/2006/relationships/oleObject" Target="../embeddings/oleObject311.bin"/><Relationship Id="rId4" Type="http://schemas.openxmlformats.org/officeDocument/2006/relationships/image" Target="../media/image301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4" Type="http://schemas.openxmlformats.org/officeDocument/2006/relationships/image" Target="../media/image303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4" Type="http://schemas.openxmlformats.org/officeDocument/2006/relationships/image" Target="../media/image304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image" Target="../media/image305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4" Type="http://schemas.openxmlformats.org/officeDocument/2006/relationships/image" Target="../media/image306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3" Type="http://schemas.openxmlformats.org/officeDocument/2006/relationships/oleObject" Target="../embeddings/oleObject316.bin"/><Relationship Id="rId7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308.wmf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319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311.wmf"/><Relationship Id="rId5" Type="http://schemas.openxmlformats.org/officeDocument/2006/relationships/oleObject" Target="../embeddings/oleObject321.bin"/><Relationship Id="rId4" Type="http://schemas.openxmlformats.org/officeDocument/2006/relationships/image" Target="../media/image3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4" Type="http://schemas.openxmlformats.org/officeDocument/2006/relationships/image" Target="../media/image313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6.vml"/><Relationship Id="rId4" Type="http://schemas.openxmlformats.org/officeDocument/2006/relationships/image" Target="../media/image314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316.wmf"/><Relationship Id="rId5" Type="http://schemas.openxmlformats.org/officeDocument/2006/relationships/oleObject" Target="../embeddings/oleObject326.bin"/><Relationship Id="rId4" Type="http://schemas.openxmlformats.org/officeDocument/2006/relationships/image" Target="../media/image315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318.wmf"/><Relationship Id="rId5" Type="http://schemas.openxmlformats.org/officeDocument/2006/relationships/oleObject" Target="../embeddings/oleObject328.bin"/><Relationship Id="rId4" Type="http://schemas.openxmlformats.org/officeDocument/2006/relationships/image" Target="../media/image317.w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320.wmf"/><Relationship Id="rId5" Type="http://schemas.openxmlformats.org/officeDocument/2006/relationships/oleObject" Target="../embeddings/oleObject330.bin"/><Relationship Id="rId4" Type="http://schemas.openxmlformats.org/officeDocument/2006/relationships/image" Target="../media/image319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33.bin"/><Relationship Id="rId4" Type="http://schemas.openxmlformats.org/officeDocument/2006/relationships/image" Target="../media/image322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325.wmf"/><Relationship Id="rId5" Type="http://schemas.openxmlformats.org/officeDocument/2006/relationships/oleObject" Target="../embeddings/oleObject335.bin"/><Relationship Id="rId4" Type="http://schemas.openxmlformats.org/officeDocument/2006/relationships/image" Target="../media/image324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4" Type="http://schemas.openxmlformats.org/officeDocument/2006/relationships/image" Target="../media/image326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328.wmf"/><Relationship Id="rId5" Type="http://schemas.openxmlformats.org/officeDocument/2006/relationships/oleObject" Target="../embeddings/oleObject338.bin"/><Relationship Id="rId4" Type="http://schemas.openxmlformats.org/officeDocument/2006/relationships/image" Target="../media/image327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image" Target="../media/image3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5.vml"/><Relationship Id="rId4" Type="http://schemas.openxmlformats.org/officeDocument/2006/relationships/image" Target="../media/image330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4" Type="http://schemas.openxmlformats.org/officeDocument/2006/relationships/image" Target="../media/image331.w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333.wmf"/><Relationship Id="rId5" Type="http://schemas.openxmlformats.org/officeDocument/2006/relationships/oleObject" Target="../embeddings/oleObject343.bin"/><Relationship Id="rId10" Type="http://schemas.openxmlformats.org/officeDocument/2006/relationships/oleObject" Target="../embeddings/oleObject346.bin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345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8.vml"/><Relationship Id="rId4" Type="http://schemas.openxmlformats.org/officeDocument/2006/relationships/image" Target="../media/image335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336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339.wmf"/><Relationship Id="rId5" Type="http://schemas.openxmlformats.org/officeDocument/2006/relationships/oleObject" Target="../embeddings/oleObject351.bin"/><Relationship Id="rId4" Type="http://schemas.openxmlformats.org/officeDocument/2006/relationships/image" Target="../media/image338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1.vml"/><Relationship Id="rId4" Type="http://schemas.openxmlformats.org/officeDocument/2006/relationships/image" Target="../media/image340.wm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3" Type="http://schemas.openxmlformats.org/officeDocument/2006/relationships/oleObject" Target="../embeddings/oleObject353.bin"/><Relationship Id="rId7" Type="http://schemas.openxmlformats.org/officeDocument/2006/relationships/oleObject" Target="../embeddings/oleObject3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342.wmf"/><Relationship Id="rId5" Type="http://schemas.openxmlformats.org/officeDocument/2006/relationships/oleObject" Target="../embeddings/oleObject354.bin"/><Relationship Id="rId4" Type="http://schemas.openxmlformats.org/officeDocument/2006/relationships/image" Target="../media/image341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3.vml"/><Relationship Id="rId4" Type="http://schemas.openxmlformats.org/officeDocument/2006/relationships/image" Target="../media/image344.w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4.vml"/><Relationship Id="rId4" Type="http://schemas.openxmlformats.org/officeDocument/2006/relationships/image" Target="../media/image3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347.wmf"/><Relationship Id="rId5" Type="http://schemas.openxmlformats.org/officeDocument/2006/relationships/oleObject" Target="../embeddings/oleObject359.bin"/><Relationship Id="rId4" Type="http://schemas.openxmlformats.org/officeDocument/2006/relationships/image" Target="../media/image346.w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350.wmf"/><Relationship Id="rId5" Type="http://schemas.openxmlformats.org/officeDocument/2006/relationships/oleObject" Target="../embeddings/oleObject362.bin"/><Relationship Id="rId4" Type="http://schemas.openxmlformats.org/officeDocument/2006/relationships/image" Target="../media/image349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7.vml"/><Relationship Id="rId4" Type="http://schemas.openxmlformats.org/officeDocument/2006/relationships/image" Target="../media/image351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8.vml"/><Relationship Id="rId4" Type="http://schemas.openxmlformats.org/officeDocument/2006/relationships/image" Target="../media/image352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9.vml"/><Relationship Id="rId4" Type="http://schemas.openxmlformats.org/officeDocument/2006/relationships/image" Target="../media/image353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0.vml"/><Relationship Id="rId4" Type="http://schemas.openxmlformats.org/officeDocument/2006/relationships/image" Target="../media/image354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356.wmf"/><Relationship Id="rId5" Type="http://schemas.openxmlformats.org/officeDocument/2006/relationships/oleObject" Target="../embeddings/oleObject368.bin"/><Relationship Id="rId4" Type="http://schemas.openxmlformats.org/officeDocument/2006/relationships/image" Target="../media/image355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358.wmf"/><Relationship Id="rId5" Type="http://schemas.openxmlformats.org/officeDocument/2006/relationships/oleObject" Target="../embeddings/oleObject370.bin"/><Relationship Id="rId4" Type="http://schemas.openxmlformats.org/officeDocument/2006/relationships/image" Target="../media/image357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3.vml"/><Relationship Id="rId4" Type="http://schemas.openxmlformats.org/officeDocument/2006/relationships/image" Target="../media/image359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361.wmf"/><Relationship Id="rId5" Type="http://schemas.openxmlformats.org/officeDocument/2006/relationships/oleObject" Target="../embeddings/oleObject373.bin"/><Relationship Id="rId4" Type="http://schemas.openxmlformats.org/officeDocument/2006/relationships/image" Target="../media/image3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9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363.wmf"/><Relationship Id="rId5" Type="http://schemas.openxmlformats.org/officeDocument/2006/relationships/oleObject" Target="../embeddings/oleObject375.bin"/><Relationship Id="rId4" Type="http://schemas.openxmlformats.org/officeDocument/2006/relationships/image" Target="../media/image362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365.wmf"/><Relationship Id="rId5" Type="http://schemas.openxmlformats.org/officeDocument/2006/relationships/oleObject" Target="../embeddings/oleObject377.bin"/><Relationship Id="rId4" Type="http://schemas.openxmlformats.org/officeDocument/2006/relationships/image" Target="../media/image364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7.vml"/><Relationship Id="rId4" Type="http://schemas.openxmlformats.org/officeDocument/2006/relationships/image" Target="../media/image366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8.vml"/><Relationship Id="rId4" Type="http://schemas.openxmlformats.org/officeDocument/2006/relationships/image" Target="../media/image367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9.vml"/><Relationship Id="rId5" Type="http://schemas.openxmlformats.org/officeDocument/2006/relationships/oleObject" Target="../embeddings/oleObject381.bin"/><Relationship Id="rId4" Type="http://schemas.openxmlformats.org/officeDocument/2006/relationships/image" Target="../media/image368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0.vml"/><Relationship Id="rId4" Type="http://schemas.openxmlformats.org/officeDocument/2006/relationships/image" Target="../media/image369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1.vml"/><Relationship Id="rId4" Type="http://schemas.openxmlformats.org/officeDocument/2006/relationships/image" Target="../media/image370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372.wmf"/><Relationship Id="rId5" Type="http://schemas.openxmlformats.org/officeDocument/2006/relationships/oleObject" Target="../embeddings/oleObject385.bin"/><Relationship Id="rId4" Type="http://schemas.openxmlformats.org/officeDocument/2006/relationships/image" Target="../media/image371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3.vml"/><Relationship Id="rId4" Type="http://schemas.openxmlformats.org/officeDocument/2006/relationships/image" Target="../media/image373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375.wmf"/><Relationship Id="rId5" Type="http://schemas.openxmlformats.org/officeDocument/2006/relationships/oleObject" Target="../embeddings/oleObject388.bin"/><Relationship Id="rId4" Type="http://schemas.openxmlformats.org/officeDocument/2006/relationships/image" Target="../media/image37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5.vml"/><Relationship Id="rId4" Type="http://schemas.openxmlformats.org/officeDocument/2006/relationships/image" Target="../media/image376.w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378.wmf"/><Relationship Id="rId5" Type="http://schemas.openxmlformats.org/officeDocument/2006/relationships/oleObject" Target="../embeddings/oleObject391.bin"/><Relationship Id="rId4" Type="http://schemas.openxmlformats.org/officeDocument/2006/relationships/image" Target="../media/image377.w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380.wmf"/><Relationship Id="rId5" Type="http://schemas.openxmlformats.org/officeDocument/2006/relationships/oleObject" Target="../embeddings/oleObject393.bin"/><Relationship Id="rId4" Type="http://schemas.openxmlformats.org/officeDocument/2006/relationships/image" Target="../media/image379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8.vml"/><Relationship Id="rId4" Type="http://schemas.openxmlformats.org/officeDocument/2006/relationships/image" Target="../media/image381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383.wmf"/><Relationship Id="rId5" Type="http://schemas.openxmlformats.org/officeDocument/2006/relationships/oleObject" Target="../embeddings/oleObject396.bin"/><Relationship Id="rId4" Type="http://schemas.openxmlformats.org/officeDocument/2006/relationships/image" Target="../media/image382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0.vml"/><Relationship Id="rId4" Type="http://schemas.openxmlformats.org/officeDocument/2006/relationships/image" Target="../media/image384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1.vml"/><Relationship Id="rId4" Type="http://schemas.openxmlformats.org/officeDocument/2006/relationships/image" Target="../media/image385.wmf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3.wmf"/><Relationship Id="rId9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5.bin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3.wmf"/><Relationship Id="rId4" Type="http://schemas.openxmlformats.org/officeDocument/2006/relationships/image" Target="../media/image58.wmf"/><Relationship Id="rId9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8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image" Target="../media/image103.wmf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1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18.wmf"/><Relationship Id="rId3" Type="http://schemas.openxmlformats.org/officeDocument/2006/relationships/oleObject" Target="../embeddings/oleObject103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17.wmf"/><Relationship Id="rId5" Type="http://schemas.openxmlformats.org/officeDocument/2006/relationships/oleObject" Target="../embeddings/oleObject104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100.wmf"/><Relationship Id="rId9" Type="http://schemas.openxmlformats.org/officeDocument/2006/relationships/image" Target="../media/image11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1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2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2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3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4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oleObject" Target="../embeddings/oleObject131.bin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41.wmf"/><Relationship Id="rId9" Type="http://schemas.openxmlformats.org/officeDocument/2006/relationships/image" Target="../media/image14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4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4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4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4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53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oleObject" Target="../embeddings/oleObject146.bin"/><Relationship Id="rId7" Type="http://schemas.openxmlformats.org/officeDocument/2006/relationships/image" Target="../media/image155.wmf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7.bin"/><Relationship Id="rId10" Type="http://schemas.openxmlformats.org/officeDocument/2006/relationships/oleObject" Target="../embeddings/oleObject150.bin"/><Relationship Id="rId4" Type="http://schemas.openxmlformats.org/officeDocument/2006/relationships/image" Target="../media/image141.wmf"/><Relationship Id="rId9" Type="http://schemas.openxmlformats.org/officeDocument/2006/relationships/image" Target="../media/image15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58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6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6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6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6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7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73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76.wmf"/><Relationship Id="rId3" Type="http://schemas.openxmlformats.org/officeDocument/2006/relationships/oleObject" Target="../embeddings/oleObject168.bin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6.bin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70.bin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69.bin"/><Relationship Id="rId15" Type="http://schemas.openxmlformats.org/officeDocument/2006/relationships/image" Target="../media/image177.wmf"/><Relationship Id="rId10" Type="http://schemas.openxmlformats.org/officeDocument/2006/relationships/image" Target="../media/image175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4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4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85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18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8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8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9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92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9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19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9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19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19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202.bin"/><Relationship Id="rId4" Type="http://schemas.openxmlformats.org/officeDocument/2006/relationships/image" Target="../media/image201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203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204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20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20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09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13.bin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1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215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216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220.wmf"/><Relationship Id="rId5" Type="http://schemas.openxmlformats.org/officeDocument/2006/relationships/image" Target="../media/image217.wmf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2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221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22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225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28.bin"/><Relationship Id="rId4" Type="http://schemas.openxmlformats.org/officeDocument/2006/relationships/image" Target="../media/image226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28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30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33.wmf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27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3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235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37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236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2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8548048" cy="4391025"/>
          </a:xfrm>
          <a:solidFill>
            <a:srgbClr val="79D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11200" b="1" dirty="0" smtClean="0">
                <a:solidFill>
                  <a:srgbClr val="C00000"/>
                </a:solidFill>
              </a:rPr>
              <a:t>Statistical </a:t>
            </a:r>
            <a:r>
              <a:rPr lang="en-US" sz="11200" b="1" dirty="0" smtClean="0">
                <a:solidFill>
                  <a:srgbClr val="0033CC"/>
                </a:solidFill>
              </a:rPr>
              <a:t>Inference</a:t>
            </a:r>
            <a:endParaRPr lang="en-US" sz="9400" b="1" dirty="0" smtClean="0">
              <a:solidFill>
                <a:srgbClr val="008000"/>
              </a:solidFill>
            </a:endParaRPr>
          </a:p>
          <a:p>
            <a:r>
              <a:rPr lang="en-US" sz="2700" b="1" dirty="0" smtClean="0">
                <a:solidFill>
                  <a:schemeClr val="tx1"/>
                </a:solidFill>
              </a:rPr>
              <a:t>2020-2021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64" y="790379"/>
            <a:ext cx="9494455" cy="1943734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Definition: </a:t>
            </a:r>
            <a:r>
              <a:rPr lang="en-US" sz="2500" dirty="0" smtClean="0"/>
              <a:t>Let X be continuous </a:t>
            </a:r>
            <a:r>
              <a:rPr lang="en-US" sz="2500" dirty="0" err="1" smtClean="0"/>
              <a:t>r.v</a:t>
            </a:r>
            <a:r>
              <a:rPr lang="en-US" sz="2500" dirty="0" smtClean="0"/>
              <a:t>. having a </a:t>
            </a:r>
            <a:r>
              <a:rPr lang="en-US" sz="2500" dirty="0" err="1" smtClean="0"/>
              <a:t>p.d.f</a:t>
            </a:r>
            <a:r>
              <a:rPr lang="en-US" sz="2500" dirty="0" smtClean="0"/>
              <a:t> of </a:t>
            </a:r>
            <a:r>
              <a:rPr lang="en-US" sz="2500" i="1" dirty="0" smtClean="0">
                <a:latin typeface="Bell MT" pitchFamily="18" charset="0"/>
              </a:rPr>
              <a:t>f</a:t>
            </a:r>
            <a:r>
              <a:rPr lang="en-US" sz="2500" dirty="0" smtClean="0">
                <a:latin typeface="Bell MT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</a:rPr>
              <a:t>x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. Let </a:t>
            </a:r>
            <a:r>
              <a:rPr lang="en-US" sz="2500" i="1" dirty="0" smtClean="0"/>
              <a:t>A</a:t>
            </a:r>
            <a:r>
              <a:rPr lang="en-US" sz="2500" dirty="0" smtClean="0"/>
              <a:t> be the </a:t>
            </a:r>
          </a:p>
          <a:p>
            <a:r>
              <a:rPr lang="en-US" sz="2500" dirty="0" smtClean="0"/>
              <a:t>one-dimension space , where </a:t>
            </a:r>
            <a:r>
              <a:rPr lang="en-US" sz="2500" i="1" dirty="0" smtClean="0">
                <a:latin typeface="Bell MT" pitchFamily="18" charset="0"/>
              </a:rPr>
              <a:t>f</a:t>
            </a:r>
            <a:r>
              <a:rPr lang="en-US" sz="2500" dirty="0" smtClean="0">
                <a:latin typeface="Bell MT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</a:rPr>
              <a:t>x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 &gt; 0. Consider the </a:t>
            </a:r>
            <a:r>
              <a:rPr lang="en-US" sz="2500" dirty="0" err="1" smtClean="0"/>
              <a:t>r.v</a:t>
            </a:r>
            <a:r>
              <a:rPr lang="en-US" sz="2500" dirty="0" smtClean="0"/>
              <a:t>. Y = </a:t>
            </a:r>
            <a:r>
              <a:rPr lang="en-US" sz="2500" i="1" dirty="0" smtClean="0">
                <a:latin typeface="Bell MT" pitchFamily="18" charset="0"/>
              </a:rPr>
              <a:t>g</a:t>
            </a:r>
            <a:r>
              <a:rPr lang="en-US" sz="2500" dirty="0" smtClean="0">
                <a:latin typeface="Bell MT" pitchFamily="18" charset="0"/>
              </a:rPr>
              <a:t>(X)</a:t>
            </a:r>
            <a:r>
              <a:rPr lang="en-US" sz="2500" dirty="0" smtClean="0"/>
              <a:t>, </a:t>
            </a:r>
          </a:p>
          <a:p>
            <a:r>
              <a:rPr lang="en-US" sz="2500" dirty="0" smtClean="0"/>
              <a:t>where  y = </a:t>
            </a:r>
            <a:r>
              <a:rPr lang="en-US" sz="2500" i="1" dirty="0" smtClean="0">
                <a:latin typeface="Bell MT" pitchFamily="18" charset="0"/>
              </a:rPr>
              <a:t>g</a:t>
            </a:r>
            <a:r>
              <a:rPr lang="en-US" sz="2500" dirty="0" smtClean="0">
                <a:latin typeface="Bell MT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</a:rPr>
              <a:t>x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 define a one-to-one transformation that maps the set </a:t>
            </a:r>
            <a:r>
              <a:rPr lang="en-US" sz="2500" i="1" dirty="0" smtClean="0"/>
              <a:t>A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onto the set </a:t>
            </a:r>
            <a:r>
              <a:rPr lang="en-US" sz="2500" i="1" dirty="0" smtClean="0"/>
              <a:t>B</a:t>
            </a:r>
            <a:r>
              <a:rPr lang="en-US" sz="2500" dirty="0" smtClean="0"/>
              <a:t>. Let the inverse of y = </a:t>
            </a:r>
            <a:r>
              <a:rPr lang="en-US" sz="2500" i="1" dirty="0" smtClean="0">
                <a:latin typeface="Bell MT" pitchFamily="18" charset="0"/>
              </a:rPr>
              <a:t>g</a:t>
            </a:r>
            <a:r>
              <a:rPr lang="en-US" sz="2500" dirty="0" smtClean="0">
                <a:latin typeface="Bell MT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</a:rPr>
              <a:t>x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 be denoted by  </a:t>
            </a:r>
            <a:r>
              <a:rPr lang="en-US" sz="2500" i="1" dirty="0" smtClean="0"/>
              <a:t>x</a:t>
            </a:r>
            <a:r>
              <a:rPr lang="en-US" sz="2500" dirty="0" smtClean="0"/>
              <a:t> = </a:t>
            </a:r>
            <a:r>
              <a:rPr lang="en-US" sz="2500" i="1" dirty="0" smtClean="0">
                <a:latin typeface="Bell MT" pitchFamily="18" charset="0"/>
              </a:rPr>
              <a:t>w</a:t>
            </a:r>
            <a:r>
              <a:rPr lang="en-US" sz="2500" dirty="0" smtClean="0">
                <a:latin typeface="Bell MT" pitchFamily="18" charset="0"/>
              </a:rPr>
              <a:t>(y)</a:t>
            </a:r>
            <a:r>
              <a:rPr lang="en-US" sz="2500" dirty="0" smtClean="0"/>
              <a:t>, then;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0662" y="275527"/>
            <a:ext cx="8784676" cy="51257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0897" tIns="40448" rIns="80897" bIns="40448"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Transformations of the Continuous Random Variables 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327578" y="2721077"/>
          <a:ext cx="6971965" cy="13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3" imgW="3594100" imgH="889000" progId="Equation.3">
                  <p:embed/>
                </p:oleObj>
              </mc:Choice>
              <mc:Fallback>
                <p:oleObj name="Equation" r:id="rId3" imgW="3594100" imgH="889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578" y="2721077"/>
                        <a:ext cx="6971965" cy="135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223" y="4394349"/>
            <a:ext cx="6121865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Then the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the </a:t>
            </a:r>
            <a:r>
              <a:rPr lang="en-US" sz="2500" dirty="0" err="1" smtClean="0"/>
              <a:t>r.v</a:t>
            </a:r>
            <a:r>
              <a:rPr lang="en-US" sz="2500" dirty="0" smtClean="0"/>
              <a:t>. Y = </a:t>
            </a:r>
            <a:r>
              <a:rPr lang="en-US" sz="2500" i="1" dirty="0" smtClean="0">
                <a:latin typeface="Bell MT" pitchFamily="18" charset="0"/>
              </a:rPr>
              <a:t>g</a:t>
            </a:r>
            <a:r>
              <a:rPr lang="en-US" sz="2500" dirty="0" smtClean="0">
                <a:latin typeface="Bell MT" pitchFamily="18" charset="0"/>
              </a:rPr>
              <a:t>(X)</a:t>
            </a:r>
            <a:r>
              <a:rPr lang="en-US" sz="2500" dirty="0" smtClean="0"/>
              <a:t> is given by;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536737" y="5166628"/>
          <a:ext cx="6685461" cy="9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5" imgW="3200400" imgH="571500" progId="Equation.3">
                  <p:embed/>
                </p:oleObj>
              </mc:Choice>
              <mc:Fallback>
                <p:oleObj name="Equation" r:id="rId5" imgW="3200400" imgH="571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37" y="5166628"/>
                        <a:ext cx="6685461" cy="965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57150"/>
            <a:ext cx="9820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Ex: (Functions of Parameter):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denote a random </a:t>
            </a:r>
          </a:p>
          <a:p>
            <a:r>
              <a:rPr lang="en-US" sz="2400" dirty="0" smtClean="0"/>
              <a:t>sample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which is  </a:t>
            </a:r>
            <a:r>
              <a:rPr lang="en-US" sz="2400" dirty="0" err="1" smtClean="0"/>
              <a:t>Ber</a:t>
            </a:r>
            <a:r>
              <a:rPr lang="en-US" sz="2400" dirty="0" smtClean="0"/>
              <a:t>(1, </a:t>
            </a:r>
            <a:r>
              <a:rPr lang="en-US" sz="2400" i="1" dirty="0" smtClean="0"/>
              <a:t>θ</a:t>
            </a:r>
            <a:r>
              <a:rPr lang="en-US" sz="2400" dirty="0" smtClean="0"/>
              <a:t>), </a:t>
            </a:r>
            <a:r>
              <a:rPr lang="en-US" sz="2400" b="1" dirty="0" smtClean="0"/>
              <a:t>find</a:t>
            </a:r>
            <a:r>
              <a:rPr lang="en-US" sz="2400" dirty="0" smtClean="0"/>
              <a:t> the best estimator for the variance</a:t>
            </a:r>
          </a:p>
          <a:p>
            <a:r>
              <a:rPr lang="en-US" sz="2400" i="1" dirty="0" smtClean="0"/>
              <a:t> </a:t>
            </a:r>
            <a:r>
              <a:rPr lang="en-US" sz="2400" i="1" dirty="0" err="1" smtClean="0"/>
              <a:t>nθ</a:t>
            </a:r>
            <a:r>
              <a:rPr lang="en-US" sz="2400" dirty="0" smtClean="0"/>
              <a:t>(</a:t>
            </a:r>
            <a:r>
              <a:rPr lang="en-US" sz="2400" i="1" dirty="0" smtClean="0"/>
              <a:t>1 – θ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of                  (M.V.U.E).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Sol: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703263" y="1354138"/>
          <a:ext cx="8843622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9" name="Equation" r:id="rId3" imgW="3974760" imgH="3187440" progId="Equation.3">
                  <p:embed/>
                </p:oleObj>
              </mc:Choice>
              <mc:Fallback>
                <p:oleObj name="Equation" r:id="rId3" imgW="3974760" imgH="31874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354138"/>
                        <a:ext cx="8843622" cy="537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81175" y="871538"/>
          <a:ext cx="106680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0" name="Equation" r:id="rId5" imgW="748975" imgH="241195" progId="Equation.3">
                  <p:embed/>
                </p:oleObj>
              </mc:Choice>
              <mc:Fallback>
                <p:oleObj name="Equation" r:id="rId5" imgW="748975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871538"/>
                        <a:ext cx="1066800" cy="360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1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615870"/>
              </p:ext>
            </p:extLst>
          </p:nvPr>
        </p:nvGraphicFramePr>
        <p:xfrm>
          <a:off x="128589" y="2663825"/>
          <a:ext cx="9472612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6" name="Equation" r:id="rId3" imgW="4368600" imgH="2006280" progId="Equation.3">
                  <p:embed/>
                </p:oleObj>
              </mc:Choice>
              <mc:Fallback>
                <p:oleObj name="Equation" r:id="rId3" imgW="4368600" imgH="2006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9" y="2663825"/>
                        <a:ext cx="9472612" cy="3336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609600" y="152400"/>
          <a:ext cx="337609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Equation" r:id="rId5" imgW="1333440" imgH="812520" progId="Equation.3">
                  <p:embed/>
                </p:oleObj>
              </mc:Choice>
              <mc:Fallback>
                <p:oleObj name="Equation" r:id="rId5" imgW="133344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337609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1" y="66675"/>
            <a:ext cx="97354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(Functions of Parameter):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denote a random </a:t>
            </a:r>
          </a:p>
          <a:p>
            <a:r>
              <a:rPr lang="en-US" sz="2400" dirty="0" smtClean="0"/>
              <a:t>sample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which is  N(0, </a:t>
            </a:r>
            <a:r>
              <a:rPr lang="en-US" sz="2400" i="1" dirty="0" smtClean="0"/>
              <a:t>θ</a:t>
            </a:r>
            <a:r>
              <a:rPr lang="en-US" sz="2400" dirty="0" smtClean="0"/>
              <a:t>). Then                 is a sufficient  complete</a:t>
            </a:r>
          </a:p>
          <a:p>
            <a:r>
              <a:rPr lang="en-US" sz="2400" dirty="0" smtClean="0"/>
              <a:t>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  Find the best estimator for </a:t>
            </a:r>
            <a:r>
              <a:rPr lang="en-US" sz="2400" b="1" i="1" dirty="0" smtClean="0">
                <a:solidFill>
                  <a:srgbClr val="C00000"/>
                </a:solidFill>
              </a:rPr>
              <a:t>θ 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 (M.V.U.E).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5548314" y="485775"/>
          <a:ext cx="1138238" cy="43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4" name="Equation" r:id="rId3" imgW="799753" imgH="304668" progId="Equation.3">
                  <p:embed/>
                </p:oleObj>
              </mc:Choice>
              <mc:Fallback>
                <p:oleObj name="Equation" r:id="rId3" imgW="799753" imgH="30466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4" y="485775"/>
                        <a:ext cx="1138238" cy="438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687388" y="1338263"/>
          <a:ext cx="72358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5" name="Equation" r:id="rId5" imgW="2489040" imgH="1777680" progId="Equation.3">
                  <p:embed/>
                </p:oleObj>
              </mc:Choice>
              <mc:Fallback>
                <p:oleObj name="Equation" r:id="rId5" imgW="2489040" imgH="1777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338263"/>
                        <a:ext cx="723582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762000" y="4343400"/>
          <a:ext cx="7315200" cy="243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6" name="Equation" r:id="rId7" imgW="4114800" imgH="1574640" progId="Equation.3">
                  <p:embed/>
                </p:oleObj>
              </mc:Choice>
              <mc:Fallback>
                <p:oleObj name="Equation" r:id="rId7" imgW="4114800" imgH="1574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7315200" cy="2436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1" name="Object 1"/>
          <p:cNvGraphicFramePr>
            <a:graphicFrameLocks noChangeAspect="1"/>
          </p:cNvGraphicFramePr>
          <p:nvPr/>
        </p:nvGraphicFramePr>
        <p:xfrm>
          <a:off x="300037" y="147638"/>
          <a:ext cx="7502769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8" name="Equation" r:id="rId3" imgW="3822700" imgH="2438400" progId="Equation.3">
                  <p:embed/>
                </p:oleObj>
              </mc:Choice>
              <mc:Fallback>
                <p:oleObj name="Equation" r:id="rId3" imgW="3822700" imgH="2438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" y="147638"/>
                        <a:ext cx="7502769" cy="333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280988" y="3524250"/>
          <a:ext cx="9091612" cy="317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9" name="Equation" r:id="rId5" imgW="4775040" imgH="1904760" progId="Equation.3">
                  <p:embed/>
                </p:oleObj>
              </mc:Choice>
              <mc:Fallback>
                <p:oleObj name="Equation" r:id="rId5" imgW="4775040" imgH="1904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524250"/>
                        <a:ext cx="9091612" cy="3172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304800" y="228600"/>
          <a:ext cx="9144000" cy="644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Equation" r:id="rId3" imgW="5181480" imgH="3657600" progId="Equation.3">
                  <p:embed/>
                </p:oleObj>
              </mc:Choice>
              <mc:Fallback>
                <p:oleObj name="Equation" r:id="rId3" imgW="5181480" imgH="3657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9144000" cy="6443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242888" y="114300"/>
            <a:ext cx="5204245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Cramer Inequality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5" y="685800"/>
            <a:ext cx="9829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), and let </a:t>
            </a:r>
          </a:p>
          <a:p>
            <a:pPr algn="just"/>
            <a:r>
              <a:rPr lang="en-US" sz="2400" i="1" dirty="0" smtClean="0"/>
              <a:t>T</a:t>
            </a:r>
            <a:r>
              <a:rPr lang="en-US" sz="2400" dirty="0" smtClean="0"/>
              <a:t> = </a:t>
            </a:r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be an unbiased estimator for        , then the variance of 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satisfies the inequality;</a:t>
            </a: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3276601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Notes: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If </a:t>
            </a:r>
            <a:r>
              <a:rPr lang="en-US" sz="2400" i="1" dirty="0" smtClean="0"/>
              <a:t>T</a:t>
            </a:r>
            <a:r>
              <a:rPr lang="en-US" sz="2400" dirty="0" smtClean="0"/>
              <a:t> unbiased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, E(</a:t>
            </a:r>
            <a:r>
              <a:rPr lang="en-US" sz="2400" i="1" dirty="0" smtClean="0"/>
              <a:t>T</a:t>
            </a:r>
            <a:r>
              <a:rPr lang="en-US" sz="2400" dirty="0" smtClean="0"/>
              <a:t>) = </a:t>
            </a:r>
            <a:r>
              <a:rPr lang="en-US" sz="2400" i="1" dirty="0" smtClean="0"/>
              <a:t>θ </a:t>
            </a:r>
            <a:r>
              <a:rPr lang="en-US" sz="2400" dirty="0" smtClean="0"/>
              <a:t>;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7402" name="Object 10"/>
          <p:cNvGraphicFramePr>
            <a:graphicFrameLocks noChangeAspect="1"/>
          </p:cNvGraphicFramePr>
          <p:nvPr/>
        </p:nvGraphicFramePr>
        <p:xfrm>
          <a:off x="228600" y="4038600"/>
          <a:ext cx="9544050" cy="71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6" name="Equation" r:id="rId3" imgW="8636000" imgH="660400" progId="Equation.3">
                  <p:embed/>
                </p:oleObj>
              </mc:Choice>
              <mc:Fallback>
                <p:oleObj name="Equation" r:id="rId3" imgW="8636000" imgH="660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38600"/>
                        <a:ext cx="9544050" cy="714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7404" name="Object 12"/>
          <p:cNvGraphicFramePr>
            <a:graphicFrameLocks noChangeAspect="1"/>
          </p:cNvGraphicFramePr>
          <p:nvPr/>
        </p:nvGraphicFramePr>
        <p:xfrm>
          <a:off x="490538" y="5010150"/>
          <a:ext cx="8001000" cy="103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Equation" r:id="rId5" imgW="3492360" imgH="457200" progId="Equation.3">
                  <p:embed/>
                </p:oleObj>
              </mc:Choice>
              <mc:Fallback>
                <p:oleObj name="Equation" r:id="rId5" imgW="349236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010150"/>
                        <a:ext cx="8001000" cy="1033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ChangeAspect="1"/>
          </p:cNvGraphicFramePr>
          <p:nvPr/>
        </p:nvGraphicFramePr>
        <p:xfrm>
          <a:off x="228600" y="1828800"/>
          <a:ext cx="8927076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8" name="Equation" r:id="rId7" imgW="4140000" imgH="723600" progId="Equation.3">
                  <p:embed/>
                </p:oleObj>
              </mc:Choice>
              <mc:Fallback>
                <p:oleObj name="Equation" r:id="rId7" imgW="4140000" imgH="723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927076" cy="159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6675" y="5960269"/>
            <a:ext cx="8162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3)</a:t>
            </a:r>
            <a:r>
              <a:rPr lang="en-US" sz="2400" dirty="0" smtClean="0"/>
              <a:t> In normal distribution case, we apply the second law is easier.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4)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We do not use (</a:t>
            </a:r>
            <a:r>
              <a:rPr lang="en-US" sz="2400" i="1" dirty="0" smtClean="0">
                <a:latin typeface="Bodoni MT" pitchFamily="18" charset="0"/>
              </a:rPr>
              <a:t>n</a:t>
            </a:r>
            <a:r>
              <a:rPr lang="en-US" sz="2400" dirty="0" smtClean="0"/>
              <a:t>) in case using the likelihood function in law.</a:t>
            </a:r>
            <a:endParaRPr lang="en-US" sz="2400" dirty="0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7407" name="Object 15"/>
          <p:cNvGraphicFramePr>
            <a:graphicFrameLocks noChangeAspect="1"/>
          </p:cNvGraphicFramePr>
          <p:nvPr/>
        </p:nvGraphicFramePr>
        <p:xfrm>
          <a:off x="6324600" y="1143000"/>
          <a:ext cx="501074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9" name="Equation" r:id="rId9" imgW="317160" imgH="203040" progId="Equation.3">
                  <p:embed/>
                </p:oleObj>
              </mc:Choice>
              <mc:Fallback>
                <p:oleObj name="Equation" r:id="rId9" imgW="31716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143000"/>
                        <a:ext cx="501074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80976" y="245778"/>
            <a:ext cx="3956532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Efficient Estimator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8" y="981075"/>
            <a:ext cx="9902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Def</a:t>
            </a:r>
            <a:r>
              <a:rPr lang="en-US" sz="2800" b="1" baseline="30000" dirty="0" err="1" smtClean="0">
                <a:solidFill>
                  <a:srgbClr val="C00000"/>
                </a:solidFill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The ratio of the RCLB to the actual variance of any unbiased </a:t>
            </a:r>
          </a:p>
          <a:p>
            <a:r>
              <a:rPr lang="en-US" sz="2800" dirty="0" smtClean="0"/>
              <a:t>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 is called the efficiency;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304800" y="2133600"/>
          <a:ext cx="873425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8" name="Equation" r:id="rId3" imgW="3429000" imgH="660240" progId="Equation.3">
                  <p:embed/>
                </p:oleObj>
              </mc:Choice>
              <mc:Fallback>
                <p:oleObj name="Equation" r:id="rId3" imgW="342900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73425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775" y="4400550"/>
            <a:ext cx="957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Def</a:t>
            </a:r>
            <a:r>
              <a:rPr lang="en-US" sz="2800" b="1" baseline="30000" dirty="0" err="1" smtClean="0">
                <a:solidFill>
                  <a:srgbClr val="C00000"/>
                </a:solidFill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Let T be an unbiased estimator for           , then we say that </a:t>
            </a:r>
            <a:r>
              <a:rPr lang="en-US" sz="2800" i="1" dirty="0" smtClean="0"/>
              <a:t>T</a:t>
            </a:r>
            <a:r>
              <a:rPr lang="en-US" sz="2800" dirty="0" smtClean="0"/>
              <a:t> is an efficient 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 </a:t>
            </a:r>
            <a:r>
              <a:rPr lang="en-US" sz="2800" dirty="0" err="1" smtClean="0"/>
              <a:t>iff</a:t>
            </a:r>
            <a:r>
              <a:rPr lang="en-US" sz="2800" dirty="0" smtClean="0"/>
              <a:t>;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590800" y="5486400"/>
          <a:ext cx="2971800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9" name="Equation" r:id="rId5" imgW="1040948" imgH="228501" progId="Equation.3">
                  <p:embed/>
                </p:oleObj>
              </mc:Choice>
              <mc:Fallback>
                <p:oleObj name="Equation" r:id="rId5" imgW="1040948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2971800" cy="650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6119813" y="4476750"/>
          <a:ext cx="838200" cy="49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0" name="Equation" r:id="rId7" imgW="419100" imgH="228600" progId="Equation.3">
                  <p:embed/>
                </p:oleObj>
              </mc:Choice>
              <mc:Fallback>
                <p:oleObj name="Equation" r:id="rId7" imgW="4191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4476750"/>
                        <a:ext cx="838200" cy="49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3" y="157163"/>
            <a:ext cx="915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Poison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), if              is an</a:t>
            </a:r>
          </a:p>
          <a:p>
            <a:r>
              <a:rPr lang="en-US" sz="2400" dirty="0" smtClean="0"/>
              <a:t>efficient estimator for              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7543800" y="152400"/>
          <a:ext cx="83820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1" name="Equation" r:id="rId3" imgW="507780" imgH="266584" progId="Equation.3">
                  <p:embed/>
                </p:oleObj>
              </mc:Choice>
              <mc:Fallback>
                <p:oleObj name="Equation" r:id="rId3" imgW="507780" imgH="26658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838200" cy="426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2895600" y="609600"/>
          <a:ext cx="914400" cy="35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2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9600"/>
                        <a:ext cx="914400" cy="357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838200" y="1142999"/>
          <a:ext cx="8686800" cy="533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3" name="Equation" r:id="rId7" imgW="2501640" imgH="2781000" progId="Equation.3">
                  <p:embed/>
                </p:oleObj>
              </mc:Choice>
              <mc:Fallback>
                <p:oleObj name="Equation" r:id="rId7" imgW="2501640" imgH="278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2999"/>
                        <a:ext cx="8686800" cy="5330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381000" y="228600"/>
          <a:ext cx="6781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1" name="Equation" r:id="rId3" imgW="2641320" imgH="2031840" progId="Equation.3">
                  <p:embed/>
                </p:oleObj>
              </mc:Choice>
              <mc:Fallback>
                <p:oleObj name="Equation" r:id="rId3" imgW="2641320" imgH="2031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6781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8" y="4243388"/>
            <a:ext cx="922560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b="1" dirty="0" smtClean="0"/>
              <a:t>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exponential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Exp(</a:t>
            </a:r>
            <a:r>
              <a:rPr lang="en-US" sz="2800" i="1" dirty="0" smtClean="0"/>
              <a:t>θ</a:t>
            </a:r>
            <a:r>
              <a:rPr lang="en-US" sz="2800" dirty="0" smtClean="0"/>
              <a:t>);</a:t>
            </a:r>
          </a:p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1)</a:t>
            </a:r>
            <a:r>
              <a:rPr lang="en-US" sz="2800" dirty="0" smtClean="0"/>
              <a:t> If             is an efficient estimator for               .</a:t>
            </a:r>
          </a:p>
          <a:p>
            <a:pPr lvl="0"/>
            <a:endParaRPr lang="en-US" sz="2000" b="1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2)</a:t>
            </a:r>
            <a:r>
              <a:rPr lang="en-US" sz="2800" dirty="0" smtClean="0"/>
              <a:t> Find RCLB for each of                    and                   .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923925" y="4691063"/>
          <a:ext cx="850446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2" name="Equation" r:id="rId5" imgW="507780" imgH="266584" progId="Equation.3">
                  <p:embed/>
                </p:oleObj>
              </mc:Choice>
              <mc:Fallback>
                <p:oleObj name="Equation" r:id="rId5" imgW="507780" imgH="26658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691063"/>
                        <a:ext cx="850446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5924550" y="4776787"/>
          <a:ext cx="1143000" cy="44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3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776787"/>
                        <a:ext cx="1143000" cy="447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4081463" y="5495926"/>
          <a:ext cx="1347787" cy="42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4" name="Equation" r:id="rId9" imgW="812447" imgH="228501" progId="Equation.3">
                  <p:embed/>
                </p:oleObj>
              </mc:Choice>
              <mc:Fallback>
                <p:oleObj name="Equation" r:id="rId9" imgW="812447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5495926"/>
                        <a:ext cx="1347787" cy="428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6419850" y="5548313"/>
          <a:ext cx="129540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5" name="Equation" r:id="rId11" imgW="749300" imgH="228600" progId="Equation.3">
                  <p:embed/>
                </p:oleObj>
              </mc:Choice>
              <mc:Fallback>
                <p:oleObj name="Equation" r:id="rId11" imgW="7493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5548313"/>
                        <a:ext cx="129540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295276" y="109539"/>
          <a:ext cx="3124200" cy="111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9" name="Equation" r:id="rId3" imgW="2527300" imgH="876300" progId="Equation.3">
                  <p:embed/>
                </p:oleObj>
              </mc:Choice>
              <mc:Fallback>
                <p:oleObj name="Equation" r:id="rId3" imgW="2527300" imgH="876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6" y="109539"/>
                        <a:ext cx="3124200" cy="1117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180975" y="1123950"/>
          <a:ext cx="8915400" cy="53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0" name="Equation" r:id="rId5" imgW="4241520" imgH="2984400" progId="Equation.3">
                  <p:embed/>
                </p:oleObj>
              </mc:Choice>
              <mc:Fallback>
                <p:oleObj name="Equation" r:id="rId5" imgW="4241520" imgH="298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123950"/>
                        <a:ext cx="8915400" cy="5320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5129213" y="4643438"/>
          <a:ext cx="45720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name="Equation" r:id="rId7" imgW="2908080" imgH="1193760" progId="Equation.3">
                  <p:embed/>
                </p:oleObj>
              </mc:Choice>
              <mc:Fallback>
                <p:oleObj name="Equation" r:id="rId7" imgW="2908080" imgH="1193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643438"/>
                        <a:ext cx="4572000" cy="1876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267200" y="6400800"/>
            <a:ext cx="838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19385"/>
            <a:ext cx="9721953" cy="128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we have two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r.v.’s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Let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and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define a one-to-one transformation that maps a (two dimensional) set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</a:t>
            </a:r>
          </a:p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-plane onto a (two dimensional) set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-plane. Then;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1606457" y="1627015"/>
          <a:ext cx="5621147" cy="9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Equation" r:id="rId3" imgW="2959100" imgH="520700" progId="Equation.3">
                  <p:embed/>
                </p:oleObj>
              </mc:Choice>
              <mc:Fallback>
                <p:oleObj name="Equation" r:id="rId3" imgW="2959100" imgH="520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457" y="1627015"/>
                        <a:ext cx="5621147" cy="965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784" y="2721077"/>
            <a:ext cx="6519409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Then the </a:t>
            </a:r>
            <a:r>
              <a:rPr lang="en-US" sz="2500" dirty="0" err="1" smtClean="0"/>
              <a:t>j.p.d.f</a:t>
            </a:r>
            <a:r>
              <a:rPr lang="en-US" sz="2500" dirty="0" smtClean="0"/>
              <a:t>. of the </a:t>
            </a:r>
            <a:r>
              <a:rPr lang="en-US" sz="2500" dirty="0" err="1" smtClean="0"/>
              <a:t>r.v</a:t>
            </a:r>
            <a:r>
              <a:rPr lang="en-US" sz="2500" dirty="0" smtClean="0"/>
              <a:t>.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 is given by;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978980" y="3300286"/>
          <a:ext cx="7669161" cy="9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name="Equation" r:id="rId5" imgW="4559300" imgH="571500" progId="Equation.3">
                  <p:embed/>
                </p:oleObj>
              </mc:Choice>
              <mc:Fallback>
                <p:oleObj name="Equation" r:id="rId5" imgW="4559300" imgH="571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80" y="3300286"/>
                        <a:ext cx="7669161" cy="965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783" y="4394349"/>
            <a:ext cx="6947282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Then the </a:t>
            </a:r>
            <a:r>
              <a:rPr lang="en-US" sz="2500" dirty="0" err="1" smtClean="0"/>
              <a:t>Jacobian</a:t>
            </a:r>
            <a:r>
              <a:rPr lang="en-US" sz="2500" dirty="0" smtClean="0"/>
              <a:t> |J| is the determinant of order (2); </a:t>
            </a:r>
            <a:endParaRPr lang="en-US" sz="2500" dirty="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046645" y="5037914"/>
          <a:ext cx="2719066" cy="154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Equation" r:id="rId7" imgW="1244600" imgH="876300" progId="Equation.3">
                  <p:embed/>
                </p:oleObj>
              </mc:Choice>
              <mc:Fallback>
                <p:oleObj name="Equation" r:id="rId7" imgW="1244600" imgH="876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645" y="5037914"/>
                        <a:ext cx="2719066" cy="1544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166688" y="123824"/>
          <a:ext cx="5167312" cy="33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3" name="Equation" r:id="rId3" imgW="2971800" imgH="1943100" progId="Equation.3">
                  <p:embed/>
                </p:oleObj>
              </mc:Choice>
              <mc:Fallback>
                <p:oleObj name="Equation" r:id="rId3" imgW="2971800" imgH="1943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23824"/>
                        <a:ext cx="5167312" cy="3363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50" y="3519488"/>
            <a:ext cx="9505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In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N(</a:t>
            </a:r>
            <a:r>
              <a:rPr lang="en-US" sz="2400" i="1" dirty="0" smtClean="0"/>
              <a:t>θ</a:t>
            </a:r>
            <a:r>
              <a:rPr lang="en-US" sz="2400" dirty="0" smtClean="0"/>
              <a:t>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 Show that; </a:t>
            </a:r>
          </a:p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If             is an efficient estimator for                .</a:t>
            </a:r>
          </a:p>
          <a:p>
            <a:pPr lvl="0"/>
            <a:endParaRPr lang="en-US" sz="2400" b="1" dirty="0" smtClean="0">
              <a:solidFill>
                <a:srgbClr val="C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If                                or                            </a:t>
            </a:r>
            <a:r>
              <a:rPr lang="en-US" sz="2400" dirty="0" err="1" smtClean="0"/>
              <a:t>or</a:t>
            </a:r>
            <a:r>
              <a:rPr lang="en-US" sz="2400" dirty="0" smtClean="0"/>
              <a:t>  is an efficient estimator for</a:t>
            </a:r>
          </a:p>
          <a:p>
            <a:endParaRPr lang="en-US" sz="1400" b="1" dirty="0" smtClean="0"/>
          </a:p>
          <a:p>
            <a:r>
              <a:rPr lang="en-US" sz="2400" b="1" dirty="0" smtClean="0"/>
              <a:t>                    .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914400" y="3962400"/>
          <a:ext cx="685800" cy="38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4" name="Equation" r:id="rId5" imgW="507780" imgH="266584" progId="Equation.3">
                  <p:embed/>
                </p:oleObj>
              </mc:Choice>
              <mc:Fallback>
                <p:oleObj name="Equation" r:id="rId5" imgW="507780" imgH="26658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85800" cy="384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5205414" y="3967163"/>
          <a:ext cx="990600" cy="38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5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3967163"/>
                        <a:ext cx="990600" cy="387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6" name="Object 8"/>
          <p:cNvGraphicFramePr>
            <a:graphicFrameLocks noChangeAspect="1"/>
          </p:cNvGraphicFramePr>
          <p:nvPr/>
        </p:nvGraphicFramePr>
        <p:xfrm>
          <a:off x="985838" y="4481512"/>
          <a:ext cx="2062161" cy="83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6" name="Equation" r:id="rId9" imgW="1638300" imgH="660400" progId="Equation.3">
                  <p:embed/>
                </p:oleObj>
              </mc:Choice>
              <mc:Fallback>
                <p:oleObj name="Equation" r:id="rId9" imgW="1638300" imgH="660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481512"/>
                        <a:ext cx="2062161" cy="836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98" name="Object 10"/>
          <p:cNvGraphicFramePr>
            <a:graphicFrameLocks noChangeAspect="1"/>
          </p:cNvGraphicFramePr>
          <p:nvPr/>
        </p:nvGraphicFramePr>
        <p:xfrm>
          <a:off x="3505200" y="4419600"/>
          <a:ext cx="1981200" cy="81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7" name="Equation" r:id="rId11" imgW="1600200" imgH="660400" progId="Equation.3">
                  <p:embed/>
                </p:oleObj>
              </mc:Choice>
              <mc:Fallback>
                <p:oleObj name="Equation" r:id="rId11" imgW="1600200" imgH="660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1981200" cy="81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500" name="Object 12"/>
          <p:cNvGraphicFramePr>
            <a:graphicFrameLocks noChangeAspect="1"/>
          </p:cNvGraphicFramePr>
          <p:nvPr/>
        </p:nvGraphicFramePr>
        <p:xfrm>
          <a:off x="366713" y="5257800"/>
          <a:ext cx="1371600" cy="42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8" name="Equation" r:id="rId13" imgW="1155700" imgH="342900" progId="Equation.3">
                  <p:embed/>
                </p:oleObj>
              </mc:Choice>
              <mc:Fallback>
                <p:oleObj name="Equation" r:id="rId13" imgW="1155700" imgH="342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257800"/>
                        <a:ext cx="1371600" cy="425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200024" y="76200"/>
          <a:ext cx="5564889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Equation" r:id="rId3" imgW="3975100" imgH="1079500" progId="Equation.3">
                  <p:embed/>
                </p:oleObj>
              </mc:Choice>
              <mc:Fallback>
                <p:oleObj name="Equation" r:id="rId3" imgW="3975100" imgH="1079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4" y="76200"/>
                        <a:ext cx="5564889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52400" y="1752600"/>
          <a:ext cx="5486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2" name="Equation" r:id="rId5" imgW="3187440" imgH="2539800" progId="Equation.3">
                  <p:embed/>
                </p:oleObj>
              </mc:Choice>
              <mc:Fallback>
                <p:oleObj name="Equation" r:id="rId5" imgW="3187440" imgH="253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54864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5643563" y="4486276"/>
          <a:ext cx="4114800" cy="194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3" name="Equation" r:id="rId7" imgW="2908080" imgH="1371600" progId="Equation.3">
                  <p:embed/>
                </p:oleObj>
              </mc:Choice>
              <mc:Fallback>
                <p:oleObj name="Equation" r:id="rId7" imgW="2908080" imgH="1371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486276"/>
                        <a:ext cx="4114800" cy="1940604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191000" y="6096000"/>
            <a:ext cx="1371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152400" y="228599"/>
          <a:ext cx="9372600" cy="633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9" name="Equation" r:id="rId3" imgW="5105400" imgH="3746500" progId="Equation.3">
                  <p:embed/>
                </p:oleObj>
              </mc:Choice>
              <mc:Fallback>
                <p:oleObj name="Equation" r:id="rId3" imgW="5105400" imgH="3746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599"/>
                        <a:ext cx="9372600" cy="6333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80962" y="85725"/>
          <a:ext cx="87494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7" name="Equation" r:id="rId3" imgW="4914720" imgH="888840" progId="Equation.3">
                  <p:embed/>
                </p:oleObj>
              </mc:Choice>
              <mc:Fallback>
                <p:oleObj name="Equation" r:id="rId3" imgW="491472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" y="85725"/>
                        <a:ext cx="874947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28600" y="1676400"/>
          <a:ext cx="946794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8" name="Equation" r:id="rId5" imgW="4660560" imgH="2755800" progId="Equation.3">
                  <p:embed/>
                </p:oleObj>
              </mc:Choice>
              <mc:Fallback>
                <p:oleObj name="Equation" r:id="rId5" imgW="4660560" imgH="275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9467941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952875" y="3557588"/>
          <a:ext cx="5562600" cy="317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9" name="Equation" r:id="rId7" imgW="3200400" imgH="2260440" progId="Equation.3">
                  <p:embed/>
                </p:oleObj>
              </mc:Choice>
              <mc:Fallback>
                <p:oleObj name="Equation" r:id="rId7" imgW="3200400" imgH="226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557588"/>
                        <a:ext cx="5562600" cy="3175604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743200" y="5943600"/>
            <a:ext cx="1066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38137" y="1119187"/>
          <a:ext cx="7896225" cy="557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6" name="Equation" r:id="rId3" imgW="4864100" imgH="4038600" progId="Equation.3">
                  <p:embed/>
                </p:oleObj>
              </mc:Choice>
              <mc:Fallback>
                <p:oleObj name="Equation" r:id="rId3" imgW="4864100" imgH="403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1119187"/>
                        <a:ext cx="7896225" cy="5579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1038226" y="52387"/>
          <a:ext cx="2500312" cy="104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7" name="Equation" r:id="rId5" imgW="1600200" imgH="660400" progId="Equation.3">
                  <p:embed/>
                </p:oleObj>
              </mc:Choice>
              <mc:Fallback>
                <p:oleObj name="Equation" r:id="rId5" imgW="16002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6" y="52387"/>
                        <a:ext cx="2500312" cy="104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776" y="23336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For;</a:t>
            </a:r>
            <a:endParaRPr lang="en-US" sz="2800" b="1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"/>
          <p:cNvSpPr>
            <a:spLocks noChangeArrowheads="1"/>
          </p:cNvSpPr>
          <p:nvPr/>
        </p:nvSpPr>
        <p:spPr bwMode="auto">
          <a:xfrm>
            <a:off x="161925" y="98140"/>
            <a:ext cx="4916859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 Square Error (MSE)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3" y="781051"/>
            <a:ext cx="997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way of measuring the accuracy of an estimator is via its mean square error.</a:t>
            </a:r>
          </a:p>
          <a:p>
            <a:r>
              <a:rPr lang="en-US" sz="2400" dirty="0" smtClean="0"/>
              <a:t>The mean square error of an estimator      is defined as: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4876801" y="1143001"/>
          <a:ext cx="304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1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1143001"/>
                        <a:ext cx="304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709613" y="1662113"/>
          <a:ext cx="7367588" cy="71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2" name="Equation" r:id="rId5" imgW="2857500" imgH="304800" progId="Equation.3">
                  <p:embed/>
                </p:oleObj>
              </mc:Choice>
              <mc:Fallback>
                <p:oleObj name="Equation" r:id="rId5" imgW="2857500" imgH="304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662113"/>
                        <a:ext cx="7367588" cy="714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723900" y="2690813"/>
          <a:ext cx="7791450" cy="324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3" name="Equation" r:id="rId7" imgW="4902200" imgH="2044700" progId="Equation.3">
                  <p:embed/>
                </p:oleObj>
              </mc:Choice>
              <mc:Fallback>
                <p:oleObj name="Equation" r:id="rId7" imgW="4902200" imgH="2044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690813"/>
                        <a:ext cx="7791450" cy="324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119063" y="2383781"/>
            <a:ext cx="1015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Proof: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3" y="5938839"/>
            <a:ext cx="582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Note: </a:t>
            </a:r>
            <a:r>
              <a:rPr lang="en-US" sz="2400" dirty="0" smtClean="0"/>
              <a:t>If        is unbiased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 then; 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1447800" y="59436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4" name="Equation" r:id="rId9" imgW="139639" imgH="241195" progId="Equation.3">
                  <p:embed/>
                </p:oleObj>
              </mc:Choice>
              <mc:Fallback>
                <p:oleObj name="Equation" r:id="rId9" imgW="139639" imgH="24119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381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6019800" y="5981699"/>
          <a:ext cx="2286000" cy="44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5" name="Equation" r:id="rId10" imgW="1435100" imgH="279400" progId="Equation.3">
                  <p:embed/>
                </p:oleObj>
              </mc:Choice>
              <mc:Fallback>
                <p:oleObj name="Equation" r:id="rId10" imgW="1435100" imgH="279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981699"/>
                        <a:ext cx="2286000" cy="443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80963" y="79089"/>
            <a:ext cx="5085046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Relative Efficient Estimator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" y="771525"/>
            <a:ext cx="9979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     and      be two estimators for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 of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), the relative efficient</a:t>
            </a:r>
          </a:p>
          <a:p>
            <a:r>
              <a:rPr lang="en-US" sz="2400" dirty="0" smtClean="0"/>
              <a:t>of       relative to      is given by: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609600" y="762001"/>
          <a:ext cx="304800" cy="46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2" name="Equation" r:id="rId3" imgW="177646" imgH="279158" progId="Equation.3">
                  <p:embed/>
                </p:oleObj>
              </mc:Choice>
              <mc:Fallback>
                <p:oleObj name="Equation" r:id="rId3" imgW="177646" imgH="27915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1"/>
                        <a:ext cx="304800" cy="465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547688" y="1143000"/>
          <a:ext cx="304800" cy="46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3" name="Equation" r:id="rId5" imgW="177646" imgH="279158" progId="Equation.3">
                  <p:embed/>
                </p:oleObj>
              </mc:Choice>
              <mc:Fallback>
                <p:oleObj name="Equation" r:id="rId5" imgW="177646" imgH="27915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143000"/>
                        <a:ext cx="304800" cy="465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1457326" y="757238"/>
          <a:ext cx="425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4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6" y="757238"/>
                        <a:ext cx="425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2268538" y="1119188"/>
          <a:ext cx="327025" cy="46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5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19188"/>
                        <a:ext cx="327025" cy="463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1219200" y="1676400"/>
          <a:ext cx="6781800" cy="194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6" name="Equation" r:id="rId10" imgW="2539800" imgH="1002960" progId="Equation.3">
                  <p:embed/>
                </p:oleObj>
              </mc:Choice>
              <mc:Fallback>
                <p:oleObj name="Equation" r:id="rId10" imgW="2539800" imgH="1002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781800" cy="1949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250" y="3914775"/>
            <a:ext cx="10139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b="1" dirty="0" smtClean="0"/>
              <a:t> </a:t>
            </a:r>
            <a:r>
              <a:rPr lang="en-US" sz="2800" dirty="0" smtClean="0"/>
              <a:t>In a rss2 from Bernoulli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Ber</a:t>
            </a:r>
            <a:r>
              <a:rPr lang="en-US" sz="2800" dirty="0" smtClean="0"/>
              <a:t>(</a:t>
            </a:r>
            <a:r>
              <a:rPr lang="en-US" sz="2800" i="1" dirty="0" smtClean="0"/>
              <a:t>θ</a:t>
            </a:r>
            <a:r>
              <a:rPr lang="en-US" sz="2800" dirty="0" smtClean="0"/>
              <a:t>), let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                   </a:t>
            </a:r>
          </a:p>
          <a:p>
            <a:r>
              <a:rPr lang="en-US" sz="2800" dirty="0" smtClean="0"/>
              <a:t>be two estimators for parameter </a:t>
            </a:r>
            <a:r>
              <a:rPr lang="en-US" sz="2800" i="1" dirty="0" smtClean="0"/>
              <a:t>θ</a:t>
            </a:r>
            <a:r>
              <a:rPr lang="en-US" sz="2800" dirty="0" smtClean="0"/>
              <a:t>, show that which of them more</a:t>
            </a:r>
          </a:p>
          <a:p>
            <a:r>
              <a:rPr lang="en-US" sz="2800" dirty="0" smtClean="0"/>
              <a:t>efficient.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8348663" y="3905251"/>
          <a:ext cx="13716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7" name="Equation" r:id="rId12" imgW="837836" imgH="495085" progId="Equation.3">
                  <p:embed/>
                </p:oleObj>
              </mc:Choice>
              <mc:Fallback>
                <p:oleObj name="Equation" r:id="rId12" imgW="837836" imgH="49508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663" y="3905251"/>
                        <a:ext cx="1371600" cy="658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/>
        </p:nvGraphicFramePr>
        <p:xfrm>
          <a:off x="228600" y="152400"/>
          <a:ext cx="740092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3" name="Equation" r:id="rId3" imgW="4317840" imgH="1815840" progId="Equation.3">
                  <p:embed/>
                </p:oleObj>
              </mc:Choice>
              <mc:Fallback>
                <p:oleObj name="Equation" r:id="rId3" imgW="4317840" imgH="1815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7400925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228600" y="3200400"/>
          <a:ext cx="825111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4" name="Equation" r:id="rId5" imgW="4800600" imgH="1130040" progId="Equation.3">
                  <p:embed/>
                </p:oleObj>
              </mc:Choice>
              <mc:Fallback>
                <p:oleObj name="Equation" r:id="rId5" imgW="4800600" imgH="1130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8251114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95274" y="5262563"/>
          <a:ext cx="495447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Equation" r:id="rId7" imgW="3416300" imgH="1295400" progId="Equation.3">
                  <p:embed/>
                </p:oleObj>
              </mc:Choice>
              <mc:Fallback>
                <p:oleObj name="Equation" r:id="rId7" imgW="3416300" imgH="1295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4" y="5262563"/>
                        <a:ext cx="4954475" cy="145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42875"/>
            <a:ext cx="959192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In a </a:t>
            </a:r>
            <a:r>
              <a:rPr lang="en-US" sz="2400" dirty="0" err="1" smtClean="0"/>
              <a:t>rssn</a:t>
            </a:r>
            <a:r>
              <a:rPr lang="en-US" sz="2400" dirty="0" smtClean="0"/>
              <a:t> from normal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N(</a:t>
            </a:r>
            <a:r>
              <a:rPr lang="en-US" sz="2400" i="1" dirty="0" smtClean="0"/>
              <a:t>θ</a:t>
            </a:r>
            <a:r>
              <a:rPr lang="en-US" sz="2400" dirty="0" smtClean="0"/>
              <a:t>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let                            and  </a:t>
            </a:r>
          </a:p>
          <a:p>
            <a:r>
              <a:rPr lang="en-US" sz="1400" dirty="0" smtClean="0"/>
              <a:t>                              </a:t>
            </a:r>
          </a:p>
          <a:p>
            <a:r>
              <a:rPr lang="en-US" sz="2400" dirty="0" smtClean="0"/>
              <a:t>be two estimators for parameter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show that which of them more efficient.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5" name="Object 1"/>
          <p:cNvGraphicFramePr>
            <a:graphicFrameLocks noChangeAspect="1"/>
          </p:cNvGraphicFramePr>
          <p:nvPr/>
        </p:nvGraphicFramePr>
        <p:xfrm>
          <a:off x="5567363" y="42863"/>
          <a:ext cx="196311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0" name="Equation" r:id="rId3" imgW="1422400" imgH="558800" progId="Equation.3">
                  <p:embed/>
                </p:oleObj>
              </mc:Choice>
              <mc:Fallback>
                <p:oleObj name="Equation" r:id="rId3" imgW="1422400" imgH="558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42863"/>
                        <a:ext cx="196311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8129588" y="52388"/>
          <a:ext cx="1752600" cy="68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1" name="Equation" r:id="rId5" imgW="1422400" imgH="558800" progId="Equation.3">
                  <p:embed/>
                </p:oleObj>
              </mc:Choice>
              <mc:Fallback>
                <p:oleObj name="Equation" r:id="rId5" imgW="14224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52388"/>
                        <a:ext cx="1752600" cy="6802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1371600" y="1143000"/>
          <a:ext cx="6324600" cy="184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2" name="Equation" r:id="rId7" imgW="4520880" imgH="1320480" progId="Equation.3">
                  <p:embed/>
                </p:oleObj>
              </mc:Choice>
              <mc:Fallback>
                <p:oleObj name="Equation" r:id="rId7" imgW="4520880" imgH="1320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6324600" cy="1844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0711" name="Object 7"/>
          <p:cNvGraphicFramePr>
            <a:graphicFrameLocks noChangeAspect="1"/>
          </p:cNvGraphicFramePr>
          <p:nvPr/>
        </p:nvGraphicFramePr>
        <p:xfrm>
          <a:off x="357188" y="2828916"/>
          <a:ext cx="7543800" cy="39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3" name="Equation" r:id="rId9" imgW="5867280" imgH="2654280" progId="Equation.3">
                  <p:embed/>
                </p:oleObj>
              </mc:Choice>
              <mc:Fallback>
                <p:oleObj name="Equation" r:id="rId9" imgW="5867280" imgH="2654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28916"/>
                        <a:ext cx="7543800" cy="3929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195262" y="117259"/>
          <a:ext cx="4224337" cy="190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7" name="Equation" r:id="rId3" imgW="2400120" imgH="1371600" progId="Equation.3">
                  <p:embed/>
                </p:oleObj>
              </mc:Choice>
              <mc:Fallback>
                <p:oleObj name="Equation" r:id="rId3" imgW="2400120" imgH="1371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" y="117259"/>
                        <a:ext cx="4224337" cy="1903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223837" y="1976437"/>
          <a:ext cx="5872163" cy="192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8" name="Equation" r:id="rId5" imgW="4737100" imgH="1714500" progId="Equation.3">
                  <p:embed/>
                </p:oleObj>
              </mc:Choice>
              <mc:Fallback>
                <p:oleObj name="Equation" r:id="rId5" imgW="4737100" imgH="171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" y="1976437"/>
                        <a:ext cx="5872163" cy="1921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80987" y="3781425"/>
          <a:ext cx="8048501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9" name="Equation" r:id="rId7" imgW="6477000" imgH="2527300" progId="Equation.3">
                  <p:embed/>
                </p:oleObj>
              </mc:Choice>
              <mc:Fallback>
                <p:oleObj name="Equation" r:id="rId7" imgW="6477000" imgH="2527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" y="3781425"/>
                        <a:ext cx="8048501" cy="289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5577572" cy="2574676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Ex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Let X have the </a:t>
            </a:r>
            <a:r>
              <a:rPr lang="en-US" sz="2400" dirty="0" err="1" smtClean="0"/>
              <a:t>p.d.f</a:t>
            </a:r>
            <a:r>
              <a:rPr lang="en-US" sz="2400" dirty="0" smtClean="0"/>
              <a:t>.;</a:t>
            </a:r>
          </a:p>
          <a:p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400" dirty="0" smtClean="0"/>
              <a:t>where  Y = -2lnX, </a:t>
            </a:r>
            <a:r>
              <a:rPr lang="en-US" sz="2400" b="1" dirty="0" smtClean="0"/>
              <a:t>find</a:t>
            </a:r>
            <a:r>
              <a:rPr lang="en-US" sz="2400" dirty="0" smtClean="0"/>
              <a:t> the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of Y.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Sol.: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838199" y="609600"/>
          <a:ext cx="334735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3" imgW="1955800" imgH="520700" progId="Equation.3">
                  <p:embed/>
                </p:oleObj>
              </mc:Choice>
              <mc:Fallback>
                <p:oleObj name="Equation" r:id="rId3" imgW="1955800" imgH="520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609600"/>
                        <a:ext cx="334735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1001" y="2438400"/>
          <a:ext cx="915296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5" imgW="5689600" imgH="2501900" progId="Equation.3">
                  <p:embed/>
                </p:oleObj>
              </mc:Choice>
              <mc:Fallback>
                <p:oleObj name="Equation" r:id="rId5" imgW="5689600" imgH="2501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438400"/>
                        <a:ext cx="9152964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1"/>
            <a:ext cx="96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Given                                                               , formally compute the </a:t>
            </a:r>
          </a:p>
          <a:p>
            <a:r>
              <a:rPr lang="en-US" sz="2400" dirty="0" smtClean="0"/>
              <a:t>reciprocal of;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Compare this with the variance of (</a:t>
            </a:r>
            <a:r>
              <a:rPr lang="en-US" sz="2400" i="1" dirty="0" smtClean="0"/>
              <a:t>n</a:t>
            </a:r>
            <a:r>
              <a:rPr lang="en-US" sz="2400" dirty="0" smtClean="0"/>
              <a:t> + 1) </a:t>
            </a:r>
            <a:r>
              <a:rPr lang="en-US" sz="2400" dirty="0" err="1" smtClean="0"/>
              <a:t>Y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/ </a:t>
            </a:r>
            <a:r>
              <a:rPr lang="en-US" sz="2400" i="1" dirty="0" smtClean="0"/>
              <a:t>n</a:t>
            </a:r>
            <a:r>
              <a:rPr lang="en-US" sz="2400" dirty="0" smtClean="0"/>
              <a:t>, where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the largest item </a:t>
            </a:r>
          </a:p>
          <a:p>
            <a:r>
              <a:rPr lang="en-US" sz="2400" dirty="0" smtClean="0"/>
              <a:t>of a random sample of size (</a:t>
            </a:r>
            <a:r>
              <a:rPr lang="en-US" sz="2400" i="1" dirty="0" smtClean="0"/>
              <a:t>n</a:t>
            </a:r>
            <a:r>
              <a:rPr lang="en-US" sz="2400" dirty="0" smtClean="0"/>
              <a:t>) from this distribution (</a:t>
            </a:r>
            <a:r>
              <a:rPr lang="en-US" sz="2400" i="1" dirty="0" smtClean="0"/>
              <a:t>nth </a:t>
            </a:r>
            <a:r>
              <a:rPr lang="en-US" sz="2400" dirty="0" smtClean="0"/>
              <a:t>order statistic)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 1: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1562100" y="185738"/>
          <a:ext cx="46566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3" name="Equation" r:id="rId3" imgW="4051300" imgH="279400" progId="Equation.3">
                  <p:embed/>
                </p:oleObj>
              </mc:Choice>
              <mc:Fallback>
                <p:oleObj name="Equation" r:id="rId3" imgW="4051300" imgH="279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85738"/>
                        <a:ext cx="465666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2057400" y="533400"/>
          <a:ext cx="3124200" cy="121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4" name="Equation" r:id="rId5" imgW="1701800" imgH="673100" progId="Equation.3">
                  <p:embed/>
                </p:oleObj>
              </mc:Choice>
              <mc:Fallback>
                <p:oleObj name="Equation" r:id="rId5" imgW="1701800" imgH="673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"/>
                        <a:ext cx="3124200" cy="1211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1295400" y="2895600"/>
          <a:ext cx="6553200" cy="3630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5" name="Equation" r:id="rId7" imgW="3479800" imgH="2273300" progId="Equation.3">
                  <p:embed/>
                </p:oleObj>
              </mc:Choice>
              <mc:Fallback>
                <p:oleObj name="Equation" r:id="rId7" imgW="3479800" imgH="2273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553200" cy="3630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381000" y="304800"/>
          <a:ext cx="9209379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Equation" r:id="rId3" imgW="4711680" imgH="2489040" progId="Equation.3">
                  <p:embed/>
                </p:oleObj>
              </mc:Choice>
              <mc:Fallback>
                <p:oleObj name="Equation" r:id="rId3" imgW="4711680" imgH="248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9209379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1729" name="Object 1"/>
          <p:cNvGraphicFramePr>
            <a:graphicFrameLocks noChangeAspect="1"/>
          </p:cNvGraphicFramePr>
          <p:nvPr/>
        </p:nvGraphicFramePr>
        <p:xfrm>
          <a:off x="138113" y="161925"/>
          <a:ext cx="954801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Equation" r:id="rId3" imgW="6527800" imgH="4622800" progId="Equation.3">
                  <p:embed/>
                </p:oleObj>
              </mc:Choice>
              <mc:Fallback>
                <p:oleObj name="Equation" r:id="rId3" imgW="6527800" imgH="4622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61925"/>
                        <a:ext cx="9548010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63" y="176213"/>
            <a:ext cx="417293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Methods of Estimation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213" y="881748"/>
            <a:ext cx="83439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First: Maximum Likelihood Estimation (MLE)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95" y="1496247"/>
            <a:ext cx="964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with a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), the joint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of </a:t>
            </a:r>
          </a:p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denote L(</a:t>
            </a:r>
            <a:r>
              <a:rPr lang="en-US" sz="2400" i="1" dirty="0" smtClean="0"/>
              <a:t>θ</a:t>
            </a:r>
            <a:r>
              <a:rPr lang="en-US" sz="2400" dirty="0" smtClean="0"/>
              <a:t>) is called the likelihood function, and </a:t>
            </a:r>
            <a:r>
              <a:rPr lang="en-US" sz="2400" b="1" dirty="0" smtClean="0">
                <a:solidFill>
                  <a:srgbClr val="0033CC"/>
                </a:solidFill>
              </a:rPr>
              <a:t>the value of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   which maximizes the likelihood function is called Maximum Likelihood Estimator (MLE) for </a:t>
            </a:r>
            <a:r>
              <a:rPr lang="en-US" sz="2400" b="1" i="1" dirty="0" smtClean="0">
                <a:solidFill>
                  <a:srgbClr val="0033CC"/>
                </a:solidFill>
              </a:rPr>
              <a:t>θ</a:t>
            </a:r>
            <a:r>
              <a:rPr lang="en-US" sz="2400" b="1" dirty="0" smtClean="0">
                <a:solidFill>
                  <a:srgbClr val="C00000"/>
                </a:solidFill>
              </a:rPr>
              <a:t>,</a:t>
            </a:r>
            <a:r>
              <a:rPr lang="en-US" sz="2400" dirty="0" smtClean="0"/>
              <a:t> or the </a:t>
            </a:r>
            <a:r>
              <a:rPr lang="en-US" sz="2400" dirty="0" err="1" smtClean="0"/>
              <a:t>m.l.e</a:t>
            </a:r>
            <a:r>
              <a:rPr lang="en-US" sz="2400" dirty="0" smtClean="0"/>
              <a:t> is solution of:</a:t>
            </a:r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225972" y="2230821"/>
          <a:ext cx="304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0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72" y="2230821"/>
                        <a:ext cx="304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164006" y="3086758"/>
          <a:ext cx="815657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1" name="Equation" r:id="rId5" imgW="2844720" imgH="1409400" progId="Equation.3">
                  <p:embed/>
                </p:oleObj>
              </mc:Choice>
              <mc:Fallback>
                <p:oleObj name="Equation" r:id="rId5" imgW="2844720" imgH="140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06" y="3086758"/>
                        <a:ext cx="8156575" cy="329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12834" y="6297644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Note:</a:t>
            </a:r>
            <a:r>
              <a:rPr lang="en-US" sz="2400" b="1" dirty="0" smtClean="0"/>
              <a:t> </a:t>
            </a:r>
            <a:r>
              <a:rPr lang="en-US" sz="2400" dirty="0" smtClean="0"/>
              <a:t>If the second derivative less than zero that be the maximum</a:t>
            </a:r>
            <a:r>
              <a:rPr lang="en-US" sz="2400" b="1" dirty="0" smtClean="0"/>
              <a:t>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28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Steps of Maximum Likelihood Estimation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01" name="Object 1"/>
          <p:cNvGraphicFramePr>
            <a:graphicFrameLocks noChangeAspect="1"/>
          </p:cNvGraphicFramePr>
          <p:nvPr/>
        </p:nvGraphicFramePr>
        <p:xfrm>
          <a:off x="457200" y="1524000"/>
          <a:ext cx="92297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9" name="Equation" r:id="rId3" imgW="3721100" imgH="1663700" progId="Equation.3">
                  <p:embed/>
                </p:oleObj>
              </mc:Choice>
              <mc:Fallback>
                <p:oleObj name="Equation" r:id="rId3" imgW="3721100" imgH="166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92297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48" y="26276"/>
            <a:ext cx="9120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b="1" dirty="0" smtClean="0"/>
              <a:t>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normal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N(</a:t>
            </a:r>
            <a:r>
              <a:rPr lang="en-US" sz="2800" i="1" dirty="0" smtClean="0"/>
              <a:t>θ</a:t>
            </a:r>
            <a:r>
              <a:rPr lang="en-US" sz="2800" dirty="0" smtClean="0"/>
              <a:t>, 1),</a:t>
            </a:r>
          </a:p>
          <a:p>
            <a:r>
              <a:rPr lang="en-US" sz="2800" dirty="0" smtClean="0"/>
              <a:t> find the </a:t>
            </a:r>
            <a:r>
              <a:rPr lang="en-US" sz="2800" dirty="0" err="1" smtClean="0"/>
              <a:t>m.l.e</a:t>
            </a:r>
            <a:r>
              <a:rPr lang="en-US" sz="2800" dirty="0" smtClean="0"/>
              <a:t> for </a:t>
            </a:r>
            <a:r>
              <a:rPr lang="en-US" sz="2800" i="1" dirty="0" smtClean="0"/>
              <a:t>θ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864476" y="995856"/>
          <a:ext cx="8305800" cy="579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5" name="Equation" r:id="rId3" imgW="3911400" imgH="3555720" progId="Equation.3">
                  <p:embed/>
                </p:oleObj>
              </mc:Choice>
              <mc:Fallback>
                <p:oleObj name="Equation" r:id="rId3" imgW="3911400" imgH="3555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476" y="995856"/>
                        <a:ext cx="8305800" cy="5799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4" y="94593"/>
            <a:ext cx="9365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b="1" dirty="0" smtClean="0"/>
              <a:t>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Binomial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Bin(</a:t>
            </a:r>
            <a:r>
              <a:rPr lang="en-US" sz="2800" i="1" dirty="0" smtClean="0"/>
              <a:t>m</a:t>
            </a:r>
            <a:r>
              <a:rPr lang="en-US" sz="2800" dirty="0" smtClean="0"/>
              <a:t>, </a:t>
            </a:r>
            <a:r>
              <a:rPr lang="en-US" sz="2800" i="1" dirty="0" smtClean="0"/>
              <a:t>θ</a:t>
            </a:r>
            <a:r>
              <a:rPr lang="en-US" sz="2800" dirty="0" smtClean="0"/>
              <a:t>), </a:t>
            </a:r>
          </a:p>
          <a:p>
            <a:r>
              <a:rPr lang="en-US" sz="2800" dirty="0" smtClean="0"/>
              <a:t>find </a:t>
            </a:r>
            <a:r>
              <a:rPr lang="en-US" sz="2800" dirty="0" err="1" smtClean="0"/>
              <a:t>m.l.e</a:t>
            </a:r>
            <a:r>
              <a:rPr lang="en-US" sz="2800" dirty="0" smtClean="0"/>
              <a:t> for </a:t>
            </a:r>
            <a:r>
              <a:rPr lang="en-US" sz="2800" i="1" dirty="0" smtClean="0"/>
              <a:t>θ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762000" y="1219200"/>
          <a:ext cx="887137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Equation" r:id="rId3" imgW="3543120" imgH="2361960" progId="Equation.3">
                  <p:embed/>
                </p:oleObj>
              </mc:Choice>
              <mc:Fallback>
                <p:oleObj name="Equation" r:id="rId3" imgW="3543120" imgH="2361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871378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381000" y="228600"/>
          <a:ext cx="8915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Equation" r:id="rId3" imgW="5029200" imgH="3073320" progId="Equation.3">
                  <p:embed/>
                </p:oleObj>
              </mc:Choice>
              <mc:Fallback>
                <p:oleObj name="Equation" r:id="rId3" imgW="5029200" imgH="30733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9154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79" y="170886"/>
            <a:ext cx="6057043" cy="584775"/>
          </a:xfrm>
          <a:prstGeom prst="rect">
            <a:avLst/>
          </a:prstGeom>
          <a:solidFill>
            <a:srgbClr val="FFE5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Invariance Property of the (</a:t>
            </a:r>
            <a:r>
              <a:rPr lang="en-US" sz="3200" b="1" dirty="0" err="1" smtClean="0">
                <a:solidFill>
                  <a:srgbClr val="C00000"/>
                </a:solidFill>
              </a:rPr>
              <a:t>m.l.e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14" y="888124"/>
            <a:ext cx="9703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a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with </a:t>
            </a:r>
            <a:r>
              <a:rPr lang="en-US" sz="2800" dirty="0" err="1" smtClean="0"/>
              <a:t>p.d.f</a:t>
            </a:r>
            <a:r>
              <a:rPr lang="en-US" sz="2800" dirty="0" smtClean="0"/>
              <a:t>.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;</a:t>
            </a:r>
            <a:r>
              <a:rPr lang="en-US" sz="2800" i="1" dirty="0" err="1" smtClean="0"/>
              <a:t>θ</a:t>
            </a:r>
            <a:r>
              <a:rPr lang="en-US" sz="2800" dirty="0" smtClean="0"/>
              <a:t>), let       be a </a:t>
            </a:r>
            <a:r>
              <a:rPr lang="en-US" sz="2800" dirty="0" err="1" smtClean="0"/>
              <a:t>m.l.e</a:t>
            </a:r>
            <a:r>
              <a:rPr lang="en-US" sz="2800" dirty="0" smtClean="0"/>
              <a:t>. for the</a:t>
            </a:r>
          </a:p>
          <a:p>
            <a:r>
              <a:rPr lang="en-US" sz="2800" dirty="0" smtClean="0"/>
              <a:t>parameter </a:t>
            </a:r>
            <a:r>
              <a:rPr lang="en-US" sz="2800" i="1" dirty="0" smtClean="0"/>
              <a:t>θ</a:t>
            </a:r>
            <a:r>
              <a:rPr lang="en-US" sz="2800" dirty="0" smtClean="0"/>
              <a:t>, and </a:t>
            </a:r>
            <a:r>
              <a:rPr lang="en-US" sz="2800" i="1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θ</a:t>
            </a:r>
            <a:r>
              <a:rPr lang="en-US" sz="2800" dirty="0" smtClean="0"/>
              <a:t>) be a (one-to-one) function of </a:t>
            </a:r>
            <a:r>
              <a:rPr lang="en-US" sz="2800" i="1" dirty="0" smtClean="0"/>
              <a:t>θ</a:t>
            </a:r>
            <a:r>
              <a:rPr lang="en-US" sz="2800" dirty="0" smtClean="0"/>
              <a:t>, then         is 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m.l.e</a:t>
            </a:r>
            <a:r>
              <a:rPr lang="en-US" sz="2800" dirty="0" smtClean="0"/>
              <a:t>. for </a:t>
            </a:r>
            <a:r>
              <a:rPr lang="en-US" sz="2800" i="1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θ</a:t>
            </a:r>
            <a:r>
              <a:rPr lang="en-US" sz="2800" dirty="0" smtClean="0"/>
              <a:t>).</a:t>
            </a:r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25" name="Object 1"/>
          <p:cNvGraphicFramePr>
            <a:graphicFrameLocks noChangeAspect="1"/>
          </p:cNvGraphicFramePr>
          <p:nvPr/>
        </p:nvGraphicFramePr>
        <p:xfrm>
          <a:off x="6248400" y="914400"/>
          <a:ext cx="404273" cy="47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0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404273" cy="471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8610600" y="1371600"/>
          <a:ext cx="685800" cy="50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1" name="Equation" r:id="rId5" imgW="368300" imgH="279400" progId="Equation.3">
                  <p:embed/>
                </p:oleObj>
              </mc:Choice>
              <mc:Fallback>
                <p:oleObj name="Equation" r:id="rId5" imgW="3683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371600"/>
                        <a:ext cx="685800" cy="509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0358" y="2745827"/>
            <a:ext cx="9443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Remarks: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1) </a:t>
            </a:r>
            <a:r>
              <a:rPr lang="en-US" sz="3200" dirty="0" smtClean="0"/>
              <a:t>The </a:t>
            </a:r>
            <a:r>
              <a:rPr lang="en-US" sz="3200" dirty="0" err="1" smtClean="0"/>
              <a:t>m.l.e</a:t>
            </a:r>
            <a:r>
              <a:rPr lang="en-US" sz="3200" dirty="0" smtClean="0"/>
              <a:t>.       is a function of the sufficient estimator.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2)</a:t>
            </a:r>
            <a:r>
              <a:rPr lang="en-US" sz="3200" dirty="0" smtClean="0"/>
              <a:t> The </a:t>
            </a:r>
            <a:r>
              <a:rPr lang="en-US" sz="3200" dirty="0" err="1" smtClean="0"/>
              <a:t>m.l.e</a:t>
            </a:r>
            <a:r>
              <a:rPr lang="en-US" sz="3200" dirty="0" smtClean="0"/>
              <a:t>.       is not always unbiased estimator for </a:t>
            </a:r>
            <a:r>
              <a:rPr lang="en-US" sz="3200" i="1" dirty="0" smtClean="0"/>
              <a:t>θ</a:t>
            </a:r>
            <a:r>
              <a:rPr lang="en-US" sz="3200" dirty="0" smtClean="0"/>
              <a:t>.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2438400" y="3733800"/>
          <a:ext cx="457200" cy="59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2" name="Equation" r:id="rId7" imgW="139639" imgH="241195" progId="Equation.3">
                  <p:embed/>
                </p:oleObj>
              </mc:Choice>
              <mc:Fallback>
                <p:oleObj name="Equation" r:id="rId7" imgW="139639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457200" cy="595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2362200" y="3276600"/>
          <a:ext cx="457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3" name="Equation" r:id="rId9" imgW="139639" imgH="241195" progId="Equation.3">
                  <p:embed/>
                </p:oleObj>
              </mc:Choice>
              <mc:Fallback>
                <p:oleObj name="Equation" r:id="rId9" imgW="139639" imgH="24119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57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10" y="63062"/>
            <a:ext cx="8845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In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exponential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Exp(1/</a:t>
            </a:r>
            <a:r>
              <a:rPr lang="en-US" sz="2800" i="1" dirty="0" smtClean="0"/>
              <a:t>θ</a:t>
            </a:r>
            <a:r>
              <a:rPr lang="en-US" sz="2800" dirty="0" smtClean="0"/>
              <a:t>), find </a:t>
            </a:r>
            <a:r>
              <a:rPr lang="en-US" sz="2800" dirty="0" err="1" smtClean="0"/>
              <a:t>m.l.e</a:t>
            </a:r>
            <a:r>
              <a:rPr lang="en-US" sz="2800" dirty="0" smtClean="0"/>
              <a:t> for:</a:t>
            </a:r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378372" y="478221"/>
          <a:ext cx="4953000" cy="64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8" name="Equation" r:id="rId3" imgW="2984500" imgH="457200" progId="Equation.3">
                  <p:embed/>
                </p:oleObj>
              </mc:Choice>
              <mc:Fallback>
                <p:oleObj name="Equation" r:id="rId3" imgW="29845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72" y="478221"/>
                        <a:ext cx="4953000" cy="646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94593" y="926060"/>
            <a:ext cx="784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827690" y="1060199"/>
          <a:ext cx="8686800" cy="450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9" name="Equation" r:id="rId5" imgW="4610100" imgH="3086100" progId="Equation.3">
                  <p:embed/>
                </p:oleObj>
              </mc:Choice>
              <mc:Fallback>
                <p:oleObj name="Equation" r:id="rId5" imgW="4610100" imgH="308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90" y="1060199"/>
                        <a:ext cx="8686800" cy="4502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78068" y="5541579"/>
          <a:ext cx="8642131" cy="128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0" name="Equation" r:id="rId7" imgW="5016500" imgH="939800" progId="Equation.3">
                  <p:embed/>
                </p:oleObj>
              </mc:Choice>
              <mc:Fallback>
                <p:oleObj name="Equation" r:id="rId7" imgW="5016500" imgH="93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68" y="5541579"/>
                        <a:ext cx="8642131" cy="1287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2321" y="165068"/>
            <a:ext cx="9502297" cy="125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X is a uniform random variable on the interval (-2, 2), find the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Y;   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= 4X + 3.                            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= |X|.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defTabSz="8900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09601" y="1295400"/>
          <a:ext cx="8077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3" imgW="4076640" imgH="3174840" progId="Equation.3">
                  <p:embed/>
                </p:oleObj>
              </mc:Choice>
              <mc:Fallback>
                <p:oleObj name="Equation" r:id="rId3" imgW="4076640" imgH="3174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295400"/>
                        <a:ext cx="80772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6" y="4837915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66" y="78828"/>
            <a:ext cx="8735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normal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N(</a:t>
            </a:r>
            <a:r>
              <a:rPr lang="en-US" sz="2800" i="1" dirty="0" smtClean="0"/>
              <a:t>θ</a:t>
            </a:r>
            <a:r>
              <a:rPr lang="en-US" sz="2800" dirty="0" smtClean="0"/>
              <a:t>,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1)</a:t>
            </a:r>
            <a:r>
              <a:rPr lang="en-US" sz="2800" dirty="0" smtClean="0"/>
              <a:t> find </a:t>
            </a:r>
            <a:r>
              <a:rPr lang="en-US" sz="2800" dirty="0" err="1" smtClean="0"/>
              <a:t>m.l.e</a:t>
            </a:r>
            <a:r>
              <a:rPr lang="en-US" sz="2800" dirty="0" smtClean="0"/>
              <a:t> for parameters </a:t>
            </a:r>
            <a:r>
              <a:rPr lang="en-US" sz="2800" i="1" dirty="0" smtClean="0"/>
              <a:t>θ </a:t>
            </a:r>
            <a:r>
              <a:rPr lang="en-US" sz="2800" dirty="0" smtClean="0"/>
              <a:t>and σ</a:t>
            </a:r>
            <a:r>
              <a:rPr lang="en-US" sz="2800" baseline="30000" dirty="0" smtClean="0"/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2)</a:t>
            </a:r>
            <a:r>
              <a:rPr lang="en-US" sz="2800" dirty="0" smtClean="0"/>
              <a:t> If 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is </a:t>
            </a:r>
            <a:r>
              <a:rPr lang="en-US" sz="2800" dirty="0" err="1" smtClean="0"/>
              <a:t>m.l.e</a:t>
            </a:r>
            <a:r>
              <a:rPr lang="en-US" sz="2800" dirty="0" smtClean="0"/>
              <a:t>. for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then find </a:t>
            </a:r>
            <a:r>
              <a:rPr lang="en-US" sz="2800" dirty="0" err="1" smtClean="0"/>
              <a:t>m.l.e</a:t>
            </a:r>
            <a:r>
              <a:rPr lang="en-US" sz="2800" dirty="0" smtClean="0"/>
              <a:t>. for σ.</a:t>
            </a:r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60434" y="1477853"/>
            <a:ext cx="1173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 1)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1219200" y="1828800"/>
          <a:ext cx="833827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Equation" r:id="rId3" imgW="4152900" imgH="2451100" progId="Equation.3">
                  <p:embed/>
                </p:oleObj>
              </mc:Choice>
              <mc:Fallback>
                <p:oleObj name="Equation" r:id="rId3" imgW="4152900" imgH="2451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8338278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457200" y="304800"/>
          <a:ext cx="9144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7" name="Equation" r:id="rId3" imgW="5117760" imgH="2997000" progId="Equation.3">
                  <p:embed/>
                </p:oleObj>
              </mc:Choice>
              <mc:Fallback>
                <p:oleObj name="Equation" r:id="rId3" imgW="5117760" imgH="2997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91440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457200" y="4495800"/>
          <a:ext cx="827677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2" name="Equation" r:id="rId3" imgW="2844720" imgH="444240" progId="Equation.3">
                  <p:embed/>
                </p:oleObj>
              </mc:Choice>
              <mc:Fallback>
                <p:oleObj name="Equation" r:id="rId3" imgW="2844720" imgH="444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827677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168165" y="241738"/>
          <a:ext cx="9601201" cy="36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3" name="Equation" r:id="rId5" imgW="4495680" imgH="1473120" progId="Equation.3">
                  <p:embed/>
                </p:oleObj>
              </mc:Choice>
              <mc:Fallback>
                <p:oleObj name="Equation" r:id="rId5" imgW="4495680" imgH="1473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65" y="241738"/>
                        <a:ext cx="9601201" cy="364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286406" y="3591910"/>
          <a:ext cx="7120759" cy="307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Equation" r:id="rId3" imgW="3390900" imgH="1943100" progId="Equation.3">
                  <p:embed/>
                </p:oleObj>
              </mc:Choice>
              <mc:Fallback>
                <p:oleObj name="Equation" r:id="rId3" imgW="3390900" imgH="1943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06" y="3591910"/>
                        <a:ext cx="7120759" cy="3075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399392" y="176047"/>
          <a:ext cx="7677807" cy="3389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5" name="Equation" r:id="rId5" imgW="3797280" imgH="1676160" progId="Equation.3">
                  <p:embed/>
                </p:oleObj>
              </mc:Choice>
              <mc:Fallback>
                <p:oleObj name="Equation" r:id="rId5" imgW="3797280" imgH="1676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92" y="176047"/>
                        <a:ext cx="7677807" cy="3389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268014" y="120145"/>
            <a:ext cx="8230138" cy="584775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Second: Moments Estimation Method (MEM)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04" y="838200"/>
            <a:ext cx="95000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Let </a:t>
            </a:r>
            <a:r>
              <a:rPr lang="en-US" sz="3200" i="1" dirty="0" smtClean="0"/>
              <a:t>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</a:t>
            </a:r>
            <a:r>
              <a:rPr lang="en-US" sz="3200" i="1" dirty="0" smtClean="0"/>
              <a:t>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n</a:t>
            </a:r>
            <a:r>
              <a:rPr lang="en-US" sz="3200" dirty="0" smtClean="0"/>
              <a:t> be a </a:t>
            </a:r>
            <a:r>
              <a:rPr lang="en-US" sz="3200" dirty="0" err="1" smtClean="0"/>
              <a:t>rss</a:t>
            </a:r>
            <a:r>
              <a:rPr lang="en-US" sz="3200" i="1" dirty="0" err="1" smtClean="0"/>
              <a:t>n</a:t>
            </a:r>
            <a:r>
              <a:rPr lang="en-US" sz="3200" dirty="0" smtClean="0"/>
              <a:t> from a </a:t>
            </a:r>
            <a:r>
              <a:rPr lang="en-US" sz="3200" dirty="0" err="1" smtClean="0"/>
              <a:t>dist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 with a </a:t>
            </a:r>
            <a:r>
              <a:rPr lang="en-US" sz="3200" dirty="0" err="1" smtClean="0"/>
              <a:t>p.d.f</a:t>
            </a:r>
            <a:r>
              <a:rPr lang="en-US" sz="3200" dirty="0" smtClean="0"/>
              <a:t>. </a:t>
            </a:r>
          </a:p>
          <a:p>
            <a:pPr algn="just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; </a:t>
            </a:r>
            <a:r>
              <a:rPr lang="en-US" sz="3200" i="1" dirty="0" smtClean="0"/>
              <a:t>θ</a:t>
            </a:r>
            <a:r>
              <a:rPr lang="en-US" sz="3200" dirty="0" smtClean="0"/>
              <a:t>), the average value of the </a:t>
            </a:r>
            <a:r>
              <a:rPr lang="en-US" sz="3200" dirty="0" err="1" smtClean="0"/>
              <a:t>k</a:t>
            </a:r>
            <a:r>
              <a:rPr lang="en-US" sz="3200" i="1" baseline="30000" dirty="0" err="1" smtClean="0"/>
              <a:t>th</a:t>
            </a:r>
            <a:r>
              <a:rPr lang="en-US" sz="3200" dirty="0" smtClean="0"/>
              <a:t> powers of</a:t>
            </a:r>
          </a:p>
          <a:p>
            <a:pPr algn="just"/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</a:t>
            </a:r>
            <a:r>
              <a:rPr lang="en-US" sz="3200" i="1" dirty="0" smtClean="0"/>
              <a:t>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n</a:t>
            </a:r>
            <a:r>
              <a:rPr lang="en-US" sz="3200" dirty="0" smtClean="0"/>
              <a:t>);  </a:t>
            </a:r>
          </a:p>
          <a:p>
            <a:pPr algn="just"/>
            <a:r>
              <a:rPr lang="en-US" sz="2000" dirty="0" smtClean="0"/>
              <a:t>                </a:t>
            </a:r>
          </a:p>
          <a:p>
            <a:pPr algn="just"/>
            <a:r>
              <a:rPr lang="en-US" sz="3200" dirty="0" smtClean="0"/>
              <a:t>                    is the </a:t>
            </a:r>
            <a:r>
              <a:rPr lang="en-US" sz="3200" dirty="0" err="1" smtClean="0"/>
              <a:t>k</a:t>
            </a:r>
            <a:r>
              <a:rPr lang="en-US" sz="3200" i="1" baseline="30000" dirty="0" err="1" smtClean="0"/>
              <a:t>th</a:t>
            </a:r>
            <a:r>
              <a:rPr lang="en-US" sz="3200" i="1" baseline="30000" dirty="0" smtClean="0"/>
              <a:t> </a:t>
            </a:r>
            <a:r>
              <a:rPr lang="en-US" sz="3200" i="1" dirty="0" smtClean="0"/>
              <a:t> </a:t>
            </a:r>
            <a:r>
              <a:rPr lang="en-US" sz="3200" dirty="0" smtClean="0"/>
              <a:t>sample moment</a:t>
            </a:r>
            <a:r>
              <a:rPr lang="en-US" sz="3200" i="1" baseline="30000" dirty="0" smtClean="0"/>
              <a:t> </a:t>
            </a:r>
            <a:r>
              <a:rPr lang="en-US" sz="3200" dirty="0" smtClean="0"/>
              <a:t>,</a:t>
            </a:r>
          </a:p>
          <a:p>
            <a:pPr algn="just"/>
            <a:r>
              <a:rPr lang="en-US" sz="2400" dirty="0" smtClean="0"/>
              <a:t> </a:t>
            </a:r>
          </a:p>
          <a:p>
            <a:pPr algn="just"/>
            <a:r>
              <a:rPr lang="en-US" sz="3200" dirty="0" smtClean="0"/>
              <a:t> M</a:t>
            </a:r>
            <a:r>
              <a:rPr lang="en-US" sz="3200" i="1" baseline="-25000" dirty="0" smtClean="0"/>
              <a:t>k</a:t>
            </a:r>
            <a:r>
              <a:rPr lang="en-US" sz="3200" dirty="0" smtClean="0"/>
              <a:t> = E(</a:t>
            </a:r>
            <a:r>
              <a:rPr lang="en-US" sz="3200" dirty="0" err="1" smtClean="0"/>
              <a:t>X</a:t>
            </a:r>
            <a:r>
              <a:rPr lang="en-US" sz="3200" i="1" baseline="30000" dirty="0" err="1" smtClean="0"/>
              <a:t>k</a:t>
            </a:r>
            <a:r>
              <a:rPr lang="en-US" sz="3200" dirty="0" smtClean="0"/>
              <a:t>)  is the </a:t>
            </a:r>
            <a:r>
              <a:rPr lang="en-US" sz="3200" dirty="0" err="1" smtClean="0"/>
              <a:t>k</a:t>
            </a:r>
            <a:r>
              <a:rPr lang="en-US" sz="3200" i="1" baseline="30000" dirty="0" err="1" smtClean="0"/>
              <a:t>th</a:t>
            </a:r>
            <a:r>
              <a:rPr lang="en-US" sz="3200" dirty="0" smtClean="0"/>
              <a:t> population moment about origin. 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The moment’s method estimator is the value of the </a:t>
            </a:r>
          </a:p>
          <a:p>
            <a:pPr algn="just"/>
            <a:r>
              <a:rPr lang="en-US" sz="3200" dirty="0" smtClean="0"/>
              <a:t>unknown parameter        that makes: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381000" y="2362200"/>
          <a:ext cx="1600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0" name="Equation" r:id="rId3" imgW="952087" imgH="520474" progId="Equation.3">
                  <p:embed/>
                </p:oleObj>
              </mc:Choice>
              <mc:Fallback>
                <p:oleObj name="Equation" r:id="rId3" imgW="952087" imgH="52047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1600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3657600" y="4953000"/>
          <a:ext cx="3810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Equation" r:id="rId5" imgW="139639" imgH="241195" progId="Equation.3">
                  <p:embed/>
                </p:oleObj>
              </mc:Choice>
              <mc:Fallback>
                <p:oleObj name="Equation" r:id="rId5" imgW="139639" imgH="24119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3810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2667000" y="5562600"/>
          <a:ext cx="2667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2" name="Equation" r:id="rId7" imgW="723586" imgH="241195" progId="Equation.3">
                  <p:embed/>
                </p:oleObj>
              </mc:Choice>
              <mc:Fallback>
                <p:oleObj name="Equation" r:id="rId7" imgW="723586" imgH="24119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2600"/>
                        <a:ext cx="2667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97" y="173421"/>
            <a:ext cx="8735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normal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N(</a:t>
            </a:r>
            <a:r>
              <a:rPr lang="en-US" sz="2800" i="1" dirty="0" smtClean="0"/>
              <a:t>θ</a:t>
            </a:r>
            <a:r>
              <a:rPr lang="en-US" sz="2800" dirty="0" smtClean="0"/>
              <a:t>,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</a:t>
            </a:r>
          </a:p>
          <a:p>
            <a:r>
              <a:rPr lang="en-US" sz="2800" dirty="0" smtClean="0"/>
              <a:t>estimate</a:t>
            </a:r>
            <a:r>
              <a:rPr lang="en-US" sz="2800" b="1" dirty="0" smtClean="0"/>
              <a:t> </a:t>
            </a:r>
            <a:r>
              <a:rPr lang="en-US" sz="2800" dirty="0" smtClean="0"/>
              <a:t>the  parameters </a:t>
            </a:r>
            <a:r>
              <a:rPr lang="en-US" sz="2800" i="1" dirty="0" smtClean="0"/>
              <a:t>θ </a:t>
            </a:r>
            <a:r>
              <a:rPr lang="en-US" sz="2800" dirty="0" smtClean="0"/>
              <a:t>and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using moment method.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7089" name="Object 1"/>
          <p:cNvGraphicFramePr>
            <a:graphicFrameLocks noChangeAspect="1"/>
          </p:cNvGraphicFramePr>
          <p:nvPr/>
        </p:nvGraphicFramePr>
        <p:xfrm>
          <a:off x="457200" y="1600200"/>
          <a:ext cx="5715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6" name="Equation" r:id="rId3" imgW="2730240" imgH="2489040" progId="Equation.3">
                  <p:embed/>
                </p:oleObj>
              </mc:Choice>
              <mc:Fallback>
                <p:oleObj name="Equation" r:id="rId3" imgW="2730240" imgH="248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57150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7010400" y="4191000"/>
          <a:ext cx="2616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7" name="Equation" r:id="rId5" imgW="1307880" imgH="1104840" progId="Equation.3">
                  <p:embed/>
                </p:oleObj>
              </mc:Choice>
              <mc:Fallback>
                <p:oleObj name="Equation" r:id="rId5" imgW="1307880" imgH="1104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2616200" cy="2209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096000" y="6324600"/>
            <a:ext cx="7620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41" y="220717"/>
            <a:ext cx="95894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In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a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with </a:t>
            </a:r>
            <a:r>
              <a:rPr lang="en-US" sz="2800" dirty="0" err="1" smtClean="0"/>
              <a:t>p.d.f</a:t>
            </a:r>
            <a:r>
              <a:rPr lang="en-US" sz="2800" dirty="0" smtClean="0"/>
              <a:t>.;                                            , </a:t>
            </a:r>
          </a:p>
          <a:p>
            <a:r>
              <a:rPr lang="en-US" sz="2800" dirty="0" smtClean="0"/>
              <a:t>estimate</a:t>
            </a:r>
            <a:r>
              <a:rPr lang="en-US" sz="2800" b="1" dirty="0" smtClean="0"/>
              <a:t> </a:t>
            </a:r>
            <a:r>
              <a:rPr lang="en-US" sz="2800" dirty="0" smtClean="0"/>
              <a:t>the  parameter </a:t>
            </a:r>
            <a:r>
              <a:rPr lang="en-US" sz="2800" i="1" dirty="0" smtClean="0"/>
              <a:t>θ </a:t>
            </a:r>
            <a:r>
              <a:rPr lang="en-US" sz="2800" dirty="0" smtClean="0"/>
              <a:t>using moment method.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 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5562600" y="228600"/>
          <a:ext cx="3636413" cy="4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2" name="Equation" r:id="rId3" imgW="2311400" imgH="304800" progId="Equation.3">
                  <p:embed/>
                </p:oleObj>
              </mc:Choice>
              <mc:Fallback>
                <p:oleObj name="Equation" r:id="rId3" imgW="2311400" imgH="304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"/>
                        <a:ext cx="3636413" cy="480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1148255" y="1221827"/>
          <a:ext cx="8458200" cy="557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3" name="Equation" r:id="rId5" imgW="6426200" imgH="3873500" progId="Equation.3">
                  <p:embed/>
                </p:oleObj>
              </mc:Choice>
              <mc:Fallback>
                <p:oleObj name="Equation" r:id="rId5" imgW="6426200" imgH="3873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255" y="1221827"/>
                        <a:ext cx="8458200" cy="557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48" y="94593"/>
            <a:ext cx="948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b="1" dirty="0" smtClean="0"/>
              <a:t> </a:t>
            </a:r>
            <a:r>
              <a:rPr lang="en-US" sz="2800" dirty="0" smtClean="0"/>
              <a:t>Estimate</a:t>
            </a:r>
            <a:r>
              <a:rPr lang="en-US" sz="2800" b="1" dirty="0" smtClean="0"/>
              <a:t> </a:t>
            </a:r>
            <a:r>
              <a:rPr lang="en-US" sz="2800" dirty="0" smtClean="0"/>
              <a:t>the parameters of Γ(α, 1/</a:t>
            </a:r>
            <a:r>
              <a:rPr lang="en-US" sz="2800" i="1" dirty="0" smtClean="0"/>
              <a:t>θ</a:t>
            </a:r>
            <a:r>
              <a:rPr lang="en-US" sz="2800" dirty="0" smtClean="0"/>
              <a:t>),</a:t>
            </a:r>
            <a:r>
              <a:rPr lang="en-US" sz="2800" i="1" dirty="0" smtClean="0"/>
              <a:t> </a:t>
            </a:r>
            <a:r>
              <a:rPr lang="en-US" sz="2800" dirty="0" smtClean="0"/>
              <a:t>using moment method.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762000" y="990600"/>
          <a:ext cx="8763000" cy="54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Equation" r:id="rId3" imgW="3454200" imgH="2717640" progId="Equation.3">
                  <p:embed/>
                </p:oleObj>
              </mc:Choice>
              <mc:Fallback>
                <p:oleObj name="Equation" r:id="rId3" imgW="3454200" imgH="2717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8763000" cy="54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236483" y="2522483"/>
          <a:ext cx="900945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4" name="Equation" r:id="rId3" imgW="6375400" imgH="2514600" progId="Equation.3">
                  <p:embed/>
                </p:oleObj>
              </mc:Choice>
              <mc:Fallback>
                <p:oleObj name="Equation" r:id="rId3" imgW="6375400" imgH="2514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83" y="2522483"/>
                        <a:ext cx="9009459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321769" y="94593"/>
          <a:ext cx="7731569" cy="230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5" name="Equation" r:id="rId5" imgW="3365280" imgH="1104840" progId="Equation.3">
                  <p:embed/>
                </p:oleObj>
              </mc:Choice>
              <mc:Fallback>
                <p:oleObj name="Equation" r:id="rId5" imgW="3365280" imgH="1104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69" y="94593"/>
                        <a:ext cx="7731569" cy="2301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151974" y="77387"/>
            <a:ext cx="84721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parameter by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 moment method for: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Exp(1/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Geo(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514350" indent="-51435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Sol: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57199" y="1524000"/>
          <a:ext cx="8967019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2" name="Equation" r:id="rId3" imgW="4152900" imgH="2565400" progId="Equation.3">
                  <p:embed/>
                </p:oleObj>
              </mc:Choice>
              <mc:Fallback>
                <p:oleObj name="Equation" r:id="rId3" imgW="4152900" imgH="256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1524000"/>
                        <a:ext cx="8967019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24134" y="232012"/>
          <a:ext cx="9296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3" imgW="5727700" imgH="1930400" progId="Equation.3">
                  <p:embed/>
                </p:oleObj>
              </mc:Choice>
              <mc:Fallback>
                <p:oleObj name="Equation" r:id="rId3" imgW="5727700" imgH="1930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34" y="232012"/>
                        <a:ext cx="92964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90605" y="3810000"/>
          <a:ext cx="5186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5" imgW="2832100" imgH="457200" progId="Equation.3">
                  <p:embed/>
                </p:oleObj>
              </mc:Choice>
              <mc:Fallback>
                <p:oleObj name="Equation" r:id="rId5" imgW="28321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5" y="3810000"/>
                        <a:ext cx="51863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69879" y="4851779"/>
          <a:ext cx="7004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7" imgW="4051080" imgH="749160" progId="Equation.3">
                  <p:embed/>
                </p:oleObj>
              </mc:Choice>
              <mc:Fallback>
                <p:oleObj name="Equation" r:id="rId7" imgW="4051080" imgH="749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879" y="4851779"/>
                        <a:ext cx="70040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533400" y="152400"/>
          <a:ext cx="62357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Equation" r:id="rId3" imgW="2450880" imgH="2425680" progId="Equation.3">
                  <p:embed/>
                </p:oleObj>
              </mc:Choice>
              <mc:Fallback>
                <p:oleObj name="Equation" r:id="rId3" imgW="2450880" imgH="2425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"/>
                        <a:ext cx="62357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1185" name="Object 1"/>
          <p:cNvGraphicFramePr>
            <a:graphicFrameLocks noChangeAspect="1"/>
          </p:cNvGraphicFramePr>
          <p:nvPr/>
        </p:nvGraphicFramePr>
        <p:xfrm>
          <a:off x="234950" y="160940"/>
          <a:ext cx="9290050" cy="658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Equation" r:id="rId3" imgW="3619440" imgH="3047760" progId="Equation.3">
                  <p:embed/>
                </p:oleObj>
              </mc:Choice>
              <mc:Fallback>
                <p:oleObj name="Equation" r:id="rId3" imgW="3619440" imgH="30477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60940"/>
                        <a:ext cx="9290050" cy="6586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147145" y="93869"/>
            <a:ext cx="7774629" cy="584775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Third: Minimum Variance Method (MVM)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75479" y="840460"/>
            <a:ext cx="93143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L(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be the likelihood function of 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rssn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then the parameter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has minimum variance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unbiased estimator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m.v.u.e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if it is possible to express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228599" y="2438400"/>
          <a:ext cx="175857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6" name="Equation" r:id="rId3" imgW="1015559" imgH="545863" progId="Equation.3">
                  <p:embed/>
                </p:oleObj>
              </mc:Choice>
              <mc:Fallback>
                <p:oleObj name="Equation" r:id="rId3" imgW="1015559" imgH="54586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438400"/>
                        <a:ext cx="175857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2023242" y="255814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 following form;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2057400" y="3276600"/>
          <a:ext cx="4343400" cy="140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7" name="Equation" r:id="rId5" imgW="1459866" imgH="533169" progId="Equation.3">
                  <p:embed/>
                </p:oleObj>
              </mc:Choice>
              <mc:Fallback>
                <p:oleObj name="Equation" r:id="rId5" imgW="1459866" imgH="53316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343400" cy="1406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270640" y="5123793"/>
            <a:ext cx="940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Where;      :  is (</a:t>
            </a:r>
            <a:r>
              <a:rPr lang="en-US" sz="2800" dirty="0" err="1" smtClean="0"/>
              <a:t>m.v.e</a:t>
            </a:r>
            <a:r>
              <a:rPr lang="en-US" sz="2800" dirty="0" smtClean="0"/>
              <a:t>.).        ,              V(    ): is variance of       .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0167" name="Object 7"/>
          <p:cNvGraphicFramePr>
            <a:graphicFrameLocks noChangeAspect="1"/>
          </p:cNvGraphicFramePr>
          <p:nvPr/>
        </p:nvGraphicFramePr>
        <p:xfrm>
          <a:off x="8818179" y="5163207"/>
          <a:ext cx="34834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8" name="Equation" r:id="rId7" imgW="139639" imgH="241195" progId="Equation.3">
                  <p:embed/>
                </p:oleObj>
              </mc:Choice>
              <mc:Fallback>
                <p:oleObj name="Equation" r:id="rId7" imgW="139639" imgH="24119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179" y="5163207"/>
                        <a:ext cx="34834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9" name="Object 9"/>
          <p:cNvGraphicFramePr>
            <a:graphicFrameLocks noChangeAspect="1"/>
          </p:cNvGraphicFramePr>
          <p:nvPr/>
        </p:nvGraphicFramePr>
        <p:xfrm>
          <a:off x="6124903" y="5147441"/>
          <a:ext cx="347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9" name="Equation" r:id="rId9" imgW="139639" imgH="241195" progId="Equation.3">
                  <p:embed/>
                </p:oleObj>
              </mc:Choice>
              <mc:Fallback>
                <p:oleObj name="Equation" r:id="rId9" imgW="139639" imgH="24119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903" y="5147441"/>
                        <a:ext cx="3476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524000" y="5181600"/>
          <a:ext cx="347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10" name="Equation" r:id="rId10" imgW="139639" imgH="241195" progId="Equation.3">
                  <p:embed/>
                </p:oleObj>
              </mc:Choice>
              <mc:Fallback>
                <p:oleObj name="Equation" r:id="rId10" imgW="139639" imgH="241195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3476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157656" y="61620"/>
            <a:ext cx="70189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rssn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m.v.e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for the parameters of;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σ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935421" y="1035268"/>
          <a:ext cx="8001000" cy="574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4" name="Equation" r:id="rId3" imgW="2730240" imgH="3098520" progId="Equation.3">
                  <p:embed/>
                </p:oleObj>
              </mc:Choice>
              <mc:Fallback>
                <p:oleObj name="Equation" r:id="rId3" imgW="2730240" imgH="3098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421" y="1035268"/>
                        <a:ext cx="8001000" cy="5743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1" name="Object 1"/>
          <p:cNvGraphicFramePr>
            <a:graphicFrameLocks noChangeAspect="1"/>
          </p:cNvGraphicFramePr>
          <p:nvPr/>
        </p:nvGraphicFramePr>
        <p:xfrm>
          <a:off x="227560" y="162144"/>
          <a:ext cx="9297440" cy="189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8" name="Equation" r:id="rId3" imgW="5321160" imgH="888840" progId="Equation.3">
                  <p:embed/>
                </p:oleObj>
              </mc:Choice>
              <mc:Fallback>
                <p:oleObj name="Equation" r:id="rId3" imgW="5321160" imgH="888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60" y="162144"/>
                        <a:ext cx="9297440" cy="1895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457200" y="2133600"/>
          <a:ext cx="8305800" cy="453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9" name="Equation" r:id="rId5" imgW="3174840" imgH="2095200" progId="Equation.3">
                  <p:embed/>
                </p:oleObj>
              </mc:Choice>
              <mc:Fallback>
                <p:oleObj name="Equation" r:id="rId5" imgW="3174840" imgH="2095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305800" cy="4535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57" name="Object 1"/>
          <p:cNvGraphicFramePr>
            <a:graphicFrameLocks noChangeAspect="1"/>
          </p:cNvGraphicFramePr>
          <p:nvPr/>
        </p:nvGraphicFramePr>
        <p:xfrm>
          <a:off x="381000" y="2209800"/>
          <a:ext cx="8229600" cy="447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4" name="Equation" r:id="rId3" imgW="5384800" imgH="2781300" progId="Equation.3">
                  <p:embed/>
                </p:oleObj>
              </mc:Choice>
              <mc:Fallback>
                <p:oleObj name="Equation" r:id="rId3" imgW="5384800" imgH="278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229600" cy="4472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302390" y="173038"/>
          <a:ext cx="7538539" cy="201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5" name="Equation" r:id="rId5" imgW="3416040" imgH="914400" progId="Equation.3">
                  <p:embed/>
                </p:oleObj>
              </mc:Choice>
              <mc:Fallback>
                <p:oleObj name="Equation" r:id="rId5" imgW="341604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90" y="173038"/>
                        <a:ext cx="7538539" cy="201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147145" y="94622"/>
            <a:ext cx="9007594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Fourth: Bayesian Estimation Method (BEM)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112986" y="835572"/>
            <a:ext cx="95910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Philosophy: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Observed data X is fixed, and the unknown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generating parameter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random. (Certainty about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depends on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empirical information X and prior knowledge about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Bayesian estimation method the parameters treats as a random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variable with prior probability p(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or we have prior informative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the parameter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112986" y="3453816"/>
            <a:ext cx="94493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A and B be two events, then the conditional probability of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given B is;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1066800" y="4419600"/>
          <a:ext cx="6629400" cy="119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6" name="Equation" r:id="rId3" imgW="2654300" imgH="482600" progId="Equation.3">
                  <p:embed/>
                </p:oleObj>
              </mc:Choice>
              <mc:Fallback>
                <p:oleObj name="Equation" r:id="rId3" imgW="2654300" imgH="4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6629400" cy="119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"/>
          <p:cNvSpPr>
            <a:spLocks noChangeArrowheads="1"/>
          </p:cNvSpPr>
          <p:nvPr/>
        </p:nvSpPr>
        <p:spPr bwMode="auto">
          <a:xfrm>
            <a:off x="118242" y="98389"/>
            <a:ext cx="93462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Let;  A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B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then  in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rssn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and prior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probability p(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2209800" y="1066800"/>
          <a:ext cx="426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2" name="Equation" r:id="rId3" imgW="1930400" imgH="482600" progId="Equation.3">
                  <p:embed/>
                </p:oleObj>
              </mc:Choice>
              <mc:Fallback>
                <p:oleObj name="Equation" r:id="rId3" imgW="19304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4267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12986" y="2111101"/>
            <a:ext cx="6277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does not contain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we can write it as;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1752600" y="2743200"/>
          <a:ext cx="4419600" cy="1179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Equation" r:id="rId5" imgW="1866090" imgH="495085" progId="Equation.3">
                  <p:embed/>
                </p:oleObj>
              </mc:Choice>
              <mc:Fallback>
                <p:oleObj name="Equation" r:id="rId5" imgW="1866090" imgH="49508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4419600" cy="1179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038600"/>
            <a:ext cx="929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Where;</a:t>
            </a:r>
          </a:p>
          <a:p>
            <a:r>
              <a:rPr lang="en-US" sz="2800" dirty="0" smtClean="0"/>
              <a:t>p(</a:t>
            </a:r>
            <a:r>
              <a:rPr lang="en-US" sz="2800" i="1" dirty="0" smtClean="0"/>
              <a:t>θ</a:t>
            </a:r>
            <a:r>
              <a:rPr lang="en-US" sz="2800" dirty="0" smtClean="0"/>
              <a:t> | </a:t>
            </a:r>
            <a:r>
              <a:rPr lang="en-US" sz="2800" i="1" dirty="0" smtClean="0"/>
              <a:t>x</a:t>
            </a:r>
            <a:r>
              <a:rPr lang="en-US" sz="2800" dirty="0" smtClean="0"/>
              <a:t>): is called posterior probability and </a:t>
            </a:r>
            <a:r>
              <a:rPr lang="en-US" sz="2800" dirty="0" err="1" smtClean="0"/>
              <a:t>Bayes</a:t>
            </a:r>
            <a:r>
              <a:rPr lang="en-US" sz="2800" dirty="0" smtClean="0"/>
              <a:t> estimator denote             is the mean of posterior probability E(</a:t>
            </a:r>
            <a:r>
              <a:rPr lang="en-US" sz="2800" i="1" dirty="0" smtClean="0"/>
              <a:t>θ</a:t>
            </a:r>
            <a:r>
              <a:rPr lang="en-US" sz="2800" dirty="0" smtClean="0"/>
              <a:t> | </a:t>
            </a:r>
            <a:r>
              <a:rPr lang="en-US" sz="2800" i="1" dirty="0" smtClean="0"/>
              <a:t>X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L(</a:t>
            </a:r>
            <a:r>
              <a:rPr lang="en-US" sz="2800" i="1" dirty="0" smtClean="0"/>
              <a:t>θ</a:t>
            </a:r>
            <a:r>
              <a:rPr lang="en-US" sz="2800" dirty="0" smtClean="0"/>
              <a:t>): is likelihood function.</a:t>
            </a:r>
          </a:p>
          <a:p>
            <a:r>
              <a:rPr lang="en-US" sz="2800" dirty="0" smtClean="0"/>
              <a:t>p(</a:t>
            </a:r>
            <a:r>
              <a:rPr lang="en-US" sz="2800" i="1" dirty="0" smtClean="0"/>
              <a:t>θ</a:t>
            </a:r>
            <a:r>
              <a:rPr lang="en-US" sz="2800" dirty="0" smtClean="0"/>
              <a:t>): is prior probability.</a:t>
            </a: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1387366" y="4879428"/>
          <a:ext cx="838200" cy="53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4" name="Equation" r:id="rId7" imgW="507780" imgH="317362" progId="Equation.3">
                  <p:embed/>
                </p:oleObj>
              </mc:Choice>
              <mc:Fallback>
                <p:oleObj name="Equation" r:id="rId7" imgW="507780" imgH="317362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366" y="4879428"/>
                        <a:ext cx="838200" cy="536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31" y="157655"/>
            <a:ext cx="82679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have two types of prior probability: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1) Non Informative prior probability (Jeffery’s rule).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2)</a:t>
            </a:r>
            <a:r>
              <a:rPr lang="en-US" sz="2800" b="1" dirty="0" smtClean="0">
                <a:solidFill>
                  <a:srgbClr val="0033CC"/>
                </a:solidFill>
              </a:rPr>
              <a:t> Informative prior probability.</a:t>
            </a:r>
          </a:p>
        </p:txBody>
      </p:sp>
      <p:sp>
        <p:nvSpPr>
          <p:cNvPr id="234497" name="Rectangle 1"/>
          <p:cNvSpPr>
            <a:spLocks noChangeArrowheads="1"/>
          </p:cNvSpPr>
          <p:nvPr/>
        </p:nvSpPr>
        <p:spPr bwMode="auto">
          <a:xfrm>
            <a:off x="42041" y="1951573"/>
            <a:ext cx="9748345" cy="584775"/>
          </a:xfrm>
          <a:prstGeom prst="rect">
            <a:avLst/>
          </a:prstGeom>
          <a:solidFill>
            <a:srgbClr val="FFD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First: Non Informative prior probability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(Jeffery’s rule)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762000" y="3810000"/>
          <a:ext cx="807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3" imgW="2476500" imgH="304800" progId="Equation.3">
                  <p:embed/>
                </p:oleObj>
              </mc:Choice>
              <mc:Fallback>
                <p:oleObj name="Equation" r:id="rId3" imgW="2476500" imgH="30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807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91813" y="2804784"/>
            <a:ext cx="8448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proportional to the square root of Fisher information;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84084" y="108917"/>
            <a:ext cx="97488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Bayes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estimator for parameter of;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Poisson(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using non informative prior probability.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609600" y="1524000"/>
          <a:ext cx="8686800" cy="516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3" name="Equation" r:id="rId3" imgW="3848040" imgH="2590560" progId="Equation.3">
                  <p:embed/>
                </p:oleObj>
              </mc:Choice>
              <mc:Fallback>
                <p:oleObj name="Equation" r:id="rId3" imgW="3848040" imgH="2590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8686800" cy="5163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834580" y="65467"/>
          <a:ext cx="543940" cy="56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3" imgW="291973" imgH="380835" progId="Equation.3">
                  <p:embed/>
                </p:oleObj>
              </mc:Choice>
              <mc:Fallback>
                <p:oleObj name="Equation" r:id="rId3" imgW="291973" imgH="38083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580" y="65467"/>
                        <a:ext cx="543940" cy="567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38200" y="838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5" imgW="152334" imgH="139639" progId="Equation.3">
                  <p:embed/>
                </p:oleObj>
              </mc:Choice>
              <mc:Fallback>
                <p:oleObj name="Equation" r:id="rId5" imgW="152334" imgH="13963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818263" y="503833"/>
          <a:ext cx="5257800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7" imgW="4203700" imgH="660400" progId="Equation.3">
                  <p:embed/>
                </p:oleObj>
              </mc:Choice>
              <mc:Fallback>
                <p:oleObj name="Equation" r:id="rId7" imgW="42037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63" y="503833"/>
                        <a:ext cx="5257800" cy="914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38201" y="1219204"/>
          <a:ext cx="2362200" cy="138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9" imgW="1765300" imgH="977900" progId="Equation.3">
                  <p:embed/>
                </p:oleObj>
              </mc:Choice>
              <mc:Fallback>
                <p:oleObj name="Equation" r:id="rId9" imgW="1765300" imgH="977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219204"/>
                        <a:ext cx="2362200" cy="1383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09600" y="2667000"/>
          <a:ext cx="409860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11" imgW="3035300" imgH="749300" progId="Equation.3">
                  <p:embed/>
                </p:oleObj>
              </mc:Choice>
              <mc:Fallback>
                <p:oleObj name="Equation" r:id="rId11" imgW="3035300" imgH="749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409860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27880" y="3463122"/>
          <a:ext cx="833992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13" imgW="6197600" imgH="3009900" progId="Equation.3">
                  <p:embed/>
                </p:oleObj>
              </mc:Choice>
              <mc:Fallback>
                <p:oleObj name="Equation" r:id="rId13" imgW="6197600" imgH="3009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80" y="3463122"/>
                        <a:ext cx="8339920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346" y="112668"/>
            <a:ext cx="4876800" cy="4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X ~ Γ(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r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/2,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Y =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5341" y="588065"/>
            <a:ext cx="762000" cy="4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055428" y="663241"/>
            <a:ext cx="2362200" cy="4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~ Γ(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/2,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   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09601" y="176134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09601" y="286624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09601" y="362824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0254" y="101265"/>
            <a:ext cx="2934922" cy="474592"/>
          </a:xfrm>
          <a:prstGeom prst="rect">
            <a:avLst/>
          </a:prstGeom>
        </p:spPr>
        <p:txBody>
          <a:bodyPr wrap="none" lIns="89003" tIns="44501" rIns="89003" bIns="44501"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find; the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1425" name="Object 1"/>
          <p:cNvGraphicFramePr>
            <a:graphicFrameLocks noChangeAspect="1"/>
          </p:cNvGraphicFramePr>
          <p:nvPr/>
        </p:nvGraphicFramePr>
        <p:xfrm>
          <a:off x="457200" y="1828800"/>
          <a:ext cx="3124200" cy="148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1" name="Equation" r:id="rId3" imgW="2108200" imgH="1016000" progId="Equation.3">
                  <p:embed/>
                </p:oleObj>
              </mc:Choice>
              <mc:Fallback>
                <p:oleObj name="Equation" r:id="rId3" imgW="2108200" imgH="1016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3124200" cy="1484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685800" y="3429000"/>
          <a:ext cx="7239000" cy="328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2" name="Equation" r:id="rId5" imgW="3009600" imgH="1612800" progId="Equation.3">
                  <p:embed/>
                </p:oleObj>
              </mc:Choice>
              <mc:Fallback>
                <p:oleObj name="Equation" r:id="rId5" imgW="3009600" imgH="1612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29000"/>
                        <a:ext cx="7239000" cy="3285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39439" y="143806"/>
          <a:ext cx="8710613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3" name="Equation" r:id="rId7" imgW="4597200" imgH="914400" progId="Equation.3">
                  <p:embed/>
                </p:oleObj>
              </mc:Choice>
              <mc:Fallback>
                <p:oleObj name="Equation" r:id="rId7" imgW="45972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9" y="143806"/>
                        <a:ext cx="8710613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49" name="Object 1"/>
          <p:cNvGraphicFramePr>
            <a:graphicFrameLocks noChangeAspect="1"/>
          </p:cNvGraphicFramePr>
          <p:nvPr/>
        </p:nvGraphicFramePr>
        <p:xfrm>
          <a:off x="381000" y="228600"/>
          <a:ext cx="887577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5" name="Equation" r:id="rId3" imgW="3720960" imgH="1066680" progId="Equation.3">
                  <p:embed/>
                </p:oleObj>
              </mc:Choice>
              <mc:Fallback>
                <p:oleObj name="Equation" r:id="rId3" imgW="3720960" imgH="1066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875776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375745" y="2761592"/>
          <a:ext cx="9220200" cy="390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5" imgW="4178160" imgH="1904760" progId="Equation.3">
                  <p:embed/>
                </p:oleObj>
              </mc:Choice>
              <mc:Fallback>
                <p:oleObj name="Equation" r:id="rId5" imgW="4178160" imgH="1904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45" y="2761592"/>
                        <a:ext cx="9220200" cy="3907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8353" name="Object 1"/>
          <p:cNvGraphicFramePr>
            <a:graphicFrameLocks noChangeAspect="1"/>
          </p:cNvGraphicFramePr>
          <p:nvPr/>
        </p:nvGraphicFramePr>
        <p:xfrm>
          <a:off x="228600" y="228599"/>
          <a:ext cx="9296400" cy="629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1" name="Equation" r:id="rId3" imgW="2844800" imgH="2832100" progId="Equation.3">
                  <p:embed/>
                </p:oleObj>
              </mc:Choice>
              <mc:Fallback>
                <p:oleObj name="Equation" r:id="rId3" imgW="2844800" imgH="2832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599"/>
                        <a:ext cx="9296400" cy="6297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29" name="Object 1"/>
          <p:cNvGraphicFramePr>
            <a:graphicFrameLocks noChangeAspect="1"/>
          </p:cNvGraphicFramePr>
          <p:nvPr/>
        </p:nvGraphicFramePr>
        <p:xfrm>
          <a:off x="507124" y="227522"/>
          <a:ext cx="8636876" cy="637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7" name="Equation" r:id="rId3" imgW="2247840" imgH="2577960" progId="Equation.3">
                  <p:embed/>
                </p:oleObj>
              </mc:Choice>
              <mc:Fallback>
                <p:oleObj name="Equation" r:id="rId3" imgW="2247840" imgH="2577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24" y="227522"/>
                        <a:ext cx="8636876" cy="6370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69" name="Object 1"/>
          <p:cNvGraphicFramePr>
            <a:graphicFrameLocks noChangeAspect="1"/>
          </p:cNvGraphicFramePr>
          <p:nvPr/>
        </p:nvGraphicFramePr>
        <p:xfrm>
          <a:off x="223344" y="480848"/>
          <a:ext cx="9519746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7" name="Equation" r:id="rId3" imgW="6197600" imgH="3124200" progId="Equation.3">
                  <p:embed/>
                </p:oleObj>
              </mc:Choice>
              <mc:Fallback>
                <p:oleObj name="Equation" r:id="rId3" imgW="6197600" imgH="3124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44" y="480848"/>
                        <a:ext cx="9519746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76" y="63062"/>
            <a:ext cx="910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Bayes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estimator for parameters of;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Exp(1/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lvl="0" algn="justLow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N(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σ</a:t>
            </a:r>
            <a:r>
              <a:rPr lang="en-US" sz="2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, using non informative prior probability.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01" name="Object 1"/>
          <p:cNvGraphicFramePr>
            <a:graphicFrameLocks noChangeAspect="1"/>
          </p:cNvGraphicFramePr>
          <p:nvPr/>
        </p:nvGraphicFramePr>
        <p:xfrm>
          <a:off x="896007" y="1087821"/>
          <a:ext cx="8458200" cy="564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9" name="Equation" r:id="rId3" imgW="4953000" imgH="3530600" progId="Equation.3">
                  <p:embed/>
                </p:oleObj>
              </mc:Choice>
              <mc:Fallback>
                <p:oleObj name="Equation" r:id="rId3" imgW="4953000" imgH="3530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007" y="1087821"/>
                        <a:ext cx="8458200" cy="5644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31" y="95118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9377" name="Object 1"/>
          <p:cNvGraphicFramePr>
            <a:graphicFrameLocks noChangeAspect="1"/>
          </p:cNvGraphicFramePr>
          <p:nvPr/>
        </p:nvGraphicFramePr>
        <p:xfrm>
          <a:off x="533400" y="228600"/>
          <a:ext cx="4114800" cy="23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Equation" r:id="rId3" imgW="2781300" imgH="1663700" progId="Equation.3">
                  <p:embed/>
                </p:oleObj>
              </mc:Choice>
              <mc:Fallback>
                <p:oleObj name="Equation" r:id="rId3" imgW="2781300" imgH="166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4114800" cy="2325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609600" y="2743200"/>
          <a:ext cx="8001000" cy="352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Equation" r:id="rId5" imgW="3263760" imgH="1511280" progId="Equation.3">
                  <p:embed/>
                </p:oleObj>
              </mc:Choice>
              <mc:Fallback>
                <p:oleObj name="Equation" r:id="rId5" imgW="3263760" imgH="1511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8001000" cy="3527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228600" y="228600"/>
          <a:ext cx="7924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0" name="Equation" r:id="rId3" imgW="3555720" imgH="1180800" progId="Equation.3">
                  <p:embed/>
                </p:oleObj>
              </mc:Choice>
              <mc:Fallback>
                <p:oleObj name="Equation" r:id="rId3" imgW="3555720" imgH="1180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924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8595" name="Object 3"/>
          <p:cNvGraphicFramePr>
            <a:graphicFrameLocks noChangeAspect="1"/>
          </p:cNvGraphicFramePr>
          <p:nvPr/>
        </p:nvGraphicFramePr>
        <p:xfrm>
          <a:off x="304800" y="3124200"/>
          <a:ext cx="9054961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Equation" r:id="rId5" imgW="2298600" imgH="1054080" progId="Equation.3">
                  <p:embed/>
                </p:oleObj>
              </mc:Choice>
              <mc:Fallback>
                <p:oleObj name="Equation" r:id="rId5" imgW="2298600" imgH="1054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9054961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609600" y="457200"/>
          <a:ext cx="8610600" cy="525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5" name="Equation" r:id="rId3" imgW="2603160" imgH="1726920" progId="Equation.3">
                  <p:embed/>
                </p:oleObj>
              </mc:Choice>
              <mc:Fallback>
                <p:oleObj name="Equation" r:id="rId3" imgW="2603160" imgH="17269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610600" cy="5259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304800" y="228600"/>
          <a:ext cx="7772400" cy="350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8" name="Equation" r:id="rId3" imgW="3568700" imgH="1816100" progId="Equation.3">
                  <p:embed/>
                </p:oleObj>
              </mc:Choice>
              <mc:Fallback>
                <p:oleObj name="Equation" r:id="rId3" imgW="3568700" imgH="181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772400" cy="3503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685800" y="3733799"/>
          <a:ext cx="4572000" cy="29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Equation" r:id="rId5" imgW="2298600" imgH="1676160" progId="Equation.3">
                  <p:embed/>
                </p:oleObj>
              </mc:Choice>
              <mc:Fallback>
                <p:oleObj name="Equation" r:id="rId5" imgW="2298600" imgH="1676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799"/>
                        <a:ext cx="4572000" cy="299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228600"/>
            <a:ext cx="3344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X have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533399" y="685800"/>
          <a:ext cx="39336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3" imgW="2590800" imgH="647700" progId="Equation.3">
                  <p:embed/>
                </p:oleObj>
              </mc:Choice>
              <mc:Fallback>
                <p:oleObj name="Equation" r:id="rId3" imgW="2590800" imgH="647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685800"/>
                        <a:ext cx="39336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4648200" y="76200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where  Y = X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685799" y="2133600"/>
          <a:ext cx="891540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5" imgW="5524500" imgH="1384300" progId="Equation.3">
                  <p:embed/>
                </p:oleObj>
              </mc:Choice>
              <mc:Fallback>
                <p:oleObj name="Equation" r:id="rId5" imgW="5524500" imgH="1384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133600"/>
                        <a:ext cx="8915401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762000" y="4419600"/>
          <a:ext cx="7086600" cy="199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Equation" r:id="rId7" imgW="3568700" imgH="1155700" progId="Equation.3">
                  <p:embed/>
                </p:oleObj>
              </mc:Choice>
              <mc:Fallback>
                <p:oleObj name="Equation" r:id="rId7" imgW="3568700" imgH="1155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7086600" cy="1993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16764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61" name="Object 1"/>
          <p:cNvGraphicFramePr>
            <a:graphicFrameLocks noChangeAspect="1"/>
          </p:cNvGraphicFramePr>
          <p:nvPr/>
        </p:nvGraphicFramePr>
        <p:xfrm>
          <a:off x="228600" y="228600"/>
          <a:ext cx="926095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Equation" r:id="rId3" imgW="2450880" imgH="863280" progId="Equation.3">
                  <p:embed/>
                </p:oleObj>
              </mc:Choice>
              <mc:Fallback>
                <p:oleObj name="Equation" r:id="rId3" imgW="2450880" imgH="863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9260957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304800" y="2667000"/>
          <a:ext cx="8153400" cy="413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Equation" r:id="rId5" imgW="4838700" imgH="2438400" progId="Equation.3">
                  <p:embed/>
                </p:oleObj>
              </mc:Choice>
              <mc:Fallback>
                <p:oleObj name="Equation" r:id="rId5" imgW="4838700" imgH="243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8153400" cy="4132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4737" name="Object 1"/>
          <p:cNvGraphicFramePr>
            <a:graphicFrameLocks noChangeAspect="1"/>
          </p:cNvGraphicFramePr>
          <p:nvPr/>
        </p:nvGraphicFramePr>
        <p:xfrm>
          <a:off x="160283" y="73572"/>
          <a:ext cx="5181600" cy="288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Equation" r:id="rId3" imgW="2819400" imgH="1587500" progId="Equation.3">
                  <p:embed/>
                </p:oleObj>
              </mc:Choice>
              <mc:Fallback>
                <p:oleObj name="Equation" r:id="rId3" imgW="2819400" imgH="1587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83" y="73572"/>
                        <a:ext cx="5181600" cy="288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228599" y="3011214"/>
          <a:ext cx="9229213" cy="354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Equation" r:id="rId5" imgW="5041900" imgH="1816100" progId="Equation.3">
                  <p:embed/>
                </p:oleObj>
              </mc:Choice>
              <mc:Fallback>
                <p:oleObj name="Equation" r:id="rId5" imgW="5041900" imgH="181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3011214"/>
                        <a:ext cx="9229213" cy="3541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3713" name="Object 1"/>
          <p:cNvGraphicFramePr>
            <a:graphicFrameLocks noChangeAspect="1"/>
          </p:cNvGraphicFramePr>
          <p:nvPr/>
        </p:nvGraphicFramePr>
        <p:xfrm>
          <a:off x="228600" y="228600"/>
          <a:ext cx="8534400" cy="645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1" name="Equation" r:id="rId3" imgW="3898800" imgH="2971800" progId="Equation.3">
                  <p:embed/>
                </p:oleObj>
              </mc:Choice>
              <mc:Fallback>
                <p:oleObj name="Equation" r:id="rId3" imgW="3898800" imgH="297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34400" cy="6450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2689" name="Object 1"/>
          <p:cNvGraphicFramePr>
            <a:graphicFrameLocks noChangeAspect="1"/>
          </p:cNvGraphicFramePr>
          <p:nvPr/>
        </p:nvGraphicFramePr>
        <p:xfrm>
          <a:off x="228599" y="228599"/>
          <a:ext cx="9421091" cy="640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7" name="Equation" r:id="rId3" imgW="7213600" imgH="4165600" progId="Equation.3">
                  <p:embed/>
                </p:oleObj>
              </mc:Choice>
              <mc:Fallback>
                <p:oleObj name="Equation" r:id="rId3" imgW="7213600" imgH="4165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28599"/>
                        <a:ext cx="9421091" cy="6408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1"/>
          <p:cNvSpPr>
            <a:spLocks noChangeArrowheads="1"/>
          </p:cNvSpPr>
          <p:nvPr/>
        </p:nvSpPr>
        <p:spPr bwMode="auto">
          <a:xfrm>
            <a:off x="149772" y="157684"/>
            <a:ext cx="7785465" cy="646331"/>
          </a:xfrm>
          <a:prstGeom prst="rect">
            <a:avLst/>
          </a:prstGeom>
          <a:solidFill>
            <a:srgbClr val="FFD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Second:  Informative prior probability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63062" y="926060"/>
            <a:ext cx="9758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form of prior probability for parameters of some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</a:t>
            </a:r>
            <a:r>
              <a:rPr kumimoji="0" lang="en-US" sz="27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follows:</a:t>
            </a:r>
            <a:endParaRPr kumimoji="0" 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557107"/>
          <a:ext cx="9372600" cy="356616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ID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Probability Distribution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Informative Prior Probability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Bernoulli ~ 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Ber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Beta  ~ Beta(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Binomial ~ Bin(n ,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Beta  ~ Beta(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Geometric ~ Geo(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Beta  ~ Beta(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26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Poisson  ~ Poi(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Gamma ~ Γ(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Exponential ~ Exp(1/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Gamma  ~ Γ(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Exponential ~ Exp(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Inverse Gamma  ~ Γ</a:t>
                      </a:r>
                      <a:r>
                        <a:rPr lang="en-US" sz="2600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Normal  ~ N(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σ</a:t>
                      </a:r>
                      <a:r>
                        <a:rPr lang="en-US" sz="2600" baseline="30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 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 known)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Inverse Gamma ~ Γ</a:t>
                      </a:r>
                      <a:r>
                        <a:rPr lang="en-US" sz="2600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2600" dirty="0" err="1">
                          <a:latin typeface="Times New Roman"/>
                          <a:ea typeface="Calibri"/>
                          <a:cs typeface="Arial"/>
                        </a:rPr>
                        <a:t>α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/2, 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β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/2)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Normal  ~ N(</a:t>
                      </a:r>
                      <a:r>
                        <a:rPr lang="en-US" sz="2600" i="1" dirty="0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, σ</a:t>
                      </a:r>
                      <a:r>
                        <a:rPr lang="en-US" sz="2600" baseline="30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 (σ</a:t>
                      </a:r>
                      <a:r>
                        <a:rPr lang="en-US" sz="2600" baseline="30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 known)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Normal  ~ N(</a:t>
                      </a:r>
                      <a:r>
                        <a:rPr lang="en-US" sz="2600" i="1" dirty="0" err="1">
                          <a:latin typeface="Times New Roman"/>
                          <a:ea typeface="Calibri"/>
                          <a:cs typeface="Arial"/>
                        </a:rPr>
                        <a:t>θ</a:t>
                      </a:r>
                      <a:r>
                        <a:rPr lang="en-US" sz="2600" baseline="-25000" dirty="0" err="1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600" dirty="0" smtClean="0">
                          <a:latin typeface="Times New Roman"/>
                          <a:ea typeface="Calibri"/>
                          <a:cs typeface="Arial"/>
                        </a:rPr>
                        <a:t>,      </a:t>
                      </a:r>
                      <a:r>
                        <a:rPr lang="en-US" sz="260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6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0" y="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Equation" r:id="rId3" imgW="253780" imgH="304536" progId="Equation.3">
                  <p:embed/>
                </p:oleObj>
              </mc:Choice>
              <mc:Fallback>
                <p:oleObj name="Equation" r:id="rId3" imgW="253780" imgH="30453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391400" y="4648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Equation" r:id="rId5" imgW="253780" imgH="304536" progId="Equation.3">
                  <p:embed/>
                </p:oleObj>
              </mc:Choice>
              <mc:Fallback>
                <p:oleObj name="Equation" r:id="rId5" imgW="253780" imgH="30453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1"/>
          <p:cNvSpPr>
            <a:spLocks noChangeArrowheads="1"/>
          </p:cNvSpPr>
          <p:nvPr/>
        </p:nvSpPr>
        <p:spPr bwMode="auto">
          <a:xfrm>
            <a:off x="112986" y="94593"/>
            <a:ext cx="91630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Estimate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parameters of;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Geo(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Poisson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σ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(θ known) and (σ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known),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 Bayesian informative prior probability.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1066800" y="1524000"/>
          <a:ext cx="7924800" cy="515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Equation" r:id="rId3" imgW="3263900" imgH="2565400" progId="Equation.3">
                  <p:embed/>
                </p:oleObj>
              </mc:Choice>
              <mc:Fallback>
                <p:oleObj name="Equation" r:id="rId3" imgW="3263900" imgH="256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924800" cy="5157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8833" name="Object 1"/>
          <p:cNvGraphicFramePr>
            <a:graphicFrameLocks noChangeAspect="1"/>
          </p:cNvGraphicFramePr>
          <p:nvPr/>
        </p:nvGraphicFramePr>
        <p:xfrm>
          <a:off x="212725" y="588525"/>
          <a:ext cx="9401962" cy="522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1" name="Equation" r:id="rId3" imgW="4533840" imgH="2374560" progId="Equation.3">
                  <p:embed/>
                </p:oleObj>
              </mc:Choice>
              <mc:Fallback>
                <p:oleObj name="Equation" r:id="rId3" imgW="4533840" imgH="23745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88525"/>
                        <a:ext cx="9401962" cy="5223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7809" name="Object 1"/>
          <p:cNvGraphicFramePr>
            <a:graphicFrameLocks noChangeAspect="1"/>
          </p:cNvGraphicFramePr>
          <p:nvPr/>
        </p:nvGraphicFramePr>
        <p:xfrm>
          <a:off x="381000" y="228599"/>
          <a:ext cx="7848600" cy="350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Equation" r:id="rId3" imgW="2438400" imgH="1993900" progId="Equation.3">
                  <p:embed/>
                </p:oleObj>
              </mc:Choice>
              <mc:Fallback>
                <p:oleObj name="Equation" r:id="rId3" imgW="2438400" imgH="1993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599"/>
                        <a:ext cx="7848600" cy="3505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772510" y="3723290"/>
          <a:ext cx="5943600" cy="30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7" name="Equation" r:id="rId5" imgW="2425700" imgH="1651000" progId="Equation.3">
                  <p:embed/>
                </p:oleObj>
              </mc:Choice>
              <mc:Fallback>
                <p:oleObj name="Equation" r:id="rId5" imgW="2425700" imgH="165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10" y="3723290"/>
                        <a:ext cx="5943600" cy="300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6785" name="Object 1"/>
          <p:cNvGraphicFramePr>
            <a:graphicFrameLocks noChangeAspect="1"/>
          </p:cNvGraphicFramePr>
          <p:nvPr/>
        </p:nvGraphicFramePr>
        <p:xfrm>
          <a:off x="304800" y="228600"/>
          <a:ext cx="9312166" cy="64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Equation" r:id="rId3" imgW="3340080" imgH="2692080" progId="Equation.3">
                  <p:embed/>
                </p:oleObj>
              </mc:Choice>
              <mc:Fallback>
                <p:oleObj name="Equation" r:id="rId3" imgW="3340080" imgH="2692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9312166" cy="6449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1" name="Object 1"/>
          <p:cNvGraphicFramePr>
            <a:graphicFrameLocks noChangeAspect="1"/>
          </p:cNvGraphicFramePr>
          <p:nvPr/>
        </p:nvGraphicFramePr>
        <p:xfrm>
          <a:off x="381000" y="228600"/>
          <a:ext cx="78354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Equation" r:id="rId3" imgW="2438400" imgH="1333500" progId="Equation.3">
                  <p:embed/>
                </p:oleObj>
              </mc:Choice>
              <mc:Fallback>
                <p:oleObj name="Equation" r:id="rId3" imgW="2438400" imgH="1333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783546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346678" y="3397085"/>
          <a:ext cx="7229384" cy="309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Equation" r:id="rId5" imgW="1866600" imgH="1066680" progId="Equation.3">
                  <p:embed/>
                </p:oleObj>
              </mc:Choice>
              <mc:Fallback>
                <p:oleObj name="Equation" r:id="rId5" imgW="1866600" imgH="1066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78" y="3397085"/>
                        <a:ext cx="7229384" cy="3098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28" y="187457"/>
            <a:ext cx="9408084" cy="1620569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Ex</a:t>
            </a:r>
            <a:r>
              <a:rPr lang="en-US" sz="2500" b="1" dirty="0" smtClean="0">
                <a:solidFill>
                  <a:srgbClr val="C00000"/>
                </a:solidFill>
              </a:rPr>
              <a:t>:</a:t>
            </a:r>
            <a:r>
              <a:rPr lang="en-US" sz="2500" b="1" dirty="0" smtClean="0"/>
              <a:t> </a:t>
            </a:r>
            <a:r>
              <a:rPr lang="en-US" sz="2500" dirty="0" smtClean="0"/>
              <a:t>Let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be two stochastically independent </a:t>
            </a:r>
            <a:r>
              <a:rPr lang="en-US" sz="2500" dirty="0" err="1" smtClean="0"/>
              <a:t>r.v.’s</a:t>
            </a:r>
            <a:r>
              <a:rPr lang="en-US" sz="2500" dirty="0" smtClean="0"/>
              <a:t>, which have </a:t>
            </a:r>
          </a:p>
          <a:p>
            <a:r>
              <a:rPr lang="en-US" sz="2500" dirty="0" smtClean="0"/>
              <a:t>gamma distribution, with parameters (α, </a:t>
            </a:r>
            <a:r>
              <a:rPr lang="en-US" sz="2500" i="1" dirty="0" smtClean="0"/>
              <a:t>θ</a:t>
            </a:r>
            <a:r>
              <a:rPr lang="en-US" sz="2500" dirty="0" smtClean="0"/>
              <a:t>) and (</a:t>
            </a:r>
            <a:r>
              <a:rPr lang="en-US" sz="2500" i="1" dirty="0" smtClean="0"/>
              <a:t>β</a:t>
            </a:r>
            <a:r>
              <a:rPr lang="en-US" sz="2500" dirty="0" smtClean="0"/>
              <a:t>, </a:t>
            </a:r>
            <a:r>
              <a:rPr lang="en-US" sz="2500" i="1" dirty="0" smtClean="0"/>
              <a:t>θ</a:t>
            </a:r>
            <a:r>
              <a:rPr lang="en-US" sz="2500" dirty="0" smtClean="0"/>
              <a:t>) respectively, and </a:t>
            </a:r>
          </a:p>
          <a:p>
            <a:r>
              <a:rPr lang="en-US" sz="2500" dirty="0" smtClean="0"/>
              <a:t>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+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,                             , find the </a:t>
            </a:r>
            <a:r>
              <a:rPr lang="en-US" sz="2500" dirty="0" err="1" smtClean="0"/>
              <a:t>j.p.d.f</a:t>
            </a:r>
            <a:r>
              <a:rPr lang="en-US" sz="2500" dirty="0" smtClean="0"/>
              <a:t>. of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 </a:t>
            </a:r>
            <a:r>
              <a:rPr lang="en-US" sz="2500" i="1" dirty="0" smtClean="0">
                <a:latin typeface="Bell MT" pitchFamily="18" charset="0"/>
              </a:rPr>
              <a:t>f</a:t>
            </a:r>
            <a:r>
              <a:rPr lang="en-US" sz="2500" dirty="0" smtClean="0">
                <a:latin typeface="Bell MT" pitchFamily="18" charset="0"/>
              </a:rPr>
              <a:t>(y</a:t>
            </a:r>
            <a:r>
              <a:rPr lang="en-US" sz="2500" baseline="-25000" dirty="0" smtClean="0">
                <a:latin typeface="Bell MT" pitchFamily="18" charset="0"/>
              </a:rPr>
              <a:t>1</a:t>
            </a:r>
            <a:r>
              <a:rPr lang="en-US" sz="2500" dirty="0" smtClean="0">
                <a:latin typeface="Bell MT" pitchFamily="18" charset="0"/>
              </a:rPr>
              <a:t>,y</a:t>
            </a:r>
            <a:r>
              <a:rPr lang="en-US" sz="2500" baseline="-25000" dirty="0" smtClean="0">
                <a:latin typeface="Bell MT" pitchFamily="18" charset="0"/>
              </a:rPr>
              <a:t>2</a:t>
            </a:r>
            <a:r>
              <a:rPr lang="en-US" sz="2500" dirty="0" smtClean="0">
                <a:latin typeface="Bell MT" pitchFamily="18" charset="0"/>
              </a:rPr>
              <a:t>) </a:t>
            </a:r>
            <a:r>
              <a:rPr lang="en-US" sz="2500" dirty="0" smtClean="0"/>
              <a:t>, </a:t>
            </a:r>
          </a:p>
          <a:p>
            <a:r>
              <a:rPr lang="en-US" sz="2500" dirty="0" smtClean="0"/>
              <a:t> </a:t>
            </a:r>
            <a:r>
              <a:rPr lang="en-US" sz="2500" i="1" dirty="0" smtClean="0">
                <a:latin typeface="Bell MT" pitchFamily="18" charset="0"/>
              </a:rPr>
              <a:t>f</a:t>
            </a:r>
            <a:r>
              <a:rPr lang="en-US" sz="2500" dirty="0" smtClean="0">
                <a:latin typeface="Bell MT" pitchFamily="18" charset="0"/>
              </a:rPr>
              <a:t>(y</a:t>
            </a:r>
            <a:r>
              <a:rPr lang="en-US" sz="2500" baseline="-25000" dirty="0" smtClean="0">
                <a:latin typeface="Bell MT" pitchFamily="18" charset="0"/>
              </a:rPr>
              <a:t>1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 and </a:t>
            </a:r>
            <a:r>
              <a:rPr lang="en-US" sz="2500" i="1" dirty="0" smtClean="0">
                <a:latin typeface="Bell MT" pitchFamily="18" charset="0"/>
              </a:rPr>
              <a:t>f</a:t>
            </a:r>
            <a:r>
              <a:rPr lang="en-US" sz="2500" dirty="0" smtClean="0">
                <a:latin typeface="Bell MT" pitchFamily="18" charset="0"/>
              </a:rPr>
              <a:t>(y</a:t>
            </a:r>
            <a:r>
              <a:rPr lang="en-US" sz="2500" baseline="-25000" dirty="0" smtClean="0">
                <a:latin typeface="Bell MT" pitchFamily="18" charset="0"/>
              </a:rPr>
              <a:t>2</a:t>
            </a:r>
            <a:r>
              <a:rPr lang="en-US" sz="2500" dirty="0" smtClean="0">
                <a:latin typeface="Bell MT" pitchFamily="18" charset="0"/>
              </a:rPr>
              <a:t>)</a:t>
            </a:r>
            <a:r>
              <a:rPr lang="en-US" sz="2500" dirty="0" smtClean="0"/>
              <a:t> .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2233934" y="919092"/>
          <a:ext cx="2091589" cy="6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1129810" imgH="495085" progId="Equation.3">
                  <p:embed/>
                </p:oleObj>
              </mc:Choice>
              <mc:Fallback>
                <p:oleObj name="Equation" r:id="rId3" imgW="1129810" imgH="49508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934" y="919092"/>
                        <a:ext cx="2091589" cy="60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769821" y="2077511"/>
          <a:ext cx="8784676" cy="45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5" imgW="5499100" imgH="3327400" progId="Equation.3">
                  <p:embed/>
                </p:oleObj>
              </mc:Choice>
              <mc:Fallback>
                <p:oleObj name="Equation" r:id="rId5" imgW="5499100" imgH="3327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21" y="2077511"/>
                        <a:ext cx="8784676" cy="450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065" y="1820085"/>
            <a:ext cx="698777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Sol:</a:t>
            </a:r>
            <a:endParaRPr lang="en-US" sz="2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1905" name="Object 1"/>
          <p:cNvGraphicFramePr>
            <a:graphicFrameLocks noChangeAspect="1"/>
          </p:cNvGraphicFramePr>
          <p:nvPr/>
        </p:nvGraphicFramePr>
        <p:xfrm>
          <a:off x="304800" y="228599"/>
          <a:ext cx="9296400" cy="65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3" name="Equation" r:id="rId3" imgW="3530520" imgH="2692080" progId="Equation.3">
                  <p:embed/>
                </p:oleObj>
              </mc:Choice>
              <mc:Fallback>
                <p:oleObj name="Equation" r:id="rId3" imgW="3530520" imgH="2692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599"/>
                        <a:ext cx="9296400" cy="651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01" name="Object 1"/>
          <p:cNvGraphicFramePr>
            <a:graphicFrameLocks noChangeAspect="1"/>
          </p:cNvGraphicFramePr>
          <p:nvPr/>
        </p:nvGraphicFramePr>
        <p:xfrm>
          <a:off x="147145" y="102476"/>
          <a:ext cx="916364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8" name="Equation" r:id="rId3" imgW="2425680" imgH="1650960" progId="Equation.3">
                  <p:embed/>
                </p:oleObj>
              </mc:Choice>
              <mc:Fallback>
                <p:oleObj name="Equation" r:id="rId3" imgW="2425680" imgH="1650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45" y="102476"/>
                        <a:ext cx="9163644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331075" y="3639206"/>
          <a:ext cx="4461641" cy="315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9" name="Equation" r:id="rId5" imgW="2336760" imgH="1650960" progId="Equation.3">
                  <p:embed/>
                </p:oleObj>
              </mc:Choice>
              <mc:Fallback>
                <p:oleObj name="Equation" r:id="rId5" imgW="2336760" imgH="1650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75" y="3639206"/>
                        <a:ext cx="4461641" cy="3151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283778" y="57805"/>
          <a:ext cx="8113987" cy="327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5" name="Equation" r:id="rId3" imgW="5283200" imgH="2019300" progId="Equation.3">
                  <p:embed/>
                </p:oleObj>
              </mc:Choice>
              <mc:Fallback>
                <p:oleObj name="Equation" r:id="rId3" imgW="5283200" imgH="2019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78" y="57805"/>
                        <a:ext cx="8113987" cy="3271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144516" y="3258206"/>
          <a:ext cx="9528483" cy="339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6" name="Equation" r:id="rId5" imgW="5981700" imgH="1828800" progId="Equation.3">
                  <p:embed/>
                </p:oleObj>
              </mc:Choice>
              <mc:Fallback>
                <p:oleObj name="Equation" r:id="rId5" imgW="5981700" imgH="1828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16" y="3258206"/>
                        <a:ext cx="9528483" cy="3394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3953" name="Object 1"/>
          <p:cNvGraphicFramePr>
            <a:graphicFrameLocks noChangeAspect="1"/>
          </p:cNvGraphicFramePr>
          <p:nvPr/>
        </p:nvGraphicFramePr>
        <p:xfrm>
          <a:off x="262758" y="115613"/>
          <a:ext cx="9354207" cy="650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1" name="Equation" r:id="rId3" imgW="5143500" imgH="4191000" progId="Equation.3">
                  <p:embed/>
                </p:oleObj>
              </mc:Choice>
              <mc:Fallback>
                <p:oleObj name="Equation" r:id="rId3" imgW="5143500" imgH="4191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58" y="115613"/>
                        <a:ext cx="9354207" cy="650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2929" name="Object 1"/>
          <p:cNvGraphicFramePr>
            <a:graphicFrameLocks noChangeAspect="1"/>
          </p:cNvGraphicFramePr>
          <p:nvPr/>
        </p:nvGraphicFramePr>
        <p:xfrm>
          <a:off x="228600" y="228600"/>
          <a:ext cx="7841919" cy="172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6" name="Equation" r:id="rId3" imgW="4051300" imgH="876300" progId="Equation.3">
                  <p:embed/>
                </p:oleObj>
              </mc:Choice>
              <mc:Fallback>
                <p:oleObj name="Equation" r:id="rId3" imgW="4051300" imgH="876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841919" cy="1726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467710" y="1970688"/>
          <a:ext cx="7898524" cy="461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Equation" r:id="rId5" imgW="3644900" imgH="2578100" progId="Equation.3">
                  <p:embed/>
                </p:oleObj>
              </mc:Choice>
              <mc:Fallback>
                <p:oleObj name="Equation" r:id="rId5" imgW="3644900" imgH="2578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10" y="1970688"/>
                        <a:ext cx="7898524" cy="4612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8049" name="Object 1"/>
          <p:cNvGraphicFramePr>
            <a:graphicFrameLocks noChangeAspect="1"/>
          </p:cNvGraphicFramePr>
          <p:nvPr/>
        </p:nvGraphicFramePr>
        <p:xfrm>
          <a:off x="381000" y="457200"/>
          <a:ext cx="8999486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Equation" r:id="rId3" imgW="2984400" imgH="1511280" progId="Equation.3">
                  <p:embed/>
                </p:oleObj>
              </mc:Choice>
              <mc:Fallback>
                <p:oleObj name="Equation" r:id="rId3" imgW="2984400" imgH="1511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8999486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5" name="Object 1"/>
          <p:cNvGraphicFramePr>
            <a:graphicFrameLocks noChangeAspect="1"/>
          </p:cNvGraphicFramePr>
          <p:nvPr/>
        </p:nvGraphicFramePr>
        <p:xfrm>
          <a:off x="304800" y="304800"/>
          <a:ext cx="907878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3" name="Equation" r:id="rId3" imgW="4013200" imgH="2806700" progId="Equation.3">
                  <p:embed/>
                </p:oleObj>
              </mc:Choice>
              <mc:Fallback>
                <p:oleObj name="Equation" r:id="rId3" imgW="4013200" imgH="2806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9078788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09800"/>
            <a:ext cx="5968425" cy="15590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9600" b="1" dirty="0" smtClean="0">
                <a:solidFill>
                  <a:srgbClr val="0033CC"/>
                </a:solidFill>
                <a:cs typeface="JasmineUPC" pitchFamily="18" charset="-34"/>
              </a:rPr>
              <a:t>Thank You</a:t>
            </a:r>
            <a:endParaRPr lang="en-US" sz="9600" b="1" dirty="0">
              <a:solidFill>
                <a:srgbClr val="0033CC"/>
              </a:solidFill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12064" y="468596"/>
          <a:ext cx="9518772" cy="579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3" imgW="6667500" imgH="3670300" progId="Equation.3">
                  <p:embed/>
                </p:oleObj>
              </mc:Choice>
              <mc:Fallback>
                <p:oleObj name="Equation" r:id="rId3" imgW="6667500" imgH="3670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4" y="468596"/>
                        <a:ext cx="9518772" cy="5792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75550" y="137509"/>
          <a:ext cx="7893713" cy="380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4254480" imgH="3009600" progId="Equation.3">
                  <p:embed/>
                </p:oleObj>
              </mc:Choice>
              <mc:Fallback>
                <p:oleObj name="Equation" r:id="rId3" imgW="4254480" imgH="3009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50" y="137509"/>
                        <a:ext cx="7893713" cy="380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59735" y="4034686"/>
          <a:ext cx="8594400" cy="262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5" imgW="4863960" imgH="1790640" progId="Equation.3">
                  <p:embed/>
                </p:oleObj>
              </mc:Choice>
              <mc:Fallback>
                <p:oleObj name="Equation" r:id="rId5" imgW="4863960" imgH="1790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35" y="4034686"/>
                        <a:ext cx="8594400" cy="2626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214557" y="201641"/>
            <a:ext cx="7517330" cy="52075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Distributions of Functions of Random Variables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783" y="919093"/>
            <a:ext cx="8366358" cy="51257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0897" tIns="40448" rIns="80897" bIns="40448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Transformations of the Discrete Random Variables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721971" y="3879496"/>
          <a:ext cx="278879" cy="25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971" y="3879496"/>
                        <a:ext cx="278879" cy="257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39541" y="5102271"/>
          <a:ext cx="7460002" cy="90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5" imgW="3771900" imgH="520700" progId="Equation.3">
                  <p:embed/>
                </p:oleObj>
              </mc:Choice>
              <mc:Fallback>
                <p:oleObj name="Equation" r:id="rId5" imgW="3771900" imgH="520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41" y="5102271"/>
                        <a:ext cx="7460002" cy="900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6768" y="1451299"/>
            <a:ext cx="9683609" cy="22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 X  is  a  discrete 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r.v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 having 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f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(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),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taking  values  in  sample</a:t>
            </a:r>
          </a:p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space </a:t>
            </a:r>
            <a:r>
              <a:rPr lang="en-US" sz="2500" dirty="0" smtClean="0">
                <a:latin typeface="Informal Roman" pitchFamily="66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{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 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1,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baseline="-300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2,… ,</a:t>
            </a:r>
            <a:r>
              <a:rPr lang="en-US" sz="2500" i="1" dirty="0" err="1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i="1" baseline="-30000" dirty="0" err="1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}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at each of which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f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(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Courier New" pitchFamily="49" charset="0"/>
              </a:rPr>
              <a:t>)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0, and let a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r.v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y =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define a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one-to-one transformation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maps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onto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 {y; y = y</a:t>
            </a:r>
            <a:r>
              <a:rPr lang="en-US" sz="2500" baseline="-300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1, 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2500" baseline="-300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2,… , </a:t>
            </a:r>
            <a:r>
              <a:rPr lang="en-US" sz="2500" dirty="0" err="1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2500" i="1" baseline="-30000" dirty="0" err="1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}. </a:t>
            </a:r>
          </a:p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Bell MT" pitchFamily="18" charset="0"/>
              <a:cs typeface="Arial" pitchFamily="34" charset="0"/>
            </a:endParaRPr>
          </a:p>
          <a:p>
            <a:pPr algn="justLow" defTabSz="808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we solve 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y =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terms of y, say,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(y),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then for each y    </a:t>
            </a:r>
            <a:r>
              <a:rPr lang="en-US" sz="25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12064" y="3738529"/>
            <a:ext cx="1527622" cy="4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have 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12064" y="4446450"/>
            <a:ext cx="5671615" cy="4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the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Y, is given as follows;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90943" y="4013192"/>
            <a:ext cx="163439" cy="3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8991600" y="3352800"/>
          <a:ext cx="279604" cy="25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7" imgW="139700" imgH="139700" progId="Equation.3">
                  <p:embed/>
                </p:oleObj>
              </mc:Choice>
              <mc:Fallback>
                <p:oleObj name="Equation" r:id="rId7" imgW="1397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3352800"/>
                        <a:ext cx="279604" cy="258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493393" y="3750783"/>
            <a:ext cx="2040491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/>
          <a:p>
            <a:pPr algn="justLow"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500" i="1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2500" dirty="0" smtClean="0">
                <a:latin typeface="Bell MT" pitchFamily="18" charset="0"/>
                <a:ea typeface="Calibri" pitchFamily="34" charset="0"/>
                <a:cs typeface="Times New Roman" pitchFamily="18" charset="0"/>
              </a:rPr>
              <a:t>(y)     A. </a:t>
            </a:r>
            <a:endParaRPr lang="en-US" sz="2500" dirty="0" smtClean="0">
              <a:latin typeface="Bell MT" pitchFamily="18" charset="0"/>
              <a:cs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303653" y="228600"/>
            <a:ext cx="5621148" cy="5741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Distribution of Order Statistics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81" y="904175"/>
            <a:ext cx="9848013" cy="5021500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Let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denote a random sample and be independent identically </a:t>
            </a:r>
          </a:p>
          <a:p>
            <a:r>
              <a:rPr lang="en-US" sz="2500" dirty="0" smtClean="0"/>
              <a:t>distributed  </a:t>
            </a:r>
            <a:r>
              <a:rPr lang="en-US" sz="2500" dirty="0" err="1" smtClean="0"/>
              <a:t>r.v’s</a:t>
            </a:r>
            <a:r>
              <a:rPr lang="en-US" sz="2500" dirty="0" smtClean="0"/>
              <a:t>  with a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 </a:t>
            </a:r>
            <a:r>
              <a:rPr lang="en-US" sz="2500" i="1" dirty="0" smtClean="0"/>
              <a:t>f</a:t>
            </a:r>
            <a:r>
              <a:rPr lang="en-US" sz="2500" dirty="0" smtClean="0"/>
              <a:t>(</a:t>
            </a:r>
            <a:r>
              <a:rPr lang="en-US" sz="2500" i="1" dirty="0" smtClean="0"/>
              <a:t>x</a:t>
            </a:r>
            <a:r>
              <a:rPr lang="en-US" sz="2500" dirty="0" smtClean="0"/>
              <a:t>), and let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&lt;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&lt; …. &lt;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be their</a:t>
            </a:r>
          </a:p>
          <a:p>
            <a:r>
              <a:rPr lang="en-US" sz="2500" dirty="0" smtClean="0"/>
              <a:t>ascending ordered values, i.e.;</a:t>
            </a:r>
          </a:p>
          <a:p>
            <a:r>
              <a:rPr lang="en-US" sz="1200" dirty="0" smtClean="0"/>
              <a:t> </a:t>
            </a:r>
            <a:endParaRPr lang="en-US" sz="800" dirty="0" smtClean="0"/>
          </a:p>
          <a:p>
            <a:r>
              <a:rPr lang="en-US" sz="2500" dirty="0" smtClean="0"/>
              <a:t>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: is a smallest value of (X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) (min).</a:t>
            </a:r>
          </a:p>
          <a:p>
            <a:r>
              <a:rPr lang="en-US" sz="2500" dirty="0" smtClean="0"/>
              <a:t>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: is the second smallest value of (X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).</a:t>
            </a:r>
          </a:p>
          <a:p>
            <a:r>
              <a:rPr lang="en-US" sz="2500" dirty="0" smtClean="0"/>
              <a:t> .</a:t>
            </a:r>
          </a:p>
          <a:p>
            <a:r>
              <a:rPr lang="en-US" sz="2500" dirty="0" smtClean="0"/>
              <a:t> .</a:t>
            </a:r>
          </a:p>
          <a:p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: the largest value of (X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) (max).</a:t>
            </a:r>
          </a:p>
          <a:p>
            <a:r>
              <a:rPr lang="en-US" sz="2500" dirty="0" smtClean="0"/>
              <a:t> </a:t>
            </a:r>
          </a:p>
          <a:p>
            <a:r>
              <a:rPr lang="en-US" sz="2500" dirty="0" smtClean="0"/>
              <a:t>Then Y</a:t>
            </a:r>
            <a:r>
              <a:rPr lang="en-US" sz="2500" i="1" baseline="-25000" dirty="0" smtClean="0"/>
              <a:t>i</a:t>
            </a:r>
            <a:r>
              <a:rPr lang="en-US" sz="2500" dirty="0" smtClean="0"/>
              <a:t>  (</a:t>
            </a:r>
            <a:r>
              <a:rPr lang="en-US" sz="2500" i="1" dirty="0" err="1" smtClean="0"/>
              <a:t>i</a:t>
            </a:r>
            <a:r>
              <a:rPr lang="en-US" sz="2500" dirty="0" smtClean="0"/>
              <a:t>  = 1, 2, …, </a:t>
            </a:r>
            <a:r>
              <a:rPr lang="en-US" sz="2500" i="1" dirty="0" smtClean="0"/>
              <a:t>n</a:t>
            </a:r>
            <a:r>
              <a:rPr lang="en-US" sz="2500" dirty="0" smtClean="0"/>
              <a:t>)  is called the </a:t>
            </a:r>
            <a:r>
              <a:rPr lang="en-US" sz="2500" i="1" dirty="0" err="1" smtClean="0"/>
              <a:t>i</a:t>
            </a:r>
            <a:r>
              <a:rPr lang="en-US" sz="2500" dirty="0" err="1" smtClean="0"/>
              <a:t>-th</a:t>
            </a:r>
            <a:r>
              <a:rPr lang="en-US" sz="2500" dirty="0" smtClean="0"/>
              <a:t> order statistic of the random </a:t>
            </a:r>
          </a:p>
          <a:p>
            <a:r>
              <a:rPr lang="en-US" sz="2500" dirty="0" smtClean="0"/>
              <a:t>sample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. and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&lt;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&lt; …. &lt;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are called the order </a:t>
            </a:r>
          </a:p>
          <a:p>
            <a:r>
              <a:rPr lang="en-US" sz="2500" dirty="0" smtClean="0"/>
              <a:t>statistics corresponding of the random sample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 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6322111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Then the </a:t>
            </a:r>
            <a:r>
              <a:rPr lang="en-US" sz="2500" b="1" dirty="0" err="1" smtClean="0">
                <a:solidFill>
                  <a:srgbClr val="C00000"/>
                </a:solidFill>
              </a:rPr>
              <a:t>j.p.d.f</a:t>
            </a:r>
            <a:r>
              <a:rPr lang="en-US" sz="2500" b="1" dirty="0" smtClean="0">
                <a:solidFill>
                  <a:srgbClr val="C00000"/>
                </a:solidFill>
              </a:rPr>
              <a:t>. of  X</a:t>
            </a:r>
            <a:r>
              <a:rPr lang="en-US" sz="25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500" b="1" dirty="0" smtClean="0">
                <a:solidFill>
                  <a:srgbClr val="C00000"/>
                </a:solidFill>
              </a:rPr>
              <a:t>, X</a:t>
            </a:r>
            <a:r>
              <a:rPr lang="en-US" sz="25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500" b="1" dirty="0" smtClean="0">
                <a:solidFill>
                  <a:srgbClr val="C00000"/>
                </a:solidFill>
              </a:rPr>
              <a:t>, …, </a:t>
            </a:r>
            <a:r>
              <a:rPr lang="en-US" sz="2500" b="1" dirty="0" err="1" smtClean="0">
                <a:solidFill>
                  <a:srgbClr val="C00000"/>
                </a:solidFill>
              </a:rPr>
              <a:t>X</a:t>
            </a:r>
            <a:r>
              <a:rPr lang="en-US" sz="2500" b="1" i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500" b="1" dirty="0" smtClean="0">
                <a:solidFill>
                  <a:srgbClr val="C00000"/>
                </a:solidFill>
              </a:rPr>
              <a:t> is given by;</a:t>
            </a:r>
            <a:endParaRPr 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909261" y="854736"/>
          <a:ext cx="7250842" cy="49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3" imgW="3162300" imgH="241300" progId="Equation.3">
                  <p:embed/>
                </p:oleObj>
              </mc:Choice>
              <mc:Fallback>
                <p:oleObj name="Equation" r:id="rId3" imgW="31623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261" y="854736"/>
                        <a:ext cx="7250842" cy="492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344" y="1562659"/>
            <a:ext cx="8128824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The </a:t>
            </a:r>
            <a:r>
              <a:rPr lang="en-US" sz="2500" b="1" dirty="0" err="1" smtClean="0">
                <a:solidFill>
                  <a:srgbClr val="C00000"/>
                </a:solidFill>
              </a:rPr>
              <a:t>j.p.d.f</a:t>
            </a:r>
            <a:r>
              <a:rPr lang="en-US" sz="2500" b="1" dirty="0" smtClean="0">
                <a:solidFill>
                  <a:srgbClr val="C00000"/>
                </a:solidFill>
              </a:rPr>
              <a:t>. of the order statistics Y</a:t>
            </a:r>
            <a:r>
              <a:rPr lang="en-US" sz="25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500" b="1" dirty="0" smtClean="0">
                <a:solidFill>
                  <a:srgbClr val="C00000"/>
                </a:solidFill>
              </a:rPr>
              <a:t>, Y</a:t>
            </a:r>
            <a:r>
              <a:rPr lang="en-US" sz="25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500" b="1" dirty="0" smtClean="0">
                <a:solidFill>
                  <a:srgbClr val="C00000"/>
                </a:solidFill>
              </a:rPr>
              <a:t>, …, </a:t>
            </a:r>
            <a:r>
              <a:rPr lang="en-US" sz="2500" b="1" dirty="0" err="1" smtClean="0">
                <a:solidFill>
                  <a:srgbClr val="C00000"/>
                </a:solidFill>
              </a:rPr>
              <a:t>Y</a:t>
            </a:r>
            <a:r>
              <a:rPr lang="en-US" sz="2500" b="1" i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500" b="1" dirty="0" smtClean="0">
                <a:solidFill>
                  <a:srgbClr val="C00000"/>
                </a:solidFill>
              </a:rPr>
              <a:t> is given by;</a:t>
            </a:r>
            <a:endParaRPr 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21223" y="2206224"/>
          <a:ext cx="8889808" cy="205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5" imgW="4965700" imgH="1130300" progId="Equation.3">
                  <p:embed/>
                </p:oleObj>
              </mc:Choice>
              <mc:Fallback>
                <p:oleObj name="Equation" r:id="rId5" imgW="4965700" imgH="1130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3" y="2206224"/>
                        <a:ext cx="8889808" cy="2059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0382" y="4394349"/>
            <a:ext cx="7557321" cy="2005290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Explain:</a:t>
            </a:r>
            <a:endParaRPr lang="en-US" sz="2500" dirty="0" smtClean="0">
              <a:solidFill>
                <a:srgbClr val="C00000"/>
              </a:solidFill>
            </a:endParaRPr>
          </a:p>
          <a:p>
            <a:r>
              <a:rPr lang="en-US" sz="2500" dirty="0" smtClean="0"/>
              <a:t>Let (</a:t>
            </a:r>
            <a:r>
              <a:rPr lang="en-US" sz="2500" i="1" dirty="0" smtClean="0"/>
              <a:t>n</a:t>
            </a:r>
            <a:r>
              <a:rPr lang="en-US" sz="2500" dirty="0" smtClean="0"/>
              <a:t> = 2), then we have two probabilities;</a:t>
            </a:r>
          </a:p>
          <a:p>
            <a:r>
              <a:rPr lang="en-US" sz="2500" dirty="0" smtClean="0"/>
              <a:t>                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&gt;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             or            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&lt; X</a:t>
            </a:r>
            <a:r>
              <a:rPr lang="en-US" sz="2500" baseline="-25000" dirty="0" smtClean="0"/>
              <a:t>2</a:t>
            </a:r>
            <a:endParaRPr lang="en-US" sz="2500" dirty="0" smtClean="0"/>
          </a:p>
          <a:p>
            <a:r>
              <a:rPr lang="en-US" sz="2500" b="1" i="1" dirty="0" smtClean="0"/>
              <a:t>                 </a:t>
            </a:r>
            <a:r>
              <a:rPr lang="en-US" sz="2500" dirty="0" smtClean="0"/>
              <a:t>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                             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                  </a:t>
            </a:r>
          </a:p>
          <a:p>
            <a:r>
              <a:rPr lang="en-US" sz="2500" b="1" dirty="0" smtClean="0"/>
              <a:t>                 </a:t>
            </a:r>
            <a:r>
              <a:rPr lang="en-US" sz="2500" dirty="0" smtClean="0"/>
              <a:t>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1	                                         </a:t>
            </a:r>
            <a:r>
              <a:rPr lang="en-US" sz="2500" dirty="0" smtClean="0"/>
              <a:t>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2</a:t>
            </a:r>
            <a:endParaRPr lang="en-US" sz="2500" dirty="0" smtClean="0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824374" y="153838"/>
          <a:ext cx="7041684" cy="211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3" imgW="4368800" imgH="1397000" progId="Equation.3">
                  <p:embed/>
                </p:oleObj>
              </mc:Choice>
              <mc:Fallback>
                <p:oleObj name="Equation" r:id="rId3" imgW="4368800" imgH="139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374" y="153838"/>
                        <a:ext cx="7041684" cy="2116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809" y="69160"/>
            <a:ext cx="1281309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Discrete</a:t>
            </a:r>
            <a:endParaRPr 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79" y="2028674"/>
            <a:ext cx="1886603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When (</a:t>
            </a:r>
            <a:r>
              <a:rPr lang="en-US" sz="2500" i="1" dirty="0" smtClean="0"/>
              <a:t>n</a:t>
            </a:r>
            <a:r>
              <a:rPr lang="en-US" sz="2500" dirty="0" smtClean="0"/>
              <a:t> = 3)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880341" y="2426340"/>
          <a:ext cx="7599441" cy="177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6" name="Equation" r:id="rId5" imgW="4610100" imgH="1130300" progId="Equation.3">
                  <p:embed/>
                </p:oleObj>
              </mc:Choice>
              <mc:Fallback>
                <p:oleObj name="Equation" r:id="rId5" imgW="4610100" imgH="1130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41" y="2426340"/>
                        <a:ext cx="7599441" cy="1774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0942" y="4329992"/>
            <a:ext cx="3876570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Continuous</a:t>
            </a:r>
            <a:r>
              <a:rPr lang="en-US" sz="2500" dirty="0" smtClean="0">
                <a:solidFill>
                  <a:srgbClr val="C00000"/>
                </a:solidFill>
              </a:rPr>
              <a:t> :   </a:t>
            </a:r>
            <a:r>
              <a:rPr lang="en-US" sz="2500" dirty="0" smtClean="0"/>
              <a:t>When (</a:t>
            </a:r>
            <a:r>
              <a:rPr lang="en-US" sz="2500" i="1" dirty="0" smtClean="0"/>
              <a:t>n</a:t>
            </a:r>
            <a:r>
              <a:rPr lang="en-US" sz="2500" dirty="0" smtClean="0"/>
              <a:t> = 2)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839541" y="4716132"/>
          <a:ext cx="8092842" cy="13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Equation" r:id="rId7" imgW="4813300" imgH="977900" progId="Equation.3">
                  <p:embed/>
                </p:oleObj>
              </mc:Choice>
              <mc:Fallback>
                <p:oleObj name="Equation" r:id="rId7" imgW="4813300" imgH="977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41" y="4716132"/>
                        <a:ext cx="8092842" cy="135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1251891"/>
            <a:ext cx="163439" cy="3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344" y="6003264"/>
            <a:ext cx="7157212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Note: Always J equal to one because be continuous </a:t>
            </a:r>
            <a:endParaRPr 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913640" y="6397237"/>
          <a:ext cx="8724916" cy="38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Equation" r:id="rId9" imgW="4965700" imgH="241300" progId="Equation.3">
                  <p:embed/>
                </p:oleObj>
              </mc:Choice>
              <mc:Fallback>
                <p:oleObj name="Equation" r:id="rId9" imgW="4965700" imgH="241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640" y="6397237"/>
                        <a:ext cx="8724916" cy="386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83" y="146813"/>
            <a:ext cx="8330418" cy="1282015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 Marginal P.D.F. of an Individual Order Statistics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500" dirty="0" smtClean="0"/>
              <a:t>The marginal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the </a:t>
            </a:r>
            <a:r>
              <a:rPr lang="en-US" sz="2500" i="1" dirty="0" err="1" smtClean="0"/>
              <a:t>i</a:t>
            </a:r>
            <a:r>
              <a:rPr lang="en-US" sz="2500" dirty="0" err="1" smtClean="0"/>
              <a:t>-th</a:t>
            </a:r>
            <a:r>
              <a:rPr lang="en-US" sz="2500" dirty="0" smtClean="0"/>
              <a:t> order statistics is given by:</a:t>
            </a:r>
          </a:p>
          <a:p>
            <a:endParaRPr lang="en-US" sz="2500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839541" y="1047806"/>
          <a:ext cx="8640879" cy="77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3" imgW="5549900" imgH="495300" progId="Equation.3">
                  <p:embed/>
                </p:oleObj>
              </mc:Choice>
              <mc:Fallback>
                <p:oleObj name="Equation" r:id="rId3" imgW="5549900" imgH="495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41" y="1047806"/>
                        <a:ext cx="8640879" cy="772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36737" y="2528007"/>
            <a:ext cx="5856450" cy="1341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408722" y="2527309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265173" y="2527309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267228" y="2527309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5616" y="2656721"/>
            <a:ext cx="2161309" cy="3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ject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4121" y="2592364"/>
            <a:ext cx="2666777" cy="3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3"/>
          <p:cNvSpPr txBox="1"/>
          <p:nvPr/>
        </p:nvSpPr>
        <p:spPr>
          <a:xfrm>
            <a:off x="1397298" y="1948798"/>
            <a:ext cx="323674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3749" y="1948798"/>
            <a:ext cx="341308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5803" y="2013155"/>
            <a:ext cx="323674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1318" y="1948798"/>
            <a:ext cx="798163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n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- </a:t>
            </a:r>
            <a:r>
              <a:rPr lang="en-US" sz="2500" b="1" i="1" dirty="0" err="1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i</a:t>
            </a:r>
            <a:endParaRPr lang="en-US" sz="2500" b="1" i="1" dirty="0">
              <a:solidFill>
                <a:srgbClr val="0033CC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2813" y="1948798"/>
            <a:ext cx="762897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err="1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i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- 1</a:t>
            </a:r>
            <a:endParaRPr lang="en-US" sz="2500" b="1" dirty="0">
              <a:solidFill>
                <a:srgbClr val="0033CC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6084" y="2592364"/>
            <a:ext cx="423060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err="1" smtClean="0">
                <a:latin typeface="Century Schoolbook" pitchFamily="18" charset="0"/>
                <a:cs typeface="Times New Roman" pitchFamily="18" charset="0"/>
              </a:rPr>
              <a:t>y</a:t>
            </a:r>
            <a:r>
              <a:rPr lang="en-US" sz="2500" b="1" i="1" baseline="-25000" dirty="0" err="1" smtClean="0">
                <a:latin typeface="Century Schoolbook" pitchFamily="18" charset="0"/>
                <a:cs typeface="Times New Roman" pitchFamily="18" charset="0"/>
              </a:rPr>
              <a:t>i</a:t>
            </a:r>
            <a:endParaRPr lang="en-US" sz="2500" b="1" i="1" baseline="-250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7" name="Object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645" y="3042860"/>
            <a:ext cx="700101" cy="6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67433" y="3653918"/>
            <a:ext cx="5920848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The P.D.F. of the Smallest Order Statistics</a:t>
            </a:r>
            <a:endParaRPr 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84" y="4072566"/>
            <a:ext cx="6288449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If (</a:t>
            </a:r>
            <a:r>
              <a:rPr lang="en-US" sz="2500" i="1" dirty="0" err="1" smtClean="0"/>
              <a:t>i</a:t>
            </a:r>
            <a:r>
              <a:rPr lang="en-US" sz="2500" dirty="0" smtClean="0"/>
              <a:t> = 1) then the distribution of 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is given by: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700102" y="4651775"/>
          <a:ext cx="8645236" cy="199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8" imgW="5359400" imgH="1320800" progId="Equation.3">
                  <p:embed/>
                </p:oleObj>
              </mc:Choice>
              <mc:Fallback>
                <p:oleObj name="Equation" r:id="rId8" imgW="5359400" imgH="1320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02" y="4651775"/>
                        <a:ext cx="8645236" cy="1995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03" y="103739"/>
            <a:ext cx="6288449" cy="85112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The P.D.F. of the Largest Order Statistics</a:t>
            </a:r>
            <a:endParaRPr lang="en-US" sz="2500" dirty="0" smtClean="0">
              <a:solidFill>
                <a:srgbClr val="C00000"/>
              </a:solidFill>
            </a:endParaRPr>
          </a:p>
          <a:p>
            <a:r>
              <a:rPr lang="en-US" sz="2500" dirty="0" smtClean="0"/>
              <a:t>If (</a:t>
            </a:r>
            <a:r>
              <a:rPr lang="en-US" sz="2500" i="1" dirty="0" err="1" smtClean="0"/>
              <a:t>i</a:t>
            </a:r>
            <a:r>
              <a:rPr lang="en-US" sz="2500" dirty="0" smtClean="0"/>
              <a:t> = </a:t>
            </a:r>
            <a:r>
              <a:rPr lang="en-US" sz="2500" i="1" dirty="0" smtClean="0"/>
              <a:t>n</a:t>
            </a:r>
            <a:r>
              <a:rPr lang="en-US" sz="2500" dirty="0" smtClean="0"/>
              <a:t>) then the distribution of 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is given by: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30382" y="983449"/>
          <a:ext cx="8993835" cy="205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3" imgW="5626100" imgH="1320800" progId="Equation.3">
                  <p:embed/>
                </p:oleObj>
              </mc:Choice>
              <mc:Fallback>
                <p:oleObj name="Equation" r:id="rId3" imgW="5626100" imgH="1320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82" y="983449"/>
                        <a:ext cx="8993835" cy="205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064" y="3107217"/>
            <a:ext cx="9215724" cy="85112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The Joint Probability Density Fun. of Two Order Statistics</a:t>
            </a:r>
            <a:endParaRPr lang="en-US" sz="2500" dirty="0" smtClean="0">
              <a:solidFill>
                <a:srgbClr val="C00000"/>
              </a:solidFill>
            </a:endParaRPr>
          </a:p>
          <a:p>
            <a:r>
              <a:rPr lang="en-US" sz="2500" dirty="0" smtClean="0"/>
              <a:t>The joint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any two order statistics Y</a:t>
            </a:r>
            <a:r>
              <a:rPr lang="en-US" sz="2500" i="1" baseline="-25000" dirty="0" smtClean="0"/>
              <a:t>i</a:t>
            </a:r>
            <a:r>
              <a:rPr lang="en-US" sz="2500" dirty="0" smtClean="0"/>
              <a:t> and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j</a:t>
            </a:r>
            <a:r>
              <a:rPr lang="en-US" sz="2500" dirty="0" smtClean="0"/>
              <a:t>  (</a:t>
            </a:r>
            <a:r>
              <a:rPr lang="en-US" sz="2500" i="1" dirty="0" err="1" smtClean="0"/>
              <a:t>i</a:t>
            </a:r>
            <a:r>
              <a:rPr lang="en-US" sz="2500" dirty="0" smtClean="0"/>
              <a:t> &lt; </a:t>
            </a:r>
            <a:r>
              <a:rPr lang="en-US" sz="2500" i="1" dirty="0" smtClean="0"/>
              <a:t>j</a:t>
            </a:r>
            <a:r>
              <a:rPr lang="en-US" sz="2500" dirty="0" smtClean="0"/>
              <a:t>) is given by: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81784" y="3943852"/>
          <a:ext cx="9342433" cy="141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5" imgW="7188200" imgH="1130300" progId="Equation.3">
                  <p:embed/>
                </p:oleObj>
              </mc:Choice>
              <mc:Fallback>
                <p:oleObj name="Equation" r:id="rId5" imgW="7188200" imgH="1130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4" y="3943852"/>
                        <a:ext cx="9342433" cy="1415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909261" y="5645951"/>
            <a:ext cx="7460002" cy="1341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81246" y="5645253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591901" y="5645253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81994" y="5645253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ject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9261" y="5774664"/>
            <a:ext cx="2142427" cy="3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jec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5500" y="5683493"/>
            <a:ext cx="2475048" cy="3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69821" y="5066742"/>
            <a:ext cx="323674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0015" y="5060197"/>
            <a:ext cx="341308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6301" y="5060197"/>
            <a:ext cx="323674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6833" y="5131098"/>
            <a:ext cx="791751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n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- </a:t>
            </a:r>
            <a:r>
              <a:rPr lang="en-US" sz="2500" b="1" i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j</a:t>
            </a:r>
            <a:endParaRPr lang="en-US" sz="2500" b="1" i="1" dirty="0">
              <a:solidFill>
                <a:srgbClr val="0033CC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5336" y="5066742"/>
            <a:ext cx="762897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err="1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i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- 1</a:t>
            </a:r>
            <a:endParaRPr lang="en-US" sz="2500" b="1" dirty="0">
              <a:solidFill>
                <a:srgbClr val="0033CC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0850" y="5710308"/>
            <a:ext cx="423060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err="1" smtClean="0">
                <a:latin typeface="Century Schoolbook" pitchFamily="18" charset="0"/>
                <a:cs typeface="Times New Roman" pitchFamily="18" charset="0"/>
              </a:rPr>
              <a:t>y</a:t>
            </a:r>
            <a:r>
              <a:rPr lang="en-US" sz="2500" b="1" i="1" baseline="-25000" dirty="0" err="1" smtClean="0">
                <a:latin typeface="Century Schoolbook" pitchFamily="18" charset="0"/>
                <a:cs typeface="Times New Roman" pitchFamily="18" charset="0"/>
              </a:rPr>
              <a:t>i</a:t>
            </a:r>
            <a:endParaRPr lang="en-US" sz="2500" b="1" i="1" baseline="-250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0" name="Object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3479" y="6178234"/>
            <a:ext cx="700101" cy="6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>
            <a:off x="8241248" y="5645253"/>
            <a:ext cx="256756" cy="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ject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8607" y="5710307"/>
            <a:ext cx="1792376" cy="3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532027" y="5086375"/>
            <a:ext cx="323674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10757" y="5710308"/>
            <a:ext cx="418252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err="1" smtClean="0">
                <a:latin typeface="Century Schoolbook" pitchFamily="18" charset="0"/>
                <a:cs typeface="Times New Roman" pitchFamily="18" charset="0"/>
              </a:rPr>
              <a:t>y</a:t>
            </a:r>
            <a:r>
              <a:rPr lang="en-US" sz="2500" b="1" i="1" baseline="-25000" dirty="0" err="1" smtClean="0">
                <a:latin typeface="Century Schoolbook" pitchFamily="18" charset="0"/>
                <a:cs typeface="Times New Roman" pitchFamily="18" charset="0"/>
              </a:rPr>
              <a:t>j</a:t>
            </a:r>
            <a:endParaRPr lang="en-US" sz="2500" b="1" i="1" baseline="-250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5" name="Object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8327" y="6096447"/>
            <a:ext cx="1708131" cy="3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Object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04504" y="6192982"/>
            <a:ext cx="758201" cy="6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3837485" y="5131098"/>
            <a:ext cx="1224562" cy="466407"/>
          </a:xfrm>
          <a:prstGeom prst="rect">
            <a:avLst/>
          </a:prstGeom>
        </p:spPr>
        <p:txBody>
          <a:bodyPr wrap="none" lIns="80897" tIns="40448" rIns="80897" bIns="4044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i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j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– </a:t>
            </a:r>
            <a:r>
              <a:rPr lang="en-US" sz="2500" b="1" i="1" dirty="0" err="1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i</a:t>
            </a:r>
            <a:r>
              <a:rPr lang="en-US" sz="2500" b="1" i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 - </a:t>
            </a:r>
            <a:r>
              <a:rPr lang="en-US" sz="2500" b="1" dirty="0" smtClean="0">
                <a:solidFill>
                  <a:srgbClr val="0033CC"/>
                </a:solidFill>
                <a:latin typeface="Century Schoolbook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0033CC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71" y="69160"/>
            <a:ext cx="9063246" cy="1666735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Ex</a:t>
            </a:r>
            <a:r>
              <a:rPr lang="en-US" sz="2500" b="1" dirty="0" smtClean="0">
                <a:solidFill>
                  <a:srgbClr val="C00000"/>
                </a:solidFill>
              </a:rPr>
              <a:t>: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smtClean="0"/>
              <a:t>let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be a random sample of size (</a:t>
            </a:r>
            <a:r>
              <a:rPr lang="en-US" sz="2500" i="1" dirty="0" smtClean="0"/>
              <a:t>n</a:t>
            </a:r>
            <a:r>
              <a:rPr lang="en-US" sz="2500" dirty="0" smtClean="0"/>
              <a:t>) </a:t>
            </a:r>
            <a:r>
              <a:rPr lang="en-US" sz="2500" dirty="0" err="1" smtClean="0"/>
              <a:t>rssn</a:t>
            </a:r>
            <a:r>
              <a:rPr lang="en-US" sz="2500" dirty="0" smtClean="0"/>
              <a:t> taken from </a:t>
            </a:r>
          </a:p>
          <a:p>
            <a:r>
              <a:rPr lang="en-US" sz="2500" dirty="0" smtClean="0"/>
              <a:t>C.U(0,1). let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&lt;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&lt; … &lt;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be the order statistics of this sample.</a:t>
            </a:r>
            <a:r>
              <a:rPr lang="en-US" sz="2500" b="1" dirty="0" smtClean="0"/>
              <a:t> </a:t>
            </a:r>
          </a:p>
          <a:p>
            <a:r>
              <a:rPr lang="en-US" sz="2500" b="1" dirty="0" smtClean="0">
                <a:solidFill>
                  <a:srgbClr val="C00000"/>
                </a:solidFill>
              </a:rPr>
              <a:t>Find</a:t>
            </a:r>
            <a:r>
              <a:rPr lang="en-US" sz="2500" b="1" dirty="0" smtClean="0"/>
              <a:t> </a:t>
            </a:r>
            <a:r>
              <a:rPr lang="en-US" sz="2500" dirty="0" smtClean="0"/>
              <a:t>the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, the </a:t>
            </a:r>
            <a:r>
              <a:rPr lang="en-US" sz="2500" dirty="0" err="1" smtClean="0"/>
              <a:t>j.p.d.f</a:t>
            </a:r>
            <a:r>
              <a:rPr lang="en-US" sz="2500" dirty="0" smtClean="0"/>
              <a:t>. of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C00000"/>
                </a:solidFill>
              </a:rPr>
              <a:t>Sol.: </a:t>
            </a:r>
            <a:r>
              <a:rPr lang="en-US" sz="2500" dirty="0" smtClean="0"/>
              <a:t>X ~ C.U(0,1)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490943" y="1627015"/>
          <a:ext cx="8924115" cy="489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Equation" r:id="rId3" imgW="3390840" imgH="2908080" progId="Equation.3">
                  <p:embed/>
                </p:oleObj>
              </mc:Choice>
              <mc:Fallback>
                <p:oleObj name="Equation" r:id="rId3" imgW="3390840" imgH="2908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43" y="1627015"/>
                        <a:ext cx="8924115" cy="4891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81784" y="2914147"/>
          <a:ext cx="9412152" cy="328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3" imgW="6972300" imgH="2247900" progId="Equation.3">
                  <p:embed/>
                </p:oleObj>
              </mc:Choice>
              <mc:Fallback>
                <p:oleObj name="Equation" r:id="rId3" imgW="6972300" imgH="2247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4" y="2914147"/>
                        <a:ext cx="9412152" cy="3282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30382" y="146814"/>
          <a:ext cx="7529722" cy="256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5" imgW="2831760" imgH="1269720" progId="Equation.3">
                  <p:embed/>
                </p:oleObj>
              </mc:Choice>
              <mc:Fallback>
                <p:oleObj name="Equation" r:id="rId5" imgW="2831760" imgH="1269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82" y="146814"/>
                        <a:ext cx="7529722" cy="256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75" y="23053"/>
            <a:ext cx="9739505" cy="1805235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Ex: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smtClean="0"/>
              <a:t>let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,…, </a:t>
            </a:r>
            <a:r>
              <a:rPr lang="en-US" sz="2500" dirty="0" err="1" smtClean="0"/>
              <a:t>X</a:t>
            </a:r>
            <a:r>
              <a:rPr lang="en-US" sz="2500" i="1" baseline="-25000" dirty="0" err="1" smtClean="0"/>
              <a:t>n</a:t>
            </a:r>
            <a:r>
              <a:rPr lang="en-US" sz="2500" dirty="0" smtClean="0"/>
              <a:t> be a </a:t>
            </a:r>
            <a:r>
              <a:rPr lang="en-US" sz="2500" dirty="0" err="1" smtClean="0"/>
              <a:t>rssn</a:t>
            </a:r>
            <a:r>
              <a:rPr lang="en-US" sz="2500" dirty="0" smtClean="0"/>
              <a:t> taken from  Exp(1/</a:t>
            </a:r>
            <a:r>
              <a:rPr lang="en-US" sz="2500" i="1" dirty="0" smtClean="0"/>
              <a:t>θ</a:t>
            </a:r>
            <a:r>
              <a:rPr lang="en-US" sz="2500" dirty="0" smtClean="0"/>
              <a:t>), let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&lt;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&lt;…&lt; 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baseline="-25000" dirty="0" smtClean="0"/>
              <a:t> </a:t>
            </a:r>
          </a:p>
          <a:p>
            <a:r>
              <a:rPr lang="en-US" sz="2500" dirty="0" smtClean="0"/>
              <a:t>be the order statistics of this sample. </a:t>
            </a:r>
            <a:r>
              <a:rPr lang="en-US" sz="2500" b="1" dirty="0" smtClean="0">
                <a:solidFill>
                  <a:srgbClr val="C00000"/>
                </a:solidFill>
              </a:rPr>
              <a:t>Find</a:t>
            </a:r>
            <a:r>
              <a:rPr lang="en-US" sz="2500" b="1" dirty="0" smtClean="0"/>
              <a:t> </a:t>
            </a:r>
            <a:r>
              <a:rPr lang="en-US" sz="2500" dirty="0" smtClean="0"/>
              <a:t>g(y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) , g(</a:t>
            </a:r>
            <a:r>
              <a:rPr lang="en-US" sz="2500" dirty="0" err="1" smtClean="0"/>
              <a:t>y</a:t>
            </a:r>
            <a:r>
              <a:rPr lang="en-US" sz="2500" i="1" baseline="-25000" dirty="0" err="1" smtClean="0"/>
              <a:t>n</a:t>
            </a:r>
            <a:r>
              <a:rPr lang="en-US" sz="2500" baseline="-25000" dirty="0" smtClean="0"/>
              <a:t> - 1</a:t>
            </a:r>
            <a:r>
              <a:rPr lang="en-US" sz="2500" dirty="0" smtClean="0"/>
              <a:t>). and when</a:t>
            </a:r>
          </a:p>
          <a:p>
            <a:r>
              <a:rPr lang="en-US" sz="2500" dirty="0" smtClean="0"/>
              <a:t>(n = 4) Find g(y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y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).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  <a:p>
            <a:r>
              <a:rPr lang="en-US" sz="2500" b="1" dirty="0" smtClean="0">
                <a:solidFill>
                  <a:srgbClr val="C00000"/>
                </a:solidFill>
              </a:rPr>
              <a:t>Sol.: </a:t>
            </a:r>
            <a:r>
              <a:rPr lang="en-US" sz="2500" dirty="0" smtClean="0"/>
              <a:t>X ~ Exp(1/</a:t>
            </a:r>
            <a:r>
              <a:rPr lang="en-US" sz="2500" i="1" dirty="0" smtClean="0"/>
              <a:t>θ</a:t>
            </a:r>
            <a:r>
              <a:rPr lang="en-US" sz="2500" dirty="0" smtClean="0"/>
              <a:t>)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188140" y="1820085"/>
          <a:ext cx="6511525" cy="174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Equation" r:id="rId3" imgW="4178160" imgH="1244520" progId="Equation.3">
                  <p:embed/>
                </p:oleObj>
              </mc:Choice>
              <mc:Fallback>
                <p:oleObj name="Equation" r:id="rId3" imgW="4178160" imgH="12445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140" y="1820085"/>
                        <a:ext cx="6511525" cy="1742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371492" y="3644312"/>
          <a:ext cx="9342433" cy="315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Equation" r:id="rId5" imgW="5524200" imgH="2006280" progId="Equation.3">
                  <p:embed/>
                </p:oleObj>
              </mc:Choice>
              <mc:Fallback>
                <p:oleObj name="Equation" r:id="rId5" imgW="5524200" imgH="2006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92" y="3644312"/>
                        <a:ext cx="9342433" cy="3153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21223" y="146814"/>
          <a:ext cx="8494743" cy="256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3" imgW="4813200" imgH="1536480" progId="Equation.3">
                  <p:embed/>
                </p:oleObj>
              </mc:Choice>
              <mc:Fallback>
                <p:oleObj name="Equation" r:id="rId3" imgW="4813200" imgH="1536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3" y="146814"/>
                        <a:ext cx="8494743" cy="2564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421224" y="2849790"/>
          <a:ext cx="9133274" cy="373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5" imgW="6121080" imgH="2120760" progId="Equation.3">
                  <p:embed/>
                </p:oleObj>
              </mc:Choice>
              <mc:Fallback>
                <p:oleObj name="Equation" r:id="rId5" imgW="6121080" imgH="2120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4" y="2849790"/>
                        <a:ext cx="9133274" cy="3732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8439" y="285751"/>
            <a:ext cx="4113306" cy="646331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Statistical Inference</a:t>
            </a:r>
            <a:endParaRPr lang="en-US" sz="3600" dirty="0" smtClean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2" y="1109664"/>
            <a:ext cx="99425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/>
              <a:t>Statistical Inference: </a:t>
            </a:r>
            <a:r>
              <a:rPr lang="en-US" sz="2800" dirty="0" smtClean="0"/>
              <a:t>making conclusions about the whole </a:t>
            </a:r>
          </a:p>
          <a:p>
            <a:pPr algn="just"/>
            <a:r>
              <a:rPr lang="en-US" sz="2800" dirty="0" smtClean="0"/>
              <a:t>population on the basis of a sample, i.e., use a random sample to</a:t>
            </a:r>
          </a:p>
          <a:p>
            <a:pPr algn="just"/>
            <a:r>
              <a:rPr lang="en-US" sz="2800" dirty="0" smtClean="0"/>
              <a:t>learn something about a large population.</a:t>
            </a:r>
          </a:p>
          <a:p>
            <a:pPr algn="just"/>
            <a:r>
              <a:rPr lang="en-US" sz="2800" dirty="0" smtClean="0"/>
              <a:t>Precondition for statistical inference: A sample is randomly selected</a:t>
            </a:r>
          </a:p>
          <a:p>
            <a:pPr algn="just"/>
            <a:r>
              <a:rPr lang="en-US" sz="2800" dirty="0" smtClean="0"/>
              <a:t>from the population.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993" y="3713459"/>
            <a:ext cx="1295400" cy="10668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67193" y="3713459"/>
            <a:ext cx="1981200" cy="1143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48213" y="3714750"/>
            <a:ext cx="2439692" cy="23622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70196" y="3891690"/>
            <a:ext cx="1981200" cy="990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352793" y="6532859"/>
            <a:ext cx="7239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</p:cNvCxnSpPr>
          <p:nvPr/>
        </p:nvCxnSpPr>
        <p:spPr>
          <a:xfrm rot="16200000" flipH="1">
            <a:off x="7768446" y="5674640"/>
            <a:ext cx="1597616" cy="12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76493" y="5656559"/>
            <a:ext cx="1752602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3029193" y="5999459"/>
            <a:ext cx="1603324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Feed  back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49691" y="5488015"/>
            <a:ext cx="322882" cy="12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010687" y="5884365"/>
            <a:ext cx="6850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238993" y="6532859"/>
            <a:ext cx="6865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249041" y="5591835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9393" y="3942059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7156" y="3969181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3495" y="3914938"/>
            <a:ext cx="1971950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Inference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Estimation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Forecasting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249187" y="4855665"/>
            <a:ext cx="13708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4193" y="4627859"/>
            <a:ext cx="357753" cy="116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4193" y="5008859"/>
            <a:ext cx="357753" cy="116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918695" y="4201656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01193" y="4094459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03722" y="4279147"/>
            <a:ext cx="281553" cy="11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163366" y="4362103"/>
            <a:ext cx="395206" cy="10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24593" y="4246859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1504" y="1292978"/>
            <a:ext cx="698777" cy="4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pPr defTabSz="80897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60662" y="1948798"/>
          <a:ext cx="9063554" cy="37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3" imgW="5905500" imgH="2489200" progId="Equation.3">
                  <p:embed/>
                </p:oleObj>
              </mc:Choice>
              <mc:Fallback>
                <p:oleObj name="Equation" r:id="rId3" imgW="5905500" imgH="2489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62" y="1948798"/>
                        <a:ext cx="9063554" cy="3797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135" y="371882"/>
            <a:ext cx="9318283" cy="851127"/>
          </a:xfrm>
          <a:prstGeom prst="rect">
            <a:avLst/>
          </a:prstGeom>
        </p:spPr>
        <p:txBody>
          <a:bodyPr wrap="square" lIns="80897" tIns="40448" rIns="80897" bIns="40448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Ex</a:t>
            </a:r>
            <a:r>
              <a:rPr lang="en-US" sz="2500" b="1" dirty="0" smtClean="0">
                <a:solidFill>
                  <a:srgbClr val="C00000"/>
                </a:solidFill>
              </a:rPr>
              <a:t>: </a:t>
            </a:r>
            <a:r>
              <a:rPr lang="en-US" sz="2500" dirty="0" smtClean="0"/>
              <a:t>Let                   and                  by using transformation technique, </a:t>
            </a:r>
          </a:p>
          <a:p>
            <a:r>
              <a:rPr lang="en-US" sz="2500" dirty="0" smtClean="0"/>
              <a:t>find the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Y.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488887" y="468596"/>
          <a:ext cx="1254954" cy="2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5" imgW="583693" imgH="177646" progId="Equation.3">
                  <p:embed/>
                </p:oleObj>
              </mc:Choice>
              <mc:Fallback>
                <p:oleObj name="Equation" r:id="rId5" imgW="583693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887" y="468596"/>
                        <a:ext cx="1254954" cy="275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397298" y="404240"/>
          <a:ext cx="1464113" cy="37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7" imgW="977476" imgH="253890" progId="Equation.3">
                  <p:embed/>
                </p:oleObj>
              </mc:Choice>
              <mc:Fallback>
                <p:oleObj name="Equation" r:id="rId7" imgW="977476" imgH="25389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98" y="404240"/>
                        <a:ext cx="1464113" cy="377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3" y="80963"/>
            <a:ext cx="9653092" cy="553998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Concepts and Important Definitions about Stat. Inference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57163" y="742950"/>
            <a:ext cx="96903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i="1" u="sng" dirty="0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=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 </a:t>
            </a:r>
            <a:r>
              <a:rPr lang="en-US" sz="2400" dirty="0" err="1" smtClean="0"/>
              <a:t>rssn</a:t>
            </a:r>
            <a:r>
              <a:rPr lang="en-US" sz="2400" dirty="0" smtClean="0"/>
              <a:t>  Data</a:t>
            </a:r>
          </a:p>
          <a:p>
            <a:r>
              <a:rPr lang="en-US" sz="2400" b="1" dirty="0" smtClean="0"/>
              <a:t>2.</a:t>
            </a:r>
            <a:r>
              <a:rPr lang="en-US" sz="2400" dirty="0" smtClean="0"/>
              <a:t> Statistic: is a function of the random variable (</a:t>
            </a:r>
            <a:r>
              <a:rPr lang="en-US" sz="2400" dirty="0" err="1" smtClean="0"/>
              <a:t>r.v</a:t>
            </a:r>
            <a:r>
              <a:rPr lang="en-US" sz="2400" dirty="0" smtClean="0"/>
              <a:t>.) only in the sample data.</a:t>
            </a:r>
          </a:p>
          <a:p>
            <a:r>
              <a:rPr lang="en-US" sz="2400" b="1" dirty="0" smtClean="0"/>
              <a:t>3.</a:t>
            </a:r>
            <a:r>
              <a:rPr lang="en-US" sz="2400" dirty="0" smtClean="0"/>
              <a:t> Parameter: It is a characteristic or a measure that is calculated from the </a:t>
            </a:r>
          </a:p>
          <a:p>
            <a:r>
              <a:rPr lang="en-US" sz="2400" dirty="0" smtClean="0"/>
              <a:t>population under study. </a:t>
            </a:r>
            <a:r>
              <a:rPr lang="en-US" sz="2400" b="1" dirty="0" smtClean="0"/>
              <a:t>Ex:</a:t>
            </a:r>
            <a:r>
              <a:rPr lang="en-US" sz="2400" dirty="0" smtClean="0"/>
              <a:t> The unemployment rate in Erbil. The average of</a:t>
            </a:r>
          </a:p>
          <a:p>
            <a:r>
              <a:rPr lang="en-US" sz="2400" dirty="0" smtClean="0"/>
              <a:t>assumption life for a particular device.</a:t>
            </a:r>
          </a:p>
          <a:p>
            <a:r>
              <a:rPr lang="en-US" sz="2400" dirty="0" smtClean="0"/>
              <a:t>                               [ Parameter = Statistic ± It’s Error].</a:t>
            </a:r>
          </a:p>
          <a:p>
            <a:r>
              <a:rPr lang="en-GB" sz="2400" b="1" dirty="0" smtClean="0"/>
              <a:t>4.</a:t>
            </a:r>
            <a:r>
              <a:rPr lang="en-GB" sz="2400" dirty="0" smtClean="0"/>
              <a:t> Population parameters are denoted using </a:t>
            </a:r>
            <a:r>
              <a:rPr lang="fi-FI" sz="2400" dirty="0" smtClean="0"/>
              <a:t>G</a:t>
            </a:r>
            <a:r>
              <a:rPr lang="en-GB" sz="2400" dirty="0" smtClean="0"/>
              <a:t>reek letters </a:t>
            </a:r>
            <a:r>
              <a:rPr lang="en-GB" sz="2400" i="1" dirty="0" smtClean="0">
                <a:sym typeface="Symbol"/>
              </a:rPr>
              <a:t></a:t>
            </a:r>
            <a:r>
              <a:rPr lang="en-GB" sz="2400" dirty="0" smtClean="0"/>
              <a:t> (mean), </a:t>
            </a:r>
          </a:p>
          <a:p>
            <a:r>
              <a:rPr lang="en-GB" sz="2400" dirty="0" smtClean="0">
                <a:sym typeface="Symbol"/>
              </a:rPr>
              <a:t></a:t>
            </a:r>
            <a:r>
              <a:rPr lang="en-GB" sz="2400" dirty="0" smtClean="0"/>
              <a:t> (standard deviation), </a:t>
            </a:r>
            <a:r>
              <a:rPr lang="en-GB" sz="2400" dirty="0" smtClean="0">
                <a:sym typeface="Symbol"/>
              </a:rPr>
              <a:t></a:t>
            </a:r>
            <a:r>
              <a:rPr lang="en-GB" sz="2400" dirty="0" smtClean="0"/>
              <a:t> (proportion). Sample values are denoted     (mean),</a:t>
            </a:r>
          </a:p>
          <a:p>
            <a:r>
              <a:rPr lang="en-GB" sz="2400" dirty="0" smtClean="0"/>
              <a:t> S (standard deviation), p (proportion).</a:t>
            </a:r>
            <a:endParaRPr lang="en-US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682139" y="4486275"/>
            <a:ext cx="1981200" cy="191005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1278" y="5134274"/>
            <a:ext cx="27432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Standard Deviation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Proportion</a:t>
            </a:r>
            <a:endParaRPr lang="en-US" sz="2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044339" y="4429125"/>
            <a:ext cx="1905000" cy="196721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7966" y="3984411"/>
            <a:ext cx="1667637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Sample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7125" y="4041320"/>
            <a:ext cx="2057400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Population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7227" y="4510385"/>
            <a:ext cx="1244251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2800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4288" y="4672013"/>
            <a:ext cx="15840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2800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Parameter</a:t>
            </a:r>
          </a:p>
        </p:txBody>
      </p:sp>
      <p:pic>
        <p:nvPicPr>
          <p:cNvPr id="11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139" y="5558135"/>
            <a:ext cx="33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427" y="5177135"/>
            <a:ext cx="330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390" y="4962823"/>
            <a:ext cx="315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825389" y="5396210"/>
            <a:ext cx="4612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789" y="5889923"/>
            <a:ext cx="422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849202" y="57962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68014" y="5339060"/>
            <a:ext cx="1752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72777" y="5724823"/>
            <a:ext cx="1814593" cy="7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10877" y="6096298"/>
            <a:ext cx="1752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48764" y="5420023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10664" y="5762923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24952" y="6134398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1452" y="6439198"/>
            <a:ext cx="295324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Estimates for parameters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334050"/>
            <a:ext cx="200026" cy="33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271463"/>
            <a:ext cx="916533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</a:t>
            </a:r>
            <a:r>
              <a:rPr lang="en-US" sz="2400" dirty="0" smtClean="0"/>
              <a:t> Estimator: is a function.</a:t>
            </a:r>
          </a:p>
          <a:p>
            <a:r>
              <a:rPr lang="en-US" sz="2400" b="1" dirty="0" smtClean="0"/>
              <a:t>6.</a:t>
            </a:r>
            <a:r>
              <a:rPr lang="en-US" sz="2400" dirty="0" smtClean="0"/>
              <a:t> Estimate: is a value of the estimator.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dirty="0" smtClean="0"/>
              <a:t>7.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There are two steps to make inference: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1. Estimation of the population parameters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      </a:t>
            </a:r>
            <a:r>
              <a:rPr lang="en-US" sz="2800" b="1" dirty="0" smtClean="0">
                <a:solidFill>
                  <a:srgbClr val="0033CC"/>
                </a:solidFill>
              </a:rPr>
              <a:t>a) Point Estimation.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      b) Intervals Estimation.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2. Testing of Hypotheses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about the right values of population </a:t>
            </a:r>
          </a:p>
          <a:p>
            <a:r>
              <a:rPr lang="en-US" sz="2800" dirty="0" smtClean="0"/>
              <a:t>parameters. </a:t>
            </a:r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847727" y="2071688"/>
          <a:ext cx="8774026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3" imgW="5130800" imgH="571500" progId="Equation.3">
                  <p:embed/>
                </p:oleObj>
              </mc:Choice>
              <mc:Fallback>
                <p:oleObj name="Equation" r:id="rId3" imgW="5130800" imgH="571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7" y="2071688"/>
                        <a:ext cx="8774026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547813" y="1028700"/>
          <a:ext cx="39624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5" imgW="1600200" imgH="520560" progId="Equation.3">
                  <p:embed/>
                </p:oleObj>
              </mc:Choice>
              <mc:Fallback>
                <p:oleObj name="Equation" r:id="rId5" imgW="1600200" imgH="520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028700"/>
                        <a:ext cx="39624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85725"/>
            <a:ext cx="4674678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Estimation of Parameters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42000" y="2092514"/>
            <a:ext cx="1676400" cy="12954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56000" y="3387914"/>
            <a:ext cx="1600200" cy="990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13739" y="1433836"/>
            <a:ext cx="2971800" cy="3657600"/>
          </a:xfrm>
          <a:custGeom>
            <a:avLst/>
            <a:gdLst/>
            <a:ahLst/>
            <a:cxnLst>
              <a:cxn ang="0">
                <a:pos x="473" y="117"/>
              </a:cxn>
              <a:cxn ang="0">
                <a:pos x="349" y="184"/>
              </a:cxn>
              <a:cxn ang="0">
                <a:pos x="237" y="269"/>
              </a:cxn>
              <a:cxn ang="0">
                <a:pos x="145" y="372"/>
              </a:cxn>
              <a:cxn ang="0">
                <a:pos x="72" y="490"/>
              </a:cxn>
              <a:cxn ang="0">
                <a:pos x="23" y="619"/>
              </a:cxn>
              <a:cxn ang="0">
                <a:pos x="0" y="752"/>
              </a:cxn>
              <a:cxn ang="0">
                <a:pos x="3" y="885"/>
              </a:cxn>
              <a:cxn ang="0">
                <a:pos x="35" y="1018"/>
              </a:cxn>
              <a:cxn ang="0">
                <a:pos x="82" y="1168"/>
              </a:cxn>
              <a:cxn ang="0">
                <a:pos x="129" y="1311"/>
              </a:cxn>
              <a:cxn ang="0">
                <a:pos x="172" y="1444"/>
              </a:cxn>
              <a:cxn ang="0">
                <a:pos x="206" y="1564"/>
              </a:cxn>
              <a:cxn ang="0">
                <a:pos x="234" y="1659"/>
              </a:cxn>
              <a:cxn ang="0">
                <a:pos x="251" y="1732"/>
              </a:cxn>
              <a:cxn ang="0">
                <a:pos x="261" y="1778"/>
              </a:cxn>
              <a:cxn ang="0">
                <a:pos x="260" y="1796"/>
              </a:cxn>
              <a:cxn ang="0">
                <a:pos x="304" y="1890"/>
              </a:cxn>
              <a:cxn ang="0">
                <a:pos x="370" y="1971"/>
              </a:cxn>
              <a:cxn ang="0">
                <a:pos x="461" y="2045"/>
              </a:cxn>
              <a:cxn ang="0">
                <a:pos x="563" y="2096"/>
              </a:cxn>
              <a:cxn ang="0">
                <a:pos x="682" y="2135"/>
              </a:cxn>
              <a:cxn ang="0">
                <a:pos x="810" y="2152"/>
              </a:cxn>
              <a:cxn ang="0">
                <a:pos x="944" y="2149"/>
              </a:cxn>
              <a:cxn ang="0">
                <a:pos x="1077" y="2127"/>
              </a:cxn>
              <a:cxn ang="0">
                <a:pos x="1211" y="2084"/>
              </a:cxn>
              <a:cxn ang="0">
                <a:pos x="1342" y="2026"/>
              </a:cxn>
              <a:cxn ang="0">
                <a:pos x="1465" y="1960"/>
              </a:cxn>
              <a:cxn ang="0">
                <a:pos x="1573" y="1880"/>
              </a:cxn>
              <a:cxn ang="0">
                <a:pos x="1664" y="1794"/>
              </a:cxn>
              <a:cxn ang="0">
                <a:pos x="1732" y="1705"/>
              </a:cxn>
              <a:cxn ang="0">
                <a:pos x="1777" y="1613"/>
              </a:cxn>
              <a:cxn ang="0">
                <a:pos x="1798" y="1522"/>
              </a:cxn>
              <a:cxn ang="0">
                <a:pos x="1797" y="1437"/>
              </a:cxn>
              <a:cxn ang="0">
                <a:pos x="1767" y="1329"/>
              </a:cxn>
              <a:cxn ang="0">
                <a:pos x="1739" y="1199"/>
              </a:cxn>
              <a:cxn ang="0">
                <a:pos x="1728" y="1076"/>
              </a:cxn>
              <a:cxn ang="0">
                <a:pos x="1735" y="968"/>
              </a:cxn>
              <a:cxn ang="0">
                <a:pos x="1761" y="879"/>
              </a:cxn>
              <a:cxn ang="0">
                <a:pos x="1800" y="813"/>
              </a:cxn>
              <a:cxn ang="0">
                <a:pos x="1853" y="780"/>
              </a:cxn>
              <a:cxn ang="0">
                <a:pos x="1883" y="754"/>
              </a:cxn>
              <a:cxn ang="0">
                <a:pos x="1899" y="699"/>
              </a:cxn>
              <a:cxn ang="0">
                <a:pos x="1902" y="618"/>
              </a:cxn>
              <a:cxn ang="0">
                <a:pos x="1890" y="521"/>
              </a:cxn>
              <a:cxn ang="0">
                <a:pos x="1864" y="413"/>
              </a:cxn>
              <a:cxn ang="0">
                <a:pos x="1829" y="313"/>
              </a:cxn>
              <a:cxn ang="0">
                <a:pos x="1773" y="229"/>
              </a:cxn>
              <a:cxn ang="0">
                <a:pos x="1697" y="156"/>
              </a:cxn>
              <a:cxn ang="0">
                <a:pos x="1598" y="97"/>
              </a:cxn>
              <a:cxn ang="0">
                <a:pos x="1479" y="50"/>
              </a:cxn>
              <a:cxn ang="0">
                <a:pos x="1345" y="20"/>
              </a:cxn>
              <a:cxn ang="0">
                <a:pos x="1195" y="2"/>
              </a:cxn>
              <a:cxn ang="0">
                <a:pos x="1039" y="4"/>
              </a:cxn>
              <a:cxn ang="0">
                <a:pos x="875" y="17"/>
              </a:cxn>
              <a:cxn ang="0">
                <a:pos x="706" y="48"/>
              </a:cxn>
              <a:cxn ang="0">
                <a:pos x="540" y="93"/>
              </a:cxn>
            </a:cxnLst>
            <a:rect l="0" t="0" r="r" b="b"/>
            <a:pathLst>
              <a:path w="1903" h="2153">
                <a:moveTo>
                  <a:pt x="540" y="93"/>
                </a:moveTo>
                <a:lnTo>
                  <a:pt x="473" y="117"/>
                </a:lnTo>
                <a:lnTo>
                  <a:pt x="409" y="147"/>
                </a:lnTo>
                <a:lnTo>
                  <a:pt x="349" y="184"/>
                </a:lnTo>
                <a:lnTo>
                  <a:pt x="289" y="224"/>
                </a:lnTo>
                <a:lnTo>
                  <a:pt x="237" y="269"/>
                </a:lnTo>
                <a:lnTo>
                  <a:pt x="188" y="319"/>
                </a:lnTo>
                <a:lnTo>
                  <a:pt x="145" y="372"/>
                </a:lnTo>
                <a:lnTo>
                  <a:pt x="105" y="431"/>
                </a:lnTo>
                <a:lnTo>
                  <a:pt x="72" y="490"/>
                </a:lnTo>
                <a:lnTo>
                  <a:pt x="44" y="553"/>
                </a:lnTo>
                <a:lnTo>
                  <a:pt x="23" y="619"/>
                </a:lnTo>
                <a:lnTo>
                  <a:pt x="8" y="685"/>
                </a:lnTo>
                <a:lnTo>
                  <a:pt x="0" y="752"/>
                </a:lnTo>
                <a:lnTo>
                  <a:pt x="0" y="820"/>
                </a:lnTo>
                <a:lnTo>
                  <a:pt x="3" y="885"/>
                </a:lnTo>
                <a:lnTo>
                  <a:pt x="15" y="951"/>
                </a:lnTo>
                <a:lnTo>
                  <a:pt x="35" y="1018"/>
                </a:lnTo>
                <a:lnTo>
                  <a:pt x="60" y="1091"/>
                </a:lnTo>
                <a:lnTo>
                  <a:pt x="82" y="1168"/>
                </a:lnTo>
                <a:lnTo>
                  <a:pt x="107" y="1240"/>
                </a:lnTo>
                <a:lnTo>
                  <a:pt x="129" y="1311"/>
                </a:lnTo>
                <a:lnTo>
                  <a:pt x="151" y="1379"/>
                </a:lnTo>
                <a:lnTo>
                  <a:pt x="172" y="1444"/>
                </a:lnTo>
                <a:lnTo>
                  <a:pt x="188" y="1506"/>
                </a:lnTo>
                <a:lnTo>
                  <a:pt x="206" y="1564"/>
                </a:lnTo>
                <a:lnTo>
                  <a:pt x="220" y="1613"/>
                </a:lnTo>
                <a:lnTo>
                  <a:pt x="234" y="1659"/>
                </a:lnTo>
                <a:lnTo>
                  <a:pt x="244" y="1697"/>
                </a:lnTo>
                <a:lnTo>
                  <a:pt x="251" y="1732"/>
                </a:lnTo>
                <a:lnTo>
                  <a:pt x="257" y="1757"/>
                </a:lnTo>
                <a:lnTo>
                  <a:pt x="261" y="1778"/>
                </a:lnTo>
                <a:lnTo>
                  <a:pt x="262" y="1788"/>
                </a:lnTo>
                <a:lnTo>
                  <a:pt x="260" y="1796"/>
                </a:lnTo>
                <a:lnTo>
                  <a:pt x="279" y="1843"/>
                </a:lnTo>
                <a:lnTo>
                  <a:pt x="304" y="1890"/>
                </a:lnTo>
                <a:lnTo>
                  <a:pt x="333" y="1932"/>
                </a:lnTo>
                <a:lnTo>
                  <a:pt x="370" y="1971"/>
                </a:lnTo>
                <a:lnTo>
                  <a:pt x="413" y="2011"/>
                </a:lnTo>
                <a:lnTo>
                  <a:pt x="461" y="2045"/>
                </a:lnTo>
                <a:lnTo>
                  <a:pt x="511" y="2072"/>
                </a:lnTo>
                <a:lnTo>
                  <a:pt x="563" y="2096"/>
                </a:lnTo>
                <a:lnTo>
                  <a:pt x="622" y="2119"/>
                </a:lnTo>
                <a:lnTo>
                  <a:pt x="682" y="2135"/>
                </a:lnTo>
                <a:lnTo>
                  <a:pt x="746" y="2145"/>
                </a:lnTo>
                <a:lnTo>
                  <a:pt x="810" y="2152"/>
                </a:lnTo>
                <a:lnTo>
                  <a:pt x="876" y="2150"/>
                </a:lnTo>
                <a:lnTo>
                  <a:pt x="944" y="2149"/>
                </a:lnTo>
                <a:lnTo>
                  <a:pt x="1011" y="2139"/>
                </a:lnTo>
                <a:lnTo>
                  <a:pt x="1077" y="2127"/>
                </a:lnTo>
                <a:lnTo>
                  <a:pt x="1143" y="2109"/>
                </a:lnTo>
                <a:lnTo>
                  <a:pt x="1211" y="2084"/>
                </a:lnTo>
                <a:lnTo>
                  <a:pt x="1280" y="2056"/>
                </a:lnTo>
                <a:lnTo>
                  <a:pt x="1342" y="2026"/>
                </a:lnTo>
                <a:lnTo>
                  <a:pt x="1406" y="1992"/>
                </a:lnTo>
                <a:lnTo>
                  <a:pt x="1465" y="1960"/>
                </a:lnTo>
                <a:lnTo>
                  <a:pt x="1522" y="1919"/>
                </a:lnTo>
                <a:lnTo>
                  <a:pt x="1573" y="1880"/>
                </a:lnTo>
                <a:lnTo>
                  <a:pt x="1621" y="1837"/>
                </a:lnTo>
                <a:lnTo>
                  <a:pt x="1664" y="1794"/>
                </a:lnTo>
                <a:lnTo>
                  <a:pt x="1700" y="1751"/>
                </a:lnTo>
                <a:lnTo>
                  <a:pt x="1732" y="1705"/>
                </a:lnTo>
                <a:lnTo>
                  <a:pt x="1757" y="1659"/>
                </a:lnTo>
                <a:lnTo>
                  <a:pt x="1777" y="1613"/>
                </a:lnTo>
                <a:lnTo>
                  <a:pt x="1792" y="1567"/>
                </a:lnTo>
                <a:lnTo>
                  <a:pt x="1798" y="1522"/>
                </a:lnTo>
                <a:lnTo>
                  <a:pt x="1799" y="1479"/>
                </a:lnTo>
                <a:lnTo>
                  <a:pt x="1797" y="1437"/>
                </a:lnTo>
                <a:lnTo>
                  <a:pt x="1788" y="1396"/>
                </a:lnTo>
                <a:lnTo>
                  <a:pt x="1767" y="1329"/>
                </a:lnTo>
                <a:lnTo>
                  <a:pt x="1752" y="1264"/>
                </a:lnTo>
                <a:lnTo>
                  <a:pt x="1739" y="1199"/>
                </a:lnTo>
                <a:lnTo>
                  <a:pt x="1731" y="1136"/>
                </a:lnTo>
                <a:lnTo>
                  <a:pt x="1728" y="1076"/>
                </a:lnTo>
                <a:lnTo>
                  <a:pt x="1730" y="1019"/>
                </a:lnTo>
                <a:lnTo>
                  <a:pt x="1735" y="968"/>
                </a:lnTo>
                <a:lnTo>
                  <a:pt x="1745" y="920"/>
                </a:lnTo>
                <a:lnTo>
                  <a:pt x="1761" y="879"/>
                </a:lnTo>
                <a:lnTo>
                  <a:pt x="1778" y="842"/>
                </a:lnTo>
                <a:lnTo>
                  <a:pt x="1800" y="813"/>
                </a:lnTo>
                <a:lnTo>
                  <a:pt x="1824" y="791"/>
                </a:lnTo>
                <a:lnTo>
                  <a:pt x="1853" y="780"/>
                </a:lnTo>
                <a:lnTo>
                  <a:pt x="1868" y="770"/>
                </a:lnTo>
                <a:lnTo>
                  <a:pt x="1883" y="754"/>
                </a:lnTo>
                <a:lnTo>
                  <a:pt x="1893" y="730"/>
                </a:lnTo>
                <a:lnTo>
                  <a:pt x="1899" y="699"/>
                </a:lnTo>
                <a:lnTo>
                  <a:pt x="1901" y="664"/>
                </a:lnTo>
                <a:lnTo>
                  <a:pt x="1902" y="618"/>
                </a:lnTo>
                <a:lnTo>
                  <a:pt x="1897" y="570"/>
                </a:lnTo>
                <a:lnTo>
                  <a:pt x="1890" y="521"/>
                </a:lnTo>
                <a:lnTo>
                  <a:pt x="1880" y="467"/>
                </a:lnTo>
                <a:lnTo>
                  <a:pt x="1864" y="413"/>
                </a:lnTo>
                <a:lnTo>
                  <a:pt x="1848" y="355"/>
                </a:lnTo>
                <a:lnTo>
                  <a:pt x="1829" y="313"/>
                </a:lnTo>
                <a:lnTo>
                  <a:pt x="1806" y="269"/>
                </a:lnTo>
                <a:lnTo>
                  <a:pt x="1773" y="229"/>
                </a:lnTo>
                <a:lnTo>
                  <a:pt x="1739" y="192"/>
                </a:lnTo>
                <a:lnTo>
                  <a:pt x="1697" y="156"/>
                </a:lnTo>
                <a:lnTo>
                  <a:pt x="1650" y="125"/>
                </a:lnTo>
                <a:lnTo>
                  <a:pt x="1598" y="97"/>
                </a:lnTo>
                <a:lnTo>
                  <a:pt x="1540" y="74"/>
                </a:lnTo>
                <a:lnTo>
                  <a:pt x="1479" y="50"/>
                </a:lnTo>
                <a:lnTo>
                  <a:pt x="1415" y="33"/>
                </a:lnTo>
                <a:lnTo>
                  <a:pt x="1345" y="20"/>
                </a:lnTo>
                <a:lnTo>
                  <a:pt x="1272" y="8"/>
                </a:lnTo>
                <a:lnTo>
                  <a:pt x="1195" y="2"/>
                </a:lnTo>
                <a:lnTo>
                  <a:pt x="1119" y="0"/>
                </a:lnTo>
                <a:lnTo>
                  <a:pt x="1039" y="4"/>
                </a:lnTo>
                <a:lnTo>
                  <a:pt x="956" y="8"/>
                </a:lnTo>
                <a:lnTo>
                  <a:pt x="875" y="17"/>
                </a:lnTo>
                <a:lnTo>
                  <a:pt x="791" y="33"/>
                </a:lnTo>
                <a:lnTo>
                  <a:pt x="706" y="48"/>
                </a:lnTo>
                <a:lnTo>
                  <a:pt x="623" y="69"/>
                </a:lnTo>
                <a:lnTo>
                  <a:pt x="540" y="93"/>
                </a:lnTo>
              </a:path>
            </a:pathLst>
          </a:custGeom>
          <a:solidFill>
            <a:srgbClr val="FFFFC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998800" y="797114"/>
            <a:ext cx="2097049" cy="58477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3508" y="800989"/>
            <a:ext cx="2678938" cy="58477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Point estimate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36506" y="1749614"/>
            <a:ext cx="6865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532200" y="3464114"/>
            <a:ext cx="11430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400" y="2549714"/>
            <a:ext cx="1295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970600" y="2092514"/>
            <a:ext cx="1151277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Mean </a:t>
            </a:r>
          </a:p>
          <a:p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98800" y="1787714"/>
            <a:ext cx="2044149" cy="95410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  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unknown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6000" y="3540314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743864" y="2025355"/>
            <a:ext cx="3710299" cy="116955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am 95% confident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is between 20 &amp; 40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247994" y="171072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15795" y="785490"/>
            <a:ext cx="3159839" cy="58477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Interval estimate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rved Up Arrow 16"/>
          <p:cNvSpPr/>
          <p:nvPr/>
        </p:nvSpPr>
        <p:spPr>
          <a:xfrm rot="20583803">
            <a:off x="2512345" y="3670436"/>
            <a:ext cx="2667000" cy="13716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8" y="28575"/>
            <a:ext cx="4216219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First: Point Estimation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6" y="676276"/>
            <a:ext cx="9693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rssn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 </a:t>
            </a:r>
            <a:r>
              <a:rPr lang="en-US" sz="2400" i="1" dirty="0" smtClean="0"/>
              <a:t>θ</a:t>
            </a:r>
            <a:r>
              <a:rPr lang="en-US" sz="2400" dirty="0" smtClean="0"/>
              <a:t>), </a:t>
            </a:r>
            <a:r>
              <a:rPr lang="en-US" sz="2400" i="1" dirty="0" smtClean="0"/>
              <a:t>θ</a:t>
            </a:r>
            <a:r>
              <a:rPr lang="en-US" sz="2400" dirty="0" smtClean="0"/>
              <a:t> is unknown. We want to </a:t>
            </a:r>
          </a:p>
          <a:p>
            <a:r>
              <a:rPr lang="en-US" sz="2400" dirty="0" smtClean="0"/>
              <a:t>estimate </a:t>
            </a:r>
            <a:r>
              <a:rPr lang="en-US" sz="2400" i="1" dirty="0" smtClean="0"/>
              <a:t>θ</a:t>
            </a:r>
            <a:r>
              <a:rPr lang="en-US" sz="2400" dirty="0" smtClean="0"/>
              <a:t> from the information in the data.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228600" y="1524000"/>
          <a:ext cx="3429000" cy="54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3" imgW="1816100" imgH="330200" progId="Equation.3">
                  <p:embed/>
                </p:oleObj>
              </mc:Choice>
              <mc:Fallback>
                <p:oleObj name="Equation" r:id="rId3" imgW="1816100" imgH="330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3429000" cy="542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581400" y="2438400"/>
            <a:ext cx="1988045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Best Estimate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581400"/>
            <a:ext cx="4567084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Variance of </a:t>
            </a:r>
            <a:r>
              <a:rPr lang="el-GR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is smaller than the 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variance of any other estimator.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57600"/>
            <a:ext cx="1417376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Unbiased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306094" y="3085306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3276600"/>
            <a:ext cx="3505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858294" y="34663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63494" y="34663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05894" y="4456906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363494" y="4609306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4800600"/>
            <a:ext cx="3505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439694" y="4685506"/>
            <a:ext cx="228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858294" y="44569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306094" y="49903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81200" y="5181600"/>
            <a:ext cx="5442324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M.V.U.E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Minimum Variance Unbiased Estimator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3" y="71438"/>
            <a:ext cx="4303358" cy="584775"/>
          </a:xfrm>
          <a:prstGeom prst="rect">
            <a:avLst/>
          </a:prstGeom>
          <a:solidFill>
            <a:srgbClr val="ABFF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Properties of Estimator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988" y="757238"/>
            <a:ext cx="4094391" cy="584775"/>
          </a:xfrm>
          <a:prstGeom prst="rect">
            <a:avLst/>
          </a:prstGeom>
          <a:solidFill>
            <a:srgbClr val="E4E8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1. Unbiased Estimator</a:t>
            </a:r>
            <a:endParaRPr lang="en-US" sz="3200" dirty="0" smtClean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95413"/>
            <a:ext cx="98347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estimator                         from a sample of size (</a:t>
            </a:r>
            <a:r>
              <a:rPr lang="en-US" sz="2400" i="1" dirty="0" smtClean="0"/>
              <a:t>n</a:t>
            </a:r>
            <a:r>
              <a:rPr lang="en-US" sz="2400" dirty="0" smtClean="0"/>
              <a:t>)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 </a:t>
            </a:r>
            <a:r>
              <a:rPr lang="en-US" sz="2400" i="1" dirty="0" smtClean="0"/>
              <a:t>θ</a:t>
            </a:r>
            <a:r>
              <a:rPr lang="en-US" sz="2400" dirty="0" smtClean="0"/>
              <a:t>) is said</a:t>
            </a:r>
          </a:p>
          <a:p>
            <a:r>
              <a:rPr lang="en-US" sz="2400" dirty="0" smtClean="0"/>
              <a:t> to be an unbiased estimator for a population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 if:</a:t>
            </a:r>
          </a:p>
          <a:p>
            <a:endParaRPr lang="en-US" sz="2400" dirty="0" smtClean="0"/>
          </a:p>
          <a:p>
            <a:endParaRPr lang="en-US" sz="1600" dirty="0" smtClean="0"/>
          </a:p>
          <a:p>
            <a:r>
              <a:rPr lang="en-US" sz="2400" dirty="0" smtClean="0"/>
              <a:t>The quantity  is called bias of an estimator  of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1800225" y="1443038"/>
          <a:ext cx="1752600" cy="39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Equation" r:id="rId3" imgW="1244600" imgH="279400" progId="Equation.3">
                  <p:embed/>
                </p:oleObj>
              </mc:Choice>
              <mc:Fallback>
                <p:oleObj name="Equation" r:id="rId3" imgW="1244600" imgH="279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443038"/>
                        <a:ext cx="1752600" cy="397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4343400" y="2209800"/>
          <a:ext cx="1447800" cy="59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Equation" r:id="rId5" imgW="685800" imgH="279400" progId="Equation.3">
                  <p:embed/>
                </p:oleObj>
              </mc:Choice>
              <mc:Fallback>
                <p:oleObj name="Equation" r:id="rId5" imgW="6858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1447800" cy="590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200400" y="3200400"/>
          <a:ext cx="3749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Equation" r:id="rId7" imgW="1790700" imgH="330200" progId="Equation.3">
                  <p:embed/>
                </p:oleObj>
              </mc:Choice>
              <mc:Fallback>
                <p:oleObj name="Equation" r:id="rId7" imgW="1790700" imgH="33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3749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838" y="3743326"/>
            <a:ext cx="91133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In a random sample of size (</a:t>
            </a:r>
            <a:r>
              <a:rPr lang="en-US" sz="2400" i="1" dirty="0" smtClean="0"/>
              <a:t>n</a:t>
            </a:r>
            <a:r>
              <a:rPr lang="en-US" sz="2400" dirty="0" smtClean="0"/>
              <a:t>) taken from exponential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Exp(</a:t>
            </a:r>
            <a:r>
              <a:rPr lang="en-US" sz="2400" i="1" dirty="0" smtClean="0"/>
              <a:t>θ</a:t>
            </a:r>
            <a:r>
              <a:rPr lang="en-US" sz="2400" dirty="0" smtClean="0"/>
              <a:t>). </a:t>
            </a:r>
          </a:p>
          <a:p>
            <a:r>
              <a:rPr lang="en-US" sz="2400" dirty="0" smtClean="0"/>
              <a:t>Show that;  </a:t>
            </a:r>
            <a:r>
              <a:rPr lang="en-US" sz="2400" b="1" dirty="0" smtClean="0"/>
              <a:t>1.</a:t>
            </a:r>
            <a:r>
              <a:rPr lang="en-US" sz="2400" dirty="0" smtClean="0"/>
              <a:t>              is unbiased estimator for the parameter (</a:t>
            </a:r>
            <a:r>
              <a:rPr lang="en-US" sz="2400" i="1" dirty="0" smtClean="0"/>
              <a:t>θ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/>
              <a:t>2.</a:t>
            </a:r>
            <a:r>
              <a:rPr lang="en-US" sz="2400" dirty="0" smtClean="0"/>
              <a:t>                                is unbiased estimator for the parameter (</a:t>
            </a:r>
            <a:r>
              <a:rPr lang="en-US" sz="2400" i="1" dirty="0" smtClean="0"/>
              <a:t>θ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endParaRPr lang="en-US" dirty="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2114550" y="4124325"/>
          <a:ext cx="914400" cy="43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Equation" r:id="rId9" imgW="558558" imgH="266584" progId="Equation.3">
                  <p:embed/>
                </p:oleObj>
              </mc:Choice>
              <mc:Fallback>
                <p:oleObj name="Equation" r:id="rId9" imgW="558558" imgH="26658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124325"/>
                        <a:ext cx="914400" cy="433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695326" y="4429127"/>
          <a:ext cx="2214561" cy="6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6" name="Equation" r:id="rId11" imgW="1129810" imgH="495085" progId="Equation.3">
                  <p:embed/>
                </p:oleObj>
              </mc:Choice>
              <mc:Fallback>
                <p:oleObj name="Equation" r:id="rId11" imgW="1129810" imgH="49508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6" y="4429127"/>
                        <a:ext cx="2214561" cy="651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161926" y="4888856"/>
            <a:ext cx="1031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1219200" y="5029200"/>
          <a:ext cx="5334000" cy="144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7" name="Equation" r:id="rId13" imgW="3314700" imgH="876300" progId="Equation.3">
                  <p:embed/>
                </p:oleObj>
              </mc:Choice>
              <mc:Fallback>
                <p:oleObj name="Equation" r:id="rId13" imgW="3314700" imgH="876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5334000" cy="1444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14463" y="6357938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is unbiased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  <a:endParaRPr lang="en-US" dirty="0" smtClean="0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876300" y="6329362"/>
          <a:ext cx="609600" cy="46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8" name="Equation" r:id="rId15" imgW="355292" imgH="266469" progId="Equation.3">
                  <p:embed/>
                </p:oleObj>
              </mc:Choice>
              <mc:Fallback>
                <p:oleObj name="Equation" r:id="rId15" imgW="355292" imgH="26646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6329362"/>
                        <a:ext cx="609600" cy="461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604838" y="-4762"/>
          <a:ext cx="633437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3" imgW="3898900" imgH="2298700" progId="Equation.3">
                  <p:embed/>
                </p:oleObj>
              </mc:Choice>
              <mc:Fallback>
                <p:oleObj name="Equation" r:id="rId3" imgW="3898900" imgH="2298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-4762"/>
                        <a:ext cx="6334370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14326" y="3162301"/>
          <a:ext cx="1447800" cy="53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Equation" r:id="rId5" imgW="1282700" imgH="495300" progId="Equation.3">
                  <p:embed/>
                </p:oleObj>
              </mc:Choice>
              <mc:Fallback>
                <p:oleObj name="Equation" r:id="rId5" imgW="12827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" y="3162301"/>
                        <a:ext cx="1447800" cy="536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1793554" y="3200400"/>
            <a:ext cx="36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unbiased estimator for </a:t>
            </a:r>
            <a:r>
              <a:rPr lang="en-US" sz="2400" i="1" dirty="0" smtClean="0"/>
              <a:t>θ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25" y="2857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8" y="3648076"/>
            <a:ext cx="928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In a random sample of size (</a:t>
            </a:r>
            <a:r>
              <a:rPr lang="en-US" sz="2400" i="1" dirty="0" smtClean="0"/>
              <a:t>n</a:t>
            </a:r>
            <a:r>
              <a:rPr lang="en-US" sz="2400" dirty="0" smtClean="0"/>
              <a:t>) from normal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N(</a:t>
            </a:r>
            <a:r>
              <a:rPr lang="en-US" sz="2400" i="1" dirty="0" smtClean="0"/>
              <a:t>θ</a:t>
            </a:r>
            <a:r>
              <a:rPr lang="en-US" sz="2400" dirty="0" smtClean="0"/>
              <a:t>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 Show that;</a:t>
            </a:r>
          </a:p>
          <a:p>
            <a:pPr lvl="0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                                       is unbiased estimator for the parameter (</a:t>
            </a:r>
            <a:r>
              <a:rPr lang="en-US" sz="2400" i="1" dirty="0" smtClean="0"/>
              <a:t>σ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 Is               unbiased estimator for</a:t>
            </a:r>
            <a:r>
              <a:rPr lang="en-US" sz="2400" b="1" dirty="0" smtClean="0"/>
              <a:t> </a:t>
            </a:r>
            <a:r>
              <a:rPr lang="en-US" sz="2400" i="1" dirty="0" smtClean="0"/>
              <a:t>θ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57213" y="4000501"/>
          <a:ext cx="2895600" cy="5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Equation" r:id="rId7" imgW="2324100" imgH="609600" progId="Equation.3">
                  <p:embed/>
                </p:oleObj>
              </mc:Choice>
              <mc:Fallback>
                <p:oleObj name="Equation" r:id="rId7" imgW="2324100" imgH="60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000501"/>
                        <a:ext cx="2895600" cy="55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952499" y="4443413"/>
          <a:ext cx="809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1" name="Equation" r:id="rId9" imgW="647700" imgH="330200" progId="Equation.3">
                  <p:embed/>
                </p:oleObj>
              </mc:Choice>
              <mc:Fallback>
                <p:oleObj name="Equation" r:id="rId9" imgW="647700" imgH="330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99" y="4443413"/>
                        <a:ext cx="8096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3124200" y="4848224"/>
          <a:ext cx="4857750" cy="197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2" name="Equation" r:id="rId11" imgW="3721100" imgH="1612900" progId="Equation.3">
                  <p:embed/>
                </p:oleObj>
              </mc:Choice>
              <mc:Fallback>
                <p:oleObj name="Equation" r:id="rId11" imgW="3721100" imgH="1612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48224"/>
                        <a:ext cx="4857750" cy="1973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52388" y="480680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 1)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1023938" y="4838701"/>
          <a:ext cx="1676400" cy="42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3" name="Equation" r:id="rId13" imgW="1104900" imgH="304800" progId="Equation.3">
                  <p:embed/>
                </p:oleObj>
              </mc:Choice>
              <mc:Fallback>
                <p:oleObj name="Equation" r:id="rId13" imgW="1104900" imgH="304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838701"/>
                        <a:ext cx="1676400" cy="429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495300" y="157162"/>
          <a:ext cx="8420100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Equation" r:id="rId3" imgW="6705600" imgH="4127500" progId="Equation.3">
                  <p:embed/>
                </p:oleObj>
              </mc:Choice>
              <mc:Fallback>
                <p:oleObj name="Equation" r:id="rId3" imgW="6705600" imgH="4127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57162"/>
                        <a:ext cx="8420100" cy="403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143000" y="4191000"/>
          <a:ext cx="5257800" cy="250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Equation" r:id="rId5" imgW="3314700" imgH="1612900" progId="Equation.3">
                  <p:embed/>
                </p:oleObj>
              </mc:Choice>
              <mc:Fallback>
                <p:oleObj name="Equation" r:id="rId5" imgW="3314700" imgH="161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5257800" cy="2508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51" y="4057651"/>
            <a:ext cx="45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3" y="66675"/>
            <a:ext cx="585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Then; what is to be unbiased estimator for </a:t>
            </a:r>
            <a:r>
              <a:rPr lang="en-US" sz="2400" i="1" dirty="0" smtClean="0"/>
              <a:t>θ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Now from both sides we subtract         ;</a:t>
            </a: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4300537" y="419100"/>
          <a:ext cx="500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Equation" r:id="rId3" imgW="291973" imgH="520474" progId="Equation.3">
                  <p:embed/>
                </p:oleObj>
              </mc:Choice>
              <mc:Fallback>
                <p:oleObj name="Equation" r:id="rId3" imgW="291973" imgH="52047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7" y="419100"/>
                        <a:ext cx="5000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752600" y="914400"/>
          <a:ext cx="558181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Equation" r:id="rId5" imgW="3759200" imgH="1143000" progId="Equation.3">
                  <p:embed/>
                </p:oleObj>
              </mc:Choice>
              <mc:Fallback>
                <p:oleObj name="Equation" r:id="rId5" imgW="3759200" imgH="1143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0"/>
                        <a:ext cx="558181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075" y="2714625"/>
            <a:ext cx="940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In a random sample of size (</a:t>
            </a:r>
            <a:r>
              <a:rPr lang="en-US" sz="2400" i="1" dirty="0" smtClean="0"/>
              <a:t>n</a:t>
            </a:r>
            <a:r>
              <a:rPr lang="en-US" sz="2400" dirty="0" smtClean="0"/>
              <a:t>). Is             unbiased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 of;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1. </a:t>
            </a:r>
            <a:r>
              <a:rPr lang="en-US" sz="2400" dirty="0" err="1" smtClean="0"/>
              <a:t>Ber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).</a:t>
            </a: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C00000"/>
                </a:solidFill>
              </a:rPr>
              <a:t>2.</a:t>
            </a:r>
            <a:r>
              <a:rPr lang="en-US" sz="2400" b="1" dirty="0" smtClean="0"/>
              <a:t> </a:t>
            </a:r>
            <a:r>
              <a:rPr lang="en-US" sz="2400" dirty="0" smtClean="0"/>
              <a:t>Poisson(</a:t>
            </a:r>
            <a:r>
              <a:rPr lang="en-US" sz="2400" i="1" dirty="0" smtClean="0"/>
              <a:t>θ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005388" y="27717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Equation" r:id="rId7" imgW="520474" imgH="266584" progId="Equation.3">
                  <p:embed/>
                </p:oleObj>
              </mc:Choice>
              <mc:Fallback>
                <p:oleObj name="Equation" r:id="rId7" imgW="520474" imgH="26658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2771776"/>
                        <a:ext cx="762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957263" y="3390900"/>
          <a:ext cx="8153400" cy="338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9" imgW="5461000" imgH="2959100" progId="Equation.3">
                  <p:embed/>
                </p:oleObj>
              </mc:Choice>
              <mc:Fallback>
                <p:oleObj name="Equation" r:id="rId9" imgW="5461000" imgH="2959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390900"/>
                        <a:ext cx="8153400" cy="3383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19075" y="79089"/>
            <a:ext cx="3398687" cy="584775"/>
          </a:xfrm>
          <a:prstGeom prst="rect">
            <a:avLst/>
          </a:prstGeom>
          <a:solidFill>
            <a:srgbClr val="E4E84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Unbiased In Limit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3" y="676276"/>
            <a:ext cx="96487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estimator      for known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 of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 </a:t>
            </a:r>
            <a:r>
              <a:rPr lang="en-US" sz="2400" i="1" dirty="0" smtClean="0"/>
              <a:t>θ</a:t>
            </a:r>
            <a:r>
              <a:rPr lang="en-US" sz="2400" dirty="0" smtClean="0"/>
              <a:t>) is unbiased in limit if: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In a </a:t>
            </a:r>
            <a:r>
              <a:rPr lang="en-US" sz="2400" dirty="0" err="1" smtClean="0"/>
              <a:t>rss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from uniform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C.U(0, </a:t>
            </a:r>
            <a:r>
              <a:rPr lang="en-US" sz="2400" i="1" dirty="0" smtClean="0"/>
              <a:t>θ</a:t>
            </a:r>
            <a:r>
              <a:rPr lang="en-US" sz="2400" dirty="0" smtClean="0"/>
              <a:t>).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 </a:t>
            </a:r>
            <a:r>
              <a:rPr lang="en-US" sz="2400" dirty="0" err="1" smtClean="0"/>
              <a:t>Y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unbiased in limit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; (Note: </a:t>
            </a:r>
            <a:r>
              <a:rPr lang="en-US" sz="2400" dirty="0" err="1" smtClean="0"/>
              <a:t>Y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estimator </a:t>
            </a:r>
            <a:r>
              <a:rPr lang="en-US" sz="2400" i="1" dirty="0" smtClean="0"/>
              <a:t>θ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      unbiased in limit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3)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      unbiased in limit estimator for </a:t>
            </a:r>
            <a:r>
              <a:rPr lang="en-US" sz="2400" i="1" dirty="0" smtClean="0"/>
              <a:t>θ </a:t>
            </a:r>
            <a:r>
              <a:rPr lang="en-US" sz="2400" dirty="0" smtClean="0"/>
              <a:t>/2.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752600" y="685800"/>
          <a:ext cx="304800" cy="40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304800" cy="401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3200400" y="1143000"/>
          <a:ext cx="2743200" cy="63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Equation" r:id="rId5" imgW="1091726" imgH="418918" progId="Equation.3">
                  <p:embed/>
                </p:oleObj>
              </mc:Choice>
              <mc:Fallback>
                <p:oleObj name="Equation" r:id="rId5" imgW="1091726" imgH="41891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743200" cy="630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762000" y="2895600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8" name="Equation" r:id="rId7" imgW="203024" imgH="215713" progId="Equation.3">
                  <p:embed/>
                </p:oleObj>
              </mc:Choice>
              <mc:Fallback>
                <p:oleObj name="Equation" r:id="rId7" imgW="203024" imgH="215713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762000" y="2514600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1295400" y="3733800"/>
          <a:ext cx="784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Equation" r:id="rId10" imgW="4190760" imgH="1409400" progId="Equation.3">
                  <p:embed/>
                </p:oleObj>
              </mc:Choice>
              <mc:Fallback>
                <p:oleObj name="Equation" r:id="rId10" imgW="4190760" imgH="1409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33800"/>
                        <a:ext cx="78486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3429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 1)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366712" y="171450"/>
          <a:ext cx="923448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Equation" r:id="rId3" imgW="5092560" imgH="1473120" progId="Equation.3">
                  <p:embed/>
                </p:oleObj>
              </mc:Choice>
              <mc:Fallback>
                <p:oleObj name="Equation" r:id="rId3" imgW="5092560" imgH="1473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" y="171450"/>
                        <a:ext cx="9234487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0513" y="3433763"/>
          <a:ext cx="944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5" imgW="8140700" imgH="2451100" progId="Equation.3">
                  <p:embed/>
                </p:oleObj>
              </mc:Choice>
              <mc:Fallback>
                <p:oleObj name="Equation" r:id="rId5" imgW="8140700" imgH="2451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433763"/>
                        <a:ext cx="94488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971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464963" y="211170"/>
          <a:ext cx="163688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4" imgW="1104900" imgH="228600" progId="Equation.3">
                  <p:embed/>
                </p:oleObj>
              </mc:Choice>
              <mc:Fallback>
                <p:oleObj name="Equation" r:id="rId4" imgW="11049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963" y="211170"/>
                        <a:ext cx="1636889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214423" y="172899"/>
          <a:ext cx="9031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6" imgW="583693" imgH="266469" progId="Equation.3">
                  <p:embed/>
                </p:oleObj>
              </mc:Choice>
              <mc:Fallback>
                <p:oleObj name="Equation" r:id="rId6" imgW="583693" imgH="26646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423" y="172899"/>
                        <a:ext cx="90311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6055" y="94064"/>
            <a:ext cx="9465336" cy="15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X have the binomial 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, where                , by using </a:t>
            </a:r>
          </a:p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one-to-one transformation, find the 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Y.</a:t>
            </a:r>
            <a:r>
              <a:rPr lang="en-US" sz="2300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C00000"/>
                </a:solidFill>
                <a:cs typeface="Arial" pitchFamily="34" charset="0"/>
              </a:rPr>
              <a:t>Sol:</a:t>
            </a:r>
          </a:p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839541" y="1176519"/>
          <a:ext cx="6863508" cy="115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8" imgW="4737100" imgH="749300" progId="Equation.3">
                  <p:embed/>
                </p:oleObj>
              </mc:Choice>
              <mc:Fallback>
                <p:oleObj name="Equation" r:id="rId8" imgW="4737100" imgH="749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41" y="1176519"/>
                        <a:ext cx="6863508" cy="1158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38924" y="2391759"/>
          <a:ext cx="7936706" cy="97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10" imgW="4483100" imgH="596900" progId="Equation.3">
                  <p:embed/>
                </p:oleObj>
              </mc:Choice>
              <mc:Fallback>
                <p:oleObj name="Equation" r:id="rId10" imgW="4483100" imgH="596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24" y="2391759"/>
                        <a:ext cx="7936706" cy="972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98419" y="3518975"/>
            <a:ext cx="8754720" cy="11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general, Y =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3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does not define a one-to-one transformation, but here </a:t>
            </a:r>
          </a:p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not negative values of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{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0, 1, 2, 3}, </a:t>
            </a:r>
          </a:p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3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(y) = 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03653" y="4201279"/>
          <a:ext cx="1428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12" imgW="1155700" imgH="292100" progId="Equation.3">
                  <p:embed/>
                </p:oleObj>
              </mc:Choice>
              <mc:Fallback>
                <p:oleObj name="Equation" r:id="rId12" imgW="1155700" imgH="292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653" y="4201279"/>
                        <a:ext cx="1428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767766" y="4131421"/>
            <a:ext cx="1295400" cy="4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so;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560662" y="4651775"/>
          <a:ext cx="8436077" cy="180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14" imgW="5054600" imgH="1104900" progId="Equation.3">
                  <p:embed/>
                </p:oleObj>
              </mc:Choice>
              <mc:Fallback>
                <p:oleObj name="Equation" r:id="rId14" imgW="5054600" imgH="11049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62" y="4651775"/>
                        <a:ext cx="8436077" cy="1801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8572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152400" y="495300"/>
          <a:ext cx="931333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3" imgW="5740400" imgH="1028700" progId="Equation.3">
                  <p:embed/>
                </p:oleObj>
              </mc:Choice>
              <mc:Fallback>
                <p:oleObj name="Equation" r:id="rId3" imgW="5740400" imgH="1028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"/>
                        <a:ext cx="931333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2400" y="27432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 random sample of size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from normal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</a:t>
            </a:r>
            <a:r>
              <a:rPr kumimoji="0" lang="en-US" sz="2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σ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33400" y="3133725"/>
          <a:ext cx="21717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5" imgW="1625600" imgH="457200" progId="Equation.3">
                  <p:embed/>
                </p:oleObj>
              </mc:Choice>
              <mc:Fallback>
                <p:oleObj name="Equation" r:id="rId5" imgW="16256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3725"/>
                        <a:ext cx="217170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09863" y="3157538"/>
            <a:ext cx="5432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unbiased estimator for the parameter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73380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066800" y="4191000"/>
          <a:ext cx="7696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Equation" r:id="rId7" imgW="3632200" imgH="1409700" progId="Equation.3">
                  <p:embed/>
                </p:oleObj>
              </mc:Choice>
              <mc:Fallback>
                <p:oleObj name="Equation" r:id="rId7" imgW="3632200" imgH="140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76962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85800" y="228600"/>
          <a:ext cx="852133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Equation" r:id="rId3" imgW="4191000" imgH="1524000" progId="Equation.3">
                  <p:embed/>
                </p:oleObj>
              </mc:Choice>
              <mc:Fallback>
                <p:oleObj name="Equation" r:id="rId3" imgW="4191000" imgH="152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8521337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81000" y="3581400"/>
          <a:ext cx="9296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Equation" r:id="rId5" imgW="5854700" imgH="1524000" progId="Equation.3">
                  <p:embed/>
                </p:oleObj>
              </mc:Choice>
              <mc:Fallback>
                <p:oleObj name="Equation" r:id="rId5" imgW="5854700" imgH="152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92964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319088" y="69565"/>
            <a:ext cx="4551246" cy="584775"/>
          </a:xfrm>
          <a:prstGeom prst="rect">
            <a:avLst/>
          </a:prstGeom>
          <a:solidFill>
            <a:srgbClr val="E4E84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Consistency Estimator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" y="2409825"/>
            <a:ext cx="10041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Def:</a:t>
            </a:r>
            <a:r>
              <a:rPr lang="en-US" sz="2800" b="1" dirty="0" smtClean="0"/>
              <a:t> </a:t>
            </a:r>
            <a:r>
              <a:rPr lang="en-US" sz="2800" dirty="0" smtClean="0"/>
              <a:t>An estimator     of the parameter </a:t>
            </a:r>
            <a:r>
              <a:rPr lang="en-US" sz="2800" i="1" dirty="0" smtClean="0"/>
              <a:t>θ</a:t>
            </a:r>
            <a:r>
              <a:rPr lang="en-US" sz="2800" dirty="0" smtClean="0"/>
              <a:t> of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;</a:t>
            </a:r>
            <a:r>
              <a:rPr lang="en-US" sz="2800" i="1" dirty="0" err="1" smtClean="0"/>
              <a:t>θ</a:t>
            </a:r>
            <a:r>
              <a:rPr lang="en-US" sz="2800" dirty="0" smtClean="0"/>
              <a:t>) is called consistent </a:t>
            </a:r>
          </a:p>
          <a:p>
            <a:r>
              <a:rPr lang="en-US" sz="2800" dirty="0" smtClean="0"/>
              <a:t>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 if;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2800350" y="2424113"/>
          <a:ext cx="33107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424113"/>
                        <a:ext cx="33107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" y="642938"/>
            <a:ext cx="971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Consistency means the estimator equal to the parameter or converges stochastically to the parameter </a:t>
            </a:r>
            <a:r>
              <a:rPr lang="en-US" sz="2700" b="1" i="1" dirty="0" smtClean="0"/>
              <a:t>θ</a:t>
            </a:r>
            <a:r>
              <a:rPr lang="en-US" sz="2700" dirty="0" smtClean="0"/>
              <a:t>.</a:t>
            </a:r>
            <a:r>
              <a:rPr lang="en-US" sz="2700" b="1" dirty="0" smtClean="0"/>
              <a:t> </a:t>
            </a:r>
            <a:endParaRPr lang="en-US" sz="2700" dirty="0" smtClean="0"/>
          </a:p>
          <a:p>
            <a:pPr algn="just"/>
            <a:r>
              <a:rPr lang="en-US" sz="2800" dirty="0" smtClean="0"/>
              <a:t>A consistent estimator: That the estimator gets closer to the</a:t>
            </a:r>
          </a:p>
          <a:p>
            <a:pPr algn="just"/>
            <a:r>
              <a:rPr lang="en-US" sz="2800" dirty="0" smtClean="0"/>
              <a:t>parameter value as </a:t>
            </a:r>
            <a:r>
              <a:rPr lang="en-US" sz="2800" b="1" i="1" dirty="0" smtClean="0"/>
              <a:t>n</a:t>
            </a:r>
            <a:r>
              <a:rPr lang="en-US" sz="2800" dirty="0" smtClean="0"/>
              <a:t> increases without limit               .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681038" y="3319463"/>
          <a:ext cx="819242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name="Equation" r:id="rId5" imgW="3556000" imgH="1003300" progId="Equation.3">
                  <p:embed/>
                </p:oleObj>
              </mc:Choice>
              <mc:Fallback>
                <p:oleObj name="Equation" r:id="rId5" imgW="3556000" imgH="1003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3319463"/>
                        <a:ext cx="8192429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557338" y="4762500"/>
          <a:ext cx="480714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Equation" r:id="rId7" imgW="2578100" imgH="279400" progId="Equation.3">
                  <p:embed/>
                </p:oleObj>
              </mc:Choice>
              <mc:Fallback>
                <p:oleObj name="Equation" r:id="rId7" imgW="2578100" imgH="279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4762500"/>
                        <a:ext cx="4807149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1447801" y="5205413"/>
          <a:ext cx="7023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Equation" r:id="rId9" imgW="4000500" imgH="1104900" progId="Equation.3">
                  <p:embed/>
                </p:oleObj>
              </mc:Choice>
              <mc:Fallback>
                <p:oleObj name="Equation" r:id="rId9" imgW="4000500" imgH="1104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5205413"/>
                        <a:ext cx="70231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443663" y="1971675"/>
          <a:ext cx="13493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Equation" r:id="rId11" imgW="583920" imgH="203040" progId="Equation.3">
                  <p:embed/>
                </p:oleObj>
              </mc:Choice>
              <mc:Fallback>
                <p:oleObj name="Equation" r:id="rId11" imgW="58392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71675"/>
                        <a:ext cx="134937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7150"/>
            <a:ext cx="9785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Let     be an estimator for the population parameter </a:t>
            </a:r>
            <a:r>
              <a:rPr lang="en-US" sz="2800" i="1" dirty="0" smtClean="0"/>
              <a:t>θ</a:t>
            </a:r>
            <a:r>
              <a:rPr lang="en-US" sz="2800" dirty="0" smtClean="0"/>
              <a:t> of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;</a:t>
            </a:r>
            <a:r>
              <a:rPr lang="en-US" sz="2800" i="1" dirty="0" err="1" smtClean="0"/>
              <a:t>θ</a:t>
            </a:r>
            <a:r>
              <a:rPr lang="en-US" sz="2800" dirty="0" smtClean="0"/>
              <a:t>),</a:t>
            </a:r>
          </a:p>
          <a:p>
            <a:r>
              <a:rPr lang="en-US" sz="2800" dirty="0" smtClean="0"/>
              <a:t> then       is said to be consistent 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 if:</a:t>
            </a: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1323976" y="128588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7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6" y="128588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062038" y="528638"/>
          <a:ext cx="304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Equation" r:id="rId5" imgW="139639" imgH="241195" progId="Equation.3">
                  <p:embed/>
                </p:oleObj>
              </mc:Choice>
              <mc:Fallback>
                <p:oleObj name="Equation" r:id="rId5" imgW="139639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8638"/>
                        <a:ext cx="3048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747713" y="942975"/>
          <a:ext cx="847219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6" imgW="3175000" imgH="419100" progId="Equation.3">
                  <p:embed/>
                </p:oleObj>
              </mc:Choice>
              <mc:Fallback>
                <p:oleObj name="Equation" r:id="rId6" imgW="31750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942975"/>
                        <a:ext cx="847219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775" y="1857377"/>
            <a:ext cx="9591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Poisson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, show that  </a:t>
            </a:r>
          </a:p>
          <a:p>
            <a:r>
              <a:rPr lang="en-US" sz="2800" dirty="0" smtClean="0"/>
              <a:t>is consistent 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9020175" y="1919288"/>
          <a:ext cx="78827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Equation" r:id="rId8" imgW="508000" imgH="279400" progId="Equation.3">
                  <p:embed/>
                </p:oleObj>
              </mc:Choice>
              <mc:Fallback>
                <p:oleObj name="Equation" r:id="rId8" imgW="508000" imgH="279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0175" y="1919288"/>
                        <a:ext cx="78827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228600" y="2819400"/>
          <a:ext cx="5772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Equation" r:id="rId10" imgW="2197080" imgH="2438280" progId="Equation.3">
                  <p:embed/>
                </p:oleObj>
              </mc:Choice>
              <mc:Fallback>
                <p:oleObj name="Equation" r:id="rId10" imgW="2197080" imgH="2438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19400"/>
                        <a:ext cx="5772150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6081713" y="3629026"/>
          <a:ext cx="3733800" cy="238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12" imgW="1841400" imgH="1257120" progId="Equation.3">
                  <p:embed/>
                </p:oleObj>
              </mc:Choice>
              <mc:Fallback>
                <p:oleObj name="Equation" r:id="rId12" imgW="1841400" imgH="1257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3629026"/>
                        <a:ext cx="3733800" cy="238963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309563" y="38100"/>
          <a:ext cx="5791200" cy="241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Equation" r:id="rId3" imgW="2781300" imgH="1511300" progId="Equation.3">
                  <p:embed/>
                </p:oleObj>
              </mc:Choice>
              <mc:Fallback>
                <p:oleObj name="Equation" r:id="rId3" imgW="2781300" imgH="151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8100"/>
                        <a:ext cx="5791200" cy="2413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537" y="2471739"/>
            <a:ext cx="9610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be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from normal </a:t>
            </a:r>
            <a:r>
              <a:rPr lang="en-US" sz="2800" dirty="0" err="1" smtClean="0"/>
              <a:t>dist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N(</a:t>
            </a:r>
            <a:r>
              <a:rPr lang="en-US" sz="2800" i="1" dirty="0" smtClean="0"/>
              <a:t>θ</a:t>
            </a:r>
            <a:r>
              <a:rPr lang="en-US" sz="2800" dirty="0" smtClean="0"/>
              <a:t>,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show that                               is consistent estimator for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895350" y="2914649"/>
          <a:ext cx="2514600" cy="53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Equation" r:id="rId5" imgW="1562100" imgH="457200" progId="Equation.3">
                  <p:embed/>
                </p:oleObj>
              </mc:Choice>
              <mc:Fallback>
                <p:oleObj name="Equation" r:id="rId5" imgW="15621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2914649"/>
                        <a:ext cx="2514600" cy="535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881063" y="3414713"/>
          <a:ext cx="857885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Equation" r:id="rId7" imgW="4902120" imgH="2412720" progId="Equation.3">
                  <p:embed/>
                </p:oleObj>
              </mc:Choice>
              <mc:Fallback>
                <p:oleObj name="Equation" r:id="rId7" imgW="4902120" imgH="241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414713"/>
                        <a:ext cx="8578850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838200" y="228600"/>
          <a:ext cx="6151306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Equation" r:id="rId3" imgW="3670300" imgH="1765300" progId="Equation.3">
                  <p:embed/>
                </p:oleObj>
              </mc:Choice>
              <mc:Fallback>
                <p:oleObj name="Equation" r:id="rId3" imgW="3670300" imgH="1765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"/>
                        <a:ext cx="6151306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762000" y="3352800"/>
          <a:ext cx="5562600" cy="32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Equation" r:id="rId5" imgW="3606800" imgH="2273300" progId="Equation.3">
                  <p:embed/>
                </p:oleObj>
              </mc:Choice>
              <mc:Fallback>
                <p:oleObj name="Equation" r:id="rId5" imgW="3606800" imgH="2273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5562600" cy="322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3" y="100013"/>
            <a:ext cx="962955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 </a:t>
            </a:r>
            <a:r>
              <a:rPr lang="en-US" sz="2800" dirty="0" smtClean="0"/>
              <a:t>Show that           is consistent estimator for </a:t>
            </a:r>
            <a:r>
              <a:rPr lang="en-US" sz="2800" i="1" dirty="0" smtClean="0"/>
              <a:t>θ</a:t>
            </a:r>
            <a:r>
              <a:rPr lang="en-US" sz="2800" dirty="0" smtClean="0"/>
              <a:t> from C.U(0 , </a:t>
            </a:r>
            <a:r>
              <a:rPr lang="en-US" sz="2800" i="1" dirty="0" smtClean="0"/>
              <a:t>θ</a:t>
            </a:r>
            <a:r>
              <a:rPr lang="en-US" sz="2800" dirty="0" smtClean="0"/>
              <a:t>),</a:t>
            </a:r>
          </a:p>
          <a:p>
            <a:r>
              <a:rPr lang="en-US" sz="2800" dirty="0" smtClean="0"/>
              <a:t> (by theorem).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838199" y="914400"/>
          <a:ext cx="310147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3" imgW="1968500" imgH="571500" progId="Equation.3">
                  <p:embed/>
                </p:oleObj>
              </mc:Choice>
              <mc:Fallback>
                <p:oleObj name="Equation" r:id="rId3" imgW="1968500" imgH="571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914400"/>
                        <a:ext cx="310147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2400" y="1600200"/>
            <a:ext cx="1749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previous;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905000" y="1524000"/>
          <a:ext cx="363806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5" imgW="2222500" imgH="1054100" progId="Equation.3">
                  <p:embed/>
                </p:oleObj>
              </mc:Choice>
              <mc:Fallback>
                <p:oleObj name="Equation" r:id="rId5" imgW="2222500" imgH="1054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3638061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400050" y="3038475"/>
          <a:ext cx="463061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Equation" r:id="rId7" imgW="3009900" imgH="495300" progId="Equation.3">
                  <p:embed/>
                </p:oleObj>
              </mc:Choice>
              <mc:Fallback>
                <p:oleObj name="Equation" r:id="rId7" imgW="3009900" imgH="495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038475"/>
                        <a:ext cx="463061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390525" y="3867150"/>
          <a:ext cx="746956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Equation" r:id="rId9" imgW="4152600" imgH="1600200" progId="Equation.3">
                  <p:embed/>
                </p:oleObj>
              </mc:Choice>
              <mc:Fallback>
                <p:oleObj name="Equation" r:id="rId9" imgW="4152600" imgH="1600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867150"/>
                        <a:ext cx="7469562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2276475" y="128588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11" imgW="634725" imgH="330057" progId="Equation.3">
                  <p:embed/>
                </p:oleObj>
              </mc:Choice>
              <mc:Fallback>
                <p:oleObj name="Equation" r:id="rId11" imgW="634725" imgH="330057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28588"/>
                        <a:ext cx="838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33363" y="128588"/>
          <a:ext cx="7029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0" name="Equation" r:id="rId3" imgW="3644640" imgH="711000" progId="Equation.3">
                  <p:embed/>
                </p:oleObj>
              </mc:Choice>
              <mc:Fallback>
                <p:oleObj name="Equation" r:id="rId3" imgW="364464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28588"/>
                        <a:ext cx="70294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0"/>
            <a:ext cx="1005435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Ex:</a:t>
            </a:r>
            <a:r>
              <a:rPr lang="en-US" sz="2800" dirty="0" smtClean="0"/>
              <a:t> In a </a:t>
            </a:r>
            <a:r>
              <a:rPr lang="en-US" sz="2800" dirty="0" err="1" smtClean="0"/>
              <a:t>rss</a:t>
            </a:r>
            <a:r>
              <a:rPr lang="en-US" sz="2800" i="1" dirty="0" err="1" smtClean="0"/>
              <a:t>n</a:t>
            </a:r>
            <a:r>
              <a:rPr lang="en-US" sz="2800" dirty="0" smtClean="0"/>
              <a:t>, show that    is consistent estimator for the parameter </a:t>
            </a:r>
            <a:r>
              <a:rPr lang="en-US" sz="2800" i="1" dirty="0" smtClean="0"/>
              <a:t>θ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from;    </a:t>
            </a:r>
            <a:r>
              <a:rPr lang="en-US" sz="2800" b="1" dirty="0" smtClean="0">
                <a:solidFill>
                  <a:srgbClr val="C00000"/>
                </a:solidFill>
              </a:rPr>
              <a:t>1)</a:t>
            </a:r>
            <a:r>
              <a:rPr lang="en-US" sz="2800" dirty="0" smtClean="0"/>
              <a:t> N(</a:t>
            </a:r>
            <a:r>
              <a:rPr lang="en-US" sz="2800" i="1" dirty="0" smtClean="0"/>
              <a:t>θ</a:t>
            </a:r>
            <a:r>
              <a:rPr lang="en-US" sz="2800" dirty="0" smtClean="0"/>
              <a:t>,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).      </a:t>
            </a:r>
            <a:r>
              <a:rPr lang="en-US" sz="2800" b="1" dirty="0" smtClean="0">
                <a:solidFill>
                  <a:srgbClr val="C00000"/>
                </a:solidFill>
              </a:rPr>
              <a:t>2)</a:t>
            </a:r>
            <a:r>
              <a:rPr lang="en-US" sz="2800" dirty="0" smtClean="0"/>
              <a:t> Geo(</a:t>
            </a:r>
            <a:r>
              <a:rPr lang="en-US" sz="2800" i="1" dirty="0" smtClean="0"/>
              <a:t>θ</a:t>
            </a:r>
            <a:r>
              <a:rPr lang="en-US" sz="2800" dirty="0" smtClean="0"/>
              <a:t>).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Sol: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462338" y="1585913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1585913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762000" y="2438400"/>
          <a:ext cx="6400800" cy="254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2" name="Equation" r:id="rId7" imgW="2819400" imgH="1612900" progId="Equation.3">
                  <p:embed/>
                </p:oleObj>
              </mc:Choice>
              <mc:Fallback>
                <p:oleObj name="Equation" r:id="rId7" imgW="2819400" imgH="1612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6400800" cy="2547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33413" y="4876800"/>
          <a:ext cx="4876800" cy="195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name="Equation" r:id="rId9" imgW="1993680" imgH="1066680" progId="Equation.3">
                  <p:embed/>
                </p:oleObj>
              </mc:Choice>
              <mc:Fallback>
                <p:oleObj name="Equation" r:id="rId9" imgW="1993680" imgH="1066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876800"/>
                        <a:ext cx="4876800" cy="1956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457200" y="1295400"/>
          <a:ext cx="6934200" cy="8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7" name="Equation" r:id="rId3" imgW="4597400" imgH="622300" progId="Equation.3">
                  <p:embed/>
                </p:oleObj>
              </mc:Choice>
              <mc:Fallback>
                <p:oleObj name="Equation" r:id="rId3" imgW="4597400" imgH="622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6934200" cy="81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228600" y="381000"/>
          <a:ext cx="7815514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Equation" r:id="rId5" imgW="3479760" imgH="393480" progId="Equation.3">
                  <p:embed/>
                </p:oleObj>
              </mc:Choice>
              <mc:Fallback>
                <p:oleObj name="Equation" r:id="rId5" imgW="3479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7815514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609600" y="2209800"/>
          <a:ext cx="485556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Equation" r:id="rId7" imgW="2844800" imgH="571500" progId="Equation.3">
                  <p:embed/>
                </p:oleObj>
              </mc:Choice>
              <mc:Fallback>
                <p:oleObj name="Equation" r:id="rId7" imgW="2844800" imgH="571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4855564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304800" y="3581400"/>
          <a:ext cx="922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Equation" r:id="rId9" imgW="4927600" imgH="977900" progId="Equation.3">
                  <p:embed/>
                </p:oleObj>
              </mc:Choice>
              <mc:Fallback>
                <p:oleObj name="Equation" r:id="rId9" imgW="4927600" imgH="977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9220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47663" y="157163"/>
            <a:ext cx="3618876" cy="584775"/>
          </a:xfrm>
          <a:prstGeom prst="rect">
            <a:avLst/>
          </a:prstGeom>
          <a:solidFill>
            <a:srgbClr val="E4E84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Score 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28600" y="838200"/>
            <a:ext cx="8989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score function is the partial derivative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function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respect to the parameter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is defined as;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143000" y="1600200"/>
          <a:ext cx="761732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" name="Equation" r:id="rId3" imgW="3492500" imgH="495300" progId="Equation.3">
                  <p:embed/>
                </p:oleObj>
              </mc:Choice>
              <mc:Fallback>
                <p:oleObj name="Equation" r:id="rId3" imgW="34925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61732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" y="2757489"/>
            <a:ext cx="797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Properties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1) The mean of the score is zero, E(S(X; </a:t>
            </a:r>
            <a:r>
              <a:rPr lang="en-US" sz="2400" b="1" i="1" dirty="0" smtClean="0">
                <a:solidFill>
                  <a:srgbClr val="C00000"/>
                </a:solidFill>
              </a:rPr>
              <a:t>θ</a:t>
            </a:r>
            <a:r>
              <a:rPr lang="en-US" sz="2400" b="1" dirty="0" smtClean="0">
                <a:solidFill>
                  <a:srgbClr val="C00000"/>
                </a:solidFill>
              </a:rPr>
              <a:t>)) </a:t>
            </a:r>
            <a:r>
              <a:rPr lang="en-US" sz="2400" b="1" dirty="0" smtClean="0"/>
              <a:t>= zero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Proof: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400050" y="4233863"/>
          <a:ext cx="8915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9" name="Equation" r:id="rId5" imgW="5143500" imgH="1155700" progId="Equation.3">
                  <p:embed/>
                </p:oleObj>
              </mc:Choice>
              <mc:Fallback>
                <p:oleObj name="Equation" r:id="rId5" imgW="5143500" imgH="1155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33863"/>
                        <a:ext cx="89154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784" y="1047806"/>
            <a:ext cx="9412152" cy="3174840"/>
          </a:xfrm>
          <a:prstGeom prst="rect">
            <a:avLst/>
          </a:prstGeom>
          <a:noFill/>
        </p:spPr>
        <p:txBody>
          <a:bodyPr wrap="square" lIns="80897" tIns="40448" rIns="80897" bIns="40448" rtlCol="0">
            <a:spAutoFit/>
          </a:bodyPr>
          <a:lstStyle/>
          <a:p>
            <a:pPr algn="just"/>
            <a:r>
              <a:rPr lang="en-US" sz="2800" dirty="0" smtClean="0"/>
              <a:t>Let </a:t>
            </a:r>
            <a:r>
              <a:rPr lang="en-US" sz="2800" i="1" dirty="0" smtClean="0">
                <a:latin typeface="Bell MT" pitchFamily="18" charset="0"/>
              </a:rPr>
              <a:t>f</a:t>
            </a:r>
            <a:r>
              <a:rPr lang="en-US" sz="2800" dirty="0" smtClean="0">
                <a:latin typeface="Bell MT" pitchFamily="18" charset="0"/>
              </a:rPr>
              <a:t>(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) </a:t>
            </a:r>
            <a:r>
              <a:rPr lang="en-US" sz="2800" dirty="0" smtClean="0"/>
              <a:t>be the </a:t>
            </a:r>
            <a:r>
              <a:rPr lang="en-US" sz="2800" dirty="0" err="1" smtClean="0"/>
              <a:t>j.p.d.f</a:t>
            </a:r>
            <a:r>
              <a:rPr lang="en-US" sz="2800" dirty="0" smtClean="0"/>
              <a:t>. of two discrete </a:t>
            </a:r>
            <a:r>
              <a:rPr lang="en-US" sz="2800" dirty="0" err="1" smtClean="0"/>
              <a:t>r.v.’s</a:t>
            </a:r>
            <a:r>
              <a:rPr lang="en-US" sz="2800" dirty="0" smtClean="0"/>
              <a:t> 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with </a:t>
            </a:r>
            <a:r>
              <a:rPr lang="en-US" sz="2800" i="1" dirty="0" smtClean="0"/>
              <a:t>A</a:t>
            </a:r>
            <a:r>
              <a:rPr lang="en-US" sz="2800" dirty="0" smtClean="0"/>
              <a:t> the (two dimensional) set of points. </a:t>
            </a:r>
          </a:p>
          <a:p>
            <a:pPr algn="just"/>
            <a:r>
              <a:rPr lang="en-US" sz="2800" dirty="0" smtClean="0"/>
              <a:t>Which </a:t>
            </a:r>
            <a:r>
              <a:rPr lang="en-US" sz="2800" i="1" dirty="0" smtClean="0">
                <a:latin typeface="Bell MT" pitchFamily="18" charset="0"/>
              </a:rPr>
              <a:t>f</a:t>
            </a:r>
            <a:r>
              <a:rPr lang="en-US" sz="2800" dirty="0" smtClean="0">
                <a:latin typeface="Bell MT" pitchFamily="18" charset="0"/>
              </a:rPr>
              <a:t>(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) </a:t>
            </a:r>
            <a:r>
              <a:rPr lang="en-US" sz="2800" dirty="0" smtClean="0"/>
              <a:t>&gt; 0, let 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>
                <a:latin typeface="Bell MT" pitchFamily="18" charset="0"/>
              </a:rPr>
              <a:t>g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(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) </a:t>
            </a:r>
            <a:r>
              <a:rPr lang="en-US" sz="2800" dirty="0" smtClean="0"/>
              <a:t>and y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en-US" sz="2800" i="1" dirty="0" smtClean="0">
                <a:latin typeface="Bell MT" pitchFamily="18" charset="0"/>
              </a:rPr>
              <a:t>g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(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i="1" dirty="0" smtClean="0">
                <a:latin typeface="Bell MT" pitchFamily="18" charset="0"/>
              </a:rPr>
              <a:t>x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) </a:t>
            </a:r>
            <a:r>
              <a:rPr lang="en-US" sz="2800" dirty="0" smtClean="0"/>
              <a:t>define a one-to-one transformation that maps </a:t>
            </a:r>
            <a:r>
              <a:rPr lang="en-US" sz="2800" i="1" dirty="0" smtClean="0"/>
              <a:t>A</a:t>
            </a:r>
            <a:r>
              <a:rPr lang="en-US" sz="2800" dirty="0" smtClean="0"/>
              <a:t> onto </a:t>
            </a:r>
            <a:r>
              <a:rPr lang="en-US" sz="2800" i="1" dirty="0" smtClean="0"/>
              <a:t>B</a:t>
            </a:r>
            <a:r>
              <a:rPr lang="en-US" sz="2800" dirty="0" smtClean="0"/>
              <a:t> (two dimensional), then the </a:t>
            </a:r>
            <a:r>
              <a:rPr lang="en-US" sz="2800" dirty="0" err="1" smtClean="0"/>
              <a:t>j.p.d.f</a:t>
            </a:r>
            <a:r>
              <a:rPr lang="en-US" sz="2800" dirty="0" smtClean="0"/>
              <a:t>. of the two new </a:t>
            </a:r>
            <a:r>
              <a:rPr lang="en-US" sz="2800" dirty="0" err="1" smtClean="0"/>
              <a:t>r.v.’s</a:t>
            </a:r>
            <a:r>
              <a:rPr lang="en-US" sz="2800" dirty="0" smtClean="0"/>
              <a:t> 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2800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>
                <a:latin typeface="Bell MT" pitchFamily="18" charset="0"/>
              </a:rPr>
              <a:t>g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(X</a:t>
            </a:r>
            <a:r>
              <a:rPr lang="en-US" sz="2800" baseline="-25000" dirty="0" smtClean="0">
                <a:latin typeface="Bell MT" pitchFamily="18" charset="0"/>
              </a:rPr>
              <a:t>1</a:t>
            </a:r>
            <a:r>
              <a:rPr lang="en-US" sz="2800" dirty="0" smtClean="0">
                <a:latin typeface="Bell MT" pitchFamily="18" charset="0"/>
              </a:rPr>
              <a:t>, X</a:t>
            </a:r>
            <a:r>
              <a:rPr lang="en-US" sz="2800" baseline="-25000" dirty="0" smtClean="0">
                <a:latin typeface="Bell MT" pitchFamily="18" charset="0"/>
              </a:rPr>
              <a:t>2</a:t>
            </a:r>
            <a:r>
              <a:rPr lang="en-US" sz="2800" dirty="0" smtClean="0">
                <a:latin typeface="Bell MT" pitchFamily="18" charset="0"/>
              </a:rPr>
              <a:t>), </a:t>
            </a:r>
            <a:r>
              <a:rPr lang="en-US" sz="2800" dirty="0" smtClean="0"/>
              <a:t>Y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en-US" sz="2800" i="1" dirty="0" smtClean="0"/>
              <a:t>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is given;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223" y="339884"/>
            <a:ext cx="4072842" cy="51257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0897" tIns="40448" rIns="80897" bIns="40448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Definition for the J.P.D.F.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12064" y="4394349"/>
          <a:ext cx="9512873" cy="87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3" imgW="6858000" imgH="546100" progId="Equation.3">
                  <p:embed/>
                </p:oleObj>
              </mc:Choice>
              <mc:Fallback>
                <p:oleObj name="Equation" r:id="rId3" imgW="68580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4" y="4394349"/>
                        <a:ext cx="9512873" cy="878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8" y="195263"/>
            <a:ext cx="98345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2) The variance of the score is known as the Fisher Information (F.I), which is measure the information in the sample </a:t>
            </a:r>
            <a:r>
              <a:rPr lang="en-US" sz="2800" b="1" i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  about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the parameter </a:t>
            </a:r>
            <a:r>
              <a:rPr lang="en-US" sz="2800" b="1" i="1" dirty="0" smtClean="0">
                <a:solidFill>
                  <a:srgbClr val="C00000"/>
                </a:solidFill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</a:rPr>
              <a:t>, and can be written as;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28600" y="2057400"/>
          <a:ext cx="944139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tion" r:id="rId3" imgW="6223000" imgH="2044700" progId="Equation.3">
                  <p:embed/>
                </p:oleObj>
              </mc:Choice>
              <mc:Fallback>
                <p:oleObj name="Equation" r:id="rId3" imgW="6223000" imgH="2044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944139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81260"/>
            <a:ext cx="954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…,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i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 a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rss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exponential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</a:t>
            </a:r>
            <a:r>
              <a:rPr lang="en-US" sz="2400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Exp(1/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Find the F.I. of X.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lang="en-US" sz="2400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143000" y="1066800"/>
          <a:ext cx="5867400" cy="541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3" imgW="2527300" imgH="2857500" progId="Equation.3">
                  <p:embed/>
                </p:oleObj>
              </mc:Choice>
              <mc:Fallback>
                <p:oleObj name="Equation" r:id="rId3" imgW="2527300" imgH="2857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5867400" cy="5416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1925" y="3038474"/>
            <a:ext cx="9563100" cy="369332"/>
          </a:xfrm>
          <a:prstGeom prst="rect">
            <a:avLst/>
          </a:prstGeom>
          <a:solidFill>
            <a:srgbClr val="FFE5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771526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Sufficiency estimator is containing all the information in the data about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026" y="124897"/>
            <a:ext cx="4389343" cy="584775"/>
          </a:xfrm>
          <a:prstGeom prst="rect">
            <a:avLst/>
          </a:prstGeom>
          <a:solidFill>
            <a:srgbClr val="E4E8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3. Sufficiency Estimator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1657350"/>
            <a:ext cx="6226961" cy="584775"/>
          </a:xfrm>
          <a:prstGeom prst="rect">
            <a:avLst/>
          </a:prstGeom>
          <a:solidFill>
            <a:srgbClr val="E4E8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First Method (Fisher Information)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37" y="2247901"/>
            <a:ext cx="973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Definition 1: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p,d.f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), an estimator       is sufficient estimator  for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 if;</a:t>
            </a:r>
          </a:p>
          <a:p>
            <a:pPr algn="just"/>
            <a:r>
              <a:rPr lang="en-US" sz="2400" b="1" dirty="0" smtClean="0">
                <a:solidFill>
                  <a:srgbClr val="0033CC"/>
                </a:solidFill>
              </a:rPr>
              <a:t>The Fisher information in     is equal to the Fisher information in a </a:t>
            </a:r>
            <a:r>
              <a:rPr lang="en-US" sz="2400" b="1" dirty="0" err="1" smtClean="0">
                <a:solidFill>
                  <a:srgbClr val="0033CC"/>
                </a:solidFill>
              </a:rPr>
              <a:t>rss</a:t>
            </a:r>
            <a:r>
              <a:rPr lang="en-US" sz="2400" b="1" dirty="0" smtClean="0">
                <a:solidFill>
                  <a:srgbClr val="0033CC"/>
                </a:solidFill>
              </a:rPr>
              <a:t>(</a:t>
            </a:r>
            <a:r>
              <a:rPr lang="en-US" sz="2400" b="1" i="1" dirty="0" smtClean="0">
                <a:solidFill>
                  <a:srgbClr val="0033CC"/>
                </a:solidFill>
              </a:rPr>
              <a:t>n</a:t>
            </a:r>
            <a:r>
              <a:rPr lang="en-US" sz="2400" b="1" dirty="0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1447800" y="26670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609975" y="3033713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2" name="Equation" r:id="rId5" imgW="139639" imgH="241195" progId="Equation.3">
                  <p:embed/>
                </p:oleObj>
              </mc:Choice>
              <mc:Fallback>
                <p:oleObj name="Equation" r:id="rId5" imgW="139639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3033713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87" y="3443288"/>
            <a:ext cx="973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Bernoulli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). Show that          is sufficient estimator for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8853488" y="3500437"/>
          <a:ext cx="990600" cy="37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3" name="Equation" r:id="rId6" imgW="736600" imgH="279400" progId="Equation.3">
                  <p:embed/>
                </p:oleObj>
              </mc:Choice>
              <mc:Fallback>
                <p:oleObj name="Equation" r:id="rId6" imgW="736600" imgH="279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488" y="3500437"/>
                        <a:ext cx="990600" cy="373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914399" y="4800600"/>
          <a:ext cx="6408019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Equation" r:id="rId8" imgW="2476440" imgH="672840" progId="Equation.3">
                  <p:embed/>
                </p:oleObj>
              </mc:Choice>
              <mc:Fallback>
                <p:oleObj name="Equation" r:id="rId8" imgW="2476440" imgH="672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4800600"/>
                        <a:ext cx="6408019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04800" y="1371600"/>
          <a:ext cx="930704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3" imgW="3898800" imgH="1879560" progId="Equation.3">
                  <p:embed/>
                </p:oleObj>
              </mc:Choice>
              <mc:Fallback>
                <p:oleObj name="Equation" r:id="rId3" imgW="3898800" imgH="18795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9307048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381000" y="228600"/>
          <a:ext cx="426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5" imgW="1726920" imgH="431640" progId="Equation.3">
                  <p:embed/>
                </p:oleObj>
              </mc:Choice>
              <mc:Fallback>
                <p:oleObj name="Equation" r:id="rId5" imgW="1726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4267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228600" y="228600"/>
          <a:ext cx="9448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3" imgW="5321300" imgH="5143500" progId="Equation.3">
                  <p:embed/>
                </p:oleObj>
              </mc:Choice>
              <mc:Fallback>
                <p:oleObj name="Equation" r:id="rId3" imgW="5321300" imgH="5143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94488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3" y="71438"/>
            <a:ext cx="850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Show that          is sufficient estimator for the mean of </a:t>
            </a:r>
            <a:r>
              <a:rPr lang="en-US" sz="2400" i="1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2162175" y="114300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14300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70952" y="914400"/>
          <a:ext cx="8954048" cy="588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Equation" r:id="rId5" imgW="3288960" imgH="3213000" progId="Equation.3">
                  <p:embed/>
                </p:oleObj>
              </mc:Choice>
              <mc:Fallback>
                <p:oleObj name="Equation" r:id="rId5" imgW="3288960" imgH="3213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2" y="914400"/>
                        <a:ext cx="8954048" cy="5882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300038" y="146050"/>
          <a:ext cx="9377362" cy="656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3" imgW="3949560" imgH="3835080" progId="Equation.3">
                  <p:embed/>
                </p:oleObj>
              </mc:Choice>
              <mc:Fallback>
                <p:oleObj name="Equation" r:id="rId3" imgW="3949560" imgH="3835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46050"/>
                        <a:ext cx="9377362" cy="6569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266700" y="80963"/>
          <a:ext cx="41735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Equation" r:id="rId3" imgW="2451100" imgH="571500" progId="Equation.3">
                  <p:embed/>
                </p:oleObj>
              </mc:Choice>
              <mc:Fallback>
                <p:oleObj name="Equation" r:id="rId3" imgW="2451100" imgH="571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80963"/>
                        <a:ext cx="4173511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825" y="1128713"/>
            <a:ext cx="9555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In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Poisson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), is             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5357812" y="1185863"/>
          <a:ext cx="83457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Equation" r:id="rId5" imgW="418918" imgH="241195" progId="Equation.3">
                  <p:embed/>
                </p:oleObj>
              </mc:Choice>
              <mc:Fallback>
                <p:oleObj name="Equation" r:id="rId5" imgW="418918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2" y="1185863"/>
                        <a:ext cx="83457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609601" y="1685927"/>
          <a:ext cx="8872538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7" imgW="5537200" imgH="3606800" progId="Equation.3">
                  <p:embed/>
                </p:oleObj>
              </mc:Choice>
              <mc:Fallback>
                <p:oleObj name="Equation" r:id="rId7" imgW="5537200" imgH="3606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685927"/>
                        <a:ext cx="8872538" cy="501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304800" y="228600"/>
          <a:ext cx="505861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Equation" r:id="rId3" imgW="3251200" imgH="546100" progId="Equation.3">
                  <p:embed/>
                </p:oleObj>
              </mc:Choice>
              <mc:Fallback>
                <p:oleObj name="Equation" r:id="rId3" imgW="3251200" imgH="546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505861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52413" y="1219200"/>
          <a:ext cx="9200702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Equation" r:id="rId5" imgW="7861300" imgH="3949700" progId="Equation.3">
                  <p:embed/>
                </p:oleObj>
              </mc:Choice>
              <mc:Fallback>
                <p:oleObj name="Equation" r:id="rId5" imgW="7861300" imgH="394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219200"/>
                        <a:ext cx="9200702" cy="552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4788" y="142875"/>
            <a:ext cx="5355953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Second Method (Conditional)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0" y="790575"/>
            <a:ext cx="939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Definition 2: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p,d.f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),</a:t>
            </a:r>
          </a:p>
          <a:p>
            <a:r>
              <a:rPr lang="en-US" sz="2400" dirty="0" smtClean="0"/>
              <a:t>and     be an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, an estimator        is sufficient estimator  for the</a:t>
            </a:r>
          </a:p>
          <a:p>
            <a:r>
              <a:rPr lang="en-US" sz="2400" dirty="0" smtClean="0"/>
              <a:t>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  if the conditional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of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given      does not </a:t>
            </a:r>
          </a:p>
          <a:p>
            <a:r>
              <a:rPr lang="en-US" sz="2400" dirty="0" smtClean="0"/>
              <a:t>contain the parameter </a:t>
            </a:r>
            <a:r>
              <a:rPr lang="en-US" sz="2400" i="1" dirty="0" smtClean="0"/>
              <a:t>θ </a:t>
            </a:r>
            <a:r>
              <a:rPr lang="en-US" sz="2400" dirty="0" smtClean="0"/>
              <a:t>: 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776288" y="1219200"/>
          <a:ext cx="304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19200"/>
                        <a:ext cx="304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7862888" y="1571625"/>
          <a:ext cx="304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2" name="Equation" r:id="rId5" imgW="139639" imgH="241195" progId="Equation.3">
                  <p:embed/>
                </p:oleObj>
              </mc:Choice>
              <mc:Fallback>
                <p:oleObj name="Equation" r:id="rId5" imgW="139639" imgH="241195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1571625"/>
                        <a:ext cx="304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1752599" y="2362200"/>
          <a:ext cx="56413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3" name="Equation" r:id="rId6" imgW="2794000" imgH="495300" progId="Equation.3">
                  <p:embed/>
                </p:oleObj>
              </mc:Choice>
              <mc:Fallback>
                <p:oleObj name="Equation" r:id="rId6" imgW="2794000" imgH="495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2362200"/>
                        <a:ext cx="564138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164615" y="3330059"/>
            <a:ext cx="9389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the range depends on the parameter, in this case we can’t find F.I;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therefore, we use the second method (Conditional).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825" y="4186238"/>
            <a:ext cx="950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a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.: </a:t>
            </a:r>
          </a:p>
          <a:p>
            <a:pPr algn="just"/>
            <a:r>
              <a:rPr lang="en-US" sz="2400" dirty="0" smtClean="0"/>
              <a:t>Show that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is sufficient estimator for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9826" name="Object 18"/>
          <p:cNvGraphicFramePr>
            <a:graphicFrameLocks noChangeAspect="1"/>
          </p:cNvGraphicFramePr>
          <p:nvPr/>
        </p:nvGraphicFramePr>
        <p:xfrm>
          <a:off x="990600" y="5410200"/>
          <a:ext cx="58360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4" name="Equation" r:id="rId8" imgW="2755800" imgH="431640" progId="Equation.3">
                  <p:embed/>
                </p:oleObj>
              </mc:Choice>
              <mc:Fallback>
                <p:oleObj name="Equation" r:id="rId8" imgW="275580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583602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7" name="Object 19"/>
          <p:cNvGraphicFramePr>
            <a:graphicFrameLocks noChangeAspect="1"/>
          </p:cNvGraphicFramePr>
          <p:nvPr/>
        </p:nvGraphicFramePr>
        <p:xfrm>
          <a:off x="5419726" y="1171575"/>
          <a:ext cx="304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5" name="Equation" r:id="rId10" imgW="139639" imgH="241195" progId="Equation.3">
                  <p:embed/>
                </p:oleObj>
              </mc:Choice>
              <mc:Fallback>
                <p:oleObj name="Equation" r:id="rId10" imgW="139639" imgH="241195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6" y="1171575"/>
                        <a:ext cx="304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28" name="Object 20"/>
          <p:cNvGraphicFramePr>
            <a:graphicFrameLocks noChangeAspect="1"/>
          </p:cNvGraphicFramePr>
          <p:nvPr/>
        </p:nvGraphicFramePr>
        <p:xfrm>
          <a:off x="7010399" y="4186238"/>
          <a:ext cx="2805113" cy="44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6" name="Equation" r:id="rId11" imgW="2362200" imgH="304800" progId="Equation.3">
                  <p:embed/>
                </p:oleObj>
              </mc:Choice>
              <mc:Fallback>
                <p:oleObj name="Equation" r:id="rId11" imgW="2362200" imgH="304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399" y="4186238"/>
                        <a:ext cx="2805113" cy="44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399" y="69159"/>
            <a:ext cx="9189884" cy="151284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Ex</a:t>
            </a:r>
            <a:r>
              <a:rPr lang="en-US" sz="2500" dirty="0" smtClean="0">
                <a:solidFill>
                  <a:srgbClr val="C00000"/>
                </a:solidFill>
              </a:rPr>
              <a:t>:</a:t>
            </a:r>
            <a:r>
              <a:rPr lang="en-US" sz="2500" dirty="0" smtClean="0"/>
              <a:t> Let</a:t>
            </a:r>
            <a:r>
              <a:rPr lang="en-US" sz="2500" b="1" dirty="0" smtClean="0"/>
              <a:t> </a:t>
            </a:r>
            <a:r>
              <a:rPr lang="en-US" sz="2500" dirty="0" smtClean="0"/>
              <a:t>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be two stochastically independent </a:t>
            </a:r>
            <a:r>
              <a:rPr lang="en-US" sz="2500" dirty="0" err="1" smtClean="0"/>
              <a:t>r.v.’s</a:t>
            </a:r>
            <a:r>
              <a:rPr lang="en-US" sz="2500" dirty="0" smtClean="0"/>
              <a:t> that have</a:t>
            </a:r>
          </a:p>
          <a:p>
            <a:r>
              <a:rPr lang="en-US" sz="2500" dirty="0" smtClean="0"/>
              <a:t>Poisson distribution with means </a:t>
            </a:r>
            <a:r>
              <a:rPr lang="en-US" sz="2500" i="1" dirty="0" smtClean="0"/>
              <a:t>θ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, </a:t>
            </a:r>
            <a:r>
              <a:rPr lang="en-US" sz="2500" i="1" dirty="0" smtClean="0"/>
              <a:t>θ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respectively, 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the </a:t>
            </a:r>
            <a:r>
              <a:rPr lang="en-US" sz="2500" dirty="0" err="1" smtClean="0"/>
              <a:t>j.p.d.f</a:t>
            </a:r>
            <a:r>
              <a:rPr lang="en-US" sz="2500" dirty="0" smtClean="0"/>
              <a:t>. of 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and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is;</a:t>
            </a:r>
          </a:p>
          <a:p>
            <a:endParaRPr 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002091" y="815504"/>
          <a:ext cx="8433110" cy="128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3" imgW="5892800" imgH="876300" progId="Equation.3">
                  <p:embed/>
                </p:oleObj>
              </mc:Choice>
              <mc:Fallback>
                <p:oleObj name="Equation" r:id="rId3" imgW="5892800" imgH="876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091" y="815504"/>
                        <a:ext cx="8433110" cy="128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154" y="1973112"/>
            <a:ext cx="9609358" cy="1128126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Where</a:t>
            </a:r>
            <a:r>
              <a:rPr lang="en-US" sz="2500" b="1" dirty="0" smtClean="0"/>
              <a:t> </a:t>
            </a:r>
            <a:r>
              <a:rPr lang="en-US" sz="2500" dirty="0" smtClean="0"/>
              <a:t>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+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,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. </a:t>
            </a:r>
            <a:r>
              <a:rPr lang="en-US" sz="2500" b="1" dirty="0" smtClean="0"/>
              <a:t>Find:</a:t>
            </a:r>
            <a:r>
              <a:rPr lang="en-US" sz="2500" dirty="0" smtClean="0"/>
              <a:t> the </a:t>
            </a:r>
            <a:r>
              <a:rPr lang="en-US" sz="2500" dirty="0" err="1" smtClean="0"/>
              <a:t>j.p.d.f</a:t>
            </a:r>
            <a:r>
              <a:rPr lang="en-US" sz="2500" dirty="0" smtClean="0"/>
              <a:t>. of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and 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.</a:t>
            </a:r>
            <a:r>
              <a:rPr lang="en-US" sz="2500" b="1" dirty="0" smtClean="0"/>
              <a:t> </a:t>
            </a:r>
            <a:r>
              <a:rPr lang="en-US" sz="2500" dirty="0" smtClean="0"/>
              <a:t>and </a:t>
            </a:r>
            <a:r>
              <a:rPr lang="en-US" sz="2500" i="1" dirty="0" smtClean="0"/>
              <a:t>f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(y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). </a:t>
            </a:r>
          </a:p>
          <a:p>
            <a:r>
              <a:rPr lang="en-US" sz="2500" b="1" dirty="0" smtClean="0"/>
              <a:t>HW</a:t>
            </a:r>
            <a:r>
              <a:rPr lang="en-US" sz="2500" dirty="0" smtClean="0"/>
              <a:t>: </a:t>
            </a:r>
            <a:r>
              <a:rPr lang="en-US" sz="2500" i="1" dirty="0" smtClean="0"/>
              <a:t>f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(y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)</a:t>
            </a:r>
          </a:p>
          <a:p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3727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978980" y="2914147"/>
          <a:ext cx="8087479" cy="341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5" imgW="4991040" imgH="2197080" progId="Equation.3">
                  <p:embed/>
                </p:oleObj>
              </mc:Choice>
              <mc:Fallback>
                <p:oleObj name="Equation" r:id="rId5" imgW="4991040" imgH="2197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80" y="2914147"/>
                        <a:ext cx="8087479" cy="3410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983" y="2708741"/>
            <a:ext cx="698777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Sol:</a:t>
            </a:r>
            <a:endParaRPr lang="en-US" sz="2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428626" y="185738"/>
          <a:ext cx="6858000" cy="252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Equation" r:id="rId3" imgW="3377880" imgH="1282680" progId="Equation.3">
                  <p:embed/>
                </p:oleObj>
              </mc:Choice>
              <mc:Fallback>
                <p:oleObj name="Equation" r:id="rId3" imgW="3377880" imgH="1282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6" y="185738"/>
                        <a:ext cx="6858000" cy="2522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33388" y="2628900"/>
          <a:ext cx="762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Equation" r:id="rId5" imgW="3111480" imgH="2336760" progId="Equation.3">
                  <p:embed/>
                </p:oleObj>
              </mc:Choice>
              <mc:Fallback>
                <p:oleObj name="Equation" r:id="rId5" imgW="3111480" imgH="2336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628900"/>
                        <a:ext cx="76200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485774" y="147638"/>
          <a:ext cx="87344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Equation" r:id="rId3" imgW="4673520" imgH="1218960" progId="Equation.3">
                  <p:embed/>
                </p:oleObj>
              </mc:Choice>
              <mc:Fallback>
                <p:oleObj name="Equation" r:id="rId3" imgW="4673520" imgH="1218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4" y="147638"/>
                        <a:ext cx="87344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88" y="2357438"/>
            <a:ext cx="99100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Poisson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              is</a:t>
            </a:r>
          </a:p>
          <a:p>
            <a:r>
              <a:rPr lang="en-US" sz="2400" dirty="0" smtClean="0"/>
              <a:t>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8534400" y="2438400"/>
          <a:ext cx="889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Equation" r:id="rId5" imgW="660240" imgH="266400" progId="Equation.3">
                  <p:embed/>
                </p:oleObj>
              </mc:Choice>
              <mc:Fallback>
                <p:oleObj name="Equation" r:id="rId5" imgW="66024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438400"/>
                        <a:ext cx="8890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914400" y="3276600"/>
          <a:ext cx="6553200" cy="345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Equation" r:id="rId7" imgW="3593880" imgH="2145960" progId="Equation.3">
                  <p:embed/>
                </p:oleObj>
              </mc:Choice>
              <mc:Fallback>
                <p:oleObj name="Equation" r:id="rId7" imgW="3593880" imgH="2145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6553200" cy="3455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223838" y="95250"/>
          <a:ext cx="452387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tion" r:id="rId3" imgW="2387520" imgH="482400" progId="Equation.3">
                  <p:embed/>
                </p:oleObj>
              </mc:Choice>
              <mc:Fallback>
                <p:oleObj name="Equation" r:id="rId3" imgW="2387520" imgH="482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95250"/>
                        <a:ext cx="452387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52400" y="1066800"/>
          <a:ext cx="351811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Equation" r:id="rId5" imgW="2171700" imgH="558800" progId="Equation.3">
                  <p:embed/>
                </p:oleObj>
              </mc:Choice>
              <mc:Fallback>
                <p:oleObj name="Equation" r:id="rId5" imgW="2171700" imgH="55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351811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28600" y="2133600"/>
          <a:ext cx="784342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" name="Equation" r:id="rId7" imgW="5029200" imgH="1460500" progId="Equation.3">
                  <p:embed/>
                </p:oleObj>
              </mc:Choice>
              <mc:Fallback>
                <p:oleObj name="Equation" r:id="rId7" imgW="5029200" imgH="146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7843426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688" y="4486275"/>
            <a:ext cx="8694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. Is        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 of;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Exp(1/</a:t>
            </a:r>
            <a:r>
              <a:rPr lang="en-US" sz="2400" i="1" dirty="0" smtClean="0"/>
              <a:t>θ</a:t>
            </a:r>
            <a:r>
              <a:rPr lang="en-US" sz="2400" dirty="0" smtClean="0"/>
              <a:t>).            </a:t>
            </a:r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N(</a:t>
            </a:r>
            <a:r>
              <a:rPr lang="en-US" sz="2400" i="1" dirty="0" smtClean="0"/>
              <a:t>θ</a:t>
            </a:r>
            <a:r>
              <a:rPr lang="en-US" sz="2400" dirty="0" smtClean="0"/>
              <a:t>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697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648200" y="4495800"/>
          <a:ext cx="3048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3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3048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304800" y="152400"/>
          <a:ext cx="8839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Equation" r:id="rId3" imgW="4749800" imgH="2451100" progId="Equation.3">
                  <p:embed/>
                </p:oleObj>
              </mc:Choice>
              <mc:Fallback>
                <p:oleObj name="Equation" r:id="rId3" imgW="4749800" imgH="2451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88392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457200" y="4572000"/>
          <a:ext cx="7759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7" name="Equation" r:id="rId5" imgW="4025900" imgH="1130300" progId="Equation.3">
                  <p:embed/>
                </p:oleObj>
              </mc:Choice>
              <mc:Fallback>
                <p:oleObj name="Equation" r:id="rId5" imgW="4025900" imgH="1130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77597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228600" y="152400"/>
          <a:ext cx="8476566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3" imgW="5562600" imgH="2070100" progId="Equation.3">
                  <p:embed/>
                </p:oleObj>
              </mc:Choice>
              <mc:Fallback>
                <p:oleObj name="Equation" r:id="rId3" imgW="5562600" imgH="2070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476566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2) N(</a:t>
            </a:r>
            <a:r>
              <a:rPr lang="en-US" sz="2800" b="1" i="1" dirty="0" smtClean="0">
                <a:solidFill>
                  <a:srgbClr val="C00000"/>
                </a:solidFill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</a:rPr>
              <a:t>, σ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).</a:t>
            </a: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533400" y="3733800"/>
          <a:ext cx="888788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5" imgW="4101840" imgH="914400" progId="Equation.3">
                  <p:embed/>
                </p:oleObj>
              </mc:Choice>
              <mc:Fallback>
                <p:oleObj name="Equation" r:id="rId5" imgW="410184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88788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230188" y="158751"/>
          <a:ext cx="7694612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Equation" r:id="rId3" imgW="4317840" imgH="1269720" progId="Equation.3">
                  <p:embed/>
                </p:oleObj>
              </mc:Choice>
              <mc:Fallback>
                <p:oleObj name="Equation" r:id="rId3" imgW="4317840" imgH="1269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8751"/>
                        <a:ext cx="7694612" cy="214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28612" y="2257426"/>
          <a:ext cx="7596187" cy="44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Equation" r:id="rId5" imgW="4089400" imgH="3162300" progId="Equation.3">
                  <p:embed/>
                </p:oleObj>
              </mc:Choice>
              <mc:Fallback>
                <p:oleObj name="Equation" r:id="rId5" imgW="4089400" imgH="3162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" y="2257426"/>
                        <a:ext cx="7596187" cy="4486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100012" y="547688"/>
          <a:ext cx="9534525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name="Equation" r:id="rId3" imgW="4431960" imgH="2400120" progId="Equation.3">
                  <p:embed/>
                </p:oleObj>
              </mc:Choice>
              <mc:Fallback>
                <p:oleObj name="Equation" r:id="rId3" imgW="4431960" imgH="2400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" y="547688"/>
                        <a:ext cx="9534525" cy="537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685800"/>
            <a:ext cx="980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Definition 3: </a:t>
            </a:r>
            <a:r>
              <a:rPr lang="en-US" sz="2400" dirty="0" smtClean="0"/>
              <a:t>Let   be an estimator for the parameter of</a:t>
            </a:r>
            <a:r>
              <a:rPr lang="en-US" sz="2400" i="1" dirty="0" smtClean="0"/>
              <a:t> </a:t>
            </a:r>
            <a:r>
              <a:rPr lang="en-US" sz="2400" i="1" dirty="0" smtClean="0">
                <a:latin typeface="Bodoni MT" pitchFamily="18" charset="0"/>
              </a:rPr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 such that the range does not depend on </a:t>
            </a:r>
            <a:r>
              <a:rPr lang="en-US" sz="2400" i="1" dirty="0" smtClean="0"/>
              <a:t>θ</a:t>
            </a:r>
            <a:r>
              <a:rPr lang="en-US" sz="2400" dirty="0" smtClean="0"/>
              <a:t>. Then the necessary and sufficient condition for an </a:t>
            </a:r>
          </a:p>
          <a:p>
            <a:pPr algn="just"/>
            <a:r>
              <a:rPr lang="en-US" sz="2400" dirty="0" smtClean="0"/>
              <a:t>estimator    to be sufficient estimator, if there are two non-negative functions, such that: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8" y="100013"/>
            <a:ext cx="6950492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Third Method: Factorization Theorem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01" name="Object 1"/>
          <p:cNvGraphicFramePr>
            <a:graphicFrameLocks noChangeAspect="1"/>
          </p:cNvGraphicFramePr>
          <p:nvPr/>
        </p:nvGraphicFramePr>
        <p:xfrm>
          <a:off x="2333625" y="71913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9" name="Equation" r:id="rId3" imgW="139639" imgH="241195" progId="Equation.3">
                  <p:embed/>
                </p:oleObj>
              </mc:Choice>
              <mc:Fallback>
                <p:oleObj name="Equation" r:id="rId3" imgW="139639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719138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1271588" y="142875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0" name="Equation" r:id="rId5" imgW="139639" imgH="241195" progId="Equation.3">
                  <p:embed/>
                </p:oleObj>
              </mc:Choice>
              <mc:Fallback>
                <p:oleObj name="Equation" r:id="rId5" imgW="139639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142875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600199" y="2057400"/>
          <a:ext cx="65151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1" name="Equation" r:id="rId6" imgW="2540000" imgH="279400" progId="Equation.3">
                  <p:embed/>
                </p:oleObj>
              </mc:Choice>
              <mc:Fallback>
                <p:oleObj name="Equation" r:id="rId6" imgW="2540000" imgH="279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2057400"/>
                        <a:ext cx="651510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88" y="2800350"/>
            <a:ext cx="97281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Theorem: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Let     be sufficient estimator for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, and             be a one-to-one </a:t>
            </a:r>
          </a:p>
          <a:p>
            <a:r>
              <a:rPr lang="en-US" sz="2400" dirty="0" smtClean="0"/>
              <a:t>transformation, then            is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Note: 1)      </a:t>
            </a:r>
            <a:r>
              <a:rPr lang="en-US" sz="2400" dirty="0" smtClean="0"/>
              <a:t>is one to one transformation to                                    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b="1" dirty="0" smtClean="0"/>
              <a:t> </a:t>
            </a:r>
            <a:r>
              <a:rPr lang="en-US" sz="2400" dirty="0" smtClean="0"/>
              <a:t>If we have more than one parameter, we use factorization theorem </a:t>
            </a:r>
          </a:p>
          <a:p>
            <a:r>
              <a:rPr lang="en-US" sz="2400" dirty="0" smtClean="0"/>
              <a:t>(third method) for sufficiency.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633413" y="3205163"/>
          <a:ext cx="29028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2" name="Equation" r:id="rId8" imgW="139639" imgH="241195" progId="Equation.3">
                  <p:embed/>
                </p:oleObj>
              </mc:Choice>
              <mc:Fallback>
                <p:oleObj name="Equation" r:id="rId8" imgW="139639" imgH="24119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205163"/>
                        <a:ext cx="29028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2747963" y="3557588"/>
          <a:ext cx="609600" cy="45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3" name="Equation" r:id="rId9" imgW="368300" imgH="279400" progId="Equation.3">
                  <p:embed/>
                </p:oleObj>
              </mc:Choice>
              <mc:Fallback>
                <p:oleObj name="Equation" r:id="rId9" imgW="368300" imgH="279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557588"/>
                        <a:ext cx="609600" cy="453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6810375" y="3190875"/>
          <a:ext cx="79004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4" name="Equation" r:id="rId11" imgW="368300" imgH="279400" progId="Equation.3">
                  <p:embed/>
                </p:oleObj>
              </mc:Choice>
              <mc:Fallback>
                <p:oleObj name="Equation" r:id="rId11" imgW="368300" imgH="279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190875"/>
                        <a:ext cx="79004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11" name="Object 11"/>
          <p:cNvGraphicFramePr>
            <a:graphicFrameLocks noChangeAspect="1"/>
          </p:cNvGraphicFramePr>
          <p:nvPr/>
        </p:nvGraphicFramePr>
        <p:xfrm>
          <a:off x="5410200" y="4343400"/>
          <a:ext cx="857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5" name="Equation" r:id="rId12" imgW="418918" imgH="241195" progId="Equation.3">
                  <p:embed/>
                </p:oleObj>
              </mc:Choice>
              <mc:Fallback>
                <p:oleObj name="Equation" r:id="rId12" imgW="418918" imgH="241195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8572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6248400" y="4343400"/>
          <a:ext cx="1828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6" name="Equation" r:id="rId14" imgW="1244060" imgH="266584" progId="Equation.3">
                  <p:embed/>
                </p:oleObj>
              </mc:Choice>
              <mc:Fallback>
                <p:oleObj name="Equation" r:id="rId14" imgW="1244060" imgH="266584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1828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8015" name="Object 15"/>
          <p:cNvGraphicFramePr>
            <a:graphicFrameLocks noChangeAspect="1"/>
          </p:cNvGraphicFramePr>
          <p:nvPr/>
        </p:nvGraphicFramePr>
        <p:xfrm>
          <a:off x="1219200" y="4267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7" name="Equation" r:id="rId16" imgW="139700" imgH="228600" progId="Equation.3">
                  <p:embed/>
                </p:oleObj>
              </mc:Choice>
              <mc:Fallback>
                <p:oleObj name="Equation" r:id="rId16" imgW="13970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57150"/>
            <a:ext cx="9572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Bernoulli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). Show that          is sufficient estimator for the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8867775" y="100013"/>
          <a:ext cx="101162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Equation" r:id="rId3" imgW="736600" imgH="279400" progId="Equation.3">
                  <p:embed/>
                </p:oleObj>
              </mc:Choice>
              <mc:Fallback>
                <p:oleObj name="Equation" r:id="rId3" imgW="736600" imgH="279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775" y="100013"/>
                        <a:ext cx="101162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914400" y="1066800"/>
          <a:ext cx="853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Equation" r:id="rId5" imgW="4787900" imgH="2273300" progId="Equation.3">
                  <p:embed/>
                </p:oleObj>
              </mc:Choice>
              <mc:Fallback>
                <p:oleObj name="Equation" r:id="rId5" imgW="4787900" imgH="2273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85344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1295400" y="5410200"/>
          <a:ext cx="552844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Equation" r:id="rId7" imgW="2298700" imgH="279400" progId="Equation.3">
                  <p:embed/>
                </p:oleObj>
              </mc:Choice>
              <mc:Fallback>
                <p:oleObj name="Equation" r:id="rId7" imgW="2298700" imgH="279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552844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100013"/>
            <a:ext cx="862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Poisson </a:t>
            </a:r>
            <a:r>
              <a:rPr lang="en-US" sz="2400" dirty="0" err="1" smtClean="0"/>
              <a:t>dist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</a:t>
            </a:r>
          </a:p>
          <a:p>
            <a:r>
              <a:rPr lang="en-US" sz="2400" dirty="0" smtClean="0"/>
              <a:t> is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8615363" y="171450"/>
          <a:ext cx="10112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3" imgW="736600" imgH="279400" progId="Equation.3">
                  <p:embed/>
                </p:oleObj>
              </mc:Choice>
              <mc:Fallback>
                <p:oleObj name="Equation" r:id="rId3" imgW="736600" imgH="279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363" y="171450"/>
                        <a:ext cx="10112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914400" y="1066800"/>
          <a:ext cx="71628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Equation" r:id="rId5" imgW="4597400" imgH="4254500" progId="Equation.3">
                  <p:embed/>
                </p:oleObj>
              </mc:Choice>
              <mc:Fallback>
                <p:oleObj name="Equation" r:id="rId5" imgW="4597400" imgH="425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162800" cy="567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37" y="2847059"/>
            <a:ext cx="4961098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The marginal </a:t>
            </a:r>
            <a:r>
              <a:rPr lang="en-US" sz="2500" dirty="0" err="1" smtClean="0"/>
              <a:t>p.d.f</a:t>
            </a:r>
            <a:r>
              <a:rPr lang="en-US" sz="2500" dirty="0" smtClean="0"/>
              <a:t>. of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is given by;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81784" y="3428999"/>
          <a:ext cx="9483129" cy="257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3" imgW="6515100" imgH="1765300" progId="Equation.3">
                  <p:embed/>
                </p:oleObj>
              </mc:Choice>
              <mc:Fallback>
                <p:oleObj name="Equation" r:id="rId3" imgW="6515100" imgH="1765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4" y="3428999"/>
                        <a:ext cx="9483129" cy="2574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128" y="6154520"/>
            <a:ext cx="9527412" cy="466407"/>
          </a:xfrm>
          <a:prstGeom prst="rect">
            <a:avLst/>
          </a:prstGeom>
          <a:noFill/>
        </p:spPr>
        <p:txBody>
          <a:bodyPr wrap="none" lIns="80897" tIns="40448" rIns="80897" bIns="40448" rtlCol="0">
            <a:spAutoFit/>
          </a:bodyPr>
          <a:lstStyle/>
          <a:p>
            <a:r>
              <a:rPr lang="en-US" sz="2500" dirty="0" smtClean="0"/>
              <a:t>That is, Y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= X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+ X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has a Poisson distribution with parameter (</a:t>
            </a:r>
            <a:r>
              <a:rPr lang="en-US" sz="2500" i="1" dirty="0" smtClean="0"/>
              <a:t>θ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 + </a:t>
            </a:r>
            <a:r>
              <a:rPr lang="en-US" sz="2500" i="1" dirty="0" smtClean="0"/>
              <a:t>θ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).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-179342"/>
            <a:ext cx="163439" cy="3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8" rIns="80897" bIns="40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32474" y="449536"/>
          <a:ext cx="8291658" cy="238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5" imgW="4572000" imgH="1422360" progId="Equation.3">
                  <p:embed/>
                </p:oleObj>
              </mc:Choice>
              <mc:Fallback>
                <p:oleObj name="Equation" r:id="rId5" imgW="4572000" imgH="1422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74" y="449536"/>
                        <a:ext cx="8291658" cy="2381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166689"/>
            <a:ext cx="9957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from Exp(1/</a:t>
            </a:r>
            <a:r>
              <a:rPr lang="en-US" sz="2400" i="1" dirty="0" smtClean="0"/>
              <a:t>θ</a:t>
            </a:r>
            <a:r>
              <a:rPr lang="en-US" sz="2400" dirty="0" smtClean="0"/>
              <a:t>). Is       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 (by factorization theorem).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2838451" y="95251"/>
          <a:ext cx="595312" cy="73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Equation" r:id="rId3" imgW="457200" imgH="571500" progId="Equation.3">
                  <p:embed/>
                </p:oleObj>
              </mc:Choice>
              <mc:Fallback>
                <p:oleObj name="Equation" r:id="rId3" imgW="457200" imgH="571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1" y="95251"/>
                        <a:ext cx="595312" cy="73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990600" y="838200"/>
          <a:ext cx="7391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5" imgW="4775200" imgH="2489200" progId="Equation.3">
                  <p:embed/>
                </p:oleObj>
              </mc:Choice>
              <mc:Fallback>
                <p:oleObj name="Equation" r:id="rId5" imgW="4775200" imgH="2489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73914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264" y="5534025"/>
            <a:ext cx="958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From Beta(</a:t>
            </a:r>
            <a:r>
              <a:rPr lang="en-US" sz="2400" i="1" dirty="0" smtClean="0"/>
              <a:t>θ</a:t>
            </a:r>
            <a:r>
              <a:rPr lang="en-US" sz="2400" dirty="0" smtClean="0"/>
              <a:t>, </a:t>
            </a:r>
            <a:r>
              <a:rPr lang="en-US" sz="2400" i="1" dirty="0" smtClean="0"/>
              <a:t>β</a:t>
            </a:r>
            <a:r>
              <a:rPr lang="en-US" sz="2400" dirty="0" smtClean="0"/>
              <a:t> = 1), </a:t>
            </a:r>
          </a:p>
          <a:p>
            <a:r>
              <a:rPr lang="en-US" sz="2400" dirty="0" smtClean="0"/>
              <a:t>Is            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? (By factorization theorem).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3429000" y="5562600"/>
          <a:ext cx="3352800" cy="40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Equation" r:id="rId7" imgW="2527300" imgH="304800" progId="Equation.3">
                  <p:embed/>
                </p:oleObj>
              </mc:Choice>
              <mc:Fallback>
                <p:oleObj name="Equation" r:id="rId7" imgW="2527300" imgH="304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62600"/>
                        <a:ext cx="3352800" cy="40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699932" y="5853113"/>
          <a:ext cx="56213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Equation" r:id="rId9" imgW="482391" imgH="583947" progId="Equation.3">
                  <p:embed/>
                </p:oleObj>
              </mc:Choice>
              <mc:Fallback>
                <p:oleObj name="Equation" r:id="rId9" imgW="482391" imgH="58394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32" y="5853113"/>
                        <a:ext cx="56213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100013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838199" y="381000"/>
          <a:ext cx="7572673" cy="637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Equation" r:id="rId3" imgW="4775200" imgH="4406900" progId="Equation.3">
                  <p:embed/>
                </p:oleObj>
              </mc:Choice>
              <mc:Fallback>
                <p:oleObj name="Equation" r:id="rId3" imgW="4775200" imgH="4406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381000"/>
                        <a:ext cx="7572673" cy="637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10197" y="140643"/>
            <a:ext cx="979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1076324" y="57151"/>
          <a:ext cx="3686175" cy="8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1" name="Equation" r:id="rId3" imgW="2959100" imgH="698500" progId="Equation.3">
                  <p:embed/>
                </p:oleObj>
              </mc:Choice>
              <mc:Fallback>
                <p:oleObj name="Equation" r:id="rId3" imgW="2959100" imgH="698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4" y="57151"/>
                        <a:ext cx="3686175" cy="8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171575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9055" y="969319"/>
            <a:ext cx="4562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…,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rss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4367213" y="1047750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2" name="Equation" r:id="rId5" imgW="469696" imgH="304668" progId="Equation.3">
                  <p:embed/>
                </p:oleObj>
              </mc:Choice>
              <mc:Fallback>
                <p:oleObj name="Equation" r:id="rId5" imgW="469696" imgH="30466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1047750"/>
                        <a:ext cx="571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886326" y="1021706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sufficient estimator for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From N(0,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457200" y="20574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3" name="Equation" r:id="rId7" imgW="5321300" imgH="2413000" progId="Equation.3">
                  <p:embed/>
                </p:oleObj>
              </mc:Choice>
              <mc:Fallback>
                <p:oleObj name="Equation" r:id="rId7" imgW="5321300" imgH="2413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91440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5240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4288" y="121952"/>
            <a:ext cx="9909059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Exponential Class of Probability Density Functions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" y="828675"/>
            <a:ext cx="9903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X has a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), then the family of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 is belong to exponential class</a:t>
            </a:r>
          </a:p>
          <a:p>
            <a:r>
              <a:rPr lang="en-US" sz="2400" dirty="0" smtClean="0"/>
              <a:t>of distribution if it can be expressed as: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1600200" y="16764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Equation" r:id="rId3" imgW="2997200" imgH="495300" progId="Equation.3">
                  <p:embed/>
                </p:oleObj>
              </mc:Choice>
              <mc:Fallback>
                <p:oleObj name="Equation" r:id="rId3" imgW="29972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47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23825" y="2698106"/>
            <a:ext cx="7380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Such that: p(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K(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must have to be for exponential class.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3" y="3243263"/>
            <a:ext cx="9656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Bernoulli 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 if the</a:t>
            </a:r>
          </a:p>
          <a:p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of X can be written in exponential form?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90600" y="4114799"/>
          <a:ext cx="6858000" cy="265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5" name="Equation" r:id="rId5" imgW="5829300" imgH="2489200" progId="Equation.3">
                  <p:embed/>
                </p:oleObj>
              </mc:Choice>
              <mc:Fallback>
                <p:oleObj name="Equation" r:id="rId5" imgW="5829300" imgH="2489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799"/>
                        <a:ext cx="6858000" cy="2652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100013"/>
            <a:ext cx="958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Poisson 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 if the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of X can be written in exponential form?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990600" y="1042896"/>
          <a:ext cx="8306175" cy="299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3" imgW="3898800" imgH="1358640" progId="Equation.3">
                  <p:embed/>
                </p:oleObj>
              </mc:Choice>
              <mc:Fallback>
                <p:oleObj name="Equation" r:id="rId3" imgW="3898800" imgH="1358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42896"/>
                        <a:ext cx="8306175" cy="2995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6" y="4467225"/>
            <a:ext cx="99429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H.W 1: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exponential 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Exp(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 </a:t>
            </a:r>
          </a:p>
          <a:p>
            <a:r>
              <a:rPr lang="en-US" sz="2400" dirty="0" smtClean="0"/>
              <a:t>if the exponential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belongs to the exponential family?</a:t>
            </a:r>
          </a:p>
          <a:p>
            <a:r>
              <a:rPr lang="en-US" sz="2400" b="1" dirty="0" smtClean="0"/>
              <a:t> </a:t>
            </a:r>
            <a:endParaRPr lang="en-US" sz="1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H.W 2: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normal 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N(0, </a:t>
            </a:r>
            <a:r>
              <a:rPr lang="en-US" sz="2400" i="1" dirty="0" smtClean="0"/>
              <a:t>θ</a:t>
            </a:r>
            <a:r>
              <a:rPr lang="en-US" sz="2400" dirty="0" smtClean="0"/>
              <a:t>), show that if the</a:t>
            </a:r>
          </a:p>
          <a:p>
            <a:r>
              <a:rPr lang="en-US" sz="2400" dirty="0" smtClean="0"/>
              <a:t>normal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belongs to the exponential family?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8" y="100013"/>
            <a:ext cx="92752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Theorem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Let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 belongs to exponential class of distributions, then the </a:t>
            </a:r>
            <a:r>
              <a:rPr lang="en-US" sz="2400" dirty="0" err="1" smtClean="0"/>
              <a:t>j.p.d.f</a:t>
            </a:r>
            <a:r>
              <a:rPr lang="en-US" sz="2400" dirty="0" smtClean="0"/>
              <a:t>. of </a:t>
            </a:r>
          </a:p>
          <a:p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is: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Using factorization theorem then the </a:t>
            </a:r>
            <a:r>
              <a:rPr lang="en-US" sz="2400" dirty="0" err="1" smtClean="0"/>
              <a:t>j.p.d.f</a:t>
            </a:r>
            <a:r>
              <a:rPr lang="en-US" sz="2400" dirty="0" smtClean="0"/>
              <a:t>. can be written as;</a:t>
            </a:r>
          </a:p>
          <a:p>
            <a:endParaRPr lang="en-US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609600" y="1371600"/>
          <a:ext cx="8058150" cy="44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Equation" r:id="rId3" imgW="4279900" imgH="241300" progId="Equation.3">
                  <p:embed/>
                </p:oleObj>
              </mc:Choice>
              <mc:Fallback>
                <p:oleObj name="Equation" r:id="rId3" imgW="42799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8058150" cy="440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457200" y="2590800"/>
          <a:ext cx="830035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Equation" r:id="rId5" imgW="4635500" imgH="241300" progId="Equation.3">
                  <p:embed/>
                </p:oleObj>
              </mc:Choice>
              <mc:Fallback>
                <p:oleObj name="Equation" r:id="rId5" imgW="46355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30035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85726" y="3245794"/>
            <a:ext cx="2353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we say that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252663" y="3319462"/>
          <a:ext cx="151924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319462"/>
                        <a:ext cx="151924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709988" y="3269607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minimal sufficient estimator for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962400"/>
            <a:ext cx="8436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In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dirty="0" smtClean="0"/>
              <a:t>Find minimal sufficient estimators for parameters of: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Poisson(</a:t>
            </a:r>
            <a:r>
              <a:rPr lang="en-US" sz="2400" i="1" dirty="0" smtClean="0"/>
              <a:t>θ</a:t>
            </a:r>
            <a:r>
              <a:rPr lang="en-US" sz="2400" dirty="0" smtClean="0"/>
              <a:t>).        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Beta(α, </a:t>
            </a:r>
            <a:r>
              <a:rPr lang="en-US" sz="2400" i="1" dirty="0" smtClean="0"/>
              <a:t>β</a:t>
            </a:r>
            <a:r>
              <a:rPr lang="en-US" sz="24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390524" y="585788"/>
          <a:ext cx="87534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Equation" r:id="rId3" imgW="6032500" imgH="2730500" progId="Equation.3">
                  <p:embed/>
                </p:oleObj>
              </mc:Choice>
              <mc:Fallback>
                <p:oleObj name="Equation" r:id="rId3" imgW="6032500" imgH="2730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4" y="585788"/>
                        <a:ext cx="875347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2994" y="11060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304800" y="457200"/>
          <a:ext cx="9235882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Equation" r:id="rId3" imgW="5499100" imgH="3467100" progId="Equation.3">
                  <p:embed/>
                </p:oleObj>
              </mc:Choice>
              <mc:Fallback>
                <p:oleObj name="Equation" r:id="rId3" imgW="5499100" imgH="3467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9235882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1438"/>
            <a:ext cx="856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In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dirty="0" smtClean="0"/>
              <a:t>Find minimal sufficient estimators for </a:t>
            </a:r>
            <a:r>
              <a:rPr lang="en-US" sz="2400" i="1" dirty="0" smtClean="0"/>
              <a:t>θ</a:t>
            </a:r>
            <a:r>
              <a:rPr lang="en-US" sz="2400" dirty="0" smtClean="0"/>
              <a:t> from Γ(2 , </a:t>
            </a:r>
            <a:r>
              <a:rPr lang="en-US" sz="2400" i="1" dirty="0" smtClean="0"/>
              <a:t>θ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/>
        </p:nvGraphicFramePr>
        <p:xfrm>
          <a:off x="838200" y="609600"/>
          <a:ext cx="744855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Equation" r:id="rId3" imgW="5283200" imgH="5702300" progId="Equation.3">
                  <p:embed/>
                </p:oleObj>
              </mc:Choice>
              <mc:Fallback>
                <p:oleObj name="Equation" r:id="rId3" imgW="5283200" imgH="5702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600"/>
                        <a:ext cx="7448550" cy="613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28588"/>
            <a:ext cx="9228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dirty="0" smtClean="0"/>
              <a:t> In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dirty="0" smtClean="0"/>
              <a:t>Find minimal sufficient estimators for </a:t>
            </a:r>
            <a:r>
              <a:rPr lang="en-US" sz="2400" i="1" dirty="0" smtClean="0"/>
              <a:t>θ</a:t>
            </a:r>
            <a:r>
              <a:rPr lang="en-US" sz="2400" dirty="0" smtClean="0"/>
              <a:t> 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from N(</a:t>
            </a:r>
            <a:r>
              <a:rPr lang="en-US" sz="2400" i="1" dirty="0" smtClean="0"/>
              <a:t>θ</a:t>
            </a:r>
            <a:r>
              <a:rPr lang="en-US" sz="2400" dirty="0" smtClean="0"/>
              <a:t> , 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838200" y="609599"/>
          <a:ext cx="8458200" cy="403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Equation" r:id="rId3" imgW="6070600" imgH="4051300" progId="Equation.3">
                  <p:embed/>
                </p:oleObj>
              </mc:Choice>
              <mc:Fallback>
                <p:oleObj name="Equation" r:id="rId3" imgW="6070600" imgH="405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599"/>
                        <a:ext cx="8458200" cy="4038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04800" y="4648200"/>
          <a:ext cx="8067675" cy="213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3" name="Equation" r:id="rId5" imgW="5842000" imgH="1536700" progId="Equation.3">
                  <p:embed/>
                </p:oleObj>
              </mc:Choice>
              <mc:Fallback>
                <p:oleObj name="Equation" r:id="rId5" imgW="5842000" imgH="153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200"/>
                        <a:ext cx="8067675" cy="2133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1784" y="134373"/>
            <a:ext cx="6357718" cy="4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Let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a joint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follows; 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21223" y="661666"/>
          <a:ext cx="8226918" cy="124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3" imgW="5778500" imgH="723900" progId="Equation.3">
                  <p:embed/>
                </p:oleObj>
              </mc:Choice>
              <mc:Fallback>
                <p:oleObj name="Equation" r:id="rId3" imgW="5778500" imgH="723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3" y="661666"/>
                        <a:ext cx="8226918" cy="1244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9684" y="2038852"/>
            <a:ext cx="9348152" cy="8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 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joint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X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marginal </a:t>
            </a:r>
          </a:p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of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" y="-10310"/>
            <a:ext cx="179809" cy="3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899818" y="2998468"/>
          <a:ext cx="809692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5" imgW="5207000" imgH="774700" progId="Equation.3">
                  <p:embed/>
                </p:oleObj>
              </mc:Choice>
              <mc:Fallback>
                <p:oleObj name="Equation" r:id="rId5" imgW="5207000" imgH="774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18" y="2998468"/>
                        <a:ext cx="8096921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831" y="2887714"/>
            <a:ext cx="715147" cy="474592"/>
          </a:xfrm>
          <a:prstGeom prst="rect">
            <a:avLst/>
          </a:prstGeom>
          <a:noFill/>
        </p:spPr>
        <p:txBody>
          <a:bodyPr wrap="none" lIns="89003" tIns="44501" rIns="89003" bIns="44501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Sol:</a:t>
            </a:r>
            <a:endParaRPr lang="en-US" sz="25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21223" y="4394348"/>
          <a:ext cx="9342433" cy="193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7" imgW="6337080" imgH="1358640" progId="Equation.3">
                  <p:embed/>
                </p:oleObj>
              </mc:Choice>
              <mc:Fallback>
                <p:oleObj name="Equation" r:id="rId7" imgW="6337080" imgH="1358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3" y="4394348"/>
                        <a:ext cx="9342433" cy="1930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X has a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>
                <a:latin typeface="Bodoni MT" pitchFamily="18" charset="0"/>
              </a:rPr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;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), and </a:t>
            </a:r>
            <a:r>
              <a:rPr lang="en-US" sz="2400" i="1" dirty="0" smtClean="0"/>
              <a:t>u</a:t>
            </a:r>
            <a:r>
              <a:rPr lang="en-US" sz="2400" dirty="0" smtClean="0"/>
              <a:t> be an unbiased estimator for parameter </a:t>
            </a:r>
            <a:r>
              <a:rPr lang="en-US" sz="2400" i="1" dirty="0" smtClean="0"/>
              <a:t>θ</a:t>
            </a:r>
            <a:r>
              <a:rPr lang="en-US" sz="2400" dirty="0" smtClean="0"/>
              <a:t>, and </a:t>
            </a:r>
            <a:r>
              <a:rPr lang="en-US" sz="2400" i="1" dirty="0" smtClean="0"/>
              <a:t>T</a:t>
            </a:r>
            <a:r>
              <a:rPr lang="en-US" sz="2400" dirty="0" smtClean="0"/>
              <a:t>   be sufficient estimator, then;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71438"/>
            <a:ext cx="5209631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The </a:t>
            </a:r>
            <a:r>
              <a:rPr lang="en-US" sz="3200" b="1" dirty="0" err="1" smtClean="0">
                <a:solidFill>
                  <a:srgbClr val="0033CC"/>
                </a:solidFill>
              </a:rPr>
              <a:t>Rao</a:t>
            </a:r>
            <a:r>
              <a:rPr lang="en-US" sz="3200" b="1" dirty="0" smtClean="0">
                <a:solidFill>
                  <a:srgbClr val="0033CC"/>
                </a:solidFill>
              </a:rPr>
              <a:t>-Blackwell Theorem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1676400" y="1447800"/>
          <a:ext cx="3657600" cy="935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Equation" r:id="rId3" imgW="2476500" imgH="622300" progId="Equation.3">
                  <p:embed/>
                </p:oleObj>
              </mc:Choice>
              <mc:Fallback>
                <p:oleObj name="Equation" r:id="rId3" imgW="2476500" imgH="622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3657600" cy="935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4" y="3081338"/>
            <a:ext cx="95916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Let </a:t>
            </a:r>
            <a:r>
              <a:rPr lang="en-US" sz="2400" i="1" dirty="0" smtClean="0">
                <a:latin typeface="Bodoni MT" pitchFamily="18" charset="0"/>
              </a:rPr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 denote a family of probability density function, </a:t>
            </a:r>
            <a:r>
              <a:rPr lang="en-US" sz="2500" b="1" dirty="0" smtClean="0">
                <a:solidFill>
                  <a:srgbClr val="0033CC"/>
                </a:solidFill>
              </a:rPr>
              <a:t>let u(</a:t>
            </a:r>
            <a:r>
              <a:rPr lang="en-US" sz="2500" b="1" i="1" dirty="0" smtClean="0">
                <a:solidFill>
                  <a:srgbClr val="0033CC"/>
                </a:solidFill>
              </a:rPr>
              <a:t>x</a:t>
            </a:r>
            <a:r>
              <a:rPr lang="en-US" sz="2500" b="1" dirty="0" smtClean="0">
                <a:solidFill>
                  <a:srgbClr val="0033CC"/>
                </a:solidFill>
              </a:rPr>
              <a:t>) be a</a:t>
            </a:r>
          </a:p>
          <a:p>
            <a:pPr algn="just"/>
            <a:r>
              <a:rPr lang="en-US" sz="2500" b="1" dirty="0" smtClean="0">
                <a:solidFill>
                  <a:srgbClr val="0033CC"/>
                </a:solidFill>
              </a:rPr>
              <a:t>continuous function of (</a:t>
            </a:r>
            <a:r>
              <a:rPr lang="en-US" sz="2500" b="1" i="1" dirty="0" smtClean="0">
                <a:solidFill>
                  <a:srgbClr val="0033CC"/>
                </a:solidFill>
              </a:rPr>
              <a:t>X</a:t>
            </a:r>
            <a:r>
              <a:rPr lang="en-US" sz="2500" b="1" dirty="0" smtClean="0">
                <a:solidFill>
                  <a:srgbClr val="0033CC"/>
                </a:solidFill>
              </a:rPr>
              <a:t>)</a:t>
            </a:r>
            <a:r>
              <a:rPr lang="en-US" sz="2500" dirty="0" smtClean="0"/>
              <a:t>, </a:t>
            </a:r>
            <a:r>
              <a:rPr lang="en-US" sz="2500" b="1" dirty="0" smtClean="0">
                <a:solidFill>
                  <a:srgbClr val="C00000"/>
                </a:solidFill>
              </a:rPr>
              <a:t>then if [E{</a:t>
            </a:r>
            <a:r>
              <a:rPr lang="en-US" sz="2500" b="1" i="1" dirty="0" smtClean="0">
                <a:solidFill>
                  <a:srgbClr val="C00000"/>
                </a:solidFill>
              </a:rPr>
              <a:t>u</a:t>
            </a:r>
            <a:r>
              <a:rPr lang="en-US" sz="2500" b="1" dirty="0" smtClean="0">
                <a:solidFill>
                  <a:srgbClr val="C00000"/>
                </a:solidFill>
              </a:rPr>
              <a:t>(X)}= 0] implies (</a:t>
            </a:r>
            <a:r>
              <a:rPr lang="en-US" sz="2500" b="1" i="1" dirty="0" smtClean="0">
                <a:solidFill>
                  <a:srgbClr val="C00000"/>
                </a:solidFill>
              </a:rPr>
              <a:t>u</a:t>
            </a:r>
            <a:r>
              <a:rPr lang="en-US" sz="2500" b="1" dirty="0" smtClean="0">
                <a:solidFill>
                  <a:srgbClr val="C00000"/>
                </a:solidFill>
              </a:rPr>
              <a:t>(</a:t>
            </a:r>
            <a:r>
              <a:rPr lang="en-US" sz="2500" b="1" i="1" dirty="0" smtClean="0">
                <a:solidFill>
                  <a:srgbClr val="C00000"/>
                </a:solidFill>
              </a:rPr>
              <a:t>x</a:t>
            </a:r>
            <a:r>
              <a:rPr lang="en-US" sz="2500" b="1" dirty="0" smtClean="0">
                <a:solidFill>
                  <a:srgbClr val="C00000"/>
                </a:solidFill>
              </a:rPr>
              <a:t>) = 0) at each point of (X)</a:t>
            </a:r>
            <a:r>
              <a:rPr lang="en-US" sz="2400" dirty="0" smtClean="0"/>
              <a:t>, we say that the family of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is complete.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3012363" cy="584775"/>
          </a:xfrm>
          <a:prstGeom prst="rect">
            <a:avLst/>
          </a:prstGeom>
          <a:solidFill>
            <a:srgbClr val="ECEF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4. Completeness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3" y="4338638"/>
            <a:ext cx="9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Note:</a:t>
            </a:r>
            <a:r>
              <a:rPr lang="en-US" sz="2400" b="1" dirty="0" smtClean="0"/>
              <a:t> </a:t>
            </a:r>
            <a:r>
              <a:rPr lang="en-US" sz="2400" dirty="0" smtClean="0"/>
              <a:t>If</a:t>
            </a:r>
            <a:r>
              <a:rPr lang="en-US" sz="2400" b="1" dirty="0" smtClean="0"/>
              <a:t> </a:t>
            </a:r>
            <a:r>
              <a:rPr lang="en-US" sz="2400" dirty="0" smtClean="0"/>
              <a:t>the range does depend on </a:t>
            </a:r>
            <a:r>
              <a:rPr lang="en-US" sz="2400" i="1" dirty="0" smtClean="0"/>
              <a:t>θ</a:t>
            </a:r>
            <a:r>
              <a:rPr lang="en-US" sz="2400" dirty="0" smtClean="0"/>
              <a:t>, then we use the general rule to derivative</a:t>
            </a:r>
          </a:p>
          <a:p>
            <a:r>
              <a:rPr lang="en-US" sz="2400" dirty="0" smtClean="0"/>
              <a:t>of integral;</a:t>
            </a:r>
          </a:p>
          <a:p>
            <a:endParaRPr lang="en-US" sz="2400" dirty="0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95401" y="4876800"/>
          <a:ext cx="7905750" cy="188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8" name="Equation" r:id="rId5" imgW="5194300" imgH="1257300" progId="Equation.3">
                  <p:embed/>
                </p:oleObj>
              </mc:Choice>
              <mc:Fallback>
                <p:oleObj name="Equation" r:id="rId5" imgW="5194300" imgH="1257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4876800"/>
                        <a:ext cx="7905750" cy="1885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63" y="100013"/>
            <a:ext cx="9253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Let X be a random variable from;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Bernoulli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.       </a:t>
            </a:r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Poisson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.       </a:t>
            </a:r>
            <a:r>
              <a:rPr lang="en-US" sz="2400" b="1" dirty="0" smtClean="0">
                <a:solidFill>
                  <a:srgbClr val="C00000"/>
                </a:solidFill>
              </a:rPr>
              <a:t>3)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Normal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Show that the family of X is complete.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838200" y="1371600"/>
          <a:ext cx="7010400" cy="521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Equation" r:id="rId3" imgW="3251160" imgH="2539800" progId="Equation.3">
                  <p:embed/>
                </p:oleObj>
              </mc:Choice>
              <mc:Fallback>
                <p:oleObj name="Equation" r:id="rId3" imgW="3251160" imgH="253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010400" cy="5215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185738" y="33338"/>
          <a:ext cx="766938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8" name="Equation" r:id="rId3" imgW="2768400" imgH="1587240" progId="Equation.3">
                  <p:embed/>
                </p:oleObj>
              </mc:Choice>
              <mc:Fallback>
                <p:oleObj name="Equation" r:id="rId3" imgW="2768400" imgH="1587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3338"/>
                        <a:ext cx="766938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457201" y="2590800"/>
          <a:ext cx="8458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Equation" r:id="rId5" imgW="3860640" imgH="2565360" progId="Equation.3">
                  <p:embed/>
                </p:oleObj>
              </mc:Choice>
              <mc:Fallback>
                <p:oleObj name="Equation" r:id="rId5" imgW="3860640" imgH="2565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590800"/>
                        <a:ext cx="84582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4625" name="Object 1"/>
          <p:cNvGraphicFramePr>
            <a:graphicFrameLocks noChangeAspect="1"/>
          </p:cNvGraphicFramePr>
          <p:nvPr/>
        </p:nvGraphicFramePr>
        <p:xfrm>
          <a:off x="244840" y="228600"/>
          <a:ext cx="8441960" cy="617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Equation" r:id="rId3" imgW="3136680" imgH="2730240" progId="Equation.3">
                  <p:embed/>
                </p:oleObj>
              </mc:Choice>
              <mc:Fallback>
                <p:oleObj name="Equation" r:id="rId3" imgW="3136680" imgH="2730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40" y="228600"/>
                        <a:ext cx="8441960" cy="6175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228600" y="0"/>
            <a:ext cx="3889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X be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r.v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100013" y="395288"/>
          <a:ext cx="5381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Equation" r:id="rId3" imgW="3238500" imgH="457200" progId="Equation.3">
                  <p:embed/>
                </p:oleObj>
              </mc:Choice>
              <mc:Fallback>
                <p:oleObj name="Equation" r:id="rId3" imgW="32385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95288"/>
                        <a:ext cx="5381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95251" y="993131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9613" y="523875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Show that 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is complete?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838199" y="1143000"/>
          <a:ext cx="888199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Equation" r:id="rId5" imgW="3987720" imgH="2628720" progId="Equation.3">
                  <p:embed/>
                </p:oleObj>
              </mc:Choice>
              <mc:Fallback>
                <p:oleObj name="Equation" r:id="rId5" imgW="3987720" imgH="262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1143000"/>
                        <a:ext cx="8881993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45" name="Object 1"/>
          <p:cNvGraphicFramePr>
            <a:graphicFrameLocks noChangeAspect="1"/>
          </p:cNvGraphicFramePr>
          <p:nvPr/>
        </p:nvGraphicFramePr>
        <p:xfrm>
          <a:off x="1142999" y="1295400"/>
          <a:ext cx="6038543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1" name="Equation" r:id="rId3" imgW="2921000" imgH="1181100" progId="Equation.3">
                  <p:embed/>
                </p:oleObj>
              </mc:Choice>
              <mc:Fallback>
                <p:oleObj name="Equation" r:id="rId3" imgW="2921000" imgH="1181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1295400"/>
                        <a:ext cx="6038543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457200" y="3810000"/>
          <a:ext cx="89154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2" name="Equation" r:id="rId5" imgW="4368600" imgH="1168200" progId="Equation.3">
                  <p:embed/>
                </p:oleObj>
              </mc:Choice>
              <mc:Fallback>
                <p:oleObj name="Equation" r:id="rId5" imgW="4368600" imgH="116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8915400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81000" y="228600"/>
          <a:ext cx="9299331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3" name="Equation" r:id="rId7" imgW="4241520" imgH="495000" progId="Equation.3">
                  <p:embed/>
                </p:oleObj>
              </mc:Choice>
              <mc:Fallback>
                <p:oleObj name="Equation" r:id="rId7" imgW="424152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9299331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8" y="752476"/>
            <a:ext cx="9813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</a:rPr>
              <a:t>Th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 ; </a:t>
            </a:r>
            <a:r>
              <a:rPr lang="en-US" sz="2400" i="1" dirty="0" smtClean="0"/>
              <a:t>θ</a:t>
            </a:r>
            <a:r>
              <a:rPr lang="en-US" sz="2400" dirty="0" smtClean="0"/>
              <a:t>), let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be a</a:t>
            </a:r>
          </a:p>
          <a:p>
            <a:pPr algn="just"/>
            <a:r>
              <a:rPr lang="en-US" sz="2400" b="1" dirty="0" smtClean="0">
                <a:solidFill>
                  <a:srgbClr val="0033CC"/>
                </a:solidFill>
              </a:rPr>
              <a:t>sufficient estimator </a:t>
            </a:r>
            <a:r>
              <a:rPr lang="en-US" sz="2400" dirty="0" smtClean="0"/>
              <a:t>for </a:t>
            </a:r>
            <a:r>
              <a:rPr lang="en-US" sz="2400" i="1" dirty="0" smtClean="0"/>
              <a:t>θ</a:t>
            </a:r>
            <a:r>
              <a:rPr lang="en-US" sz="2400" dirty="0" smtClean="0"/>
              <a:t>, and let g(y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; </a:t>
            </a:r>
            <a:r>
              <a:rPr lang="en-US" sz="2400" i="1" dirty="0" smtClean="0"/>
              <a:t>θ</a:t>
            </a:r>
            <a:r>
              <a:rPr lang="en-US" sz="2400" dirty="0" smtClean="0"/>
              <a:t>) be </a:t>
            </a:r>
            <a:r>
              <a:rPr lang="en-US" sz="2400" b="1" dirty="0" smtClean="0">
                <a:solidFill>
                  <a:srgbClr val="0033CC"/>
                </a:solidFill>
              </a:rPr>
              <a:t>complete</a:t>
            </a:r>
            <a:r>
              <a:rPr lang="en-US" sz="2400" dirty="0" smtClean="0"/>
              <a:t> if there is a continuous </a:t>
            </a:r>
          </a:p>
          <a:p>
            <a:pPr algn="just"/>
            <a:r>
              <a:rPr lang="en-US" sz="2400" dirty="0" smtClean="0"/>
              <a:t>function of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which is an </a:t>
            </a:r>
            <a:r>
              <a:rPr lang="en-US" sz="2400" b="1" dirty="0" smtClean="0">
                <a:solidFill>
                  <a:srgbClr val="0033CC"/>
                </a:solidFill>
              </a:rPr>
              <a:t>unbiased</a:t>
            </a:r>
            <a:r>
              <a:rPr lang="en-US" sz="2400" dirty="0" smtClean="0"/>
              <a:t> estimator for θ,       such that                , </a:t>
            </a:r>
            <a:r>
              <a:rPr lang="en-US" sz="2800" b="1" dirty="0" smtClean="0">
                <a:solidFill>
                  <a:srgbClr val="C00000"/>
                </a:solidFill>
              </a:rPr>
              <a:t>then          is the unique best estimator for </a:t>
            </a:r>
            <a:r>
              <a:rPr lang="en-US" sz="2800" b="1" i="1" dirty="0" smtClean="0">
                <a:solidFill>
                  <a:srgbClr val="C00000"/>
                </a:solidFill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</a:rPr>
              <a:t> (M.V.U.E).</a:t>
            </a:r>
          </a:p>
        </p:txBody>
      </p:sp>
      <p:sp>
        <p:nvSpPr>
          <p:cNvPr id="158721" name="Rectangle 1"/>
          <p:cNvSpPr>
            <a:spLocks noChangeArrowheads="1"/>
          </p:cNvSpPr>
          <p:nvPr/>
        </p:nvSpPr>
        <p:spPr bwMode="auto">
          <a:xfrm>
            <a:off x="166688" y="121952"/>
            <a:ext cx="6371231" cy="584775"/>
          </a:xfrm>
          <a:prstGeom prst="rect">
            <a:avLst/>
          </a:prstGeom>
          <a:solidFill>
            <a:srgbClr val="ECEF7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Uniqueness Estimator (M.V.U.E)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" y="2543175"/>
            <a:ext cx="962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Note:</a:t>
            </a:r>
            <a:r>
              <a:rPr lang="en-US" sz="2400" dirty="0" smtClean="0"/>
              <a:t> If an estimator does not complete then we does not find the unique and if have complete then we find a unique estimator.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63" y="3443288"/>
            <a:ext cx="96808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X be a </a:t>
            </a:r>
            <a:r>
              <a:rPr lang="en-US" sz="2400" dirty="0" err="1" smtClean="0"/>
              <a:t>r.v</a:t>
            </a:r>
            <a:r>
              <a:rPr lang="en-US" sz="2400" dirty="0" smtClean="0"/>
              <a:t>.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.;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Show that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 </a:t>
            </a:r>
            <a:r>
              <a:rPr lang="en-US" sz="2400" i="1" dirty="0" smtClean="0"/>
              <a:t>θ</a:t>
            </a:r>
            <a:r>
              <a:rPr lang="en-US" sz="2400" dirty="0" smtClean="0"/>
              <a:t>) is not complete? If it is then find the unique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533400" y="3962400"/>
          <a:ext cx="6400800" cy="86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9" name="Equation" r:id="rId3" imgW="3530600" imgH="495300" progId="Equation.3">
                  <p:embed/>
                </p:oleObj>
              </mc:Choice>
              <mc:Fallback>
                <p:oleObj name="Equation" r:id="rId3" imgW="3530600" imgH="495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6400800" cy="864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8362950" y="1543050"/>
          <a:ext cx="149013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0" name="Equation" r:id="rId5" imgW="914400" imgH="241300" progId="Equation.3">
                  <p:embed/>
                </p:oleObj>
              </mc:Choice>
              <mc:Fallback>
                <p:oleObj name="Equation" r:id="rId5" imgW="9144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950" y="1543050"/>
                        <a:ext cx="149013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8728" name="Object 8"/>
          <p:cNvGraphicFramePr>
            <a:graphicFrameLocks noChangeAspect="1"/>
          </p:cNvGraphicFramePr>
          <p:nvPr/>
        </p:nvGraphicFramePr>
        <p:xfrm>
          <a:off x="914400" y="1905000"/>
          <a:ext cx="609600" cy="42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1" name="Equation" r:id="rId7" imgW="368300" imgH="228600" progId="Equation.3">
                  <p:embed/>
                </p:oleObj>
              </mc:Choice>
              <mc:Fallback>
                <p:oleObj name="Equation" r:id="rId7" imgW="3683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609600" cy="422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0" name="Object 10"/>
          <p:cNvGraphicFramePr>
            <a:graphicFrameLocks noChangeAspect="1"/>
          </p:cNvGraphicFramePr>
          <p:nvPr/>
        </p:nvGraphicFramePr>
        <p:xfrm>
          <a:off x="6629400" y="1524000"/>
          <a:ext cx="609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2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524000"/>
                        <a:ext cx="609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2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27766"/>
              </p:ext>
            </p:extLst>
          </p:nvPr>
        </p:nvGraphicFramePr>
        <p:xfrm>
          <a:off x="233363" y="228600"/>
          <a:ext cx="9474442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Equation" r:id="rId3" imgW="4305240" imgH="3200400" progId="Equation.3">
                  <p:embed/>
                </p:oleObj>
              </mc:Choice>
              <mc:Fallback>
                <p:oleObj name="Equation" r:id="rId3" imgW="4305240" imgH="3200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28600"/>
                        <a:ext cx="9474442" cy="645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352425" y="263526"/>
          <a:ext cx="9391650" cy="600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5" name="Equation" r:id="rId3" imgW="4431960" imgH="2831760" progId="Equation.3">
                  <p:embed/>
                </p:oleObj>
              </mc:Choice>
              <mc:Fallback>
                <p:oleObj name="Equation" r:id="rId3" imgW="4431960" imgH="28317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63526"/>
                        <a:ext cx="9391650" cy="600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3" y="128588"/>
            <a:ext cx="957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Poisson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poi(</a:t>
            </a:r>
            <a:r>
              <a:rPr lang="en-US" sz="2400" i="1" dirty="0" smtClean="0"/>
              <a:t>θ</a:t>
            </a:r>
            <a:r>
              <a:rPr lang="en-US" sz="2400" dirty="0" smtClean="0"/>
              <a:t>). Show that            is a complete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 Find the unique continuous function of Y which is the best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 (M.V.U.E).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8610600" y="228600"/>
          <a:ext cx="114300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1" name="Equation" r:id="rId4" imgW="748975" imgH="241195" progId="Equation.3">
                  <p:embed/>
                </p:oleObj>
              </mc:Choice>
              <mc:Fallback>
                <p:oleObj name="Equation" r:id="rId4" imgW="748975" imgH="24119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28600"/>
                        <a:ext cx="1143000" cy="360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742950" y="1347787"/>
          <a:ext cx="7667054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2" name="Equation" r:id="rId6" imgW="4635500" imgH="1409700" progId="Equation.3">
                  <p:embed/>
                </p:oleObj>
              </mc:Choice>
              <mc:Fallback>
                <p:oleObj name="Equation" r:id="rId6" imgW="4635500" imgH="140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347787"/>
                        <a:ext cx="7667054" cy="229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533400" y="3586163"/>
          <a:ext cx="648766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3" name="Equation" r:id="rId8" imgW="3683000" imgH="558800" progId="Equation.3">
                  <p:embed/>
                </p:oleObj>
              </mc:Choice>
              <mc:Fallback>
                <p:oleObj name="Equation" r:id="rId8" imgW="3683000" imgH="558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6163"/>
                        <a:ext cx="648766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6922" name="Object 10"/>
          <p:cNvGraphicFramePr>
            <a:graphicFrameLocks noChangeAspect="1"/>
          </p:cNvGraphicFramePr>
          <p:nvPr/>
        </p:nvGraphicFramePr>
        <p:xfrm>
          <a:off x="381000" y="4572000"/>
          <a:ext cx="7467600" cy="199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4" name="Equation" r:id="rId10" imgW="4152900" imgH="1168400" progId="Equation.3">
                  <p:embed/>
                </p:oleObj>
              </mc:Choice>
              <mc:Fallback>
                <p:oleObj name="Equation" r:id="rId10" imgW="4152900" imgH="1168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7467600" cy="1991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8420" y="3802268"/>
          <a:ext cx="6203117" cy="2194560"/>
        </p:xfrm>
        <a:graphic>
          <a:graphicData uri="http://schemas.openxmlformats.org/drawingml/2006/table">
            <a:tbl>
              <a:tblPr/>
              <a:tblGrid>
                <a:gridCol w="122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      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rial"/>
                        </a:rPr>
                        <a:t>y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rial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lgeri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rial"/>
                        </a:rPr>
                        <a:t>y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           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g(y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1/9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1/9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2/9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2/9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4/9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4/9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4/9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g(y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2/9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5/9</a:t>
                      </a:r>
                      <a:endParaRPr lang="en-US" sz="240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2/9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400" dirty="0">
                        <a:latin typeface="Algeri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1783" y="2901707"/>
            <a:ext cx="7181124" cy="4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3" tIns="44501" rIns="89003" bIns="44501" numCol="1" anchor="ctr" anchorCtr="0" compatLnSpc="1">
            <a:prstTxWarp prst="textNoShape">
              <a:avLst/>
            </a:prstTxWarp>
            <a:spAutoFit/>
          </a:bodyPr>
          <a:lstStyle/>
          <a:p>
            <a:pPr defTabSz="890029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marginal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p.d.f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of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Y</a:t>
            </a:r>
            <a:r>
              <a:rPr lang="en-US" sz="25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given by;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78980" y="404240"/>
          <a:ext cx="8226918" cy="231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4927320" imgH="1371600" progId="Equation.3">
                  <p:embed/>
                </p:oleObj>
              </mc:Choice>
              <mc:Fallback>
                <p:oleObj name="Equation" r:id="rId3" imgW="4927320" imgH="137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80" y="404240"/>
                        <a:ext cx="8226918" cy="231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5889" name="Object 1"/>
          <p:cNvGraphicFramePr>
            <a:graphicFrameLocks noChangeAspect="1"/>
          </p:cNvGraphicFramePr>
          <p:nvPr/>
        </p:nvGraphicFramePr>
        <p:xfrm>
          <a:off x="214313" y="114300"/>
          <a:ext cx="9067800" cy="66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3" imgW="5549900" imgH="4940300" progId="Equation.3">
                  <p:embed/>
                </p:oleObj>
              </mc:Choice>
              <mc:Fallback>
                <p:oleObj name="Equation" r:id="rId3" imgW="5549900" imgH="4940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"/>
                        <a:ext cx="9067800" cy="664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865" name="Object 1"/>
          <p:cNvGraphicFramePr>
            <a:graphicFrameLocks noChangeAspect="1"/>
          </p:cNvGraphicFramePr>
          <p:nvPr/>
        </p:nvGraphicFramePr>
        <p:xfrm>
          <a:off x="838200" y="88519"/>
          <a:ext cx="7424221" cy="219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1" name="Equation" r:id="rId3" imgW="3263760" imgH="1143000" progId="Equation.3">
                  <p:embed/>
                </p:oleObj>
              </mc:Choice>
              <mc:Fallback>
                <p:oleObj name="Equation" r:id="rId3" imgW="3263760" imgH="1143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519"/>
                        <a:ext cx="7424221" cy="2197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6" y="226218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Bernoulli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en-US" sz="2400" dirty="0" smtClean="0"/>
              <a:t>(</a:t>
            </a:r>
            <a:r>
              <a:rPr lang="en-US" sz="2400" i="1" dirty="0" smtClean="0"/>
              <a:t>θ</a:t>
            </a:r>
            <a:r>
              <a:rPr lang="en-US" sz="2400" dirty="0" smtClean="0"/>
              <a:t>). Show that       is a complete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 Find the unique continuous function of Y which is the best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 (M.V.U.E).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8839201" y="2328863"/>
          <a:ext cx="914400" cy="34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2" name="Equation" r:id="rId5" imgW="850531" imgH="291973" progId="Equation.3">
                  <p:embed/>
                </p:oleObj>
              </mc:Choice>
              <mc:Fallback>
                <p:oleObj name="Equation" r:id="rId5" imgW="850531" imgH="29197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2328863"/>
                        <a:ext cx="914400" cy="348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736600" y="3521075"/>
          <a:ext cx="8478838" cy="31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3" name="Equation" r:id="rId7" imgW="5041800" imgH="2108160" progId="Equation.3">
                  <p:embed/>
                </p:oleObj>
              </mc:Choice>
              <mc:Fallback>
                <p:oleObj name="Equation" r:id="rId7" imgW="5041800" imgH="2108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521075"/>
                        <a:ext cx="8478838" cy="318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152400" y="571500"/>
          <a:ext cx="935819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3" imgW="7264400" imgH="4127500" progId="Equation.3">
                  <p:embed/>
                </p:oleObj>
              </mc:Choice>
              <mc:Fallback>
                <p:oleObj name="Equation" r:id="rId3" imgW="7264400" imgH="4127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1500"/>
                        <a:ext cx="9358190" cy="550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280987" y="176213"/>
          <a:ext cx="9148763" cy="34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Equation" r:id="rId3" imgW="5676900" imgH="2273300" progId="Equation.3">
                  <p:embed/>
                </p:oleObj>
              </mc:Choice>
              <mc:Fallback>
                <p:oleObj name="Equation" r:id="rId3" imgW="5676900" imgH="2273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" y="176213"/>
                        <a:ext cx="9148763" cy="34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886200"/>
            <a:ext cx="9454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</a:t>
            </a:r>
            <a:r>
              <a:rPr lang="en-US" sz="2400" b="1" dirty="0" smtClean="0"/>
              <a:t>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is a </a:t>
            </a:r>
            <a:r>
              <a:rPr lang="en-US" sz="2400" dirty="0" err="1" smtClean="0"/>
              <a:t>rss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from Gamma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Γ(4, </a:t>
            </a:r>
            <a:r>
              <a:rPr lang="en-US" sz="2400" i="1" dirty="0" smtClean="0"/>
              <a:t>θ</a:t>
            </a:r>
            <a:r>
              <a:rPr lang="en-US" sz="2400" dirty="0" smtClean="0"/>
              <a:t>) .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Show that                  is a complete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Find the unique continuous function of Y which is the best estimator for </a:t>
            </a:r>
          </a:p>
          <a:p>
            <a:pPr marL="457200" indent="-457200"/>
            <a:r>
              <a:rPr lang="en-US" sz="2400" i="1" dirty="0" smtClean="0"/>
              <a:t>θ</a:t>
            </a:r>
            <a:r>
              <a:rPr lang="en-US" sz="2400" dirty="0" smtClean="0"/>
              <a:t> (M.V.U.E).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1943099" y="4319588"/>
          <a:ext cx="112888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Equation" r:id="rId5" imgW="748975" imgH="241195" progId="Equation.3">
                  <p:embed/>
                </p:oleObj>
              </mc:Choice>
              <mc:Fallback>
                <p:oleObj name="Equation" r:id="rId5" imgW="748975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099" y="4319588"/>
                        <a:ext cx="1128889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9985" name="Object 1"/>
          <p:cNvGraphicFramePr>
            <a:graphicFrameLocks noChangeAspect="1"/>
          </p:cNvGraphicFramePr>
          <p:nvPr/>
        </p:nvGraphicFramePr>
        <p:xfrm>
          <a:off x="184151" y="139700"/>
          <a:ext cx="9529034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1" name="Equation" r:id="rId3" imgW="5600520" imgH="3886200" progId="Equation.3">
                  <p:embed/>
                </p:oleObj>
              </mc:Choice>
              <mc:Fallback>
                <p:oleObj name="Equation" r:id="rId3" imgW="5600520" imgH="3886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1" y="139700"/>
                        <a:ext cx="9529034" cy="641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339013" y="3957638"/>
          <a:ext cx="2491740" cy="85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name="Equation" r:id="rId5" imgW="1473120" imgH="507960" progId="Equation.3">
                  <p:embed/>
                </p:oleObj>
              </mc:Choice>
              <mc:Fallback>
                <p:oleObj name="Equation" r:id="rId5" imgW="147312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957638"/>
                        <a:ext cx="2491740" cy="85922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233363" y="123825"/>
          <a:ext cx="9553575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Equation" r:id="rId3" imgW="5715000" imgH="2336760" progId="Equation.3">
                  <p:embed/>
                </p:oleObj>
              </mc:Choice>
              <mc:Fallback>
                <p:oleObj name="Equation" r:id="rId3" imgW="5715000" imgH="23367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23825"/>
                        <a:ext cx="9553575" cy="421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304800" y="4648199"/>
          <a:ext cx="688402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Equation" r:id="rId5" imgW="4406900" imgH="1168400" progId="Equation.3">
                  <p:embed/>
                </p:oleObj>
              </mc:Choice>
              <mc:Fallback>
                <p:oleObj name="Equation" r:id="rId5" imgW="4406900" imgH="116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48199"/>
                        <a:ext cx="6884020" cy="190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37" name="Object 1"/>
          <p:cNvGraphicFramePr>
            <a:graphicFrameLocks noChangeAspect="1"/>
          </p:cNvGraphicFramePr>
          <p:nvPr/>
        </p:nvGraphicFramePr>
        <p:xfrm>
          <a:off x="385762" y="200026"/>
          <a:ext cx="7713453" cy="330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2" name="Equation" r:id="rId3" imgW="4165600" imgH="1752600" progId="Equation.3">
                  <p:embed/>
                </p:oleObj>
              </mc:Choice>
              <mc:Fallback>
                <p:oleObj name="Equation" r:id="rId3" imgW="4165600" imgH="175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" y="200026"/>
                        <a:ext cx="7713453" cy="3305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213" y="3857626"/>
            <a:ext cx="9529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Ex: </a:t>
            </a: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denote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 &gt; 2 from a </a:t>
            </a:r>
            <a:r>
              <a:rPr lang="en-US" sz="2400" dirty="0" err="1" smtClean="0"/>
              <a:t>dist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p.d.f</a:t>
            </a:r>
            <a:r>
              <a:rPr lang="en-US" sz="2400" dirty="0" smtClean="0"/>
              <a:t>.                             ,                                     .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1)</a:t>
            </a:r>
            <a:r>
              <a:rPr lang="en-US" sz="2400" dirty="0" smtClean="0"/>
              <a:t> Show that                   is a complete sufficient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. </a:t>
            </a:r>
          </a:p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</a:rPr>
              <a:t>2)</a:t>
            </a:r>
            <a:r>
              <a:rPr lang="en-US" sz="2400" dirty="0" smtClean="0"/>
              <a:t> Prove that (n – 1)/Y is the unique continuous function of Y which is the best estimator for </a:t>
            </a:r>
            <a:r>
              <a:rPr lang="en-US" sz="2400" i="1" dirty="0" smtClean="0"/>
              <a:t>θ</a:t>
            </a:r>
            <a:r>
              <a:rPr lang="en-US" sz="2400" dirty="0" smtClean="0"/>
              <a:t> (M.V.U.E).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Sol: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1600200" y="4267200"/>
          <a:ext cx="2033588" cy="41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3" name="Equation" r:id="rId5" imgW="1269449" imgH="304668" progId="Equation.3">
                  <p:embed/>
                </p:oleObj>
              </mc:Choice>
              <mc:Fallback>
                <p:oleObj name="Equation" r:id="rId5" imgW="1269449" imgH="30466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2033588" cy="413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3800475" y="4291013"/>
          <a:ext cx="266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4" name="Equation" r:id="rId7" imgW="2260600" imgH="279400" progId="Equation.3">
                  <p:embed/>
                </p:oleObj>
              </mc:Choice>
              <mc:Fallback>
                <p:oleObj name="Equation" r:id="rId7" imgW="2260600" imgH="279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4291013"/>
                        <a:ext cx="2667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1919288" y="4672013"/>
          <a:ext cx="1157288" cy="33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5" name="Equation" r:id="rId9" imgW="748975" imgH="241195" progId="Equation.3">
                  <p:embed/>
                </p:oleObj>
              </mc:Choice>
              <mc:Fallback>
                <p:oleObj name="Equation" r:id="rId9" imgW="748975" imgH="24119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672013"/>
                        <a:ext cx="1157288" cy="33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219075" y="295275"/>
          <a:ext cx="9596441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Equation" r:id="rId3" imgW="4254480" imgH="2730240" progId="Equation.3">
                  <p:embed/>
                </p:oleObj>
              </mc:Choice>
              <mc:Fallback>
                <p:oleObj name="Equation" r:id="rId3" imgW="4254480" imgH="2730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295275"/>
                        <a:ext cx="9596441" cy="606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219075" y="166687"/>
          <a:ext cx="952500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Equation" r:id="rId3" imgW="6426200" imgH="2908300" progId="Equation.3">
                  <p:embed/>
                </p:oleObj>
              </mc:Choice>
              <mc:Fallback>
                <p:oleObj name="Equation" r:id="rId3" imgW="6426200" imgH="2908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66687"/>
                        <a:ext cx="9525000" cy="432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257175" y="4514849"/>
          <a:ext cx="8277225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1" name="Equation" r:id="rId5" imgW="4267200" imgH="1168400" progId="Equation.3">
                  <p:embed/>
                </p:oleObj>
              </mc:Choice>
              <mc:Fallback>
                <p:oleObj name="Equation" r:id="rId5" imgW="4267200" imgH="116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4514849"/>
                        <a:ext cx="8277225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08464"/>
              </p:ext>
            </p:extLst>
          </p:nvPr>
        </p:nvGraphicFramePr>
        <p:xfrm>
          <a:off x="251550" y="381000"/>
          <a:ext cx="929584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Equation" r:id="rId3" imgW="4520880" imgH="3035160" progId="Equation.3">
                  <p:embed/>
                </p:oleObj>
              </mc:Choice>
              <mc:Fallback>
                <p:oleObj name="Equation" r:id="rId3" imgW="4520880" imgH="30351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50" y="381000"/>
                        <a:ext cx="9295840" cy="6019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5969</TotalTime>
  <Words>4976</Words>
  <Application>Microsoft Office PowerPoint</Application>
  <PresentationFormat>A4 Paper (210x297 mm)</PresentationFormat>
  <Paragraphs>599</Paragraphs>
  <Slides>177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90" baseType="lpstr">
      <vt:lpstr>Algerian</vt:lpstr>
      <vt:lpstr>Arial</vt:lpstr>
      <vt:lpstr>Bell MT</vt:lpstr>
      <vt:lpstr>Bodoni MT</vt:lpstr>
      <vt:lpstr>Calibri</vt:lpstr>
      <vt:lpstr>Century Schoolbook</vt:lpstr>
      <vt:lpstr>Courier New</vt:lpstr>
      <vt:lpstr>Informal Roman</vt:lpstr>
      <vt:lpstr>JasmineUPC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Vista Ankawa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Loceen Immanuel</dc:creator>
  <cp:lastModifiedBy>Orange</cp:lastModifiedBy>
  <cp:revision>207</cp:revision>
  <dcterms:created xsi:type="dcterms:W3CDTF">2020-11-19T09:29:03Z</dcterms:created>
  <dcterms:modified xsi:type="dcterms:W3CDTF">2022-09-07T17:42:25Z</dcterms:modified>
</cp:coreProperties>
</file>