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7"/>
  </p:notesMasterIdLst>
  <p:sldIdLst>
    <p:sldId id="256" r:id="rId5"/>
    <p:sldId id="258" r:id="rId6"/>
    <p:sldId id="257"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5" r:id="rId30"/>
    <p:sldId id="286" r:id="rId31"/>
    <p:sldId id="281" r:id="rId32"/>
    <p:sldId id="282" r:id="rId33"/>
    <p:sldId id="283" r:id="rId34"/>
    <p:sldId id="289" r:id="rId35"/>
    <p:sldId id="287" r:id="rId36"/>
    <p:sldId id="284" r:id="rId37"/>
    <p:sldId id="288"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97" autoAdjust="0"/>
    <p:restoredTop sz="89313" autoAdjust="0"/>
  </p:normalViewPr>
  <p:slideViewPr>
    <p:cSldViewPr snapToGrid="0">
      <p:cViewPr>
        <p:scale>
          <a:sx n="87" d="100"/>
          <a:sy n="87" d="100"/>
        </p:scale>
        <p:origin x="54" y="18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D754AC-C36B-4020-A891-75F2847EB940}" type="datetimeFigureOut">
              <a:rPr lang="en-US" smtClean="0"/>
              <a:t>4/2/2023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D4B249-070E-4CF0-99DA-EEB6BB267DD6}" type="slidenum">
              <a:rPr lang="en-US" smtClean="0"/>
              <a:t>‹#›</a:t>
            </a:fld>
            <a:endParaRPr lang="en-US"/>
          </a:p>
        </p:txBody>
      </p:sp>
    </p:spTree>
    <p:extLst>
      <p:ext uri="{BB962C8B-B14F-4D97-AF65-F5344CB8AC3E}">
        <p14:creationId xmlns:p14="http://schemas.microsoft.com/office/powerpoint/2010/main" val="2594076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D4B249-070E-4CF0-99DA-EEB6BB267DD6}" type="slidenum">
              <a:rPr lang="en-US" smtClean="0"/>
              <a:t>12</a:t>
            </a:fld>
            <a:endParaRPr lang="en-US"/>
          </a:p>
        </p:txBody>
      </p:sp>
    </p:spTree>
    <p:extLst>
      <p:ext uri="{BB962C8B-B14F-4D97-AF65-F5344CB8AC3E}">
        <p14:creationId xmlns:p14="http://schemas.microsoft.com/office/powerpoint/2010/main" val="40950551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D4B249-070E-4CF0-99DA-EEB6BB267DD6}" type="slidenum">
              <a:rPr lang="en-US" smtClean="0"/>
              <a:t>60</a:t>
            </a:fld>
            <a:endParaRPr lang="en-US"/>
          </a:p>
        </p:txBody>
      </p:sp>
    </p:spTree>
    <p:extLst>
      <p:ext uri="{BB962C8B-B14F-4D97-AF65-F5344CB8AC3E}">
        <p14:creationId xmlns:p14="http://schemas.microsoft.com/office/powerpoint/2010/main" val="628408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D4B249-070E-4CF0-99DA-EEB6BB267DD6}" type="slidenum">
              <a:rPr lang="en-US" smtClean="0"/>
              <a:t>13</a:t>
            </a:fld>
            <a:endParaRPr lang="en-US"/>
          </a:p>
        </p:txBody>
      </p:sp>
    </p:spTree>
    <p:extLst>
      <p:ext uri="{BB962C8B-B14F-4D97-AF65-F5344CB8AC3E}">
        <p14:creationId xmlns:p14="http://schemas.microsoft.com/office/powerpoint/2010/main" val="1784050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D4B249-070E-4CF0-99DA-EEB6BB267DD6}" type="slidenum">
              <a:rPr lang="en-US" smtClean="0"/>
              <a:t>14</a:t>
            </a:fld>
            <a:endParaRPr lang="en-US"/>
          </a:p>
        </p:txBody>
      </p:sp>
    </p:spTree>
    <p:extLst>
      <p:ext uri="{BB962C8B-B14F-4D97-AF65-F5344CB8AC3E}">
        <p14:creationId xmlns:p14="http://schemas.microsoft.com/office/powerpoint/2010/main" val="4008258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D4B249-070E-4CF0-99DA-EEB6BB267DD6}" type="slidenum">
              <a:rPr lang="en-US" smtClean="0"/>
              <a:t>25</a:t>
            </a:fld>
            <a:endParaRPr lang="en-US"/>
          </a:p>
        </p:txBody>
      </p:sp>
    </p:spTree>
    <p:extLst>
      <p:ext uri="{BB962C8B-B14F-4D97-AF65-F5344CB8AC3E}">
        <p14:creationId xmlns:p14="http://schemas.microsoft.com/office/powerpoint/2010/main" val="1256190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D4B249-070E-4CF0-99DA-EEB6BB267DD6}" type="slidenum">
              <a:rPr lang="en-US" smtClean="0"/>
              <a:t>39</a:t>
            </a:fld>
            <a:endParaRPr lang="en-US"/>
          </a:p>
        </p:txBody>
      </p:sp>
    </p:spTree>
    <p:extLst>
      <p:ext uri="{BB962C8B-B14F-4D97-AF65-F5344CB8AC3E}">
        <p14:creationId xmlns:p14="http://schemas.microsoft.com/office/powerpoint/2010/main" val="962733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D4B249-070E-4CF0-99DA-EEB6BB267DD6}" type="slidenum">
              <a:rPr lang="en-US" smtClean="0"/>
              <a:t>40</a:t>
            </a:fld>
            <a:endParaRPr lang="en-US"/>
          </a:p>
        </p:txBody>
      </p:sp>
    </p:spTree>
    <p:extLst>
      <p:ext uri="{BB962C8B-B14F-4D97-AF65-F5344CB8AC3E}">
        <p14:creationId xmlns:p14="http://schemas.microsoft.com/office/powerpoint/2010/main" val="3995291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D4B249-070E-4CF0-99DA-EEB6BB267DD6}" type="slidenum">
              <a:rPr lang="en-US" smtClean="0"/>
              <a:t>48</a:t>
            </a:fld>
            <a:endParaRPr lang="en-US"/>
          </a:p>
        </p:txBody>
      </p:sp>
    </p:spTree>
    <p:extLst>
      <p:ext uri="{BB962C8B-B14F-4D97-AF65-F5344CB8AC3E}">
        <p14:creationId xmlns:p14="http://schemas.microsoft.com/office/powerpoint/2010/main" val="3429825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D4B249-070E-4CF0-99DA-EEB6BB267DD6}" type="slidenum">
              <a:rPr lang="en-US" smtClean="0"/>
              <a:t>49</a:t>
            </a:fld>
            <a:endParaRPr lang="en-US"/>
          </a:p>
        </p:txBody>
      </p:sp>
    </p:spTree>
    <p:extLst>
      <p:ext uri="{BB962C8B-B14F-4D97-AF65-F5344CB8AC3E}">
        <p14:creationId xmlns:p14="http://schemas.microsoft.com/office/powerpoint/2010/main" val="2865173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D4B249-070E-4CF0-99DA-EEB6BB267DD6}" type="slidenum">
              <a:rPr lang="en-US" smtClean="0"/>
              <a:t>51</a:t>
            </a:fld>
            <a:endParaRPr lang="en-US"/>
          </a:p>
        </p:txBody>
      </p:sp>
    </p:spTree>
    <p:extLst>
      <p:ext uri="{BB962C8B-B14F-4D97-AF65-F5344CB8AC3E}">
        <p14:creationId xmlns:p14="http://schemas.microsoft.com/office/powerpoint/2010/main" val="792729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1AB6E-0F92-E8EF-6D3E-2959EB2D0E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E6448AC-9E2B-4DEA-3145-658CC8C939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C32612-372B-60BD-D2CA-C29174B1057C}"/>
              </a:ext>
            </a:extLst>
          </p:cNvPr>
          <p:cNvSpPr>
            <a:spLocks noGrp="1"/>
          </p:cNvSpPr>
          <p:nvPr>
            <p:ph type="dt" sz="half" idx="10"/>
          </p:nvPr>
        </p:nvSpPr>
        <p:spPr/>
        <p:txBody>
          <a:bodyPr/>
          <a:lstStyle/>
          <a:p>
            <a:fld id="{273A33B6-22C9-4ECE-BED5-CFF2B8A23004}" type="datetimeFigureOut">
              <a:rPr lang="en-US" smtClean="0"/>
              <a:t>4/2/2023</a:t>
            </a:fld>
            <a:endParaRPr lang="en-US"/>
          </a:p>
        </p:txBody>
      </p:sp>
      <p:sp>
        <p:nvSpPr>
          <p:cNvPr id="5" name="Footer Placeholder 4">
            <a:extLst>
              <a:ext uri="{FF2B5EF4-FFF2-40B4-BE49-F238E27FC236}">
                <a16:creationId xmlns:a16="http://schemas.microsoft.com/office/drawing/2014/main" id="{0AF908E7-A366-8738-1C85-F9BA4D1110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D4A98E-4411-B6EA-638D-F44DC17FB096}"/>
              </a:ext>
            </a:extLst>
          </p:cNvPr>
          <p:cNvSpPr>
            <a:spLocks noGrp="1"/>
          </p:cNvSpPr>
          <p:nvPr>
            <p:ph type="sldNum" sz="quarter" idx="12"/>
          </p:nvPr>
        </p:nvSpPr>
        <p:spPr/>
        <p:txBody>
          <a:bodyPr/>
          <a:lstStyle/>
          <a:p>
            <a:fld id="{9111EBD7-22E7-49EF-9678-49E54EE1B14B}" type="slidenum">
              <a:rPr lang="en-US" smtClean="0"/>
              <a:t>‹#›</a:t>
            </a:fld>
            <a:endParaRPr lang="en-US"/>
          </a:p>
        </p:txBody>
      </p:sp>
    </p:spTree>
    <p:extLst>
      <p:ext uri="{BB962C8B-B14F-4D97-AF65-F5344CB8AC3E}">
        <p14:creationId xmlns:p14="http://schemas.microsoft.com/office/powerpoint/2010/main" val="75325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4816D-DA19-64B7-9110-964F0650F1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C4121F9-8A6C-A625-B294-D5A1EC1689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E9C8AE-54F4-D48C-F2F5-BFBE5F0D5AFF}"/>
              </a:ext>
            </a:extLst>
          </p:cNvPr>
          <p:cNvSpPr>
            <a:spLocks noGrp="1"/>
          </p:cNvSpPr>
          <p:nvPr>
            <p:ph type="dt" sz="half" idx="10"/>
          </p:nvPr>
        </p:nvSpPr>
        <p:spPr/>
        <p:txBody>
          <a:bodyPr/>
          <a:lstStyle/>
          <a:p>
            <a:fld id="{273A33B6-22C9-4ECE-BED5-CFF2B8A23004}" type="datetimeFigureOut">
              <a:rPr lang="en-US" smtClean="0"/>
              <a:t>4/2/2023</a:t>
            </a:fld>
            <a:endParaRPr lang="en-US"/>
          </a:p>
        </p:txBody>
      </p:sp>
      <p:sp>
        <p:nvSpPr>
          <p:cNvPr id="5" name="Footer Placeholder 4">
            <a:extLst>
              <a:ext uri="{FF2B5EF4-FFF2-40B4-BE49-F238E27FC236}">
                <a16:creationId xmlns:a16="http://schemas.microsoft.com/office/drawing/2014/main" id="{AA50D1CB-4F4E-39F8-11D6-214E8891C4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B785E6-5E97-AF9D-5CB5-0BFDCEDEDC7E}"/>
              </a:ext>
            </a:extLst>
          </p:cNvPr>
          <p:cNvSpPr>
            <a:spLocks noGrp="1"/>
          </p:cNvSpPr>
          <p:nvPr>
            <p:ph type="sldNum" sz="quarter" idx="12"/>
          </p:nvPr>
        </p:nvSpPr>
        <p:spPr/>
        <p:txBody>
          <a:bodyPr/>
          <a:lstStyle/>
          <a:p>
            <a:fld id="{9111EBD7-22E7-49EF-9678-49E54EE1B14B}" type="slidenum">
              <a:rPr lang="en-US" smtClean="0"/>
              <a:t>‹#›</a:t>
            </a:fld>
            <a:endParaRPr lang="en-US"/>
          </a:p>
        </p:txBody>
      </p:sp>
    </p:spTree>
    <p:extLst>
      <p:ext uri="{BB962C8B-B14F-4D97-AF65-F5344CB8AC3E}">
        <p14:creationId xmlns:p14="http://schemas.microsoft.com/office/powerpoint/2010/main" val="2873740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CFC7E1-3C3A-8B19-78C5-E8D43F6E4D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B5BAF6-90CD-05C1-1027-2C12344F3C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4F622A-1B7F-D1C0-658C-D084B6D5B64E}"/>
              </a:ext>
            </a:extLst>
          </p:cNvPr>
          <p:cNvSpPr>
            <a:spLocks noGrp="1"/>
          </p:cNvSpPr>
          <p:nvPr>
            <p:ph type="dt" sz="half" idx="10"/>
          </p:nvPr>
        </p:nvSpPr>
        <p:spPr/>
        <p:txBody>
          <a:bodyPr/>
          <a:lstStyle/>
          <a:p>
            <a:fld id="{273A33B6-22C9-4ECE-BED5-CFF2B8A23004}" type="datetimeFigureOut">
              <a:rPr lang="en-US" smtClean="0"/>
              <a:t>4/2/2023</a:t>
            </a:fld>
            <a:endParaRPr lang="en-US"/>
          </a:p>
        </p:txBody>
      </p:sp>
      <p:sp>
        <p:nvSpPr>
          <p:cNvPr id="5" name="Footer Placeholder 4">
            <a:extLst>
              <a:ext uri="{FF2B5EF4-FFF2-40B4-BE49-F238E27FC236}">
                <a16:creationId xmlns:a16="http://schemas.microsoft.com/office/drawing/2014/main" id="{A5A53138-D6F1-B3F4-6CF5-798C4EF2AC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2D5313-5ABC-33B1-ADDB-3B53C3625C09}"/>
              </a:ext>
            </a:extLst>
          </p:cNvPr>
          <p:cNvSpPr>
            <a:spLocks noGrp="1"/>
          </p:cNvSpPr>
          <p:nvPr>
            <p:ph type="sldNum" sz="quarter" idx="12"/>
          </p:nvPr>
        </p:nvSpPr>
        <p:spPr/>
        <p:txBody>
          <a:bodyPr/>
          <a:lstStyle/>
          <a:p>
            <a:fld id="{9111EBD7-22E7-49EF-9678-49E54EE1B14B}" type="slidenum">
              <a:rPr lang="en-US" smtClean="0"/>
              <a:t>‹#›</a:t>
            </a:fld>
            <a:endParaRPr lang="en-US"/>
          </a:p>
        </p:txBody>
      </p:sp>
    </p:spTree>
    <p:extLst>
      <p:ext uri="{BB962C8B-B14F-4D97-AF65-F5344CB8AC3E}">
        <p14:creationId xmlns:p14="http://schemas.microsoft.com/office/powerpoint/2010/main" val="2198634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AB00B-7CA0-DE86-B6C7-BCCB06238F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5CEE8B-2AFB-38FE-3D2D-7EC68DA8C1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13D1B0-F4C6-4DDD-F9E6-C95E6E2AE55E}"/>
              </a:ext>
            </a:extLst>
          </p:cNvPr>
          <p:cNvSpPr>
            <a:spLocks noGrp="1"/>
          </p:cNvSpPr>
          <p:nvPr>
            <p:ph type="dt" sz="half" idx="10"/>
          </p:nvPr>
        </p:nvSpPr>
        <p:spPr/>
        <p:txBody>
          <a:bodyPr/>
          <a:lstStyle/>
          <a:p>
            <a:fld id="{273A33B6-22C9-4ECE-BED5-CFF2B8A23004}" type="datetimeFigureOut">
              <a:rPr lang="en-US" smtClean="0"/>
              <a:t>4/2/2023</a:t>
            </a:fld>
            <a:endParaRPr lang="en-US"/>
          </a:p>
        </p:txBody>
      </p:sp>
      <p:sp>
        <p:nvSpPr>
          <p:cNvPr id="5" name="Footer Placeholder 4">
            <a:extLst>
              <a:ext uri="{FF2B5EF4-FFF2-40B4-BE49-F238E27FC236}">
                <a16:creationId xmlns:a16="http://schemas.microsoft.com/office/drawing/2014/main" id="{BD10EB41-DE7A-6E03-C9BD-487D21FAA8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92B8BE-D1B1-D94F-DD40-C07AAA579A9F}"/>
              </a:ext>
            </a:extLst>
          </p:cNvPr>
          <p:cNvSpPr>
            <a:spLocks noGrp="1"/>
          </p:cNvSpPr>
          <p:nvPr>
            <p:ph type="sldNum" sz="quarter" idx="12"/>
          </p:nvPr>
        </p:nvSpPr>
        <p:spPr/>
        <p:txBody>
          <a:bodyPr/>
          <a:lstStyle/>
          <a:p>
            <a:fld id="{9111EBD7-22E7-49EF-9678-49E54EE1B14B}" type="slidenum">
              <a:rPr lang="en-US" smtClean="0"/>
              <a:t>‹#›</a:t>
            </a:fld>
            <a:endParaRPr lang="en-US"/>
          </a:p>
        </p:txBody>
      </p:sp>
    </p:spTree>
    <p:extLst>
      <p:ext uri="{BB962C8B-B14F-4D97-AF65-F5344CB8AC3E}">
        <p14:creationId xmlns:p14="http://schemas.microsoft.com/office/powerpoint/2010/main" val="1223644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203CA-3733-A4FA-AA0A-E4C29C27D9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FBE321-3740-BEB1-C829-B28FD2118F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76980C6-C17F-37F2-BF8E-16ACD05B461A}"/>
              </a:ext>
            </a:extLst>
          </p:cNvPr>
          <p:cNvSpPr>
            <a:spLocks noGrp="1"/>
          </p:cNvSpPr>
          <p:nvPr>
            <p:ph type="dt" sz="half" idx="10"/>
          </p:nvPr>
        </p:nvSpPr>
        <p:spPr/>
        <p:txBody>
          <a:bodyPr/>
          <a:lstStyle/>
          <a:p>
            <a:fld id="{273A33B6-22C9-4ECE-BED5-CFF2B8A23004}" type="datetimeFigureOut">
              <a:rPr lang="en-US" smtClean="0"/>
              <a:t>4/2/2023</a:t>
            </a:fld>
            <a:endParaRPr lang="en-US"/>
          </a:p>
        </p:txBody>
      </p:sp>
      <p:sp>
        <p:nvSpPr>
          <p:cNvPr id="5" name="Footer Placeholder 4">
            <a:extLst>
              <a:ext uri="{FF2B5EF4-FFF2-40B4-BE49-F238E27FC236}">
                <a16:creationId xmlns:a16="http://schemas.microsoft.com/office/drawing/2014/main" id="{FCB577F6-1B04-177A-6E18-57302AFF09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C6BB7B-18A3-1698-F51D-F000729E9BAA}"/>
              </a:ext>
            </a:extLst>
          </p:cNvPr>
          <p:cNvSpPr>
            <a:spLocks noGrp="1"/>
          </p:cNvSpPr>
          <p:nvPr>
            <p:ph type="sldNum" sz="quarter" idx="12"/>
          </p:nvPr>
        </p:nvSpPr>
        <p:spPr/>
        <p:txBody>
          <a:bodyPr/>
          <a:lstStyle/>
          <a:p>
            <a:fld id="{9111EBD7-22E7-49EF-9678-49E54EE1B14B}" type="slidenum">
              <a:rPr lang="en-US" smtClean="0"/>
              <a:t>‹#›</a:t>
            </a:fld>
            <a:endParaRPr lang="en-US"/>
          </a:p>
        </p:txBody>
      </p:sp>
    </p:spTree>
    <p:extLst>
      <p:ext uri="{BB962C8B-B14F-4D97-AF65-F5344CB8AC3E}">
        <p14:creationId xmlns:p14="http://schemas.microsoft.com/office/powerpoint/2010/main" val="1584067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D61D7-14EF-1881-1359-C98141621C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6B5646-3F73-A936-A624-0C2678ED37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B3E830-BB27-1DFC-B98A-EF7AC57A05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F8C631-BFE3-B3DF-54A7-9E1C3D75BE2B}"/>
              </a:ext>
            </a:extLst>
          </p:cNvPr>
          <p:cNvSpPr>
            <a:spLocks noGrp="1"/>
          </p:cNvSpPr>
          <p:nvPr>
            <p:ph type="dt" sz="half" idx="10"/>
          </p:nvPr>
        </p:nvSpPr>
        <p:spPr/>
        <p:txBody>
          <a:bodyPr/>
          <a:lstStyle/>
          <a:p>
            <a:fld id="{273A33B6-22C9-4ECE-BED5-CFF2B8A23004}" type="datetimeFigureOut">
              <a:rPr lang="en-US" smtClean="0"/>
              <a:t>4/2/2023</a:t>
            </a:fld>
            <a:endParaRPr lang="en-US"/>
          </a:p>
        </p:txBody>
      </p:sp>
      <p:sp>
        <p:nvSpPr>
          <p:cNvPr id="6" name="Footer Placeholder 5">
            <a:extLst>
              <a:ext uri="{FF2B5EF4-FFF2-40B4-BE49-F238E27FC236}">
                <a16:creationId xmlns:a16="http://schemas.microsoft.com/office/drawing/2014/main" id="{112714AC-37E1-6E1B-EB44-BBB72D87C2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8C6B8D-F6BA-118E-16FE-22394FAC7959}"/>
              </a:ext>
            </a:extLst>
          </p:cNvPr>
          <p:cNvSpPr>
            <a:spLocks noGrp="1"/>
          </p:cNvSpPr>
          <p:nvPr>
            <p:ph type="sldNum" sz="quarter" idx="12"/>
          </p:nvPr>
        </p:nvSpPr>
        <p:spPr/>
        <p:txBody>
          <a:bodyPr/>
          <a:lstStyle/>
          <a:p>
            <a:fld id="{9111EBD7-22E7-49EF-9678-49E54EE1B14B}" type="slidenum">
              <a:rPr lang="en-US" smtClean="0"/>
              <a:t>‹#›</a:t>
            </a:fld>
            <a:endParaRPr lang="en-US"/>
          </a:p>
        </p:txBody>
      </p:sp>
    </p:spTree>
    <p:extLst>
      <p:ext uri="{BB962C8B-B14F-4D97-AF65-F5344CB8AC3E}">
        <p14:creationId xmlns:p14="http://schemas.microsoft.com/office/powerpoint/2010/main" val="4002069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F6F1A-0FE4-E5DD-9DEB-D95111D4D6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3B37674-9519-0305-D974-F4E78EE5FE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929039-DFE4-4924-1EF2-68A847026B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529D9A-BBA2-6992-BACB-C1222CAF83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D280C1-D340-8E16-7B00-E2050B675A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34F98C-40A5-B50D-E82F-B050B18E2CF7}"/>
              </a:ext>
            </a:extLst>
          </p:cNvPr>
          <p:cNvSpPr>
            <a:spLocks noGrp="1"/>
          </p:cNvSpPr>
          <p:nvPr>
            <p:ph type="dt" sz="half" idx="10"/>
          </p:nvPr>
        </p:nvSpPr>
        <p:spPr/>
        <p:txBody>
          <a:bodyPr/>
          <a:lstStyle/>
          <a:p>
            <a:fld id="{273A33B6-22C9-4ECE-BED5-CFF2B8A23004}" type="datetimeFigureOut">
              <a:rPr lang="en-US" smtClean="0"/>
              <a:t>4/2/2023</a:t>
            </a:fld>
            <a:endParaRPr lang="en-US"/>
          </a:p>
        </p:txBody>
      </p:sp>
      <p:sp>
        <p:nvSpPr>
          <p:cNvPr id="8" name="Footer Placeholder 7">
            <a:extLst>
              <a:ext uri="{FF2B5EF4-FFF2-40B4-BE49-F238E27FC236}">
                <a16:creationId xmlns:a16="http://schemas.microsoft.com/office/drawing/2014/main" id="{5885538B-4FEA-583A-131C-6BF4DDA7ED0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316C96-CABF-79B9-54D2-1E18299EBBEC}"/>
              </a:ext>
            </a:extLst>
          </p:cNvPr>
          <p:cNvSpPr>
            <a:spLocks noGrp="1"/>
          </p:cNvSpPr>
          <p:nvPr>
            <p:ph type="sldNum" sz="quarter" idx="12"/>
          </p:nvPr>
        </p:nvSpPr>
        <p:spPr/>
        <p:txBody>
          <a:bodyPr/>
          <a:lstStyle/>
          <a:p>
            <a:fld id="{9111EBD7-22E7-49EF-9678-49E54EE1B14B}" type="slidenum">
              <a:rPr lang="en-US" smtClean="0"/>
              <a:t>‹#›</a:t>
            </a:fld>
            <a:endParaRPr lang="en-US"/>
          </a:p>
        </p:txBody>
      </p:sp>
    </p:spTree>
    <p:extLst>
      <p:ext uri="{BB962C8B-B14F-4D97-AF65-F5344CB8AC3E}">
        <p14:creationId xmlns:p14="http://schemas.microsoft.com/office/powerpoint/2010/main" val="74742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5A44C-D893-1D3D-6208-4023025AA0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83630DD-D337-E747-7EE6-CEC65263FC52}"/>
              </a:ext>
            </a:extLst>
          </p:cNvPr>
          <p:cNvSpPr>
            <a:spLocks noGrp="1"/>
          </p:cNvSpPr>
          <p:nvPr>
            <p:ph type="dt" sz="half" idx="10"/>
          </p:nvPr>
        </p:nvSpPr>
        <p:spPr/>
        <p:txBody>
          <a:bodyPr/>
          <a:lstStyle/>
          <a:p>
            <a:fld id="{273A33B6-22C9-4ECE-BED5-CFF2B8A23004}" type="datetimeFigureOut">
              <a:rPr lang="en-US" smtClean="0"/>
              <a:t>4/2/2023</a:t>
            </a:fld>
            <a:endParaRPr lang="en-US"/>
          </a:p>
        </p:txBody>
      </p:sp>
      <p:sp>
        <p:nvSpPr>
          <p:cNvPr id="4" name="Footer Placeholder 3">
            <a:extLst>
              <a:ext uri="{FF2B5EF4-FFF2-40B4-BE49-F238E27FC236}">
                <a16:creationId xmlns:a16="http://schemas.microsoft.com/office/drawing/2014/main" id="{6AD4117D-93BC-0D3F-F3DD-DBA0132A0A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FDF430-7979-CB72-E6EB-20158C58DF4B}"/>
              </a:ext>
            </a:extLst>
          </p:cNvPr>
          <p:cNvSpPr>
            <a:spLocks noGrp="1"/>
          </p:cNvSpPr>
          <p:nvPr>
            <p:ph type="sldNum" sz="quarter" idx="12"/>
          </p:nvPr>
        </p:nvSpPr>
        <p:spPr/>
        <p:txBody>
          <a:bodyPr/>
          <a:lstStyle/>
          <a:p>
            <a:fld id="{9111EBD7-22E7-49EF-9678-49E54EE1B14B}" type="slidenum">
              <a:rPr lang="en-US" smtClean="0"/>
              <a:t>‹#›</a:t>
            </a:fld>
            <a:endParaRPr lang="en-US"/>
          </a:p>
        </p:txBody>
      </p:sp>
    </p:spTree>
    <p:extLst>
      <p:ext uri="{BB962C8B-B14F-4D97-AF65-F5344CB8AC3E}">
        <p14:creationId xmlns:p14="http://schemas.microsoft.com/office/powerpoint/2010/main" val="1084378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C80EF6-D71E-2146-8C67-969948D7D3E8}"/>
              </a:ext>
            </a:extLst>
          </p:cNvPr>
          <p:cNvSpPr>
            <a:spLocks noGrp="1"/>
          </p:cNvSpPr>
          <p:nvPr>
            <p:ph type="dt" sz="half" idx="10"/>
          </p:nvPr>
        </p:nvSpPr>
        <p:spPr/>
        <p:txBody>
          <a:bodyPr/>
          <a:lstStyle/>
          <a:p>
            <a:fld id="{273A33B6-22C9-4ECE-BED5-CFF2B8A23004}" type="datetimeFigureOut">
              <a:rPr lang="en-US" smtClean="0"/>
              <a:t>4/2/2023</a:t>
            </a:fld>
            <a:endParaRPr lang="en-US"/>
          </a:p>
        </p:txBody>
      </p:sp>
      <p:sp>
        <p:nvSpPr>
          <p:cNvPr id="3" name="Footer Placeholder 2">
            <a:extLst>
              <a:ext uri="{FF2B5EF4-FFF2-40B4-BE49-F238E27FC236}">
                <a16:creationId xmlns:a16="http://schemas.microsoft.com/office/drawing/2014/main" id="{B36EC1F8-ADA2-9C79-0A55-721BFD3AB6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4533B2-E791-5873-C0CB-F23D3D75ABBD}"/>
              </a:ext>
            </a:extLst>
          </p:cNvPr>
          <p:cNvSpPr>
            <a:spLocks noGrp="1"/>
          </p:cNvSpPr>
          <p:nvPr>
            <p:ph type="sldNum" sz="quarter" idx="12"/>
          </p:nvPr>
        </p:nvSpPr>
        <p:spPr/>
        <p:txBody>
          <a:bodyPr/>
          <a:lstStyle/>
          <a:p>
            <a:fld id="{9111EBD7-22E7-49EF-9678-49E54EE1B14B}" type="slidenum">
              <a:rPr lang="en-US" smtClean="0"/>
              <a:t>‹#›</a:t>
            </a:fld>
            <a:endParaRPr lang="en-US"/>
          </a:p>
        </p:txBody>
      </p:sp>
    </p:spTree>
    <p:extLst>
      <p:ext uri="{BB962C8B-B14F-4D97-AF65-F5344CB8AC3E}">
        <p14:creationId xmlns:p14="http://schemas.microsoft.com/office/powerpoint/2010/main" val="2378559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6C55B-135F-5E0C-5772-B0D1331824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614FFF-9664-7448-223D-8227564226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0734DD-BCE3-8D8A-B1E3-EDE4A52C90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BF351B-7489-9A62-8ADE-51B9A99EC9A9}"/>
              </a:ext>
            </a:extLst>
          </p:cNvPr>
          <p:cNvSpPr>
            <a:spLocks noGrp="1"/>
          </p:cNvSpPr>
          <p:nvPr>
            <p:ph type="dt" sz="half" idx="10"/>
          </p:nvPr>
        </p:nvSpPr>
        <p:spPr/>
        <p:txBody>
          <a:bodyPr/>
          <a:lstStyle/>
          <a:p>
            <a:fld id="{273A33B6-22C9-4ECE-BED5-CFF2B8A23004}" type="datetimeFigureOut">
              <a:rPr lang="en-US" smtClean="0"/>
              <a:t>4/2/2023</a:t>
            </a:fld>
            <a:endParaRPr lang="en-US"/>
          </a:p>
        </p:txBody>
      </p:sp>
      <p:sp>
        <p:nvSpPr>
          <p:cNvPr id="6" name="Footer Placeholder 5">
            <a:extLst>
              <a:ext uri="{FF2B5EF4-FFF2-40B4-BE49-F238E27FC236}">
                <a16:creationId xmlns:a16="http://schemas.microsoft.com/office/drawing/2014/main" id="{41FDF794-5991-9EF0-495A-B392E7260A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93C26D-1E18-DB8A-F5A4-77B881CC2E1B}"/>
              </a:ext>
            </a:extLst>
          </p:cNvPr>
          <p:cNvSpPr>
            <a:spLocks noGrp="1"/>
          </p:cNvSpPr>
          <p:nvPr>
            <p:ph type="sldNum" sz="quarter" idx="12"/>
          </p:nvPr>
        </p:nvSpPr>
        <p:spPr/>
        <p:txBody>
          <a:bodyPr/>
          <a:lstStyle/>
          <a:p>
            <a:fld id="{9111EBD7-22E7-49EF-9678-49E54EE1B14B}" type="slidenum">
              <a:rPr lang="en-US" smtClean="0"/>
              <a:t>‹#›</a:t>
            </a:fld>
            <a:endParaRPr lang="en-US"/>
          </a:p>
        </p:txBody>
      </p:sp>
    </p:spTree>
    <p:extLst>
      <p:ext uri="{BB962C8B-B14F-4D97-AF65-F5344CB8AC3E}">
        <p14:creationId xmlns:p14="http://schemas.microsoft.com/office/powerpoint/2010/main" val="3136483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6A92B-F029-D88E-DC8A-37C0A8963D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3278706-EA8F-9702-85BF-70E03330CE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F2A941F-E33F-5689-CB6B-FFB2E6D87A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7EB351-00D7-9A6F-3389-E1CF975F3FB0}"/>
              </a:ext>
            </a:extLst>
          </p:cNvPr>
          <p:cNvSpPr>
            <a:spLocks noGrp="1"/>
          </p:cNvSpPr>
          <p:nvPr>
            <p:ph type="dt" sz="half" idx="10"/>
          </p:nvPr>
        </p:nvSpPr>
        <p:spPr/>
        <p:txBody>
          <a:bodyPr/>
          <a:lstStyle/>
          <a:p>
            <a:fld id="{273A33B6-22C9-4ECE-BED5-CFF2B8A23004}" type="datetimeFigureOut">
              <a:rPr lang="en-US" smtClean="0"/>
              <a:t>4/2/2023</a:t>
            </a:fld>
            <a:endParaRPr lang="en-US"/>
          </a:p>
        </p:txBody>
      </p:sp>
      <p:sp>
        <p:nvSpPr>
          <p:cNvPr id="6" name="Footer Placeholder 5">
            <a:extLst>
              <a:ext uri="{FF2B5EF4-FFF2-40B4-BE49-F238E27FC236}">
                <a16:creationId xmlns:a16="http://schemas.microsoft.com/office/drawing/2014/main" id="{DF3E0E00-EFEB-6BBC-03E6-C36D8E8504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749A31-00D9-9699-DD98-54302E51E4C4}"/>
              </a:ext>
            </a:extLst>
          </p:cNvPr>
          <p:cNvSpPr>
            <a:spLocks noGrp="1"/>
          </p:cNvSpPr>
          <p:nvPr>
            <p:ph type="sldNum" sz="quarter" idx="12"/>
          </p:nvPr>
        </p:nvSpPr>
        <p:spPr/>
        <p:txBody>
          <a:bodyPr/>
          <a:lstStyle/>
          <a:p>
            <a:fld id="{9111EBD7-22E7-49EF-9678-49E54EE1B14B}" type="slidenum">
              <a:rPr lang="en-US" smtClean="0"/>
              <a:t>‹#›</a:t>
            </a:fld>
            <a:endParaRPr lang="en-US"/>
          </a:p>
        </p:txBody>
      </p:sp>
    </p:spTree>
    <p:extLst>
      <p:ext uri="{BB962C8B-B14F-4D97-AF65-F5344CB8AC3E}">
        <p14:creationId xmlns:p14="http://schemas.microsoft.com/office/powerpoint/2010/main" val="2058129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D14CCB-FA06-510F-D377-A0A37355C8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2E4730-A8C3-764D-02E3-827B18C725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F0283F-21C8-F1A5-FCA0-B7A93A4C9C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3A33B6-22C9-4ECE-BED5-CFF2B8A23004}" type="datetimeFigureOut">
              <a:rPr lang="en-US" smtClean="0"/>
              <a:t>4/2/2023</a:t>
            </a:fld>
            <a:endParaRPr lang="en-US"/>
          </a:p>
        </p:txBody>
      </p:sp>
      <p:sp>
        <p:nvSpPr>
          <p:cNvPr id="5" name="Footer Placeholder 4">
            <a:extLst>
              <a:ext uri="{FF2B5EF4-FFF2-40B4-BE49-F238E27FC236}">
                <a16:creationId xmlns:a16="http://schemas.microsoft.com/office/drawing/2014/main" id="{ED73E2F9-0DD4-ECD9-9DEF-D01E8118DC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FE33A2A-D2B6-F593-93ED-BFDD2B436D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11EBD7-22E7-49EF-9678-49E54EE1B14B}" type="slidenum">
              <a:rPr lang="en-US" smtClean="0"/>
              <a:t>‹#›</a:t>
            </a:fld>
            <a:endParaRPr lang="en-US"/>
          </a:p>
        </p:txBody>
      </p:sp>
    </p:spTree>
    <p:extLst>
      <p:ext uri="{BB962C8B-B14F-4D97-AF65-F5344CB8AC3E}">
        <p14:creationId xmlns:p14="http://schemas.microsoft.com/office/powerpoint/2010/main" val="2010968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3D306-D2C0-52BB-E64B-B9620F226E4A}"/>
              </a:ext>
            </a:extLst>
          </p:cNvPr>
          <p:cNvSpPr>
            <a:spLocks noGrp="1"/>
          </p:cNvSpPr>
          <p:nvPr>
            <p:ph type="ctrTitle"/>
          </p:nvPr>
        </p:nvSpPr>
        <p:spPr>
          <a:xfrm>
            <a:off x="1524000" y="1973507"/>
            <a:ext cx="6470073" cy="1655762"/>
          </a:xfrm>
        </p:spPr>
        <p:txBody>
          <a:bodyPr>
            <a:normAutofit fontScale="90000"/>
          </a:bodyPr>
          <a:lstStyle/>
          <a:p>
            <a:pPr>
              <a:lnSpc>
                <a:spcPct val="150000"/>
              </a:lnSpc>
            </a:pPr>
            <a:r>
              <a:rPr lang="ar-IQ" b="1" dirty="0">
                <a:solidFill>
                  <a:schemeClr val="accent4"/>
                </a:solidFill>
              </a:rPr>
              <a:t>مسائل من الفقه المقارن</a:t>
            </a:r>
            <a:br>
              <a:rPr lang="ar-IQ" dirty="0">
                <a:solidFill>
                  <a:schemeClr val="accent4"/>
                </a:solidFill>
              </a:rPr>
            </a:br>
            <a:r>
              <a:rPr lang="ar-IQ" sz="4400" dirty="0">
                <a:solidFill>
                  <a:schemeClr val="bg2"/>
                </a:solidFill>
              </a:rPr>
              <a:t>المعاملات والجنايات</a:t>
            </a:r>
            <a:endParaRPr lang="en-US" sz="4400" dirty="0">
              <a:solidFill>
                <a:schemeClr val="bg2"/>
              </a:solidFill>
            </a:endParaRPr>
          </a:p>
        </p:txBody>
      </p:sp>
      <p:sp>
        <p:nvSpPr>
          <p:cNvPr id="3" name="Subtitle 2">
            <a:extLst>
              <a:ext uri="{FF2B5EF4-FFF2-40B4-BE49-F238E27FC236}">
                <a16:creationId xmlns:a16="http://schemas.microsoft.com/office/drawing/2014/main" id="{4D883908-3AFD-0622-9A66-AED60BBE61EE}"/>
              </a:ext>
            </a:extLst>
          </p:cNvPr>
          <p:cNvSpPr>
            <a:spLocks noGrp="1"/>
          </p:cNvSpPr>
          <p:nvPr>
            <p:ph type="subTitle" idx="1"/>
          </p:nvPr>
        </p:nvSpPr>
        <p:spPr>
          <a:xfrm>
            <a:off x="1524000" y="4384171"/>
            <a:ext cx="6296891" cy="906702"/>
          </a:xfrm>
        </p:spPr>
        <p:txBody>
          <a:bodyPr>
            <a:normAutofit/>
          </a:bodyPr>
          <a:lstStyle/>
          <a:p>
            <a:r>
              <a:rPr lang="ar-IQ" sz="3200" dirty="0">
                <a:solidFill>
                  <a:schemeClr val="accent2">
                    <a:lumMod val="40000"/>
                    <a:lumOff val="60000"/>
                  </a:schemeClr>
                </a:solidFill>
              </a:rPr>
              <a:t>د. لقمان بهاء الدين أحمد</a:t>
            </a:r>
            <a:endParaRPr lang="en-US" sz="3200" dirty="0">
              <a:solidFill>
                <a:schemeClr val="accent2">
                  <a:lumMod val="40000"/>
                  <a:lumOff val="60000"/>
                </a:schemeClr>
              </a:solidFill>
            </a:endParaRPr>
          </a:p>
        </p:txBody>
      </p:sp>
    </p:spTree>
    <p:extLst>
      <p:ext uri="{BB962C8B-B14F-4D97-AF65-F5344CB8AC3E}">
        <p14:creationId xmlns:p14="http://schemas.microsoft.com/office/powerpoint/2010/main" val="3315182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44835-2EDE-7D3B-A4BB-7A8E46DAF11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8DAB3F-89ED-4C62-B98C-7D399D851AA6}"/>
              </a:ext>
            </a:extLst>
          </p:cNvPr>
          <p:cNvSpPr>
            <a:spLocks noGrp="1"/>
          </p:cNvSpPr>
          <p:nvPr>
            <p:ph idx="1"/>
          </p:nvPr>
        </p:nvSpPr>
        <p:spPr/>
        <p:txBody>
          <a:bodyPr>
            <a:normAutofit/>
          </a:bodyPr>
          <a:lstStyle/>
          <a:p>
            <a:pPr algn="r" rtl="1">
              <a:lnSpc>
                <a:spcPct val="150000"/>
              </a:lnSpc>
            </a:pPr>
            <a:r>
              <a:rPr lang="ar-IQ" sz="4000" dirty="0">
                <a:solidFill>
                  <a:schemeClr val="bg1"/>
                </a:solidFill>
              </a:rPr>
              <a:t>المذهب الثالث</a:t>
            </a:r>
          </a:p>
          <a:p>
            <a:pPr algn="r" rtl="1">
              <a:lnSpc>
                <a:spcPct val="150000"/>
              </a:lnSpc>
            </a:pPr>
            <a:r>
              <a:rPr lang="ar-IQ" sz="4000" dirty="0">
                <a:solidFill>
                  <a:schemeClr val="bg1"/>
                </a:solidFill>
              </a:rPr>
              <a:t>حديث (من اشترى طعاما فلا يبعه حتى يستوفيه ويقبضه) متفق عليه </a:t>
            </a:r>
            <a:endParaRPr lang="en-US" sz="4000" dirty="0">
              <a:solidFill>
                <a:schemeClr val="bg1"/>
              </a:solidFill>
            </a:endParaRPr>
          </a:p>
        </p:txBody>
      </p:sp>
    </p:spTree>
    <p:extLst>
      <p:ext uri="{BB962C8B-B14F-4D97-AF65-F5344CB8AC3E}">
        <p14:creationId xmlns:p14="http://schemas.microsoft.com/office/powerpoint/2010/main" val="282318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62A24-5BE5-BDD6-C70F-BA21947250D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98B9094-25D9-94E1-2952-93E7B1152697}"/>
              </a:ext>
            </a:extLst>
          </p:cNvPr>
          <p:cNvSpPr>
            <a:spLocks noGrp="1"/>
          </p:cNvSpPr>
          <p:nvPr>
            <p:ph idx="1"/>
          </p:nvPr>
        </p:nvSpPr>
        <p:spPr/>
        <p:txBody>
          <a:bodyPr>
            <a:normAutofit/>
          </a:bodyPr>
          <a:lstStyle/>
          <a:p>
            <a:pPr algn="r" rtl="1">
              <a:lnSpc>
                <a:spcPct val="150000"/>
              </a:lnSpc>
            </a:pPr>
            <a:r>
              <a:rPr lang="ar-IQ" sz="3600" dirty="0">
                <a:solidFill>
                  <a:schemeClr val="bg1"/>
                </a:solidFill>
              </a:rPr>
              <a:t>المذهب الخامس</a:t>
            </a:r>
          </a:p>
          <a:p>
            <a:pPr algn="r" rtl="1">
              <a:lnSpc>
                <a:spcPct val="150000"/>
              </a:lnSpc>
            </a:pPr>
            <a:r>
              <a:rPr lang="ar-IQ" sz="3600" dirty="0">
                <a:solidFill>
                  <a:schemeClr val="accent4"/>
                </a:solidFill>
              </a:rPr>
              <a:t>حديث (انه صلى الله عليه وسلم نهى أن تباع السلع حيث تشترى حتى يحوزها التجار إلى رحالهم ) رواه الحاكم وقال صحيح على شرط مسلم وأقره الذهبي</a:t>
            </a:r>
            <a:endParaRPr lang="en-US" sz="3600" dirty="0">
              <a:solidFill>
                <a:schemeClr val="accent4"/>
              </a:solidFill>
            </a:endParaRPr>
          </a:p>
        </p:txBody>
      </p:sp>
    </p:spTree>
    <p:extLst>
      <p:ext uri="{BB962C8B-B14F-4D97-AF65-F5344CB8AC3E}">
        <p14:creationId xmlns:p14="http://schemas.microsoft.com/office/powerpoint/2010/main" val="1605909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29C5A-600F-6D99-0A23-8FF65CAC37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602672F-8E15-09CA-284A-C7FF9FE89FD6}"/>
              </a:ext>
            </a:extLst>
          </p:cNvPr>
          <p:cNvSpPr>
            <a:spLocks noGrp="1"/>
          </p:cNvSpPr>
          <p:nvPr>
            <p:ph idx="1"/>
          </p:nvPr>
        </p:nvSpPr>
        <p:spPr/>
        <p:txBody>
          <a:bodyPr/>
          <a:lstStyle/>
          <a:p>
            <a:pPr algn="r" rtl="1">
              <a:lnSpc>
                <a:spcPct val="200000"/>
              </a:lnSpc>
            </a:pPr>
            <a:r>
              <a:rPr lang="ar-IQ" dirty="0">
                <a:solidFill>
                  <a:schemeClr val="accent4">
                    <a:lumMod val="20000"/>
                    <a:lumOff val="80000"/>
                  </a:schemeClr>
                </a:solidFill>
              </a:rPr>
              <a:t>عن حكيم بن حزام أنه قال: يا رسول الله إني رجل أشتري هذه البيوع فما يحل لي منها وما يحرم ؟ قال: (</a:t>
            </a:r>
            <a:r>
              <a:rPr lang="ar-IQ" dirty="0">
                <a:solidFill>
                  <a:srgbClr val="FFC000"/>
                </a:solidFill>
                <a:sym typeface="Wingdings" panose="05000000000000000000" pitchFamily="2" charset="2"/>
              </a:rPr>
              <a:t>يا بن أخي إذا اشتريت بيعا فلا تبعه حتى تقبضه</a:t>
            </a:r>
            <a:r>
              <a:rPr lang="ar-IQ" dirty="0">
                <a:solidFill>
                  <a:schemeClr val="accent4">
                    <a:lumMod val="20000"/>
                    <a:lumOff val="80000"/>
                  </a:schemeClr>
                </a:solidFill>
                <a:sym typeface="Wingdings" panose="05000000000000000000" pitchFamily="2" charset="2"/>
              </a:rPr>
              <a:t>) رواه الطحاوي وابن حزم والدار قطني وقال النووي إسناده حسن</a:t>
            </a:r>
            <a:endParaRPr lang="en-US" dirty="0">
              <a:solidFill>
                <a:schemeClr val="accent4">
                  <a:lumMod val="20000"/>
                  <a:lumOff val="80000"/>
                </a:schemeClr>
              </a:solidFill>
            </a:endParaRPr>
          </a:p>
        </p:txBody>
      </p:sp>
    </p:spTree>
    <p:extLst>
      <p:ext uri="{BB962C8B-B14F-4D97-AF65-F5344CB8AC3E}">
        <p14:creationId xmlns:p14="http://schemas.microsoft.com/office/powerpoint/2010/main" val="3562984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1F443-FFC8-A6E3-E14D-8FC3963E3C81}"/>
              </a:ext>
            </a:extLst>
          </p:cNvPr>
          <p:cNvSpPr>
            <a:spLocks noGrp="1"/>
          </p:cNvSpPr>
          <p:nvPr>
            <p:ph type="title"/>
          </p:nvPr>
        </p:nvSpPr>
        <p:spPr>
          <a:xfrm>
            <a:off x="838200" y="365125"/>
            <a:ext cx="10515600" cy="965409"/>
          </a:xfrm>
        </p:spPr>
        <p:txBody>
          <a:bodyPr/>
          <a:lstStyle/>
          <a:p>
            <a:pPr algn="ctr" rtl="1"/>
            <a:r>
              <a:rPr lang="ar-IQ" dirty="0">
                <a:solidFill>
                  <a:schemeClr val="bg1"/>
                </a:solidFill>
              </a:rPr>
              <a:t>من تثبت له الشفعة</a:t>
            </a:r>
            <a:endParaRPr lang="en-US" dirty="0">
              <a:solidFill>
                <a:schemeClr val="bg1"/>
              </a:solidFill>
            </a:endParaRPr>
          </a:p>
        </p:txBody>
      </p:sp>
      <p:sp>
        <p:nvSpPr>
          <p:cNvPr id="3" name="Content Placeholder 2">
            <a:extLst>
              <a:ext uri="{FF2B5EF4-FFF2-40B4-BE49-F238E27FC236}">
                <a16:creationId xmlns:a16="http://schemas.microsoft.com/office/drawing/2014/main" id="{5B66EDCB-2F4E-DCD1-4B7B-656E0A0695A5}"/>
              </a:ext>
            </a:extLst>
          </p:cNvPr>
          <p:cNvSpPr>
            <a:spLocks noGrp="1"/>
          </p:cNvSpPr>
          <p:nvPr>
            <p:ph idx="1"/>
          </p:nvPr>
        </p:nvSpPr>
        <p:spPr>
          <a:xfrm>
            <a:off x="218104" y="1604306"/>
            <a:ext cx="11569625" cy="4351338"/>
          </a:xfrm>
        </p:spPr>
        <p:txBody>
          <a:bodyPr>
            <a:noAutofit/>
          </a:bodyPr>
          <a:lstStyle/>
          <a:p>
            <a:pPr algn="r" rtl="1">
              <a:lnSpc>
                <a:spcPct val="100000"/>
              </a:lnSpc>
            </a:pPr>
            <a:r>
              <a:rPr lang="ar-IQ" sz="3600" dirty="0">
                <a:solidFill>
                  <a:schemeClr val="accent4">
                    <a:lumMod val="20000"/>
                    <a:lumOff val="80000"/>
                  </a:schemeClr>
                </a:solidFill>
              </a:rPr>
              <a:t>المذهب الأول: اثبت </a:t>
            </a:r>
            <a:r>
              <a:rPr lang="ar-IQ" sz="3600" dirty="0" err="1">
                <a:solidFill>
                  <a:schemeClr val="accent4">
                    <a:lumMod val="20000"/>
                    <a:lumOff val="80000"/>
                  </a:schemeClr>
                </a:solidFill>
              </a:rPr>
              <a:t>الشفغة</a:t>
            </a:r>
            <a:r>
              <a:rPr lang="ar-IQ" sz="3600" dirty="0">
                <a:solidFill>
                  <a:schemeClr val="accent4">
                    <a:lumMod val="20000"/>
                    <a:lumOff val="80000"/>
                  </a:schemeClr>
                </a:solidFill>
              </a:rPr>
              <a:t> بالخلطة الشريك الذي لم يقاسم وهو </a:t>
            </a:r>
            <a:r>
              <a:rPr lang="ar-IQ" sz="3600" dirty="0">
                <a:solidFill>
                  <a:srgbClr val="FFC000"/>
                </a:solidFill>
              </a:rPr>
              <a:t>الشريك في عين المبيع</a:t>
            </a:r>
            <a:r>
              <a:rPr lang="ar-IQ" sz="3600" dirty="0">
                <a:solidFill>
                  <a:schemeClr val="accent4">
                    <a:lumMod val="20000"/>
                    <a:lumOff val="80000"/>
                  </a:schemeClr>
                </a:solidFill>
              </a:rPr>
              <a:t>.</a:t>
            </a:r>
          </a:p>
          <a:p>
            <a:pPr algn="r" rtl="1">
              <a:lnSpc>
                <a:spcPct val="100000"/>
              </a:lnSpc>
            </a:pPr>
            <a:r>
              <a:rPr lang="ar-IQ" sz="3600" dirty="0">
                <a:solidFill>
                  <a:schemeClr val="accent4">
                    <a:lumMod val="20000"/>
                    <a:lumOff val="80000"/>
                  </a:schemeClr>
                </a:solidFill>
              </a:rPr>
              <a:t>المذهب الثاني: جعل الشفعة على ثلاثة مراتب، يقدم </a:t>
            </a:r>
            <a:r>
              <a:rPr lang="ar-IQ" sz="3600" dirty="0">
                <a:solidFill>
                  <a:srgbClr val="FFC000"/>
                </a:solidFill>
              </a:rPr>
              <a:t>الشريك غير المقاسم</a:t>
            </a:r>
            <a:r>
              <a:rPr lang="ar-IQ" sz="3600" dirty="0">
                <a:solidFill>
                  <a:schemeClr val="accent4">
                    <a:lumMod val="20000"/>
                    <a:lumOff val="80000"/>
                  </a:schemeClr>
                </a:solidFill>
              </a:rPr>
              <a:t>،</a:t>
            </a:r>
          </a:p>
          <a:p>
            <a:pPr algn="r" rtl="1">
              <a:lnSpc>
                <a:spcPct val="100000"/>
              </a:lnSpc>
            </a:pPr>
            <a:r>
              <a:rPr lang="ar-IQ" sz="3600" dirty="0">
                <a:solidFill>
                  <a:schemeClr val="accent4">
                    <a:lumMod val="20000"/>
                    <a:lumOff val="80000"/>
                  </a:schemeClr>
                </a:solidFill>
              </a:rPr>
              <a:t>ثم </a:t>
            </a:r>
            <a:r>
              <a:rPr lang="ar-IQ" sz="3600" dirty="0">
                <a:solidFill>
                  <a:srgbClr val="FFFF00"/>
                </a:solidFill>
              </a:rPr>
              <a:t>الشريك المقاسم</a:t>
            </a:r>
            <a:r>
              <a:rPr lang="ar-IQ" sz="3600" dirty="0">
                <a:solidFill>
                  <a:schemeClr val="accent4">
                    <a:lumMod val="20000"/>
                    <a:lumOff val="80000"/>
                  </a:schemeClr>
                </a:solidFill>
              </a:rPr>
              <a:t>، ثم </a:t>
            </a:r>
            <a:r>
              <a:rPr lang="ar-IQ" sz="3600" dirty="0">
                <a:solidFill>
                  <a:schemeClr val="accent6">
                    <a:lumMod val="20000"/>
                    <a:lumOff val="80000"/>
                  </a:schemeClr>
                </a:solidFill>
              </a:rPr>
              <a:t>الجار الملاصق</a:t>
            </a:r>
            <a:r>
              <a:rPr lang="ar-IQ" sz="3600" dirty="0">
                <a:solidFill>
                  <a:schemeClr val="accent4">
                    <a:lumMod val="20000"/>
                    <a:lumOff val="80000"/>
                  </a:schemeClr>
                </a:solidFill>
              </a:rPr>
              <a:t>.</a:t>
            </a:r>
          </a:p>
          <a:p>
            <a:pPr algn="r" rtl="1">
              <a:lnSpc>
                <a:spcPct val="150000"/>
              </a:lnSpc>
            </a:pPr>
            <a:r>
              <a:rPr lang="ar-IQ" sz="3600" dirty="0">
                <a:solidFill>
                  <a:schemeClr val="accent4">
                    <a:lumMod val="20000"/>
                    <a:lumOff val="80000"/>
                  </a:schemeClr>
                </a:solidFill>
              </a:rPr>
              <a:t>المذهب الثالث: أثبت الشفعة للشريك في عين المبيع، وللشريك في  حق المبيع.</a:t>
            </a:r>
            <a:endParaRPr lang="en-US" sz="3600" dirty="0">
              <a:solidFill>
                <a:schemeClr val="accent4">
                  <a:lumMod val="20000"/>
                  <a:lumOff val="80000"/>
                </a:schemeClr>
              </a:solidFill>
            </a:endParaRPr>
          </a:p>
        </p:txBody>
      </p:sp>
    </p:spTree>
    <p:extLst>
      <p:ext uri="{BB962C8B-B14F-4D97-AF65-F5344CB8AC3E}">
        <p14:creationId xmlns:p14="http://schemas.microsoft.com/office/powerpoint/2010/main" val="3194673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2F74A8-DA21-4789-CC39-661B686D2C0D}"/>
              </a:ext>
            </a:extLst>
          </p:cNvPr>
          <p:cNvSpPr>
            <a:spLocks noGrp="1"/>
          </p:cNvSpPr>
          <p:nvPr>
            <p:ph idx="1"/>
          </p:nvPr>
        </p:nvSpPr>
        <p:spPr>
          <a:xfrm>
            <a:off x="734166" y="694835"/>
            <a:ext cx="10515600" cy="4351338"/>
          </a:xfrm>
        </p:spPr>
        <p:txBody>
          <a:bodyPr>
            <a:normAutofit fontScale="92500"/>
          </a:bodyPr>
          <a:lstStyle/>
          <a:p>
            <a:pPr algn="r" rtl="1">
              <a:lnSpc>
                <a:spcPct val="150000"/>
              </a:lnSpc>
            </a:pPr>
            <a:r>
              <a:rPr lang="ar-IQ" sz="3600" dirty="0">
                <a:solidFill>
                  <a:schemeClr val="accent4">
                    <a:lumMod val="20000"/>
                    <a:lumOff val="80000"/>
                  </a:schemeClr>
                </a:solidFill>
              </a:rPr>
              <a:t>عن جابر رضي الله عنه قال: </a:t>
            </a:r>
            <a:r>
              <a:rPr lang="ku-Arab-IQ" sz="3600" dirty="0">
                <a:solidFill>
                  <a:schemeClr val="accent4">
                    <a:lumMod val="20000"/>
                    <a:lumOff val="80000"/>
                  </a:schemeClr>
                </a:solidFill>
              </a:rPr>
              <a:t>قَضَى رَسُولُ اللَّهِ</a:t>
            </a:r>
            <a:r>
              <a:rPr lang="ku-Arab-IQ" sz="3600" dirty="0">
                <a:solidFill>
                  <a:schemeClr val="accent4">
                    <a:lumMod val="20000"/>
                    <a:lumOff val="80000"/>
                  </a:schemeClr>
                </a:solidFill>
                <a:sym typeface="AGA Arabesque" panose="05010101010101010101" pitchFamily="2" charset="2"/>
              </a:rPr>
              <a:t> </a:t>
            </a:r>
            <a:r>
              <a:rPr lang="ku-Arab-IQ" sz="3600" dirty="0">
                <a:solidFill>
                  <a:schemeClr val="accent4">
                    <a:lumMod val="20000"/>
                    <a:lumOff val="80000"/>
                  </a:schemeClr>
                </a:solidFill>
              </a:rPr>
              <a:t> ‌بِالشُّفْعَةِ فِي كُلِّ شِرْكَةٍ لَمْ تُقْسَمْ. رَبْعَةٍ أَوْ حَائِطٍ. لَا يَحِلُّ لَهُ أَنْ يَبِيعَ حَتَّى يُؤْذِنَ شَرِيكَهُ. فَإِنْ شَاءَ أَخَذَ وَإِنْ شَاءَ تَرَكَ. فَإِذَا بَاعَ وَلَمْ يُؤْذِنْهُ فَهُوَ أَحَقُّ بِهِ</a:t>
            </a:r>
            <a:r>
              <a:rPr lang="ar-IQ" sz="3600" dirty="0">
                <a:solidFill>
                  <a:schemeClr val="accent4">
                    <a:lumMod val="20000"/>
                    <a:lumOff val="80000"/>
                  </a:schemeClr>
                </a:solidFill>
              </a:rPr>
              <a:t>. متفق عليه.</a:t>
            </a:r>
          </a:p>
          <a:p>
            <a:pPr algn="r" rtl="1">
              <a:lnSpc>
                <a:spcPct val="150000"/>
              </a:lnSpc>
            </a:pPr>
            <a:r>
              <a:rPr lang="ar-IQ" sz="3600" dirty="0">
                <a:solidFill>
                  <a:schemeClr val="accent4">
                    <a:lumMod val="20000"/>
                    <a:lumOff val="80000"/>
                  </a:schemeClr>
                </a:solidFill>
              </a:rPr>
              <a:t>رواية البخاري (</a:t>
            </a:r>
            <a:r>
              <a:rPr lang="ku-Arab-IQ" sz="3600" dirty="0">
                <a:solidFill>
                  <a:schemeClr val="accent4">
                    <a:lumMod val="20000"/>
                    <a:lumOff val="80000"/>
                  </a:schemeClr>
                </a:solidFill>
              </a:rPr>
              <a:t>قَضَى النَّبِيُّ </a:t>
            </a:r>
            <a:r>
              <a:rPr lang="ku-Arab-IQ" sz="3600" dirty="0">
                <a:solidFill>
                  <a:schemeClr val="accent4">
                    <a:lumMod val="20000"/>
                    <a:lumOff val="80000"/>
                  </a:schemeClr>
                </a:solidFill>
                <a:sym typeface="AGA Arabesque" panose="05010101010101010101" pitchFamily="2" charset="2"/>
              </a:rPr>
              <a:t></a:t>
            </a:r>
            <a:r>
              <a:rPr lang="ku-Arab-IQ" sz="3600" dirty="0">
                <a:solidFill>
                  <a:schemeClr val="accent4">
                    <a:lumMod val="20000"/>
                    <a:lumOff val="80000"/>
                  </a:schemeClr>
                </a:solidFill>
              </a:rPr>
              <a:t> ‌بِالشُّفْعَةِ فِي كُلِّ مَالٍ لَمْ يُقْسَمْ، فَإِذَا وَقَعَتِ الْحُدُودُ، وَصُرِّفَتِ الطُّرُقُ، فَلَا شُفْعَةَ</a:t>
            </a:r>
            <a:r>
              <a:rPr lang="ar-IQ" sz="3600" dirty="0">
                <a:solidFill>
                  <a:schemeClr val="accent4">
                    <a:lumMod val="20000"/>
                    <a:lumOff val="80000"/>
                  </a:schemeClr>
                </a:solidFill>
              </a:rPr>
              <a:t>)</a:t>
            </a:r>
            <a:endParaRPr lang="en-US" sz="3600" dirty="0">
              <a:solidFill>
                <a:schemeClr val="accent4">
                  <a:lumMod val="20000"/>
                  <a:lumOff val="80000"/>
                </a:schemeClr>
              </a:solidFill>
            </a:endParaRPr>
          </a:p>
        </p:txBody>
      </p:sp>
    </p:spTree>
    <p:extLst>
      <p:ext uri="{BB962C8B-B14F-4D97-AF65-F5344CB8AC3E}">
        <p14:creationId xmlns:p14="http://schemas.microsoft.com/office/powerpoint/2010/main" val="4282254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CE355-B32E-B50F-62B3-DEA6961707F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246C34-4934-788B-F08F-24A6BBA77B33}"/>
              </a:ext>
            </a:extLst>
          </p:cNvPr>
          <p:cNvSpPr>
            <a:spLocks noGrp="1"/>
          </p:cNvSpPr>
          <p:nvPr>
            <p:ph idx="1"/>
          </p:nvPr>
        </p:nvSpPr>
        <p:spPr/>
        <p:txBody>
          <a:bodyPr>
            <a:normAutofit/>
          </a:bodyPr>
          <a:lstStyle/>
          <a:p>
            <a:pPr algn="r" rtl="1">
              <a:lnSpc>
                <a:spcPct val="150000"/>
              </a:lnSpc>
            </a:pPr>
            <a:r>
              <a:rPr lang="ar-IQ" sz="3600" dirty="0">
                <a:solidFill>
                  <a:schemeClr val="accent2">
                    <a:lumMod val="20000"/>
                    <a:lumOff val="80000"/>
                  </a:schemeClr>
                </a:solidFill>
              </a:rPr>
              <a:t>عن أبي هريرة رضي الله عنه: (إذا قسمت الأرض وحدت فلا شفعة فيها ) أخرجه أبو داوود وابن ماجه</a:t>
            </a:r>
            <a:endParaRPr lang="en-US" sz="3600" dirty="0">
              <a:solidFill>
                <a:schemeClr val="accent2">
                  <a:lumMod val="20000"/>
                  <a:lumOff val="80000"/>
                </a:schemeClr>
              </a:solidFill>
            </a:endParaRPr>
          </a:p>
        </p:txBody>
      </p:sp>
    </p:spTree>
    <p:extLst>
      <p:ext uri="{BB962C8B-B14F-4D97-AF65-F5344CB8AC3E}">
        <p14:creationId xmlns:p14="http://schemas.microsoft.com/office/powerpoint/2010/main" val="662755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2C68F-7002-4B3C-B089-8A2D49DBCE7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A166BC-F741-3884-6690-8CF6ADB82AE6}"/>
              </a:ext>
            </a:extLst>
          </p:cNvPr>
          <p:cNvSpPr>
            <a:spLocks noGrp="1"/>
          </p:cNvSpPr>
          <p:nvPr>
            <p:ph idx="1"/>
          </p:nvPr>
        </p:nvSpPr>
        <p:spPr>
          <a:xfrm>
            <a:off x="832725" y="1825625"/>
            <a:ext cx="10515600" cy="4351338"/>
          </a:xfrm>
        </p:spPr>
        <p:txBody>
          <a:bodyPr>
            <a:normAutofit/>
          </a:bodyPr>
          <a:lstStyle/>
          <a:p>
            <a:pPr algn="r" rtl="1">
              <a:lnSpc>
                <a:spcPct val="150000"/>
              </a:lnSpc>
            </a:pPr>
            <a:r>
              <a:rPr lang="ku-Arab-IQ" sz="3600" dirty="0">
                <a:solidFill>
                  <a:schemeClr val="bg1"/>
                </a:solidFill>
              </a:rPr>
              <a:t>عن جابر بنِ عبد الله، قال: قال رسولُ الله </a:t>
            </a:r>
            <a:r>
              <a:rPr lang="ku-Arab-IQ" sz="3600" dirty="0">
                <a:solidFill>
                  <a:schemeClr val="accent4">
                    <a:lumMod val="20000"/>
                    <a:lumOff val="80000"/>
                  </a:schemeClr>
                </a:solidFill>
                <a:sym typeface="AGA Arabesque" panose="05010101010101010101" pitchFamily="2" charset="2"/>
              </a:rPr>
              <a:t></a:t>
            </a:r>
            <a:r>
              <a:rPr lang="en-US" sz="3600" dirty="0">
                <a:solidFill>
                  <a:schemeClr val="accent4">
                    <a:lumMod val="20000"/>
                    <a:lumOff val="80000"/>
                  </a:schemeClr>
                </a:solidFill>
                <a:sym typeface="AGA Arabesque" panose="05010101010101010101" pitchFamily="2" charset="2"/>
              </a:rPr>
              <a:t> </a:t>
            </a:r>
            <a:r>
              <a:rPr lang="ku-Arab-IQ" sz="3600" dirty="0">
                <a:solidFill>
                  <a:schemeClr val="bg1"/>
                </a:solidFill>
              </a:rPr>
              <a:t>: "الجارُ أحَقُّ ‌بِشُفعة ‌جَارِه: يُنْتَظَر بها وإن كان غائباً، إذا كان طريقُهما واحداً"</a:t>
            </a:r>
            <a:r>
              <a:rPr lang="ar-IQ" sz="3600" dirty="0">
                <a:solidFill>
                  <a:schemeClr val="bg1"/>
                </a:solidFill>
              </a:rPr>
              <a:t> رواه أبوداود وابن ماجه والترمذي وحسنه.</a:t>
            </a:r>
            <a:endParaRPr lang="en-US" sz="3600" dirty="0">
              <a:solidFill>
                <a:schemeClr val="bg1"/>
              </a:solidFill>
            </a:endParaRPr>
          </a:p>
        </p:txBody>
      </p:sp>
    </p:spTree>
    <p:extLst>
      <p:ext uri="{BB962C8B-B14F-4D97-AF65-F5344CB8AC3E}">
        <p14:creationId xmlns:p14="http://schemas.microsoft.com/office/powerpoint/2010/main" val="1083990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65F3F-492E-ABDD-03A6-C6FB82D3E24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9E47737-9246-424B-64CA-AB0BD460B62A}"/>
              </a:ext>
            </a:extLst>
          </p:cNvPr>
          <p:cNvSpPr>
            <a:spLocks noGrp="1"/>
          </p:cNvSpPr>
          <p:nvPr>
            <p:ph idx="1"/>
          </p:nvPr>
        </p:nvSpPr>
        <p:spPr>
          <a:xfrm>
            <a:off x="824346" y="1825625"/>
            <a:ext cx="10515600" cy="4351338"/>
          </a:xfrm>
        </p:spPr>
        <p:txBody>
          <a:bodyPr>
            <a:normAutofit/>
          </a:bodyPr>
          <a:lstStyle/>
          <a:p>
            <a:pPr algn="r" rtl="1">
              <a:lnSpc>
                <a:spcPct val="150000"/>
              </a:lnSpc>
            </a:pPr>
            <a:r>
              <a:rPr lang="ar-IQ" sz="3600" dirty="0">
                <a:solidFill>
                  <a:schemeClr val="accent6">
                    <a:lumMod val="20000"/>
                    <a:lumOff val="80000"/>
                  </a:schemeClr>
                </a:solidFill>
              </a:rPr>
              <a:t>عن أبي رافع مولى رسول الله </a:t>
            </a:r>
            <a:r>
              <a:rPr lang="ku-Arab-IQ" sz="3600" dirty="0">
                <a:solidFill>
                  <a:schemeClr val="accent4">
                    <a:lumMod val="20000"/>
                    <a:lumOff val="80000"/>
                  </a:schemeClr>
                </a:solidFill>
                <a:sym typeface="AGA Arabesque" panose="05010101010101010101" pitchFamily="2" charset="2"/>
              </a:rPr>
              <a:t> </a:t>
            </a:r>
            <a:r>
              <a:rPr lang="ar-IQ" sz="3600" dirty="0">
                <a:solidFill>
                  <a:schemeClr val="accent6">
                    <a:lumMod val="20000"/>
                    <a:lumOff val="80000"/>
                  </a:schemeClr>
                </a:solidFill>
              </a:rPr>
              <a:t>أنه </a:t>
            </a:r>
            <a:r>
              <a:rPr lang="ku-Arab-IQ" sz="3600" dirty="0">
                <a:solidFill>
                  <a:schemeClr val="accent4">
                    <a:lumMod val="20000"/>
                    <a:lumOff val="80000"/>
                  </a:schemeClr>
                </a:solidFill>
                <a:sym typeface="AGA Arabesque" panose="05010101010101010101" pitchFamily="2" charset="2"/>
              </a:rPr>
              <a:t> </a:t>
            </a:r>
            <a:r>
              <a:rPr lang="ar-IQ" sz="3600" dirty="0">
                <a:solidFill>
                  <a:schemeClr val="accent6">
                    <a:lumMod val="20000"/>
                    <a:lumOff val="80000"/>
                  </a:schemeClr>
                </a:solidFill>
              </a:rPr>
              <a:t>قال (الجار أحق بسقبه) رواه البخاري.</a:t>
            </a:r>
            <a:endParaRPr lang="en-US" sz="3600" dirty="0">
              <a:solidFill>
                <a:schemeClr val="accent6">
                  <a:lumMod val="20000"/>
                  <a:lumOff val="80000"/>
                </a:schemeClr>
              </a:solidFill>
            </a:endParaRPr>
          </a:p>
        </p:txBody>
      </p:sp>
    </p:spTree>
    <p:extLst>
      <p:ext uri="{BB962C8B-B14F-4D97-AF65-F5344CB8AC3E}">
        <p14:creationId xmlns:p14="http://schemas.microsoft.com/office/powerpoint/2010/main" val="1014423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424FD-70FD-BD21-D4BF-DE82C4F3730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E0CF585-D146-B2EE-84AA-C7A17516454A}"/>
              </a:ext>
            </a:extLst>
          </p:cNvPr>
          <p:cNvSpPr>
            <a:spLocks noGrp="1"/>
          </p:cNvSpPr>
          <p:nvPr>
            <p:ph idx="1"/>
          </p:nvPr>
        </p:nvSpPr>
        <p:spPr>
          <a:xfrm>
            <a:off x="843675" y="1825625"/>
            <a:ext cx="10515600" cy="4351338"/>
          </a:xfrm>
        </p:spPr>
        <p:txBody>
          <a:bodyPr/>
          <a:lstStyle/>
          <a:p>
            <a:pPr algn="r" rtl="1">
              <a:lnSpc>
                <a:spcPct val="150000"/>
              </a:lnSpc>
            </a:pPr>
            <a:r>
              <a:rPr lang="ar-IQ" sz="3600" dirty="0">
                <a:solidFill>
                  <a:schemeClr val="accent4">
                    <a:lumMod val="40000"/>
                    <a:lumOff val="60000"/>
                  </a:schemeClr>
                </a:solidFill>
              </a:rPr>
              <a:t> الحسن عن سمرة قال: قال رسول الله </a:t>
            </a:r>
            <a:r>
              <a:rPr lang="ku-Arab-IQ" sz="3600" dirty="0">
                <a:solidFill>
                  <a:schemeClr val="accent4">
                    <a:lumMod val="20000"/>
                    <a:lumOff val="80000"/>
                  </a:schemeClr>
                </a:solidFill>
                <a:sym typeface="AGA Arabesque" panose="05010101010101010101" pitchFamily="2" charset="2"/>
              </a:rPr>
              <a:t> </a:t>
            </a:r>
            <a:r>
              <a:rPr lang="ar-IQ" sz="3600" dirty="0">
                <a:solidFill>
                  <a:schemeClr val="accent4">
                    <a:lumMod val="40000"/>
                    <a:lumOff val="60000"/>
                  </a:schemeClr>
                </a:solidFill>
              </a:rPr>
              <a:t>: (جار الدار أحق بالدار) رواه الترمذي وقال : حديث حسن صحيح.</a:t>
            </a:r>
          </a:p>
          <a:p>
            <a:pPr algn="r" rtl="1">
              <a:lnSpc>
                <a:spcPct val="150000"/>
              </a:lnSpc>
            </a:pPr>
            <a:r>
              <a:rPr lang="ar-IQ" sz="3600" dirty="0">
                <a:solidFill>
                  <a:schemeClr val="accent4">
                    <a:lumMod val="40000"/>
                    <a:lumOff val="60000"/>
                  </a:schemeClr>
                </a:solidFill>
              </a:rPr>
              <a:t>(جار الدار أحق بدار الجار أو الأرض) أبوداود</a:t>
            </a:r>
          </a:p>
          <a:p>
            <a:pPr algn="r" rtl="1">
              <a:lnSpc>
                <a:spcPct val="150000"/>
              </a:lnSpc>
            </a:pPr>
            <a:r>
              <a:rPr lang="ar-IQ" sz="3600" dirty="0">
                <a:solidFill>
                  <a:schemeClr val="accent4">
                    <a:lumMod val="40000"/>
                    <a:lumOff val="60000"/>
                  </a:schemeClr>
                </a:solidFill>
              </a:rPr>
              <a:t>(جار الدار أحق بشفعة الدار) الطحاوي.</a:t>
            </a:r>
          </a:p>
          <a:p>
            <a:pPr algn="r" rtl="1"/>
            <a:endParaRPr lang="en-US" dirty="0"/>
          </a:p>
        </p:txBody>
      </p:sp>
    </p:spTree>
    <p:extLst>
      <p:ext uri="{BB962C8B-B14F-4D97-AF65-F5344CB8AC3E}">
        <p14:creationId xmlns:p14="http://schemas.microsoft.com/office/powerpoint/2010/main" val="1491405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20537-C6C6-6FB7-917D-9D59AE0D6B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60DD832-9C3C-CC54-6703-AC03D1816E53}"/>
              </a:ext>
            </a:extLst>
          </p:cNvPr>
          <p:cNvSpPr>
            <a:spLocks noGrp="1"/>
          </p:cNvSpPr>
          <p:nvPr>
            <p:ph idx="1"/>
          </p:nvPr>
        </p:nvSpPr>
        <p:spPr>
          <a:xfrm>
            <a:off x="838200" y="2148676"/>
            <a:ext cx="10515600" cy="2855884"/>
          </a:xfrm>
        </p:spPr>
        <p:txBody>
          <a:bodyPr>
            <a:normAutofit/>
          </a:bodyPr>
          <a:lstStyle/>
          <a:p>
            <a:pPr algn="r" rtl="1">
              <a:lnSpc>
                <a:spcPct val="150000"/>
              </a:lnSpc>
            </a:pPr>
            <a:r>
              <a:rPr lang="ar-IQ" sz="3600" dirty="0">
                <a:solidFill>
                  <a:schemeClr val="accent4">
                    <a:lumMod val="40000"/>
                    <a:lumOff val="60000"/>
                  </a:schemeClr>
                </a:solidFill>
              </a:rPr>
              <a:t>عن ابن عباس أنه </a:t>
            </a:r>
            <a:r>
              <a:rPr lang="ku-Arab-IQ" sz="3600" dirty="0">
                <a:solidFill>
                  <a:schemeClr val="accent4">
                    <a:lumMod val="20000"/>
                    <a:lumOff val="80000"/>
                  </a:schemeClr>
                </a:solidFill>
                <a:sym typeface="AGA Arabesque" panose="05010101010101010101" pitchFamily="2" charset="2"/>
              </a:rPr>
              <a:t> </a:t>
            </a:r>
            <a:r>
              <a:rPr lang="ar-IQ" sz="3600" dirty="0">
                <a:solidFill>
                  <a:schemeClr val="accent4">
                    <a:lumMod val="40000"/>
                    <a:lumOff val="60000"/>
                  </a:schemeClr>
                </a:solidFill>
              </a:rPr>
              <a:t>قال: (من كان له أرض وأراد بيعها فليعرضها على جاره) رواه ابن ماجه </a:t>
            </a:r>
            <a:endParaRPr lang="en-US" sz="3600" dirty="0">
              <a:solidFill>
                <a:schemeClr val="accent4">
                  <a:lumMod val="40000"/>
                  <a:lumOff val="60000"/>
                </a:schemeClr>
              </a:solidFill>
            </a:endParaRPr>
          </a:p>
        </p:txBody>
      </p:sp>
    </p:spTree>
    <p:extLst>
      <p:ext uri="{BB962C8B-B14F-4D97-AF65-F5344CB8AC3E}">
        <p14:creationId xmlns:p14="http://schemas.microsoft.com/office/powerpoint/2010/main" val="1330873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8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6496A-39CF-896B-051E-744467B9ADC6}"/>
              </a:ext>
            </a:extLst>
          </p:cNvPr>
          <p:cNvSpPr>
            <a:spLocks noGrp="1"/>
          </p:cNvSpPr>
          <p:nvPr>
            <p:ph type="ctrTitle"/>
          </p:nvPr>
        </p:nvSpPr>
        <p:spPr>
          <a:xfrm>
            <a:off x="1524000" y="1084140"/>
            <a:ext cx="9144000" cy="1511224"/>
          </a:xfrm>
        </p:spPr>
        <p:txBody>
          <a:bodyPr>
            <a:normAutofit fontScale="90000"/>
          </a:bodyPr>
          <a:lstStyle/>
          <a:p>
            <a:pPr rtl="1">
              <a:lnSpc>
                <a:spcPct val="150000"/>
              </a:lnSpc>
            </a:pPr>
            <a:br>
              <a:rPr lang="ar-IQ" dirty="0">
                <a:solidFill>
                  <a:srgbClr val="C00000"/>
                </a:solidFill>
              </a:rPr>
            </a:br>
            <a:br>
              <a:rPr lang="ar-IQ" dirty="0">
                <a:solidFill>
                  <a:srgbClr val="C00000"/>
                </a:solidFill>
              </a:rPr>
            </a:br>
            <a:r>
              <a:rPr lang="ar-IQ" dirty="0">
                <a:solidFill>
                  <a:srgbClr val="C00000"/>
                </a:solidFill>
              </a:rPr>
              <a:t>خيار المجلس</a:t>
            </a:r>
            <a:br>
              <a:rPr lang="ar-IQ" dirty="0">
                <a:solidFill>
                  <a:srgbClr val="C00000"/>
                </a:solidFill>
              </a:rPr>
            </a:br>
            <a:r>
              <a:rPr lang="ar-IQ" sz="4000" dirty="0"/>
              <a:t>أدلة القائلين بنفي خيار المجلس</a:t>
            </a:r>
            <a:endParaRPr lang="en-US" dirty="0">
              <a:solidFill>
                <a:srgbClr val="C00000"/>
              </a:solidFill>
            </a:endParaRPr>
          </a:p>
        </p:txBody>
      </p:sp>
      <p:sp>
        <p:nvSpPr>
          <p:cNvPr id="3" name="Subtitle 2">
            <a:extLst>
              <a:ext uri="{FF2B5EF4-FFF2-40B4-BE49-F238E27FC236}">
                <a16:creationId xmlns:a16="http://schemas.microsoft.com/office/drawing/2014/main" id="{634D7B05-1385-234A-A1AE-68FBECB85063}"/>
              </a:ext>
            </a:extLst>
          </p:cNvPr>
          <p:cNvSpPr>
            <a:spLocks noGrp="1"/>
          </p:cNvSpPr>
          <p:nvPr>
            <p:ph type="subTitle" idx="1"/>
          </p:nvPr>
        </p:nvSpPr>
        <p:spPr>
          <a:xfrm>
            <a:off x="472713" y="3038881"/>
            <a:ext cx="11246573" cy="2283261"/>
          </a:xfrm>
        </p:spPr>
        <p:style>
          <a:lnRef idx="2">
            <a:schemeClr val="accent2"/>
          </a:lnRef>
          <a:fillRef idx="1">
            <a:schemeClr val="lt1"/>
          </a:fillRef>
          <a:effectRef idx="0">
            <a:schemeClr val="accent2"/>
          </a:effectRef>
          <a:fontRef idx="minor">
            <a:schemeClr val="dk1"/>
          </a:fontRef>
        </p:style>
        <p:txBody>
          <a:bodyPr>
            <a:normAutofit/>
          </a:bodyPr>
          <a:lstStyle/>
          <a:p>
            <a:pPr algn="r" rtl="1">
              <a:lnSpc>
                <a:spcPct val="160000"/>
              </a:lnSpc>
            </a:pPr>
            <a:r>
              <a:rPr lang="ar-IQ" sz="3600" dirty="0"/>
              <a:t>1- قوله تعالى: {</a:t>
            </a:r>
            <a:r>
              <a:rPr lang="ar-SA" sz="36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يَا أَيُّهَا الَّذِينَ آَمَنُوا لَا تَأْكُلُوا أَمْوَالَكُمْ بَيْنَكُمْ بِالْبَاطِلِ إِلَّا أَنْ تَكُونَ تِجَارَةً عَنْ تَرَاضٍ مِنْكُمْ </a:t>
            </a:r>
            <a:r>
              <a:rPr lang="ar-IQ" sz="36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a:t>
            </a:r>
            <a:endParaRPr lang="en-US" sz="3600" dirty="0"/>
          </a:p>
        </p:txBody>
      </p:sp>
    </p:spTree>
    <p:extLst>
      <p:ext uri="{BB962C8B-B14F-4D97-AF65-F5344CB8AC3E}">
        <p14:creationId xmlns:p14="http://schemas.microsoft.com/office/powerpoint/2010/main" val="11079958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F494-313E-A9CF-58BF-534F6EC225BD}"/>
              </a:ext>
            </a:extLst>
          </p:cNvPr>
          <p:cNvSpPr>
            <a:spLocks noGrp="1"/>
          </p:cNvSpPr>
          <p:nvPr>
            <p:ph type="title"/>
          </p:nvPr>
        </p:nvSpPr>
        <p:spPr/>
        <p:txBody>
          <a:bodyPr/>
          <a:lstStyle/>
          <a:p>
            <a:pPr algn="ctr" rtl="1"/>
            <a:r>
              <a:rPr lang="ar-IQ" dirty="0">
                <a:solidFill>
                  <a:schemeClr val="bg1"/>
                </a:solidFill>
              </a:rPr>
              <a:t>ما تثبت فيه الشفعة</a:t>
            </a:r>
            <a:endParaRPr lang="en-US" dirty="0">
              <a:solidFill>
                <a:schemeClr val="bg1"/>
              </a:solidFill>
            </a:endParaRPr>
          </a:p>
        </p:txBody>
      </p:sp>
      <p:sp>
        <p:nvSpPr>
          <p:cNvPr id="3" name="Content Placeholder 2">
            <a:extLst>
              <a:ext uri="{FF2B5EF4-FFF2-40B4-BE49-F238E27FC236}">
                <a16:creationId xmlns:a16="http://schemas.microsoft.com/office/drawing/2014/main" id="{0BF48962-ADC0-14F9-45DE-47D09267F4F0}"/>
              </a:ext>
            </a:extLst>
          </p:cNvPr>
          <p:cNvSpPr>
            <a:spLocks noGrp="1"/>
          </p:cNvSpPr>
          <p:nvPr>
            <p:ph idx="1"/>
          </p:nvPr>
        </p:nvSpPr>
        <p:spPr>
          <a:xfrm>
            <a:off x="484909" y="1825625"/>
            <a:ext cx="11270673" cy="2954442"/>
          </a:xfr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a:bodyPr>
          <a:lstStyle/>
          <a:p>
            <a:pPr algn="r" rtl="1">
              <a:lnSpc>
                <a:spcPct val="150000"/>
              </a:lnSpc>
            </a:pPr>
            <a:r>
              <a:rPr lang="ar-IQ" sz="3600" dirty="0"/>
              <a:t>المذهب الأول: تثبت في العقار دون المنقول، وبهذا قال جمهور العلماء.</a:t>
            </a:r>
          </a:p>
          <a:p>
            <a:pPr algn="r" rtl="1">
              <a:lnSpc>
                <a:spcPct val="150000"/>
              </a:lnSpc>
            </a:pPr>
            <a:r>
              <a:rPr lang="ar-IQ" sz="3600" dirty="0"/>
              <a:t>المذهب الثاني: تثبت في كل شيء عقارا كان أو منقولا.</a:t>
            </a:r>
            <a:endParaRPr lang="en-US" sz="3600" dirty="0"/>
          </a:p>
        </p:txBody>
      </p:sp>
    </p:spTree>
    <p:extLst>
      <p:ext uri="{BB962C8B-B14F-4D97-AF65-F5344CB8AC3E}">
        <p14:creationId xmlns:p14="http://schemas.microsoft.com/office/powerpoint/2010/main" val="1618366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D50F7-EA98-DC8D-23B1-BE10930F0BE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3E37D47-C3FB-F6B0-BA7E-2E22BD821732}"/>
              </a:ext>
            </a:extLst>
          </p:cNvPr>
          <p:cNvSpPr>
            <a:spLocks noGrp="1"/>
          </p:cNvSpPr>
          <p:nvPr>
            <p:ph idx="1"/>
          </p:nvPr>
        </p:nvSpPr>
        <p:spPr>
          <a:xfrm>
            <a:off x="843675" y="1825624"/>
            <a:ext cx="10515600" cy="2981819"/>
          </a:xfrm>
          <a:solidFill>
            <a:schemeClr val="accent6">
              <a:lumMod val="20000"/>
              <a:lumOff val="80000"/>
            </a:schemeClr>
          </a:solidFill>
          <a:effectLst>
            <a:softEdge rad="127000"/>
          </a:effectLst>
        </p:spPr>
        <p:style>
          <a:lnRef idx="2">
            <a:schemeClr val="accent2"/>
          </a:lnRef>
          <a:fillRef idx="1">
            <a:schemeClr val="lt1"/>
          </a:fillRef>
          <a:effectRef idx="0">
            <a:schemeClr val="accent2"/>
          </a:effectRef>
          <a:fontRef idx="minor">
            <a:schemeClr val="dk1"/>
          </a:fontRef>
        </p:style>
        <p:txBody>
          <a:bodyPr>
            <a:normAutofit/>
          </a:bodyPr>
          <a:lstStyle/>
          <a:p>
            <a:pPr algn="r" rtl="1">
              <a:lnSpc>
                <a:spcPct val="150000"/>
              </a:lnSpc>
            </a:pPr>
            <a:endParaRPr lang="ar-IQ" sz="3600" dirty="0"/>
          </a:p>
          <a:p>
            <a:pPr algn="r" rtl="1">
              <a:lnSpc>
                <a:spcPct val="150000"/>
              </a:lnSpc>
            </a:pPr>
            <a:r>
              <a:rPr lang="ar-IQ" sz="3600" dirty="0"/>
              <a:t>روي عن جابر قال: قال رسول الله </a:t>
            </a:r>
            <a:r>
              <a:rPr lang="ku-Arab-IQ" sz="4000" dirty="0">
                <a:solidFill>
                  <a:schemeClr val="tx1"/>
                </a:solidFill>
                <a:sym typeface="AGA Arabesque" panose="05010101010101010101" pitchFamily="2" charset="2"/>
              </a:rPr>
              <a:t></a:t>
            </a:r>
            <a:r>
              <a:rPr lang="ar-IQ" sz="3600" dirty="0"/>
              <a:t>: </a:t>
            </a:r>
            <a:r>
              <a:rPr lang="en-US" sz="3600" dirty="0"/>
              <a:t>)</a:t>
            </a:r>
            <a:r>
              <a:rPr lang="ar-IQ" sz="3600" dirty="0"/>
              <a:t>لا شفعة إلا في ربع أو عقار) رواه البيهقي </a:t>
            </a:r>
            <a:endParaRPr lang="en-US" sz="3600" dirty="0"/>
          </a:p>
        </p:txBody>
      </p:sp>
    </p:spTree>
    <p:extLst>
      <p:ext uri="{BB962C8B-B14F-4D97-AF65-F5344CB8AC3E}">
        <p14:creationId xmlns:p14="http://schemas.microsoft.com/office/powerpoint/2010/main" val="4101788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A5200-9B57-3640-CB10-56B03B4794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101636A-02F0-E507-BF82-16805B8E508B}"/>
              </a:ext>
            </a:extLst>
          </p:cNvPr>
          <p:cNvSpPr>
            <a:spLocks noGrp="1"/>
          </p:cNvSpPr>
          <p:nvPr>
            <p:ph idx="1"/>
          </p:nvPr>
        </p:nvSpPr>
        <p:spPr>
          <a:xfrm>
            <a:off x="838200" y="2011791"/>
            <a:ext cx="10515600" cy="2938016"/>
          </a:xfrm>
        </p:spPr>
        <p:txBody>
          <a:bodyPr>
            <a:normAutofit/>
          </a:bodyPr>
          <a:lstStyle/>
          <a:p>
            <a:pPr algn="r" rtl="1">
              <a:lnSpc>
                <a:spcPct val="150000"/>
              </a:lnSpc>
            </a:pPr>
            <a:r>
              <a:rPr lang="ar-IQ" sz="3600" dirty="0">
                <a:solidFill>
                  <a:schemeClr val="bg2"/>
                </a:solidFill>
              </a:rPr>
              <a:t>عن ابن عباس قال: قال رسول الله </a:t>
            </a:r>
            <a:r>
              <a:rPr lang="ku-Arab-IQ" sz="3600" dirty="0">
                <a:solidFill>
                  <a:schemeClr val="accent4">
                    <a:lumMod val="20000"/>
                    <a:lumOff val="80000"/>
                  </a:schemeClr>
                </a:solidFill>
                <a:sym typeface="AGA Arabesque" panose="05010101010101010101" pitchFamily="2" charset="2"/>
              </a:rPr>
              <a:t> </a:t>
            </a:r>
            <a:r>
              <a:rPr lang="ar-IQ" sz="3600" dirty="0">
                <a:solidFill>
                  <a:schemeClr val="bg2"/>
                </a:solidFill>
              </a:rPr>
              <a:t>: (الشريك شفيع والشفعة في كل شيء) رواه الطحاوي.</a:t>
            </a:r>
            <a:endParaRPr lang="en-US" sz="3600" dirty="0">
              <a:solidFill>
                <a:schemeClr val="bg2"/>
              </a:solidFill>
            </a:endParaRPr>
          </a:p>
        </p:txBody>
      </p:sp>
    </p:spTree>
    <p:extLst>
      <p:ext uri="{BB962C8B-B14F-4D97-AF65-F5344CB8AC3E}">
        <p14:creationId xmlns:p14="http://schemas.microsoft.com/office/powerpoint/2010/main" val="8396108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1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761C4-65E8-6D4A-0419-FB00DBFA9C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E0F2755-503D-89CE-445A-8ADBEE4B1A41}"/>
              </a:ext>
            </a:extLst>
          </p:cNvPr>
          <p:cNvSpPr>
            <a:spLocks noGrp="1"/>
          </p:cNvSpPr>
          <p:nvPr>
            <p:ph idx="1"/>
          </p:nvPr>
        </p:nvSpPr>
        <p:spPr/>
        <p:txBody>
          <a:bodyPr>
            <a:normAutofit/>
          </a:bodyPr>
          <a:lstStyle/>
          <a:p>
            <a:pPr algn="r" rtl="1">
              <a:lnSpc>
                <a:spcPct val="150000"/>
              </a:lnSpc>
            </a:pPr>
            <a:r>
              <a:rPr lang="ar-IQ" sz="3600" dirty="0"/>
              <a:t>عن جابر قال: قال رسول الله </a:t>
            </a:r>
            <a:r>
              <a:rPr lang="ku-Arab-IQ" sz="3600" dirty="0">
                <a:solidFill>
                  <a:schemeClr val="accent4">
                    <a:lumMod val="20000"/>
                    <a:lumOff val="80000"/>
                  </a:schemeClr>
                </a:solidFill>
                <a:sym typeface="AGA Arabesque" panose="05010101010101010101" pitchFamily="2" charset="2"/>
              </a:rPr>
              <a:t></a:t>
            </a:r>
            <a:r>
              <a:rPr lang="ar-IQ" sz="3600" dirty="0"/>
              <a:t>: الشفعة في كل شرك في أرض أو ربع أو حائط، لا يصلح أن يبيع حتى يؤذن شريكه فيأخذ أو يدع، فإن أبى فشريكه أحق به حتى يؤذنه) رواه مسلم.</a:t>
            </a:r>
            <a:endParaRPr lang="en-US" sz="3600" dirty="0"/>
          </a:p>
        </p:txBody>
      </p:sp>
    </p:spTree>
    <p:extLst>
      <p:ext uri="{BB962C8B-B14F-4D97-AF65-F5344CB8AC3E}">
        <p14:creationId xmlns:p14="http://schemas.microsoft.com/office/powerpoint/2010/main" val="355218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08BB3-7F81-DB03-812A-8DC7F9FC4B38}"/>
              </a:ext>
            </a:extLst>
          </p:cNvPr>
          <p:cNvSpPr>
            <a:spLocks noGrp="1"/>
          </p:cNvSpPr>
          <p:nvPr>
            <p:ph type="title"/>
          </p:nvPr>
        </p:nvSpPr>
        <p:spPr/>
        <p:txBody>
          <a:bodyPr/>
          <a:lstStyle/>
          <a:p>
            <a:pPr algn="ctr" rtl="1"/>
            <a:r>
              <a:rPr lang="ar-IQ" dirty="0">
                <a:solidFill>
                  <a:schemeClr val="accent4">
                    <a:lumMod val="20000"/>
                    <a:lumOff val="80000"/>
                  </a:schemeClr>
                </a:solidFill>
              </a:rPr>
              <a:t>المساقاة</a:t>
            </a:r>
            <a:endParaRPr lang="en-US" dirty="0">
              <a:solidFill>
                <a:schemeClr val="accent4">
                  <a:lumMod val="20000"/>
                  <a:lumOff val="80000"/>
                </a:schemeClr>
              </a:solidFill>
            </a:endParaRPr>
          </a:p>
        </p:txBody>
      </p:sp>
      <p:sp>
        <p:nvSpPr>
          <p:cNvPr id="3" name="Content Placeholder 2">
            <a:extLst>
              <a:ext uri="{FF2B5EF4-FFF2-40B4-BE49-F238E27FC236}">
                <a16:creationId xmlns:a16="http://schemas.microsoft.com/office/drawing/2014/main" id="{8A4E3350-13D0-D50D-4E50-C860C8F0AD96}"/>
              </a:ext>
            </a:extLst>
          </p:cNvPr>
          <p:cNvSpPr>
            <a:spLocks noGrp="1"/>
          </p:cNvSpPr>
          <p:nvPr>
            <p:ph idx="1"/>
          </p:nvPr>
        </p:nvSpPr>
        <p:spPr>
          <a:xfrm>
            <a:off x="838200" y="1825625"/>
            <a:ext cx="10515600" cy="2773752"/>
          </a:xfrm>
        </p:spPr>
        <p:txBody>
          <a:bodyPr>
            <a:normAutofit/>
          </a:bodyPr>
          <a:lstStyle/>
          <a:p>
            <a:pPr algn="r" rtl="1">
              <a:lnSpc>
                <a:spcPct val="150000"/>
              </a:lnSpc>
            </a:pPr>
            <a:r>
              <a:rPr lang="ar-IQ" sz="3600" dirty="0">
                <a:solidFill>
                  <a:schemeClr val="accent4">
                    <a:lumMod val="20000"/>
                    <a:lumOff val="80000"/>
                  </a:schemeClr>
                </a:solidFill>
              </a:rPr>
              <a:t>المذهب الأول: قال بعدم مشروعية المساقاة.</a:t>
            </a:r>
          </a:p>
          <a:p>
            <a:pPr algn="r" rtl="1">
              <a:lnSpc>
                <a:spcPct val="150000"/>
              </a:lnSpc>
            </a:pPr>
            <a:r>
              <a:rPr lang="ar-IQ" sz="3600" dirty="0">
                <a:solidFill>
                  <a:schemeClr val="accent4">
                    <a:lumMod val="20000"/>
                    <a:lumOff val="80000"/>
                  </a:schemeClr>
                </a:solidFill>
              </a:rPr>
              <a:t>المذهب الثاني: قتل بجواز هذا النوع من المعاملات.</a:t>
            </a:r>
            <a:endParaRPr lang="en-US" sz="3600" dirty="0">
              <a:solidFill>
                <a:schemeClr val="accent4">
                  <a:lumMod val="20000"/>
                  <a:lumOff val="80000"/>
                </a:schemeClr>
              </a:solidFill>
            </a:endParaRPr>
          </a:p>
        </p:txBody>
      </p:sp>
    </p:spTree>
    <p:extLst>
      <p:ext uri="{BB962C8B-B14F-4D97-AF65-F5344CB8AC3E}">
        <p14:creationId xmlns:p14="http://schemas.microsoft.com/office/powerpoint/2010/main" val="13766432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2A3C9-17ED-F8F7-56D3-283BD714E73E}"/>
              </a:ext>
            </a:extLst>
          </p:cNvPr>
          <p:cNvSpPr>
            <a:spLocks noGrp="1"/>
          </p:cNvSpPr>
          <p:nvPr>
            <p:ph type="title"/>
          </p:nvPr>
        </p:nvSpPr>
        <p:spPr>
          <a:xfrm>
            <a:off x="838200" y="365126"/>
            <a:ext cx="10515600" cy="954457"/>
          </a:xfrm>
        </p:spPr>
        <p:txBody>
          <a:bodyPr/>
          <a:lstStyle/>
          <a:p>
            <a:pPr algn="ctr" rtl="1"/>
            <a:r>
              <a:rPr lang="ar-IQ" dirty="0">
                <a:solidFill>
                  <a:schemeClr val="accent4">
                    <a:lumMod val="20000"/>
                    <a:lumOff val="80000"/>
                  </a:schemeClr>
                </a:solidFill>
              </a:rPr>
              <a:t>شروط صحة المساقاة</a:t>
            </a:r>
            <a:endParaRPr lang="en-US" dirty="0">
              <a:solidFill>
                <a:schemeClr val="accent4">
                  <a:lumMod val="20000"/>
                  <a:lumOff val="80000"/>
                </a:schemeClr>
              </a:solidFill>
            </a:endParaRPr>
          </a:p>
        </p:txBody>
      </p:sp>
      <p:sp>
        <p:nvSpPr>
          <p:cNvPr id="3" name="Content Placeholder 2">
            <a:extLst>
              <a:ext uri="{FF2B5EF4-FFF2-40B4-BE49-F238E27FC236}">
                <a16:creationId xmlns:a16="http://schemas.microsoft.com/office/drawing/2014/main" id="{3C8AAD4C-E210-EA9A-C1C2-BAE355949E90}"/>
              </a:ext>
            </a:extLst>
          </p:cNvPr>
          <p:cNvSpPr>
            <a:spLocks noGrp="1"/>
          </p:cNvSpPr>
          <p:nvPr>
            <p:ph idx="1"/>
          </p:nvPr>
        </p:nvSpPr>
        <p:spPr>
          <a:xfrm>
            <a:off x="393320" y="1404015"/>
            <a:ext cx="11405360" cy="4351338"/>
          </a:xfrm>
        </p:spPr>
        <p:txBody>
          <a:bodyPr>
            <a:normAutofit fontScale="92500"/>
          </a:bodyPr>
          <a:lstStyle/>
          <a:p>
            <a:pPr algn="r" rtl="1">
              <a:lnSpc>
                <a:spcPct val="150000"/>
              </a:lnSpc>
            </a:pPr>
            <a:r>
              <a:rPr lang="ar-IQ" sz="3600" dirty="0">
                <a:solidFill>
                  <a:schemeClr val="accent4">
                    <a:lumMod val="20000"/>
                    <a:lumOff val="80000"/>
                  </a:schemeClr>
                </a:solidFill>
              </a:rPr>
              <a:t>أولا: أن تكون حصة العامل جزءا مشاعا معلوما من الثمر.</a:t>
            </a:r>
          </a:p>
          <a:p>
            <a:pPr algn="r" rtl="1">
              <a:lnSpc>
                <a:spcPct val="150000"/>
              </a:lnSpc>
            </a:pPr>
            <a:r>
              <a:rPr lang="ar-IQ" sz="3600" dirty="0">
                <a:solidFill>
                  <a:schemeClr val="accent4">
                    <a:lumMod val="20000"/>
                    <a:lumOff val="80000"/>
                  </a:schemeClr>
                </a:solidFill>
              </a:rPr>
              <a:t>ثانيا: كل ما يتعلق بالعمل في الأشجار فهو على العامل  كالسقي والتسميد وجني الثمرة..</a:t>
            </a:r>
          </a:p>
          <a:p>
            <a:pPr algn="r" rtl="1">
              <a:lnSpc>
                <a:spcPct val="150000"/>
              </a:lnSpc>
            </a:pPr>
            <a:r>
              <a:rPr lang="ar-IQ" sz="3600" dirty="0">
                <a:solidFill>
                  <a:schemeClr val="accent4">
                    <a:lumMod val="20000"/>
                    <a:lumOff val="80000"/>
                  </a:schemeClr>
                </a:solidFill>
              </a:rPr>
              <a:t>ومذهب الشافعي  ان ما يتكرر كل عام فهو على العامل كالسقي وتنقية النهر... وما لا يتكرر كل عام  كبناء حائط البستان وحفر النهر فذلك على المالك..</a:t>
            </a:r>
          </a:p>
        </p:txBody>
      </p:sp>
    </p:spTree>
    <p:extLst>
      <p:ext uri="{BB962C8B-B14F-4D97-AF65-F5344CB8AC3E}">
        <p14:creationId xmlns:p14="http://schemas.microsoft.com/office/powerpoint/2010/main" val="24675609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D0545-D4F7-CB7B-29BA-E21644C6B87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431EB13-FEC3-BCBD-994B-7BC8865B2FC3}"/>
              </a:ext>
            </a:extLst>
          </p:cNvPr>
          <p:cNvSpPr>
            <a:spLocks noGrp="1"/>
          </p:cNvSpPr>
          <p:nvPr>
            <p:ph idx="1"/>
          </p:nvPr>
        </p:nvSpPr>
        <p:spPr>
          <a:xfrm>
            <a:off x="619182" y="1946086"/>
            <a:ext cx="10515600" cy="2976344"/>
          </a:xfrm>
        </p:spPr>
        <p:txBody>
          <a:bodyPr/>
          <a:lstStyle/>
          <a:p>
            <a:pPr algn="r" rtl="1">
              <a:lnSpc>
                <a:spcPct val="150000"/>
              </a:lnSpc>
            </a:pPr>
            <a:r>
              <a:rPr lang="ar-IQ" sz="3600" dirty="0">
                <a:solidFill>
                  <a:schemeClr val="accent4">
                    <a:lumMod val="20000"/>
                    <a:lumOff val="80000"/>
                  </a:schemeClr>
                </a:solidFill>
              </a:rPr>
              <a:t>وقال أبو يوسف ومحمد: العمل الذي يكون قبل إدراك الثمرة فهو على العامل أما ما كان بعد إدراكها كجني الثمار وما يتبع ذلك فهو عليهما معا.</a:t>
            </a:r>
          </a:p>
        </p:txBody>
      </p:sp>
    </p:spTree>
    <p:extLst>
      <p:ext uri="{BB962C8B-B14F-4D97-AF65-F5344CB8AC3E}">
        <p14:creationId xmlns:p14="http://schemas.microsoft.com/office/powerpoint/2010/main" val="3052419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0A7BB-400F-2140-0DE7-72F29468B1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D830C8D-B836-18D9-C44F-F1BB3BE98C9E}"/>
              </a:ext>
            </a:extLst>
          </p:cNvPr>
          <p:cNvSpPr>
            <a:spLocks noGrp="1"/>
          </p:cNvSpPr>
          <p:nvPr>
            <p:ph idx="1"/>
          </p:nvPr>
        </p:nvSpPr>
        <p:spPr/>
        <p:txBody>
          <a:bodyPr>
            <a:normAutofit/>
          </a:bodyPr>
          <a:lstStyle/>
          <a:p>
            <a:pPr algn="r" rtl="1">
              <a:lnSpc>
                <a:spcPct val="200000"/>
              </a:lnSpc>
            </a:pPr>
            <a:r>
              <a:rPr lang="ar-IQ" sz="3600" dirty="0">
                <a:solidFill>
                  <a:schemeClr val="accent4">
                    <a:lumMod val="20000"/>
                    <a:lumOff val="80000"/>
                  </a:schemeClr>
                </a:solidFill>
              </a:rPr>
              <a:t>ثالثا: أن الأصل في المساقاة أن تكون مطلقة عن التقييد بمدة. هذا عند الحنابلة والظاهرية، إلا أن الظاهرية قالوا لا يجوز تقييدها بمدة، بينما قالت الحنابلة  لو قيده بمدة جاز.</a:t>
            </a:r>
            <a:endParaRPr lang="en-US" sz="3600" dirty="0">
              <a:solidFill>
                <a:schemeClr val="accent4">
                  <a:lumMod val="20000"/>
                  <a:lumOff val="80000"/>
                </a:schemeClr>
              </a:solidFill>
            </a:endParaRPr>
          </a:p>
        </p:txBody>
      </p:sp>
    </p:spTree>
    <p:extLst>
      <p:ext uri="{BB962C8B-B14F-4D97-AF65-F5344CB8AC3E}">
        <p14:creationId xmlns:p14="http://schemas.microsoft.com/office/powerpoint/2010/main" val="29893018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F3C44-40B2-BD09-D553-E0B72B79A1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1E8881B-3706-055B-5996-B09304D1F563}"/>
              </a:ext>
            </a:extLst>
          </p:cNvPr>
          <p:cNvSpPr>
            <a:spLocks noGrp="1"/>
          </p:cNvSpPr>
          <p:nvPr>
            <p:ph idx="1"/>
          </p:nvPr>
        </p:nvSpPr>
        <p:spPr>
          <a:xfrm>
            <a:off x="761544" y="2332542"/>
            <a:ext cx="10515600" cy="3060776"/>
          </a:xfrm>
        </p:spPr>
        <p:txBody>
          <a:bodyPr>
            <a:normAutofit/>
          </a:bodyPr>
          <a:lstStyle/>
          <a:p>
            <a:pPr algn="r" rtl="1"/>
            <a:r>
              <a:rPr lang="ar-IQ" sz="3600" dirty="0">
                <a:solidFill>
                  <a:srgbClr val="FFC000"/>
                </a:solidFill>
              </a:rPr>
              <a:t>الأصل عند الجمهور أن تكون مقيدة بمدة، كسنة أو سنتين ونحو ذلك</a:t>
            </a:r>
            <a:endParaRPr lang="en-US" sz="3600" dirty="0">
              <a:solidFill>
                <a:srgbClr val="FFC000"/>
              </a:solidFill>
            </a:endParaRPr>
          </a:p>
        </p:txBody>
      </p:sp>
    </p:spTree>
    <p:extLst>
      <p:ext uri="{BB962C8B-B14F-4D97-AF65-F5344CB8AC3E}">
        <p14:creationId xmlns:p14="http://schemas.microsoft.com/office/powerpoint/2010/main" val="39427716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06607-5393-56B3-53CA-9D38FDE7418E}"/>
              </a:ext>
            </a:extLst>
          </p:cNvPr>
          <p:cNvSpPr>
            <a:spLocks noGrp="1"/>
          </p:cNvSpPr>
          <p:nvPr>
            <p:ph type="title"/>
          </p:nvPr>
        </p:nvSpPr>
        <p:spPr/>
        <p:txBody>
          <a:bodyPr/>
          <a:lstStyle/>
          <a:p>
            <a:pPr algn="ctr"/>
            <a:r>
              <a:rPr lang="ar-IQ" dirty="0">
                <a:solidFill>
                  <a:schemeClr val="accent4">
                    <a:lumMod val="20000"/>
                    <a:lumOff val="80000"/>
                  </a:schemeClr>
                </a:solidFill>
              </a:rPr>
              <a:t>المزارعة</a:t>
            </a:r>
            <a:endParaRPr lang="en-US" dirty="0">
              <a:solidFill>
                <a:schemeClr val="accent4">
                  <a:lumMod val="20000"/>
                  <a:lumOff val="80000"/>
                </a:schemeClr>
              </a:solidFill>
            </a:endParaRPr>
          </a:p>
        </p:txBody>
      </p:sp>
      <p:sp>
        <p:nvSpPr>
          <p:cNvPr id="3" name="Content Placeholder 2">
            <a:extLst>
              <a:ext uri="{FF2B5EF4-FFF2-40B4-BE49-F238E27FC236}">
                <a16:creationId xmlns:a16="http://schemas.microsoft.com/office/drawing/2014/main" id="{39DCE65E-8366-C7EC-99E6-586A243FAB9D}"/>
              </a:ext>
            </a:extLst>
          </p:cNvPr>
          <p:cNvSpPr>
            <a:spLocks noGrp="1"/>
          </p:cNvSpPr>
          <p:nvPr>
            <p:ph idx="1"/>
          </p:nvPr>
        </p:nvSpPr>
        <p:spPr/>
        <p:txBody>
          <a:bodyPr>
            <a:normAutofit/>
          </a:bodyPr>
          <a:lstStyle/>
          <a:p>
            <a:pPr algn="r" rtl="1">
              <a:lnSpc>
                <a:spcPct val="150000"/>
              </a:lnSpc>
            </a:pPr>
            <a:r>
              <a:rPr lang="ar-IQ" sz="3600" dirty="0">
                <a:solidFill>
                  <a:schemeClr val="accent4">
                    <a:lumMod val="20000"/>
                    <a:lumOff val="80000"/>
                  </a:schemeClr>
                </a:solidFill>
              </a:rPr>
              <a:t>اختلف الفقهاء في مشروعيتها على قولين:</a:t>
            </a:r>
          </a:p>
          <a:p>
            <a:pPr algn="r" rtl="1">
              <a:lnSpc>
                <a:spcPct val="150000"/>
              </a:lnSpc>
            </a:pPr>
            <a:r>
              <a:rPr lang="ar-IQ" sz="3600" dirty="0">
                <a:solidFill>
                  <a:schemeClr val="accent4">
                    <a:lumMod val="20000"/>
                    <a:lumOff val="80000"/>
                  </a:schemeClr>
                </a:solidFill>
              </a:rPr>
              <a:t>المذهب الأول: عدم مشروعية المزارعة  إلا أن مالك والشافعي وداود الظاهري أجازوها إذا كانت تابعة للمساقاة.</a:t>
            </a:r>
          </a:p>
          <a:p>
            <a:pPr algn="r" rtl="1">
              <a:lnSpc>
                <a:spcPct val="150000"/>
              </a:lnSpc>
            </a:pPr>
            <a:r>
              <a:rPr lang="ar-IQ" sz="3600" dirty="0">
                <a:solidFill>
                  <a:schemeClr val="accent4">
                    <a:lumMod val="20000"/>
                    <a:lumOff val="80000"/>
                  </a:schemeClr>
                </a:solidFill>
              </a:rPr>
              <a:t>المذهب الثاني : قال بجواز المزارعة. </a:t>
            </a:r>
            <a:endParaRPr lang="en-US" sz="3600" dirty="0">
              <a:solidFill>
                <a:schemeClr val="accent4">
                  <a:lumMod val="20000"/>
                  <a:lumOff val="80000"/>
                </a:schemeClr>
              </a:solidFill>
            </a:endParaRPr>
          </a:p>
        </p:txBody>
      </p:sp>
    </p:spTree>
    <p:extLst>
      <p:ext uri="{BB962C8B-B14F-4D97-AF65-F5344CB8AC3E}">
        <p14:creationId xmlns:p14="http://schemas.microsoft.com/office/powerpoint/2010/main" val="934863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313B8-CA72-F123-55CF-8E3C8764DFD9}"/>
              </a:ext>
            </a:extLst>
          </p:cNvPr>
          <p:cNvSpPr>
            <a:spLocks noGrp="1"/>
          </p:cNvSpPr>
          <p:nvPr>
            <p:ph type="title"/>
          </p:nvPr>
        </p:nvSpPr>
        <p:spPr>
          <a:xfrm>
            <a:off x="838200" y="1368863"/>
            <a:ext cx="10515600" cy="1405960"/>
          </a:xfrm>
        </p:spPr>
        <p:style>
          <a:lnRef idx="2">
            <a:schemeClr val="accent2"/>
          </a:lnRef>
          <a:fillRef idx="1">
            <a:schemeClr val="lt1"/>
          </a:fillRef>
          <a:effectRef idx="0">
            <a:schemeClr val="accent2"/>
          </a:effectRef>
          <a:fontRef idx="minor">
            <a:schemeClr val="dk1"/>
          </a:fontRef>
        </p:style>
        <p:txBody>
          <a:bodyPr>
            <a:normAutofit/>
          </a:bodyPr>
          <a:lstStyle/>
          <a:p>
            <a:pPr algn="ctr"/>
            <a:r>
              <a:rPr lang="ar-IQ"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a:t>
            </a:r>
            <a:r>
              <a:rPr lang="ar-SA"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يَا أَيُّهَا الَّذِينَ آَمَنُوا أَوْفُوا بِالْعُقُودِ</a:t>
            </a:r>
            <a:r>
              <a:rPr lang="ar-IQ"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a:t>
            </a:r>
            <a:endParaRPr lang="en-US" sz="8000" dirty="0"/>
          </a:p>
        </p:txBody>
      </p:sp>
      <p:sp>
        <p:nvSpPr>
          <p:cNvPr id="3" name="Content Placeholder 2">
            <a:extLst>
              <a:ext uri="{FF2B5EF4-FFF2-40B4-BE49-F238E27FC236}">
                <a16:creationId xmlns:a16="http://schemas.microsoft.com/office/drawing/2014/main" id="{6D74CD16-5577-C709-F75B-E1FF9F323540}"/>
              </a:ext>
            </a:extLst>
          </p:cNvPr>
          <p:cNvSpPr>
            <a:spLocks noGrp="1"/>
          </p:cNvSpPr>
          <p:nvPr>
            <p:ph idx="1"/>
          </p:nvPr>
        </p:nvSpPr>
        <p:spPr>
          <a:xfrm>
            <a:off x="838200" y="3613372"/>
            <a:ext cx="10515600" cy="1540523"/>
          </a:xfrm>
        </p:spPr>
        <p:style>
          <a:lnRef idx="2">
            <a:schemeClr val="accent2"/>
          </a:lnRef>
          <a:fillRef idx="1">
            <a:schemeClr val="lt1"/>
          </a:fillRef>
          <a:effectRef idx="0">
            <a:schemeClr val="accent2"/>
          </a:effectRef>
          <a:fontRef idx="minor">
            <a:schemeClr val="dk1"/>
          </a:fontRef>
        </p:style>
        <p:txBody>
          <a:bodyPr>
            <a:normAutofit/>
          </a:bodyPr>
          <a:lstStyle/>
          <a:p>
            <a:pPr marL="0" indent="0" algn="ctr" rtl="1">
              <a:buNone/>
            </a:pPr>
            <a:endParaRPr lang="ar-IQ" sz="3600" dirty="0">
              <a:effectLst/>
              <a:latin typeface="KFGQPC HAFS Uthmanic Script" panose="02000000000000000000" pitchFamily="2" charset="-78"/>
              <a:cs typeface="KFGQPC HAFS Uthmanic Script" panose="02000000000000000000" pitchFamily="2" charset="-78"/>
            </a:endParaRPr>
          </a:p>
          <a:p>
            <a:pPr marL="0" indent="0" algn="ctr" rtl="1">
              <a:buNone/>
            </a:pPr>
            <a:r>
              <a:rPr lang="ar-IQ"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a:t>
            </a:r>
            <a:r>
              <a:rPr lang="ar-SA"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وَأَشْهِدُوا إِذَا تَبَايَعْتُمْ</a:t>
            </a:r>
            <a:r>
              <a:rPr lang="ar-IQ"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a:t>
            </a:r>
            <a:r>
              <a:rPr lang="ar-SA"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4000" dirty="0"/>
          </a:p>
        </p:txBody>
      </p:sp>
    </p:spTree>
    <p:extLst>
      <p:ext uri="{BB962C8B-B14F-4D97-AF65-F5344CB8AC3E}">
        <p14:creationId xmlns:p14="http://schemas.microsoft.com/office/powerpoint/2010/main" val="19079426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B731A-CBBA-5939-69FA-D8CC41EB4F23}"/>
              </a:ext>
            </a:extLst>
          </p:cNvPr>
          <p:cNvSpPr>
            <a:spLocks noGrp="1"/>
          </p:cNvSpPr>
          <p:nvPr>
            <p:ph type="title"/>
          </p:nvPr>
        </p:nvSpPr>
        <p:spPr/>
        <p:txBody>
          <a:bodyPr/>
          <a:lstStyle/>
          <a:p>
            <a:pPr algn="ctr" rtl="1"/>
            <a:r>
              <a:rPr lang="ar-IQ" dirty="0">
                <a:solidFill>
                  <a:schemeClr val="bg1">
                    <a:lumMod val="95000"/>
                  </a:schemeClr>
                </a:solidFill>
              </a:rPr>
              <a:t>أهم ما يتعلق بهذه المعاملة</a:t>
            </a:r>
            <a:endParaRPr lang="en-US" dirty="0">
              <a:solidFill>
                <a:schemeClr val="bg1">
                  <a:lumMod val="95000"/>
                </a:schemeClr>
              </a:solidFill>
            </a:endParaRPr>
          </a:p>
        </p:txBody>
      </p:sp>
      <p:sp>
        <p:nvSpPr>
          <p:cNvPr id="3" name="Content Placeholder 2">
            <a:extLst>
              <a:ext uri="{FF2B5EF4-FFF2-40B4-BE49-F238E27FC236}">
                <a16:creationId xmlns:a16="http://schemas.microsoft.com/office/drawing/2014/main" id="{3B73E9A2-9B85-7345-0AA6-711F8A53CBD5}"/>
              </a:ext>
            </a:extLst>
          </p:cNvPr>
          <p:cNvSpPr>
            <a:spLocks noGrp="1"/>
          </p:cNvSpPr>
          <p:nvPr>
            <p:ph idx="1"/>
          </p:nvPr>
        </p:nvSpPr>
        <p:spPr>
          <a:xfrm>
            <a:off x="838200" y="1825625"/>
            <a:ext cx="10515600" cy="3704579"/>
          </a:xfrm>
        </p:spPr>
        <p:txBody>
          <a:bodyPr>
            <a:noAutofit/>
          </a:bodyPr>
          <a:lstStyle/>
          <a:p>
            <a:pPr algn="r" rtl="1">
              <a:lnSpc>
                <a:spcPct val="150000"/>
              </a:lnSpc>
            </a:pPr>
            <a:r>
              <a:rPr lang="ar-IQ" sz="3600" dirty="0">
                <a:solidFill>
                  <a:schemeClr val="accent4">
                    <a:lumMod val="20000"/>
                    <a:lumOff val="80000"/>
                  </a:schemeClr>
                </a:solidFill>
              </a:rPr>
              <a:t>1- قال ابن حزم ليس </a:t>
            </a:r>
            <a:r>
              <a:rPr lang="ar-IQ" sz="3600" dirty="0" err="1">
                <a:solidFill>
                  <a:schemeClr val="accent4">
                    <a:lumMod val="20000"/>
                    <a:lumOff val="80000"/>
                  </a:schemeClr>
                </a:solidFill>
              </a:rPr>
              <a:t>هلى</a:t>
            </a:r>
            <a:r>
              <a:rPr lang="ar-IQ" sz="3600" dirty="0">
                <a:solidFill>
                  <a:schemeClr val="accent4">
                    <a:lumMod val="20000"/>
                    <a:lumOff val="80000"/>
                  </a:schemeClr>
                </a:solidFill>
              </a:rPr>
              <a:t> صاحب الأرض غير الأرض أما البذر والعمل والآلات فكلها على العامل</a:t>
            </a:r>
          </a:p>
          <a:p>
            <a:pPr algn="r" rtl="1">
              <a:lnSpc>
                <a:spcPct val="150000"/>
              </a:lnSpc>
            </a:pPr>
            <a:r>
              <a:rPr lang="ar-IQ" sz="3600" dirty="0">
                <a:solidFill>
                  <a:schemeClr val="accent4">
                    <a:lumMod val="20000"/>
                    <a:lumOff val="80000"/>
                  </a:schemeClr>
                </a:solidFill>
              </a:rPr>
              <a:t>وقال أحمد  البذر على المالك وفي رواية عنه بجواز أن يكون البذر على العامل</a:t>
            </a:r>
          </a:p>
        </p:txBody>
      </p:sp>
    </p:spTree>
    <p:extLst>
      <p:ext uri="{BB962C8B-B14F-4D97-AF65-F5344CB8AC3E}">
        <p14:creationId xmlns:p14="http://schemas.microsoft.com/office/powerpoint/2010/main" val="19883782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FCB65-CAC9-70E8-76AA-68DBE702368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0ABAD4D-EAF9-C60A-8E68-A46E092A3434}"/>
              </a:ext>
            </a:extLst>
          </p:cNvPr>
          <p:cNvSpPr>
            <a:spLocks noGrp="1"/>
          </p:cNvSpPr>
          <p:nvPr>
            <p:ph idx="1"/>
          </p:nvPr>
        </p:nvSpPr>
        <p:spPr/>
        <p:txBody>
          <a:bodyPr/>
          <a:lstStyle/>
          <a:p>
            <a:pPr algn="r" rtl="1"/>
            <a:r>
              <a:rPr lang="ar-IQ" dirty="0">
                <a:solidFill>
                  <a:schemeClr val="bg1"/>
                </a:solidFill>
              </a:rPr>
              <a:t>وقال أصحاب أبي حنيفة والإمامية يجوز أن يكون البذر من أيهما حسب الاتفاق وكذلك </a:t>
            </a:r>
            <a:r>
              <a:rPr lang="ar-IQ" dirty="0" err="1">
                <a:solidFill>
                  <a:schemeClr val="bg1"/>
                </a:solidFill>
              </a:rPr>
              <a:t>الألات</a:t>
            </a:r>
            <a:r>
              <a:rPr lang="ar-IQ" dirty="0">
                <a:solidFill>
                  <a:schemeClr val="bg1"/>
                </a:solidFill>
              </a:rPr>
              <a:t> ..</a:t>
            </a:r>
            <a:endParaRPr lang="en-US" dirty="0">
              <a:solidFill>
                <a:schemeClr val="bg1"/>
              </a:solidFill>
            </a:endParaRPr>
          </a:p>
        </p:txBody>
      </p:sp>
    </p:spTree>
    <p:extLst>
      <p:ext uri="{BB962C8B-B14F-4D97-AF65-F5344CB8AC3E}">
        <p14:creationId xmlns:p14="http://schemas.microsoft.com/office/powerpoint/2010/main" val="18974663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1EEB4-83C6-BD48-4CC7-D9496411005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40CA174-2944-4AD2-4F1E-35E1A81EFD06}"/>
              </a:ext>
            </a:extLst>
          </p:cNvPr>
          <p:cNvSpPr>
            <a:spLocks noGrp="1"/>
          </p:cNvSpPr>
          <p:nvPr>
            <p:ph idx="1"/>
          </p:nvPr>
        </p:nvSpPr>
        <p:spPr>
          <a:xfrm>
            <a:off x="838200" y="1825625"/>
            <a:ext cx="10515600" cy="3403429"/>
          </a:xfrm>
        </p:spPr>
        <p:txBody>
          <a:bodyPr>
            <a:normAutofit/>
          </a:bodyPr>
          <a:lstStyle/>
          <a:p>
            <a:pPr algn="r" rtl="1">
              <a:lnSpc>
                <a:spcPct val="150000"/>
              </a:lnSpc>
            </a:pPr>
            <a:r>
              <a:rPr lang="ar-IQ" sz="3600" dirty="0">
                <a:solidFill>
                  <a:schemeClr val="accent4">
                    <a:lumMod val="20000"/>
                    <a:lumOff val="80000"/>
                  </a:schemeClr>
                </a:solidFill>
              </a:rPr>
              <a:t>ثانيا: يقسم النماء بينهما على حسب ما مر في المساقاة..</a:t>
            </a:r>
          </a:p>
          <a:p>
            <a:pPr algn="r" rtl="1">
              <a:lnSpc>
                <a:spcPct val="150000"/>
              </a:lnSpc>
            </a:pPr>
            <a:r>
              <a:rPr lang="ar-IQ" sz="3600" dirty="0">
                <a:solidFill>
                  <a:schemeClr val="accent4">
                    <a:lumMod val="20000"/>
                    <a:lumOff val="80000"/>
                  </a:schemeClr>
                </a:solidFill>
              </a:rPr>
              <a:t>ثالثا: بالنسبة للمدة فإن قول الحنابلة والظاهرية كقولهم في المساقاة واشترط  أصحاب  أبي حنيفة تعيين مدة معلومة.</a:t>
            </a:r>
            <a:endParaRPr lang="en-US" sz="3600" dirty="0">
              <a:solidFill>
                <a:schemeClr val="accent4">
                  <a:lumMod val="20000"/>
                  <a:lumOff val="80000"/>
                </a:schemeClr>
              </a:solidFill>
            </a:endParaRPr>
          </a:p>
        </p:txBody>
      </p:sp>
    </p:spTree>
    <p:extLst>
      <p:ext uri="{BB962C8B-B14F-4D97-AF65-F5344CB8AC3E}">
        <p14:creationId xmlns:p14="http://schemas.microsoft.com/office/powerpoint/2010/main" val="30870958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3335B-EFCC-87B6-8900-0CF1FFD6F79F}"/>
              </a:ext>
            </a:extLst>
          </p:cNvPr>
          <p:cNvSpPr>
            <a:spLocks noGrp="1"/>
          </p:cNvSpPr>
          <p:nvPr>
            <p:ph type="title"/>
          </p:nvPr>
        </p:nvSpPr>
        <p:spPr>
          <a:xfrm>
            <a:off x="838200" y="664325"/>
            <a:ext cx="10515600" cy="1325563"/>
          </a:xfrm>
        </p:spPr>
        <p:txBody>
          <a:bodyPr/>
          <a:lstStyle/>
          <a:p>
            <a:pPr algn="ctr" rtl="1"/>
            <a:r>
              <a:rPr lang="ar-IQ" dirty="0">
                <a:solidFill>
                  <a:schemeClr val="accent4">
                    <a:lumMod val="20000"/>
                    <a:lumOff val="80000"/>
                  </a:schemeClr>
                </a:solidFill>
              </a:rPr>
              <a:t>الأدلة</a:t>
            </a:r>
            <a:endParaRPr lang="en-US" dirty="0">
              <a:solidFill>
                <a:schemeClr val="accent4">
                  <a:lumMod val="20000"/>
                  <a:lumOff val="80000"/>
                </a:schemeClr>
              </a:solidFill>
            </a:endParaRPr>
          </a:p>
        </p:txBody>
      </p:sp>
      <p:sp>
        <p:nvSpPr>
          <p:cNvPr id="3" name="Content Placeholder 2">
            <a:extLst>
              <a:ext uri="{FF2B5EF4-FFF2-40B4-BE49-F238E27FC236}">
                <a16:creationId xmlns:a16="http://schemas.microsoft.com/office/drawing/2014/main" id="{5FDC5DEE-2BB6-B61C-018E-35C0AB5E3AA6}"/>
              </a:ext>
            </a:extLst>
          </p:cNvPr>
          <p:cNvSpPr>
            <a:spLocks noGrp="1"/>
          </p:cNvSpPr>
          <p:nvPr>
            <p:ph idx="1"/>
          </p:nvPr>
        </p:nvSpPr>
        <p:spPr>
          <a:xfrm>
            <a:off x="882004" y="1989888"/>
            <a:ext cx="10515600" cy="1990763"/>
          </a:xfrm>
        </p:spPr>
        <p:txBody>
          <a:bodyPr>
            <a:normAutofit/>
          </a:bodyPr>
          <a:lstStyle/>
          <a:p>
            <a:pPr algn="r" rtl="1">
              <a:lnSpc>
                <a:spcPct val="150000"/>
              </a:lnSpc>
            </a:pPr>
            <a:r>
              <a:rPr lang="ar-IQ" sz="3600" dirty="0">
                <a:solidFill>
                  <a:schemeClr val="bg1"/>
                </a:solidFill>
              </a:rPr>
              <a:t>1- أن هذه إجارة الأجر فيها معدوم أو مجهول فلا تصح...</a:t>
            </a:r>
          </a:p>
          <a:p>
            <a:pPr algn="r" rtl="1">
              <a:lnSpc>
                <a:spcPct val="150000"/>
              </a:lnSpc>
            </a:pPr>
            <a:r>
              <a:rPr lang="ar-IQ" sz="3600" dirty="0">
                <a:solidFill>
                  <a:schemeClr val="bg1"/>
                </a:solidFill>
              </a:rPr>
              <a:t>وأجيب بأن هذا قياس في مقابلة النص فلا يصح.</a:t>
            </a:r>
          </a:p>
        </p:txBody>
      </p:sp>
    </p:spTree>
    <p:extLst>
      <p:ext uri="{BB962C8B-B14F-4D97-AF65-F5344CB8AC3E}">
        <p14:creationId xmlns:p14="http://schemas.microsoft.com/office/powerpoint/2010/main" val="17731356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C41F1-0275-6717-813B-A8CF4C2A37B7}"/>
              </a:ext>
            </a:extLst>
          </p:cNvPr>
          <p:cNvSpPr>
            <a:spLocks noGrp="1"/>
          </p:cNvSpPr>
          <p:nvPr>
            <p:ph type="title"/>
          </p:nvPr>
        </p:nvSpPr>
        <p:spPr>
          <a:xfrm>
            <a:off x="838200" y="365125"/>
            <a:ext cx="10515600" cy="368585"/>
          </a:xfrm>
        </p:spPr>
        <p:txBody>
          <a:bodyPr>
            <a:normAutofit fontScale="90000"/>
          </a:bodyPr>
          <a:lstStyle/>
          <a:p>
            <a:endParaRPr lang="en-US"/>
          </a:p>
        </p:txBody>
      </p:sp>
      <p:sp>
        <p:nvSpPr>
          <p:cNvPr id="3" name="Content Placeholder 2">
            <a:extLst>
              <a:ext uri="{FF2B5EF4-FFF2-40B4-BE49-F238E27FC236}">
                <a16:creationId xmlns:a16="http://schemas.microsoft.com/office/drawing/2014/main" id="{B5B9F6E6-A90F-5329-26B5-B804FE8A9E75}"/>
              </a:ext>
            </a:extLst>
          </p:cNvPr>
          <p:cNvSpPr>
            <a:spLocks noGrp="1"/>
          </p:cNvSpPr>
          <p:nvPr>
            <p:ph idx="1"/>
          </p:nvPr>
        </p:nvSpPr>
        <p:spPr>
          <a:xfrm>
            <a:off x="838200" y="1113817"/>
            <a:ext cx="10515600" cy="3923597"/>
          </a:xfrm>
        </p:spPr>
        <p:txBody>
          <a:bodyPr>
            <a:normAutofit/>
          </a:bodyPr>
          <a:lstStyle/>
          <a:p>
            <a:pPr algn="r" rtl="1">
              <a:lnSpc>
                <a:spcPct val="150000"/>
              </a:lnSpc>
            </a:pPr>
            <a:r>
              <a:rPr lang="ar-IQ" sz="3200" dirty="0">
                <a:solidFill>
                  <a:schemeClr val="bg1"/>
                </a:solidFill>
              </a:rPr>
              <a:t>2: ما صح عن رافع بن خديج قال : كنا نحاقل الأرض على عهد رسول الله </a:t>
            </a:r>
            <a:r>
              <a:rPr lang="ku-Arab-IQ" sz="3200" dirty="0">
                <a:solidFill>
                  <a:schemeClr val="accent4">
                    <a:lumMod val="20000"/>
                    <a:lumOff val="80000"/>
                  </a:schemeClr>
                </a:solidFill>
                <a:sym typeface="AGA Arabesque" panose="05010101010101010101" pitchFamily="2" charset="2"/>
              </a:rPr>
              <a:t></a:t>
            </a:r>
            <a:r>
              <a:rPr lang="ar-IQ" sz="3200" dirty="0">
                <a:solidFill>
                  <a:schemeClr val="bg1"/>
                </a:solidFill>
              </a:rPr>
              <a:t> فجاء ذات يوم رجل من عمومتي فقال: نهانا رسول الله </a:t>
            </a:r>
            <a:r>
              <a:rPr lang="ku-Arab-IQ" sz="3200" dirty="0">
                <a:solidFill>
                  <a:schemeClr val="accent4">
                    <a:lumMod val="20000"/>
                    <a:lumOff val="80000"/>
                  </a:schemeClr>
                </a:solidFill>
                <a:sym typeface="AGA Arabesque" panose="05010101010101010101" pitchFamily="2" charset="2"/>
              </a:rPr>
              <a:t></a:t>
            </a:r>
            <a:r>
              <a:rPr lang="ar-IQ" sz="3200" dirty="0">
                <a:solidFill>
                  <a:schemeClr val="bg1"/>
                </a:solidFill>
              </a:rPr>
              <a:t> عن أمر كان لنا نافها وطواعية الله ورسوله أنفع لنا، </a:t>
            </a:r>
            <a:r>
              <a:rPr lang="ar-IQ" sz="3200" dirty="0">
                <a:solidFill>
                  <a:schemeClr val="accent4"/>
                </a:solidFill>
              </a:rPr>
              <a:t>نهانا أن نحاقل الأرض نكريها على الثلث والربع والطعام المسمى وأمر رب الأرض أن يزرعها أو يُزرعها </a:t>
            </a:r>
            <a:r>
              <a:rPr lang="ar-IQ" sz="3200" dirty="0">
                <a:solidFill>
                  <a:schemeClr val="bg1"/>
                </a:solidFill>
              </a:rPr>
              <a:t>وكره كراءها وما سوى ذلك) رواه مسلم.</a:t>
            </a:r>
            <a:endParaRPr lang="en-US" sz="3200" dirty="0">
              <a:solidFill>
                <a:schemeClr val="bg1"/>
              </a:solidFill>
            </a:endParaRPr>
          </a:p>
        </p:txBody>
      </p:sp>
    </p:spTree>
    <p:extLst>
      <p:ext uri="{BB962C8B-B14F-4D97-AF65-F5344CB8AC3E}">
        <p14:creationId xmlns:p14="http://schemas.microsoft.com/office/powerpoint/2010/main" val="816878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37D19-AC07-7DD1-4A5C-7BBE7CDB30EF}"/>
              </a:ext>
            </a:extLst>
          </p:cNvPr>
          <p:cNvSpPr>
            <a:spLocks noGrp="1"/>
          </p:cNvSpPr>
          <p:nvPr>
            <p:ph type="title"/>
          </p:nvPr>
        </p:nvSpPr>
        <p:spPr/>
        <p:txBody>
          <a:bodyPr/>
          <a:lstStyle/>
          <a:p>
            <a:pPr algn="r" rtl="1"/>
            <a:r>
              <a:rPr lang="ar-IQ" dirty="0">
                <a:solidFill>
                  <a:schemeClr val="bg1"/>
                </a:solidFill>
              </a:rPr>
              <a:t>أجيب:</a:t>
            </a:r>
            <a:endParaRPr lang="en-US" dirty="0">
              <a:solidFill>
                <a:schemeClr val="bg1"/>
              </a:solidFill>
            </a:endParaRPr>
          </a:p>
        </p:txBody>
      </p:sp>
      <p:sp>
        <p:nvSpPr>
          <p:cNvPr id="3" name="Content Placeholder 2">
            <a:extLst>
              <a:ext uri="{FF2B5EF4-FFF2-40B4-BE49-F238E27FC236}">
                <a16:creationId xmlns:a16="http://schemas.microsoft.com/office/drawing/2014/main" id="{7668E529-FF2D-F1A1-30E6-B712FE77C793}"/>
              </a:ext>
            </a:extLst>
          </p:cNvPr>
          <p:cNvSpPr>
            <a:spLocks noGrp="1"/>
          </p:cNvSpPr>
          <p:nvPr>
            <p:ph idx="1"/>
          </p:nvPr>
        </p:nvSpPr>
        <p:spPr/>
        <p:txBody>
          <a:bodyPr>
            <a:normAutofit/>
          </a:bodyPr>
          <a:lstStyle/>
          <a:p>
            <a:pPr marL="0" indent="0" algn="justLow" rtl="1">
              <a:lnSpc>
                <a:spcPct val="150000"/>
              </a:lnSpc>
              <a:buNone/>
            </a:pPr>
            <a:r>
              <a:rPr lang="ar-IQ" sz="3600" dirty="0">
                <a:solidFill>
                  <a:schemeClr val="bg1"/>
                </a:solidFill>
              </a:rPr>
              <a:t>أ- </a:t>
            </a:r>
            <a:r>
              <a:rPr lang="ku-Arab-IQ" sz="3600" dirty="0">
                <a:solidFill>
                  <a:schemeClr val="bg1"/>
                </a:solidFill>
              </a:rPr>
              <a:t>أَنَّ ‌رَافِعَ بْنَ خَدِيجٍ قَالَ: «نَهَى رَسُولُ اللهِ صَلَّى اللهُ عَلَيْهِ وَسَلَّمَ عَنْ كِرَاءِ الْأَرْضِ قَالَ ابْنُ شِهَابٍ: فَسُئِلَ رَافِعٌ بَعْدَ ذَلِكَ: كَيْفَ كَانُوا يُكْرُونَ الْأَرْضَ؟ قَالَ: بِشَيْءٍ مِنَ الطَّعَامِ مُسَمًّى، وَيُشْتَرَطُ أَنَّ لَنَا مَا تُنْبِتُ مَاذِيَانَاتُ الْأَرْضِ، وَأَقْبَالُ ‌الْجَدَاوِلِ،»</a:t>
            </a:r>
            <a:endParaRPr lang="en-US" sz="3600" dirty="0">
              <a:solidFill>
                <a:schemeClr val="bg1"/>
              </a:solidFill>
            </a:endParaRPr>
          </a:p>
        </p:txBody>
      </p:sp>
    </p:spTree>
    <p:extLst>
      <p:ext uri="{BB962C8B-B14F-4D97-AF65-F5344CB8AC3E}">
        <p14:creationId xmlns:p14="http://schemas.microsoft.com/office/powerpoint/2010/main" val="878410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7816D-A6FD-58B1-5540-56794DEE7A4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01990F4-7C8E-B8F6-8691-5066DCC4764B}"/>
              </a:ext>
            </a:extLst>
          </p:cNvPr>
          <p:cNvSpPr>
            <a:spLocks noGrp="1"/>
          </p:cNvSpPr>
          <p:nvPr>
            <p:ph idx="1"/>
          </p:nvPr>
        </p:nvSpPr>
        <p:spPr/>
        <p:txBody>
          <a:bodyPr>
            <a:normAutofit/>
          </a:bodyPr>
          <a:lstStyle/>
          <a:p>
            <a:pPr algn="r" rtl="1">
              <a:lnSpc>
                <a:spcPct val="150000"/>
              </a:lnSpc>
            </a:pPr>
            <a:r>
              <a:rPr lang="ku-Arab-IQ" sz="3200" dirty="0">
                <a:solidFill>
                  <a:schemeClr val="bg1"/>
                </a:solidFill>
              </a:rPr>
              <a:t>عَنْ رَافِعِ بْنِ خَدِيجٍ قَالَ: كُنَّا، بَنِي حَارِثَةَ، أَكْثَرَ أَهْلِ الْمَدِينَةِ حَقْلًا وَكُنَّا نُكْرِي الْأَرْضَ عَلَى أَنَّ مَا سَقَى الْمَاذِيَانَاتُ وَالرَّبِيعُ فَلَنَا وَمَا سَقَتِ ‌الْجَدَاوِلُ فَلَهُمْ فَرُبَّمَا سَلِمَ هَذَا وَهَلَكَ هَذَا وَرُبَّمَا هَلَكَ هَذَا وَسَلِمَ هَذَا </a:t>
            </a:r>
            <a:r>
              <a:rPr lang="ar-IQ" sz="3200" dirty="0">
                <a:solidFill>
                  <a:schemeClr val="bg1"/>
                </a:solidFill>
              </a:rPr>
              <a:t>...</a:t>
            </a:r>
            <a:r>
              <a:rPr lang="ku-Arab-IQ" sz="3200" dirty="0">
                <a:solidFill>
                  <a:schemeClr val="bg1"/>
                </a:solidFill>
              </a:rPr>
              <a:t> فَسَأَلْنَا رَسُولَ اللهِ صَلَّى اللَّهُ عَلَيْهِ وَسَلَّمَ عَنْ ذَلِكَ فَنَهَانَا</a:t>
            </a:r>
            <a:r>
              <a:rPr lang="ar-IQ" sz="3200" dirty="0">
                <a:solidFill>
                  <a:schemeClr val="bg1"/>
                </a:solidFill>
              </a:rPr>
              <a:t>.  مسلم والطحاوي واللفظ له</a:t>
            </a:r>
            <a:endParaRPr lang="en-US" sz="3200" dirty="0">
              <a:solidFill>
                <a:schemeClr val="bg1"/>
              </a:solidFill>
            </a:endParaRPr>
          </a:p>
        </p:txBody>
      </p:sp>
    </p:spTree>
    <p:extLst>
      <p:ext uri="{BB962C8B-B14F-4D97-AF65-F5344CB8AC3E}">
        <p14:creationId xmlns:p14="http://schemas.microsoft.com/office/powerpoint/2010/main" val="3746033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36C84-C65E-7539-F47D-698D1A021BA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41F17CA-CF82-3614-07F5-B3C6B9E5D6F2}"/>
              </a:ext>
            </a:extLst>
          </p:cNvPr>
          <p:cNvSpPr>
            <a:spLocks noGrp="1"/>
          </p:cNvSpPr>
          <p:nvPr>
            <p:ph idx="1"/>
          </p:nvPr>
        </p:nvSpPr>
        <p:spPr/>
        <p:txBody>
          <a:bodyPr/>
          <a:lstStyle/>
          <a:p>
            <a:pPr algn="r" rtl="1">
              <a:lnSpc>
                <a:spcPct val="150000"/>
              </a:lnSpc>
            </a:pPr>
            <a:r>
              <a:rPr lang="ar-IQ" dirty="0">
                <a:solidFill>
                  <a:schemeClr val="bg1"/>
                </a:solidFill>
              </a:rPr>
              <a:t>ب- إن راوي الحديث لم يسمع الحديث وانما سمع آخره يدل على ذلك حديث </a:t>
            </a:r>
            <a:r>
              <a:rPr lang="ku-Arab-IQ" dirty="0">
                <a:solidFill>
                  <a:schemeClr val="bg1"/>
                </a:solidFill>
              </a:rPr>
              <a:t>زَيْدِ بْنِ ثَابِتٍ أَنَّهُ قَالَ: يَغْفِرُ اللهُ لِرَافِعِ بْنِ خَدِيجٍ أَنَا وَاللهِ كُنْتُ أَعْلَمَ بِالْحَدِيثِ مِنْهُ إِنَّمَا جَاءَ رَجُلَانِ مِنَ الْأَنْصَارِ إِلَى رَسُولِ اللهِ صَلَّى اللَّهُ عَلَيْهِ وَسَلَّمَ قَدِ اقْتَتَلَا. فَقَالَ: «إِنْ كَانَ هَذَا شَأْنَكُمْ فَلَا تَكْرُوا الْمَزَارِعَ» فَسَمِعَ قَوْلَهُ ‌لَا ‌تَكْرُوا الْمَزَارِعَ</a:t>
            </a:r>
            <a:endParaRPr lang="en-US" dirty="0">
              <a:solidFill>
                <a:schemeClr val="bg1"/>
              </a:solidFill>
            </a:endParaRPr>
          </a:p>
        </p:txBody>
      </p:sp>
    </p:spTree>
    <p:extLst>
      <p:ext uri="{BB962C8B-B14F-4D97-AF65-F5344CB8AC3E}">
        <p14:creationId xmlns:p14="http://schemas.microsoft.com/office/powerpoint/2010/main" val="17027904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41B7C-FFF5-CE81-DB14-794E24B8674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7E849F-A7E1-8FC7-760D-EA70915F4640}"/>
              </a:ext>
            </a:extLst>
          </p:cNvPr>
          <p:cNvSpPr>
            <a:spLocks noGrp="1"/>
          </p:cNvSpPr>
          <p:nvPr>
            <p:ph idx="1"/>
          </p:nvPr>
        </p:nvSpPr>
        <p:spPr/>
        <p:txBody>
          <a:bodyPr>
            <a:normAutofit/>
          </a:bodyPr>
          <a:lstStyle/>
          <a:p>
            <a:pPr algn="r" rtl="1">
              <a:lnSpc>
                <a:spcPct val="150000"/>
              </a:lnSpc>
            </a:pPr>
            <a:r>
              <a:rPr lang="ar-IQ" sz="3600" dirty="0">
                <a:solidFill>
                  <a:schemeClr val="bg1"/>
                </a:solidFill>
              </a:rPr>
              <a:t>ج- إن النهي ليس للتحريم بدليل ما صح </a:t>
            </a:r>
            <a:r>
              <a:rPr lang="ku-Arab-IQ" sz="3600" dirty="0">
                <a:solidFill>
                  <a:schemeClr val="bg1"/>
                </a:solidFill>
              </a:rPr>
              <a:t>عنْ جَابِرِ بْنِ عَبْدِ اللَّهِ. قَالَ:</a:t>
            </a:r>
          </a:p>
          <a:p>
            <a:pPr algn="r" rtl="1">
              <a:lnSpc>
                <a:spcPct val="150000"/>
              </a:lnSpc>
            </a:pPr>
            <a:r>
              <a:rPr lang="ku-Arab-IQ" sz="3600" dirty="0">
                <a:solidFill>
                  <a:schemeClr val="bg1"/>
                </a:solidFill>
              </a:rPr>
              <a:t>كَانَ لِرِجَالٍ فُضُولُ أَرَضِينَ مِنْ أَصْحَابِ رَسُولِ اللَّهِ صَلَّى اللَّهُ عَلَيْهِ وَسَلَّمَ. فَقَالَ رَسُولُ اللَّهِ صَلَّى اللَّهُ عَلَيْهِ وَسَلَّمَ: مَنْ كَانَتْ لَهُ ‌فَضْلُ ‌أرض فليزرعها أو ليمنحها أخاه. فإن أبى فليمسك أرضه</a:t>
            </a:r>
            <a:r>
              <a:rPr lang="ar-IQ" sz="3600" dirty="0">
                <a:solidFill>
                  <a:schemeClr val="bg1"/>
                </a:solidFill>
              </a:rPr>
              <a:t>) مسلم.</a:t>
            </a:r>
            <a:endParaRPr lang="en-US" sz="3600" dirty="0">
              <a:solidFill>
                <a:schemeClr val="bg1"/>
              </a:solidFill>
            </a:endParaRPr>
          </a:p>
        </p:txBody>
      </p:sp>
    </p:spTree>
    <p:extLst>
      <p:ext uri="{BB962C8B-B14F-4D97-AF65-F5344CB8AC3E}">
        <p14:creationId xmlns:p14="http://schemas.microsoft.com/office/powerpoint/2010/main" val="1968939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DA9EE-FBCB-CA39-F509-1A51F13F2E2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DC72605-DB74-4ED3-CA1C-EE1976A2C111}"/>
              </a:ext>
            </a:extLst>
          </p:cNvPr>
          <p:cNvSpPr>
            <a:spLocks noGrp="1"/>
          </p:cNvSpPr>
          <p:nvPr>
            <p:ph idx="1"/>
          </p:nvPr>
        </p:nvSpPr>
        <p:spPr>
          <a:xfrm>
            <a:off x="641085" y="1168571"/>
            <a:ext cx="10515600" cy="4351338"/>
          </a:xfrm>
        </p:spPr>
        <p:txBody>
          <a:bodyPr>
            <a:normAutofit/>
          </a:bodyPr>
          <a:lstStyle/>
          <a:p>
            <a:pPr algn="r" rtl="1">
              <a:lnSpc>
                <a:spcPct val="150000"/>
              </a:lnSpc>
            </a:pPr>
            <a:r>
              <a:rPr lang="ar-IQ" sz="3600">
                <a:solidFill>
                  <a:schemeClr val="bg1"/>
                </a:solidFill>
              </a:rPr>
              <a:t>د- </a:t>
            </a:r>
            <a:r>
              <a:rPr lang="ar-IQ" sz="3600" dirty="0">
                <a:solidFill>
                  <a:schemeClr val="bg1"/>
                </a:solidFill>
              </a:rPr>
              <a:t>يحكم بنسخ حديث رافع بما فعله النبي </a:t>
            </a:r>
            <a:r>
              <a:rPr lang="ku-Arab-IQ" sz="3600" dirty="0">
                <a:solidFill>
                  <a:schemeClr val="bg1"/>
                </a:solidFill>
              </a:rPr>
              <a:t>صلى الله عليه وَسَلَّمَ</a:t>
            </a:r>
            <a:r>
              <a:rPr lang="ar-IQ" sz="3600" dirty="0">
                <a:solidFill>
                  <a:schemeClr val="bg1"/>
                </a:solidFill>
              </a:rPr>
              <a:t> مع أهل خيبر، فقد صح ع</a:t>
            </a:r>
            <a:r>
              <a:rPr lang="ku-Arab-IQ" sz="3600" dirty="0">
                <a:solidFill>
                  <a:schemeClr val="bg1"/>
                </a:solidFill>
              </a:rPr>
              <a:t>نِ ابْنِ عُمَرَ</a:t>
            </a:r>
            <a:r>
              <a:rPr lang="ar-IQ" sz="3600" dirty="0">
                <a:solidFill>
                  <a:schemeClr val="bg1"/>
                </a:solidFill>
              </a:rPr>
              <a:t> رضي الله عنهما: (</a:t>
            </a:r>
            <a:r>
              <a:rPr lang="ku-Arab-IQ" sz="3600" dirty="0">
                <a:solidFill>
                  <a:schemeClr val="bg1"/>
                </a:solidFill>
              </a:rPr>
              <a:t>أَنّ رسول الله صلى الله عليه وَسَلَّمَ عَامَلَ أَهْلَ خَيْبَرَ ‌بِشَطْرِ مَا يَخْرُجُ منها من ثمر أو زرع</a:t>
            </a:r>
            <a:r>
              <a:rPr lang="ar-IQ" sz="3600" dirty="0">
                <a:solidFill>
                  <a:schemeClr val="bg1"/>
                </a:solidFill>
              </a:rPr>
              <a:t>) متفق عليه.</a:t>
            </a:r>
            <a:endParaRPr lang="en-US" sz="3600" dirty="0">
              <a:solidFill>
                <a:schemeClr val="bg1"/>
              </a:solidFill>
            </a:endParaRPr>
          </a:p>
        </p:txBody>
      </p:sp>
    </p:spTree>
    <p:extLst>
      <p:ext uri="{BB962C8B-B14F-4D97-AF65-F5344CB8AC3E}">
        <p14:creationId xmlns:p14="http://schemas.microsoft.com/office/powerpoint/2010/main" val="1039358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7B076-9958-AB08-DE43-8581EC4C8038}"/>
              </a:ext>
            </a:extLst>
          </p:cNvPr>
          <p:cNvSpPr>
            <a:spLocks noGrp="1"/>
          </p:cNvSpPr>
          <p:nvPr>
            <p:ph type="title"/>
          </p:nvPr>
        </p:nvSpPr>
        <p:spPr>
          <a:xfrm>
            <a:off x="47454" y="835010"/>
            <a:ext cx="12144546" cy="1919141"/>
          </a:xfrm>
        </p:spPr>
        <p:style>
          <a:lnRef idx="2">
            <a:schemeClr val="accent2"/>
          </a:lnRef>
          <a:fillRef idx="1">
            <a:schemeClr val="lt1"/>
          </a:fillRef>
          <a:effectRef idx="0">
            <a:schemeClr val="accent2"/>
          </a:effectRef>
          <a:fontRef idx="minor">
            <a:schemeClr val="dk1"/>
          </a:fontRef>
        </p:style>
        <p:txBody>
          <a:bodyPr>
            <a:normAutofit/>
          </a:bodyPr>
          <a:lstStyle/>
          <a:p>
            <a:pPr algn="r" rtl="1">
              <a:lnSpc>
                <a:spcPct val="150000"/>
              </a:lnSpc>
            </a:pPr>
            <a:r>
              <a:rPr lang="ku-Arab-IQ" sz="3600" dirty="0"/>
              <a:t>أَنَّ رَسُولَ اللهِ صَلَّى اللهُ عَلَيْهِ وَسَلَّمَ قَالَ: « مَنِ اشْتَرَى طَعَامًا، فَلَا يَبِعْهُ حَتَّى ‌يَسْتَوْفِيَهُ ‌وَيَقْبِضَهُ »</a:t>
            </a:r>
            <a:r>
              <a:rPr lang="ar-IQ" sz="3600" dirty="0"/>
              <a:t> متفق عليه</a:t>
            </a:r>
            <a:endParaRPr lang="en-US" sz="3600" dirty="0"/>
          </a:p>
        </p:txBody>
      </p:sp>
      <p:sp>
        <p:nvSpPr>
          <p:cNvPr id="3" name="Content Placeholder 2">
            <a:extLst>
              <a:ext uri="{FF2B5EF4-FFF2-40B4-BE49-F238E27FC236}">
                <a16:creationId xmlns:a16="http://schemas.microsoft.com/office/drawing/2014/main" id="{320CF74C-F83B-8992-FDE0-B677C16855D5}"/>
              </a:ext>
            </a:extLst>
          </p:cNvPr>
          <p:cNvSpPr>
            <a:spLocks noGrp="1"/>
          </p:cNvSpPr>
          <p:nvPr>
            <p:ph idx="1"/>
          </p:nvPr>
        </p:nvSpPr>
        <p:spPr>
          <a:xfrm>
            <a:off x="0" y="3201432"/>
            <a:ext cx="12144546" cy="2108049"/>
          </a:xfrm>
        </p:spPr>
        <p:style>
          <a:lnRef idx="2">
            <a:schemeClr val="accent1"/>
          </a:lnRef>
          <a:fillRef idx="1">
            <a:schemeClr val="lt1"/>
          </a:fillRef>
          <a:effectRef idx="0">
            <a:schemeClr val="accent1"/>
          </a:effectRef>
          <a:fontRef idx="minor">
            <a:schemeClr val="dk1"/>
          </a:fontRef>
        </p:style>
        <p:txBody>
          <a:bodyPr>
            <a:normAutofit/>
          </a:bodyPr>
          <a:lstStyle/>
          <a:p>
            <a:pPr algn="justLow" rtl="1">
              <a:lnSpc>
                <a:spcPct val="150000"/>
              </a:lnSpc>
            </a:pPr>
            <a:r>
              <a:rPr lang="ku-Arab-IQ" sz="3600" dirty="0"/>
              <a:t>أَنَّ رَسُولَ اللَّهِ صَلَّى اللَّهُ عَلَيْهِ وَسَلَّمَ قَالَ: «‌البَيِّعَانِ بِالخِيَارِ مَا لَمْ يَتَفَرَّقَا إِلَّا أَنْ تَكُونَ صَفْقَةَ خِيَارٍ وَلَا يَحِلُّ لَهُ أَنْ يُفَارِقَ صَاحِبَهُ خَشْيَةَ أَنْ يَسْتَقِيلَهُ»: هَذَا حَدِيثٌ حَسَنٌ</a:t>
            </a:r>
            <a:endParaRPr lang="en-US" sz="3600" dirty="0"/>
          </a:p>
        </p:txBody>
      </p:sp>
    </p:spTree>
    <p:extLst>
      <p:ext uri="{BB962C8B-B14F-4D97-AF65-F5344CB8AC3E}">
        <p14:creationId xmlns:p14="http://schemas.microsoft.com/office/powerpoint/2010/main" val="6569540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14064-6A68-B164-57D1-EDEBC39E256A}"/>
              </a:ext>
            </a:extLst>
          </p:cNvPr>
          <p:cNvSpPr>
            <a:spLocks noGrp="1"/>
          </p:cNvSpPr>
          <p:nvPr>
            <p:ph type="title"/>
          </p:nvPr>
        </p:nvSpPr>
        <p:spPr>
          <a:xfrm>
            <a:off x="838200" y="244665"/>
            <a:ext cx="10515600" cy="193371"/>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56819500-4303-4B20-258E-13AB3B772861}"/>
              </a:ext>
            </a:extLst>
          </p:cNvPr>
          <p:cNvSpPr>
            <a:spLocks noGrp="1"/>
          </p:cNvSpPr>
          <p:nvPr>
            <p:ph idx="1"/>
          </p:nvPr>
        </p:nvSpPr>
        <p:spPr>
          <a:xfrm>
            <a:off x="767018" y="768863"/>
            <a:ext cx="10824507" cy="5062489"/>
          </a:xfrm>
        </p:spPr>
        <p:txBody>
          <a:bodyPr>
            <a:normAutofit fontScale="77500" lnSpcReduction="20000"/>
          </a:bodyPr>
          <a:lstStyle/>
          <a:p>
            <a:pPr algn="r" rtl="1">
              <a:lnSpc>
                <a:spcPct val="150000"/>
              </a:lnSpc>
            </a:pPr>
            <a:r>
              <a:rPr lang="ar-IQ" sz="3500" dirty="0">
                <a:solidFill>
                  <a:schemeClr val="accent4">
                    <a:lumMod val="40000"/>
                    <a:lumOff val="60000"/>
                  </a:schemeClr>
                </a:solidFill>
              </a:rPr>
              <a:t>المانعون للمزارعة والمساقاة مطلقا قالوا إن خيبر فتحت عنوة فكان أهلها عبيدا للرسول </a:t>
            </a:r>
            <a:r>
              <a:rPr lang="ar-IQ" sz="3500" dirty="0">
                <a:solidFill>
                  <a:schemeClr val="accent4">
                    <a:lumMod val="40000"/>
                    <a:lumOff val="60000"/>
                  </a:schemeClr>
                </a:solidFill>
                <a:sym typeface="AGA Arabesque" panose="05010101010101010101" pitchFamily="2" charset="2"/>
              </a:rPr>
              <a:t> </a:t>
            </a:r>
          </a:p>
          <a:p>
            <a:pPr algn="r" rtl="1">
              <a:lnSpc>
                <a:spcPct val="150000"/>
              </a:lnSpc>
            </a:pPr>
            <a:r>
              <a:rPr lang="ar-IQ" sz="3600" dirty="0">
                <a:solidFill>
                  <a:schemeClr val="bg1"/>
                </a:solidFill>
                <a:sym typeface="AGA Arabesque" panose="05010101010101010101" pitchFamily="2" charset="2"/>
              </a:rPr>
              <a:t>والرد على ذلك:</a:t>
            </a:r>
            <a:r>
              <a:rPr lang="en-US" sz="3600" dirty="0">
                <a:solidFill>
                  <a:schemeClr val="bg1"/>
                </a:solidFill>
                <a:sym typeface="AGA Arabesque" panose="05010101010101010101" pitchFamily="2" charset="2"/>
              </a:rPr>
              <a:t> </a:t>
            </a:r>
            <a:r>
              <a:rPr lang="ar-IQ" sz="4600" dirty="0">
                <a:solidFill>
                  <a:schemeClr val="bg1"/>
                </a:solidFill>
                <a:sym typeface="AGA Arabesque" panose="05010101010101010101" pitchFamily="2" charset="2"/>
              </a:rPr>
              <a:t>ما صح عن ابن عمر  أن عمر بن الخطاب أجلى اليهود والنصارى عن أرض الحجاز وأن رسول الله  لما ظهر على خيبر أراد إخراج اليهود منها، فسألت اليهود رسول الله  أن يقرهم بها على أن يكفوه عملها ولهم نصف الثمر، فقال لهم رسول الله : </a:t>
            </a:r>
            <a:r>
              <a:rPr lang="ar-IQ" sz="4600" dirty="0">
                <a:solidFill>
                  <a:schemeClr val="accent4">
                    <a:lumMod val="40000"/>
                    <a:lumOff val="60000"/>
                  </a:schemeClr>
                </a:solidFill>
                <a:sym typeface="AGA Arabesque" panose="05010101010101010101" pitchFamily="2" charset="2"/>
              </a:rPr>
              <a:t>نقركم بها على ذلك ما شئنا، فقروا بها حتى أجلاهم عمر إلى تيماء وأريحاء</a:t>
            </a:r>
            <a:r>
              <a:rPr lang="ar-IQ" sz="4600" dirty="0">
                <a:solidFill>
                  <a:schemeClr val="bg1"/>
                </a:solidFill>
                <a:sym typeface="AGA Arabesque" panose="05010101010101010101" pitchFamily="2" charset="2"/>
              </a:rPr>
              <a:t>) رواه مسلم. </a:t>
            </a:r>
            <a:endParaRPr lang="en-US" sz="4600" dirty="0">
              <a:solidFill>
                <a:schemeClr val="bg1"/>
              </a:solidFill>
            </a:endParaRPr>
          </a:p>
        </p:txBody>
      </p:sp>
    </p:spTree>
    <p:extLst>
      <p:ext uri="{BB962C8B-B14F-4D97-AF65-F5344CB8AC3E}">
        <p14:creationId xmlns:p14="http://schemas.microsoft.com/office/powerpoint/2010/main" val="23316196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EF394-BC6B-34BD-9232-7BC43E8CDA27}"/>
              </a:ext>
            </a:extLst>
          </p:cNvPr>
          <p:cNvSpPr>
            <a:spLocks noGrp="1"/>
          </p:cNvSpPr>
          <p:nvPr>
            <p:ph type="title"/>
          </p:nvPr>
        </p:nvSpPr>
        <p:spPr>
          <a:xfrm>
            <a:off x="717741" y="69450"/>
            <a:ext cx="10515600" cy="1325563"/>
          </a:xfrm>
        </p:spPr>
        <p:txBody>
          <a:bodyPr/>
          <a:lstStyle/>
          <a:p>
            <a:pPr algn="ctr"/>
            <a:r>
              <a:rPr lang="ar-IQ" dirty="0">
                <a:solidFill>
                  <a:schemeClr val="bg2"/>
                </a:solidFill>
              </a:rPr>
              <a:t>الشهادة في الزواج</a:t>
            </a:r>
            <a:endParaRPr lang="en-US" dirty="0">
              <a:solidFill>
                <a:schemeClr val="bg2"/>
              </a:solidFill>
            </a:endParaRPr>
          </a:p>
        </p:txBody>
      </p:sp>
      <p:sp>
        <p:nvSpPr>
          <p:cNvPr id="3" name="Content Placeholder 2">
            <a:extLst>
              <a:ext uri="{FF2B5EF4-FFF2-40B4-BE49-F238E27FC236}">
                <a16:creationId xmlns:a16="http://schemas.microsoft.com/office/drawing/2014/main" id="{CB0BF842-8B80-B9C5-6FD6-96F71AA33C3B}"/>
              </a:ext>
            </a:extLst>
          </p:cNvPr>
          <p:cNvSpPr>
            <a:spLocks noGrp="1"/>
          </p:cNvSpPr>
          <p:nvPr>
            <p:ph idx="1"/>
          </p:nvPr>
        </p:nvSpPr>
        <p:spPr>
          <a:xfrm>
            <a:off x="717741" y="1444972"/>
            <a:ext cx="10515600" cy="4351338"/>
          </a:xfrm>
        </p:spPr>
        <p:txBody>
          <a:bodyPr>
            <a:normAutofit lnSpcReduction="10000"/>
          </a:bodyPr>
          <a:lstStyle/>
          <a:p>
            <a:pPr algn="r" rtl="1">
              <a:lnSpc>
                <a:spcPct val="150000"/>
              </a:lnSpc>
            </a:pPr>
            <a:r>
              <a:rPr lang="ar-IQ" sz="3600" dirty="0">
                <a:solidFill>
                  <a:schemeClr val="bg2"/>
                </a:solidFill>
              </a:rPr>
              <a:t>المذهب الأول: لا تشترط، بذلك قالت الإمامية.</a:t>
            </a:r>
          </a:p>
          <a:p>
            <a:pPr algn="r" rtl="1">
              <a:lnSpc>
                <a:spcPct val="150000"/>
              </a:lnSpc>
            </a:pPr>
            <a:r>
              <a:rPr lang="ar-IQ" sz="3600" dirty="0">
                <a:solidFill>
                  <a:schemeClr val="bg2"/>
                </a:solidFill>
              </a:rPr>
              <a:t>المذهب الثاني: تشترط ولا تصح النكاح بدون شهود. وهذا مذهب جمهور الفقهاء.</a:t>
            </a:r>
          </a:p>
          <a:p>
            <a:pPr algn="r" rtl="1">
              <a:lnSpc>
                <a:spcPct val="150000"/>
              </a:lnSpc>
            </a:pPr>
            <a:r>
              <a:rPr lang="ar-IQ" sz="3600" dirty="0">
                <a:solidFill>
                  <a:schemeClr val="bg2"/>
                </a:solidFill>
              </a:rPr>
              <a:t>المذهب الثالث: لا يصح عقد النكاح الا بشهادة أو إعلان عام. بذلك قالت الظاهرية.</a:t>
            </a:r>
            <a:endParaRPr lang="en-US" sz="3600" dirty="0">
              <a:solidFill>
                <a:schemeClr val="bg2"/>
              </a:solidFill>
            </a:endParaRPr>
          </a:p>
        </p:txBody>
      </p:sp>
    </p:spTree>
    <p:extLst>
      <p:ext uri="{BB962C8B-B14F-4D97-AF65-F5344CB8AC3E}">
        <p14:creationId xmlns:p14="http://schemas.microsoft.com/office/powerpoint/2010/main" val="11071831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AA885-B6D7-9C98-599C-8CE4153BD2EC}"/>
              </a:ext>
            </a:extLst>
          </p:cNvPr>
          <p:cNvSpPr>
            <a:spLocks noGrp="1"/>
          </p:cNvSpPr>
          <p:nvPr>
            <p:ph type="title"/>
          </p:nvPr>
        </p:nvSpPr>
        <p:spPr>
          <a:xfrm>
            <a:off x="706790" y="-165993"/>
            <a:ext cx="10515600" cy="1325563"/>
          </a:xfrm>
        </p:spPr>
        <p:txBody>
          <a:bodyPr/>
          <a:lstStyle/>
          <a:p>
            <a:pPr algn="ctr" rtl="1">
              <a:lnSpc>
                <a:spcPct val="150000"/>
              </a:lnSpc>
            </a:pPr>
            <a:r>
              <a:rPr lang="ar-IQ" dirty="0">
                <a:solidFill>
                  <a:schemeClr val="accent4">
                    <a:lumMod val="20000"/>
                    <a:lumOff val="80000"/>
                  </a:schemeClr>
                </a:solidFill>
              </a:rPr>
              <a:t>شهادة النساء في النكاح</a:t>
            </a:r>
            <a:endParaRPr lang="en-US" dirty="0">
              <a:solidFill>
                <a:schemeClr val="accent4">
                  <a:lumMod val="20000"/>
                  <a:lumOff val="80000"/>
                </a:schemeClr>
              </a:solidFill>
            </a:endParaRPr>
          </a:p>
        </p:txBody>
      </p:sp>
      <p:sp>
        <p:nvSpPr>
          <p:cNvPr id="3" name="Content Placeholder 2">
            <a:extLst>
              <a:ext uri="{FF2B5EF4-FFF2-40B4-BE49-F238E27FC236}">
                <a16:creationId xmlns:a16="http://schemas.microsoft.com/office/drawing/2014/main" id="{2842E179-96E3-4C85-C9C8-9051CFA9D412}"/>
              </a:ext>
            </a:extLst>
          </p:cNvPr>
          <p:cNvSpPr>
            <a:spLocks noGrp="1"/>
          </p:cNvSpPr>
          <p:nvPr>
            <p:ph idx="1"/>
          </p:nvPr>
        </p:nvSpPr>
        <p:spPr>
          <a:xfrm>
            <a:off x="355905" y="1253331"/>
            <a:ext cx="11323228" cy="4351338"/>
          </a:xfrm>
        </p:spPr>
        <p:txBody>
          <a:bodyPr>
            <a:noAutofit/>
          </a:bodyPr>
          <a:lstStyle/>
          <a:p>
            <a:pPr algn="r" rtl="1">
              <a:lnSpc>
                <a:spcPct val="150000"/>
              </a:lnSpc>
            </a:pPr>
            <a:r>
              <a:rPr lang="ar-IQ" sz="3600" dirty="0">
                <a:solidFill>
                  <a:schemeClr val="accent4">
                    <a:lumMod val="20000"/>
                    <a:lumOff val="80000"/>
                  </a:schemeClr>
                </a:solidFill>
              </a:rPr>
              <a:t>لم يقبل الأكثرون شهادة النساء في النكاح، وإنما اشترطوا شاهدين فأكثر من الرجال. قال بذلك: مالك والشافعي وأحمد في أصح الروايتين وبعض الزيدية.</a:t>
            </a:r>
          </a:p>
          <a:p>
            <a:pPr algn="r" rtl="1">
              <a:lnSpc>
                <a:spcPct val="150000"/>
              </a:lnSpc>
            </a:pPr>
            <a:r>
              <a:rPr lang="ar-IQ" sz="3600" dirty="0">
                <a:solidFill>
                  <a:schemeClr val="accent4">
                    <a:lumMod val="20000"/>
                    <a:lumOff val="80000"/>
                  </a:schemeClr>
                </a:solidFill>
              </a:rPr>
              <a:t>يكفي رجل وامرأتان، وبه قال أبو حنيفة وغالبية الزيدية.</a:t>
            </a:r>
          </a:p>
          <a:p>
            <a:pPr algn="r" rtl="1">
              <a:lnSpc>
                <a:spcPct val="150000"/>
              </a:lnSpc>
            </a:pPr>
            <a:r>
              <a:rPr lang="ar-IQ" sz="3600" dirty="0">
                <a:solidFill>
                  <a:schemeClr val="accent4">
                    <a:lumMod val="20000"/>
                    <a:lumOff val="80000"/>
                  </a:schemeClr>
                </a:solidFill>
              </a:rPr>
              <a:t>وقالت الظاهرية: لا فرق بين أن يشهد رجلان، أو رجل وامرأتان، أو أربع نسوة.</a:t>
            </a:r>
            <a:endParaRPr lang="en-US" sz="3600" dirty="0">
              <a:solidFill>
                <a:schemeClr val="accent4">
                  <a:lumMod val="20000"/>
                  <a:lumOff val="80000"/>
                </a:schemeClr>
              </a:solidFill>
            </a:endParaRPr>
          </a:p>
        </p:txBody>
      </p:sp>
    </p:spTree>
    <p:extLst>
      <p:ext uri="{BB962C8B-B14F-4D97-AF65-F5344CB8AC3E}">
        <p14:creationId xmlns:p14="http://schemas.microsoft.com/office/powerpoint/2010/main" val="25648608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62397-CA78-1CDE-281A-FDB574854229}"/>
              </a:ext>
            </a:extLst>
          </p:cNvPr>
          <p:cNvSpPr>
            <a:spLocks noGrp="1"/>
          </p:cNvSpPr>
          <p:nvPr>
            <p:ph type="title"/>
          </p:nvPr>
        </p:nvSpPr>
        <p:spPr/>
        <p:txBody>
          <a:bodyPr/>
          <a:lstStyle/>
          <a:p>
            <a:pPr algn="ctr"/>
            <a:r>
              <a:rPr lang="ar-IQ" dirty="0">
                <a:solidFill>
                  <a:schemeClr val="accent4">
                    <a:lumMod val="20000"/>
                    <a:lumOff val="80000"/>
                  </a:schemeClr>
                </a:solidFill>
              </a:rPr>
              <a:t>اشتراط العدالة في الشهود</a:t>
            </a:r>
            <a:endParaRPr lang="en-US" dirty="0">
              <a:solidFill>
                <a:schemeClr val="accent4">
                  <a:lumMod val="20000"/>
                  <a:lumOff val="80000"/>
                </a:schemeClr>
              </a:solidFill>
            </a:endParaRPr>
          </a:p>
        </p:txBody>
      </p:sp>
      <p:sp>
        <p:nvSpPr>
          <p:cNvPr id="3" name="Content Placeholder 2">
            <a:extLst>
              <a:ext uri="{FF2B5EF4-FFF2-40B4-BE49-F238E27FC236}">
                <a16:creationId xmlns:a16="http://schemas.microsoft.com/office/drawing/2014/main" id="{74BF2F3E-3DF8-4D94-2F8A-393C9D8AACBB}"/>
              </a:ext>
            </a:extLst>
          </p:cNvPr>
          <p:cNvSpPr>
            <a:spLocks noGrp="1"/>
          </p:cNvSpPr>
          <p:nvPr>
            <p:ph idx="1"/>
          </p:nvPr>
        </p:nvSpPr>
        <p:spPr>
          <a:xfrm>
            <a:off x="838200" y="1795948"/>
            <a:ext cx="10123649" cy="4194850"/>
          </a:xfrm>
        </p:spPr>
        <p:txBody>
          <a:bodyPr>
            <a:normAutofit/>
          </a:bodyPr>
          <a:lstStyle/>
          <a:p>
            <a:pPr algn="r" rtl="1">
              <a:lnSpc>
                <a:spcPct val="150000"/>
              </a:lnSpc>
            </a:pPr>
            <a:r>
              <a:rPr lang="ar-IQ" sz="3600" dirty="0">
                <a:solidFill>
                  <a:schemeClr val="accent4">
                    <a:lumMod val="20000"/>
                    <a:lumOff val="80000"/>
                  </a:schemeClr>
                </a:solidFill>
              </a:rPr>
              <a:t>تشترط العدالة في الشهود، وبه قال </a:t>
            </a:r>
            <a:r>
              <a:rPr lang="ar-IQ" sz="3600">
                <a:solidFill>
                  <a:schemeClr val="accent4">
                    <a:lumMod val="20000"/>
                    <a:lumOff val="80000"/>
                  </a:schemeClr>
                </a:solidFill>
              </a:rPr>
              <a:t>مالك والظاهرية </a:t>
            </a:r>
            <a:r>
              <a:rPr lang="ar-IQ" sz="3600" dirty="0">
                <a:solidFill>
                  <a:schemeClr val="accent4">
                    <a:lumMod val="20000"/>
                    <a:lumOff val="80000"/>
                  </a:schemeClr>
                </a:solidFill>
              </a:rPr>
              <a:t>والشافعي في قول، إلا أن مالكا قال: إذا لم يوجد العدول اكتفي بمستوري الحال.</a:t>
            </a:r>
          </a:p>
          <a:p>
            <a:pPr algn="r" rtl="1">
              <a:lnSpc>
                <a:spcPct val="150000"/>
              </a:lnSpc>
            </a:pPr>
            <a:r>
              <a:rPr lang="ar-IQ" sz="3600" dirty="0">
                <a:solidFill>
                  <a:schemeClr val="accent4">
                    <a:lumMod val="20000"/>
                    <a:lumOff val="80000"/>
                  </a:schemeClr>
                </a:solidFill>
              </a:rPr>
              <a:t>وقال الشافعي في صحيح مذهبه وأحمد في رواية وغالبية الزيدية: يكفي في الشهود أن يكونوا مستوري الحال.</a:t>
            </a:r>
            <a:endParaRPr lang="en-US" sz="3600" dirty="0">
              <a:solidFill>
                <a:schemeClr val="accent4">
                  <a:lumMod val="20000"/>
                  <a:lumOff val="80000"/>
                </a:schemeClr>
              </a:solidFill>
            </a:endParaRPr>
          </a:p>
        </p:txBody>
      </p:sp>
    </p:spTree>
    <p:extLst>
      <p:ext uri="{BB962C8B-B14F-4D97-AF65-F5344CB8AC3E}">
        <p14:creationId xmlns:p14="http://schemas.microsoft.com/office/powerpoint/2010/main" val="26012903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E82AA-3916-DB87-A53A-6211C1DEE79E}"/>
              </a:ext>
            </a:extLst>
          </p:cNvPr>
          <p:cNvSpPr>
            <a:spLocks noGrp="1"/>
          </p:cNvSpPr>
          <p:nvPr>
            <p:ph type="title"/>
          </p:nvPr>
        </p:nvSpPr>
        <p:spPr/>
        <p:txBody>
          <a:bodyPr/>
          <a:lstStyle/>
          <a:p>
            <a:pPr algn="ctr"/>
            <a:r>
              <a:rPr lang="ar-IQ" dirty="0">
                <a:solidFill>
                  <a:srgbClr val="FFC000"/>
                </a:solidFill>
              </a:rPr>
              <a:t>اتفاق العاقد مع الشهود على كتمان العقد</a:t>
            </a:r>
            <a:endParaRPr lang="en-US" dirty="0">
              <a:solidFill>
                <a:srgbClr val="FFC000"/>
              </a:solidFill>
            </a:endParaRPr>
          </a:p>
        </p:txBody>
      </p:sp>
      <p:sp>
        <p:nvSpPr>
          <p:cNvPr id="3" name="Content Placeholder 2">
            <a:extLst>
              <a:ext uri="{FF2B5EF4-FFF2-40B4-BE49-F238E27FC236}">
                <a16:creationId xmlns:a16="http://schemas.microsoft.com/office/drawing/2014/main" id="{FD1DDE52-CB7C-1E66-5CB6-320E868EBA40}"/>
              </a:ext>
            </a:extLst>
          </p:cNvPr>
          <p:cNvSpPr>
            <a:spLocks noGrp="1"/>
          </p:cNvSpPr>
          <p:nvPr>
            <p:ph idx="1"/>
          </p:nvPr>
        </p:nvSpPr>
        <p:spPr>
          <a:xfrm>
            <a:off x="838200" y="1690688"/>
            <a:ext cx="10515600" cy="4351338"/>
          </a:xfrm>
        </p:spPr>
        <p:txBody>
          <a:bodyPr>
            <a:normAutofit/>
          </a:bodyPr>
          <a:lstStyle/>
          <a:p>
            <a:pPr algn="r" rtl="1">
              <a:lnSpc>
                <a:spcPct val="150000"/>
              </a:lnSpc>
            </a:pPr>
            <a:r>
              <a:rPr lang="ar-IQ" sz="3600" dirty="0">
                <a:solidFill>
                  <a:schemeClr val="accent2">
                    <a:lumMod val="20000"/>
                    <a:lumOff val="80000"/>
                  </a:schemeClr>
                </a:solidFill>
              </a:rPr>
              <a:t>قال أبو حنيفة والشافعي وأحمد والظاهرية: لا يضر ذلك بصحة العقد</a:t>
            </a:r>
          </a:p>
          <a:p>
            <a:pPr algn="r" rtl="1">
              <a:lnSpc>
                <a:spcPct val="150000"/>
              </a:lnSpc>
            </a:pPr>
            <a:r>
              <a:rPr lang="ar-IQ" sz="3600" dirty="0">
                <a:solidFill>
                  <a:schemeClr val="accent2">
                    <a:lumMod val="20000"/>
                    <a:lumOff val="80000"/>
                  </a:schemeClr>
                </a:solidFill>
              </a:rPr>
              <a:t>وقال مالك وبعض الحنابلة وروي عن أحمد: أن ذلك يؤثر، وأن العقد يبطل.</a:t>
            </a:r>
          </a:p>
        </p:txBody>
      </p:sp>
    </p:spTree>
    <p:extLst>
      <p:ext uri="{BB962C8B-B14F-4D97-AF65-F5344CB8AC3E}">
        <p14:creationId xmlns:p14="http://schemas.microsoft.com/office/powerpoint/2010/main" val="19316130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6F323-523D-F269-352B-14217815C7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ADAFFB3-2143-E341-732F-EA9358AE2EF1}"/>
              </a:ext>
            </a:extLst>
          </p:cNvPr>
          <p:cNvSpPr>
            <a:spLocks noGrp="1"/>
          </p:cNvSpPr>
          <p:nvPr>
            <p:ph idx="1"/>
          </p:nvPr>
        </p:nvSpPr>
        <p:spPr/>
        <p:txBody>
          <a:bodyPr/>
          <a:lstStyle/>
          <a:p>
            <a:pPr algn="r" rtl="1">
              <a:lnSpc>
                <a:spcPct val="150000"/>
              </a:lnSpc>
            </a:pPr>
            <a:r>
              <a:rPr lang="ar-IQ" sz="3600" dirty="0">
                <a:solidFill>
                  <a:schemeClr val="accent4">
                    <a:lumMod val="20000"/>
                    <a:lumOff val="80000"/>
                  </a:schemeClr>
                </a:solidFill>
              </a:rPr>
              <a:t>الآيات</a:t>
            </a:r>
            <a:r>
              <a:rPr lang="ar-IQ" dirty="0"/>
              <a:t> </a:t>
            </a:r>
            <a:r>
              <a:rPr lang="ar-IQ" sz="3600" dirty="0">
                <a:solidFill>
                  <a:schemeClr val="accent4">
                    <a:lumMod val="20000"/>
                    <a:lumOff val="80000"/>
                  </a:schemeClr>
                </a:solidFill>
              </a:rPr>
              <a:t>الواردة في شأن النكاح مطلقة، وأن اشتراط الشهادة يعتبر زيادة على النص، والزيادة على النص القرآني لا يجوز إلا بمتواتر..</a:t>
            </a:r>
          </a:p>
          <a:p>
            <a:pPr algn="r" rtl="1">
              <a:lnSpc>
                <a:spcPct val="150000"/>
              </a:lnSpc>
            </a:pPr>
            <a:r>
              <a:rPr lang="ar-IQ" sz="3600" dirty="0">
                <a:solidFill>
                  <a:schemeClr val="accent4">
                    <a:lumMod val="20000"/>
                    <a:lumOff val="80000"/>
                  </a:schemeClr>
                </a:solidFill>
              </a:rPr>
              <a:t>والجواب: أن هذا لم يرتضه جمهور العلماء، على أن الترمذي قد نقل اتفاق الصحابة والتابعين الى اشتراط الشهادة.</a:t>
            </a:r>
            <a:r>
              <a:rPr lang="ar-IQ" dirty="0"/>
              <a:t> </a:t>
            </a:r>
            <a:endParaRPr lang="en-US" dirty="0"/>
          </a:p>
        </p:txBody>
      </p:sp>
    </p:spTree>
    <p:extLst>
      <p:ext uri="{BB962C8B-B14F-4D97-AF65-F5344CB8AC3E}">
        <p14:creationId xmlns:p14="http://schemas.microsoft.com/office/powerpoint/2010/main" val="39755766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AD181-CFAD-C650-40E2-592B01FBDC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B1A18B5-7506-375C-8E6A-87A9814E52A7}"/>
              </a:ext>
            </a:extLst>
          </p:cNvPr>
          <p:cNvSpPr>
            <a:spLocks noGrp="1"/>
          </p:cNvSpPr>
          <p:nvPr>
            <p:ph idx="1"/>
          </p:nvPr>
        </p:nvSpPr>
        <p:spPr/>
        <p:txBody>
          <a:bodyPr/>
          <a:lstStyle/>
          <a:p>
            <a:pPr algn="r" rtl="1">
              <a:lnSpc>
                <a:spcPct val="150000"/>
              </a:lnSpc>
            </a:pPr>
            <a:r>
              <a:rPr lang="ar-IQ" sz="3600" dirty="0">
                <a:solidFill>
                  <a:schemeClr val="accent4">
                    <a:lumMod val="20000"/>
                    <a:lumOff val="80000"/>
                  </a:schemeClr>
                </a:solidFill>
              </a:rPr>
              <a:t>عن أم المؤمنين عائشة رضي الله عنها أنها قالت: قال رسول الله </a:t>
            </a:r>
            <a:r>
              <a:rPr lang="ar-IQ" sz="3600" dirty="0">
                <a:solidFill>
                  <a:schemeClr val="accent4">
                    <a:lumMod val="40000"/>
                    <a:lumOff val="60000"/>
                  </a:schemeClr>
                </a:solidFill>
                <a:sym typeface="AGA Arabesque" panose="05010101010101010101" pitchFamily="2" charset="2"/>
              </a:rPr>
              <a:t>:</a:t>
            </a:r>
            <a:r>
              <a:rPr lang="ar-IQ" sz="3600" dirty="0">
                <a:solidFill>
                  <a:schemeClr val="accent4">
                    <a:lumMod val="20000"/>
                    <a:lumOff val="80000"/>
                  </a:schemeClr>
                </a:solidFill>
              </a:rPr>
              <a:t> (لا نكاح إلا بولي وشاهدي عدل، وما كان من نكاح على غير ذلك فهو باطل) رواه ابن حبان.</a:t>
            </a:r>
            <a:endParaRPr lang="en-US" dirty="0"/>
          </a:p>
        </p:txBody>
      </p:sp>
    </p:spTree>
    <p:extLst>
      <p:ext uri="{BB962C8B-B14F-4D97-AF65-F5344CB8AC3E}">
        <p14:creationId xmlns:p14="http://schemas.microsoft.com/office/powerpoint/2010/main" val="41010324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3315-F3E9-FE7B-5EED-347C0D78C9C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31056B7-3D55-76E4-899C-97FF8EA359A1}"/>
              </a:ext>
            </a:extLst>
          </p:cNvPr>
          <p:cNvSpPr>
            <a:spLocks noGrp="1"/>
          </p:cNvSpPr>
          <p:nvPr>
            <p:ph idx="1"/>
          </p:nvPr>
        </p:nvSpPr>
        <p:spPr/>
        <p:txBody>
          <a:bodyPr>
            <a:normAutofit/>
          </a:bodyPr>
          <a:lstStyle/>
          <a:p>
            <a:pPr algn="r" rtl="1">
              <a:lnSpc>
                <a:spcPct val="150000"/>
              </a:lnSpc>
            </a:pPr>
            <a:r>
              <a:rPr lang="ar-IQ" sz="3600" dirty="0">
                <a:solidFill>
                  <a:schemeClr val="accent4">
                    <a:lumMod val="20000"/>
                    <a:lumOff val="80000"/>
                  </a:schemeClr>
                </a:solidFill>
              </a:rPr>
              <a:t>ابن عباس رضي الله عنه: أن رسول الله </a:t>
            </a:r>
            <a:r>
              <a:rPr lang="ar-IQ" sz="3600" dirty="0">
                <a:solidFill>
                  <a:schemeClr val="accent4">
                    <a:lumMod val="40000"/>
                    <a:lumOff val="60000"/>
                  </a:schemeClr>
                </a:solidFill>
                <a:sym typeface="AGA Arabesque" panose="05010101010101010101" pitchFamily="2" charset="2"/>
              </a:rPr>
              <a:t></a:t>
            </a:r>
            <a:r>
              <a:rPr lang="ar-IQ" sz="3600" dirty="0">
                <a:solidFill>
                  <a:schemeClr val="accent4">
                    <a:lumMod val="20000"/>
                    <a:lumOff val="80000"/>
                  </a:schemeClr>
                </a:solidFill>
              </a:rPr>
              <a:t> قال : (البغايا اللائي ينكحن أنفسهن بغير بينة).رواه الترمذي وصحح وقفه. </a:t>
            </a:r>
            <a:endParaRPr lang="en-US" sz="3600" dirty="0">
              <a:solidFill>
                <a:schemeClr val="accent4">
                  <a:lumMod val="20000"/>
                  <a:lumOff val="80000"/>
                </a:schemeClr>
              </a:solidFill>
            </a:endParaRPr>
          </a:p>
        </p:txBody>
      </p:sp>
    </p:spTree>
    <p:extLst>
      <p:ext uri="{BB962C8B-B14F-4D97-AF65-F5344CB8AC3E}">
        <p14:creationId xmlns:p14="http://schemas.microsoft.com/office/powerpoint/2010/main" val="4071432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ED12E-305D-4710-43E6-EA6E10C784C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EAAF444-F7F6-EBA0-033F-72C2EF86FE2D}"/>
              </a:ext>
            </a:extLst>
          </p:cNvPr>
          <p:cNvSpPr>
            <a:spLocks noGrp="1"/>
          </p:cNvSpPr>
          <p:nvPr>
            <p:ph idx="1"/>
          </p:nvPr>
        </p:nvSpPr>
        <p:spPr>
          <a:xfrm>
            <a:off x="838200" y="1573754"/>
            <a:ext cx="10515600" cy="4351338"/>
          </a:xfrm>
        </p:spPr>
        <p:txBody>
          <a:bodyPr>
            <a:normAutofit/>
          </a:bodyPr>
          <a:lstStyle/>
          <a:p>
            <a:pPr algn="r" rtl="1">
              <a:lnSpc>
                <a:spcPct val="150000"/>
              </a:lnSpc>
            </a:pPr>
            <a:r>
              <a:rPr lang="ar-IQ" sz="3600" dirty="0">
                <a:solidFill>
                  <a:schemeClr val="accent4">
                    <a:lumMod val="20000"/>
                    <a:lumOff val="80000"/>
                  </a:schemeClr>
                </a:solidFill>
              </a:rPr>
              <a:t>عن محمد ابن حاطب قال: قال رسول الله </a:t>
            </a:r>
            <a:r>
              <a:rPr lang="ar-IQ" sz="3600" dirty="0">
                <a:solidFill>
                  <a:schemeClr val="accent4">
                    <a:lumMod val="40000"/>
                    <a:lumOff val="60000"/>
                  </a:schemeClr>
                </a:solidFill>
                <a:sym typeface="AGA Arabesque" panose="05010101010101010101" pitchFamily="2" charset="2"/>
              </a:rPr>
              <a:t></a:t>
            </a:r>
            <a:r>
              <a:rPr lang="ar-IQ" sz="3600" dirty="0">
                <a:solidFill>
                  <a:schemeClr val="accent4">
                    <a:lumMod val="20000"/>
                    <a:lumOff val="80000"/>
                  </a:schemeClr>
                </a:solidFill>
              </a:rPr>
              <a:t> (فصل ما بين الحلال والحرام الدف والصوت في النكاح) رواه ابن ماجه والترمذي وقال حديث حسن ، وأخرجه الحاكم وصححه وأقره الذهبي. </a:t>
            </a:r>
            <a:endParaRPr lang="en-US" sz="3600" dirty="0">
              <a:solidFill>
                <a:schemeClr val="accent4">
                  <a:lumMod val="20000"/>
                  <a:lumOff val="80000"/>
                </a:schemeClr>
              </a:solidFill>
            </a:endParaRPr>
          </a:p>
        </p:txBody>
      </p:sp>
    </p:spTree>
    <p:extLst>
      <p:ext uri="{BB962C8B-B14F-4D97-AF65-F5344CB8AC3E}">
        <p14:creationId xmlns:p14="http://schemas.microsoft.com/office/powerpoint/2010/main" val="10435911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74581-191F-F5E4-A797-415692F1ED5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62933B9-67F2-9EE0-19E2-EACC5045396E}"/>
              </a:ext>
            </a:extLst>
          </p:cNvPr>
          <p:cNvSpPr>
            <a:spLocks noGrp="1"/>
          </p:cNvSpPr>
          <p:nvPr>
            <p:ph idx="1"/>
          </p:nvPr>
        </p:nvSpPr>
        <p:spPr>
          <a:xfrm>
            <a:off x="843675" y="1825625"/>
            <a:ext cx="10515600" cy="4351338"/>
          </a:xfrm>
        </p:spPr>
        <p:txBody>
          <a:bodyPr/>
          <a:lstStyle/>
          <a:p>
            <a:pPr algn="r" rtl="1">
              <a:lnSpc>
                <a:spcPct val="150000"/>
              </a:lnSpc>
            </a:pPr>
            <a:r>
              <a:rPr lang="ar-IQ" sz="3600" dirty="0">
                <a:solidFill>
                  <a:schemeClr val="accent4">
                    <a:lumMod val="20000"/>
                    <a:lumOff val="80000"/>
                  </a:schemeClr>
                </a:solidFill>
              </a:rPr>
              <a:t>عن عبد الله بن الزبير رضي الله عنه: أن النبي </a:t>
            </a:r>
            <a:r>
              <a:rPr lang="ar-IQ" sz="3600" dirty="0">
                <a:solidFill>
                  <a:schemeClr val="accent4">
                    <a:lumMod val="40000"/>
                    <a:lumOff val="60000"/>
                  </a:schemeClr>
                </a:solidFill>
                <a:sym typeface="AGA Arabesque" panose="05010101010101010101" pitchFamily="2" charset="2"/>
              </a:rPr>
              <a:t></a:t>
            </a:r>
            <a:r>
              <a:rPr lang="ar-IQ" sz="3600" dirty="0">
                <a:solidFill>
                  <a:schemeClr val="accent4">
                    <a:lumMod val="20000"/>
                    <a:lumOff val="80000"/>
                  </a:schemeClr>
                </a:solidFill>
              </a:rPr>
              <a:t> قال : (أعلنوا النكاح) رواه الحاكم وصححه وأقره الذهبي.</a:t>
            </a:r>
          </a:p>
          <a:p>
            <a:pPr algn="r" rtl="1">
              <a:lnSpc>
                <a:spcPct val="150000"/>
              </a:lnSpc>
            </a:pPr>
            <a:r>
              <a:rPr lang="ar-IQ" sz="3600" dirty="0">
                <a:solidFill>
                  <a:schemeClr val="accent4">
                    <a:lumMod val="20000"/>
                    <a:lumOff val="80000"/>
                  </a:schemeClr>
                </a:solidFill>
              </a:rPr>
              <a:t>وعن أم المؤمنين عائشة رضي الله عنها بلفظ: أنه </a:t>
            </a:r>
            <a:r>
              <a:rPr lang="ar-IQ" sz="3600" dirty="0">
                <a:solidFill>
                  <a:schemeClr val="accent4">
                    <a:lumMod val="40000"/>
                    <a:lumOff val="60000"/>
                  </a:schemeClr>
                </a:solidFill>
                <a:sym typeface="AGA Arabesque" panose="05010101010101010101" pitchFamily="2" charset="2"/>
              </a:rPr>
              <a:t></a:t>
            </a:r>
            <a:r>
              <a:rPr lang="ar-IQ" sz="3600" dirty="0">
                <a:solidFill>
                  <a:schemeClr val="accent4">
                    <a:lumMod val="20000"/>
                    <a:lumOff val="80000"/>
                  </a:schemeClr>
                </a:solidFill>
              </a:rPr>
              <a:t> قال : (أعلنوا النكاح واجعلوه في المساجد واضربوا عليه بالغربال) رواه ابن ماجه والترمذي وحسنه.</a:t>
            </a:r>
            <a:r>
              <a:rPr lang="ar-IQ" sz="3600" dirty="0"/>
              <a:t> </a:t>
            </a:r>
            <a:endParaRPr lang="en-US" sz="3600" dirty="0"/>
          </a:p>
        </p:txBody>
      </p:sp>
    </p:spTree>
    <p:extLst>
      <p:ext uri="{BB962C8B-B14F-4D97-AF65-F5344CB8AC3E}">
        <p14:creationId xmlns:p14="http://schemas.microsoft.com/office/powerpoint/2010/main" val="340013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32859-6FD3-EA1A-0125-0CED20C76F55}"/>
              </a:ext>
            </a:extLst>
          </p:cNvPr>
          <p:cNvSpPr>
            <a:spLocks noGrp="1"/>
          </p:cNvSpPr>
          <p:nvPr>
            <p:ph type="title"/>
          </p:nvPr>
        </p:nvSpPr>
        <p:spPr>
          <a:xfrm>
            <a:off x="838200" y="365126"/>
            <a:ext cx="10515600" cy="68068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932EBA9-6138-C24A-D633-7290C0576CA1}"/>
              </a:ext>
            </a:extLst>
          </p:cNvPr>
          <p:cNvSpPr>
            <a:spLocks noGrp="1"/>
          </p:cNvSpPr>
          <p:nvPr>
            <p:ph idx="1"/>
          </p:nvPr>
        </p:nvSpPr>
        <p:spPr>
          <a:xfrm>
            <a:off x="0" y="1147853"/>
            <a:ext cx="12192000" cy="4227045"/>
          </a:xfrm>
        </p:spPr>
        <p:style>
          <a:lnRef idx="2">
            <a:schemeClr val="dk1"/>
          </a:lnRef>
          <a:fillRef idx="1">
            <a:schemeClr val="lt1"/>
          </a:fillRef>
          <a:effectRef idx="0">
            <a:schemeClr val="dk1"/>
          </a:effectRef>
          <a:fontRef idx="minor">
            <a:schemeClr val="dk1"/>
          </a:fontRef>
        </p:style>
        <p:txBody>
          <a:bodyPr>
            <a:normAutofit/>
          </a:bodyPr>
          <a:lstStyle/>
          <a:p>
            <a:pPr algn="r" rtl="1">
              <a:lnSpc>
                <a:spcPct val="150000"/>
              </a:lnSpc>
            </a:pPr>
            <a:r>
              <a:rPr lang="ar-IQ" sz="3600" dirty="0"/>
              <a:t>صح عن</a:t>
            </a:r>
            <a:r>
              <a:rPr lang="ku-Arab-IQ" sz="3600" dirty="0"/>
              <a:t> ابْنِ عُمَرَ رَضِيَ اللَّهُ عَنْهُمَا،</a:t>
            </a:r>
            <a:r>
              <a:rPr lang="ar-IQ" sz="3600" dirty="0"/>
              <a:t> جاء فيه:</a:t>
            </a:r>
            <a:r>
              <a:rPr lang="ku-Arab-IQ" sz="3600" dirty="0"/>
              <a:t> </a:t>
            </a:r>
            <a:r>
              <a:rPr lang="ar-IQ" sz="3600" dirty="0"/>
              <a:t>أنه كان يركب جملاً لأبيه </a:t>
            </a:r>
            <a:r>
              <a:rPr lang="ku-Arab-IQ" sz="3600" dirty="0"/>
              <a:t>، فَقَالَ النَّبِيُّ صلى الله عليه وسلم لعمر: (بع</a:t>
            </a:r>
            <a:r>
              <a:rPr lang="ar-IQ" sz="3600" dirty="0"/>
              <a:t>ني</a:t>
            </a:r>
            <a:r>
              <a:rPr lang="ku-Arab-IQ" sz="3600" dirty="0"/>
              <a:t>ه). قَالَ: هُوَ لَكَ يَا رَسُولَ اللَّهِ، قَالَ: (بع</a:t>
            </a:r>
            <a:r>
              <a:rPr lang="ar-IQ" sz="3600" dirty="0"/>
              <a:t>ني</a:t>
            </a:r>
            <a:r>
              <a:rPr lang="ku-Arab-IQ" sz="3600" dirty="0"/>
              <a:t>ه). فَبَاعَهُ مِنْ رَسُولِ اللَّهِ صَلَّى اللَّهُ عَلَيْهِ وَسَلَّمَ، فَقَالَ النَّبِيُّ صَلَّى اللَّهُ عَلَيْهِ وَسَلَّمَ: (هُوَ لَكَ يَا عَبْدَ اللَّهِ بْنَ</a:t>
            </a:r>
            <a:r>
              <a:rPr lang="ar-IQ" sz="3600" dirty="0"/>
              <a:t> </a:t>
            </a:r>
            <a:r>
              <a:rPr lang="ku-Arab-IQ" sz="3600" dirty="0"/>
              <a:t>عُمَرَ، ‌تصنع ‌به ‌ما ‌شئت)</a:t>
            </a:r>
            <a:r>
              <a:rPr lang="ar-IQ" sz="3600" dirty="0"/>
              <a:t> أخرجه البخاري.</a:t>
            </a:r>
            <a:endParaRPr lang="en-US" sz="3600" dirty="0"/>
          </a:p>
        </p:txBody>
      </p:sp>
    </p:spTree>
    <p:extLst>
      <p:ext uri="{BB962C8B-B14F-4D97-AF65-F5344CB8AC3E}">
        <p14:creationId xmlns:p14="http://schemas.microsoft.com/office/powerpoint/2010/main" val="3065036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941ED-3039-5E8C-9DCF-8DA21B1775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DD5BC43-2AEC-5738-25D6-0D16C35B79B4}"/>
              </a:ext>
            </a:extLst>
          </p:cNvPr>
          <p:cNvSpPr>
            <a:spLocks noGrp="1"/>
          </p:cNvSpPr>
          <p:nvPr>
            <p:ph idx="1"/>
          </p:nvPr>
        </p:nvSpPr>
        <p:spPr/>
        <p:txBody>
          <a:bodyPr>
            <a:normAutofit/>
          </a:bodyPr>
          <a:lstStyle/>
          <a:p>
            <a:pPr algn="r" rtl="1">
              <a:lnSpc>
                <a:spcPct val="150000"/>
              </a:lnSpc>
            </a:pPr>
            <a:r>
              <a:rPr lang="ar-IQ" sz="3600" dirty="0">
                <a:solidFill>
                  <a:schemeClr val="accent4">
                    <a:lumMod val="20000"/>
                    <a:lumOff val="80000"/>
                  </a:schemeClr>
                </a:solidFill>
              </a:rPr>
              <a:t>وعن أبي هريرة رضي الله عنه (أن النبي </a:t>
            </a:r>
            <a:r>
              <a:rPr lang="ar-IQ" sz="3600" dirty="0">
                <a:solidFill>
                  <a:schemeClr val="accent4">
                    <a:lumMod val="40000"/>
                    <a:lumOff val="60000"/>
                  </a:schemeClr>
                </a:solidFill>
                <a:sym typeface="AGA Arabesque" panose="05010101010101010101" pitchFamily="2" charset="2"/>
              </a:rPr>
              <a:t></a:t>
            </a:r>
            <a:r>
              <a:rPr lang="ar-IQ" sz="3600" dirty="0">
                <a:solidFill>
                  <a:schemeClr val="accent4">
                    <a:lumMod val="20000"/>
                    <a:lumOff val="80000"/>
                  </a:schemeClr>
                </a:solidFill>
              </a:rPr>
              <a:t> نهى عن نكاح السر) قال الهيثمي: رواه الطبراني في الأوسط عن محمد بن عبد الصمد بن أبي الجراح، ولم يتكلم فيه أحد، وبقية رجله ثقات.</a:t>
            </a:r>
            <a:endParaRPr lang="en-US" sz="3600" dirty="0">
              <a:solidFill>
                <a:schemeClr val="accent4">
                  <a:lumMod val="20000"/>
                  <a:lumOff val="80000"/>
                </a:schemeClr>
              </a:solidFill>
            </a:endParaRPr>
          </a:p>
        </p:txBody>
      </p:sp>
    </p:spTree>
    <p:extLst>
      <p:ext uri="{BB962C8B-B14F-4D97-AF65-F5344CB8AC3E}">
        <p14:creationId xmlns:p14="http://schemas.microsoft.com/office/powerpoint/2010/main" val="1772274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429AA-0E76-63F4-7E5C-97D20C4983B8}"/>
              </a:ext>
            </a:extLst>
          </p:cNvPr>
          <p:cNvSpPr>
            <a:spLocks noGrp="1"/>
          </p:cNvSpPr>
          <p:nvPr>
            <p:ph type="title"/>
          </p:nvPr>
        </p:nvSpPr>
        <p:spPr/>
        <p:txBody>
          <a:bodyPr/>
          <a:lstStyle/>
          <a:p>
            <a:pPr algn="ctr"/>
            <a:r>
              <a:rPr lang="ar-IQ" dirty="0">
                <a:solidFill>
                  <a:schemeClr val="accent4"/>
                </a:solidFill>
              </a:rPr>
              <a:t>الشهادة على الطلاق</a:t>
            </a:r>
            <a:endParaRPr lang="en-US" dirty="0">
              <a:solidFill>
                <a:schemeClr val="accent4"/>
              </a:solidFill>
            </a:endParaRPr>
          </a:p>
        </p:txBody>
      </p:sp>
      <p:sp>
        <p:nvSpPr>
          <p:cNvPr id="3" name="Content Placeholder 2">
            <a:extLst>
              <a:ext uri="{FF2B5EF4-FFF2-40B4-BE49-F238E27FC236}">
                <a16:creationId xmlns:a16="http://schemas.microsoft.com/office/drawing/2014/main" id="{1BCA0E80-2CAE-FFD5-5480-A7F71DEB2757}"/>
              </a:ext>
            </a:extLst>
          </p:cNvPr>
          <p:cNvSpPr>
            <a:spLocks noGrp="1"/>
          </p:cNvSpPr>
          <p:nvPr>
            <p:ph idx="1"/>
          </p:nvPr>
        </p:nvSpPr>
        <p:spPr/>
        <p:txBody>
          <a:bodyPr/>
          <a:lstStyle/>
          <a:p>
            <a:pPr algn="r" rtl="1">
              <a:lnSpc>
                <a:spcPct val="200000"/>
              </a:lnSpc>
            </a:pPr>
            <a:r>
              <a:rPr lang="ar-IQ" dirty="0">
                <a:solidFill>
                  <a:schemeClr val="accent4">
                    <a:lumMod val="20000"/>
                    <a:lumOff val="80000"/>
                  </a:schemeClr>
                </a:solidFill>
              </a:rPr>
              <a:t>ذهب جماهير الفقهاء إلى أن الإشهاد على الطلاق ليس بواجب</a:t>
            </a:r>
          </a:p>
          <a:p>
            <a:pPr algn="r" rtl="1">
              <a:lnSpc>
                <a:spcPct val="200000"/>
              </a:lnSpc>
            </a:pPr>
            <a:r>
              <a:rPr lang="ar-IQ" dirty="0">
                <a:solidFill>
                  <a:schemeClr val="accent4">
                    <a:lumMod val="20000"/>
                    <a:lumOff val="80000"/>
                  </a:schemeClr>
                </a:solidFill>
              </a:rPr>
              <a:t>قال ابن حزم بوجوب الإشهاد على الطلاق والرجعة </a:t>
            </a:r>
          </a:p>
          <a:p>
            <a:pPr algn="r" rtl="1">
              <a:lnSpc>
                <a:spcPct val="200000"/>
              </a:lnSpc>
            </a:pPr>
            <a:r>
              <a:rPr lang="ar-IQ" dirty="0">
                <a:solidFill>
                  <a:schemeClr val="accent4">
                    <a:lumMod val="20000"/>
                    <a:lumOff val="80000"/>
                  </a:schemeClr>
                </a:solidFill>
              </a:rPr>
              <a:t>وقالت الإمامية لا بد من حضور شاهدين، فلو تجرد الطلاق عن الشهادة بم يقع.</a:t>
            </a:r>
            <a:endParaRPr lang="en-US" dirty="0">
              <a:solidFill>
                <a:schemeClr val="accent4">
                  <a:lumMod val="20000"/>
                  <a:lumOff val="80000"/>
                </a:schemeClr>
              </a:solidFill>
            </a:endParaRPr>
          </a:p>
        </p:txBody>
      </p:sp>
    </p:spTree>
    <p:extLst>
      <p:ext uri="{BB962C8B-B14F-4D97-AF65-F5344CB8AC3E}">
        <p14:creationId xmlns:p14="http://schemas.microsoft.com/office/powerpoint/2010/main" val="35410255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21F99-DA6B-59B5-1353-904BB830277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A88588B-D5BB-1C7A-D9C5-A21834F98BF6}"/>
              </a:ext>
            </a:extLst>
          </p:cNvPr>
          <p:cNvSpPr>
            <a:spLocks noGrp="1"/>
          </p:cNvSpPr>
          <p:nvPr>
            <p:ph idx="1"/>
          </p:nvPr>
        </p:nvSpPr>
        <p:spPr/>
        <p:txBody>
          <a:bodyPr/>
          <a:lstStyle/>
          <a:p>
            <a:pPr algn="r" rtl="1">
              <a:lnSpc>
                <a:spcPct val="150000"/>
              </a:lnSpc>
            </a:pPr>
            <a:r>
              <a:rPr lang="ar-SA" sz="18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ي</a:t>
            </a:r>
            <a:r>
              <a:rPr lang="ar-SA" sz="3600" dirty="0">
                <a:solidFill>
                  <a:schemeClr val="accent4">
                    <a:lumMod val="20000"/>
                    <a:lumOff val="80000"/>
                  </a:schemeClr>
                </a:solidFill>
                <a:effectLst/>
                <a:latin typeface="Times New Roman" panose="02020603050405020304" pitchFamily="18" charset="0"/>
                <a:ea typeface="Times New Roman" panose="02020603050405020304" pitchFamily="18" charset="0"/>
                <a:cs typeface="Traditional Arabic" panose="02020603050405020304" pitchFamily="18" charset="-78"/>
              </a:rPr>
              <a:t>َا أَيُّهَا النَّبِيُّ إِذَا طَلَّقْتُمُ النِّسَاءَ فَطَلِّقُوهُنَّ لِعِدَّتِهِنَّ وَأَحْصُوا الْعِدَّةَ وَاتَّقُوا اللَّهَ رَبَّكُمْ لَا تُخْرِجُوهُنَّ مِنْ بُيُوتِهِنَّ وَلَا يَخْرُجْنَ إِلَّا أَنْ يَأْتِينَ بِفَاحِشَةٍ مُبَيِّنَةٍ وَتِلْكَ حُدُودُ اللَّهِ وَمَنْ يَتَعَدَّ حُدُودَ اللَّهِ فَقَدْ ظَلَمَ نَفْسَهُ لَا تَدْرِي لَعَلَّ اللَّهَ يُحْدِثُ بَعْدَ ذَلِكَ أَمْرًا (1) فَإِذَا بَلَغْنَ أَجَلَهُنَّ فَأَمْسِكُوهُنَّ بِمَعْرُوفٍ أَوْ فَارِقُوهُنَّ بِمَعْرُوفٍ وَأَشْهِدُوا ذَوَيْ عَدْلٍ مِنْكُمْ وَأَقِيمُوا الشَّهَادَةَ لِلَّهِ </a:t>
            </a:r>
            <a:endParaRPr lang="en-US" sz="3600" dirty="0">
              <a:solidFill>
                <a:schemeClr val="accent4">
                  <a:lumMod val="20000"/>
                  <a:lumOff val="80000"/>
                </a:schemeClr>
              </a:solidFill>
            </a:endParaRPr>
          </a:p>
        </p:txBody>
      </p:sp>
    </p:spTree>
    <p:extLst>
      <p:ext uri="{BB962C8B-B14F-4D97-AF65-F5344CB8AC3E}">
        <p14:creationId xmlns:p14="http://schemas.microsoft.com/office/powerpoint/2010/main" val="32103349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37F03-5E77-671E-7B4B-F6C93144FE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D716896-7338-F796-12E9-FC24CBD76841}"/>
              </a:ext>
            </a:extLst>
          </p:cNvPr>
          <p:cNvSpPr>
            <a:spLocks noGrp="1"/>
          </p:cNvSpPr>
          <p:nvPr>
            <p:ph idx="1"/>
          </p:nvPr>
        </p:nvSpPr>
        <p:spPr/>
        <p:txBody>
          <a:bodyPr>
            <a:normAutofit/>
          </a:bodyPr>
          <a:lstStyle/>
          <a:p>
            <a:pPr algn="r" rtl="1">
              <a:lnSpc>
                <a:spcPct val="150000"/>
              </a:lnSpc>
            </a:pPr>
            <a:r>
              <a:rPr lang="ar-IQ" sz="3600" dirty="0">
                <a:solidFill>
                  <a:schemeClr val="accent4">
                    <a:lumMod val="20000"/>
                    <a:lumOff val="80000"/>
                  </a:schemeClr>
                </a:solidFill>
              </a:rPr>
              <a:t>الأمر متعلق بالرجعة فأوجب الشهادة في الرجعة فقط، لأنها استئناف للنكاح بعد القطع بالطلاق، وبهذا قال الشافعي في أحد قوليه والامام احمد في احدى روايتيه..</a:t>
            </a:r>
            <a:endParaRPr lang="en-US" sz="3600" dirty="0">
              <a:solidFill>
                <a:schemeClr val="accent4">
                  <a:lumMod val="20000"/>
                  <a:lumOff val="80000"/>
                </a:schemeClr>
              </a:solidFill>
            </a:endParaRPr>
          </a:p>
        </p:txBody>
      </p:sp>
    </p:spTree>
    <p:extLst>
      <p:ext uri="{BB962C8B-B14F-4D97-AF65-F5344CB8AC3E}">
        <p14:creationId xmlns:p14="http://schemas.microsoft.com/office/powerpoint/2010/main" val="29785291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A7EE6-EA26-D5C9-3F50-04A3C8E74C6C}"/>
              </a:ext>
            </a:extLst>
          </p:cNvPr>
          <p:cNvSpPr>
            <a:spLocks noGrp="1"/>
          </p:cNvSpPr>
          <p:nvPr>
            <p:ph type="title"/>
          </p:nvPr>
        </p:nvSpPr>
        <p:spPr>
          <a:xfrm>
            <a:off x="838200" y="365126"/>
            <a:ext cx="10515600" cy="315912"/>
          </a:xfrm>
        </p:spPr>
        <p:txBody>
          <a:bodyPr>
            <a:normAutofit fontScale="90000"/>
          </a:bodyPr>
          <a:lstStyle/>
          <a:p>
            <a:endParaRPr lang="en-US"/>
          </a:p>
        </p:txBody>
      </p:sp>
      <p:sp>
        <p:nvSpPr>
          <p:cNvPr id="3" name="Content Placeholder 2">
            <a:extLst>
              <a:ext uri="{FF2B5EF4-FFF2-40B4-BE49-F238E27FC236}">
                <a16:creationId xmlns:a16="http://schemas.microsoft.com/office/drawing/2014/main" id="{C73AE42B-7C77-2C10-1ABD-69BD3844F884}"/>
              </a:ext>
            </a:extLst>
          </p:cNvPr>
          <p:cNvSpPr>
            <a:spLocks noGrp="1"/>
          </p:cNvSpPr>
          <p:nvPr>
            <p:ph idx="1"/>
          </p:nvPr>
        </p:nvSpPr>
        <p:spPr>
          <a:xfrm>
            <a:off x="788922" y="1124768"/>
            <a:ext cx="10515600" cy="4351338"/>
          </a:xfrm>
        </p:spPr>
        <p:txBody>
          <a:bodyPr>
            <a:normAutofit/>
          </a:bodyPr>
          <a:lstStyle/>
          <a:p>
            <a:pPr algn="r" rtl="1">
              <a:lnSpc>
                <a:spcPct val="150000"/>
              </a:lnSpc>
            </a:pPr>
            <a:r>
              <a:rPr lang="ar-IQ" sz="3600" dirty="0">
                <a:solidFill>
                  <a:schemeClr val="accent4">
                    <a:lumMod val="20000"/>
                    <a:lumOff val="80000"/>
                  </a:schemeClr>
                </a:solidFill>
              </a:rPr>
              <a:t>الأمر متعلق بالرجعة والطلاق معا، على الوجوب عند الظاهرية بالنسبة للطلاق والرجعة معا، وبالنسبة للطلاق فقط عند المالكية، والرجعة يستحب الإشهاد عليها.</a:t>
            </a:r>
          </a:p>
          <a:p>
            <a:pPr algn="r" rtl="1">
              <a:lnSpc>
                <a:spcPct val="150000"/>
              </a:lnSpc>
            </a:pPr>
            <a:r>
              <a:rPr lang="ar-IQ" sz="3600" dirty="0">
                <a:solidFill>
                  <a:schemeClr val="accent4">
                    <a:lumMod val="20000"/>
                    <a:lumOff val="80000"/>
                  </a:schemeClr>
                </a:solidFill>
              </a:rPr>
              <a:t>الأمر للاستحباب فيهما معا، وبه قال أبو حنيفة ومالك وهو قول للشافعي ورواية عن أحمد.</a:t>
            </a:r>
            <a:endParaRPr lang="en-US" sz="3600" dirty="0">
              <a:solidFill>
                <a:schemeClr val="accent4">
                  <a:lumMod val="20000"/>
                  <a:lumOff val="80000"/>
                </a:schemeClr>
              </a:solidFill>
            </a:endParaRPr>
          </a:p>
        </p:txBody>
      </p:sp>
    </p:spTree>
    <p:extLst>
      <p:ext uri="{BB962C8B-B14F-4D97-AF65-F5344CB8AC3E}">
        <p14:creationId xmlns:p14="http://schemas.microsoft.com/office/powerpoint/2010/main" val="20375911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C211F-811C-3938-D35E-739B95D6D0BB}"/>
              </a:ext>
            </a:extLst>
          </p:cNvPr>
          <p:cNvSpPr>
            <a:spLocks noGrp="1"/>
          </p:cNvSpPr>
          <p:nvPr>
            <p:ph type="title"/>
          </p:nvPr>
        </p:nvSpPr>
        <p:spPr/>
        <p:txBody>
          <a:bodyPr/>
          <a:lstStyle/>
          <a:p>
            <a:pPr algn="ctr"/>
            <a:r>
              <a:rPr lang="ar-IQ" dirty="0">
                <a:solidFill>
                  <a:schemeClr val="accent4">
                    <a:lumMod val="20000"/>
                    <a:lumOff val="80000"/>
                  </a:schemeClr>
                </a:solidFill>
              </a:rPr>
              <a:t>ولاية المرأة في الزواج</a:t>
            </a:r>
            <a:endParaRPr lang="en-US" dirty="0">
              <a:solidFill>
                <a:schemeClr val="accent4">
                  <a:lumMod val="20000"/>
                  <a:lumOff val="80000"/>
                </a:schemeClr>
              </a:solidFill>
            </a:endParaRPr>
          </a:p>
        </p:txBody>
      </p:sp>
      <p:sp>
        <p:nvSpPr>
          <p:cNvPr id="3" name="Content Placeholder 2">
            <a:extLst>
              <a:ext uri="{FF2B5EF4-FFF2-40B4-BE49-F238E27FC236}">
                <a16:creationId xmlns:a16="http://schemas.microsoft.com/office/drawing/2014/main" id="{0CC357FD-4392-DAAB-CB28-29E35233EB55}"/>
              </a:ext>
            </a:extLst>
          </p:cNvPr>
          <p:cNvSpPr>
            <a:spLocks noGrp="1"/>
          </p:cNvSpPr>
          <p:nvPr>
            <p:ph idx="1"/>
          </p:nvPr>
        </p:nvSpPr>
        <p:spPr/>
        <p:txBody>
          <a:bodyPr/>
          <a:lstStyle/>
          <a:p>
            <a:pPr algn="r" rtl="1">
              <a:lnSpc>
                <a:spcPct val="150000"/>
              </a:lnSpc>
            </a:pPr>
            <a:r>
              <a:rPr lang="ar-IQ" dirty="0">
                <a:solidFill>
                  <a:schemeClr val="accent4">
                    <a:lumMod val="20000"/>
                    <a:lumOff val="80000"/>
                  </a:schemeClr>
                </a:solidFill>
              </a:rPr>
              <a:t>مذهب أبي حنيفة وغالبية أصحابه أن عبارة المرأة في النكاح معتبرة ، فلها أن تزوج نفسها وتزوج غيرها. وبهذا قالت الإمامية.</a:t>
            </a:r>
          </a:p>
          <a:p>
            <a:pPr algn="r" rtl="1">
              <a:lnSpc>
                <a:spcPct val="150000"/>
              </a:lnSpc>
            </a:pPr>
            <a:r>
              <a:rPr lang="ar-IQ" dirty="0">
                <a:solidFill>
                  <a:schemeClr val="accent4">
                    <a:lumMod val="20000"/>
                    <a:lumOff val="80000"/>
                  </a:schemeClr>
                </a:solidFill>
              </a:rPr>
              <a:t>ورواية أخرى عن أبي حنيفة أنها ان زوجت نفسها من كفء صح وإلا فلا.</a:t>
            </a:r>
          </a:p>
          <a:p>
            <a:pPr algn="r" rtl="1">
              <a:lnSpc>
                <a:spcPct val="150000"/>
              </a:lnSpc>
            </a:pPr>
            <a:r>
              <a:rPr lang="ar-IQ" dirty="0">
                <a:solidFill>
                  <a:schemeClr val="accent4">
                    <a:lumMod val="20000"/>
                    <a:lumOff val="80000"/>
                  </a:schemeClr>
                </a:solidFill>
              </a:rPr>
              <a:t>إن عقدها يصح موقوفا على إجازة الولي، وهو قول مخرج في مذهب أحمد. </a:t>
            </a:r>
          </a:p>
          <a:p>
            <a:pPr algn="r" rtl="1">
              <a:lnSpc>
                <a:spcPct val="150000"/>
              </a:lnSpc>
            </a:pPr>
            <a:r>
              <a:rPr lang="ar-IQ" dirty="0">
                <a:solidFill>
                  <a:schemeClr val="accent4">
                    <a:lumMod val="20000"/>
                    <a:lumOff val="80000"/>
                  </a:schemeClr>
                </a:solidFill>
              </a:rPr>
              <a:t>ذهب جمهور العلماء إلى أن المرأة لا تلي عقد النكاح لا عن نفسها ولا عن غيرها، وإنما ينوب عنها الولي.</a:t>
            </a:r>
            <a:endParaRPr lang="en-US" dirty="0">
              <a:solidFill>
                <a:schemeClr val="accent4">
                  <a:lumMod val="20000"/>
                  <a:lumOff val="80000"/>
                </a:schemeClr>
              </a:solidFill>
            </a:endParaRPr>
          </a:p>
        </p:txBody>
      </p:sp>
    </p:spTree>
    <p:extLst>
      <p:ext uri="{BB962C8B-B14F-4D97-AF65-F5344CB8AC3E}">
        <p14:creationId xmlns:p14="http://schemas.microsoft.com/office/powerpoint/2010/main" val="34147152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7C14C-AB3D-7B3F-39EA-2B0CC24CE1B4}"/>
              </a:ext>
            </a:extLst>
          </p:cNvPr>
          <p:cNvSpPr>
            <a:spLocks noGrp="1"/>
          </p:cNvSpPr>
          <p:nvPr>
            <p:ph type="title"/>
          </p:nvPr>
        </p:nvSpPr>
        <p:spPr/>
        <p:txBody>
          <a:bodyPr/>
          <a:lstStyle/>
          <a:p>
            <a:pPr algn="ctr"/>
            <a:r>
              <a:rPr lang="ar-IQ" dirty="0">
                <a:solidFill>
                  <a:schemeClr val="accent4">
                    <a:lumMod val="20000"/>
                    <a:lumOff val="80000"/>
                  </a:schemeClr>
                </a:solidFill>
              </a:rPr>
              <a:t>الأدلة</a:t>
            </a:r>
            <a:endParaRPr lang="en-US" dirty="0">
              <a:solidFill>
                <a:schemeClr val="accent4">
                  <a:lumMod val="20000"/>
                  <a:lumOff val="80000"/>
                </a:schemeClr>
              </a:solidFill>
            </a:endParaRPr>
          </a:p>
        </p:txBody>
      </p:sp>
      <p:sp>
        <p:nvSpPr>
          <p:cNvPr id="3" name="Content Placeholder 2">
            <a:extLst>
              <a:ext uri="{FF2B5EF4-FFF2-40B4-BE49-F238E27FC236}">
                <a16:creationId xmlns:a16="http://schemas.microsoft.com/office/drawing/2014/main" id="{A1A46EB2-9ED3-F032-2273-C3656D7B76FD}"/>
              </a:ext>
            </a:extLst>
          </p:cNvPr>
          <p:cNvSpPr>
            <a:spLocks noGrp="1"/>
          </p:cNvSpPr>
          <p:nvPr>
            <p:ph idx="1"/>
          </p:nvPr>
        </p:nvSpPr>
        <p:spPr/>
        <p:txBody>
          <a:bodyPr>
            <a:normAutofit/>
          </a:bodyPr>
          <a:lstStyle/>
          <a:p>
            <a:pPr algn="r" rtl="1">
              <a:lnSpc>
                <a:spcPct val="170000"/>
              </a:lnSpc>
            </a:pPr>
            <a:r>
              <a:rPr lang="ar-IQ" sz="3600" dirty="0">
                <a:solidFill>
                  <a:schemeClr val="accent4">
                    <a:lumMod val="20000"/>
                    <a:lumOff val="80000"/>
                  </a:schemeClr>
                </a:solidFill>
                <a:effectLst/>
                <a:latin typeface="Times New Roman" panose="02020603050405020304" pitchFamily="18" charset="0"/>
                <a:ea typeface="Times New Roman" panose="02020603050405020304" pitchFamily="18" charset="0"/>
                <a:cs typeface="Traditional Arabic" panose="02020603050405020304" pitchFamily="18" charset="-78"/>
              </a:rPr>
              <a:t>قوله تعالى: (</a:t>
            </a:r>
            <a:r>
              <a:rPr lang="ar-SA" sz="3600" dirty="0">
                <a:solidFill>
                  <a:schemeClr val="accent4">
                    <a:lumMod val="20000"/>
                    <a:lumOff val="80000"/>
                  </a:schemeClr>
                </a:solidFill>
                <a:effectLst/>
                <a:latin typeface="Times New Roman" panose="02020603050405020304" pitchFamily="18" charset="0"/>
                <a:ea typeface="Times New Roman" panose="02020603050405020304" pitchFamily="18" charset="0"/>
                <a:cs typeface="Traditional Arabic" panose="02020603050405020304" pitchFamily="18" charset="-78"/>
              </a:rPr>
              <a:t>فَإِنْ طَلَّقَهَا فَلَا تَحِلُّ لَهُ مِنْ بَعْدُ حَتَّى تَنْكِحَ زَوْجًا غَيْرَهُ فَإِنْ طَلَّقَهَا فَلَا جُنَاحَ عَلَيْهِمَا أَنْ يَتَرَاجَعَا إِنْ ظَنَّا أَنْ يُقِيمَا حُدُودَ اللَّهِ وَتِلْكَ حُدُودُ اللَّهِ يُبَيِّنُهَا لِقَوْمٍ يَعْلَمُونَ (230) </a:t>
            </a:r>
            <a:r>
              <a:rPr lang="ar-IQ" sz="3600" dirty="0">
                <a:solidFill>
                  <a:schemeClr val="accent4">
                    <a:lumMod val="20000"/>
                    <a:lumOff val="80000"/>
                  </a:schemeClr>
                </a:solidFill>
                <a:effectLst/>
                <a:latin typeface="Times New Roman" panose="02020603050405020304" pitchFamily="18" charset="0"/>
                <a:ea typeface="Times New Roman" panose="02020603050405020304" pitchFamily="18" charset="0"/>
                <a:cs typeface="Traditional Arabic" panose="02020603050405020304" pitchFamily="18" charset="-78"/>
              </a:rPr>
              <a:t>......................</a:t>
            </a:r>
            <a:r>
              <a:rPr lang="ar-SA" sz="3600" dirty="0">
                <a:solidFill>
                  <a:schemeClr val="accent4">
                    <a:lumMod val="20000"/>
                    <a:lumOff val="80000"/>
                  </a:schemeClr>
                </a:solidFill>
                <a:effectLst/>
                <a:latin typeface="Times New Roman" panose="02020603050405020304" pitchFamily="18" charset="0"/>
                <a:ea typeface="Times New Roman" panose="02020603050405020304" pitchFamily="18" charset="0"/>
                <a:cs typeface="Traditional Arabic" panose="02020603050405020304" pitchFamily="18" charset="-78"/>
              </a:rPr>
              <a:t> وَإِذَا طَلَّقْتُمُ النِّسَاءَ فَبَلَغْنَ أَجَلَهُنَّ فَلَا تَعْضُلُوهُنَّ أَنْ يَنْكِحْنَ أَزْوَاجَهُنَّ إِذَا تَرَاضَوْا بَيْنَهُمْ بِالْمَعْرُوفِ (232) </a:t>
            </a:r>
            <a:endParaRPr lang="en-US" sz="3600" dirty="0">
              <a:solidFill>
                <a:schemeClr val="accent4">
                  <a:lumMod val="20000"/>
                  <a:lumOff val="80000"/>
                </a:schemeClr>
              </a:solidFill>
            </a:endParaRPr>
          </a:p>
        </p:txBody>
      </p:sp>
    </p:spTree>
    <p:extLst>
      <p:ext uri="{BB962C8B-B14F-4D97-AF65-F5344CB8AC3E}">
        <p14:creationId xmlns:p14="http://schemas.microsoft.com/office/powerpoint/2010/main" val="39802239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B6601-6D46-FF3D-F908-8A1EB60DED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3B73E60-88E3-12F0-2012-3CC423366E39}"/>
              </a:ext>
            </a:extLst>
          </p:cNvPr>
          <p:cNvSpPr>
            <a:spLocks noGrp="1"/>
          </p:cNvSpPr>
          <p:nvPr>
            <p:ph idx="1"/>
          </p:nvPr>
        </p:nvSpPr>
        <p:spPr/>
        <p:txBody>
          <a:bodyPr>
            <a:normAutofit/>
          </a:bodyPr>
          <a:lstStyle/>
          <a:p>
            <a:pPr algn="r" rtl="1">
              <a:lnSpc>
                <a:spcPct val="150000"/>
              </a:lnSpc>
            </a:pPr>
            <a:r>
              <a:rPr lang="ar-IQ" sz="3600" dirty="0">
                <a:solidFill>
                  <a:schemeClr val="accent4">
                    <a:lumMod val="20000"/>
                    <a:lumOff val="80000"/>
                  </a:schemeClr>
                </a:solidFill>
              </a:rPr>
              <a:t>قوله </a:t>
            </a:r>
            <a:r>
              <a:rPr lang="ar-IQ" sz="3600" dirty="0">
                <a:solidFill>
                  <a:schemeClr val="accent4">
                    <a:lumMod val="20000"/>
                    <a:lumOff val="80000"/>
                  </a:schemeClr>
                </a:solidFill>
                <a:sym typeface="AGA Arabesque" panose="05010101010101010101" pitchFamily="2" charset="2"/>
              </a:rPr>
              <a:t> : الثيب أحق بنفسها من وليها والبكر تستأمر...) رواه مسلم..</a:t>
            </a:r>
          </a:p>
          <a:p>
            <a:pPr algn="r" rtl="1">
              <a:lnSpc>
                <a:spcPct val="150000"/>
              </a:lnSpc>
            </a:pPr>
            <a:r>
              <a:rPr lang="ar-IQ" sz="3600" dirty="0">
                <a:solidFill>
                  <a:schemeClr val="accent4">
                    <a:lumMod val="40000"/>
                    <a:lumOff val="60000"/>
                  </a:schemeClr>
                </a:solidFill>
                <a:sym typeface="AGA Arabesque" panose="05010101010101010101" pitchFamily="2" charset="2"/>
              </a:rPr>
              <a:t>وفي رواية لأبي داود: (ليس للولي مع الثيب أمر، واليتيمة تستأمر)..</a:t>
            </a:r>
            <a:endParaRPr lang="en-US" sz="3600" dirty="0"/>
          </a:p>
        </p:txBody>
      </p:sp>
    </p:spTree>
    <p:extLst>
      <p:ext uri="{BB962C8B-B14F-4D97-AF65-F5344CB8AC3E}">
        <p14:creationId xmlns:p14="http://schemas.microsoft.com/office/powerpoint/2010/main" val="12092075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421B0-0EED-CD26-DD6A-56B0E51EC9D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F7F4C18-4883-27E5-EDBB-363E23AF3A53}"/>
              </a:ext>
            </a:extLst>
          </p:cNvPr>
          <p:cNvSpPr>
            <a:spLocks noGrp="1"/>
          </p:cNvSpPr>
          <p:nvPr>
            <p:ph idx="1"/>
          </p:nvPr>
        </p:nvSpPr>
        <p:spPr/>
        <p:txBody>
          <a:bodyPr>
            <a:normAutofit/>
          </a:bodyPr>
          <a:lstStyle/>
          <a:p>
            <a:pPr lvl="1" algn="r" rtl="1">
              <a:lnSpc>
                <a:spcPct val="150000"/>
              </a:lnSpc>
            </a:pPr>
            <a:r>
              <a:rPr lang="ar-IQ" sz="3600" dirty="0">
                <a:solidFill>
                  <a:schemeClr val="accent4">
                    <a:lumMod val="20000"/>
                    <a:lumOff val="80000"/>
                  </a:schemeClr>
                </a:solidFill>
              </a:rPr>
              <a:t>القياس على تصرفها بالمال فان عقود المرأة في الأموال صحيحة بالاتفاق.</a:t>
            </a:r>
            <a:endParaRPr lang="en-US" sz="3600" dirty="0">
              <a:solidFill>
                <a:schemeClr val="accent4">
                  <a:lumMod val="20000"/>
                  <a:lumOff val="80000"/>
                </a:schemeClr>
              </a:solidFill>
            </a:endParaRPr>
          </a:p>
        </p:txBody>
      </p:sp>
    </p:spTree>
    <p:extLst>
      <p:ext uri="{BB962C8B-B14F-4D97-AF65-F5344CB8AC3E}">
        <p14:creationId xmlns:p14="http://schemas.microsoft.com/office/powerpoint/2010/main" val="21001974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98BA8-7A5F-9129-7C58-FB9CEBB1DEC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AEF6E0-817E-485E-DE92-98B063FAF253}"/>
              </a:ext>
            </a:extLst>
          </p:cNvPr>
          <p:cNvSpPr>
            <a:spLocks noGrp="1"/>
          </p:cNvSpPr>
          <p:nvPr>
            <p:ph idx="1"/>
          </p:nvPr>
        </p:nvSpPr>
        <p:spPr/>
        <p:txBody>
          <a:bodyPr>
            <a:normAutofit/>
          </a:bodyPr>
          <a:lstStyle/>
          <a:p>
            <a:pPr algn="r" rtl="1">
              <a:lnSpc>
                <a:spcPct val="150000"/>
              </a:lnSpc>
            </a:pPr>
            <a:r>
              <a:rPr lang="ar-IQ" sz="3600" dirty="0">
                <a:solidFill>
                  <a:schemeClr val="accent4">
                    <a:lumMod val="20000"/>
                    <a:lumOff val="80000"/>
                  </a:schemeClr>
                </a:solidFill>
                <a:effectLst/>
                <a:latin typeface="Times New Roman" panose="02020603050405020304" pitchFamily="18" charset="0"/>
                <a:ea typeface="Times New Roman" panose="02020603050405020304" pitchFamily="18" charset="0"/>
                <a:cs typeface="Traditional Arabic" panose="02020603050405020304" pitchFamily="18" charset="-78"/>
              </a:rPr>
              <a:t>(</a:t>
            </a:r>
            <a:r>
              <a:rPr lang="ar-SA" sz="3600" dirty="0">
                <a:solidFill>
                  <a:schemeClr val="accent4">
                    <a:lumMod val="20000"/>
                    <a:lumOff val="80000"/>
                  </a:schemeClr>
                </a:solidFill>
                <a:effectLst/>
                <a:latin typeface="Times New Roman" panose="02020603050405020304" pitchFamily="18" charset="0"/>
                <a:ea typeface="Times New Roman" panose="02020603050405020304" pitchFamily="18" charset="0"/>
                <a:cs typeface="Traditional Arabic" panose="02020603050405020304" pitchFamily="18" charset="-78"/>
              </a:rPr>
              <a:t>وَإِذَا طَلَّقْتُمُ النِّسَاءَ فَبَلَغْنَ أَجَلَهُنَّ فَلَا تَعْضُلُوهُنَّ أَنْ يَنْكِحْنَ أَزْوَاجَهُنَّ إِذَا تَرَاضَوْا بَيْنَهُمْ بِالْمَعْرُوفِ (232)</a:t>
            </a:r>
            <a:endParaRPr lang="ar-IQ" sz="3600" dirty="0">
              <a:solidFill>
                <a:schemeClr val="accent4">
                  <a:lumMod val="20000"/>
                  <a:lumOff val="80000"/>
                </a:schemeClr>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r" rtl="1">
              <a:lnSpc>
                <a:spcPct val="150000"/>
              </a:lnSpc>
            </a:pPr>
            <a:r>
              <a:rPr lang="ar-IQ" sz="3600" dirty="0">
                <a:solidFill>
                  <a:schemeClr val="accent4">
                    <a:lumMod val="20000"/>
                    <a:lumOff val="80000"/>
                  </a:schemeClr>
                </a:solidFill>
                <a:latin typeface="Times New Roman" panose="02020603050405020304" pitchFamily="18" charset="0"/>
                <a:cs typeface="Traditional Arabic" panose="02020603050405020304" pitchFamily="18" charset="-78"/>
              </a:rPr>
              <a:t>قال الشافعي: هذه الآية أصرح آية في اعتبار الولي، وإلا لما كان لعضله معنى.</a:t>
            </a:r>
            <a:endParaRPr lang="en-US" sz="3600" dirty="0"/>
          </a:p>
        </p:txBody>
      </p:sp>
    </p:spTree>
    <p:extLst>
      <p:ext uri="{BB962C8B-B14F-4D97-AF65-F5344CB8AC3E}">
        <p14:creationId xmlns:p14="http://schemas.microsoft.com/office/powerpoint/2010/main" val="2140755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3D5E3-10FD-4ECD-6ABD-D7C31756250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8BFD34C-CBDF-2DE4-326F-0B36B691CC1C}"/>
              </a:ext>
            </a:extLst>
          </p:cNvPr>
          <p:cNvSpPr>
            <a:spLocks noGrp="1"/>
          </p:cNvSpPr>
          <p:nvPr>
            <p:ph idx="1"/>
          </p:nvPr>
        </p:nvSpPr>
        <p:spPr>
          <a:xfrm>
            <a:off x="0" y="1825625"/>
            <a:ext cx="12192000" cy="2341192"/>
          </a:xfrm>
        </p:spPr>
        <p:style>
          <a:lnRef idx="2">
            <a:schemeClr val="accent2"/>
          </a:lnRef>
          <a:fillRef idx="1">
            <a:schemeClr val="lt1"/>
          </a:fillRef>
          <a:effectRef idx="0">
            <a:schemeClr val="accent2"/>
          </a:effectRef>
          <a:fontRef idx="minor">
            <a:schemeClr val="dk1"/>
          </a:fontRef>
        </p:style>
        <p:txBody>
          <a:bodyPr>
            <a:normAutofit/>
          </a:bodyPr>
          <a:lstStyle/>
          <a:p>
            <a:pPr algn="r" rtl="1">
              <a:lnSpc>
                <a:spcPct val="150000"/>
              </a:lnSpc>
            </a:pPr>
            <a:r>
              <a:rPr lang="ar-IQ" sz="3600" dirty="0">
                <a:cs typeface="Ali-A-Samik" pitchFamily="2" charset="-78"/>
              </a:rPr>
              <a:t>إن إقرار خيار المجلس يؤدي إلى عدم استقرار المعاملات، لأن استقرارها يتطلب لزوم العقد بمجرد الانعقاد</a:t>
            </a:r>
            <a:endParaRPr lang="en-US" sz="3600" dirty="0">
              <a:cs typeface="Ali-A-Samik" pitchFamily="2" charset="-78"/>
            </a:endParaRPr>
          </a:p>
        </p:txBody>
      </p:sp>
    </p:spTree>
    <p:extLst>
      <p:ext uri="{BB962C8B-B14F-4D97-AF65-F5344CB8AC3E}">
        <p14:creationId xmlns:p14="http://schemas.microsoft.com/office/powerpoint/2010/main" val="24302481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A30CA-3410-91A5-3096-8D31658FAF3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FC4A503-FBD6-21B1-0453-A0B36AB3BC65}"/>
              </a:ext>
            </a:extLst>
          </p:cNvPr>
          <p:cNvSpPr>
            <a:spLocks noGrp="1"/>
          </p:cNvSpPr>
          <p:nvPr>
            <p:ph idx="1"/>
          </p:nvPr>
        </p:nvSpPr>
        <p:spPr>
          <a:xfrm>
            <a:off x="832725" y="1690688"/>
            <a:ext cx="10515600" cy="4351338"/>
          </a:xfrm>
        </p:spPr>
        <p:txBody>
          <a:bodyPr>
            <a:normAutofit/>
          </a:bodyPr>
          <a:lstStyle/>
          <a:p>
            <a:pPr algn="r" rtl="1">
              <a:lnSpc>
                <a:spcPct val="150000"/>
              </a:lnSpc>
            </a:pPr>
            <a:r>
              <a:rPr lang="ar-IQ" sz="3600" dirty="0">
                <a:solidFill>
                  <a:schemeClr val="accent4">
                    <a:lumMod val="20000"/>
                    <a:lumOff val="80000"/>
                  </a:schemeClr>
                </a:solidFill>
              </a:rPr>
              <a:t>عن أم المؤمنين أم سلمة</a:t>
            </a:r>
            <a:r>
              <a:rPr lang="ar-IQ" sz="3600" dirty="0">
                <a:solidFill>
                  <a:schemeClr val="accent4">
                    <a:lumMod val="20000"/>
                    <a:lumOff val="80000"/>
                  </a:schemeClr>
                </a:solidFill>
                <a:sym typeface="AGA Arabesque" panose="05010101010101010101" pitchFamily="2" charset="2"/>
              </a:rPr>
              <a:t> </a:t>
            </a:r>
            <a:r>
              <a:rPr lang="ar-IQ" sz="3600" dirty="0">
                <a:solidFill>
                  <a:schemeClr val="accent4">
                    <a:lumMod val="20000"/>
                    <a:lumOff val="80000"/>
                  </a:schemeClr>
                </a:solidFill>
              </a:rPr>
              <a:t> في حديث طويل: أن عمر بن الخطاب</a:t>
            </a:r>
            <a:r>
              <a:rPr lang="ar-IQ" sz="3600" dirty="0">
                <a:solidFill>
                  <a:schemeClr val="accent4">
                    <a:lumMod val="20000"/>
                    <a:lumOff val="80000"/>
                  </a:schemeClr>
                </a:solidFill>
                <a:sym typeface="AGA Arabesque" panose="05010101010101010101" pitchFamily="2" charset="2"/>
              </a:rPr>
              <a:t> </a:t>
            </a:r>
            <a:r>
              <a:rPr lang="ar-IQ" sz="3600" dirty="0">
                <a:solidFill>
                  <a:schemeClr val="accent4">
                    <a:lumMod val="20000"/>
                    <a:lumOff val="80000"/>
                  </a:schemeClr>
                </a:solidFill>
              </a:rPr>
              <a:t> جاء يخطبها لرسول الله </a:t>
            </a:r>
            <a:r>
              <a:rPr lang="ar-IQ" sz="3600" dirty="0">
                <a:solidFill>
                  <a:schemeClr val="accent4">
                    <a:lumMod val="20000"/>
                    <a:lumOff val="80000"/>
                  </a:schemeClr>
                </a:solidFill>
                <a:sym typeface="AGA Arabesque" panose="05010101010101010101" pitchFamily="2" charset="2"/>
              </a:rPr>
              <a:t> بعد وفاة أبي سلمة ، الى ان قالت: ليس أحد من أوليائي شاهد، فقال : ليس أحد من أوليائك شاهد ولا غائب! يكره ذلك) صحيح على شرط مسلم.</a:t>
            </a:r>
            <a:endParaRPr lang="en-US" sz="3600" dirty="0">
              <a:solidFill>
                <a:schemeClr val="accent4">
                  <a:lumMod val="20000"/>
                  <a:lumOff val="80000"/>
                </a:schemeClr>
              </a:solidFill>
            </a:endParaRPr>
          </a:p>
        </p:txBody>
      </p:sp>
    </p:spTree>
    <p:extLst>
      <p:ext uri="{BB962C8B-B14F-4D97-AF65-F5344CB8AC3E}">
        <p14:creationId xmlns:p14="http://schemas.microsoft.com/office/powerpoint/2010/main" val="26094595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B4F45-43A6-CF0A-6FA0-8E4D699F828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248DCD7-7527-22CE-8A91-982F7787EDCD}"/>
              </a:ext>
            </a:extLst>
          </p:cNvPr>
          <p:cNvSpPr>
            <a:spLocks noGrp="1"/>
          </p:cNvSpPr>
          <p:nvPr>
            <p:ph idx="1"/>
          </p:nvPr>
        </p:nvSpPr>
        <p:spPr/>
        <p:txBody>
          <a:bodyPr>
            <a:normAutofit/>
          </a:bodyPr>
          <a:lstStyle/>
          <a:p>
            <a:pPr algn="r" rtl="1">
              <a:lnSpc>
                <a:spcPct val="150000"/>
              </a:lnSpc>
            </a:pPr>
            <a:r>
              <a:rPr lang="ar-IQ" sz="3600" dirty="0">
                <a:solidFill>
                  <a:schemeClr val="accent4">
                    <a:lumMod val="20000"/>
                    <a:lumOff val="80000"/>
                  </a:schemeClr>
                </a:solidFill>
              </a:rPr>
              <a:t>عن أم المؤمنين عائشة </a:t>
            </a:r>
            <a:r>
              <a:rPr lang="ar-IQ" sz="3600" dirty="0">
                <a:solidFill>
                  <a:schemeClr val="accent4">
                    <a:lumMod val="20000"/>
                    <a:lumOff val="80000"/>
                  </a:schemeClr>
                </a:solidFill>
                <a:sym typeface="AGA Arabesque" panose="05010101010101010101" pitchFamily="2" charset="2"/>
              </a:rPr>
              <a:t> </a:t>
            </a:r>
            <a:r>
              <a:rPr lang="ar-IQ" sz="3600" dirty="0">
                <a:solidFill>
                  <a:schemeClr val="accent4">
                    <a:lumMod val="20000"/>
                    <a:lumOff val="80000"/>
                  </a:schemeClr>
                </a:solidFill>
              </a:rPr>
              <a:t>أن النبي </a:t>
            </a:r>
            <a:r>
              <a:rPr lang="ar-IQ" sz="3600" dirty="0">
                <a:solidFill>
                  <a:schemeClr val="accent4">
                    <a:lumMod val="20000"/>
                    <a:lumOff val="80000"/>
                  </a:schemeClr>
                </a:solidFill>
                <a:sym typeface="AGA Arabesque" panose="05010101010101010101" pitchFamily="2" charset="2"/>
              </a:rPr>
              <a:t> قال: (لا تنكح المرأة بغير وليها، فإن نكحت فنكاحها باطل). </a:t>
            </a:r>
          </a:p>
          <a:p>
            <a:pPr algn="r" rtl="1">
              <a:lnSpc>
                <a:spcPct val="150000"/>
              </a:lnSpc>
            </a:pPr>
            <a:r>
              <a:rPr lang="ar-IQ" sz="3600" dirty="0">
                <a:solidFill>
                  <a:schemeClr val="accent4">
                    <a:lumMod val="20000"/>
                    <a:lumOff val="80000"/>
                  </a:schemeClr>
                </a:solidFill>
                <a:sym typeface="AGA Arabesque" panose="05010101010101010101" pitchFamily="2" charset="2"/>
              </a:rPr>
              <a:t>وفي رواية ابن ماجه:( أيما امرأة لم ينكحها الولي فنكاحها باطل). </a:t>
            </a:r>
            <a:endParaRPr lang="en-US" sz="3600" dirty="0">
              <a:solidFill>
                <a:schemeClr val="accent4">
                  <a:lumMod val="20000"/>
                  <a:lumOff val="80000"/>
                </a:schemeClr>
              </a:solidFill>
            </a:endParaRPr>
          </a:p>
        </p:txBody>
      </p:sp>
    </p:spTree>
    <p:extLst>
      <p:ext uri="{BB962C8B-B14F-4D97-AF65-F5344CB8AC3E}">
        <p14:creationId xmlns:p14="http://schemas.microsoft.com/office/powerpoint/2010/main" val="7370387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3D24C-1B6F-3219-C58C-3D141EA837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A98B8F4-53FE-8569-6756-AD197AE0CB16}"/>
              </a:ext>
            </a:extLst>
          </p:cNvPr>
          <p:cNvSpPr>
            <a:spLocks noGrp="1"/>
          </p:cNvSpPr>
          <p:nvPr>
            <p:ph idx="1"/>
          </p:nvPr>
        </p:nvSpPr>
        <p:spPr/>
        <p:txBody>
          <a:bodyPr>
            <a:normAutofit/>
          </a:bodyPr>
          <a:lstStyle/>
          <a:p>
            <a:pPr algn="r" rtl="1">
              <a:lnSpc>
                <a:spcPct val="150000"/>
              </a:lnSpc>
            </a:pPr>
            <a:r>
              <a:rPr lang="ar-IQ" sz="3600" dirty="0">
                <a:solidFill>
                  <a:schemeClr val="accent4">
                    <a:lumMod val="20000"/>
                    <a:lumOff val="80000"/>
                  </a:schemeClr>
                </a:solidFill>
              </a:rPr>
              <a:t>حديث أبي هريرة</a:t>
            </a:r>
            <a:r>
              <a:rPr lang="ar-IQ" sz="3600" dirty="0">
                <a:solidFill>
                  <a:schemeClr val="accent4">
                    <a:lumMod val="20000"/>
                    <a:lumOff val="80000"/>
                  </a:schemeClr>
                </a:solidFill>
                <a:sym typeface="AGA Arabesque" panose="05010101010101010101" pitchFamily="2" charset="2"/>
              </a:rPr>
              <a:t> </a:t>
            </a:r>
            <a:r>
              <a:rPr lang="ar-IQ" sz="3600" dirty="0">
                <a:solidFill>
                  <a:schemeClr val="accent4">
                    <a:lumMod val="20000"/>
                    <a:lumOff val="80000"/>
                  </a:schemeClr>
                </a:solidFill>
              </a:rPr>
              <a:t> قال: قال رسول الله </a:t>
            </a:r>
            <a:r>
              <a:rPr lang="ar-IQ" sz="3600" dirty="0">
                <a:solidFill>
                  <a:schemeClr val="accent4">
                    <a:lumMod val="20000"/>
                    <a:lumOff val="80000"/>
                  </a:schemeClr>
                </a:solidFill>
                <a:sym typeface="AGA Arabesque" panose="05010101010101010101" pitchFamily="2" charset="2"/>
              </a:rPr>
              <a:t> (لا تزوج المرأة </a:t>
            </a:r>
            <a:r>
              <a:rPr lang="ar-IQ" sz="3600" dirty="0" err="1">
                <a:solidFill>
                  <a:schemeClr val="accent4">
                    <a:lumMod val="20000"/>
                    <a:lumOff val="80000"/>
                  </a:schemeClr>
                </a:solidFill>
                <a:sym typeface="AGA Arabesque" panose="05010101010101010101" pitchFamily="2" charset="2"/>
              </a:rPr>
              <a:t>المرأة</a:t>
            </a:r>
            <a:r>
              <a:rPr lang="ar-IQ" sz="3600" dirty="0">
                <a:solidFill>
                  <a:schemeClr val="accent4">
                    <a:lumMod val="20000"/>
                    <a:lumOff val="80000"/>
                  </a:schemeClr>
                </a:solidFill>
                <a:sym typeface="AGA Arabesque" panose="05010101010101010101" pitchFamily="2" charset="2"/>
              </a:rPr>
              <a:t>، ولا تزوج المرأة نفسها) رواه ابن ماجه والدارقطني والبيهقي.</a:t>
            </a:r>
            <a:endParaRPr lang="en-US" sz="3600" dirty="0">
              <a:solidFill>
                <a:schemeClr val="accent4">
                  <a:lumMod val="20000"/>
                  <a:lumOff val="80000"/>
                </a:schemeClr>
              </a:solidFill>
            </a:endParaRPr>
          </a:p>
        </p:txBody>
      </p:sp>
    </p:spTree>
    <p:extLst>
      <p:ext uri="{BB962C8B-B14F-4D97-AF65-F5344CB8AC3E}">
        <p14:creationId xmlns:p14="http://schemas.microsoft.com/office/powerpoint/2010/main" val="2321508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42712-5F4E-8B69-7038-526A01A561DA}"/>
              </a:ext>
            </a:extLst>
          </p:cNvPr>
          <p:cNvSpPr>
            <a:spLocks noGrp="1"/>
          </p:cNvSpPr>
          <p:nvPr>
            <p:ph type="title"/>
          </p:nvPr>
        </p:nvSpPr>
        <p:spPr/>
        <p:txBody>
          <a:bodyPr>
            <a:normAutofit/>
          </a:bodyPr>
          <a:lstStyle/>
          <a:p>
            <a:pPr algn="ctr" rtl="1"/>
            <a:r>
              <a:rPr lang="ar-IQ" sz="4000" dirty="0">
                <a:solidFill>
                  <a:schemeClr val="accent4">
                    <a:lumMod val="60000"/>
                    <a:lumOff val="40000"/>
                  </a:schemeClr>
                </a:solidFill>
              </a:rPr>
              <a:t>أدلة القائلين بخيار المجلس</a:t>
            </a:r>
            <a:endParaRPr lang="en-US" sz="4000" dirty="0">
              <a:solidFill>
                <a:schemeClr val="accent4">
                  <a:lumMod val="60000"/>
                  <a:lumOff val="40000"/>
                </a:schemeClr>
              </a:solidFill>
            </a:endParaRPr>
          </a:p>
        </p:txBody>
      </p:sp>
      <p:sp>
        <p:nvSpPr>
          <p:cNvPr id="3" name="Content Placeholder 2">
            <a:extLst>
              <a:ext uri="{FF2B5EF4-FFF2-40B4-BE49-F238E27FC236}">
                <a16:creationId xmlns:a16="http://schemas.microsoft.com/office/drawing/2014/main" id="{E712D2D5-A390-6678-8A2A-AF0CDBC71F89}"/>
              </a:ext>
            </a:extLst>
          </p:cNvPr>
          <p:cNvSpPr>
            <a:spLocks noGrp="1"/>
          </p:cNvSpPr>
          <p:nvPr>
            <p:ph idx="1"/>
          </p:nvPr>
        </p:nvSpPr>
        <p:spPr>
          <a:xfrm>
            <a:off x="838200" y="1825625"/>
            <a:ext cx="10515600" cy="3189886"/>
          </a:xfrm>
        </p:spPr>
        <p:txBody>
          <a:bodyPr>
            <a:normAutofit/>
          </a:bodyPr>
          <a:lstStyle/>
          <a:p>
            <a:pPr algn="justLow" rtl="1">
              <a:lnSpc>
                <a:spcPct val="150000"/>
              </a:lnSpc>
            </a:pPr>
            <a:r>
              <a:rPr lang="ku-Arab-IQ" sz="3600" dirty="0">
                <a:solidFill>
                  <a:schemeClr val="bg1"/>
                </a:solidFill>
              </a:rPr>
              <a:t>أَنَّ رَسُولَ اللَّهِ صَلَّى اللَّهُ عَلَيْهِ وَسَلَّمَ قَالَ: «‌البَيِّعَانِ بِالخِيَارِ مَا لَمْ يَتَفَرَّقَا</a:t>
            </a:r>
            <a:r>
              <a:rPr lang="ar-IQ" sz="3600" dirty="0">
                <a:solidFill>
                  <a:schemeClr val="bg1"/>
                </a:solidFill>
              </a:rPr>
              <a:t> </a:t>
            </a:r>
            <a:r>
              <a:rPr lang="ku-Arab-IQ" sz="3600" dirty="0">
                <a:solidFill>
                  <a:schemeClr val="bg1"/>
                </a:solidFill>
              </a:rPr>
              <a:t>أَوْ قَالَ: حَتَّى يَتَفَرَّقَا، فَإِنْ صَدَقَا وَبَيَّنَا بُورِكَ لَهُمَا فِي بَيْعِهِمَا، وإن كتما وكذبا محقت بركة بيعهما)</a:t>
            </a:r>
            <a:r>
              <a:rPr lang="ar-IQ" sz="3600" dirty="0">
                <a:solidFill>
                  <a:schemeClr val="bg1"/>
                </a:solidFill>
              </a:rPr>
              <a:t>.</a:t>
            </a:r>
            <a:endParaRPr lang="en-US" sz="3600" dirty="0">
              <a:solidFill>
                <a:schemeClr val="bg1"/>
              </a:solidFill>
            </a:endParaRPr>
          </a:p>
        </p:txBody>
      </p:sp>
    </p:spTree>
    <p:extLst>
      <p:ext uri="{BB962C8B-B14F-4D97-AF65-F5344CB8AC3E}">
        <p14:creationId xmlns:p14="http://schemas.microsoft.com/office/powerpoint/2010/main" val="559480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D2EFC-5A98-005A-0768-758C46B8F080}"/>
              </a:ext>
            </a:extLst>
          </p:cNvPr>
          <p:cNvSpPr>
            <a:spLocks noGrp="1"/>
          </p:cNvSpPr>
          <p:nvPr>
            <p:ph type="title"/>
          </p:nvPr>
        </p:nvSpPr>
        <p:spPr>
          <a:xfrm>
            <a:off x="838200" y="365125"/>
            <a:ext cx="10515600" cy="948983"/>
          </a:xfrm>
        </p:spPr>
        <p:txBody>
          <a:bodyPr/>
          <a:lstStyle/>
          <a:p>
            <a:pPr algn="ctr" rtl="1"/>
            <a:r>
              <a:rPr lang="ar-IQ" dirty="0">
                <a:solidFill>
                  <a:schemeClr val="bg2"/>
                </a:solidFill>
              </a:rPr>
              <a:t>بيع المبيع قبل قبضه</a:t>
            </a:r>
            <a:endParaRPr lang="en-US" dirty="0">
              <a:solidFill>
                <a:schemeClr val="bg2"/>
              </a:solidFill>
            </a:endParaRPr>
          </a:p>
        </p:txBody>
      </p:sp>
      <p:sp>
        <p:nvSpPr>
          <p:cNvPr id="3" name="Content Placeholder 2">
            <a:extLst>
              <a:ext uri="{FF2B5EF4-FFF2-40B4-BE49-F238E27FC236}">
                <a16:creationId xmlns:a16="http://schemas.microsoft.com/office/drawing/2014/main" id="{2FC6FCBD-33F9-B85F-3B63-A26399172873}"/>
              </a:ext>
            </a:extLst>
          </p:cNvPr>
          <p:cNvSpPr>
            <a:spLocks noGrp="1"/>
          </p:cNvSpPr>
          <p:nvPr>
            <p:ph idx="1"/>
          </p:nvPr>
        </p:nvSpPr>
        <p:spPr>
          <a:xfrm>
            <a:off x="799872" y="1314108"/>
            <a:ext cx="10515600" cy="4351338"/>
          </a:xfrm>
        </p:spPr>
        <p:txBody>
          <a:bodyPr>
            <a:noAutofit/>
          </a:bodyPr>
          <a:lstStyle/>
          <a:p>
            <a:pPr algn="r" rtl="1">
              <a:lnSpc>
                <a:spcPct val="150000"/>
              </a:lnSpc>
            </a:pPr>
            <a:r>
              <a:rPr lang="ar-IQ" sz="3200" dirty="0">
                <a:solidFill>
                  <a:schemeClr val="bg1"/>
                </a:solidFill>
              </a:rPr>
              <a:t>الأول: يجوز بيع المبيع قبل قبضه مطلقا.</a:t>
            </a:r>
          </a:p>
          <a:p>
            <a:pPr algn="r" rtl="1">
              <a:lnSpc>
                <a:spcPct val="150000"/>
              </a:lnSpc>
            </a:pPr>
            <a:r>
              <a:rPr lang="ar-IQ" sz="3200" dirty="0">
                <a:solidFill>
                  <a:srgbClr val="FFC000"/>
                </a:solidFill>
              </a:rPr>
              <a:t>الثاني: يجوز بيع المبيع قبل قبضه إلا المطعوم.</a:t>
            </a:r>
          </a:p>
          <a:p>
            <a:pPr algn="r" rtl="1">
              <a:lnSpc>
                <a:spcPct val="150000"/>
              </a:lnSpc>
            </a:pPr>
            <a:r>
              <a:rPr lang="ar-IQ" sz="3200" dirty="0">
                <a:solidFill>
                  <a:schemeClr val="bg1"/>
                </a:solidFill>
              </a:rPr>
              <a:t>الثالث: يجوز بيع المبيع قبل قبضه إذا كان قد اشتري جزافا.</a:t>
            </a:r>
          </a:p>
          <a:p>
            <a:pPr algn="r" rtl="1">
              <a:lnSpc>
                <a:spcPct val="150000"/>
              </a:lnSpc>
            </a:pPr>
            <a:r>
              <a:rPr lang="ar-IQ" sz="3200" dirty="0">
                <a:solidFill>
                  <a:srgbClr val="FFC000"/>
                </a:solidFill>
              </a:rPr>
              <a:t>الرابع: إذا كان المبيع عقارا جاز بيعه قبل قبضه </a:t>
            </a:r>
          </a:p>
          <a:p>
            <a:pPr algn="r" rtl="1">
              <a:lnSpc>
                <a:spcPct val="150000"/>
              </a:lnSpc>
            </a:pPr>
            <a:r>
              <a:rPr lang="ar-IQ" sz="3200" dirty="0">
                <a:solidFill>
                  <a:schemeClr val="bg1"/>
                </a:solidFill>
              </a:rPr>
              <a:t>الخامس: لا يجوز بيع المبيع قبل قبضه مطلقا.</a:t>
            </a:r>
            <a:endParaRPr lang="en-US" sz="3600" dirty="0">
              <a:solidFill>
                <a:schemeClr val="bg1"/>
              </a:solidFill>
            </a:endParaRPr>
          </a:p>
        </p:txBody>
      </p:sp>
    </p:spTree>
    <p:extLst>
      <p:ext uri="{BB962C8B-B14F-4D97-AF65-F5344CB8AC3E}">
        <p14:creationId xmlns:p14="http://schemas.microsoft.com/office/powerpoint/2010/main" val="176649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AC9A0-BC1E-041D-3289-64F088DF4FCE}"/>
              </a:ext>
            </a:extLst>
          </p:cNvPr>
          <p:cNvSpPr>
            <a:spLocks noGrp="1"/>
          </p:cNvSpPr>
          <p:nvPr>
            <p:ph type="title"/>
          </p:nvPr>
        </p:nvSpPr>
        <p:spPr/>
        <p:txBody>
          <a:bodyPr/>
          <a:lstStyle/>
          <a:p>
            <a:pPr algn="ctr" rtl="1"/>
            <a:r>
              <a:rPr lang="ar-IQ" dirty="0">
                <a:solidFill>
                  <a:schemeClr val="accent4">
                    <a:lumMod val="40000"/>
                    <a:lumOff val="60000"/>
                  </a:schemeClr>
                </a:solidFill>
              </a:rPr>
              <a:t>الأدلة</a:t>
            </a:r>
            <a:endParaRPr lang="en-US" dirty="0">
              <a:solidFill>
                <a:schemeClr val="accent4">
                  <a:lumMod val="40000"/>
                  <a:lumOff val="60000"/>
                </a:schemeClr>
              </a:solidFill>
            </a:endParaRPr>
          </a:p>
        </p:txBody>
      </p:sp>
      <p:sp>
        <p:nvSpPr>
          <p:cNvPr id="3" name="Content Placeholder 2">
            <a:extLst>
              <a:ext uri="{FF2B5EF4-FFF2-40B4-BE49-F238E27FC236}">
                <a16:creationId xmlns:a16="http://schemas.microsoft.com/office/drawing/2014/main" id="{E8410FC0-5419-7D05-7E77-3F5541DD785E}"/>
              </a:ext>
            </a:extLst>
          </p:cNvPr>
          <p:cNvSpPr>
            <a:spLocks noGrp="1"/>
          </p:cNvSpPr>
          <p:nvPr>
            <p:ph idx="1"/>
          </p:nvPr>
        </p:nvSpPr>
        <p:spPr>
          <a:xfrm>
            <a:off x="788921" y="2214382"/>
            <a:ext cx="10515600" cy="2948967"/>
          </a:xfrm>
        </p:spPr>
        <p:txBody>
          <a:bodyPr>
            <a:normAutofit/>
          </a:bodyPr>
          <a:lstStyle/>
          <a:p>
            <a:pPr algn="r" rtl="1">
              <a:lnSpc>
                <a:spcPct val="150000"/>
              </a:lnSpc>
            </a:pPr>
            <a:r>
              <a:rPr lang="ar-IQ" sz="3600" dirty="0">
                <a:solidFill>
                  <a:schemeClr val="accent4">
                    <a:lumMod val="20000"/>
                    <a:lumOff val="80000"/>
                  </a:schemeClr>
                </a:solidFill>
              </a:rPr>
              <a:t>المذهب الثاني</a:t>
            </a:r>
          </a:p>
          <a:p>
            <a:pPr algn="r" rtl="1">
              <a:lnSpc>
                <a:spcPct val="150000"/>
              </a:lnSpc>
            </a:pPr>
            <a:r>
              <a:rPr lang="ar-IQ" sz="3600" dirty="0">
                <a:solidFill>
                  <a:schemeClr val="accent4">
                    <a:lumMod val="20000"/>
                    <a:lumOff val="80000"/>
                  </a:schemeClr>
                </a:solidFill>
              </a:rPr>
              <a:t>حديث ابن عمر رضي الله عنه ( أن النبي صلى الله عليه وسلم نهى أن يبيع أحد طعاما اشتراه كيلا حتى يستوفيه)</a:t>
            </a:r>
            <a:endParaRPr lang="en-US" sz="3600" dirty="0">
              <a:solidFill>
                <a:schemeClr val="accent4">
                  <a:lumMod val="20000"/>
                  <a:lumOff val="80000"/>
                </a:schemeClr>
              </a:solidFill>
            </a:endParaRPr>
          </a:p>
        </p:txBody>
      </p:sp>
    </p:spTree>
    <p:extLst>
      <p:ext uri="{BB962C8B-B14F-4D97-AF65-F5344CB8AC3E}">
        <p14:creationId xmlns:p14="http://schemas.microsoft.com/office/powerpoint/2010/main" val="38082336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140A3A50EEB254EB26BC414622B6C57" ma:contentTypeVersion="5" ma:contentTypeDescription="Create a new document." ma:contentTypeScope="" ma:versionID="1fd0b60599d205d809398a9c4bba0a4a">
  <xsd:schema xmlns:xsd="http://www.w3.org/2001/XMLSchema" xmlns:xs="http://www.w3.org/2001/XMLSchema" xmlns:p="http://schemas.microsoft.com/office/2006/metadata/properties" xmlns:ns3="255fd09e-682a-4aff-a7cf-b3be07ab0f6e" targetNamespace="http://schemas.microsoft.com/office/2006/metadata/properties" ma:root="true" ma:fieldsID="13e593a821b6362e400854987a744bb0" ns3:_="">
    <xsd:import namespace="255fd09e-682a-4aff-a7cf-b3be07ab0f6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5fd09e-682a-4aff-a7cf-b3be07ab0f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SearchProperties" ma:index="1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B19622-EAC3-4C60-836C-B6156546399E}">
  <ds:schemaRefs>
    <ds:schemaRef ds:uri="http://schemas.openxmlformats.org/package/2006/metadata/core-properties"/>
    <ds:schemaRef ds:uri="http://www.w3.org/XML/1998/namespace"/>
    <ds:schemaRef ds:uri="http://purl.org/dc/elements/1.1/"/>
    <ds:schemaRef ds:uri="http://schemas.microsoft.com/office/infopath/2007/PartnerControls"/>
    <ds:schemaRef ds:uri="http://schemas.microsoft.com/office/2006/metadata/properties"/>
    <ds:schemaRef ds:uri="http://schemas.microsoft.com/office/2006/documentManagement/types"/>
    <ds:schemaRef ds:uri="http://purl.org/dc/terms/"/>
    <ds:schemaRef ds:uri="http://purl.org/dc/dcmitype/"/>
    <ds:schemaRef ds:uri="255fd09e-682a-4aff-a7cf-b3be07ab0f6e"/>
  </ds:schemaRefs>
</ds:datastoreItem>
</file>

<file path=customXml/itemProps2.xml><?xml version="1.0" encoding="utf-8"?>
<ds:datastoreItem xmlns:ds="http://schemas.openxmlformats.org/officeDocument/2006/customXml" ds:itemID="{6D43E2E6-02E9-472E-ADE9-D516FA98E8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5fd09e-682a-4aff-a7cf-b3be07ab0f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007D93D-8E47-4708-A233-98DB959834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مسائل من الفقه المقارن</Template>
  <TotalTime>610</TotalTime>
  <Words>2455</Words>
  <Application>Microsoft Office PowerPoint</Application>
  <PresentationFormat>Widescreen</PresentationFormat>
  <Paragraphs>137</Paragraphs>
  <Slides>62</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62</vt:i4>
      </vt:variant>
    </vt:vector>
  </HeadingPairs>
  <TitlesOfParts>
    <vt:vector size="68" baseType="lpstr">
      <vt:lpstr>Arial</vt:lpstr>
      <vt:lpstr>Calibri</vt:lpstr>
      <vt:lpstr>Calibri Light</vt:lpstr>
      <vt:lpstr>KFGQPC HAFS Uthmanic Script</vt:lpstr>
      <vt:lpstr>Times New Roman</vt:lpstr>
      <vt:lpstr>Office Theme</vt:lpstr>
      <vt:lpstr>مسائل من الفقه المقارن المعاملات والجنايات</vt:lpstr>
      <vt:lpstr>  خيار المجلس أدلة القائلين بنفي خيار المجلس</vt:lpstr>
      <vt:lpstr>{يَا أَيُّهَا الَّذِينَ آَمَنُوا أَوْفُوا بِالْعُقُودِ}</vt:lpstr>
      <vt:lpstr>أَنَّ رَسُولَ اللهِ صَلَّى اللهُ عَلَيْهِ وَسَلَّمَ قَالَ: « مَنِ اشْتَرَى طَعَامًا، فَلَا يَبِعْهُ حَتَّى ‌يَسْتَوْفِيَهُ ‌وَيَقْبِضَهُ » متفق عليه</vt:lpstr>
      <vt:lpstr>PowerPoint Presentation</vt:lpstr>
      <vt:lpstr>PowerPoint Presentation</vt:lpstr>
      <vt:lpstr>أدلة القائلين بخيار المجلس</vt:lpstr>
      <vt:lpstr>بيع المبيع قبل قبضه</vt:lpstr>
      <vt:lpstr>الأدلة</vt:lpstr>
      <vt:lpstr>PowerPoint Presentation</vt:lpstr>
      <vt:lpstr>PowerPoint Presentation</vt:lpstr>
      <vt:lpstr>PowerPoint Presentation</vt:lpstr>
      <vt:lpstr>من تثبت له الشفعة</vt:lpstr>
      <vt:lpstr>PowerPoint Presentation</vt:lpstr>
      <vt:lpstr>PowerPoint Presentation</vt:lpstr>
      <vt:lpstr>PowerPoint Presentation</vt:lpstr>
      <vt:lpstr>PowerPoint Presentation</vt:lpstr>
      <vt:lpstr>PowerPoint Presentation</vt:lpstr>
      <vt:lpstr>PowerPoint Presentation</vt:lpstr>
      <vt:lpstr>ما تثبت فيه الشفعة</vt:lpstr>
      <vt:lpstr>PowerPoint Presentation</vt:lpstr>
      <vt:lpstr>PowerPoint Presentation</vt:lpstr>
      <vt:lpstr>PowerPoint Presentation</vt:lpstr>
      <vt:lpstr>المساقاة</vt:lpstr>
      <vt:lpstr>شروط صحة المساقاة</vt:lpstr>
      <vt:lpstr>PowerPoint Presentation</vt:lpstr>
      <vt:lpstr>PowerPoint Presentation</vt:lpstr>
      <vt:lpstr>PowerPoint Presentation</vt:lpstr>
      <vt:lpstr>المزارعة</vt:lpstr>
      <vt:lpstr>أهم ما يتعلق بهذه المعاملة</vt:lpstr>
      <vt:lpstr>PowerPoint Presentation</vt:lpstr>
      <vt:lpstr>PowerPoint Presentation</vt:lpstr>
      <vt:lpstr>الأدلة</vt:lpstr>
      <vt:lpstr>PowerPoint Presentation</vt:lpstr>
      <vt:lpstr>أجيب:</vt:lpstr>
      <vt:lpstr>PowerPoint Presentation</vt:lpstr>
      <vt:lpstr>PowerPoint Presentation</vt:lpstr>
      <vt:lpstr>PowerPoint Presentation</vt:lpstr>
      <vt:lpstr>PowerPoint Presentation</vt:lpstr>
      <vt:lpstr>PowerPoint Presentation</vt:lpstr>
      <vt:lpstr>الشهادة في الزواج</vt:lpstr>
      <vt:lpstr>شهادة النساء في النكاح</vt:lpstr>
      <vt:lpstr>اشتراط العدالة في الشهود</vt:lpstr>
      <vt:lpstr>اتفاق العاقد مع الشهود على كتمان العقد</vt:lpstr>
      <vt:lpstr>PowerPoint Presentation</vt:lpstr>
      <vt:lpstr>PowerPoint Presentation</vt:lpstr>
      <vt:lpstr>PowerPoint Presentation</vt:lpstr>
      <vt:lpstr>PowerPoint Presentation</vt:lpstr>
      <vt:lpstr>PowerPoint Presentation</vt:lpstr>
      <vt:lpstr>PowerPoint Presentation</vt:lpstr>
      <vt:lpstr>الشهادة على الطلاق</vt:lpstr>
      <vt:lpstr>PowerPoint Presentation</vt:lpstr>
      <vt:lpstr>PowerPoint Presentation</vt:lpstr>
      <vt:lpstr>PowerPoint Presentation</vt:lpstr>
      <vt:lpstr>ولاية المرأة في الزواج</vt:lpstr>
      <vt:lpstr>الأدلة</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مسائل من الفقه المقارن المعاملات والجنايات</dc:title>
  <dc:creator>Gateway</dc:creator>
  <cp:lastModifiedBy>Gateway</cp:lastModifiedBy>
  <cp:revision>38</cp:revision>
  <dcterms:created xsi:type="dcterms:W3CDTF">2023-01-07T13:46:04Z</dcterms:created>
  <dcterms:modified xsi:type="dcterms:W3CDTF">2023-04-02T14:41:23Z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0x0101002140A3A50EEB254EB26BC414622B6C57</vt:lpwstr>
  </property>
</Properties>
</file>