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8" r:id="rId6"/>
    <p:sldId id="269" r:id="rId7"/>
    <p:sldId id="260" r:id="rId8"/>
    <p:sldId id="270" r:id="rId9"/>
    <p:sldId id="271" r:id="rId10"/>
    <p:sldId id="272" r:id="rId11"/>
    <p:sldId id="273" r:id="rId12"/>
    <p:sldId id="274" r:id="rId13"/>
    <p:sldId id="275" r:id="rId14"/>
    <p:sldId id="276" r:id="rId15"/>
    <p:sldId id="277" r:id="rId16"/>
    <p:sldId id="279" r:id="rId17"/>
    <p:sldId id="280" r:id="rId18"/>
    <p:sldId id="282" r:id="rId19"/>
    <p:sldId id="283" r:id="rId20"/>
    <p:sldId id="284" r:id="rId21"/>
    <p:sldId id="285" r:id="rId22"/>
    <p:sldId id="286" r:id="rId23"/>
    <p:sldId id="287" r:id="rId24"/>
    <p:sldId id="288" r:id="rId25"/>
    <p:sldId id="28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0D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9" d="100"/>
          <a:sy n="79" d="100"/>
        </p:scale>
        <p:origin x="-38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D3EBD2-51F1-4B23-9A3E-5A5B75D980AE}"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83620-BDBC-4C53-9427-ECBF1632360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2539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D3EBD2-51F1-4B23-9A3E-5A5B75D980AE}"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83620-BDBC-4C53-9427-ECBF16323600}" type="slidenum">
              <a:rPr lang="en-US" smtClean="0"/>
              <a:t>‹#›</a:t>
            </a:fld>
            <a:endParaRPr lang="en-US"/>
          </a:p>
        </p:txBody>
      </p:sp>
    </p:spTree>
    <p:extLst>
      <p:ext uri="{BB962C8B-B14F-4D97-AF65-F5344CB8AC3E}">
        <p14:creationId xmlns:p14="http://schemas.microsoft.com/office/powerpoint/2010/main" val="3186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D3EBD2-51F1-4B23-9A3E-5A5B75D980AE}"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83620-BDBC-4C53-9427-ECBF16323600}" type="slidenum">
              <a:rPr lang="en-US" smtClean="0"/>
              <a:t>‹#›</a:t>
            </a:fld>
            <a:endParaRPr lang="en-US"/>
          </a:p>
        </p:txBody>
      </p:sp>
    </p:spTree>
    <p:extLst>
      <p:ext uri="{BB962C8B-B14F-4D97-AF65-F5344CB8AC3E}">
        <p14:creationId xmlns:p14="http://schemas.microsoft.com/office/powerpoint/2010/main" val="768432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D3EBD2-51F1-4B23-9A3E-5A5B75D980AE}"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83620-BDBC-4C53-9427-ECBF16323600}" type="slidenum">
              <a:rPr lang="en-US" smtClean="0"/>
              <a:t>‹#›</a:t>
            </a:fld>
            <a:endParaRPr lang="en-US"/>
          </a:p>
        </p:txBody>
      </p:sp>
    </p:spTree>
    <p:extLst>
      <p:ext uri="{BB962C8B-B14F-4D97-AF65-F5344CB8AC3E}">
        <p14:creationId xmlns:p14="http://schemas.microsoft.com/office/powerpoint/2010/main" val="2288849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D3EBD2-51F1-4B23-9A3E-5A5B75D980AE}" type="datetimeFigureOut">
              <a:rPr lang="en-US" smtClean="0"/>
              <a:t>2/13/2024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83620-BDBC-4C53-9427-ECBF1632360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414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D3EBD2-51F1-4B23-9A3E-5A5B75D980AE}" type="datetimeFigureOut">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83620-BDBC-4C53-9427-ECBF16323600}" type="slidenum">
              <a:rPr lang="en-US" smtClean="0"/>
              <a:t>‹#›</a:t>
            </a:fld>
            <a:endParaRPr lang="en-US"/>
          </a:p>
        </p:txBody>
      </p:sp>
    </p:spTree>
    <p:extLst>
      <p:ext uri="{BB962C8B-B14F-4D97-AF65-F5344CB8AC3E}">
        <p14:creationId xmlns:p14="http://schemas.microsoft.com/office/powerpoint/2010/main" val="1467526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D3EBD2-51F1-4B23-9A3E-5A5B75D980AE}" type="datetimeFigureOut">
              <a:rPr lang="en-US" smtClean="0"/>
              <a:t>2/13/2024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F83620-BDBC-4C53-9427-ECBF16323600}" type="slidenum">
              <a:rPr lang="en-US" smtClean="0"/>
              <a:t>‹#›</a:t>
            </a:fld>
            <a:endParaRPr lang="en-US"/>
          </a:p>
        </p:txBody>
      </p:sp>
    </p:spTree>
    <p:extLst>
      <p:ext uri="{BB962C8B-B14F-4D97-AF65-F5344CB8AC3E}">
        <p14:creationId xmlns:p14="http://schemas.microsoft.com/office/powerpoint/2010/main" val="2543603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D3EBD2-51F1-4B23-9A3E-5A5B75D980AE}" type="datetimeFigureOut">
              <a:rPr lang="en-US" smtClean="0"/>
              <a:t>2/13/2024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F83620-BDBC-4C53-9427-ECBF16323600}" type="slidenum">
              <a:rPr lang="en-US" smtClean="0"/>
              <a:t>‹#›</a:t>
            </a:fld>
            <a:endParaRPr lang="en-US"/>
          </a:p>
        </p:txBody>
      </p:sp>
    </p:spTree>
    <p:extLst>
      <p:ext uri="{BB962C8B-B14F-4D97-AF65-F5344CB8AC3E}">
        <p14:creationId xmlns:p14="http://schemas.microsoft.com/office/powerpoint/2010/main" val="2006711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8D3EBD2-51F1-4B23-9A3E-5A5B75D980AE}" type="datetimeFigureOut">
              <a:rPr lang="en-US" smtClean="0"/>
              <a:t>2/13/2024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6F83620-BDBC-4C53-9427-ECBF16323600}" type="slidenum">
              <a:rPr lang="en-US" smtClean="0"/>
              <a:t>‹#›</a:t>
            </a:fld>
            <a:endParaRPr lang="en-US"/>
          </a:p>
        </p:txBody>
      </p:sp>
    </p:spTree>
    <p:extLst>
      <p:ext uri="{BB962C8B-B14F-4D97-AF65-F5344CB8AC3E}">
        <p14:creationId xmlns:p14="http://schemas.microsoft.com/office/powerpoint/2010/main" val="2014498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8D3EBD2-51F1-4B23-9A3E-5A5B75D980AE}" type="datetimeFigureOut">
              <a:rPr lang="en-US" smtClean="0"/>
              <a:t>2/13/2024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6F83620-BDBC-4C53-9427-ECBF16323600}" type="slidenum">
              <a:rPr lang="en-US" smtClean="0"/>
              <a:t>‹#›</a:t>
            </a:fld>
            <a:endParaRPr lang="en-US"/>
          </a:p>
        </p:txBody>
      </p:sp>
    </p:spTree>
    <p:extLst>
      <p:ext uri="{BB962C8B-B14F-4D97-AF65-F5344CB8AC3E}">
        <p14:creationId xmlns:p14="http://schemas.microsoft.com/office/powerpoint/2010/main" val="1573282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D3EBD2-51F1-4B23-9A3E-5A5B75D980AE}" type="datetimeFigureOut">
              <a:rPr lang="en-US" smtClean="0"/>
              <a:t>2/13/2024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83620-BDBC-4C53-9427-ECBF16323600}" type="slidenum">
              <a:rPr lang="en-US" smtClean="0"/>
              <a:t>‹#›</a:t>
            </a:fld>
            <a:endParaRPr lang="en-US"/>
          </a:p>
        </p:txBody>
      </p:sp>
    </p:spTree>
    <p:extLst>
      <p:ext uri="{BB962C8B-B14F-4D97-AF65-F5344CB8AC3E}">
        <p14:creationId xmlns:p14="http://schemas.microsoft.com/office/powerpoint/2010/main" val="2646476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8D3EBD2-51F1-4B23-9A3E-5A5B75D980AE}" type="datetimeFigureOut">
              <a:rPr lang="en-US" smtClean="0"/>
              <a:t>2/13/2024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6F83620-BDBC-4C53-9427-ECBF1632360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37497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080A2058-C8C1-9277-9311-C9AE454D3473}"/>
              </a:ext>
            </a:extLst>
          </p:cNvPr>
          <p:cNvSpPr/>
          <p:nvPr/>
        </p:nvSpPr>
        <p:spPr>
          <a:xfrm>
            <a:off x="2134889" y="3898233"/>
            <a:ext cx="6990347" cy="1371599"/>
          </a:xfrm>
          <a:prstGeom prst="rect">
            <a:avLst/>
          </a:prstGeom>
          <a:solidFill>
            <a:srgbClr val="FFC000"/>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algn="ctr" rtl="1">
              <a:lnSpc>
                <a:spcPct val="150000"/>
              </a:lnSpc>
              <a:spcBef>
                <a:spcPts val="0"/>
              </a:spcBef>
              <a:spcAft>
                <a:spcPts val="0"/>
              </a:spcAft>
              <a:tabLst>
                <a:tab pos="2969260" algn="l"/>
              </a:tabLst>
            </a:pPr>
            <a:endParaRPr lang="ar-IQ" sz="2400" b="1" dirty="0" smtClean="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l-Kharashi 59 Naskh"/>
            </a:endParaRPr>
          </a:p>
          <a:p>
            <a:pPr marL="0" marR="0" algn="ctr" rtl="1">
              <a:lnSpc>
                <a:spcPct val="150000"/>
              </a:lnSpc>
              <a:spcBef>
                <a:spcPts val="0"/>
              </a:spcBef>
              <a:spcAft>
                <a:spcPts val="0"/>
              </a:spcAft>
              <a:tabLst>
                <a:tab pos="2969260" algn="l"/>
              </a:tabLst>
            </a:pPr>
            <a:r>
              <a:rPr lang="ar-SA" sz="3600" b="1" dirty="0" smtClean="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l-Kharashi 59 Naskh"/>
              </a:rPr>
              <a:t>إعــداد</a:t>
            </a:r>
            <a:endParaRPr lang="en-US" sz="36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a:p>
            <a:pPr marL="0" marR="0" algn="ctr" rtl="1">
              <a:lnSpc>
                <a:spcPct val="150000"/>
              </a:lnSpc>
              <a:spcBef>
                <a:spcPts val="0"/>
              </a:spcBef>
              <a:spcAft>
                <a:spcPts val="0"/>
              </a:spcAft>
              <a:tabLst>
                <a:tab pos="2969260" algn="l"/>
              </a:tabLst>
            </a:pPr>
            <a:r>
              <a:rPr lang="ar-SA" sz="3600" b="1" dirty="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l-Kharashi 59 Naskh"/>
              </a:rPr>
              <a:t>الدكتـور لـقمـان صمــد </a:t>
            </a:r>
            <a:r>
              <a:rPr lang="ar-SA" sz="3600" b="1" dirty="0" smtClean="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l-Kharashi 59 Naskh"/>
              </a:rPr>
              <a:t>الـبرادوســتـي</a:t>
            </a:r>
            <a:endParaRPr lang="ar-IQ" sz="3600" b="1" dirty="0" smtClean="0">
              <a:solidFill>
                <a:schemeClr val="tx1"/>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l-Kharashi 59 Naskh"/>
            </a:endParaRPr>
          </a:p>
          <a:p>
            <a:pPr marL="0" marR="0" algn="ctr" rtl="1">
              <a:lnSpc>
                <a:spcPct val="150000"/>
              </a:lnSpc>
              <a:spcBef>
                <a:spcPts val="0"/>
              </a:spcBef>
              <a:spcAft>
                <a:spcPts val="0"/>
              </a:spcAft>
              <a:tabLst>
                <a:tab pos="2969260" algn="l"/>
              </a:tabLst>
            </a:pPr>
            <a:endParaRPr lang="en-US" sz="3600"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p:txBody>
      </p:sp>
      <p:sp>
        <p:nvSpPr>
          <p:cNvPr id="12" name="Rectangle 5">
            <a:extLst>
              <a:ext uri="{FF2B5EF4-FFF2-40B4-BE49-F238E27FC236}">
                <a16:creationId xmlns:a16="http://schemas.microsoft.com/office/drawing/2014/main" xmlns="" id="{EC1C1255-C9EC-0842-6776-B632564FFCC5}"/>
              </a:ext>
            </a:extLst>
          </p:cNvPr>
          <p:cNvSpPr>
            <a:spLocks noChangeArrowheads="1"/>
          </p:cNvSpPr>
          <p:nvPr/>
        </p:nvSpPr>
        <p:spPr bwMode="auto">
          <a:xfrm>
            <a:off x="0" y="0"/>
            <a:ext cx="204895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68625" algn="l"/>
              </a:tabLst>
              <a:defRPr>
                <a:solidFill>
                  <a:schemeClr val="tx1"/>
                </a:solidFill>
                <a:latin typeface="Arial" panose="020B0604020202020204" pitchFamily="34" charset="0"/>
              </a:defRPr>
            </a:lvl1pPr>
            <a:lvl2pPr eaLnBrk="0" fontAlgn="base" hangingPunct="0">
              <a:spcBef>
                <a:spcPct val="0"/>
              </a:spcBef>
              <a:spcAft>
                <a:spcPct val="0"/>
              </a:spcAft>
              <a:tabLst>
                <a:tab pos="2968625" algn="l"/>
              </a:tabLst>
              <a:defRPr>
                <a:solidFill>
                  <a:schemeClr val="tx1"/>
                </a:solidFill>
                <a:latin typeface="Arial" panose="020B0604020202020204" pitchFamily="34" charset="0"/>
              </a:defRPr>
            </a:lvl2pPr>
            <a:lvl3pPr eaLnBrk="0" fontAlgn="base" hangingPunct="0">
              <a:spcBef>
                <a:spcPct val="0"/>
              </a:spcBef>
              <a:spcAft>
                <a:spcPct val="0"/>
              </a:spcAft>
              <a:tabLst>
                <a:tab pos="2968625" algn="l"/>
              </a:tabLst>
              <a:defRPr>
                <a:solidFill>
                  <a:schemeClr val="tx1"/>
                </a:solidFill>
                <a:latin typeface="Arial" panose="020B0604020202020204" pitchFamily="34" charset="0"/>
              </a:defRPr>
            </a:lvl3pPr>
            <a:lvl4pPr eaLnBrk="0" fontAlgn="base" hangingPunct="0">
              <a:spcBef>
                <a:spcPct val="0"/>
              </a:spcBef>
              <a:spcAft>
                <a:spcPct val="0"/>
              </a:spcAft>
              <a:tabLst>
                <a:tab pos="2968625" algn="l"/>
              </a:tabLst>
              <a:defRPr>
                <a:solidFill>
                  <a:schemeClr val="tx1"/>
                </a:solidFill>
                <a:latin typeface="Arial" panose="020B0604020202020204" pitchFamily="34" charset="0"/>
              </a:defRPr>
            </a:lvl4pPr>
            <a:lvl5pPr eaLnBrk="0" fontAlgn="base" hangingPunct="0">
              <a:spcBef>
                <a:spcPct val="0"/>
              </a:spcBef>
              <a:spcAft>
                <a:spcPct val="0"/>
              </a:spcAft>
              <a:tabLst>
                <a:tab pos="2968625" algn="l"/>
              </a:tabLst>
              <a:defRPr>
                <a:solidFill>
                  <a:schemeClr val="tx1"/>
                </a:solidFill>
                <a:latin typeface="Arial" panose="020B0604020202020204" pitchFamily="34" charset="0"/>
              </a:defRPr>
            </a:lvl5pPr>
            <a:lvl6pPr eaLnBrk="0" fontAlgn="base" hangingPunct="0">
              <a:spcBef>
                <a:spcPct val="0"/>
              </a:spcBef>
              <a:spcAft>
                <a:spcPct val="0"/>
              </a:spcAft>
              <a:tabLst>
                <a:tab pos="2968625" algn="l"/>
              </a:tabLst>
              <a:defRPr>
                <a:solidFill>
                  <a:schemeClr val="tx1"/>
                </a:solidFill>
                <a:latin typeface="Arial" panose="020B0604020202020204" pitchFamily="34" charset="0"/>
              </a:defRPr>
            </a:lvl6pPr>
            <a:lvl7pPr eaLnBrk="0" fontAlgn="base" hangingPunct="0">
              <a:spcBef>
                <a:spcPct val="0"/>
              </a:spcBef>
              <a:spcAft>
                <a:spcPct val="0"/>
              </a:spcAft>
              <a:tabLst>
                <a:tab pos="2968625" algn="l"/>
              </a:tabLst>
              <a:defRPr>
                <a:solidFill>
                  <a:schemeClr val="tx1"/>
                </a:solidFill>
                <a:latin typeface="Arial" panose="020B0604020202020204" pitchFamily="34" charset="0"/>
              </a:defRPr>
            </a:lvl7pPr>
            <a:lvl8pPr eaLnBrk="0" fontAlgn="base" hangingPunct="0">
              <a:spcBef>
                <a:spcPct val="0"/>
              </a:spcBef>
              <a:spcAft>
                <a:spcPct val="0"/>
              </a:spcAft>
              <a:tabLst>
                <a:tab pos="2968625" algn="l"/>
              </a:tabLst>
              <a:defRPr>
                <a:solidFill>
                  <a:schemeClr val="tx1"/>
                </a:solidFill>
                <a:latin typeface="Arial" panose="020B0604020202020204" pitchFamily="34" charset="0"/>
              </a:defRPr>
            </a:lvl8pPr>
            <a:lvl9pPr eaLnBrk="0" fontAlgn="base" hangingPunct="0">
              <a:spcBef>
                <a:spcPct val="0"/>
              </a:spcBef>
              <a:spcAft>
                <a:spcPct val="0"/>
              </a:spcAft>
              <a:tabLst>
                <a:tab pos="2968625" algn="l"/>
              </a:tabLst>
              <a:defRPr>
                <a:solidFill>
                  <a:schemeClr val="tx1"/>
                </a:solidFill>
                <a:latin typeface="Arial" panose="020B0604020202020204" pitchFamily="34" charset="0"/>
              </a:defRPr>
            </a:lvl9pPr>
          </a:lstStyle>
          <a:p>
            <a:pPr marL="0" marR="0" lvl="0" indent="0" algn="l" defTabSz="914400" rtl="1" eaLnBrk="0" fontAlgn="base" latinLnBrk="0" hangingPunct="0">
              <a:lnSpc>
                <a:spcPct val="100000"/>
              </a:lnSpc>
              <a:spcBef>
                <a:spcPct val="0"/>
              </a:spcBef>
              <a:spcAft>
                <a:spcPct val="0"/>
              </a:spcAft>
              <a:buClrTx/>
              <a:buSzTx/>
              <a:buFontTx/>
              <a:buNone/>
              <a:tabLst>
                <a:tab pos="2968625" algn="l"/>
              </a:tabLst>
            </a:pPr>
            <a:r>
              <a:rPr kumimoji="0" lang="ar-SA" altLang="en-US" sz="2800" b="1" i="0" u="none" strike="noStrike" cap="none" normalizeH="0" baseline="0">
                <a:ln>
                  <a:noFill/>
                </a:ln>
                <a:solidFill>
                  <a:srgbClr val="FF0000"/>
                </a:solidFill>
                <a:effectLst/>
                <a:latin typeface="Arial" panose="020B0604020202020204" pitchFamily="34" charset="0"/>
                <a:ea typeface="Times New Roman" panose="02020603050405020304" pitchFamily="18" charset="0"/>
                <a:cs typeface="Ali-A-Samik" pitchFamily="2" charset="-78"/>
              </a:rPr>
              <a:t>مُـحَـاضَــرَاتٌ فـِي </a:t>
            </a:r>
            <a:endParaRPr kumimoji="0" lang="en-US" altLang="en-US" sz="4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2968625" algn="l"/>
              </a:tabLst>
            </a:pPr>
            <a:endParaRPr kumimoji="0" lang="en-US" altLang="en-US" sz="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14" name="Rectangle 6">
            <a:extLst>
              <a:ext uri="{FF2B5EF4-FFF2-40B4-BE49-F238E27FC236}">
                <a16:creationId xmlns:a16="http://schemas.microsoft.com/office/drawing/2014/main" xmlns="" id="{B397A9A9-8C3F-D939-4132-0508BD5206C9}"/>
              </a:ext>
            </a:extLst>
          </p:cNvPr>
          <p:cNvSpPr>
            <a:spLocks noChangeArrowheads="1"/>
          </p:cNvSpPr>
          <p:nvPr/>
        </p:nvSpPr>
        <p:spPr bwMode="auto">
          <a:xfrm>
            <a:off x="1703366" y="2272606"/>
            <a:ext cx="8494294"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68625" algn="l"/>
              </a:tabLst>
              <a:defRPr>
                <a:solidFill>
                  <a:schemeClr val="tx1"/>
                </a:solidFill>
                <a:latin typeface="Arial" panose="020B0604020202020204" pitchFamily="34" charset="0"/>
              </a:defRPr>
            </a:lvl1pPr>
            <a:lvl2pPr eaLnBrk="0" fontAlgn="base" hangingPunct="0">
              <a:spcBef>
                <a:spcPct val="0"/>
              </a:spcBef>
              <a:spcAft>
                <a:spcPct val="0"/>
              </a:spcAft>
              <a:tabLst>
                <a:tab pos="2968625" algn="l"/>
              </a:tabLst>
              <a:defRPr>
                <a:solidFill>
                  <a:schemeClr val="tx1"/>
                </a:solidFill>
                <a:latin typeface="Arial" panose="020B0604020202020204" pitchFamily="34" charset="0"/>
              </a:defRPr>
            </a:lvl2pPr>
            <a:lvl3pPr eaLnBrk="0" fontAlgn="base" hangingPunct="0">
              <a:spcBef>
                <a:spcPct val="0"/>
              </a:spcBef>
              <a:spcAft>
                <a:spcPct val="0"/>
              </a:spcAft>
              <a:tabLst>
                <a:tab pos="2968625" algn="l"/>
              </a:tabLst>
              <a:defRPr>
                <a:solidFill>
                  <a:schemeClr val="tx1"/>
                </a:solidFill>
                <a:latin typeface="Arial" panose="020B0604020202020204" pitchFamily="34" charset="0"/>
              </a:defRPr>
            </a:lvl3pPr>
            <a:lvl4pPr eaLnBrk="0" fontAlgn="base" hangingPunct="0">
              <a:spcBef>
                <a:spcPct val="0"/>
              </a:spcBef>
              <a:spcAft>
                <a:spcPct val="0"/>
              </a:spcAft>
              <a:tabLst>
                <a:tab pos="2968625" algn="l"/>
              </a:tabLst>
              <a:defRPr>
                <a:solidFill>
                  <a:schemeClr val="tx1"/>
                </a:solidFill>
                <a:latin typeface="Arial" panose="020B0604020202020204" pitchFamily="34" charset="0"/>
              </a:defRPr>
            </a:lvl4pPr>
            <a:lvl5pPr eaLnBrk="0" fontAlgn="base" hangingPunct="0">
              <a:spcBef>
                <a:spcPct val="0"/>
              </a:spcBef>
              <a:spcAft>
                <a:spcPct val="0"/>
              </a:spcAft>
              <a:tabLst>
                <a:tab pos="2968625" algn="l"/>
              </a:tabLst>
              <a:defRPr>
                <a:solidFill>
                  <a:schemeClr val="tx1"/>
                </a:solidFill>
                <a:latin typeface="Arial" panose="020B0604020202020204" pitchFamily="34" charset="0"/>
              </a:defRPr>
            </a:lvl5pPr>
            <a:lvl6pPr eaLnBrk="0" fontAlgn="base" hangingPunct="0">
              <a:spcBef>
                <a:spcPct val="0"/>
              </a:spcBef>
              <a:spcAft>
                <a:spcPct val="0"/>
              </a:spcAft>
              <a:tabLst>
                <a:tab pos="2968625" algn="l"/>
              </a:tabLst>
              <a:defRPr>
                <a:solidFill>
                  <a:schemeClr val="tx1"/>
                </a:solidFill>
                <a:latin typeface="Arial" panose="020B0604020202020204" pitchFamily="34" charset="0"/>
              </a:defRPr>
            </a:lvl6pPr>
            <a:lvl7pPr eaLnBrk="0" fontAlgn="base" hangingPunct="0">
              <a:spcBef>
                <a:spcPct val="0"/>
              </a:spcBef>
              <a:spcAft>
                <a:spcPct val="0"/>
              </a:spcAft>
              <a:tabLst>
                <a:tab pos="2968625" algn="l"/>
              </a:tabLst>
              <a:defRPr>
                <a:solidFill>
                  <a:schemeClr val="tx1"/>
                </a:solidFill>
                <a:latin typeface="Arial" panose="020B0604020202020204" pitchFamily="34" charset="0"/>
              </a:defRPr>
            </a:lvl7pPr>
            <a:lvl8pPr eaLnBrk="0" fontAlgn="base" hangingPunct="0">
              <a:spcBef>
                <a:spcPct val="0"/>
              </a:spcBef>
              <a:spcAft>
                <a:spcPct val="0"/>
              </a:spcAft>
              <a:tabLst>
                <a:tab pos="2968625" algn="l"/>
              </a:tabLst>
              <a:defRPr>
                <a:solidFill>
                  <a:schemeClr val="tx1"/>
                </a:solidFill>
                <a:latin typeface="Arial" panose="020B0604020202020204" pitchFamily="34" charset="0"/>
              </a:defRPr>
            </a:lvl8pPr>
            <a:lvl9pPr eaLnBrk="0" fontAlgn="base" hangingPunct="0">
              <a:spcBef>
                <a:spcPct val="0"/>
              </a:spcBef>
              <a:spcAft>
                <a:spcPct val="0"/>
              </a:spcAft>
              <a:tabLst>
                <a:tab pos="2968625" algn="l"/>
              </a:tabLst>
              <a:defRPr>
                <a:solidFill>
                  <a:schemeClr val="tx1"/>
                </a:solidFill>
                <a:latin typeface="Arial" panose="020B0604020202020204" pitchFamily="34" charset="0"/>
              </a:defRPr>
            </a:lvl9pPr>
          </a:lstStyle>
          <a:p>
            <a:pPr marL="0" marR="0" lvl="0" indent="0" algn="ctr" defTabSz="914400" rtl="1" eaLnBrk="0" fontAlgn="base" latinLnBrk="0" hangingPunct="0">
              <a:lnSpc>
                <a:spcPct val="100000"/>
              </a:lnSpc>
              <a:spcBef>
                <a:spcPct val="0"/>
              </a:spcBef>
              <a:spcAft>
                <a:spcPct val="0"/>
              </a:spcAft>
              <a:buClrTx/>
              <a:buSzTx/>
              <a:buFontTx/>
              <a:buNone/>
              <a:tabLst>
                <a:tab pos="2968625" algn="l"/>
              </a:tabLst>
            </a:pPr>
            <a:r>
              <a:rPr kumimoji="0" lang="ar-IQ" altLang="en-US" sz="88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li-A-Samik" pitchFamily="2" charset="-78"/>
              </a:rPr>
              <a:t>مِن مَنْظُورِ السُّنَّـةِ النَّبويَّــةِ</a:t>
            </a:r>
            <a:endParaRPr kumimoji="0" lang="ar-SA" altLang="en-US" sz="2800" b="0" i="0" u="none" strike="noStrike" cap="none" normalizeH="0" baseline="0" dirty="0">
              <a:ln>
                <a:noFill/>
              </a:ln>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xmlns="" id="{0C0C6C08-C6E3-5F21-82C5-0E42EE91BBF0}"/>
              </a:ext>
            </a:extLst>
          </p:cNvPr>
          <p:cNvSpPr txBox="1"/>
          <p:nvPr/>
        </p:nvSpPr>
        <p:spPr>
          <a:xfrm>
            <a:off x="1024479" y="202850"/>
            <a:ext cx="9852068" cy="1791260"/>
          </a:xfrm>
          <a:prstGeom prst="rect">
            <a:avLst/>
          </a:prstGeom>
          <a:noFill/>
        </p:spPr>
        <p:txBody>
          <a:bodyPr wrap="square">
            <a:spAutoFit/>
          </a:bodyPr>
          <a:lstStyle/>
          <a:p>
            <a:pPr marL="0" marR="0" algn="ctr" rtl="1">
              <a:lnSpc>
                <a:spcPct val="115000"/>
              </a:lnSpc>
              <a:spcBef>
                <a:spcPts val="0"/>
              </a:spcBef>
              <a:spcAft>
                <a:spcPts val="0"/>
              </a:spcAft>
              <a:tabLst>
                <a:tab pos="2969260" algn="l"/>
              </a:tabLst>
            </a:pPr>
            <a:r>
              <a:rPr lang="ar-IQ" sz="9600" b="1" dirty="0" smtClean="0">
                <a:solidFill>
                  <a:srgbClr val="FF0000"/>
                </a:solidFill>
                <a:effectLst/>
                <a:latin typeface="Arial" panose="020B0604020202020204" pitchFamily="34" charset="0"/>
                <a:ea typeface="Times New Roman" panose="02020603050405020304" pitchFamily="18" charset="0"/>
                <a:cs typeface="Ali-A-Samik" pitchFamily="2" charset="-78"/>
              </a:rPr>
              <a:t>بِنَاءُ الشَّخْصِيَّـةِ القِيَادِيَّـةِ</a:t>
            </a:r>
            <a:endParaRPr lang="en-US" sz="4400" dirty="0">
              <a:effectLst/>
              <a:latin typeface="Times New Roman" panose="02020603050405020304" pitchFamily="18" charset="0"/>
              <a:ea typeface="Times New Roman" panose="02020603050405020304" pitchFamily="18" charset="0"/>
            </a:endParaRPr>
          </a:p>
        </p:txBody>
      </p:sp>
      <p:sp>
        <p:nvSpPr>
          <p:cNvPr id="18" name="Rectangle 17">
            <a:extLst>
              <a:ext uri="{FF2B5EF4-FFF2-40B4-BE49-F238E27FC236}">
                <a16:creationId xmlns:a16="http://schemas.microsoft.com/office/drawing/2014/main" xmlns="" id="{8207A44B-2231-0384-E60A-F546002B84F0}"/>
              </a:ext>
            </a:extLst>
          </p:cNvPr>
          <p:cNvSpPr/>
          <p:nvPr/>
        </p:nvSpPr>
        <p:spPr>
          <a:xfrm>
            <a:off x="4599791" y="5588184"/>
            <a:ext cx="2457586" cy="505327"/>
          </a:xfrm>
          <a:prstGeom prst="rect">
            <a:avLst/>
          </a:prstGeom>
          <a:solidFill>
            <a:srgbClr val="0070C0"/>
          </a:solidFill>
          <a:ln>
            <a:solidFill>
              <a:srgbClr val="0070C0"/>
            </a:solidFill>
          </a:ln>
        </p:spPr>
        <p:style>
          <a:lnRef idx="0">
            <a:scrgbClr r="0" g="0" b="0"/>
          </a:lnRef>
          <a:fillRef idx="0">
            <a:scrgbClr r="0" g="0" b="0"/>
          </a:fillRef>
          <a:effectRef idx="0">
            <a:scrgbClr r="0" g="0" b="0"/>
          </a:effectRef>
          <a:fontRef idx="minor">
            <a:schemeClr val="dk1"/>
          </a:fontRef>
        </p:style>
        <p:txBody>
          <a:bodyPr rtlCol="0" anchor="ctr"/>
          <a:lstStyle/>
          <a:p>
            <a:pPr marL="0" marR="0" algn="ctr" rtl="1">
              <a:lnSpc>
                <a:spcPct val="115000"/>
              </a:lnSpc>
              <a:spcBef>
                <a:spcPts val="0"/>
              </a:spcBef>
              <a:spcAft>
                <a:spcPts val="0"/>
              </a:spcAft>
              <a:tabLst>
                <a:tab pos="2969260" algn="l"/>
              </a:tabLst>
            </a:pPr>
            <a:r>
              <a:rPr lang="ar-SA" sz="1800" b="1" dirty="0" smtClean="0">
                <a:solidFill>
                  <a:srgbClr val="E30D5F"/>
                </a:solidFill>
                <a:effectLst>
                  <a:outerShdw blurRad="38100" dist="38100" dir="2700000" algn="tl">
                    <a:srgbClr val="000000">
                      <a:alpha val="43137"/>
                    </a:srgbClr>
                  </a:outerShdw>
                </a:effectLst>
                <a:highlight>
                  <a:srgbClr val="FFFF00"/>
                </a:highlight>
                <a:latin typeface="Times New Roman" panose="02020603050405020304" pitchFamily="18" charset="0"/>
                <a:ea typeface="Times New Roman" panose="02020603050405020304" pitchFamily="18" charset="0"/>
                <a:cs typeface="PG_Bekhal" pitchFamily="2" charset="-78"/>
              </a:rPr>
              <a:t>2024</a:t>
            </a:r>
            <a:endParaRPr lang="en-US" dirty="0">
              <a:solidFill>
                <a:srgbClr val="E30D5F"/>
              </a:solidFill>
              <a:effectLst>
                <a:outerShdw blurRad="38100" dist="38100" dir="2700000" algn="tl">
                  <a:srgbClr val="000000">
                    <a:alpha val="43137"/>
                  </a:srgbClr>
                </a:outerShdw>
              </a:effectLst>
              <a:cs typeface="PG_Bekhal" pitchFamily="2" charset="-78"/>
            </a:endParaRPr>
          </a:p>
        </p:txBody>
      </p:sp>
    </p:spTree>
    <p:extLst>
      <p:ext uri="{BB962C8B-B14F-4D97-AF65-F5344CB8AC3E}">
        <p14:creationId xmlns:p14="http://schemas.microsoft.com/office/powerpoint/2010/main" val="33130484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E9925AEE-6EED-F0AE-AF80-35ABFF876B46}"/>
              </a:ext>
            </a:extLst>
          </p:cNvPr>
          <p:cNvSpPr/>
          <p:nvPr/>
        </p:nvSpPr>
        <p:spPr>
          <a:xfrm>
            <a:off x="168442" y="264695"/>
            <a:ext cx="11706726" cy="587960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lnSpc>
                <a:spcPct val="150000"/>
              </a:lnSpc>
            </a:pPr>
            <a:r>
              <a:rPr lang="ar-SA" sz="2800" b="1" dirty="0">
                <a:solidFill>
                  <a:srgbClr val="0070C0"/>
                </a:solidFill>
                <a:effectLst>
                  <a:outerShdw blurRad="38100" dist="38100" dir="2700000" algn="tl">
                    <a:srgbClr val="000000">
                      <a:alpha val="43137"/>
                    </a:srgbClr>
                  </a:outerShdw>
                </a:effectLst>
                <a:cs typeface="Ali-A-Sahifa Bold" pitchFamily="2" charset="-78"/>
              </a:rPr>
              <a:t>1- بناء العقيدة الصحيحة لدى الإنسان، وابتعاده عن العقائد المنحرفة والخرافات، وتظهر هذا من تخصيص - صلى الله عليه وسلم - ثلاثة عشر عاماً من دعوته يرسخ مفهوم التوحيد </a:t>
            </a:r>
            <a:r>
              <a:rPr lang="ar-IQ" sz="2800" b="1" dirty="0" smtClean="0">
                <a:solidFill>
                  <a:srgbClr val="0070C0"/>
                </a:solidFill>
                <a:effectLst>
                  <a:outerShdw blurRad="38100" dist="38100" dir="2700000" algn="tl">
                    <a:srgbClr val="000000">
                      <a:alpha val="43137"/>
                    </a:srgbClr>
                  </a:outerShdw>
                </a:effectLst>
                <a:cs typeface="Ali-A-Sahifa Bold" pitchFamily="2" charset="-78"/>
              </a:rPr>
              <a:t>وعبادة الله وحده لاشريك له.</a:t>
            </a:r>
          </a:p>
          <a:p>
            <a:pPr algn="just" rtl="1">
              <a:lnSpc>
                <a:spcPct val="150000"/>
              </a:lnSpc>
            </a:pPr>
            <a:r>
              <a:rPr lang="ar-SA" sz="2800" b="1" dirty="0">
                <a:solidFill>
                  <a:srgbClr val="E30D5F"/>
                </a:solidFill>
                <a:effectLst>
                  <a:outerShdw blurRad="38100" dist="38100" dir="2700000" algn="tl">
                    <a:srgbClr val="000000">
                      <a:alpha val="43137"/>
                    </a:srgbClr>
                  </a:outerShdw>
                </a:effectLst>
                <a:cs typeface="Ali-A-Sahifa Bold" pitchFamily="2" charset="-78"/>
              </a:rPr>
              <a:t>2- الدعوة إلى إعمال العقل والتفكر في الكون، لقد اهتمت السنة النبوية بجانب التّفكر والنّظر واعمال العقل، وهذا تبدو جلياً في الأحاديث النبوية </a:t>
            </a:r>
            <a:r>
              <a:rPr lang="ar-IQ" sz="2800" b="1" dirty="0" smtClean="0">
                <a:solidFill>
                  <a:srgbClr val="E30D5F"/>
                </a:solidFill>
                <a:effectLst>
                  <a:outerShdw blurRad="38100" dist="38100" dir="2700000" algn="tl">
                    <a:srgbClr val="000000">
                      <a:alpha val="43137"/>
                    </a:srgbClr>
                  </a:outerShdw>
                </a:effectLst>
                <a:cs typeface="Ali-A-Sahifa Bold" pitchFamily="2" charset="-78"/>
              </a:rPr>
              <a:t>، فعلى سبيل المثال : </a:t>
            </a:r>
            <a:r>
              <a:rPr lang="ar-SA" sz="2800" dirty="0" smtClean="0">
                <a:effectLst>
                  <a:outerShdw blurRad="38100" dist="38100" dir="2700000" algn="tl">
                    <a:srgbClr val="000000">
                      <a:alpha val="43137"/>
                    </a:srgbClr>
                  </a:outerShdw>
                </a:effectLst>
                <a:cs typeface="Ali-A-Sahifa Bold" pitchFamily="2" charset="-78"/>
              </a:rPr>
              <a:t>روى </a:t>
            </a:r>
            <a:r>
              <a:rPr lang="ar-SA" sz="2800" dirty="0">
                <a:effectLst>
                  <a:outerShdw blurRad="38100" dist="38100" dir="2700000" algn="tl">
                    <a:srgbClr val="000000">
                      <a:alpha val="43137"/>
                    </a:srgbClr>
                  </a:outerShdw>
                </a:effectLst>
                <a:cs typeface="Ali-A-Sahifa Bold" pitchFamily="2" charset="-78"/>
              </a:rPr>
              <a:t>الإمام البخاري في صحيحه من حديث ابن عباس </a:t>
            </a:r>
            <a:r>
              <a:rPr lang="ar-SA" sz="2800" dirty="0" smtClean="0">
                <a:effectLst>
                  <a:outerShdw blurRad="38100" dist="38100" dir="2700000" algn="tl">
                    <a:srgbClr val="000000">
                      <a:alpha val="43137"/>
                    </a:srgbClr>
                  </a:outerShdw>
                </a:effectLst>
                <a:cs typeface="Ali-A-Sahifa Bold" pitchFamily="2" charset="-78"/>
              </a:rPr>
              <a:t>قال</a:t>
            </a:r>
            <a:r>
              <a:rPr lang="ar-IQ" sz="2800" dirty="0" smtClean="0">
                <a:effectLst>
                  <a:outerShdw blurRad="38100" dist="38100" dir="2700000" algn="tl">
                    <a:srgbClr val="000000">
                      <a:alpha val="43137"/>
                    </a:srgbClr>
                  </a:outerShdw>
                </a:effectLst>
                <a:cs typeface="Ali-A-Sahifa Bold" pitchFamily="2" charset="-78"/>
              </a:rPr>
              <a:t> : ((بِتُّ </a:t>
            </a:r>
            <a:r>
              <a:rPr lang="ar-IQ" sz="2800" dirty="0">
                <a:effectLst>
                  <a:outerShdw blurRad="38100" dist="38100" dir="2700000" algn="tl">
                    <a:srgbClr val="000000">
                      <a:alpha val="43137"/>
                    </a:srgbClr>
                  </a:outerShdw>
                </a:effectLst>
                <a:cs typeface="Ali-A-Sahifa Bold" pitchFamily="2" charset="-78"/>
              </a:rPr>
              <a:t>عِنْدَ خَالَتي مَيْمُونَةَ، فَتَحَدَّثَ رَسولُ اللَّهِ صَلَّى اللهُ عليه وسلَّمَ مع أهْلِهِ سَاعَةً، ثُمَّ رَقَدَ، فَلَمَّا كانَ ثُلُثُ اللَّيْلِ الآخِرُ، قَعَدَ فَنَظَرَ إلى السَّمَاءِ، فَقالَ: </a:t>
            </a:r>
            <a:r>
              <a:rPr lang="ar-IQ" sz="2800" dirty="0" smtClean="0">
                <a:solidFill>
                  <a:srgbClr val="00B050"/>
                </a:solidFill>
                <a:effectLst>
                  <a:outerShdw blurRad="38100" dist="38100" dir="2700000" algn="tl">
                    <a:srgbClr val="000000">
                      <a:alpha val="43137"/>
                    </a:srgbClr>
                  </a:outerShdw>
                </a:effectLst>
                <a:cs typeface="Ali-A-Sahifa Bold" pitchFamily="2" charset="-78"/>
              </a:rPr>
              <a:t>« إنَّ </a:t>
            </a:r>
            <a:r>
              <a:rPr lang="ar-IQ" sz="2800" dirty="0">
                <a:solidFill>
                  <a:srgbClr val="00B050"/>
                </a:solidFill>
                <a:effectLst>
                  <a:outerShdw blurRad="38100" dist="38100" dir="2700000" algn="tl">
                    <a:srgbClr val="000000">
                      <a:alpha val="43137"/>
                    </a:srgbClr>
                  </a:outerShdw>
                </a:effectLst>
                <a:cs typeface="Ali-A-Sahifa Bold" pitchFamily="2" charset="-78"/>
              </a:rPr>
              <a:t>في خَلْقِ السَّمَوَاتِ والأرْضِ واخْتِلاَفِ اللَّيْلِ والنَّهَارِ لَآيَاتٍ لِأُولِي </a:t>
            </a:r>
            <a:r>
              <a:rPr lang="ar-IQ" sz="2800" dirty="0" smtClean="0">
                <a:solidFill>
                  <a:srgbClr val="00B050"/>
                </a:solidFill>
                <a:effectLst>
                  <a:outerShdw blurRad="38100" dist="38100" dir="2700000" algn="tl">
                    <a:srgbClr val="000000">
                      <a:alpha val="43137"/>
                    </a:srgbClr>
                  </a:outerShdw>
                </a:effectLst>
                <a:cs typeface="Ali-A-Sahifa Bold" pitchFamily="2" charset="-78"/>
              </a:rPr>
              <a:t>الألْبَابِ </a:t>
            </a:r>
            <a:r>
              <a:rPr lang="ar-IQ" sz="2800" dirty="0" smtClean="0">
                <a:effectLst>
                  <a:outerShdw blurRad="38100" dist="38100" dir="2700000" algn="tl">
                    <a:srgbClr val="000000">
                      <a:alpha val="43137"/>
                    </a:srgbClr>
                  </a:outerShdw>
                </a:effectLst>
                <a:cs typeface="Ali-A-Sahifa Bold" pitchFamily="2" charset="-78"/>
              </a:rPr>
              <a:t>»، </a:t>
            </a:r>
            <a:r>
              <a:rPr lang="ar-IQ" sz="2800" dirty="0">
                <a:effectLst>
                  <a:outerShdw blurRad="38100" dist="38100" dir="2700000" algn="tl">
                    <a:srgbClr val="000000">
                      <a:alpha val="43137"/>
                    </a:srgbClr>
                  </a:outerShdw>
                </a:effectLst>
                <a:cs typeface="Ali-A-Sahifa Bold" pitchFamily="2" charset="-78"/>
              </a:rPr>
              <a:t>ثُمَّ قَامَ فَتَوَضَّأَ واسْتَنَّ فَصَلَّى إحْدَى عَشْرَةَ رَكْعَةً، ثُمَّ أذَّنَ بلاَلٌ، فَصَلَّى رَكْعَتَيْنِ ثُمَّ خَرَجَ فَصَلَّى </a:t>
            </a:r>
            <a:r>
              <a:rPr lang="ar-IQ" sz="2800" dirty="0" smtClean="0">
                <a:effectLst>
                  <a:outerShdw blurRad="38100" dist="38100" dir="2700000" algn="tl">
                    <a:srgbClr val="000000">
                      <a:alpha val="43137"/>
                    </a:srgbClr>
                  </a:outerShdw>
                </a:effectLst>
                <a:cs typeface="Ali-A-Sahifa Bold" pitchFamily="2" charset="-78"/>
              </a:rPr>
              <a:t>الصُّبْحَ)).</a:t>
            </a:r>
            <a:endParaRPr lang="en-US" sz="2800" b="1" dirty="0">
              <a:solidFill>
                <a:srgbClr val="E30D5F"/>
              </a:solidFill>
              <a:effectLst>
                <a:outerShdw blurRad="38100" dist="38100" dir="2700000" algn="tl">
                  <a:srgbClr val="000000">
                    <a:alpha val="43137"/>
                  </a:srgbClr>
                </a:outerShdw>
              </a:effectLst>
              <a:cs typeface="Ali-A-Sahifa Bold" pitchFamily="2" charset="-78"/>
            </a:endParaRPr>
          </a:p>
          <a:p>
            <a:pPr algn="just" rtl="1">
              <a:lnSpc>
                <a:spcPct val="150000"/>
              </a:lnSpc>
            </a:pPr>
            <a:endParaRPr lang="en-US" sz="2800" b="1" dirty="0">
              <a:solidFill>
                <a:srgbClr val="00B050"/>
              </a:solidFill>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2252098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E9925AEE-6EED-F0AE-AF80-35ABFF876B46}"/>
              </a:ext>
            </a:extLst>
          </p:cNvPr>
          <p:cNvSpPr/>
          <p:nvPr/>
        </p:nvSpPr>
        <p:spPr>
          <a:xfrm>
            <a:off x="168442" y="264695"/>
            <a:ext cx="11706726" cy="587960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lnSpc>
                <a:spcPct val="150000"/>
              </a:lnSpc>
            </a:pPr>
            <a:r>
              <a:rPr lang="ar-SA" sz="2800" b="1" dirty="0" smtClean="0">
                <a:solidFill>
                  <a:srgbClr val="FF0000"/>
                </a:solidFill>
                <a:effectLst>
                  <a:outerShdw blurRad="38100" dist="38100" dir="2700000" algn="tl">
                    <a:srgbClr val="000000">
                      <a:alpha val="43137"/>
                    </a:srgbClr>
                  </a:outerShdw>
                </a:effectLst>
                <a:cs typeface="Ali-A-Jiddah" pitchFamily="2" charset="-78"/>
              </a:rPr>
              <a:t>- </a:t>
            </a:r>
            <a:r>
              <a:rPr lang="ar-SA" sz="2800" b="1" dirty="0">
                <a:solidFill>
                  <a:srgbClr val="FF0000"/>
                </a:solidFill>
                <a:effectLst>
                  <a:outerShdw blurRad="38100" dist="38100" dir="2700000" algn="tl">
                    <a:srgbClr val="000000">
                      <a:alpha val="43137"/>
                    </a:srgbClr>
                  </a:outerShdw>
                </a:effectLst>
                <a:cs typeface="Ali-A-Jiddah" pitchFamily="2" charset="-78"/>
              </a:rPr>
              <a:t>تعظيم منزلة العقل ووظائفه</a:t>
            </a:r>
            <a:r>
              <a:rPr lang="ar-SA" sz="2800" b="1" dirty="0">
                <a:effectLst>
                  <a:outerShdw blurRad="38100" dist="38100" dir="2700000" algn="tl">
                    <a:srgbClr val="000000">
                      <a:alpha val="43137"/>
                    </a:srgbClr>
                  </a:outerShdw>
                </a:effectLst>
                <a:cs typeface="Ali-A-Sahifa Bold" pitchFamily="2" charset="-78"/>
              </a:rPr>
              <a:t>،</a:t>
            </a:r>
            <a:r>
              <a:rPr lang="ar-SA" sz="2800" dirty="0">
                <a:effectLst>
                  <a:outerShdw blurRad="38100" dist="38100" dir="2700000" algn="tl">
                    <a:srgbClr val="000000">
                      <a:alpha val="43137"/>
                    </a:srgbClr>
                  </a:outerShdw>
                </a:effectLst>
                <a:cs typeface="Ali-A-Sahifa Bold" pitchFamily="2" charset="-78"/>
              </a:rPr>
              <a:t> روى البخاري في صحيحه عن معاوية بن أبي سفيان يخطب قال سمعت النبي -صلى الله عليه وسلم- يقول: "من يرد الله به خيراً يفقهه في الدين </a:t>
            </a:r>
            <a:r>
              <a:rPr lang="ar-SA" sz="2800" dirty="0" smtClean="0">
                <a:effectLst>
                  <a:outerShdw blurRad="38100" dist="38100" dir="2700000" algn="tl">
                    <a:srgbClr val="000000">
                      <a:alpha val="43137"/>
                    </a:srgbClr>
                  </a:outerShdw>
                </a:effectLst>
                <a:cs typeface="Ali-A-Sahifa Bold" pitchFamily="2" charset="-78"/>
              </a:rPr>
              <a:t>"</a:t>
            </a:r>
            <a:r>
              <a:rPr lang="ar-IQ" sz="2800" dirty="0" smtClean="0">
                <a:effectLst>
                  <a:outerShdw blurRad="38100" dist="38100" dir="2700000" algn="tl">
                    <a:srgbClr val="000000">
                      <a:alpha val="43137"/>
                    </a:srgbClr>
                  </a:outerShdw>
                </a:effectLst>
                <a:cs typeface="Ali-A-Sahifa Bold" pitchFamily="2" charset="-78"/>
              </a:rPr>
              <a:t>.</a:t>
            </a:r>
          </a:p>
          <a:p>
            <a:pPr algn="just" rtl="1">
              <a:lnSpc>
                <a:spcPct val="150000"/>
              </a:lnSpc>
            </a:pPr>
            <a:r>
              <a:rPr lang="ar-SA" sz="2800" dirty="0" smtClean="0">
                <a:effectLst>
                  <a:outerShdw blurRad="38100" dist="38100" dir="2700000" algn="tl">
                    <a:srgbClr val="000000">
                      <a:alpha val="43137"/>
                    </a:srgbClr>
                  </a:outerShdw>
                </a:effectLst>
                <a:cs typeface="Ali-A-Sahifa Bold" pitchFamily="2" charset="-78"/>
              </a:rPr>
              <a:t>يدل </a:t>
            </a:r>
            <a:r>
              <a:rPr lang="ar-SA" sz="2800" dirty="0">
                <a:effectLst>
                  <a:outerShdw blurRad="38100" dist="38100" dir="2700000" algn="tl">
                    <a:srgbClr val="000000">
                      <a:alpha val="43137"/>
                    </a:srgbClr>
                  </a:outerShdw>
                </a:effectLst>
                <a:cs typeface="Ali-A-Sahifa Bold" pitchFamily="2" charset="-78"/>
              </a:rPr>
              <a:t>هذا الحديث على فضل التفقه في الدين، والتفقه عملية عقلية وفكرية، وهو أحد وظائف العقل، لأنّ التفقه معناه الفهم.  </a:t>
            </a:r>
            <a:endParaRPr lang="en-US" sz="2800" dirty="0">
              <a:effectLst>
                <a:outerShdw blurRad="38100" dist="38100" dir="2700000" algn="tl">
                  <a:srgbClr val="000000">
                    <a:alpha val="43137"/>
                  </a:srgbClr>
                </a:outerShdw>
              </a:effectLst>
              <a:cs typeface="Ali-A-Sahifa Bold" pitchFamily="2" charset="-78"/>
            </a:endParaRPr>
          </a:p>
          <a:p>
            <a:pPr algn="just" rtl="1">
              <a:lnSpc>
                <a:spcPct val="150000"/>
              </a:lnSpc>
            </a:pPr>
            <a:r>
              <a:rPr lang="ar-SA" sz="2800" b="1" dirty="0">
                <a:solidFill>
                  <a:srgbClr val="0070C0"/>
                </a:solidFill>
                <a:effectLst>
                  <a:outerShdw blurRad="38100" dist="38100" dir="2700000" algn="tl">
                    <a:srgbClr val="000000">
                      <a:alpha val="43137"/>
                    </a:srgbClr>
                  </a:outerShdw>
                </a:effectLst>
                <a:cs typeface="Ali-A-Jiddah" pitchFamily="2" charset="-78"/>
              </a:rPr>
              <a:t>- </a:t>
            </a:r>
            <a:r>
              <a:rPr lang="ar-SA" sz="2800" b="1" dirty="0">
                <a:solidFill>
                  <a:srgbClr val="0070C0"/>
                </a:solidFill>
                <a:effectLst>
                  <a:outerShdw blurRad="38100" dist="38100" dir="2700000" algn="tl">
                    <a:srgbClr val="000000">
                      <a:alpha val="43137"/>
                    </a:srgbClr>
                  </a:outerShdw>
                </a:effectLst>
                <a:cs typeface="Ali-A-Jiddah" pitchFamily="2" charset="-78"/>
              </a:rPr>
              <a:t>النهي عن كل ما يختل بالعقل والفكر</a:t>
            </a:r>
            <a:r>
              <a:rPr lang="ar-SA" sz="2800" b="1" dirty="0">
                <a:solidFill>
                  <a:srgbClr val="0070C0"/>
                </a:solidFill>
                <a:effectLst>
                  <a:outerShdw blurRad="38100" dist="38100" dir="2700000" algn="tl">
                    <a:srgbClr val="000000">
                      <a:alpha val="43137"/>
                    </a:srgbClr>
                  </a:outerShdw>
                </a:effectLst>
                <a:cs typeface="Ali-A-Sahifa Bold" pitchFamily="2" charset="-78"/>
              </a:rPr>
              <a:t>، </a:t>
            </a:r>
            <a:r>
              <a:rPr lang="ar-SA" sz="2800" dirty="0">
                <a:effectLst>
                  <a:outerShdw blurRad="38100" dist="38100" dir="2700000" algn="tl">
                    <a:srgbClr val="000000">
                      <a:alpha val="43137"/>
                    </a:srgbClr>
                  </a:outerShdw>
                </a:effectLst>
                <a:cs typeface="Ali-A-Sahifa Bold" pitchFamily="2" charset="-78"/>
              </a:rPr>
              <a:t>من شرب الخمر والتصديق بالسحر والشعوذة والتطير والتولية وكل ما من شأنه أنْ يؤدي إلى ظلم العقل بإلغاء دوره عن طريق إدخاله وإشغاله في أمور ليست من وظيفته، تلكم الأمور التي من شأنها أنْ تحرم الإنسان من نعمة الهداية بأنوار الوحي. </a:t>
            </a:r>
            <a:endParaRPr lang="en-US" sz="2800" dirty="0">
              <a:effectLst>
                <a:outerShdw blurRad="38100" dist="38100" dir="2700000" algn="tl">
                  <a:srgbClr val="000000">
                    <a:alpha val="43137"/>
                  </a:srgbClr>
                </a:outerShdw>
              </a:effectLst>
              <a:cs typeface="Ali-A-Sahifa Bold" pitchFamily="2" charset="-78"/>
            </a:endParaRPr>
          </a:p>
          <a:p>
            <a:pPr algn="just" rtl="1">
              <a:lnSpc>
                <a:spcPct val="150000"/>
              </a:lnSpc>
            </a:pPr>
            <a:r>
              <a:rPr lang="ar-SA" sz="2800" dirty="0">
                <a:effectLst>
                  <a:outerShdw blurRad="38100" dist="38100" dir="2700000" algn="tl">
                    <a:srgbClr val="000000">
                      <a:alpha val="43137"/>
                    </a:srgbClr>
                  </a:outerShdw>
                </a:effectLst>
                <a:cs typeface="Ali-A-Sahifa Bold" pitchFamily="2" charset="-78"/>
              </a:rPr>
              <a:t>روى البخاري في صحيحه عن أبي هريرة -رضي الله عنه- أنّ رسول الله -صلى الله عليه وسلم- قال: "اجتنبوا الموبقات الشرك بالله والسحر" </a:t>
            </a:r>
            <a:r>
              <a:rPr lang="ar-IQ" sz="2800" dirty="0" smtClean="0">
                <a:effectLst>
                  <a:outerShdw blurRad="38100" dist="38100" dir="2700000" algn="tl">
                    <a:srgbClr val="000000">
                      <a:alpha val="43137"/>
                    </a:srgbClr>
                  </a:outerShdw>
                </a:effectLst>
                <a:cs typeface="Ali-A-Sahifa Bold" pitchFamily="2" charset="-78"/>
              </a:rPr>
              <a:t>. </a:t>
            </a:r>
            <a:r>
              <a:rPr lang="ar-SA" sz="2800" dirty="0" smtClean="0">
                <a:effectLst>
                  <a:outerShdw blurRad="38100" dist="38100" dir="2700000" algn="tl">
                    <a:srgbClr val="000000">
                      <a:alpha val="43137"/>
                    </a:srgbClr>
                  </a:outerShdw>
                </a:effectLst>
                <a:cs typeface="Ali-A-Sahifa Bold" pitchFamily="2" charset="-78"/>
              </a:rPr>
              <a:t>لأنّ </a:t>
            </a:r>
            <a:r>
              <a:rPr lang="ar-SA" sz="2800" dirty="0">
                <a:effectLst>
                  <a:outerShdw blurRad="38100" dist="38100" dir="2700000" algn="tl">
                    <a:srgbClr val="000000">
                      <a:alpha val="43137"/>
                    </a:srgbClr>
                  </a:outerShdw>
                </a:effectLst>
                <a:cs typeface="Ali-A-Sahifa Bold" pitchFamily="2" charset="-78"/>
              </a:rPr>
              <a:t>السحر يختل بالعقل وعملية التفكير السليم</a:t>
            </a:r>
            <a:r>
              <a:rPr lang="ar-SA" sz="2800" dirty="0" smtClean="0">
                <a:effectLst>
                  <a:outerShdw blurRad="38100" dist="38100" dir="2700000" algn="tl">
                    <a:srgbClr val="000000">
                      <a:alpha val="43137"/>
                    </a:srgbClr>
                  </a:outerShdw>
                </a:effectLst>
                <a:cs typeface="Ali-A-Sahifa Bold" pitchFamily="2" charset="-78"/>
              </a:rPr>
              <a:t>.</a:t>
            </a:r>
            <a:endParaRPr lang="en-US" sz="28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229691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E9925AEE-6EED-F0AE-AF80-35ABFF876B46}"/>
              </a:ext>
            </a:extLst>
          </p:cNvPr>
          <p:cNvSpPr/>
          <p:nvPr/>
        </p:nvSpPr>
        <p:spPr>
          <a:xfrm>
            <a:off x="168442" y="264696"/>
            <a:ext cx="11706726" cy="504123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marL="457200" indent="-457200" algn="just" rtl="1">
              <a:lnSpc>
                <a:spcPct val="150000"/>
              </a:lnSpc>
              <a:buFontTx/>
              <a:buChar char="-"/>
            </a:pPr>
            <a:r>
              <a:rPr lang="ar-SA" sz="3200" b="1" dirty="0" smtClean="0">
                <a:solidFill>
                  <a:srgbClr val="FF0000"/>
                </a:solidFill>
                <a:effectLst>
                  <a:outerShdw blurRad="38100" dist="38100" dir="2700000" algn="tl">
                    <a:srgbClr val="000000">
                      <a:alpha val="43137"/>
                    </a:srgbClr>
                  </a:outerShdw>
                </a:effectLst>
                <a:cs typeface="Ali-A-Jiddah" pitchFamily="2" charset="-78"/>
              </a:rPr>
              <a:t>توجيه </a:t>
            </a:r>
            <a:r>
              <a:rPr lang="ar-SA" sz="3200" b="1" dirty="0">
                <a:solidFill>
                  <a:srgbClr val="FF0000"/>
                </a:solidFill>
                <a:effectLst>
                  <a:outerShdw blurRad="38100" dist="38100" dir="2700000" algn="tl">
                    <a:srgbClr val="000000">
                      <a:alpha val="43137"/>
                    </a:srgbClr>
                  </a:outerShdw>
                </a:effectLst>
                <a:cs typeface="Ali-A-Jiddah" pitchFamily="2" charset="-78"/>
              </a:rPr>
              <a:t>الأسئلة إليهم واختبار قدراتهم الفكرية </a:t>
            </a:r>
            <a:r>
              <a:rPr lang="ar-SA" sz="3200" b="1" dirty="0" smtClean="0">
                <a:solidFill>
                  <a:srgbClr val="FF0000"/>
                </a:solidFill>
                <a:effectLst>
                  <a:outerShdw blurRad="38100" dist="38100" dir="2700000" algn="tl">
                    <a:srgbClr val="000000">
                      <a:alpha val="43137"/>
                    </a:srgbClr>
                  </a:outerShdw>
                </a:effectLst>
                <a:cs typeface="Ali-A-Jiddah" pitchFamily="2" charset="-78"/>
              </a:rPr>
              <a:t>والعلميّة</a:t>
            </a:r>
            <a:endParaRPr lang="ar-IQ" sz="3200" dirty="0" smtClean="0">
              <a:solidFill>
                <a:srgbClr val="FF0000"/>
              </a:solidFill>
              <a:effectLst>
                <a:outerShdw blurRad="38100" dist="38100" dir="2700000" algn="tl">
                  <a:srgbClr val="000000">
                    <a:alpha val="43137"/>
                  </a:srgbClr>
                </a:outerShdw>
              </a:effectLst>
              <a:cs typeface="Ali-A-Jiddah" pitchFamily="2" charset="-78"/>
            </a:endParaRPr>
          </a:p>
          <a:p>
            <a:pPr algn="just" rtl="1">
              <a:lnSpc>
                <a:spcPct val="150000"/>
              </a:lnSpc>
            </a:pPr>
            <a:r>
              <a:rPr lang="ar-SA" sz="2800" dirty="0" smtClean="0">
                <a:effectLst>
                  <a:outerShdw blurRad="38100" dist="38100" dir="2700000" algn="tl">
                    <a:srgbClr val="000000">
                      <a:alpha val="43137"/>
                    </a:srgbClr>
                  </a:outerShdw>
                </a:effectLst>
                <a:cs typeface="Ali-A-Sahifa Bold" pitchFamily="2" charset="-78"/>
              </a:rPr>
              <a:t>فمن </a:t>
            </a:r>
            <a:r>
              <a:rPr lang="ar-SA" sz="2800" dirty="0">
                <a:effectLst>
                  <a:outerShdw blurRad="38100" dist="38100" dir="2700000" algn="tl">
                    <a:srgbClr val="000000">
                      <a:alpha val="43137"/>
                    </a:srgbClr>
                  </a:outerShdw>
                </a:effectLst>
                <a:cs typeface="Ali-A-Sahifa Bold" pitchFamily="2" charset="-78"/>
              </a:rPr>
              <a:t>أمثلة ذلك حوار الرسول -صلى الله عليه وسلم- مع معاذ بن جبل حين بعثه إلى اليمن، حين سأله رسول الله -صلى الله عليه وسلم- : " كيف تقضي إذا عرض لك قضاء ؟ "، قال أقضي بكتاب الله، قال: "فإن لم تجد في كتاب الله ؟" قال : فبسنة رسول الله -صلى الله عليه وسلم-، قال: "فإن لم تجد في سنة رسول الله -صلى الله عليه وسلم- ولا في كتاب الله ؟"، قال: أجتهد رأيي ولا آلو، فضرب رسول الله -صلى الله عليه وسلم- صدره وقال: " الحمد لله الذي وفق رسول رسول الله لما يرضي رسول الله" </a:t>
            </a:r>
            <a:r>
              <a:rPr lang="ar-SA" sz="2800" dirty="0" smtClean="0">
                <a:effectLst>
                  <a:outerShdw blurRad="38100" dist="38100" dir="2700000" algn="tl">
                    <a:srgbClr val="000000">
                      <a:alpha val="43137"/>
                    </a:srgbClr>
                  </a:outerShdw>
                </a:effectLst>
                <a:cs typeface="Ali-A-Sahifa Bold" pitchFamily="2" charset="-78"/>
              </a:rPr>
              <a:t>أبوداود</a:t>
            </a:r>
            <a:r>
              <a:rPr lang="ar-IQ" sz="2800" dirty="0">
                <a:effectLst>
                  <a:outerShdw blurRad="38100" dist="38100" dir="2700000" algn="tl">
                    <a:srgbClr val="000000">
                      <a:alpha val="43137"/>
                    </a:srgbClr>
                  </a:outerShdw>
                </a:effectLst>
                <a:cs typeface="Ali-A-Sahifa Bold" pitchFamily="2" charset="-78"/>
              </a:rPr>
              <a:t>.</a:t>
            </a:r>
            <a:endParaRPr lang="en-US" sz="28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2706627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E9925AEE-6EED-F0AE-AF80-35ABFF876B46}"/>
              </a:ext>
            </a:extLst>
          </p:cNvPr>
          <p:cNvSpPr/>
          <p:nvPr/>
        </p:nvSpPr>
        <p:spPr>
          <a:xfrm>
            <a:off x="168442" y="108284"/>
            <a:ext cx="11718758" cy="603601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lnSpc>
                <a:spcPct val="150000"/>
              </a:lnSpc>
            </a:pPr>
            <a:r>
              <a:rPr lang="ar-IQ" sz="3200" b="1" dirty="0" smtClean="0">
                <a:solidFill>
                  <a:srgbClr val="FF0000"/>
                </a:solidFill>
                <a:effectLst>
                  <a:outerShdw blurRad="38100" dist="38100" dir="2700000" algn="tl">
                    <a:srgbClr val="000000">
                      <a:alpha val="43137"/>
                    </a:srgbClr>
                  </a:outerShdw>
                </a:effectLst>
                <a:cs typeface="Ali-A-Jiddah" pitchFamily="2" charset="-78"/>
              </a:rPr>
              <a:t>ثانياً </a:t>
            </a:r>
            <a:r>
              <a:rPr lang="ar-IQ" sz="3200" b="1" dirty="0">
                <a:solidFill>
                  <a:srgbClr val="FF0000"/>
                </a:solidFill>
                <a:effectLst>
                  <a:outerShdw blurRad="38100" dist="38100" dir="2700000" algn="tl">
                    <a:srgbClr val="000000">
                      <a:alpha val="43137"/>
                    </a:srgbClr>
                  </a:outerShdw>
                </a:effectLst>
                <a:cs typeface="Ali-A-Jiddah" pitchFamily="2" charset="-78"/>
              </a:rPr>
              <a:t>: </a:t>
            </a:r>
            <a:r>
              <a:rPr lang="ar-SA" sz="3200" b="1" dirty="0">
                <a:solidFill>
                  <a:srgbClr val="FF0000"/>
                </a:solidFill>
                <a:effectLst>
                  <a:outerShdw blurRad="38100" dist="38100" dir="2700000" algn="tl">
                    <a:srgbClr val="000000">
                      <a:alpha val="43137"/>
                    </a:srgbClr>
                  </a:outerShdw>
                </a:effectLst>
                <a:cs typeface="Ali-A-Jiddah" pitchFamily="2" charset="-78"/>
              </a:rPr>
              <a:t>بناء التفكير الإيجابي للشخصية القيادية</a:t>
            </a:r>
            <a:endParaRPr lang="ar-IQ" sz="3200" b="1" dirty="0">
              <a:solidFill>
                <a:srgbClr val="FF0000"/>
              </a:solidFill>
              <a:effectLst>
                <a:outerShdw blurRad="38100" dist="38100" dir="2700000" algn="tl">
                  <a:srgbClr val="000000">
                    <a:alpha val="43137"/>
                  </a:srgbClr>
                </a:outerShdw>
              </a:effectLst>
              <a:cs typeface="Ali-A-Jiddah" pitchFamily="2" charset="-78"/>
            </a:endParaRPr>
          </a:p>
          <a:p>
            <a:pPr algn="just" rtl="1">
              <a:lnSpc>
                <a:spcPct val="150000"/>
              </a:lnSpc>
            </a:pPr>
            <a:r>
              <a:rPr lang="ar-SA" sz="3000" dirty="0">
                <a:effectLst>
                  <a:outerShdw blurRad="38100" dist="38100" dir="2700000" algn="tl">
                    <a:srgbClr val="000000">
                      <a:alpha val="43137"/>
                    </a:srgbClr>
                  </a:outerShdw>
                </a:effectLst>
                <a:cs typeface="Ali-A-Sahifa Bold" pitchFamily="2" charset="-78"/>
              </a:rPr>
              <a:t>إن مما </a:t>
            </a:r>
            <a:r>
              <a:rPr lang="ar-SA" sz="3000" dirty="0" smtClean="0">
                <a:effectLst>
                  <a:outerShdw blurRad="38100" dist="38100" dir="2700000" algn="tl">
                    <a:srgbClr val="000000">
                      <a:alpha val="43137"/>
                    </a:srgbClr>
                  </a:outerShdw>
                </a:effectLst>
                <a:cs typeface="Ali-A-Sahifa Bold" pitchFamily="2" charset="-78"/>
              </a:rPr>
              <a:t>ي</a:t>
            </a:r>
            <a:r>
              <a:rPr lang="ar-IQ" sz="3000" dirty="0" smtClean="0">
                <a:effectLst>
                  <a:outerShdw blurRad="38100" dist="38100" dir="2700000" algn="tl">
                    <a:srgbClr val="000000">
                      <a:alpha val="43137"/>
                    </a:srgbClr>
                  </a:outerShdw>
                </a:effectLst>
                <a:cs typeface="Ali-A-Sahifa Bold" pitchFamily="2" charset="-78"/>
              </a:rPr>
              <a:t>ُ</a:t>
            </a:r>
            <a:r>
              <a:rPr lang="ar-SA" sz="3000" dirty="0" smtClean="0">
                <a:effectLst>
                  <a:outerShdw blurRad="38100" dist="38100" dir="2700000" algn="tl">
                    <a:srgbClr val="000000">
                      <a:alpha val="43137"/>
                    </a:srgbClr>
                  </a:outerShdw>
                </a:effectLst>
                <a:cs typeface="Ali-A-Sahifa Bold" pitchFamily="2" charset="-78"/>
              </a:rPr>
              <a:t>م</a:t>
            </a:r>
            <a:r>
              <a:rPr lang="ar-IQ" sz="3000" dirty="0" smtClean="0">
                <a:effectLst>
                  <a:outerShdw blurRad="38100" dist="38100" dir="2700000" algn="tl">
                    <a:srgbClr val="000000">
                      <a:alpha val="43137"/>
                    </a:srgbClr>
                  </a:outerShdw>
                </a:effectLst>
                <a:cs typeface="Ali-A-Sahifa Bold" pitchFamily="2" charset="-78"/>
              </a:rPr>
              <a:t>َ</a:t>
            </a:r>
            <a:r>
              <a:rPr lang="ar-SA" sz="3000" dirty="0" smtClean="0">
                <a:effectLst>
                  <a:outerShdw blurRad="38100" dist="38100" dir="2700000" algn="tl">
                    <a:srgbClr val="000000">
                      <a:alpha val="43137"/>
                    </a:srgbClr>
                  </a:outerShdw>
                </a:effectLst>
                <a:cs typeface="Ali-A-Sahifa Bold" pitchFamily="2" charset="-78"/>
              </a:rPr>
              <a:t>ك</a:t>
            </a:r>
            <a:r>
              <a:rPr lang="ar-IQ" sz="3000" dirty="0" smtClean="0">
                <a:effectLst>
                  <a:outerShdw blurRad="38100" dist="38100" dir="2700000" algn="tl">
                    <a:srgbClr val="000000">
                      <a:alpha val="43137"/>
                    </a:srgbClr>
                  </a:outerShdw>
                </a:effectLst>
                <a:cs typeface="Ali-A-Sahifa Bold" pitchFamily="2" charset="-78"/>
              </a:rPr>
              <a:t>ِّ</a:t>
            </a:r>
            <a:r>
              <a:rPr lang="ar-SA" sz="3000" dirty="0" smtClean="0">
                <a:effectLst>
                  <a:outerShdw blurRad="38100" dist="38100" dir="2700000" algn="tl">
                    <a:srgbClr val="000000">
                      <a:alpha val="43137"/>
                    </a:srgbClr>
                  </a:outerShdw>
                </a:effectLst>
                <a:cs typeface="Ali-A-Sahifa Bold" pitchFamily="2" charset="-78"/>
              </a:rPr>
              <a:t>ن</a:t>
            </a:r>
            <a:r>
              <a:rPr lang="ar-IQ" sz="3000" dirty="0" smtClean="0">
                <a:effectLst>
                  <a:outerShdw blurRad="38100" dist="38100" dir="2700000" algn="tl">
                    <a:srgbClr val="000000">
                      <a:alpha val="43137"/>
                    </a:srgbClr>
                  </a:outerShdw>
                </a:effectLst>
                <a:cs typeface="Ali-A-Sahifa Bold" pitchFamily="2" charset="-78"/>
              </a:rPr>
              <a:t>ُ</a:t>
            </a:r>
            <a:r>
              <a:rPr lang="ar-SA" sz="3000" dirty="0" smtClean="0">
                <a:effectLst>
                  <a:outerShdw blurRad="38100" dist="38100" dir="2700000" algn="tl">
                    <a:srgbClr val="000000">
                      <a:alpha val="43137"/>
                    </a:srgbClr>
                  </a:outerShdw>
                </a:effectLst>
                <a:cs typeface="Ali-A-Sahifa Bold" pitchFamily="2" charset="-78"/>
              </a:rPr>
              <a:t> </a:t>
            </a:r>
            <a:r>
              <a:rPr lang="ar-SA" sz="3000" dirty="0">
                <a:effectLst>
                  <a:outerShdw blurRad="38100" dist="38100" dir="2700000" algn="tl">
                    <a:srgbClr val="000000">
                      <a:alpha val="43137"/>
                    </a:srgbClr>
                  </a:outerShdw>
                </a:effectLst>
                <a:cs typeface="Ali-A-Sahifa Bold" pitchFamily="2" charset="-78"/>
              </a:rPr>
              <a:t>الإنسان من الوصول إلى مراده أنْ يقوم بادئ ذي بدء بتحسين مستوياته الفكرية وذلك بتبني منهج فكري سليم عن نفسه وعن مجتمعه وعن الحياة بصفة عامة، وأنْ يدرب نفسه على التخلي عن الأفكار السلبية التي تحد من </a:t>
            </a:r>
            <a:r>
              <a:rPr lang="ar-SA" sz="3000" dirty="0" smtClean="0">
                <a:effectLst>
                  <a:outerShdw blurRad="38100" dist="38100" dir="2700000" algn="tl">
                    <a:srgbClr val="000000">
                      <a:alpha val="43137"/>
                    </a:srgbClr>
                  </a:outerShdw>
                </a:effectLst>
                <a:cs typeface="Ali-A-Sahifa Bold" pitchFamily="2" charset="-78"/>
              </a:rPr>
              <a:t>قدراته.</a:t>
            </a:r>
            <a:endParaRPr lang="en-US" sz="3000" dirty="0">
              <a:effectLst>
                <a:outerShdw blurRad="38100" dist="38100" dir="2700000" algn="tl">
                  <a:srgbClr val="000000">
                    <a:alpha val="43137"/>
                  </a:srgbClr>
                </a:outerShdw>
              </a:effectLst>
              <a:cs typeface="Ali-A-Sahifa Bold" pitchFamily="2" charset="-78"/>
            </a:endParaRPr>
          </a:p>
          <a:p>
            <a:pPr algn="just" rtl="1">
              <a:lnSpc>
                <a:spcPct val="150000"/>
              </a:lnSpc>
            </a:pPr>
            <a:r>
              <a:rPr lang="ar-SA" sz="3000" dirty="0" smtClean="0">
                <a:effectLst>
                  <a:outerShdw blurRad="38100" dist="38100" dir="2700000" algn="tl">
                    <a:srgbClr val="000000">
                      <a:alpha val="43137"/>
                    </a:srgbClr>
                  </a:outerShdw>
                </a:effectLst>
                <a:cs typeface="Ali-A-Sahifa Bold" pitchFamily="2" charset="-78"/>
              </a:rPr>
              <a:t>ويرتبط </a:t>
            </a:r>
            <a:r>
              <a:rPr lang="ar-SA" sz="3000" dirty="0">
                <a:effectLst>
                  <a:outerShdw blurRad="38100" dist="38100" dir="2700000" algn="tl">
                    <a:srgbClr val="000000">
                      <a:alpha val="43137"/>
                    </a:srgbClr>
                  </a:outerShdw>
                </a:effectLst>
                <a:cs typeface="Ali-A-Sahifa Bold" pitchFamily="2" charset="-78"/>
              </a:rPr>
              <a:t>الاتجاه العقلي الإيجابي ارتباطاً وثيقاً بالنجاح والتفوق في كل مجال من مجالات الحياة. </a:t>
            </a:r>
            <a:endParaRPr lang="en-US" sz="3000" dirty="0">
              <a:effectLst>
                <a:outerShdw blurRad="38100" dist="38100" dir="2700000" algn="tl">
                  <a:srgbClr val="000000">
                    <a:alpha val="43137"/>
                  </a:srgbClr>
                </a:outerShdw>
              </a:effectLst>
              <a:cs typeface="Ali-A-Sahifa Bold" pitchFamily="2" charset="-78"/>
            </a:endParaRPr>
          </a:p>
          <a:p>
            <a:pPr algn="just" rtl="1">
              <a:lnSpc>
                <a:spcPct val="150000"/>
              </a:lnSpc>
            </a:pPr>
            <a:r>
              <a:rPr lang="ar-SA" sz="3000" b="1" dirty="0">
                <a:solidFill>
                  <a:srgbClr val="E30D5F"/>
                </a:solidFill>
                <a:effectLst>
                  <a:outerShdw blurRad="38100" dist="38100" dir="2700000" algn="tl">
                    <a:srgbClr val="000000">
                      <a:alpha val="43137"/>
                    </a:srgbClr>
                  </a:outerShdw>
                </a:effectLst>
                <a:cs typeface="Ali-A-Sahifa Bold" pitchFamily="2" charset="-78"/>
              </a:rPr>
              <a:t>ولقد دعت السنة النبوية المسلمين والناس قاطبة إلى التفكير السليم والإيجابي ويتبين ذلك من خلال ما يأتي: </a:t>
            </a:r>
            <a:endParaRPr lang="en-US" sz="3000" b="1" dirty="0">
              <a:solidFill>
                <a:srgbClr val="E30D5F"/>
              </a:solidFill>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793894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E9925AEE-6EED-F0AE-AF80-35ABFF876B46}"/>
              </a:ext>
            </a:extLst>
          </p:cNvPr>
          <p:cNvSpPr/>
          <p:nvPr/>
        </p:nvSpPr>
        <p:spPr>
          <a:xfrm>
            <a:off x="168442" y="108284"/>
            <a:ext cx="11718758" cy="603601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lnSpc>
                <a:spcPct val="150000"/>
              </a:lnSpc>
            </a:pPr>
            <a:r>
              <a:rPr lang="ar-SA" sz="3600" b="1" dirty="0">
                <a:solidFill>
                  <a:srgbClr val="00B050"/>
                </a:solidFill>
                <a:effectLst>
                  <a:outerShdw blurRad="38100" dist="38100" dir="2700000" algn="tl">
                    <a:srgbClr val="000000">
                      <a:alpha val="43137"/>
                    </a:srgbClr>
                  </a:outerShdw>
                </a:effectLst>
                <a:cs typeface="Ali-A-Jiddah" pitchFamily="2" charset="-78"/>
              </a:rPr>
              <a:t>- </a:t>
            </a:r>
            <a:r>
              <a:rPr lang="ar-SA" sz="3600" b="1" dirty="0" smtClean="0">
                <a:solidFill>
                  <a:srgbClr val="00B050"/>
                </a:solidFill>
                <a:effectLst>
                  <a:outerShdw blurRad="38100" dist="38100" dir="2700000" algn="tl">
                    <a:srgbClr val="000000">
                      <a:alpha val="43137"/>
                    </a:srgbClr>
                  </a:outerShdw>
                </a:effectLst>
                <a:cs typeface="Ali-A-Jiddah" pitchFamily="2" charset="-78"/>
              </a:rPr>
              <a:t>دعوة الإنسان </a:t>
            </a:r>
            <a:r>
              <a:rPr lang="ar-SA" sz="3600" b="1" dirty="0">
                <a:solidFill>
                  <a:srgbClr val="00B050"/>
                </a:solidFill>
                <a:effectLst>
                  <a:outerShdw blurRad="38100" dist="38100" dir="2700000" algn="tl">
                    <a:srgbClr val="000000">
                      <a:alpha val="43137"/>
                    </a:srgbClr>
                  </a:outerShdw>
                </a:effectLst>
                <a:cs typeface="Ali-A-Jiddah" pitchFamily="2" charset="-78"/>
              </a:rPr>
              <a:t>إلى التفكير الإيجابي، </a:t>
            </a:r>
            <a:r>
              <a:rPr lang="ar-SA" sz="3200" dirty="0">
                <a:effectLst>
                  <a:outerShdw blurRad="38100" dist="38100" dir="2700000" algn="tl">
                    <a:srgbClr val="000000">
                      <a:alpha val="43137"/>
                    </a:srgbClr>
                  </a:outerShdw>
                </a:effectLst>
                <a:cs typeface="Ali-A-Sahifa Bold" pitchFamily="2" charset="-78"/>
              </a:rPr>
              <a:t>والحثّ على نقد ما يعرض عليه ويراه يومياً وعدم الإستسلام بسهولة لما يقوله الناس ويعتقدونه، ومن هذا المنطلق جاءت الدعوة إلى التفكير الناقد، وتأكيد الذات والاستقلال في الفهم والرأي وإقصاء للشخصيات الأمّعية التي يأسرها التقليد الأعمى، </a:t>
            </a:r>
            <a:r>
              <a:rPr lang="ar-SA" sz="3200" dirty="0" smtClean="0">
                <a:effectLst>
                  <a:outerShdw blurRad="38100" dist="38100" dir="2700000" algn="tl">
                    <a:srgbClr val="000000">
                      <a:alpha val="43137"/>
                    </a:srgbClr>
                  </a:outerShdw>
                </a:effectLst>
                <a:cs typeface="Ali-A-Sahifa Bold" pitchFamily="2" charset="-78"/>
              </a:rPr>
              <a:t>والتبعي</a:t>
            </a:r>
            <a:r>
              <a:rPr lang="ar-IQ" sz="3200" dirty="0" smtClean="0">
                <a:effectLst>
                  <a:outerShdw blurRad="38100" dist="38100" dir="2700000" algn="tl">
                    <a:srgbClr val="000000">
                      <a:alpha val="43137"/>
                    </a:srgbClr>
                  </a:outerShdw>
                </a:effectLst>
                <a:cs typeface="Ali-A-Sahifa Bold" pitchFamily="2" charset="-78"/>
              </a:rPr>
              <a:t>َّ</a:t>
            </a:r>
            <a:r>
              <a:rPr lang="ar-SA" sz="3200" dirty="0" smtClean="0">
                <a:effectLst>
                  <a:outerShdw blurRad="38100" dist="38100" dir="2700000" algn="tl">
                    <a:srgbClr val="000000">
                      <a:alpha val="43137"/>
                    </a:srgbClr>
                  </a:outerShdw>
                </a:effectLst>
                <a:cs typeface="Ali-A-Sahifa Bold" pitchFamily="2" charset="-78"/>
              </a:rPr>
              <a:t>ة </a:t>
            </a:r>
            <a:r>
              <a:rPr lang="ar-SA" sz="3200" dirty="0">
                <a:effectLst>
                  <a:outerShdw blurRad="38100" dist="38100" dir="2700000" algn="tl">
                    <a:srgbClr val="000000">
                      <a:alpha val="43137"/>
                    </a:srgbClr>
                  </a:outerShdw>
                </a:effectLst>
                <a:cs typeface="Ali-A-Sahifa Bold" pitchFamily="2" charset="-78"/>
              </a:rPr>
              <a:t>المطلقة من غير دليل ساطع وحجة دامغة، روى الترمذي عن عن حذيفة بن اليمان قال: قال رسول الله صلى الله عليه وسلم: </a:t>
            </a:r>
            <a:r>
              <a:rPr lang="ar-SA" sz="3200" dirty="0">
                <a:solidFill>
                  <a:srgbClr val="0070C0"/>
                </a:solidFill>
                <a:effectLst>
                  <a:outerShdw blurRad="38100" dist="38100" dir="2700000" algn="tl">
                    <a:srgbClr val="000000">
                      <a:alpha val="43137"/>
                    </a:srgbClr>
                  </a:outerShdw>
                </a:effectLst>
                <a:cs typeface="Ali-A-Sahifa Bold" pitchFamily="2" charset="-78"/>
              </a:rPr>
              <a:t>"</a:t>
            </a:r>
            <a:r>
              <a:rPr lang="ar-IQ" sz="3200" dirty="0">
                <a:solidFill>
                  <a:srgbClr val="0070C0"/>
                </a:solidFill>
                <a:effectLst>
                  <a:outerShdw blurRad="38100" dist="38100" dir="2700000" algn="tl">
                    <a:srgbClr val="000000">
                      <a:alpha val="43137"/>
                    </a:srgbClr>
                  </a:outerShdw>
                </a:effectLst>
                <a:cs typeface="Ali-A-Sahifa Bold" pitchFamily="2" charset="-78"/>
              </a:rPr>
              <a:t> لا تَكُونُوا ‌إِمَّعَةً "، تَقولُونَ: إِنْ أَحْسَنَ النَّاسُ أَحْسَنَّا، وَإنْ ظَلَمُوا ظَلَمْنَا، وَلَكِنْ وَطِّنُوا أَنْفُسَكُمْ، إِنْ أَحْسَنَ النَّاسُ أَنْ تحْسِنُوا، وَإنْ أَسَاءُوا فَلا </a:t>
            </a:r>
            <a:r>
              <a:rPr lang="ar-IQ" sz="3200" dirty="0">
                <a:solidFill>
                  <a:srgbClr val="0070C0"/>
                </a:solidFill>
                <a:effectLst>
                  <a:outerShdw blurRad="38100" dist="38100" dir="2700000" algn="tl">
                    <a:srgbClr val="000000">
                      <a:alpha val="43137"/>
                    </a:srgbClr>
                  </a:outerShdw>
                </a:effectLst>
                <a:cs typeface="Ali-A-Sahifa Bold" pitchFamily="2" charset="-78"/>
              </a:rPr>
              <a:t>تَظْلِمُوا </a:t>
            </a:r>
            <a:r>
              <a:rPr lang="ar-SA" sz="3200" dirty="0" smtClean="0">
                <a:solidFill>
                  <a:srgbClr val="0070C0"/>
                </a:solidFill>
                <a:effectLst>
                  <a:outerShdw blurRad="38100" dist="38100" dir="2700000" algn="tl">
                    <a:srgbClr val="000000">
                      <a:alpha val="43137"/>
                    </a:srgbClr>
                  </a:outerShdw>
                </a:effectLst>
                <a:cs typeface="Ali-A-Sahifa Bold" pitchFamily="2" charset="-78"/>
              </a:rPr>
              <a:t>"</a:t>
            </a:r>
            <a:r>
              <a:rPr lang="ar-IQ" sz="3200" dirty="0" smtClean="0">
                <a:cs typeface="Ali-A-Sahifa Bold" pitchFamily="2" charset="-78"/>
              </a:rPr>
              <a:t>.</a:t>
            </a:r>
            <a:endParaRPr lang="en-US" sz="3200" dirty="0">
              <a:cs typeface="Ali-A-Sahifa Bold" pitchFamily="2" charset="-78"/>
            </a:endParaRPr>
          </a:p>
        </p:txBody>
      </p:sp>
    </p:spTree>
    <p:extLst>
      <p:ext uri="{BB962C8B-B14F-4D97-AF65-F5344CB8AC3E}">
        <p14:creationId xmlns:p14="http://schemas.microsoft.com/office/powerpoint/2010/main" val="484080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E9925AEE-6EED-F0AE-AF80-35ABFF876B46}"/>
              </a:ext>
            </a:extLst>
          </p:cNvPr>
          <p:cNvSpPr/>
          <p:nvPr/>
        </p:nvSpPr>
        <p:spPr>
          <a:xfrm>
            <a:off x="168442" y="108284"/>
            <a:ext cx="11718758" cy="603601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lnSpc>
                <a:spcPct val="150000"/>
              </a:lnSpc>
            </a:pPr>
            <a:r>
              <a:rPr lang="ar-SA" sz="3200" b="1" dirty="0">
                <a:solidFill>
                  <a:srgbClr val="FF0000"/>
                </a:solidFill>
                <a:effectLst>
                  <a:outerShdw blurRad="38100" dist="38100" dir="2700000" algn="tl">
                    <a:srgbClr val="000000">
                      <a:alpha val="43137"/>
                    </a:srgbClr>
                  </a:outerShdw>
                </a:effectLst>
                <a:cs typeface="Ali-A-Jiddah" pitchFamily="2" charset="-78"/>
              </a:rPr>
              <a:t>التفاؤول والإيجابية، </a:t>
            </a:r>
            <a:r>
              <a:rPr lang="ar-SA" sz="3200" b="1" dirty="0">
                <a:effectLst>
                  <a:outerShdw blurRad="38100" dist="38100" dir="2700000" algn="tl">
                    <a:srgbClr val="000000">
                      <a:alpha val="43137"/>
                    </a:srgbClr>
                  </a:outerShdw>
                </a:effectLst>
                <a:cs typeface="Ali-A-Sahifa Bold" pitchFamily="2" charset="-78"/>
              </a:rPr>
              <a:t>تغرس السنة النبوية في شخصية الإنسان التفاؤل والإيجابية، وتنأى به عن التقاعس والكسل، حتى على مستوى الكلمة يقولها الشخص في حق نفسه، لقد أرشد النبي أتباعه إلى تعويد أنفسهم للحديث الإيجابي عن الذات، وتنفيرهم من الحديث السلبي الذي يبرمج حياة الإنسان دون أنْ </a:t>
            </a:r>
            <a:r>
              <a:rPr lang="ar-SA" sz="3200" b="1" dirty="0">
                <a:effectLst>
                  <a:outerShdw blurRad="38100" dist="38100" dir="2700000" algn="tl">
                    <a:srgbClr val="000000">
                      <a:alpha val="43137"/>
                    </a:srgbClr>
                  </a:outerShdw>
                </a:effectLst>
                <a:cs typeface="Ali-A-Sahifa Bold" pitchFamily="2" charset="-78"/>
              </a:rPr>
              <a:t>يشعر</a:t>
            </a:r>
            <a:r>
              <a:rPr lang="ar-IQ" sz="3200" b="1" dirty="0">
                <a:effectLst>
                  <a:outerShdw blurRad="38100" dist="38100" dir="2700000" algn="tl">
                    <a:srgbClr val="000000">
                      <a:alpha val="43137"/>
                    </a:srgbClr>
                  </a:outerShdw>
                </a:effectLst>
                <a:cs typeface="Ali-A-Sahifa Bold" pitchFamily="2" charset="-78"/>
              </a:rPr>
              <a:t>. </a:t>
            </a:r>
            <a:endParaRPr lang="ar-IQ" sz="3200" b="1" dirty="0" smtClean="0">
              <a:effectLst>
                <a:outerShdw blurRad="38100" dist="38100" dir="2700000" algn="tl">
                  <a:srgbClr val="000000">
                    <a:alpha val="43137"/>
                  </a:srgbClr>
                </a:outerShdw>
              </a:effectLst>
              <a:cs typeface="Ali-A-Sahifa Bold" pitchFamily="2" charset="-78"/>
            </a:endParaRPr>
          </a:p>
          <a:p>
            <a:pPr algn="just" rtl="1">
              <a:lnSpc>
                <a:spcPct val="150000"/>
              </a:lnSpc>
            </a:pPr>
            <a:r>
              <a:rPr lang="ar-IQ" sz="3200" b="1" dirty="0" smtClean="0">
                <a:effectLst>
                  <a:outerShdw blurRad="38100" dist="38100" dir="2700000" algn="tl">
                    <a:srgbClr val="000000">
                      <a:alpha val="43137"/>
                    </a:srgbClr>
                  </a:outerShdw>
                </a:effectLst>
                <a:cs typeface="Ali-A-Sahifa Bold" pitchFamily="2" charset="-78"/>
              </a:rPr>
              <a:t>قال رسول الله –صلى الله عليه وسلم- : </a:t>
            </a:r>
            <a:r>
              <a:rPr lang="ar-IQ" sz="3200" b="1" dirty="0" smtClean="0">
                <a:solidFill>
                  <a:srgbClr val="0070C0"/>
                </a:solidFill>
                <a:effectLst>
                  <a:outerShdw blurRad="38100" dist="38100" dir="2700000" algn="tl">
                    <a:srgbClr val="000000">
                      <a:alpha val="43137"/>
                    </a:srgbClr>
                  </a:outerShdw>
                </a:effectLst>
                <a:cs typeface="Ali-A-Sahifa Bold" pitchFamily="2" charset="-78"/>
              </a:rPr>
              <a:t>"لا </a:t>
            </a:r>
            <a:r>
              <a:rPr lang="ar-IQ" sz="3200" b="1" dirty="0">
                <a:solidFill>
                  <a:srgbClr val="0070C0"/>
                </a:solidFill>
                <a:effectLst>
                  <a:outerShdw blurRad="38100" dist="38100" dir="2700000" algn="tl">
                    <a:srgbClr val="000000">
                      <a:alpha val="43137"/>
                    </a:srgbClr>
                  </a:outerShdw>
                </a:effectLst>
                <a:cs typeface="Ali-A-Sahifa Bold" pitchFamily="2" charset="-78"/>
              </a:rPr>
              <a:t>عَدوى ولا طِيَرةَ وأُحِبُّ الفألَ ، قالوا يا رَسولَ اللَّهِ : وما الفَألُ ؟ قالَ : الكلِمةُ </a:t>
            </a:r>
            <a:r>
              <a:rPr lang="ar-IQ" sz="3200" b="1" dirty="0" smtClean="0">
                <a:solidFill>
                  <a:srgbClr val="0070C0"/>
                </a:solidFill>
                <a:effectLst>
                  <a:outerShdw blurRad="38100" dist="38100" dir="2700000" algn="tl">
                    <a:srgbClr val="000000">
                      <a:alpha val="43137"/>
                    </a:srgbClr>
                  </a:outerShdw>
                </a:effectLst>
                <a:cs typeface="Ali-A-Sahifa Bold" pitchFamily="2" charset="-78"/>
              </a:rPr>
              <a:t>الطَّيِّبةُ". </a:t>
            </a:r>
            <a:r>
              <a:rPr lang="ar-IQ" sz="3200" b="1" dirty="0" smtClean="0">
                <a:solidFill>
                  <a:schemeClr val="tx1"/>
                </a:solidFill>
                <a:effectLst>
                  <a:outerShdw blurRad="38100" dist="38100" dir="2700000" algn="tl">
                    <a:srgbClr val="000000">
                      <a:alpha val="43137"/>
                    </a:srgbClr>
                  </a:outerShdw>
                </a:effectLst>
                <a:cs typeface="Ali-A-Sahifa Bold" pitchFamily="2" charset="-78"/>
              </a:rPr>
              <a:t>رواه الترمذي عن أبي هريرة. </a:t>
            </a:r>
            <a:endParaRPr lang="ar-IQ" sz="3200" b="1" dirty="0">
              <a:solidFill>
                <a:schemeClr val="tx1"/>
              </a:solidFill>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451107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E9925AEE-6EED-F0AE-AF80-35ABFF876B46}"/>
              </a:ext>
            </a:extLst>
          </p:cNvPr>
          <p:cNvSpPr/>
          <p:nvPr/>
        </p:nvSpPr>
        <p:spPr>
          <a:xfrm>
            <a:off x="168442" y="108284"/>
            <a:ext cx="11718758" cy="603601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lnSpc>
                <a:spcPct val="150000"/>
              </a:lnSpc>
            </a:pPr>
            <a:r>
              <a:rPr lang="ar-SA" sz="3200" b="1" dirty="0" smtClean="0">
                <a:solidFill>
                  <a:srgbClr val="00B050"/>
                </a:solidFill>
                <a:effectLst>
                  <a:outerShdw blurRad="38100" dist="38100" dir="2700000" algn="tl">
                    <a:srgbClr val="000000">
                      <a:alpha val="43137"/>
                    </a:srgbClr>
                  </a:outerShdw>
                </a:effectLst>
                <a:cs typeface="Ali-A-Jiddah" pitchFamily="2" charset="-78"/>
              </a:rPr>
              <a:t>- الدعوة </a:t>
            </a:r>
            <a:r>
              <a:rPr lang="ar-SA" sz="3200" b="1" dirty="0">
                <a:solidFill>
                  <a:srgbClr val="00B050"/>
                </a:solidFill>
                <a:effectLst>
                  <a:outerShdw blurRad="38100" dist="38100" dir="2700000" algn="tl">
                    <a:srgbClr val="000000">
                      <a:alpha val="43137"/>
                    </a:srgbClr>
                  </a:outerShdw>
                </a:effectLst>
                <a:cs typeface="Ali-A-Jiddah" pitchFamily="2" charset="-78"/>
              </a:rPr>
              <a:t>إلى ضبط النفس، وعدم </a:t>
            </a:r>
            <a:r>
              <a:rPr lang="ar-SA" sz="3200" b="1" dirty="0" smtClean="0">
                <a:solidFill>
                  <a:srgbClr val="00B050"/>
                </a:solidFill>
                <a:effectLst>
                  <a:outerShdw blurRad="38100" dist="38100" dir="2700000" algn="tl">
                    <a:srgbClr val="000000">
                      <a:alpha val="43137"/>
                    </a:srgbClr>
                  </a:outerShdw>
                </a:effectLst>
                <a:cs typeface="Ali-A-Jiddah" pitchFamily="2" charset="-78"/>
              </a:rPr>
              <a:t>التسرع</a:t>
            </a:r>
            <a:endParaRPr lang="ar-IQ" sz="3200" b="1" dirty="0">
              <a:solidFill>
                <a:srgbClr val="00B050"/>
              </a:solidFill>
              <a:effectLst>
                <a:outerShdw blurRad="38100" dist="38100" dir="2700000" algn="tl">
                  <a:srgbClr val="000000">
                    <a:alpha val="43137"/>
                  </a:srgbClr>
                </a:outerShdw>
              </a:effectLst>
              <a:cs typeface="Ali-A-Sahifa Bold" pitchFamily="2" charset="-78"/>
            </a:endParaRPr>
          </a:p>
          <a:p>
            <a:pPr algn="just" rtl="1">
              <a:lnSpc>
                <a:spcPct val="150000"/>
              </a:lnSpc>
            </a:pPr>
            <a:r>
              <a:rPr lang="ar-SA" sz="3200" dirty="0" smtClean="0">
                <a:cs typeface="Ali-A-Sahifa Bold" pitchFamily="2" charset="-78"/>
              </a:rPr>
              <a:t> </a:t>
            </a:r>
            <a:r>
              <a:rPr lang="ar-SA" sz="3200" b="1" dirty="0">
                <a:effectLst>
                  <a:outerShdw blurRad="38100" dist="38100" dir="2700000" algn="tl">
                    <a:srgbClr val="000000">
                      <a:alpha val="43137"/>
                    </a:srgbClr>
                  </a:outerShdw>
                </a:effectLst>
                <a:cs typeface="Ali-A-Sahifa Bold" pitchFamily="2" charset="-78"/>
              </a:rPr>
              <a:t>روى الإمام البخاري عن أبي هريرة -رضي الله عنه- أن رسول الله -صلى الله عليه وسلم- قال: ("ليس الشديد بالصرعة إنما الشديد الذي يملك نفسه عند </a:t>
            </a:r>
            <a:r>
              <a:rPr lang="ar-SA" sz="3200" b="1" dirty="0" smtClean="0">
                <a:effectLst>
                  <a:outerShdw blurRad="38100" dist="38100" dir="2700000" algn="tl">
                    <a:srgbClr val="000000">
                      <a:alpha val="43137"/>
                    </a:srgbClr>
                  </a:outerShdw>
                </a:effectLst>
                <a:cs typeface="Ali-A-Sahifa Bold" pitchFamily="2" charset="-78"/>
              </a:rPr>
              <a:t>الغضب"</a:t>
            </a:r>
            <a:r>
              <a:rPr lang="ar-IQ" sz="3200" b="1" dirty="0" smtClean="0">
                <a:effectLst>
                  <a:outerShdw blurRad="38100" dist="38100" dir="2700000" algn="tl">
                    <a:srgbClr val="000000">
                      <a:alpha val="43137"/>
                    </a:srgbClr>
                  </a:outerShdw>
                </a:effectLst>
                <a:cs typeface="Ali-A-Sahifa Bold" pitchFamily="2" charset="-78"/>
              </a:rPr>
              <a:t>)</a:t>
            </a:r>
            <a:r>
              <a:rPr lang="ar-SA" sz="3200" b="1" dirty="0" smtClean="0">
                <a:effectLst>
                  <a:outerShdw blurRad="38100" dist="38100" dir="2700000" algn="tl">
                    <a:srgbClr val="000000">
                      <a:alpha val="43137"/>
                    </a:srgbClr>
                  </a:outerShdw>
                </a:effectLst>
                <a:cs typeface="Ali-A-Sahifa Bold" pitchFamily="2" charset="-78"/>
              </a:rPr>
              <a:t>.  </a:t>
            </a:r>
            <a:endParaRPr lang="en-US" sz="3200" b="1" dirty="0">
              <a:effectLst>
                <a:outerShdw blurRad="38100" dist="38100" dir="2700000" algn="tl">
                  <a:srgbClr val="000000">
                    <a:alpha val="43137"/>
                  </a:srgbClr>
                </a:outerShdw>
              </a:effectLst>
              <a:cs typeface="Ali-A-Sahifa Bold" pitchFamily="2" charset="-78"/>
            </a:endParaRPr>
          </a:p>
          <a:p>
            <a:pPr algn="just" rtl="1">
              <a:lnSpc>
                <a:spcPct val="150000"/>
              </a:lnSpc>
            </a:pPr>
            <a:r>
              <a:rPr lang="ar-SA" sz="3200" b="1" dirty="0">
                <a:effectLst>
                  <a:outerShdw blurRad="38100" dist="38100" dir="2700000" algn="tl">
                    <a:srgbClr val="000000">
                      <a:alpha val="43137"/>
                    </a:srgbClr>
                  </a:outerShdw>
                </a:effectLst>
                <a:cs typeface="Ali-A-Sahifa Bold" pitchFamily="2" charset="-78"/>
              </a:rPr>
              <a:t>فيجب على الشخصية القيادية ضبط انفعالاته ومقاومة الاندفاعات العاطفية، واستعمال التفكير الواعي الفاعل لحل جميع المشكلات والتفوق على كل المشقات.</a:t>
            </a:r>
            <a:endParaRPr lang="en-US" sz="32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2748641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E9925AEE-6EED-F0AE-AF80-35ABFF876B46}"/>
              </a:ext>
            </a:extLst>
          </p:cNvPr>
          <p:cNvSpPr/>
          <p:nvPr/>
        </p:nvSpPr>
        <p:spPr>
          <a:xfrm>
            <a:off x="168442" y="108284"/>
            <a:ext cx="11718758" cy="603601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r>
              <a:rPr lang="ar-SA" sz="3200" b="1" dirty="0" smtClean="0">
                <a:solidFill>
                  <a:srgbClr val="FF0000"/>
                </a:solidFill>
                <a:effectLst>
                  <a:outerShdw blurRad="38100" dist="38100" dir="2700000" algn="tl">
                    <a:srgbClr val="000000">
                      <a:alpha val="43137"/>
                    </a:srgbClr>
                  </a:outerShdw>
                </a:effectLst>
                <a:cs typeface="Ali-A-Jiddah" pitchFamily="2" charset="-78"/>
              </a:rPr>
              <a:t>- محبة </a:t>
            </a:r>
            <a:r>
              <a:rPr lang="ar-SA" sz="3200" b="1" dirty="0">
                <a:solidFill>
                  <a:srgbClr val="FF0000"/>
                </a:solidFill>
                <a:effectLst>
                  <a:outerShdw blurRad="38100" dist="38100" dir="2700000" algn="tl">
                    <a:srgbClr val="000000">
                      <a:alpha val="43137"/>
                    </a:srgbClr>
                  </a:outerShdw>
                </a:effectLst>
                <a:cs typeface="Ali-A-Jiddah" pitchFamily="2" charset="-78"/>
              </a:rPr>
              <a:t>الخير للناس جميعاً، وتقديم المساعدة </a:t>
            </a:r>
            <a:r>
              <a:rPr lang="ar-SA" sz="3200" b="1" dirty="0" smtClean="0">
                <a:solidFill>
                  <a:srgbClr val="FF0000"/>
                </a:solidFill>
                <a:effectLst>
                  <a:outerShdw blurRad="38100" dist="38100" dir="2700000" algn="tl">
                    <a:srgbClr val="000000">
                      <a:alpha val="43137"/>
                    </a:srgbClr>
                  </a:outerShdw>
                </a:effectLst>
                <a:cs typeface="Ali-A-Jiddah" pitchFamily="2" charset="-78"/>
              </a:rPr>
              <a:t>لهم</a:t>
            </a:r>
            <a:endParaRPr lang="ar-IQ" sz="3200" b="1" dirty="0" smtClean="0">
              <a:solidFill>
                <a:srgbClr val="FF0000"/>
              </a:solidFill>
              <a:effectLst>
                <a:outerShdw blurRad="38100" dist="38100" dir="2700000" algn="tl">
                  <a:srgbClr val="000000">
                    <a:alpha val="43137"/>
                  </a:srgbClr>
                </a:outerShdw>
              </a:effectLst>
              <a:cs typeface="Ali-A-Jiddah" pitchFamily="2" charset="-78"/>
            </a:endParaRPr>
          </a:p>
          <a:p>
            <a:pPr algn="just" rtl="1">
              <a:lnSpc>
                <a:spcPct val="150000"/>
              </a:lnSpc>
            </a:pPr>
            <a:r>
              <a:rPr lang="ar-SA" sz="3200" b="1" dirty="0" smtClean="0">
                <a:effectLst>
                  <a:outerShdw blurRad="38100" dist="38100" dir="2700000" algn="tl">
                    <a:srgbClr val="000000">
                      <a:alpha val="43137"/>
                    </a:srgbClr>
                  </a:outerShdw>
                </a:effectLst>
                <a:cs typeface="Ali-A-Sahifa Bold" pitchFamily="2" charset="-78"/>
              </a:rPr>
              <a:t>ليست </a:t>
            </a:r>
            <a:r>
              <a:rPr lang="ar-SA" sz="3200" b="1" dirty="0">
                <a:effectLst>
                  <a:outerShdw blurRad="38100" dist="38100" dir="2700000" algn="tl">
                    <a:srgbClr val="000000">
                      <a:alpha val="43137"/>
                    </a:srgbClr>
                  </a:outerShdw>
                </a:effectLst>
                <a:cs typeface="Ali-A-Sahifa Bold" pitchFamily="2" charset="-78"/>
              </a:rPr>
              <a:t>الأفكار والكلمات سوى مطايا للمشاعر في علاقتك مع نفسك، وفي علاقتك مع الآخرين، وإذا لم ترافق الأفكار والكلمات مشاعر مناسبة، فإنّ تأثيرها يكون غير مباشر وفي أدنى حد، من هنا يعلّمنا النبي طريقة التعامل مع الآخرين ويطلب محبة الخير لهم جميعاً، فعن أنس عن النبي –صلى الله عليه وسلم- قال: </a:t>
            </a:r>
            <a:r>
              <a:rPr lang="ar-SA" sz="3200" b="1" dirty="0">
                <a:solidFill>
                  <a:srgbClr val="0070C0"/>
                </a:solidFill>
                <a:effectLst>
                  <a:outerShdw blurRad="38100" dist="38100" dir="2700000" algn="tl">
                    <a:srgbClr val="000000">
                      <a:alpha val="43137"/>
                    </a:srgbClr>
                  </a:outerShdw>
                </a:effectLst>
                <a:cs typeface="Ali-A-Sahifa Bold" pitchFamily="2" charset="-78"/>
              </a:rPr>
              <a:t>"لا يؤمن أحدكم حتى يحب لأخيه ما يحب </a:t>
            </a:r>
            <a:r>
              <a:rPr lang="ar-SA" sz="3200" b="1" dirty="0" smtClean="0">
                <a:solidFill>
                  <a:srgbClr val="0070C0"/>
                </a:solidFill>
                <a:effectLst>
                  <a:outerShdw blurRad="38100" dist="38100" dir="2700000" algn="tl">
                    <a:srgbClr val="000000">
                      <a:alpha val="43137"/>
                    </a:srgbClr>
                  </a:outerShdw>
                </a:effectLst>
                <a:cs typeface="Ali-A-Sahifa Bold" pitchFamily="2" charset="-78"/>
              </a:rPr>
              <a:t>لنفسه"</a:t>
            </a:r>
            <a:r>
              <a:rPr lang="ar-IQ" sz="3200" b="1" dirty="0" smtClean="0">
                <a:solidFill>
                  <a:srgbClr val="0070C0"/>
                </a:solidFill>
                <a:effectLst>
                  <a:outerShdw blurRad="38100" dist="38100" dir="2700000" algn="tl">
                    <a:srgbClr val="000000">
                      <a:alpha val="43137"/>
                    </a:srgbClr>
                  </a:outerShdw>
                </a:effectLst>
                <a:cs typeface="Ali-A-Sahifa Bold" pitchFamily="2" charset="-78"/>
              </a:rPr>
              <a:t> </a:t>
            </a:r>
            <a:r>
              <a:rPr lang="ar-SA" sz="3200" b="1" dirty="0" smtClean="0">
                <a:effectLst>
                  <a:outerShdw blurRad="38100" dist="38100" dir="2700000" algn="tl">
                    <a:srgbClr val="000000">
                      <a:alpha val="43137"/>
                    </a:srgbClr>
                  </a:outerShdw>
                </a:effectLst>
                <a:cs typeface="Ali-A-Sahifa Bold" pitchFamily="2" charset="-78"/>
              </a:rPr>
              <a:t>(البخاري). </a:t>
            </a:r>
            <a:endParaRPr lang="en-US" sz="32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118906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E9925AEE-6EED-F0AE-AF80-35ABFF876B46}"/>
              </a:ext>
            </a:extLst>
          </p:cNvPr>
          <p:cNvSpPr/>
          <p:nvPr/>
        </p:nvSpPr>
        <p:spPr>
          <a:xfrm>
            <a:off x="168442" y="108284"/>
            <a:ext cx="11718758" cy="603601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lnSpc>
                <a:spcPct val="150000"/>
              </a:lnSpc>
            </a:pPr>
            <a:r>
              <a:rPr lang="ar-IQ" sz="3200" b="1" dirty="0" smtClean="0">
                <a:solidFill>
                  <a:srgbClr val="0070C0"/>
                </a:solidFill>
                <a:effectLst>
                  <a:outerShdw blurRad="38100" dist="38100" dir="2700000" algn="tl">
                    <a:srgbClr val="000000">
                      <a:alpha val="43137"/>
                    </a:srgbClr>
                  </a:outerShdw>
                </a:effectLst>
                <a:cs typeface="Ali-A-Jiddah" pitchFamily="2" charset="-78"/>
              </a:rPr>
              <a:t>ثالثاً </a:t>
            </a:r>
            <a:r>
              <a:rPr lang="ar-IQ" sz="3200" b="1" dirty="0">
                <a:solidFill>
                  <a:srgbClr val="0070C0"/>
                </a:solidFill>
                <a:effectLst>
                  <a:outerShdw blurRad="38100" dist="38100" dir="2700000" algn="tl">
                    <a:srgbClr val="000000">
                      <a:alpha val="43137"/>
                    </a:srgbClr>
                  </a:outerShdw>
                </a:effectLst>
                <a:cs typeface="Ali-A-Jiddah" pitchFamily="2" charset="-78"/>
              </a:rPr>
              <a:t>: </a:t>
            </a:r>
            <a:r>
              <a:rPr lang="ar-SA" sz="3200" b="1" dirty="0">
                <a:solidFill>
                  <a:srgbClr val="0070C0"/>
                </a:solidFill>
                <a:effectLst>
                  <a:outerShdw blurRad="38100" dist="38100" dir="2700000" algn="tl">
                    <a:srgbClr val="000000">
                      <a:alpha val="43137"/>
                    </a:srgbClr>
                  </a:outerShdw>
                </a:effectLst>
                <a:cs typeface="Ali-A-Jiddah" pitchFamily="2" charset="-78"/>
              </a:rPr>
              <a:t>تدريب وتأهيل الشخصية القيادية على حسن الإدارة </a:t>
            </a:r>
            <a:r>
              <a:rPr lang="ar-SA" sz="3200" b="1" dirty="0" smtClean="0">
                <a:solidFill>
                  <a:srgbClr val="0070C0"/>
                </a:solidFill>
                <a:effectLst>
                  <a:outerShdw blurRad="38100" dist="38100" dir="2700000" algn="tl">
                    <a:srgbClr val="000000">
                      <a:alpha val="43137"/>
                    </a:srgbClr>
                  </a:outerShdw>
                </a:effectLst>
                <a:cs typeface="Ali-A-Jiddah" pitchFamily="2" charset="-78"/>
              </a:rPr>
              <a:t>والتنظيم</a:t>
            </a:r>
          </a:p>
          <a:p>
            <a:pPr algn="just" rtl="1">
              <a:lnSpc>
                <a:spcPct val="150000"/>
              </a:lnSpc>
            </a:pPr>
            <a:r>
              <a:rPr lang="ar-SA" sz="3200" b="1" dirty="0" smtClean="0">
                <a:effectLst>
                  <a:outerShdw blurRad="38100" dist="38100" dir="2700000" algn="tl">
                    <a:srgbClr val="000000">
                      <a:alpha val="43137"/>
                    </a:srgbClr>
                  </a:outerShdw>
                </a:effectLst>
                <a:cs typeface="Ali-A-Sahifa Bold" pitchFamily="2" charset="-78"/>
              </a:rPr>
              <a:t>تتميز </a:t>
            </a:r>
            <a:r>
              <a:rPr lang="ar-SA" sz="3200" b="1" dirty="0">
                <a:effectLst>
                  <a:outerShdw blurRad="38100" dist="38100" dir="2700000" algn="tl">
                    <a:srgbClr val="000000">
                      <a:alpha val="43137"/>
                    </a:srgbClr>
                  </a:outerShdw>
                </a:effectLst>
                <a:cs typeface="Ali-A-Sahifa Bold" pitchFamily="2" charset="-78"/>
              </a:rPr>
              <a:t>المنهج النبوي في بناء الشخصية القيادية بالتركيز على جانب حسن الإدارة والتصرف في كل موقف تواجه القائد، وتنظيم الأفراد والأشياء بشكل مناسب، ويعطى صلاحيات للقائد يجعله قادراً على وضع الأشياء في مكانها المناسب واتخاذ القرار اللازمة، ويمكن تلخيص هذا في عدة نقاط:</a:t>
            </a:r>
            <a:endParaRPr lang="en-US" sz="32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79279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E9925AEE-6EED-F0AE-AF80-35ABFF876B46}"/>
              </a:ext>
            </a:extLst>
          </p:cNvPr>
          <p:cNvSpPr/>
          <p:nvPr/>
        </p:nvSpPr>
        <p:spPr>
          <a:xfrm>
            <a:off x="168442" y="108284"/>
            <a:ext cx="11718758" cy="603601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lnSpc>
                <a:spcPct val="150000"/>
              </a:lnSpc>
            </a:pPr>
            <a:r>
              <a:rPr lang="ar-SA" sz="3600" b="1" dirty="0" smtClean="0">
                <a:solidFill>
                  <a:srgbClr val="FF0000"/>
                </a:solidFill>
                <a:effectLst>
                  <a:outerShdw blurRad="38100" dist="38100" dir="2700000" algn="tl">
                    <a:srgbClr val="000000">
                      <a:alpha val="43137"/>
                    </a:srgbClr>
                  </a:outerShdw>
                </a:effectLst>
                <a:cs typeface="Ali-A-Jiddah" pitchFamily="2" charset="-78"/>
              </a:rPr>
              <a:t>أ- تدريب </a:t>
            </a:r>
            <a:r>
              <a:rPr lang="ar-SA" sz="3600" b="1" dirty="0">
                <a:solidFill>
                  <a:srgbClr val="FF0000"/>
                </a:solidFill>
                <a:effectLst>
                  <a:outerShdw blurRad="38100" dist="38100" dir="2700000" algn="tl">
                    <a:srgbClr val="000000">
                      <a:alpha val="43137"/>
                    </a:srgbClr>
                  </a:outerShdw>
                </a:effectLst>
                <a:cs typeface="Ali-A-Jiddah" pitchFamily="2" charset="-78"/>
              </a:rPr>
              <a:t>القادة على اتخاذ القرارات </a:t>
            </a:r>
            <a:r>
              <a:rPr lang="ar-SA" sz="3600" b="1" dirty="0" smtClean="0">
                <a:solidFill>
                  <a:srgbClr val="FF0000"/>
                </a:solidFill>
                <a:effectLst>
                  <a:outerShdw blurRad="38100" dist="38100" dir="2700000" algn="tl">
                    <a:srgbClr val="000000">
                      <a:alpha val="43137"/>
                    </a:srgbClr>
                  </a:outerShdw>
                </a:effectLst>
                <a:cs typeface="Ali-A-Jiddah" pitchFamily="2" charset="-78"/>
              </a:rPr>
              <a:t>المناسبة</a:t>
            </a:r>
            <a:r>
              <a:rPr lang="ar-IQ" sz="3600" b="1" dirty="0" smtClean="0">
                <a:solidFill>
                  <a:srgbClr val="FF0000"/>
                </a:solidFill>
                <a:effectLst>
                  <a:outerShdw blurRad="38100" dist="38100" dir="2700000" algn="tl">
                    <a:srgbClr val="000000">
                      <a:alpha val="43137"/>
                    </a:srgbClr>
                  </a:outerShdw>
                </a:effectLst>
                <a:cs typeface="Ali-A-Jiddah" pitchFamily="2" charset="-78"/>
              </a:rPr>
              <a:t>.</a:t>
            </a:r>
            <a:r>
              <a:rPr lang="ar-SA" sz="3600" b="1" dirty="0" smtClean="0">
                <a:solidFill>
                  <a:srgbClr val="FF0000"/>
                </a:solidFill>
                <a:effectLst>
                  <a:outerShdw blurRad="38100" dist="38100" dir="2700000" algn="tl">
                    <a:srgbClr val="000000">
                      <a:alpha val="43137"/>
                    </a:srgbClr>
                  </a:outerShdw>
                </a:effectLst>
                <a:cs typeface="Ali-A-Jiddah" pitchFamily="2" charset="-78"/>
              </a:rPr>
              <a:t> </a:t>
            </a:r>
            <a:endParaRPr lang="ar-IQ" sz="3600" b="1" dirty="0" smtClean="0">
              <a:solidFill>
                <a:srgbClr val="FF0000"/>
              </a:solidFill>
              <a:effectLst>
                <a:outerShdw blurRad="38100" dist="38100" dir="2700000" algn="tl">
                  <a:srgbClr val="000000">
                    <a:alpha val="43137"/>
                  </a:srgbClr>
                </a:outerShdw>
              </a:effectLst>
              <a:cs typeface="Ali-A-Jiddah" pitchFamily="2" charset="-78"/>
            </a:endParaRPr>
          </a:p>
          <a:p>
            <a:pPr algn="just" rtl="1">
              <a:lnSpc>
                <a:spcPct val="150000"/>
              </a:lnSpc>
            </a:pPr>
            <a:r>
              <a:rPr lang="ar-SA" sz="3200" b="1" dirty="0" smtClean="0">
                <a:effectLst>
                  <a:outerShdw blurRad="38100" dist="38100" dir="2700000" algn="tl">
                    <a:srgbClr val="000000">
                      <a:alpha val="43137"/>
                    </a:srgbClr>
                  </a:outerShdw>
                </a:effectLst>
                <a:cs typeface="Ali-A-Sahifa Bold" pitchFamily="2" charset="-78"/>
              </a:rPr>
              <a:t>التعالم النبوي</a:t>
            </a:r>
            <a:r>
              <a:rPr lang="ar-IQ" sz="3200" b="1" dirty="0" smtClean="0">
                <a:effectLst>
                  <a:outerShdw blurRad="38100" dist="38100" dir="2700000" algn="tl">
                    <a:srgbClr val="000000">
                      <a:alpha val="43137"/>
                    </a:srgbClr>
                  </a:outerShdw>
                </a:effectLst>
                <a:cs typeface="Ali-A-Sahifa Bold" pitchFamily="2" charset="-78"/>
              </a:rPr>
              <a:t>ة</a:t>
            </a:r>
            <a:r>
              <a:rPr lang="ar-SA" sz="3200" b="1" dirty="0" smtClean="0">
                <a:effectLst>
                  <a:outerShdw blurRad="38100" dist="38100" dir="2700000" algn="tl">
                    <a:srgbClr val="000000">
                      <a:alpha val="43137"/>
                    </a:srgbClr>
                  </a:outerShdw>
                </a:effectLst>
                <a:cs typeface="Ali-A-Sahifa Bold" pitchFamily="2" charset="-78"/>
              </a:rPr>
              <a:t> </a:t>
            </a:r>
            <a:r>
              <a:rPr lang="ar-SA" sz="3200" b="1" dirty="0">
                <a:effectLst>
                  <a:outerShdw blurRad="38100" dist="38100" dir="2700000" algn="tl">
                    <a:srgbClr val="000000">
                      <a:alpha val="43137"/>
                    </a:srgbClr>
                  </a:outerShdw>
                </a:effectLst>
                <a:cs typeface="Ali-A-Sahifa Bold" pitchFamily="2" charset="-78"/>
              </a:rPr>
              <a:t>توجه القائد الماهر كي يستند في قراراته على التفكير السليم وجمع المعلومات، وعني الرسول –صلى الله عليه وسلم- بتدريب أصحابه على اتخاذ </a:t>
            </a:r>
            <a:r>
              <a:rPr lang="ar-SA" sz="3200" b="1" dirty="0" smtClean="0">
                <a:effectLst>
                  <a:outerShdw blurRad="38100" dist="38100" dir="2700000" algn="tl">
                    <a:srgbClr val="000000">
                      <a:alpha val="43137"/>
                    </a:srgbClr>
                  </a:outerShdw>
                </a:effectLst>
                <a:cs typeface="Ali-A-Sahifa Bold" pitchFamily="2" charset="-78"/>
              </a:rPr>
              <a:t>القرارات</a:t>
            </a:r>
            <a:r>
              <a:rPr lang="ar-IQ" sz="3200" b="1" dirty="0" smtClean="0">
                <a:effectLst>
                  <a:outerShdw blurRad="38100" dist="38100" dir="2700000" algn="tl">
                    <a:srgbClr val="000000">
                      <a:alpha val="43137"/>
                    </a:srgbClr>
                  </a:outerShdw>
                </a:effectLst>
                <a:cs typeface="Ali-A-Sahifa Bold" pitchFamily="2" charset="-78"/>
              </a:rPr>
              <a:t>،</a:t>
            </a:r>
            <a:r>
              <a:rPr lang="ar-SA" sz="3200" b="1" dirty="0" smtClean="0">
                <a:effectLst>
                  <a:outerShdw blurRad="38100" dist="38100" dir="2700000" algn="tl">
                    <a:srgbClr val="000000">
                      <a:alpha val="43137"/>
                    </a:srgbClr>
                  </a:outerShdw>
                </a:effectLst>
                <a:cs typeface="Ali-A-Sahifa Bold" pitchFamily="2" charset="-78"/>
              </a:rPr>
              <a:t> </a:t>
            </a:r>
            <a:r>
              <a:rPr lang="ar-SA" sz="3200" b="1" dirty="0">
                <a:effectLst>
                  <a:outerShdw blurRad="38100" dist="38100" dir="2700000" algn="tl">
                    <a:srgbClr val="000000">
                      <a:alpha val="43137"/>
                    </a:srgbClr>
                  </a:outerShdw>
                </a:effectLst>
                <a:cs typeface="Ali-A-Sahifa Bold" pitchFamily="2" charset="-78"/>
              </a:rPr>
              <a:t>لأنّ الكفاءة الحقيقية للقائد تتجلى في القدرة على اتخاذ القرارات السليمة والحاسمة في المواقف والظروف </a:t>
            </a:r>
            <a:r>
              <a:rPr lang="ar-SA" sz="3200" b="1" dirty="0" smtClean="0">
                <a:effectLst>
                  <a:outerShdw blurRad="38100" dist="38100" dir="2700000" algn="tl">
                    <a:srgbClr val="000000">
                      <a:alpha val="43137"/>
                    </a:srgbClr>
                  </a:outerShdw>
                </a:effectLst>
                <a:cs typeface="Ali-A-Sahifa Bold" pitchFamily="2" charset="-78"/>
              </a:rPr>
              <a:t>المختلفة</a:t>
            </a:r>
            <a:r>
              <a:rPr lang="ar-IQ" sz="3200" b="1" dirty="0" smtClean="0">
                <a:effectLst>
                  <a:outerShdw blurRad="38100" dist="38100" dir="2700000" algn="tl">
                    <a:srgbClr val="000000">
                      <a:alpha val="43137"/>
                    </a:srgbClr>
                  </a:outerShdw>
                </a:effectLst>
                <a:cs typeface="Ali-A-Sahifa Bold" pitchFamily="2" charset="-78"/>
              </a:rPr>
              <a:t>. </a:t>
            </a:r>
            <a:endParaRPr lang="en-US" sz="32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411228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299A0561-E416-2C3B-C535-DF0382CE6C70}"/>
              </a:ext>
            </a:extLst>
          </p:cNvPr>
          <p:cNvSpPr/>
          <p:nvPr/>
        </p:nvSpPr>
        <p:spPr>
          <a:xfrm>
            <a:off x="3140763" y="172283"/>
            <a:ext cx="4956314" cy="742120"/>
          </a:xfrm>
          <a:prstGeom prst="rect">
            <a:avLst/>
          </a:prstGeom>
          <a:solidFill>
            <a:srgbClr val="00B0F0"/>
          </a:solidFill>
          <a:ln>
            <a:noFill/>
          </a:ln>
        </p:spPr>
        <p:style>
          <a:lnRef idx="0">
            <a:scrgbClr r="0" g="0" b="0"/>
          </a:lnRef>
          <a:fillRef idx="0">
            <a:scrgbClr r="0" g="0" b="0"/>
          </a:fillRef>
          <a:effectRef idx="0">
            <a:scrgbClr r="0" g="0" b="0"/>
          </a:effectRef>
          <a:fontRef idx="minor">
            <a:schemeClr val="dk1"/>
          </a:fontRef>
        </p:style>
        <p:txBody>
          <a:bodyPr rtlCol="0" anchor="ctr"/>
          <a:lstStyle/>
          <a:p>
            <a:pPr marL="0" marR="0" algn="ctr" rtl="1">
              <a:lnSpc>
                <a:spcPct val="115000"/>
              </a:lnSpc>
              <a:spcBef>
                <a:spcPts val="0"/>
              </a:spcBef>
              <a:spcAft>
                <a:spcPts val="0"/>
              </a:spcAft>
            </a:pPr>
            <a:r>
              <a:rPr lang="ar-IQ" sz="4000" b="1" dirty="0" smtClean="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li-A-Sahifa Bold" pitchFamily="2" charset="-78"/>
              </a:rPr>
              <a:t>المقدمة</a:t>
            </a:r>
            <a:endParaRPr lang="en-US" sz="40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endParaRPr>
          </a:p>
        </p:txBody>
      </p:sp>
      <p:sp>
        <p:nvSpPr>
          <p:cNvPr id="7" name="Rectangle 6">
            <a:extLst>
              <a:ext uri="{FF2B5EF4-FFF2-40B4-BE49-F238E27FC236}">
                <a16:creationId xmlns:a16="http://schemas.microsoft.com/office/drawing/2014/main" xmlns="" id="{6F6974B8-2F32-3E74-141E-D09FE6D7F881}"/>
              </a:ext>
            </a:extLst>
          </p:cNvPr>
          <p:cNvSpPr/>
          <p:nvPr/>
        </p:nvSpPr>
        <p:spPr>
          <a:xfrm>
            <a:off x="240632" y="697833"/>
            <a:ext cx="11466093" cy="541421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lnSpc>
                <a:spcPct val="150000"/>
              </a:lnSpc>
            </a:pPr>
            <a:r>
              <a:rPr lang="ar-SA" sz="2800" b="1" dirty="0">
                <a:effectLst>
                  <a:outerShdw blurRad="38100" dist="38100" dir="2700000" algn="tl">
                    <a:srgbClr val="000000">
                      <a:alpha val="43137"/>
                    </a:srgbClr>
                  </a:outerShdw>
                </a:effectLst>
                <a:cs typeface="Ali-A-Sahifa Bold" pitchFamily="2" charset="-78"/>
              </a:rPr>
              <a:t>الحمد لله رب العالمين، وأفضل الصلاة وأتمّ التسليم على سيدنا </a:t>
            </a:r>
            <a:r>
              <a:rPr lang="ar-SA" sz="2800" b="1" dirty="0" smtClean="0">
                <a:effectLst>
                  <a:outerShdw blurRad="38100" dist="38100" dir="2700000" algn="tl">
                    <a:srgbClr val="000000">
                      <a:alpha val="43137"/>
                    </a:srgbClr>
                  </a:outerShdw>
                </a:effectLst>
                <a:cs typeface="Ali-A-Sahifa Bold" pitchFamily="2" charset="-78"/>
              </a:rPr>
              <a:t>محم</a:t>
            </a:r>
            <a:r>
              <a:rPr lang="ar-IQ" sz="2800" b="1" dirty="0" smtClean="0">
                <a:effectLst>
                  <a:outerShdw blurRad="38100" dist="38100" dir="2700000" algn="tl">
                    <a:srgbClr val="000000">
                      <a:alpha val="43137"/>
                    </a:srgbClr>
                  </a:outerShdw>
                </a:effectLst>
                <a:cs typeface="Ali-A-Sahifa Bold" pitchFamily="2" charset="-78"/>
              </a:rPr>
              <a:t>َّ</a:t>
            </a:r>
            <a:r>
              <a:rPr lang="ar-SA" sz="2800" b="1" dirty="0" smtClean="0">
                <a:effectLst>
                  <a:outerShdw blurRad="38100" dist="38100" dir="2700000" algn="tl">
                    <a:srgbClr val="000000">
                      <a:alpha val="43137"/>
                    </a:srgbClr>
                  </a:outerShdw>
                </a:effectLst>
                <a:cs typeface="Ali-A-Sahifa Bold" pitchFamily="2" charset="-78"/>
              </a:rPr>
              <a:t>د وعلى </a:t>
            </a:r>
            <a:r>
              <a:rPr lang="ar-SA" sz="2800" b="1" dirty="0">
                <a:effectLst>
                  <a:outerShdw blurRad="38100" dist="38100" dir="2700000" algn="tl">
                    <a:srgbClr val="000000">
                      <a:alpha val="43137"/>
                    </a:srgbClr>
                  </a:outerShdw>
                </a:effectLst>
                <a:cs typeface="Ali-A-Sahifa Bold" pitchFamily="2" charset="-78"/>
              </a:rPr>
              <a:t>آله وأصحابه </a:t>
            </a:r>
            <a:r>
              <a:rPr lang="ar-IQ" sz="2800" b="1" dirty="0" smtClean="0">
                <a:effectLst>
                  <a:outerShdw blurRad="38100" dist="38100" dir="2700000" algn="tl">
                    <a:srgbClr val="000000">
                      <a:alpha val="43137"/>
                    </a:srgbClr>
                  </a:outerShdw>
                </a:effectLst>
                <a:cs typeface="Ali-A-Sahifa Bold" pitchFamily="2" charset="-78"/>
              </a:rPr>
              <a:t>أجمعين. </a:t>
            </a:r>
            <a:r>
              <a:rPr lang="ar-SA" sz="2800" b="1" dirty="0">
                <a:effectLst>
                  <a:outerShdw blurRad="38100" dist="38100" dir="2700000" algn="tl">
                    <a:srgbClr val="000000">
                      <a:alpha val="43137"/>
                    </a:srgbClr>
                  </a:outerShdw>
                </a:effectLst>
                <a:cs typeface="Ali-A-Sahifa Bold" pitchFamily="2" charset="-78"/>
              </a:rPr>
              <a:t>وبعد</a:t>
            </a:r>
            <a:r>
              <a:rPr lang="ar-SA" sz="2800" b="1" dirty="0">
                <a:effectLst>
                  <a:outerShdw blurRad="38100" dist="38100" dir="2700000" algn="tl">
                    <a:srgbClr val="000000">
                      <a:alpha val="43137"/>
                    </a:srgbClr>
                  </a:outerShdw>
                </a:effectLst>
                <a:cs typeface="Ali-A-Sahifa Bold" pitchFamily="2" charset="-78"/>
              </a:rPr>
              <a:t>: </a:t>
            </a:r>
            <a:r>
              <a:rPr lang="ar-IQ" sz="2800" b="1" dirty="0" smtClean="0">
                <a:effectLst>
                  <a:outerShdw blurRad="38100" dist="38100" dir="2700000" algn="tl">
                    <a:srgbClr val="000000">
                      <a:alpha val="43137"/>
                    </a:srgbClr>
                  </a:outerShdw>
                </a:effectLst>
                <a:cs typeface="Ali-A-Sahifa Bold" pitchFamily="2" charset="-78"/>
              </a:rPr>
              <a:t>فلقد أولى </a:t>
            </a:r>
            <a:r>
              <a:rPr lang="ar-IQ" sz="2800" b="1" dirty="0">
                <a:effectLst>
                  <a:outerShdw blurRad="38100" dist="38100" dir="2700000" algn="tl">
                    <a:srgbClr val="000000">
                      <a:alpha val="43137"/>
                    </a:srgbClr>
                  </a:outerShdw>
                </a:effectLst>
                <a:cs typeface="Ali-A-Sahifa Bold" pitchFamily="2" charset="-78"/>
              </a:rPr>
              <a:t>الإسلام الشخصية الإنسانية عناية فائقة، وجعل بناءها من أولوياته التي تقوم على مقاييس محددة في غاية الدقة والإتقان، بخلاف المقاييس البشرية التي ترتكز في معظمها على الأهواء البشرية والمصالح الضيقة.</a:t>
            </a:r>
          </a:p>
          <a:p>
            <a:pPr algn="just" rtl="1">
              <a:lnSpc>
                <a:spcPct val="150000"/>
              </a:lnSpc>
            </a:pPr>
            <a:r>
              <a:rPr lang="ar-IQ" sz="2800" b="1" dirty="0">
                <a:effectLst>
                  <a:outerShdw blurRad="38100" dist="38100" dir="2700000" algn="tl">
                    <a:srgbClr val="000000">
                      <a:alpha val="43137"/>
                    </a:srgbClr>
                  </a:outerShdw>
                </a:effectLst>
                <a:cs typeface="Ali-A-Sahifa Bold" pitchFamily="2" charset="-78"/>
              </a:rPr>
              <a:t>ويعود اهتمام الإسلام ببناء شخصية الفرد المسلم لكونه اللبنة الأولى التي من مجموعها يتكون بناء المجتمع، والذي بدوره يمثل الأساس لقيام الدولة الإسلامية.</a:t>
            </a:r>
          </a:p>
          <a:p>
            <a:pPr algn="just" rtl="1">
              <a:lnSpc>
                <a:spcPct val="150000"/>
              </a:lnSpc>
            </a:pPr>
            <a:r>
              <a:rPr lang="ar-IQ" sz="2800" b="1" dirty="0">
                <a:effectLst>
                  <a:outerShdw blurRad="38100" dist="38100" dir="2700000" algn="tl">
                    <a:srgbClr val="000000">
                      <a:alpha val="43137"/>
                    </a:srgbClr>
                  </a:outerShdw>
                </a:effectLst>
                <a:cs typeface="Ali-A-Sahifa Bold" pitchFamily="2" charset="-78"/>
              </a:rPr>
              <a:t>وقد عملت السنة المطهرة على تهيئة كافة الأسباب التي تحقق بناء الشخصية في جميع جوانبها المختلفة: مادية وعقلية وروحية</a:t>
            </a:r>
            <a:r>
              <a:rPr lang="ar-IQ" sz="2800" b="1" dirty="0" smtClean="0">
                <a:effectLst>
                  <a:outerShdw blurRad="38100" dist="38100" dir="2700000" algn="tl">
                    <a:srgbClr val="000000">
                      <a:alpha val="43137"/>
                    </a:srgbClr>
                  </a:outerShdw>
                </a:effectLst>
                <a:cs typeface="Ali-A-Sahifa Bold" pitchFamily="2" charset="-78"/>
              </a:rPr>
              <a:t>.</a:t>
            </a:r>
            <a:endParaRPr lang="ar-IQ" sz="28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138618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E9925AEE-6EED-F0AE-AF80-35ABFF876B46}"/>
              </a:ext>
            </a:extLst>
          </p:cNvPr>
          <p:cNvSpPr/>
          <p:nvPr/>
        </p:nvSpPr>
        <p:spPr>
          <a:xfrm>
            <a:off x="168442" y="108284"/>
            <a:ext cx="11718758" cy="603601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r>
              <a:rPr lang="ar-SA" sz="3200" b="1" dirty="0">
                <a:solidFill>
                  <a:srgbClr val="0070C0"/>
                </a:solidFill>
                <a:effectLst>
                  <a:outerShdw blurRad="38100" dist="38100" dir="2700000" algn="tl">
                    <a:srgbClr val="000000">
                      <a:alpha val="43137"/>
                    </a:srgbClr>
                  </a:outerShdw>
                </a:effectLst>
                <a:cs typeface="Ali-A-Jiddah" pitchFamily="2" charset="-78"/>
              </a:rPr>
              <a:t>ب- تدريبهم على التخطيط </a:t>
            </a:r>
            <a:r>
              <a:rPr lang="ar-SA" sz="3200" b="1" dirty="0" smtClean="0">
                <a:solidFill>
                  <a:srgbClr val="0070C0"/>
                </a:solidFill>
                <a:effectLst>
                  <a:outerShdw blurRad="38100" dist="38100" dir="2700000" algn="tl">
                    <a:srgbClr val="000000">
                      <a:alpha val="43137"/>
                    </a:srgbClr>
                  </a:outerShdw>
                </a:effectLst>
                <a:cs typeface="Ali-A-Jiddah" pitchFamily="2" charset="-78"/>
              </a:rPr>
              <a:t>الإستراتيجي</a:t>
            </a:r>
            <a:endParaRPr lang="ar-IQ" sz="3200" b="1" dirty="0" smtClean="0">
              <a:solidFill>
                <a:srgbClr val="0070C0"/>
              </a:solidFill>
              <a:effectLst>
                <a:outerShdw blurRad="38100" dist="38100" dir="2700000" algn="tl">
                  <a:srgbClr val="000000">
                    <a:alpha val="43137"/>
                  </a:srgbClr>
                </a:outerShdw>
              </a:effectLst>
              <a:cs typeface="Ali-A-Jiddah" pitchFamily="2" charset="-78"/>
            </a:endParaRPr>
          </a:p>
          <a:p>
            <a:pPr algn="just" rtl="1">
              <a:lnSpc>
                <a:spcPct val="150000"/>
              </a:lnSpc>
            </a:pPr>
            <a:r>
              <a:rPr lang="ar-SA" sz="3200" dirty="0" smtClean="0">
                <a:effectLst>
                  <a:outerShdw blurRad="38100" dist="38100" dir="2700000" algn="tl">
                    <a:srgbClr val="000000">
                      <a:alpha val="43137"/>
                    </a:srgbClr>
                  </a:outerShdw>
                </a:effectLst>
                <a:cs typeface="Ali-A-Sahifa Bold" pitchFamily="2" charset="-78"/>
              </a:rPr>
              <a:t>لقد </a:t>
            </a:r>
            <a:r>
              <a:rPr lang="ar-SA" sz="3200" dirty="0">
                <a:effectLst>
                  <a:outerShdw blurRad="38100" dist="38100" dir="2700000" algn="tl">
                    <a:srgbClr val="000000">
                      <a:alpha val="43137"/>
                    </a:srgbClr>
                  </a:outerShdw>
                </a:effectLst>
                <a:cs typeface="Ali-A-Sahifa Bold" pitchFamily="2" charset="-78"/>
              </a:rPr>
              <a:t>حرص النبي –صلى الله عليه وسلم- على تدريب أصحابه والقادة منهم في بناء التخطيط لاستراتيجي، والعمل الذي لايخطط له تؤول إلى الفشل غالباً، وقد يخطر ببال بعض الجنود والرعية خططاً لاتجول ببال القادة، ولقد أشرك -صلى الله عليه وسلم- أصحابه في التخطيط الحربي بالتفكير والمناقشة وإبداء الرأي، ومن أمثلة ذلك ما </a:t>
            </a:r>
            <a:r>
              <a:rPr lang="ar-SA" sz="3200" dirty="0" smtClean="0">
                <a:effectLst>
                  <a:outerShdw blurRad="38100" dist="38100" dir="2700000" algn="tl">
                    <a:srgbClr val="000000">
                      <a:alpha val="43137"/>
                    </a:srgbClr>
                  </a:outerShdw>
                </a:effectLst>
                <a:cs typeface="Ali-A-Sahifa Bold" pitchFamily="2" charset="-78"/>
              </a:rPr>
              <a:t>يلي: </a:t>
            </a:r>
            <a:endParaRPr lang="en-US" sz="3200" dirty="0">
              <a:effectLst>
                <a:outerShdw blurRad="38100" dist="38100" dir="2700000" algn="tl">
                  <a:srgbClr val="000000">
                    <a:alpha val="43137"/>
                  </a:srgbClr>
                </a:outerShdw>
              </a:effectLst>
              <a:cs typeface="Ali-A-Sahifa Bold" pitchFamily="2" charset="-78"/>
            </a:endParaRPr>
          </a:p>
          <a:p>
            <a:pPr algn="just" rtl="1">
              <a:lnSpc>
                <a:spcPct val="150000"/>
              </a:lnSpc>
            </a:pPr>
            <a:r>
              <a:rPr lang="ar-SA" sz="3200" dirty="0">
                <a:effectLst>
                  <a:outerShdw blurRad="38100" dist="38100" dir="2700000" algn="tl">
                    <a:srgbClr val="000000">
                      <a:alpha val="43137"/>
                    </a:srgbClr>
                  </a:outerShdw>
                </a:effectLst>
                <a:cs typeface="Ali-A-Sahifa Bold" pitchFamily="2" charset="-78"/>
              </a:rPr>
              <a:t>- استشار أصحابه في مبدأ معركة بدر، ومكانها.</a:t>
            </a:r>
            <a:endParaRPr lang="en-US" sz="3200" dirty="0">
              <a:effectLst>
                <a:outerShdw blurRad="38100" dist="38100" dir="2700000" algn="tl">
                  <a:srgbClr val="000000">
                    <a:alpha val="43137"/>
                  </a:srgbClr>
                </a:outerShdw>
              </a:effectLst>
              <a:cs typeface="Ali-A-Sahifa Bold" pitchFamily="2" charset="-78"/>
            </a:endParaRPr>
          </a:p>
          <a:p>
            <a:pPr algn="just" rtl="1">
              <a:lnSpc>
                <a:spcPct val="150000"/>
              </a:lnSpc>
            </a:pPr>
            <a:r>
              <a:rPr lang="ar-SA" sz="3200" dirty="0">
                <a:effectLst>
                  <a:outerShdw blurRad="38100" dist="38100" dir="2700000" algn="tl">
                    <a:srgbClr val="000000">
                      <a:alpha val="43137"/>
                    </a:srgbClr>
                  </a:outerShdw>
                </a:effectLst>
                <a:cs typeface="Ali-A-Sahifa Bold" pitchFamily="2" charset="-78"/>
              </a:rPr>
              <a:t>- استشارهم في البقاء في المدينة أو الخروج يوم أحد</a:t>
            </a:r>
            <a:endParaRPr lang="en-US" sz="28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2042291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E9925AEE-6EED-F0AE-AF80-35ABFF876B46}"/>
              </a:ext>
            </a:extLst>
          </p:cNvPr>
          <p:cNvSpPr/>
          <p:nvPr/>
        </p:nvSpPr>
        <p:spPr>
          <a:xfrm>
            <a:off x="168442" y="108284"/>
            <a:ext cx="11718758" cy="603601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r>
              <a:rPr lang="ar-IQ" sz="3200" b="1" dirty="0" smtClean="0">
                <a:solidFill>
                  <a:srgbClr val="FF0000"/>
                </a:solidFill>
                <a:effectLst>
                  <a:outerShdw blurRad="38100" dist="38100" dir="2700000" algn="tl">
                    <a:srgbClr val="000000">
                      <a:alpha val="43137"/>
                    </a:srgbClr>
                  </a:outerShdw>
                </a:effectLst>
                <a:cs typeface="Ali-A-Jiddah" pitchFamily="2" charset="-78"/>
              </a:rPr>
              <a:t>ج- </a:t>
            </a:r>
            <a:r>
              <a:rPr lang="ar-SA" sz="3200" b="1" dirty="0" smtClean="0">
                <a:solidFill>
                  <a:srgbClr val="FF0000"/>
                </a:solidFill>
                <a:effectLst>
                  <a:outerShdw blurRad="38100" dist="38100" dir="2700000" algn="tl">
                    <a:srgbClr val="000000">
                      <a:alpha val="43137"/>
                    </a:srgbClr>
                  </a:outerShdw>
                </a:effectLst>
                <a:cs typeface="Ali-A-Jiddah" pitchFamily="2" charset="-78"/>
              </a:rPr>
              <a:t>بناء </a:t>
            </a:r>
            <a:r>
              <a:rPr lang="ar-SA" sz="3200" b="1" dirty="0">
                <a:solidFill>
                  <a:srgbClr val="FF0000"/>
                </a:solidFill>
                <a:effectLst>
                  <a:outerShdw blurRad="38100" dist="38100" dir="2700000" algn="tl">
                    <a:srgbClr val="000000">
                      <a:alpha val="43137"/>
                    </a:srgbClr>
                  </a:outerShdw>
                </a:effectLst>
                <a:cs typeface="Ali-A-Jiddah" pitchFamily="2" charset="-78"/>
              </a:rPr>
              <a:t>مهارة حسن الاستماع وفهم </a:t>
            </a:r>
            <a:r>
              <a:rPr lang="ar-SA" sz="3200" b="1" dirty="0" smtClean="0">
                <a:solidFill>
                  <a:srgbClr val="FF0000"/>
                </a:solidFill>
                <a:effectLst>
                  <a:outerShdw blurRad="38100" dist="38100" dir="2700000" algn="tl">
                    <a:srgbClr val="000000">
                      <a:alpha val="43137"/>
                    </a:srgbClr>
                  </a:outerShdw>
                </a:effectLst>
                <a:cs typeface="Ali-A-Jiddah" pitchFamily="2" charset="-78"/>
              </a:rPr>
              <a:t>الآخرين </a:t>
            </a:r>
            <a:endParaRPr lang="ar-IQ" sz="3200" b="1" dirty="0" smtClean="0">
              <a:solidFill>
                <a:srgbClr val="FF0000"/>
              </a:solidFill>
              <a:effectLst>
                <a:outerShdw blurRad="38100" dist="38100" dir="2700000" algn="tl">
                  <a:srgbClr val="000000">
                    <a:alpha val="43137"/>
                  </a:srgbClr>
                </a:outerShdw>
              </a:effectLst>
              <a:cs typeface="Ali-A-Jiddah" pitchFamily="2" charset="-78"/>
            </a:endParaRPr>
          </a:p>
          <a:p>
            <a:pPr algn="just" rtl="1">
              <a:lnSpc>
                <a:spcPct val="150000"/>
              </a:lnSpc>
            </a:pPr>
            <a:r>
              <a:rPr lang="ar-SA" sz="2800" b="1" dirty="0" smtClean="0">
                <a:effectLst>
                  <a:outerShdw blurRad="38100" dist="38100" dir="2700000" algn="tl">
                    <a:srgbClr val="000000">
                      <a:alpha val="43137"/>
                    </a:srgbClr>
                  </a:outerShdw>
                </a:effectLst>
                <a:cs typeface="Ali-A-Sahifa Bold" pitchFamily="2" charset="-78"/>
              </a:rPr>
              <a:t>وتنبني </a:t>
            </a:r>
            <a:r>
              <a:rPr lang="ar-SA" sz="2800" b="1" dirty="0">
                <a:effectLst>
                  <a:outerShdw blurRad="38100" dist="38100" dir="2700000" algn="tl">
                    <a:srgbClr val="000000">
                      <a:alpha val="43137"/>
                    </a:srgbClr>
                  </a:outerShdw>
                </a:effectLst>
                <a:cs typeface="Ali-A-Sahifa Bold" pitchFamily="2" charset="-78"/>
              </a:rPr>
              <a:t>هذه المهارة على عدة مهارات كحسن الاستماع </a:t>
            </a:r>
            <a:r>
              <a:rPr lang="ar-SA" sz="2800" b="1" dirty="0" smtClean="0">
                <a:effectLst>
                  <a:outerShdw blurRad="38100" dist="38100" dir="2700000" algn="tl">
                    <a:srgbClr val="000000">
                      <a:alpha val="43137"/>
                    </a:srgbClr>
                  </a:outerShdw>
                </a:effectLst>
                <a:cs typeface="Ali-A-Sahifa Bold" pitchFamily="2" charset="-78"/>
              </a:rPr>
              <a:t>للمتكلم</a:t>
            </a:r>
            <a:r>
              <a:rPr lang="ar-IQ" sz="2800" b="1" dirty="0" smtClean="0">
                <a:effectLst>
                  <a:outerShdw blurRad="38100" dist="38100" dir="2700000" algn="tl">
                    <a:srgbClr val="000000">
                      <a:alpha val="43137"/>
                    </a:srgbClr>
                  </a:outerShdw>
                </a:effectLst>
                <a:cs typeface="Ali-A-Sahifa Bold" pitchFamily="2" charset="-78"/>
              </a:rPr>
              <a:t>،</a:t>
            </a:r>
            <a:r>
              <a:rPr lang="ar-SA" sz="2800" b="1" dirty="0" smtClean="0">
                <a:effectLst>
                  <a:outerShdw blurRad="38100" dist="38100" dir="2700000" algn="tl">
                    <a:srgbClr val="000000">
                      <a:alpha val="43137"/>
                    </a:srgbClr>
                  </a:outerShdw>
                </a:effectLst>
                <a:cs typeface="Ali-A-Sahifa Bold" pitchFamily="2" charset="-78"/>
              </a:rPr>
              <a:t> </a:t>
            </a:r>
            <a:r>
              <a:rPr lang="ar-SA" sz="2800" b="1" dirty="0">
                <a:effectLst>
                  <a:outerShdw blurRad="38100" dist="38100" dir="2700000" algn="tl">
                    <a:srgbClr val="000000">
                      <a:alpha val="43137"/>
                    </a:srgbClr>
                  </a:outerShdw>
                </a:effectLst>
                <a:cs typeface="Ali-A-Sahifa Bold" pitchFamily="2" charset="-78"/>
              </a:rPr>
              <a:t>ولإحساس بمشاعر </a:t>
            </a:r>
            <a:r>
              <a:rPr lang="ar-SA" sz="2800" b="1" dirty="0" smtClean="0">
                <a:effectLst>
                  <a:outerShdw blurRad="38100" dist="38100" dir="2700000" algn="tl">
                    <a:srgbClr val="000000">
                      <a:alpha val="43137"/>
                    </a:srgbClr>
                  </a:outerShdw>
                </a:effectLst>
                <a:cs typeface="Ali-A-Sahifa Bold" pitchFamily="2" charset="-78"/>
              </a:rPr>
              <a:t>الآخرين</a:t>
            </a:r>
            <a:r>
              <a:rPr lang="ar-IQ" sz="2800" b="1" dirty="0" smtClean="0">
                <a:effectLst>
                  <a:outerShdw blurRad="38100" dist="38100" dir="2700000" algn="tl">
                    <a:srgbClr val="000000">
                      <a:alpha val="43137"/>
                    </a:srgbClr>
                  </a:outerShdw>
                </a:effectLst>
                <a:cs typeface="Ali-A-Sahifa Bold" pitchFamily="2" charset="-78"/>
              </a:rPr>
              <a:t>،</a:t>
            </a:r>
            <a:r>
              <a:rPr lang="ar-SA" sz="2800" b="1" dirty="0" smtClean="0">
                <a:effectLst>
                  <a:outerShdw blurRad="38100" dist="38100" dir="2700000" algn="tl">
                    <a:srgbClr val="000000">
                      <a:alpha val="43137"/>
                    </a:srgbClr>
                  </a:outerShdw>
                </a:effectLst>
                <a:cs typeface="Ali-A-Sahifa Bold" pitchFamily="2" charset="-78"/>
              </a:rPr>
              <a:t> </a:t>
            </a:r>
            <a:r>
              <a:rPr lang="ar-SA" sz="2800" b="1" dirty="0">
                <a:effectLst>
                  <a:outerShdw blurRad="38100" dist="38100" dir="2700000" algn="tl">
                    <a:srgbClr val="000000">
                      <a:alpha val="43137"/>
                    </a:srgbClr>
                  </a:outerShdw>
                </a:effectLst>
                <a:cs typeface="Ali-A-Sahifa Bold" pitchFamily="2" charset="-78"/>
              </a:rPr>
              <a:t>فالقائد يحس بمشاعر الناس ويحاول جاداً حلها بطريقة </a:t>
            </a:r>
            <a:r>
              <a:rPr lang="ar-SA" sz="2800" b="1" dirty="0" smtClean="0">
                <a:effectLst>
                  <a:outerShdw blurRad="38100" dist="38100" dir="2700000" algn="tl">
                    <a:srgbClr val="000000">
                      <a:alpha val="43137"/>
                    </a:srgbClr>
                  </a:outerShdw>
                </a:effectLst>
                <a:cs typeface="Ali-A-Sahifa Bold" pitchFamily="2" charset="-78"/>
              </a:rPr>
              <a:t>مناسبة</a:t>
            </a:r>
            <a:r>
              <a:rPr lang="ar-IQ" sz="2800" b="1" dirty="0" smtClean="0">
                <a:effectLst>
                  <a:outerShdw blurRad="38100" dist="38100" dir="2700000" algn="tl">
                    <a:srgbClr val="000000">
                      <a:alpha val="43137"/>
                    </a:srgbClr>
                  </a:outerShdw>
                </a:effectLst>
                <a:cs typeface="Ali-A-Sahifa Bold" pitchFamily="2" charset="-78"/>
              </a:rPr>
              <a:t>،</a:t>
            </a:r>
            <a:r>
              <a:rPr lang="ar-SA" sz="2800" b="1" dirty="0" smtClean="0">
                <a:effectLst>
                  <a:outerShdw blurRad="38100" dist="38100" dir="2700000" algn="tl">
                    <a:srgbClr val="000000">
                      <a:alpha val="43137"/>
                    </a:srgbClr>
                  </a:outerShdw>
                </a:effectLst>
                <a:cs typeface="Ali-A-Sahifa Bold" pitchFamily="2" charset="-78"/>
              </a:rPr>
              <a:t> </a:t>
            </a:r>
            <a:r>
              <a:rPr lang="ar-SA" sz="2800" b="1" dirty="0">
                <a:effectLst>
                  <a:outerShdw blurRad="38100" dist="38100" dir="2700000" algn="tl">
                    <a:srgbClr val="000000">
                      <a:alpha val="43137"/>
                    </a:srgbClr>
                  </a:outerShdw>
                </a:effectLst>
                <a:cs typeface="Ali-A-Sahifa Bold" pitchFamily="2" charset="-78"/>
              </a:rPr>
              <a:t>بعد أن يُظهر تعاطفه </a:t>
            </a:r>
            <a:r>
              <a:rPr lang="ar-SA" sz="2800" b="1" dirty="0" smtClean="0">
                <a:effectLst>
                  <a:outerShdw blurRad="38100" dist="38100" dir="2700000" algn="tl">
                    <a:srgbClr val="000000">
                      <a:alpha val="43137"/>
                    </a:srgbClr>
                  </a:outerShdw>
                </a:effectLst>
                <a:cs typeface="Ali-A-Sahifa Bold" pitchFamily="2" charset="-78"/>
              </a:rPr>
              <a:t>معهم</a:t>
            </a:r>
            <a:r>
              <a:rPr lang="ar-IQ" sz="2800" b="1" dirty="0" smtClean="0">
                <a:effectLst>
                  <a:outerShdw blurRad="38100" dist="38100" dir="2700000" algn="tl">
                    <a:srgbClr val="000000">
                      <a:alpha val="43137"/>
                    </a:srgbClr>
                  </a:outerShdw>
                </a:effectLst>
                <a:cs typeface="Ali-A-Sahifa Bold" pitchFamily="2" charset="-78"/>
              </a:rPr>
              <a:t>،</a:t>
            </a:r>
            <a:r>
              <a:rPr lang="ar-SA" sz="2800" b="1" dirty="0" smtClean="0">
                <a:effectLst>
                  <a:outerShdw blurRad="38100" dist="38100" dir="2700000" algn="tl">
                    <a:srgbClr val="000000">
                      <a:alpha val="43137"/>
                    </a:srgbClr>
                  </a:outerShdw>
                </a:effectLst>
                <a:cs typeface="Ali-A-Sahifa Bold" pitchFamily="2" charset="-78"/>
              </a:rPr>
              <a:t> </a:t>
            </a:r>
            <a:r>
              <a:rPr lang="ar-SA" sz="2800" b="1" dirty="0">
                <a:effectLst>
                  <a:outerShdw blurRad="38100" dist="38100" dir="2700000" algn="tl">
                    <a:srgbClr val="000000">
                      <a:alpha val="43137"/>
                    </a:srgbClr>
                  </a:outerShdw>
                </a:effectLst>
                <a:cs typeface="Ali-A-Sahifa Bold" pitchFamily="2" charset="-78"/>
              </a:rPr>
              <a:t>ومن ذلك </a:t>
            </a:r>
            <a:r>
              <a:rPr lang="ar-IQ" sz="2800" b="1" dirty="0" smtClean="0">
                <a:effectLst>
                  <a:outerShdw blurRad="38100" dist="38100" dir="2700000" algn="tl">
                    <a:srgbClr val="000000">
                      <a:alpha val="43137"/>
                    </a:srgbClr>
                  </a:outerShdw>
                </a:effectLst>
                <a:cs typeface="Ali-A-Sahifa Bold" pitchFamily="2" charset="-78"/>
              </a:rPr>
              <a:t>:</a:t>
            </a:r>
            <a:r>
              <a:rPr lang="ar-SA" sz="2800" b="1" dirty="0" smtClean="0">
                <a:effectLst>
                  <a:outerShdw blurRad="38100" dist="38100" dir="2700000" algn="tl">
                    <a:srgbClr val="000000">
                      <a:alpha val="43137"/>
                    </a:srgbClr>
                  </a:outerShdw>
                </a:effectLst>
                <a:cs typeface="Ali-A-Sahifa Bold" pitchFamily="2" charset="-78"/>
              </a:rPr>
              <a:t> "</a:t>
            </a:r>
            <a:r>
              <a:rPr lang="ar-IQ" sz="2800" dirty="0" smtClean="0"/>
              <a:t> </a:t>
            </a:r>
            <a:r>
              <a:rPr lang="ar-IQ" sz="2800" dirty="0"/>
              <a:t>‏</a:t>
            </a:r>
            <a:r>
              <a:rPr lang="ar-IQ" sz="2800" dirty="0">
                <a:effectLst>
                  <a:outerShdw blurRad="38100" dist="38100" dir="2700000" algn="tl">
                    <a:srgbClr val="000000">
                      <a:alpha val="43137"/>
                    </a:srgbClr>
                  </a:outerShdw>
                </a:effectLst>
                <a:cs typeface="Ali-A-Sharif" pitchFamily="2" charset="-78"/>
              </a:rPr>
              <a:t>كَانَ نَبِيُّ اللَّهِ </a:t>
            </a:r>
            <a:r>
              <a:rPr lang="ar-IQ" sz="2800" dirty="0" smtClean="0">
                <a:effectLst>
                  <a:outerShdw blurRad="38100" dist="38100" dir="2700000" algn="tl">
                    <a:srgbClr val="000000">
                      <a:alpha val="43137"/>
                    </a:srgbClr>
                  </a:outerShdw>
                </a:effectLst>
                <a:cs typeface="Ali-A-Sharif" pitchFamily="2" charset="-78"/>
              </a:rPr>
              <a:t> </a:t>
            </a:r>
            <a:r>
              <a:rPr lang="ar-IQ" sz="2800" dirty="0">
                <a:effectLst>
                  <a:outerShdw blurRad="38100" dist="38100" dir="2700000" algn="tl">
                    <a:srgbClr val="000000">
                      <a:alpha val="43137"/>
                    </a:srgbClr>
                  </a:outerShdw>
                </a:effectLst>
                <a:cs typeface="Ali-A-Sharif" pitchFamily="2" charset="-78"/>
              </a:rPr>
              <a:t>‏صَلَّى اللَّهُ عَلَيْهِ وَسَلَّمَ </a:t>
            </a:r>
            <a:r>
              <a:rPr lang="ar-IQ" sz="2800" dirty="0" smtClean="0">
                <a:effectLst>
                  <a:outerShdw blurRad="38100" dist="38100" dir="2700000" algn="tl">
                    <a:srgbClr val="000000">
                      <a:alpha val="43137"/>
                    </a:srgbClr>
                  </a:outerShdw>
                </a:effectLst>
                <a:cs typeface="Ali-A-Sharif" pitchFamily="2" charset="-78"/>
              </a:rPr>
              <a:t> </a:t>
            </a:r>
            <a:r>
              <a:rPr lang="ar-IQ" sz="2800" dirty="0">
                <a:effectLst>
                  <a:outerShdw blurRad="38100" dist="38100" dir="2700000" algn="tl">
                    <a:srgbClr val="000000">
                      <a:alpha val="43137"/>
                    </a:srgbClr>
                  </a:outerShdw>
                </a:effectLst>
                <a:cs typeface="Ali-A-Sharif" pitchFamily="2" charset="-78"/>
              </a:rPr>
              <a:t>‏إِذَا جَلَسَ يَجْلِسُ إِلَيْهِ ‏ ‏</a:t>
            </a:r>
            <a:r>
              <a:rPr lang="ar-IQ" sz="2800" dirty="0" smtClean="0">
                <a:effectLst>
                  <a:outerShdw blurRad="38100" dist="38100" dir="2700000" algn="tl">
                    <a:srgbClr val="000000">
                      <a:alpha val="43137"/>
                    </a:srgbClr>
                  </a:outerShdw>
                </a:effectLst>
                <a:cs typeface="Ali-A-Sharif" pitchFamily="2" charset="-78"/>
              </a:rPr>
              <a:t>نَفَرٌ </a:t>
            </a:r>
            <a:r>
              <a:rPr lang="ar-IQ" sz="2800" dirty="0">
                <a:effectLst>
                  <a:outerShdw blurRad="38100" dist="38100" dir="2700000" algn="tl">
                    <a:srgbClr val="000000">
                      <a:alpha val="43137"/>
                    </a:srgbClr>
                  </a:outerShdw>
                </a:effectLst>
                <a:cs typeface="Ali-A-Sharif" pitchFamily="2" charset="-78"/>
              </a:rPr>
              <a:t>‏مِنْ أَصْحَابِهِ وَفِيهِمْ رَجُلٌ لَهُ ابْنٌ صَغِيرٌ يَأْتِيهِ مِنْ خَلْفِ ظَهْرِهِ فَيُقْعِدُهُ بَيْنَ يَدَيْهِ فَهَلَكَ فَامْتَنَعَ الرَّجُلُ أَنْ يَحْضُرَ الْحَلْقَةَ لِذِكْرِ ابْنِهِ فَحَزِنَ عَلَيْهِ فَفَقَدَهُ النَّبِيُّ ‏ ‏صَلَّى اللَّهُ عَلَيْهِ وَسَلَّمَ ‏ ‏فَقَالَ مَالِي لَا ‏ ‏أَرَى فُلَانًا قَالُوا يَا رَسُولَ اللَّهِ بُنَيُّهُ الَّذِي رَأَيْتَهُ هَلَكَ فَلَقِيَهُ النَّبِيُّ ‏ ‏صَلَّى اللَّهُ عَلَيْهِ وَسَلَّمَ ‏ ‏فَسَأَلَهُ عَنْ بُنَيِّهِ فَأَخْبَرَهُ أَنَّهُ هَلَكَ ‏ ‏فَعَزَّاهُ عَلَيْهِ ثُمَّ قَالَ يَا فُلَانُ أَيُّمَا كَانَ أَحَبُّ إِلَيْكَ أَنْ تَمَتَّعَ بِهِ عُمُرَكَ أَوْ لَا تَأْتِي غَدًا إِلَى بَابٍ مِنْ أَبْوَابِ الْجَنَّةِ إِلَّا وَجَدْتَهُ قَدْ سَبَقَكَ إِلَيْهِ يَفْتَحُهُ لَكَ قَالَ يَا نَبِيَّ اللَّهِ بَلْ يَسْبِقُنِي إِلَى بَابِ الْجَنَّةِ فَيَفْتَحُهَا لِي لَهُوَ أَحَبُّ إِلَيَّ قَالَ فَذَاكَ لَكَ </a:t>
            </a:r>
            <a:r>
              <a:rPr lang="ar-SA" sz="2800" b="1" dirty="0" smtClean="0">
                <a:effectLst>
                  <a:outerShdw blurRad="38100" dist="38100" dir="2700000" algn="tl">
                    <a:srgbClr val="000000">
                      <a:alpha val="43137"/>
                    </a:srgbClr>
                  </a:outerShdw>
                </a:effectLst>
                <a:cs typeface="Ali-A-Sahifa Bold" pitchFamily="2" charset="-78"/>
              </a:rPr>
              <a:t>"(النسائي). </a:t>
            </a:r>
            <a:endParaRPr lang="en-US" sz="28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94492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E9925AEE-6EED-F0AE-AF80-35ABFF876B46}"/>
              </a:ext>
            </a:extLst>
          </p:cNvPr>
          <p:cNvSpPr/>
          <p:nvPr/>
        </p:nvSpPr>
        <p:spPr>
          <a:xfrm>
            <a:off x="168442" y="108284"/>
            <a:ext cx="11718758" cy="603601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r>
              <a:rPr lang="ar-IQ" sz="3200" b="1" dirty="0" smtClean="0">
                <a:solidFill>
                  <a:srgbClr val="FF0000"/>
                </a:solidFill>
                <a:effectLst>
                  <a:outerShdw blurRad="38100" dist="38100" dir="2700000" algn="tl">
                    <a:srgbClr val="000000">
                      <a:alpha val="43137"/>
                    </a:srgbClr>
                  </a:outerShdw>
                </a:effectLst>
                <a:cs typeface="Ali-A-Jiddah" pitchFamily="2" charset="-78"/>
              </a:rPr>
              <a:t>ج- </a:t>
            </a:r>
            <a:r>
              <a:rPr lang="ar-SA" sz="3200" b="1" dirty="0" smtClean="0">
                <a:solidFill>
                  <a:srgbClr val="FF0000"/>
                </a:solidFill>
                <a:effectLst>
                  <a:outerShdw blurRad="38100" dist="38100" dir="2700000" algn="tl">
                    <a:srgbClr val="000000">
                      <a:alpha val="43137"/>
                    </a:srgbClr>
                  </a:outerShdw>
                </a:effectLst>
                <a:cs typeface="Ali-A-Jiddah" pitchFamily="2" charset="-78"/>
              </a:rPr>
              <a:t>بناء </a:t>
            </a:r>
            <a:r>
              <a:rPr lang="ar-SA" sz="3200" b="1" dirty="0">
                <a:solidFill>
                  <a:srgbClr val="FF0000"/>
                </a:solidFill>
                <a:effectLst>
                  <a:outerShdw blurRad="38100" dist="38100" dir="2700000" algn="tl">
                    <a:srgbClr val="000000">
                      <a:alpha val="43137"/>
                    </a:srgbClr>
                  </a:outerShdw>
                </a:effectLst>
                <a:cs typeface="Ali-A-Jiddah" pitchFamily="2" charset="-78"/>
              </a:rPr>
              <a:t>مهارة حسن الاستماع وفهم </a:t>
            </a:r>
            <a:r>
              <a:rPr lang="ar-SA" sz="3200" b="1" dirty="0" smtClean="0">
                <a:solidFill>
                  <a:srgbClr val="FF0000"/>
                </a:solidFill>
                <a:effectLst>
                  <a:outerShdw blurRad="38100" dist="38100" dir="2700000" algn="tl">
                    <a:srgbClr val="000000">
                      <a:alpha val="43137"/>
                    </a:srgbClr>
                  </a:outerShdw>
                </a:effectLst>
                <a:cs typeface="Ali-A-Jiddah" pitchFamily="2" charset="-78"/>
              </a:rPr>
              <a:t>الآخرين </a:t>
            </a:r>
            <a:endParaRPr lang="ar-IQ" sz="3200" b="1" dirty="0" smtClean="0">
              <a:solidFill>
                <a:srgbClr val="FF0000"/>
              </a:solidFill>
              <a:effectLst>
                <a:outerShdw blurRad="38100" dist="38100" dir="2700000" algn="tl">
                  <a:srgbClr val="000000">
                    <a:alpha val="43137"/>
                  </a:srgbClr>
                </a:outerShdw>
              </a:effectLst>
              <a:cs typeface="Ali-A-Jiddah" pitchFamily="2" charset="-78"/>
            </a:endParaRPr>
          </a:p>
          <a:p>
            <a:pPr algn="just" rtl="1">
              <a:lnSpc>
                <a:spcPct val="150000"/>
              </a:lnSpc>
            </a:pPr>
            <a:r>
              <a:rPr lang="ar-SA" sz="2800" b="1" dirty="0" smtClean="0">
                <a:effectLst>
                  <a:outerShdw blurRad="38100" dist="38100" dir="2700000" algn="tl">
                    <a:srgbClr val="000000">
                      <a:alpha val="43137"/>
                    </a:srgbClr>
                  </a:outerShdw>
                </a:effectLst>
                <a:cs typeface="Ali-A-Sahifa Bold" pitchFamily="2" charset="-78"/>
              </a:rPr>
              <a:t>وتنبني </a:t>
            </a:r>
            <a:r>
              <a:rPr lang="ar-SA" sz="2800" b="1" dirty="0">
                <a:effectLst>
                  <a:outerShdw blurRad="38100" dist="38100" dir="2700000" algn="tl">
                    <a:srgbClr val="000000">
                      <a:alpha val="43137"/>
                    </a:srgbClr>
                  </a:outerShdw>
                </a:effectLst>
                <a:cs typeface="Ali-A-Sahifa Bold" pitchFamily="2" charset="-78"/>
              </a:rPr>
              <a:t>هذه المهارة على عدة مهارات كحسن الاستماع </a:t>
            </a:r>
            <a:r>
              <a:rPr lang="ar-SA" sz="2800" b="1" dirty="0" smtClean="0">
                <a:effectLst>
                  <a:outerShdw blurRad="38100" dist="38100" dir="2700000" algn="tl">
                    <a:srgbClr val="000000">
                      <a:alpha val="43137"/>
                    </a:srgbClr>
                  </a:outerShdw>
                </a:effectLst>
                <a:cs typeface="Ali-A-Sahifa Bold" pitchFamily="2" charset="-78"/>
              </a:rPr>
              <a:t>للمتكلم</a:t>
            </a:r>
            <a:r>
              <a:rPr lang="ar-IQ" sz="2800" b="1" dirty="0" smtClean="0">
                <a:effectLst>
                  <a:outerShdw blurRad="38100" dist="38100" dir="2700000" algn="tl">
                    <a:srgbClr val="000000">
                      <a:alpha val="43137"/>
                    </a:srgbClr>
                  </a:outerShdw>
                </a:effectLst>
                <a:cs typeface="Ali-A-Sahifa Bold" pitchFamily="2" charset="-78"/>
              </a:rPr>
              <a:t>،</a:t>
            </a:r>
            <a:r>
              <a:rPr lang="ar-SA" sz="2800" b="1" dirty="0" smtClean="0">
                <a:effectLst>
                  <a:outerShdw blurRad="38100" dist="38100" dir="2700000" algn="tl">
                    <a:srgbClr val="000000">
                      <a:alpha val="43137"/>
                    </a:srgbClr>
                  </a:outerShdw>
                </a:effectLst>
                <a:cs typeface="Ali-A-Sahifa Bold" pitchFamily="2" charset="-78"/>
              </a:rPr>
              <a:t> </a:t>
            </a:r>
            <a:r>
              <a:rPr lang="ar-SA" sz="2800" b="1" dirty="0">
                <a:effectLst>
                  <a:outerShdw blurRad="38100" dist="38100" dir="2700000" algn="tl">
                    <a:srgbClr val="000000">
                      <a:alpha val="43137"/>
                    </a:srgbClr>
                  </a:outerShdw>
                </a:effectLst>
                <a:cs typeface="Ali-A-Sahifa Bold" pitchFamily="2" charset="-78"/>
              </a:rPr>
              <a:t>ولإحساس بمشاعر </a:t>
            </a:r>
            <a:r>
              <a:rPr lang="ar-SA" sz="2800" b="1" dirty="0" smtClean="0">
                <a:effectLst>
                  <a:outerShdw blurRad="38100" dist="38100" dir="2700000" algn="tl">
                    <a:srgbClr val="000000">
                      <a:alpha val="43137"/>
                    </a:srgbClr>
                  </a:outerShdw>
                </a:effectLst>
                <a:cs typeface="Ali-A-Sahifa Bold" pitchFamily="2" charset="-78"/>
              </a:rPr>
              <a:t>الآخرين</a:t>
            </a:r>
            <a:r>
              <a:rPr lang="ar-IQ" sz="2800" b="1" dirty="0" smtClean="0">
                <a:effectLst>
                  <a:outerShdw blurRad="38100" dist="38100" dir="2700000" algn="tl">
                    <a:srgbClr val="000000">
                      <a:alpha val="43137"/>
                    </a:srgbClr>
                  </a:outerShdw>
                </a:effectLst>
                <a:cs typeface="Ali-A-Sahifa Bold" pitchFamily="2" charset="-78"/>
              </a:rPr>
              <a:t>،</a:t>
            </a:r>
            <a:r>
              <a:rPr lang="ar-SA" sz="2800" b="1" dirty="0" smtClean="0">
                <a:effectLst>
                  <a:outerShdw blurRad="38100" dist="38100" dir="2700000" algn="tl">
                    <a:srgbClr val="000000">
                      <a:alpha val="43137"/>
                    </a:srgbClr>
                  </a:outerShdw>
                </a:effectLst>
                <a:cs typeface="Ali-A-Sahifa Bold" pitchFamily="2" charset="-78"/>
              </a:rPr>
              <a:t> </a:t>
            </a:r>
            <a:r>
              <a:rPr lang="ar-SA" sz="2800" b="1" dirty="0">
                <a:effectLst>
                  <a:outerShdw blurRad="38100" dist="38100" dir="2700000" algn="tl">
                    <a:srgbClr val="000000">
                      <a:alpha val="43137"/>
                    </a:srgbClr>
                  </a:outerShdw>
                </a:effectLst>
                <a:cs typeface="Ali-A-Sahifa Bold" pitchFamily="2" charset="-78"/>
              </a:rPr>
              <a:t>فالقائد يحس بمشاعر الناس ويحاول جاداً حلها بطريقة </a:t>
            </a:r>
            <a:r>
              <a:rPr lang="ar-SA" sz="2800" b="1" dirty="0" smtClean="0">
                <a:effectLst>
                  <a:outerShdw blurRad="38100" dist="38100" dir="2700000" algn="tl">
                    <a:srgbClr val="000000">
                      <a:alpha val="43137"/>
                    </a:srgbClr>
                  </a:outerShdw>
                </a:effectLst>
                <a:cs typeface="Ali-A-Sahifa Bold" pitchFamily="2" charset="-78"/>
              </a:rPr>
              <a:t>مناسبة</a:t>
            </a:r>
            <a:r>
              <a:rPr lang="ar-IQ" sz="2800" b="1" dirty="0" smtClean="0">
                <a:effectLst>
                  <a:outerShdw blurRad="38100" dist="38100" dir="2700000" algn="tl">
                    <a:srgbClr val="000000">
                      <a:alpha val="43137"/>
                    </a:srgbClr>
                  </a:outerShdw>
                </a:effectLst>
                <a:cs typeface="Ali-A-Sahifa Bold" pitchFamily="2" charset="-78"/>
              </a:rPr>
              <a:t>،</a:t>
            </a:r>
            <a:r>
              <a:rPr lang="ar-SA" sz="2800" b="1" dirty="0" smtClean="0">
                <a:effectLst>
                  <a:outerShdw blurRad="38100" dist="38100" dir="2700000" algn="tl">
                    <a:srgbClr val="000000">
                      <a:alpha val="43137"/>
                    </a:srgbClr>
                  </a:outerShdw>
                </a:effectLst>
                <a:cs typeface="Ali-A-Sahifa Bold" pitchFamily="2" charset="-78"/>
              </a:rPr>
              <a:t> </a:t>
            </a:r>
            <a:r>
              <a:rPr lang="ar-SA" sz="2800" b="1" dirty="0">
                <a:effectLst>
                  <a:outerShdw blurRad="38100" dist="38100" dir="2700000" algn="tl">
                    <a:srgbClr val="000000">
                      <a:alpha val="43137"/>
                    </a:srgbClr>
                  </a:outerShdw>
                </a:effectLst>
                <a:cs typeface="Ali-A-Sahifa Bold" pitchFamily="2" charset="-78"/>
              </a:rPr>
              <a:t>بعد أن يُظهر تعاطفه </a:t>
            </a:r>
            <a:r>
              <a:rPr lang="ar-SA" sz="2800" b="1" dirty="0" smtClean="0">
                <a:effectLst>
                  <a:outerShdw blurRad="38100" dist="38100" dir="2700000" algn="tl">
                    <a:srgbClr val="000000">
                      <a:alpha val="43137"/>
                    </a:srgbClr>
                  </a:outerShdw>
                </a:effectLst>
                <a:cs typeface="Ali-A-Sahifa Bold" pitchFamily="2" charset="-78"/>
              </a:rPr>
              <a:t>معهم</a:t>
            </a:r>
            <a:r>
              <a:rPr lang="ar-IQ" sz="2800" b="1" dirty="0" smtClean="0">
                <a:effectLst>
                  <a:outerShdw blurRad="38100" dist="38100" dir="2700000" algn="tl">
                    <a:srgbClr val="000000">
                      <a:alpha val="43137"/>
                    </a:srgbClr>
                  </a:outerShdw>
                </a:effectLst>
                <a:cs typeface="Ali-A-Sahifa Bold" pitchFamily="2" charset="-78"/>
              </a:rPr>
              <a:t>،</a:t>
            </a:r>
            <a:r>
              <a:rPr lang="ar-SA" sz="2800" b="1" dirty="0" smtClean="0">
                <a:effectLst>
                  <a:outerShdw blurRad="38100" dist="38100" dir="2700000" algn="tl">
                    <a:srgbClr val="000000">
                      <a:alpha val="43137"/>
                    </a:srgbClr>
                  </a:outerShdw>
                </a:effectLst>
                <a:cs typeface="Ali-A-Sahifa Bold" pitchFamily="2" charset="-78"/>
              </a:rPr>
              <a:t> </a:t>
            </a:r>
            <a:r>
              <a:rPr lang="ar-SA" sz="2800" b="1" dirty="0">
                <a:effectLst>
                  <a:outerShdw blurRad="38100" dist="38100" dir="2700000" algn="tl">
                    <a:srgbClr val="000000">
                      <a:alpha val="43137"/>
                    </a:srgbClr>
                  </a:outerShdw>
                </a:effectLst>
                <a:cs typeface="Ali-A-Sahifa Bold" pitchFamily="2" charset="-78"/>
              </a:rPr>
              <a:t>ومن ذلك أنه </a:t>
            </a:r>
            <a:r>
              <a:rPr lang="ar-SA" sz="2800" b="1" dirty="0" smtClean="0">
                <a:effectLst>
                  <a:outerShdw blurRad="38100" dist="38100" dir="2700000" algn="tl">
                    <a:srgbClr val="000000">
                      <a:alpha val="43137"/>
                    </a:srgbClr>
                  </a:outerShdw>
                </a:effectLst>
                <a:cs typeface="Ali-A-Sahifa Bold" pitchFamily="2" charset="-78"/>
              </a:rPr>
              <a:t>"</a:t>
            </a:r>
            <a:r>
              <a:rPr lang="ar-IQ" sz="2800" dirty="0" smtClean="0"/>
              <a:t> </a:t>
            </a:r>
            <a:r>
              <a:rPr lang="ar-IQ" sz="2800" dirty="0"/>
              <a:t>‏</a:t>
            </a:r>
            <a:r>
              <a:rPr lang="ar-IQ" sz="2800" dirty="0">
                <a:effectLst>
                  <a:outerShdw blurRad="38100" dist="38100" dir="2700000" algn="tl">
                    <a:srgbClr val="000000">
                      <a:alpha val="43137"/>
                    </a:srgbClr>
                  </a:outerShdw>
                </a:effectLst>
                <a:cs typeface="Ali-A-Sharif" pitchFamily="2" charset="-78"/>
              </a:rPr>
              <a:t>كَانَ نَبِيُّ اللَّهِ </a:t>
            </a:r>
            <a:r>
              <a:rPr lang="ar-IQ" sz="2800" dirty="0" smtClean="0">
                <a:effectLst>
                  <a:outerShdw blurRad="38100" dist="38100" dir="2700000" algn="tl">
                    <a:srgbClr val="000000">
                      <a:alpha val="43137"/>
                    </a:srgbClr>
                  </a:outerShdw>
                </a:effectLst>
                <a:cs typeface="Ali-A-Sharif" pitchFamily="2" charset="-78"/>
              </a:rPr>
              <a:t> </a:t>
            </a:r>
            <a:r>
              <a:rPr lang="ar-IQ" sz="2800" dirty="0">
                <a:effectLst>
                  <a:outerShdw blurRad="38100" dist="38100" dir="2700000" algn="tl">
                    <a:srgbClr val="000000">
                      <a:alpha val="43137"/>
                    </a:srgbClr>
                  </a:outerShdw>
                </a:effectLst>
                <a:cs typeface="Ali-A-Sharif" pitchFamily="2" charset="-78"/>
              </a:rPr>
              <a:t>‏صَلَّى اللَّهُ عَلَيْهِ وَسَلَّمَ </a:t>
            </a:r>
            <a:r>
              <a:rPr lang="ar-IQ" sz="2800" dirty="0" smtClean="0">
                <a:effectLst>
                  <a:outerShdw blurRad="38100" dist="38100" dir="2700000" algn="tl">
                    <a:srgbClr val="000000">
                      <a:alpha val="43137"/>
                    </a:srgbClr>
                  </a:outerShdw>
                </a:effectLst>
                <a:cs typeface="Ali-A-Sharif" pitchFamily="2" charset="-78"/>
              </a:rPr>
              <a:t> </a:t>
            </a:r>
            <a:r>
              <a:rPr lang="ar-IQ" sz="2800" dirty="0">
                <a:effectLst>
                  <a:outerShdw blurRad="38100" dist="38100" dir="2700000" algn="tl">
                    <a:srgbClr val="000000">
                      <a:alpha val="43137"/>
                    </a:srgbClr>
                  </a:outerShdw>
                </a:effectLst>
                <a:cs typeface="Ali-A-Sharif" pitchFamily="2" charset="-78"/>
              </a:rPr>
              <a:t>‏إِذَا جَلَسَ يَجْلِسُ إِلَيْهِ ‏ ‏</a:t>
            </a:r>
            <a:r>
              <a:rPr lang="ar-IQ" sz="2800" dirty="0" smtClean="0">
                <a:effectLst>
                  <a:outerShdw blurRad="38100" dist="38100" dir="2700000" algn="tl">
                    <a:srgbClr val="000000">
                      <a:alpha val="43137"/>
                    </a:srgbClr>
                  </a:outerShdw>
                </a:effectLst>
                <a:cs typeface="Ali-A-Sharif" pitchFamily="2" charset="-78"/>
              </a:rPr>
              <a:t>نَفَرٌ </a:t>
            </a:r>
            <a:r>
              <a:rPr lang="ar-IQ" sz="2800" dirty="0">
                <a:effectLst>
                  <a:outerShdw blurRad="38100" dist="38100" dir="2700000" algn="tl">
                    <a:srgbClr val="000000">
                      <a:alpha val="43137"/>
                    </a:srgbClr>
                  </a:outerShdw>
                </a:effectLst>
                <a:cs typeface="Ali-A-Sharif" pitchFamily="2" charset="-78"/>
              </a:rPr>
              <a:t>‏مِنْ أَصْحَابِهِ وَفِيهِمْ رَجُلٌ لَهُ ابْنٌ صَغِيرٌ يَأْتِيهِ مِنْ خَلْفِ ظَهْرِهِ فَيُقْعِدُهُ بَيْنَ يَدَيْهِ فَهَلَكَ فَامْتَنَعَ الرَّجُلُ أَنْ يَحْضُرَ الْحَلْقَةَ لِذِكْرِ ابْنِهِ فَحَزِنَ عَلَيْهِ فَفَقَدَهُ النَّبِيُّ ‏ ‏صَلَّى اللَّهُ عَلَيْهِ وَسَلَّمَ ‏ ‏فَقَالَ مَالِي لَا ‏ ‏أَرَى فُلَانًا قَالُوا يَا رَسُولَ اللَّهِ بُنَيُّهُ الَّذِي رَأَيْتَهُ هَلَكَ فَلَقِيَهُ النَّبِيُّ ‏ ‏صَلَّى اللَّهُ عَلَيْهِ وَسَلَّمَ ‏ ‏فَسَأَلَهُ عَنْ بُنَيِّهِ فَأَخْبَرَهُ أَنَّهُ هَلَكَ ‏ ‏فَعَزَّاهُ عَلَيْهِ ثُمَّ قَالَ يَا فُلَانُ أَيُّمَا كَانَ أَحَبُّ إِلَيْكَ أَنْ تَمَتَّعَ بِهِ عُمُرَكَ أَوْ لَا تَأْتِي غَدًا إِلَى بَابٍ مِنْ أَبْوَابِ الْجَنَّةِ إِلَّا وَجَدْتَهُ قَدْ سَبَقَكَ إِلَيْهِ يَفْتَحُهُ لَكَ قَالَ يَا نَبِيَّ اللَّهِ بَلْ يَسْبِقُنِي إِلَى بَابِ الْجَنَّةِ فَيَفْتَحُهَا لِي لَهُوَ أَحَبُّ إِلَيَّ قَالَ فَذَاكَ لَكَ </a:t>
            </a:r>
            <a:r>
              <a:rPr lang="ar-SA" sz="2800" b="1" dirty="0" smtClean="0">
                <a:effectLst>
                  <a:outerShdw blurRad="38100" dist="38100" dir="2700000" algn="tl">
                    <a:srgbClr val="000000">
                      <a:alpha val="43137"/>
                    </a:srgbClr>
                  </a:outerShdw>
                </a:effectLst>
                <a:cs typeface="Ali-A-Sahifa Bold" pitchFamily="2" charset="-78"/>
              </a:rPr>
              <a:t>"(النسائي). </a:t>
            </a:r>
            <a:endParaRPr lang="en-US" sz="28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4101584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E9925AEE-6EED-F0AE-AF80-35ABFF876B46}"/>
              </a:ext>
            </a:extLst>
          </p:cNvPr>
          <p:cNvSpPr/>
          <p:nvPr/>
        </p:nvSpPr>
        <p:spPr>
          <a:xfrm>
            <a:off x="168442" y="108284"/>
            <a:ext cx="11718758" cy="603601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r>
              <a:rPr lang="ar-IQ" sz="3200" b="1" dirty="0">
                <a:solidFill>
                  <a:srgbClr val="FF0000"/>
                </a:solidFill>
                <a:effectLst>
                  <a:outerShdw blurRad="38100" dist="38100" dir="2700000" algn="tl">
                    <a:srgbClr val="000000">
                      <a:alpha val="43137"/>
                    </a:srgbClr>
                  </a:outerShdw>
                </a:effectLst>
                <a:cs typeface="Ali-A-Jiddah" pitchFamily="2" charset="-78"/>
              </a:rPr>
              <a:t>د</a:t>
            </a:r>
            <a:r>
              <a:rPr lang="ar-IQ" sz="3200" b="1" dirty="0">
                <a:solidFill>
                  <a:srgbClr val="FF0000"/>
                </a:solidFill>
                <a:effectLst>
                  <a:outerShdw blurRad="38100" dist="38100" dir="2700000" algn="tl">
                    <a:srgbClr val="000000">
                      <a:alpha val="43137"/>
                    </a:srgbClr>
                  </a:outerShdw>
                </a:effectLst>
                <a:cs typeface="Ali-A-Jiddah" pitchFamily="2" charset="-78"/>
              </a:rPr>
              <a:t> </a:t>
            </a:r>
            <a:r>
              <a:rPr lang="ar-SA" sz="3200" b="1" dirty="0">
                <a:solidFill>
                  <a:srgbClr val="FF0000"/>
                </a:solidFill>
                <a:effectLst>
                  <a:outerShdw blurRad="38100" dist="38100" dir="2700000" algn="tl">
                    <a:srgbClr val="000000">
                      <a:alpha val="43137"/>
                    </a:srgbClr>
                  </a:outerShdw>
                </a:effectLst>
                <a:cs typeface="Ali-A-Jiddah" pitchFamily="2" charset="-78"/>
              </a:rPr>
              <a:t>- التأثير على </a:t>
            </a:r>
            <a:r>
              <a:rPr lang="ar-SA" sz="3200" b="1" dirty="0" smtClean="0">
                <a:solidFill>
                  <a:srgbClr val="FF0000"/>
                </a:solidFill>
                <a:effectLst>
                  <a:outerShdw blurRad="38100" dist="38100" dir="2700000" algn="tl">
                    <a:srgbClr val="000000">
                      <a:alpha val="43137"/>
                    </a:srgbClr>
                  </a:outerShdw>
                </a:effectLst>
                <a:cs typeface="Ali-A-Jiddah" pitchFamily="2" charset="-78"/>
              </a:rPr>
              <a:t>الآخرين</a:t>
            </a:r>
            <a:r>
              <a:rPr lang="ar-SA" sz="3200" dirty="0" smtClean="0"/>
              <a:t> </a:t>
            </a:r>
            <a:endParaRPr lang="ar-IQ" sz="3200" dirty="0" smtClean="0"/>
          </a:p>
          <a:p>
            <a:pPr algn="just" rtl="1">
              <a:lnSpc>
                <a:spcPct val="150000"/>
              </a:lnSpc>
            </a:pPr>
            <a:r>
              <a:rPr lang="ar-SA" sz="2800" b="1" dirty="0">
                <a:effectLst>
                  <a:outerShdw blurRad="38100" dist="38100" dir="2700000" algn="tl">
                    <a:srgbClr val="000000">
                      <a:alpha val="43137"/>
                    </a:srgbClr>
                  </a:outerShdw>
                </a:effectLst>
                <a:cs typeface="Ali-A-Sahifa Bold" pitchFamily="2" charset="-78"/>
              </a:rPr>
              <a:t>من </a:t>
            </a:r>
            <a:r>
              <a:rPr lang="ar-SA" sz="2800" b="1" dirty="0">
                <a:effectLst>
                  <a:outerShdw blurRad="38100" dist="38100" dir="2700000" algn="tl">
                    <a:srgbClr val="000000">
                      <a:alpha val="43137"/>
                    </a:srgbClr>
                  </a:outerShdw>
                </a:effectLst>
                <a:cs typeface="Ali-A-Sahifa Bold" pitchFamily="2" charset="-78"/>
              </a:rPr>
              <a:t>الصفات التي اهتمت بها السنة النبوية في بناء الشخصية القيادية هي التأثير على الآخرين، وإنّ من أبرز وسائل التأثير يكون بالتحريك العاطفي والاهتمام بالإنسانية والإقناع؛ والعاطفة صمام الأمان تجاه علاقة القائد بالآخرين، ويستلزم تحريك العاطفة فهم الطبيعة الإنسانية ومعرفة حاجاتها، خاصة وأن تحريك العواطف يصبح ضرورياً في أوقات الأزمات </a:t>
            </a:r>
            <a:r>
              <a:rPr lang="ar-IQ" sz="2800" b="1" dirty="0" smtClean="0">
                <a:effectLst>
                  <a:outerShdw blurRad="38100" dist="38100" dir="2700000" algn="tl">
                    <a:srgbClr val="000000">
                      <a:alpha val="43137"/>
                    </a:srgbClr>
                  </a:outerShdw>
                </a:effectLst>
                <a:cs typeface="Ali-A-Sahifa Bold" pitchFamily="2" charset="-78"/>
              </a:rPr>
              <a:t>. </a:t>
            </a:r>
            <a:r>
              <a:rPr lang="ar-SA" sz="2800" b="1" dirty="0" smtClean="0">
                <a:effectLst>
                  <a:outerShdw blurRad="38100" dist="38100" dir="2700000" algn="tl">
                    <a:srgbClr val="000000">
                      <a:alpha val="43137"/>
                    </a:srgbClr>
                  </a:outerShdw>
                </a:effectLst>
                <a:cs typeface="Ali-A-Sahifa Bold" pitchFamily="2" charset="-78"/>
              </a:rPr>
              <a:t>وهذا </a:t>
            </a:r>
            <a:r>
              <a:rPr lang="ar-SA" sz="2800" b="1" dirty="0">
                <a:effectLst>
                  <a:outerShdw blurRad="38100" dist="38100" dir="2700000" algn="tl">
                    <a:srgbClr val="000000">
                      <a:alpha val="43137"/>
                    </a:srgbClr>
                  </a:outerShdw>
                </a:effectLst>
                <a:cs typeface="Ali-A-Sahifa Bold" pitchFamily="2" charset="-78"/>
              </a:rPr>
              <a:t>ما فعله رسول الله -صلى الله عليه وسلم- في حادثة توزيع الغنائم بعد غزوة حنين فأعطى قريشاً وبعض قبائل العرب ولم يعطِ الأنصار، فكانت كلماته -صلى الله عليه وسلم- محركة لعواطف </a:t>
            </a:r>
            <a:r>
              <a:rPr lang="ar-SA" sz="2800" b="1" dirty="0" smtClean="0">
                <a:effectLst>
                  <a:outerShdw blurRad="38100" dist="38100" dir="2700000" algn="tl">
                    <a:srgbClr val="000000">
                      <a:alpha val="43137"/>
                    </a:srgbClr>
                  </a:outerShdw>
                </a:effectLst>
                <a:cs typeface="Ali-A-Sahifa Bold" pitchFamily="2" charset="-78"/>
              </a:rPr>
              <a:t>الأنصار</a:t>
            </a:r>
            <a:r>
              <a:rPr lang="ar-IQ" sz="2800" b="1" dirty="0" smtClean="0">
                <a:effectLst>
                  <a:outerShdw blurRad="38100" dist="38100" dir="2700000" algn="tl">
                    <a:srgbClr val="000000">
                      <a:alpha val="43137"/>
                    </a:srgbClr>
                  </a:outerShdw>
                </a:effectLst>
                <a:cs typeface="Ali-A-Sahifa Bold" pitchFamily="2" charset="-78"/>
              </a:rPr>
              <a:t> "....</a:t>
            </a:r>
            <a:r>
              <a:rPr lang="ar-SA" sz="2800" dirty="0" smtClean="0"/>
              <a:t> </a:t>
            </a:r>
            <a:r>
              <a:rPr lang="ar-SA" sz="2800" dirty="0">
                <a:effectLst>
                  <a:outerShdw blurRad="38100" dist="38100" dir="2700000" algn="tl">
                    <a:srgbClr val="000000">
                      <a:alpha val="43137"/>
                    </a:srgbClr>
                  </a:outerShdw>
                </a:effectLst>
                <a:cs typeface="Ali-A-Sharif" pitchFamily="2" charset="-78"/>
              </a:rPr>
              <a:t>أفلا ترضون يا معشر الأنصار أن يذهب الناس بالشاة </a:t>
            </a:r>
            <a:r>
              <a:rPr lang="ar-SA" sz="2800" dirty="0" smtClean="0">
                <a:effectLst>
                  <a:outerShdw blurRad="38100" dist="38100" dir="2700000" algn="tl">
                    <a:srgbClr val="000000">
                      <a:alpha val="43137"/>
                    </a:srgbClr>
                  </a:outerShdw>
                </a:effectLst>
                <a:cs typeface="Ali-A-Sharif" pitchFamily="2" charset="-78"/>
              </a:rPr>
              <a:t>والبعير</a:t>
            </a:r>
            <a:r>
              <a:rPr lang="ar-IQ" sz="2800" dirty="0" smtClean="0">
                <a:effectLst>
                  <a:outerShdw blurRad="38100" dist="38100" dir="2700000" algn="tl">
                    <a:srgbClr val="000000">
                      <a:alpha val="43137"/>
                    </a:srgbClr>
                  </a:outerShdw>
                </a:effectLst>
                <a:cs typeface="Ali-A-Sharif" pitchFamily="2" charset="-78"/>
              </a:rPr>
              <a:t>،</a:t>
            </a:r>
            <a:r>
              <a:rPr lang="ar-SA" sz="2800" dirty="0" smtClean="0">
                <a:effectLst>
                  <a:outerShdw blurRad="38100" dist="38100" dir="2700000" algn="tl">
                    <a:srgbClr val="000000">
                      <a:alpha val="43137"/>
                    </a:srgbClr>
                  </a:outerShdw>
                </a:effectLst>
                <a:cs typeface="Ali-A-Sharif" pitchFamily="2" charset="-78"/>
              </a:rPr>
              <a:t> </a:t>
            </a:r>
            <a:r>
              <a:rPr lang="ar-SA" sz="2800" dirty="0">
                <a:effectLst>
                  <a:outerShdw blurRad="38100" dist="38100" dir="2700000" algn="tl">
                    <a:srgbClr val="000000">
                      <a:alpha val="43137"/>
                    </a:srgbClr>
                  </a:outerShdw>
                </a:effectLst>
                <a:cs typeface="Ali-A-Sharif" pitchFamily="2" charset="-78"/>
              </a:rPr>
              <a:t>وترجعون برسول الله -صلى الله عليه وسلم- في رحالكم؟ فوالذي نفس محمد </a:t>
            </a:r>
            <a:r>
              <a:rPr lang="ar-SA" sz="2800" dirty="0" smtClean="0">
                <a:effectLst>
                  <a:outerShdw blurRad="38100" dist="38100" dir="2700000" algn="tl">
                    <a:srgbClr val="000000">
                      <a:alpha val="43137"/>
                    </a:srgbClr>
                  </a:outerShdw>
                </a:effectLst>
                <a:cs typeface="Ali-A-Sharif" pitchFamily="2" charset="-78"/>
              </a:rPr>
              <a:t>بيده</a:t>
            </a:r>
            <a:r>
              <a:rPr lang="ar-IQ" sz="2800" dirty="0" smtClean="0">
                <a:effectLst>
                  <a:outerShdw blurRad="38100" dist="38100" dir="2700000" algn="tl">
                    <a:srgbClr val="000000">
                      <a:alpha val="43137"/>
                    </a:srgbClr>
                  </a:outerShdw>
                </a:effectLst>
                <a:cs typeface="Ali-A-Sharif" pitchFamily="2" charset="-78"/>
              </a:rPr>
              <a:t>،</a:t>
            </a:r>
            <a:r>
              <a:rPr lang="ar-SA" sz="2800" dirty="0" smtClean="0">
                <a:effectLst>
                  <a:outerShdw blurRad="38100" dist="38100" dir="2700000" algn="tl">
                    <a:srgbClr val="000000">
                      <a:alpha val="43137"/>
                    </a:srgbClr>
                  </a:outerShdw>
                </a:effectLst>
                <a:cs typeface="Ali-A-Sharif" pitchFamily="2" charset="-78"/>
              </a:rPr>
              <a:t> </a:t>
            </a:r>
            <a:r>
              <a:rPr lang="ar-SA" sz="2800" dirty="0">
                <a:effectLst>
                  <a:outerShdw blurRad="38100" dist="38100" dir="2700000" algn="tl">
                    <a:srgbClr val="000000">
                      <a:alpha val="43137"/>
                    </a:srgbClr>
                  </a:outerShdw>
                </a:effectLst>
                <a:cs typeface="Ali-A-Sharif" pitchFamily="2" charset="-78"/>
              </a:rPr>
              <a:t>لولا الهجرة لكنت امرئ من الأنصار، ولو سلك الناس </a:t>
            </a:r>
            <a:r>
              <a:rPr lang="ar-SA" sz="2800" dirty="0" smtClean="0">
                <a:effectLst>
                  <a:outerShdw blurRad="38100" dist="38100" dir="2700000" algn="tl">
                    <a:srgbClr val="000000">
                      <a:alpha val="43137"/>
                    </a:srgbClr>
                  </a:outerShdw>
                </a:effectLst>
                <a:cs typeface="Ali-A-Sharif" pitchFamily="2" charset="-78"/>
              </a:rPr>
              <a:t>شعباً</a:t>
            </a:r>
            <a:r>
              <a:rPr lang="ar-IQ" sz="2800" dirty="0" smtClean="0">
                <a:effectLst>
                  <a:outerShdw blurRad="38100" dist="38100" dir="2700000" algn="tl">
                    <a:srgbClr val="000000">
                      <a:alpha val="43137"/>
                    </a:srgbClr>
                  </a:outerShdw>
                </a:effectLst>
                <a:cs typeface="Ali-A-Sharif" pitchFamily="2" charset="-78"/>
              </a:rPr>
              <a:t>،</a:t>
            </a:r>
            <a:r>
              <a:rPr lang="ar-SA" sz="2800" dirty="0" smtClean="0">
                <a:effectLst>
                  <a:outerShdw blurRad="38100" dist="38100" dir="2700000" algn="tl">
                    <a:srgbClr val="000000">
                      <a:alpha val="43137"/>
                    </a:srgbClr>
                  </a:outerShdw>
                </a:effectLst>
                <a:cs typeface="Ali-A-Sharif" pitchFamily="2" charset="-78"/>
              </a:rPr>
              <a:t> </a:t>
            </a:r>
            <a:r>
              <a:rPr lang="ar-SA" sz="2800" dirty="0">
                <a:effectLst>
                  <a:outerShdw blurRad="38100" dist="38100" dir="2700000" algn="tl">
                    <a:srgbClr val="000000">
                      <a:alpha val="43137"/>
                    </a:srgbClr>
                  </a:outerShdw>
                </a:effectLst>
                <a:cs typeface="Ali-A-Sharif" pitchFamily="2" charset="-78"/>
              </a:rPr>
              <a:t>وسلكتْ الأنصار شعباً لسلكتُ شعب الأنصار</a:t>
            </a:r>
            <a:r>
              <a:rPr lang="ar-SA" sz="2800" dirty="0">
                <a:effectLst>
                  <a:outerShdw blurRad="38100" dist="38100" dir="2700000" algn="tl">
                    <a:srgbClr val="000000">
                      <a:alpha val="43137"/>
                    </a:srgbClr>
                  </a:outerShdw>
                </a:effectLst>
                <a:cs typeface="Ali-A-Sharif" pitchFamily="2" charset="-78"/>
              </a:rPr>
              <a:t> </a:t>
            </a:r>
            <a:r>
              <a:rPr lang="ar-IQ" sz="2800" dirty="0" smtClean="0">
                <a:effectLst>
                  <a:outerShdw blurRad="38100" dist="38100" dir="2700000" algn="tl">
                    <a:srgbClr val="000000">
                      <a:alpha val="43137"/>
                    </a:srgbClr>
                  </a:outerShdw>
                </a:effectLst>
                <a:cs typeface="Ali-A-Sharif" pitchFamily="2" charset="-78"/>
              </a:rPr>
              <a:t>..... </a:t>
            </a:r>
            <a:r>
              <a:rPr lang="ar-SA" sz="2800" b="1" dirty="0" smtClean="0">
                <a:effectLst>
                  <a:outerShdw blurRad="38100" dist="38100" dir="2700000" algn="tl">
                    <a:srgbClr val="000000">
                      <a:alpha val="43137"/>
                    </a:srgbClr>
                  </a:outerShdw>
                </a:effectLst>
                <a:cs typeface="Ali-A-Sahifa Bold" pitchFamily="2" charset="-78"/>
              </a:rPr>
              <a:t>"(</a:t>
            </a:r>
            <a:r>
              <a:rPr lang="ar-IQ" sz="2800" b="1" dirty="0" smtClean="0">
                <a:effectLst>
                  <a:outerShdw blurRad="38100" dist="38100" dir="2700000" algn="tl">
                    <a:srgbClr val="000000">
                      <a:alpha val="43137"/>
                    </a:srgbClr>
                  </a:outerShdw>
                </a:effectLst>
                <a:cs typeface="Ali-A-Sahifa Bold" pitchFamily="2" charset="-78"/>
              </a:rPr>
              <a:t>أحمد</a:t>
            </a:r>
            <a:r>
              <a:rPr lang="ar-SA" sz="2800" b="1" dirty="0" smtClean="0">
                <a:effectLst>
                  <a:outerShdw blurRad="38100" dist="38100" dir="2700000" algn="tl">
                    <a:srgbClr val="000000">
                      <a:alpha val="43137"/>
                    </a:srgbClr>
                  </a:outerShdw>
                </a:effectLst>
                <a:cs typeface="Ali-A-Sahifa Bold" pitchFamily="2" charset="-78"/>
              </a:rPr>
              <a:t>). </a:t>
            </a:r>
            <a:endParaRPr lang="en-US" sz="28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2874116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E9925AEE-6EED-F0AE-AF80-35ABFF876B46}"/>
              </a:ext>
            </a:extLst>
          </p:cNvPr>
          <p:cNvSpPr/>
          <p:nvPr/>
        </p:nvSpPr>
        <p:spPr>
          <a:xfrm>
            <a:off x="336884" y="108284"/>
            <a:ext cx="11454063" cy="603601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rtl="1">
              <a:lnSpc>
                <a:spcPct val="150000"/>
              </a:lnSpc>
            </a:pPr>
            <a:r>
              <a:rPr lang="ar-SA" sz="3200" b="1" dirty="0">
                <a:solidFill>
                  <a:srgbClr val="E30D5F"/>
                </a:solidFill>
                <a:effectLst>
                  <a:outerShdw blurRad="38100" dist="38100" dir="2700000" algn="tl">
                    <a:srgbClr val="000000">
                      <a:alpha val="43137"/>
                    </a:srgbClr>
                  </a:outerShdw>
                </a:effectLst>
                <a:cs typeface="Ali-A-Jiddah" pitchFamily="2" charset="-78"/>
              </a:rPr>
              <a:t>الخاتمة </a:t>
            </a:r>
            <a:r>
              <a:rPr lang="ar-SA" sz="3200" b="1" dirty="0" smtClean="0">
                <a:solidFill>
                  <a:srgbClr val="E30D5F"/>
                </a:solidFill>
                <a:effectLst>
                  <a:outerShdw blurRad="38100" dist="38100" dir="2700000" algn="tl">
                    <a:srgbClr val="000000">
                      <a:alpha val="43137"/>
                    </a:srgbClr>
                  </a:outerShdw>
                </a:effectLst>
                <a:cs typeface="Ali-A-Jiddah" pitchFamily="2" charset="-78"/>
              </a:rPr>
              <a:t>والنتائج</a:t>
            </a:r>
            <a:endParaRPr lang="en-US" sz="3200" b="1" dirty="0" smtClean="0">
              <a:solidFill>
                <a:srgbClr val="E30D5F"/>
              </a:solidFill>
              <a:effectLst>
                <a:outerShdw blurRad="38100" dist="38100" dir="2700000" algn="tl">
                  <a:srgbClr val="000000">
                    <a:alpha val="43137"/>
                  </a:srgbClr>
                </a:outerShdw>
              </a:effectLst>
              <a:cs typeface="Ali-A-Jiddah" pitchFamily="2" charset="-78"/>
            </a:endParaRPr>
          </a:p>
          <a:p>
            <a:pPr algn="just" rtl="1">
              <a:lnSpc>
                <a:spcPct val="150000"/>
              </a:lnSpc>
            </a:pPr>
            <a:r>
              <a:rPr lang="ar-SA" sz="3000" b="1" dirty="0" smtClean="0">
                <a:effectLst>
                  <a:outerShdw blurRad="38100" dist="38100" dir="2700000" algn="tl">
                    <a:srgbClr val="000000">
                      <a:alpha val="43137"/>
                    </a:srgbClr>
                  </a:outerShdw>
                </a:effectLst>
                <a:cs typeface="Ali-A-Sahifa Bold" pitchFamily="2" charset="-78"/>
              </a:rPr>
              <a:t>1- </a:t>
            </a:r>
            <a:r>
              <a:rPr lang="ar-SA" sz="3000" b="1" dirty="0">
                <a:effectLst>
                  <a:outerShdw blurRad="38100" dist="38100" dir="2700000" algn="tl">
                    <a:srgbClr val="000000">
                      <a:alpha val="43137"/>
                    </a:srgbClr>
                  </a:outerShdw>
                </a:effectLst>
                <a:cs typeface="Ali-A-Sahifa Bold" pitchFamily="2" charset="-78"/>
              </a:rPr>
              <a:t>القيادة الإسلامية هي عملية تحريك الناس نحو الهدف الدنيوي والأخروي وفق قيم وشريعة الإسلام</a:t>
            </a:r>
            <a:endParaRPr lang="en-US" sz="3000" b="1" dirty="0">
              <a:effectLst>
                <a:outerShdw blurRad="38100" dist="38100" dir="2700000" algn="tl">
                  <a:srgbClr val="000000">
                    <a:alpha val="43137"/>
                  </a:srgbClr>
                </a:outerShdw>
              </a:effectLst>
              <a:cs typeface="Ali-A-Sahifa Bold" pitchFamily="2" charset="-78"/>
            </a:endParaRPr>
          </a:p>
          <a:p>
            <a:pPr algn="just" rtl="1">
              <a:lnSpc>
                <a:spcPct val="150000"/>
              </a:lnSpc>
            </a:pPr>
            <a:r>
              <a:rPr lang="ar-SA" sz="3000" b="1" dirty="0">
                <a:effectLst>
                  <a:outerShdw blurRad="38100" dist="38100" dir="2700000" algn="tl">
                    <a:srgbClr val="000000">
                      <a:alpha val="43137"/>
                    </a:srgbClr>
                  </a:outerShdw>
                </a:effectLst>
                <a:cs typeface="Ali-A-Sahifa Bold" pitchFamily="2" charset="-78"/>
              </a:rPr>
              <a:t>2- القيادة من أهم المسائل التي تفتقدها أمتنا </a:t>
            </a:r>
            <a:r>
              <a:rPr lang="ar-SA" sz="3000" b="1" dirty="0" smtClean="0">
                <a:effectLst>
                  <a:outerShdw blurRad="38100" dist="38100" dir="2700000" algn="tl">
                    <a:srgbClr val="000000">
                      <a:alpha val="43137"/>
                    </a:srgbClr>
                  </a:outerShdw>
                </a:effectLst>
                <a:cs typeface="Ali-A-Sahifa Bold" pitchFamily="2" charset="-78"/>
              </a:rPr>
              <a:t>الإسلامية</a:t>
            </a:r>
            <a:r>
              <a:rPr lang="ar-IQ" sz="3000" b="1" dirty="0" smtClean="0">
                <a:effectLst>
                  <a:outerShdw blurRad="38100" dist="38100" dir="2700000" algn="tl">
                    <a:srgbClr val="000000">
                      <a:alpha val="43137"/>
                    </a:srgbClr>
                  </a:outerShdw>
                </a:effectLst>
                <a:cs typeface="Ali-A-Sahifa Bold" pitchFamily="2" charset="-78"/>
              </a:rPr>
              <a:t>،</a:t>
            </a:r>
            <a:r>
              <a:rPr lang="ar-SA" sz="3000" b="1" dirty="0" smtClean="0">
                <a:effectLst>
                  <a:outerShdw blurRad="38100" dist="38100" dir="2700000" algn="tl">
                    <a:srgbClr val="000000">
                      <a:alpha val="43137"/>
                    </a:srgbClr>
                  </a:outerShdw>
                </a:effectLst>
                <a:cs typeface="Ali-A-Sahifa Bold" pitchFamily="2" charset="-78"/>
              </a:rPr>
              <a:t> </a:t>
            </a:r>
            <a:r>
              <a:rPr lang="ar-SA" sz="3000" b="1" dirty="0">
                <a:effectLst>
                  <a:outerShdw blurRad="38100" dist="38100" dir="2700000" algn="tl">
                    <a:srgbClr val="000000">
                      <a:alpha val="43137"/>
                    </a:srgbClr>
                  </a:outerShdw>
                </a:effectLst>
                <a:cs typeface="Ali-A-Sahifa Bold" pitchFamily="2" charset="-78"/>
              </a:rPr>
              <a:t>بالرغم من أن الإسلام صنع القادة العظام، ورعاهم ووجههم لنشر الإسلام وحماية المسلمين وابلاغ الدعوة وقيادة الأمم.</a:t>
            </a:r>
            <a:endParaRPr lang="en-US" sz="3000" b="1" dirty="0">
              <a:effectLst>
                <a:outerShdw blurRad="38100" dist="38100" dir="2700000" algn="tl">
                  <a:srgbClr val="000000">
                    <a:alpha val="43137"/>
                  </a:srgbClr>
                </a:outerShdw>
              </a:effectLst>
              <a:cs typeface="Ali-A-Sahifa Bold" pitchFamily="2" charset="-78"/>
            </a:endParaRPr>
          </a:p>
          <a:p>
            <a:pPr algn="just" rtl="1">
              <a:lnSpc>
                <a:spcPct val="150000"/>
              </a:lnSpc>
            </a:pPr>
            <a:r>
              <a:rPr lang="ar-SA" sz="3000" b="1" dirty="0">
                <a:effectLst>
                  <a:outerShdw blurRad="38100" dist="38100" dir="2700000" algn="tl">
                    <a:srgbClr val="000000">
                      <a:alpha val="43137"/>
                    </a:srgbClr>
                  </a:outerShdw>
                </a:effectLst>
                <a:cs typeface="Ali-A-Sahifa Bold" pitchFamily="2" charset="-78"/>
              </a:rPr>
              <a:t>3- أولى الإسلام بشكل عام والسنة النبوية بشكل خاص الشخصية الإنسانية عناية فائقة، وجعل بناءها من أولوياته التي تقوم على مقاييس محددة في غاية الدقة والإتقان. وعملت السنة المطهرة على تهيئة كافة الأسباب التي تحقق بناء الشخصية القيادية في جميع جوانبها المختلفة</a:t>
            </a:r>
            <a:r>
              <a:rPr lang="ar-SA" sz="3000" b="1" dirty="0" smtClean="0">
                <a:effectLst>
                  <a:outerShdw blurRad="38100" dist="38100" dir="2700000" algn="tl">
                    <a:srgbClr val="000000">
                      <a:alpha val="43137"/>
                    </a:srgbClr>
                  </a:outerShdw>
                </a:effectLst>
                <a:cs typeface="Ali-A-Sahifa Bold" pitchFamily="2" charset="-78"/>
              </a:rPr>
              <a:t>.</a:t>
            </a:r>
            <a:endParaRPr lang="en-US" sz="30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4088729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E9925AEE-6EED-F0AE-AF80-35ABFF876B46}"/>
              </a:ext>
            </a:extLst>
          </p:cNvPr>
          <p:cNvSpPr/>
          <p:nvPr/>
        </p:nvSpPr>
        <p:spPr>
          <a:xfrm>
            <a:off x="168442" y="108284"/>
            <a:ext cx="11718758" cy="603601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lnSpc>
                <a:spcPct val="150000"/>
              </a:lnSpc>
            </a:pPr>
            <a:r>
              <a:rPr lang="ar-SA" sz="2800" b="1" dirty="0" smtClean="0">
                <a:effectLst>
                  <a:outerShdw blurRad="38100" dist="38100" dir="2700000" algn="tl">
                    <a:srgbClr val="000000">
                      <a:alpha val="43137"/>
                    </a:srgbClr>
                  </a:outerShdw>
                </a:effectLst>
                <a:cs typeface="Ali-A-Sahifa Bold" pitchFamily="2" charset="-78"/>
              </a:rPr>
              <a:t>4-</a:t>
            </a:r>
            <a:r>
              <a:rPr lang="ar-SA" sz="2800" dirty="0" smtClean="0">
                <a:effectLst>
                  <a:outerShdw blurRad="38100" dist="38100" dir="2700000" algn="tl">
                    <a:srgbClr val="000000">
                      <a:alpha val="43137"/>
                    </a:srgbClr>
                  </a:outerShdw>
                </a:effectLst>
                <a:cs typeface="Ali-A-Sahifa Bold" pitchFamily="2" charset="-78"/>
              </a:rPr>
              <a:t> </a:t>
            </a:r>
            <a:r>
              <a:rPr lang="ar-SA" sz="2800" dirty="0">
                <a:effectLst>
                  <a:outerShdw blurRad="38100" dist="38100" dir="2700000" algn="tl">
                    <a:srgbClr val="000000">
                      <a:alpha val="43137"/>
                    </a:srgbClr>
                  </a:outerShdw>
                </a:effectLst>
                <a:cs typeface="Ali-A-Sahifa Bold" pitchFamily="2" charset="-78"/>
              </a:rPr>
              <a:t>يمتاز الشخصية القيادية بقدرة عالية على التفكير والاستدلال المنطقي، ولديه قدرات ابتكارية عالية، بجانب الأداءات العملية ذات المستوى الرفيع، مع قدرة عالية على حل المشكلات بطرق إبداعية غير مألوفة، ويمتلك دقة الملاحظة وعمق الفهم وحب الاكتشاف البحث عن الجديد، وغيرها من القدرات العقلية. </a:t>
            </a:r>
            <a:endParaRPr lang="en-US" sz="2800" dirty="0">
              <a:effectLst>
                <a:outerShdw blurRad="38100" dist="38100" dir="2700000" algn="tl">
                  <a:srgbClr val="000000">
                    <a:alpha val="43137"/>
                  </a:srgbClr>
                </a:outerShdw>
              </a:effectLst>
              <a:cs typeface="Ali-A-Sahifa Bold" pitchFamily="2" charset="-78"/>
            </a:endParaRPr>
          </a:p>
          <a:p>
            <a:pPr algn="just" rtl="1">
              <a:lnSpc>
                <a:spcPct val="150000"/>
              </a:lnSpc>
            </a:pPr>
            <a:r>
              <a:rPr lang="ar-SA" sz="2800" b="1" dirty="0">
                <a:effectLst>
                  <a:outerShdw blurRad="38100" dist="38100" dir="2700000" algn="tl">
                    <a:srgbClr val="000000">
                      <a:alpha val="43137"/>
                    </a:srgbClr>
                  </a:outerShdw>
                </a:effectLst>
                <a:cs typeface="Ali-A-Sahifa Bold" pitchFamily="2" charset="-78"/>
              </a:rPr>
              <a:t>5-</a:t>
            </a:r>
            <a:r>
              <a:rPr lang="ar-SA" sz="2800" dirty="0">
                <a:effectLst>
                  <a:outerShdw blurRad="38100" dist="38100" dir="2700000" algn="tl">
                    <a:srgbClr val="000000">
                      <a:alpha val="43137"/>
                    </a:srgbClr>
                  </a:outerShdw>
                </a:effectLst>
                <a:cs typeface="Ali-A-Sahifa Bold" pitchFamily="2" charset="-78"/>
              </a:rPr>
              <a:t> حثّت السنة النبوية الشخصية القيادية على التفكير </a:t>
            </a:r>
            <a:r>
              <a:rPr lang="ar-SA" sz="2800" dirty="0" smtClean="0">
                <a:effectLst>
                  <a:outerShdw blurRad="38100" dist="38100" dir="2700000" algn="tl">
                    <a:srgbClr val="000000">
                      <a:alpha val="43137"/>
                    </a:srgbClr>
                  </a:outerShdw>
                </a:effectLst>
                <a:cs typeface="Ali-A-Sahifa Bold" pitchFamily="2" charset="-78"/>
              </a:rPr>
              <a:t>الإيجابي. </a:t>
            </a:r>
            <a:endParaRPr lang="en-US" sz="2800" dirty="0">
              <a:effectLst>
                <a:outerShdw blurRad="38100" dist="38100" dir="2700000" algn="tl">
                  <a:srgbClr val="000000">
                    <a:alpha val="43137"/>
                  </a:srgbClr>
                </a:outerShdw>
              </a:effectLst>
              <a:cs typeface="Ali-A-Sahifa Bold" pitchFamily="2" charset="-78"/>
            </a:endParaRPr>
          </a:p>
          <a:p>
            <a:pPr algn="just" rtl="1">
              <a:lnSpc>
                <a:spcPct val="150000"/>
              </a:lnSpc>
            </a:pPr>
            <a:r>
              <a:rPr lang="ar-SA" sz="2800" b="1" dirty="0">
                <a:effectLst>
                  <a:outerShdw blurRad="38100" dist="38100" dir="2700000" algn="tl">
                    <a:srgbClr val="000000">
                      <a:alpha val="43137"/>
                    </a:srgbClr>
                  </a:outerShdw>
                </a:effectLst>
                <a:cs typeface="Ali-A-Sahifa Bold" pitchFamily="2" charset="-78"/>
              </a:rPr>
              <a:t>6-</a:t>
            </a:r>
            <a:r>
              <a:rPr lang="ar-SA" sz="2800" dirty="0">
                <a:effectLst>
                  <a:outerShdw blurRad="38100" dist="38100" dir="2700000" algn="tl">
                    <a:srgbClr val="000000">
                      <a:alpha val="43137"/>
                    </a:srgbClr>
                  </a:outerShdw>
                </a:effectLst>
                <a:cs typeface="Ali-A-Sahifa Bold" pitchFamily="2" charset="-78"/>
              </a:rPr>
              <a:t> تتميز المنهج النبوي في بناء الشخصية القيادية بالتركيز على جانب حسن الإدارة والتصرف في كل موقف تواجه القائد، وتنظيم الأفراد والأشياء بشكل مناسب، ويعطى صلاحيات للقائد يجعله قادراً على وضع الأشياء في مكانها المناسب واتخاذ القرار اللازمة</a:t>
            </a:r>
            <a:r>
              <a:rPr lang="ar-SA" sz="2800" dirty="0" smtClean="0">
                <a:effectLst>
                  <a:outerShdw blurRad="38100" dist="38100" dir="2700000" algn="tl">
                    <a:srgbClr val="000000">
                      <a:alpha val="43137"/>
                    </a:srgbClr>
                  </a:outerShdw>
                </a:effectLst>
                <a:cs typeface="Ali-A-Sahifa Bold" pitchFamily="2" charset="-78"/>
              </a:rPr>
              <a:t>.</a:t>
            </a:r>
            <a:endParaRPr lang="en-US" sz="2800"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1537805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A8B907D3-DDF0-ACE7-D077-61D8FE16BFE9}"/>
              </a:ext>
            </a:extLst>
          </p:cNvPr>
          <p:cNvSpPr/>
          <p:nvPr/>
        </p:nvSpPr>
        <p:spPr>
          <a:xfrm>
            <a:off x="553453" y="168442"/>
            <a:ext cx="11081084" cy="5811253"/>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lnSpc>
                <a:spcPct val="150000"/>
              </a:lnSpc>
            </a:pPr>
            <a:r>
              <a:rPr lang="ar-IQ" sz="3600" b="1" dirty="0" smtClean="0">
                <a:effectLst>
                  <a:outerShdw blurRad="38100" dist="38100" dir="2700000" algn="tl">
                    <a:srgbClr val="000000">
                      <a:alpha val="43137"/>
                    </a:srgbClr>
                  </a:outerShdw>
                </a:effectLst>
                <a:cs typeface="Ali-A-Sahifa Bold" pitchFamily="2" charset="-78"/>
              </a:rPr>
              <a:t>و</a:t>
            </a:r>
            <a:r>
              <a:rPr lang="ar-SA" sz="3600" b="1" dirty="0" smtClean="0">
                <a:effectLst>
                  <a:outerShdw blurRad="38100" dist="38100" dir="2700000" algn="tl">
                    <a:srgbClr val="000000">
                      <a:alpha val="43137"/>
                    </a:srgbClr>
                  </a:outerShdw>
                </a:effectLst>
                <a:cs typeface="Ali-A-Sahifa Bold" pitchFamily="2" charset="-78"/>
              </a:rPr>
              <a:t>القيادة </a:t>
            </a:r>
            <a:r>
              <a:rPr lang="ar-SA" sz="3600" b="1" dirty="0">
                <a:effectLst>
                  <a:outerShdw blurRad="38100" dist="38100" dir="2700000" algn="tl">
                    <a:srgbClr val="000000">
                      <a:alpha val="43137"/>
                    </a:srgbClr>
                  </a:outerShdw>
                </a:effectLst>
                <a:cs typeface="Ali-A-Sahifa Bold" pitchFamily="2" charset="-78"/>
              </a:rPr>
              <a:t>من أهم المسائل التي تفتقدها أمتنا </a:t>
            </a:r>
            <a:r>
              <a:rPr lang="ar-SA" sz="3600" b="1" dirty="0" smtClean="0">
                <a:effectLst>
                  <a:outerShdw blurRad="38100" dist="38100" dir="2700000" algn="tl">
                    <a:srgbClr val="000000">
                      <a:alpha val="43137"/>
                    </a:srgbClr>
                  </a:outerShdw>
                </a:effectLst>
                <a:cs typeface="Ali-A-Sahifa Bold" pitchFamily="2" charset="-78"/>
              </a:rPr>
              <a:t>الإسلامية</a:t>
            </a:r>
            <a:r>
              <a:rPr lang="ar-IQ" sz="3600" b="1" dirty="0" smtClean="0">
                <a:effectLst>
                  <a:outerShdw blurRad="38100" dist="38100" dir="2700000" algn="tl">
                    <a:srgbClr val="000000">
                      <a:alpha val="43137"/>
                    </a:srgbClr>
                  </a:outerShdw>
                </a:effectLst>
                <a:cs typeface="Ali-A-Sahifa Bold" pitchFamily="2" charset="-78"/>
              </a:rPr>
              <a:t>،</a:t>
            </a:r>
            <a:r>
              <a:rPr lang="ar-SA" sz="3600" b="1" dirty="0" smtClean="0">
                <a:effectLst>
                  <a:outerShdw blurRad="38100" dist="38100" dir="2700000" algn="tl">
                    <a:srgbClr val="000000">
                      <a:alpha val="43137"/>
                    </a:srgbClr>
                  </a:outerShdw>
                </a:effectLst>
                <a:cs typeface="Ali-A-Sahifa Bold" pitchFamily="2" charset="-78"/>
              </a:rPr>
              <a:t> </a:t>
            </a:r>
            <a:r>
              <a:rPr lang="ar-SA" sz="3600" b="1" dirty="0">
                <a:effectLst>
                  <a:outerShdw blurRad="38100" dist="38100" dir="2700000" algn="tl">
                    <a:srgbClr val="000000">
                      <a:alpha val="43137"/>
                    </a:srgbClr>
                  </a:outerShdw>
                </a:effectLst>
                <a:cs typeface="Ali-A-Sahifa Bold" pitchFamily="2" charset="-78"/>
              </a:rPr>
              <a:t>بالرغم من أن الإسلام صنع القادة العظام، ورعاهم ووجههم لنشر الإسلام وحماية المسلمين وابلاغ الدعوة وقيادة الأمم، فكان النّبي –صلى الله عليه وسلم- القائد والمعلم الأول لهذه المدرسة، فعلى يديه تربي القادة العظماء، وما أحوج الأمة الإسلامية اليوم لأنْ تعيد أمجاد </a:t>
            </a:r>
            <a:r>
              <a:rPr lang="ar-SA" sz="3600" b="1" dirty="0">
                <a:effectLst>
                  <a:outerShdw blurRad="38100" dist="38100" dir="2700000" algn="tl">
                    <a:srgbClr val="000000">
                      <a:alpha val="43137"/>
                    </a:srgbClr>
                  </a:outerShdw>
                </a:effectLst>
                <a:cs typeface="Ali-A-Sahifa Bold" pitchFamily="2" charset="-78"/>
              </a:rPr>
              <a:t>الماضي، </a:t>
            </a:r>
            <a:r>
              <a:rPr lang="ar-SA" sz="3600" b="1" dirty="0">
                <a:effectLst>
                  <a:outerShdw blurRad="38100" dist="38100" dir="2700000" algn="tl">
                    <a:srgbClr val="000000">
                      <a:alpha val="43137"/>
                    </a:srgbClr>
                  </a:outerShdw>
                </a:effectLst>
                <a:cs typeface="Ali-A-Sahifa Bold" pitchFamily="2" charset="-78"/>
              </a:rPr>
              <a:t>وذلك لتمحو عار اليوم</a:t>
            </a:r>
            <a:r>
              <a:rPr lang="ar-SA" sz="3600" b="1" dirty="0" smtClean="0">
                <a:effectLst>
                  <a:outerShdw blurRad="38100" dist="38100" dir="2700000" algn="tl">
                    <a:srgbClr val="000000">
                      <a:alpha val="43137"/>
                    </a:srgbClr>
                  </a:outerShdw>
                </a:effectLst>
                <a:cs typeface="Ali-A-Sahifa Bold" pitchFamily="2" charset="-78"/>
              </a:rPr>
              <a:t>.</a:t>
            </a:r>
            <a:endParaRPr lang="en-US" sz="3600" b="1" dirty="0">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2797230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3CB54002-84A6-3B3B-3093-D7DAA42D24F8}"/>
              </a:ext>
            </a:extLst>
          </p:cNvPr>
          <p:cNvSpPr/>
          <p:nvPr/>
        </p:nvSpPr>
        <p:spPr>
          <a:xfrm>
            <a:off x="252663" y="180475"/>
            <a:ext cx="11472021" cy="5317957"/>
          </a:xfrm>
          <a:prstGeom prst="rect">
            <a:avLst/>
          </a:prstGeom>
          <a:noFill/>
          <a:ln>
            <a:solidFill>
              <a:srgbClr val="0070C0"/>
            </a:solidFill>
          </a:ln>
        </p:spPr>
        <p:style>
          <a:lnRef idx="0">
            <a:scrgbClr r="0" g="0" b="0"/>
          </a:lnRef>
          <a:fillRef idx="0">
            <a:scrgbClr r="0" g="0" b="0"/>
          </a:fillRef>
          <a:effectRef idx="0">
            <a:scrgbClr r="0" g="0" b="0"/>
          </a:effectRef>
          <a:fontRef idx="minor">
            <a:schemeClr val="dk1"/>
          </a:fontRef>
        </p:style>
        <p:txBody>
          <a:bodyPr rtlCol="0" anchor="ctr"/>
          <a:lstStyle/>
          <a:p>
            <a:pPr marL="457200" indent="-457200" algn="just" rtl="1">
              <a:lnSpc>
                <a:spcPct val="150000"/>
              </a:lnSpc>
              <a:buFontTx/>
              <a:buChar char="-"/>
            </a:pPr>
            <a:r>
              <a:rPr lang="ar-SA" sz="4000" b="1" dirty="0" smtClean="0">
                <a:solidFill>
                  <a:srgbClr val="FF0000"/>
                </a:solidFill>
                <a:effectLst>
                  <a:outerShdw blurRad="38100" dist="38100" dir="2700000" algn="tl">
                    <a:srgbClr val="000000">
                      <a:alpha val="43137"/>
                    </a:srgbClr>
                  </a:outerShdw>
                </a:effectLst>
                <a:cs typeface="Ali-A-Jiddah" pitchFamily="2" charset="-78"/>
              </a:rPr>
              <a:t>تعريف الش</a:t>
            </a:r>
            <a:r>
              <a:rPr lang="ar-IQ" sz="4000" b="1" dirty="0" smtClean="0">
                <a:solidFill>
                  <a:srgbClr val="FF0000"/>
                </a:solidFill>
                <a:effectLst>
                  <a:outerShdw blurRad="38100" dist="38100" dir="2700000" algn="tl">
                    <a:srgbClr val="000000">
                      <a:alpha val="43137"/>
                    </a:srgbClr>
                  </a:outerShdw>
                </a:effectLst>
                <a:cs typeface="Ali-A-Jiddah" pitchFamily="2" charset="-78"/>
              </a:rPr>
              <a:t>َّ</a:t>
            </a:r>
            <a:r>
              <a:rPr lang="ar-SA" sz="4000" b="1" dirty="0" smtClean="0">
                <a:solidFill>
                  <a:srgbClr val="FF0000"/>
                </a:solidFill>
                <a:effectLst>
                  <a:outerShdw blurRad="38100" dist="38100" dir="2700000" algn="tl">
                    <a:srgbClr val="000000">
                      <a:alpha val="43137"/>
                    </a:srgbClr>
                  </a:outerShdw>
                </a:effectLst>
                <a:cs typeface="Ali-A-Jiddah" pitchFamily="2" charset="-78"/>
              </a:rPr>
              <a:t>خصي</a:t>
            </a:r>
            <a:r>
              <a:rPr lang="ar-IQ" sz="4000" b="1" dirty="0" smtClean="0">
                <a:solidFill>
                  <a:srgbClr val="FF0000"/>
                </a:solidFill>
                <a:effectLst>
                  <a:outerShdw blurRad="38100" dist="38100" dir="2700000" algn="tl">
                    <a:srgbClr val="000000">
                      <a:alpha val="43137"/>
                    </a:srgbClr>
                  </a:outerShdw>
                </a:effectLst>
                <a:cs typeface="Ali-A-Jiddah" pitchFamily="2" charset="-78"/>
              </a:rPr>
              <a:t>َّ</a:t>
            </a:r>
            <a:r>
              <a:rPr lang="ar-SA" sz="4000" b="1" dirty="0" smtClean="0">
                <a:solidFill>
                  <a:srgbClr val="FF0000"/>
                </a:solidFill>
                <a:effectLst>
                  <a:outerShdw blurRad="38100" dist="38100" dir="2700000" algn="tl">
                    <a:srgbClr val="000000">
                      <a:alpha val="43137"/>
                    </a:srgbClr>
                  </a:outerShdw>
                </a:effectLst>
                <a:cs typeface="Ali-A-Jiddah" pitchFamily="2" charset="-78"/>
              </a:rPr>
              <a:t>ة </a:t>
            </a:r>
            <a:endParaRPr lang="ar-IQ" sz="4000" b="1" dirty="0">
              <a:solidFill>
                <a:srgbClr val="FF0000"/>
              </a:solidFill>
              <a:effectLst>
                <a:outerShdw blurRad="38100" dist="38100" dir="2700000" algn="tl">
                  <a:srgbClr val="000000">
                    <a:alpha val="43137"/>
                  </a:srgbClr>
                </a:outerShdw>
              </a:effectLst>
              <a:cs typeface="Ali-A-Jiddah" pitchFamily="2" charset="-78"/>
            </a:endParaRPr>
          </a:p>
          <a:p>
            <a:pPr algn="just" rtl="1">
              <a:lnSpc>
                <a:spcPct val="150000"/>
              </a:lnSpc>
            </a:pPr>
            <a:r>
              <a:rPr lang="ar-SA" sz="2800" dirty="0">
                <a:effectLst>
                  <a:outerShdw blurRad="38100" dist="38100" dir="2700000" algn="tl">
                    <a:srgbClr val="000000">
                      <a:alpha val="43137"/>
                    </a:srgbClr>
                  </a:outerShdw>
                </a:effectLst>
                <a:cs typeface="Ali-A-Sahifa Bold" pitchFamily="2" charset="-78"/>
              </a:rPr>
              <a:t>لقد تعددت تعريفات </a:t>
            </a:r>
            <a:r>
              <a:rPr lang="ar-SA" sz="2800" dirty="0" smtClean="0">
                <a:effectLst>
                  <a:outerShdw blurRad="38100" dist="38100" dir="2700000" algn="tl">
                    <a:srgbClr val="000000">
                      <a:alpha val="43137"/>
                    </a:srgbClr>
                  </a:outerShdw>
                </a:effectLst>
                <a:cs typeface="Ali-A-Sahifa Bold" pitchFamily="2" charset="-78"/>
              </a:rPr>
              <a:t>الش</a:t>
            </a:r>
            <a:r>
              <a:rPr lang="ar-IQ" sz="2800" dirty="0" smtClean="0">
                <a:effectLst>
                  <a:outerShdw blurRad="38100" dist="38100" dir="2700000" algn="tl">
                    <a:srgbClr val="000000">
                      <a:alpha val="43137"/>
                    </a:srgbClr>
                  </a:outerShdw>
                </a:effectLst>
                <a:cs typeface="Ali-A-Sahifa Bold" pitchFamily="2" charset="-78"/>
              </a:rPr>
              <a:t>َّ</a:t>
            </a:r>
            <a:r>
              <a:rPr lang="ar-SA" sz="2800" dirty="0" smtClean="0">
                <a:effectLst>
                  <a:outerShdw blurRad="38100" dist="38100" dir="2700000" algn="tl">
                    <a:srgbClr val="000000">
                      <a:alpha val="43137"/>
                    </a:srgbClr>
                  </a:outerShdw>
                </a:effectLst>
                <a:cs typeface="Ali-A-Sahifa Bold" pitchFamily="2" charset="-78"/>
              </a:rPr>
              <a:t>خصية </a:t>
            </a:r>
            <a:r>
              <a:rPr lang="ar-SA" sz="2800" dirty="0">
                <a:effectLst>
                  <a:outerShdw blurRad="38100" dist="38100" dir="2700000" algn="tl">
                    <a:srgbClr val="000000">
                      <a:alpha val="43137"/>
                    </a:srgbClr>
                  </a:outerShdw>
                </a:effectLst>
                <a:cs typeface="Ali-A-Sahifa Bold" pitchFamily="2" charset="-78"/>
              </a:rPr>
              <a:t>بتعدد المدارس التي اهتمت بتعريف الشخصية وتحديد أهم معالمها، فهناك تعريفات بيولوجية، وتعريفات اجتماعية، وثالثة نفسية ، وهناك تعريفات أخرى، وهذا الاختلاف في التعريف يعود إلى اختلاف الفرضيات التي انطلقت منها النظريات المتعددة، وقد صعب على العلماء إعطاء تعريف واحد للشخصية لاشتماله على عناصر متعددة قد يعتبرها البعض ولا يعتبرها آخرون. </a:t>
            </a:r>
            <a:endParaRPr lang="en-US" sz="2800" dirty="0">
              <a:effectLst>
                <a:outerShdw blurRad="38100" dist="38100" dir="2700000" algn="tl">
                  <a:srgbClr val="000000">
                    <a:alpha val="43137"/>
                  </a:srgbClr>
                </a:outerShdw>
              </a:effectLst>
              <a:cs typeface="Ali-A-Sahifa Bold" pitchFamily="2" charset="-78"/>
            </a:endParaRPr>
          </a:p>
          <a:p>
            <a:pPr algn="just" rtl="1">
              <a:lnSpc>
                <a:spcPct val="150000"/>
              </a:lnSpc>
            </a:pPr>
            <a:r>
              <a:rPr lang="ar-IQ" sz="2800" dirty="0" smtClean="0">
                <a:effectLst>
                  <a:outerShdw blurRad="38100" dist="38100" dir="2700000" algn="tl">
                    <a:srgbClr val="000000">
                      <a:alpha val="43137"/>
                    </a:srgbClr>
                  </a:outerShdw>
                </a:effectLst>
                <a:cs typeface="Ali-A-Sahifa Bold" pitchFamily="2" charset="-78"/>
              </a:rPr>
              <a:t>و</a:t>
            </a:r>
            <a:r>
              <a:rPr lang="ar-SA" sz="2800" dirty="0" smtClean="0">
                <a:effectLst>
                  <a:outerShdw blurRad="38100" dist="38100" dir="2700000" algn="tl">
                    <a:srgbClr val="000000">
                      <a:alpha val="43137"/>
                    </a:srgbClr>
                  </a:outerShdw>
                </a:effectLst>
                <a:cs typeface="Ali-A-Sahifa Bold" pitchFamily="2" charset="-78"/>
              </a:rPr>
              <a:t>المقصود بالش</a:t>
            </a:r>
            <a:r>
              <a:rPr lang="ar-IQ" sz="2800" dirty="0" smtClean="0">
                <a:effectLst>
                  <a:outerShdw blurRad="38100" dist="38100" dir="2700000" algn="tl">
                    <a:srgbClr val="000000">
                      <a:alpha val="43137"/>
                    </a:srgbClr>
                  </a:outerShdw>
                </a:effectLst>
                <a:cs typeface="Ali-A-Sahifa Bold" pitchFamily="2" charset="-78"/>
              </a:rPr>
              <a:t>َّ</a:t>
            </a:r>
            <a:r>
              <a:rPr lang="ar-SA" sz="2800" dirty="0" smtClean="0">
                <a:effectLst>
                  <a:outerShdw blurRad="38100" dist="38100" dir="2700000" algn="tl">
                    <a:srgbClr val="000000">
                      <a:alpha val="43137"/>
                    </a:srgbClr>
                  </a:outerShdw>
                </a:effectLst>
                <a:cs typeface="Ali-A-Sahifa Bold" pitchFamily="2" charset="-78"/>
              </a:rPr>
              <a:t>خصية </a:t>
            </a:r>
            <a:r>
              <a:rPr lang="ar-SA" sz="2800" dirty="0">
                <a:effectLst>
                  <a:outerShdw blurRad="38100" dist="38100" dir="2700000" algn="tl">
                    <a:srgbClr val="000000">
                      <a:alpha val="43137"/>
                    </a:srgbClr>
                  </a:outerShdw>
                </a:effectLst>
                <a:cs typeface="Ali-A-Sahifa Bold" pitchFamily="2" charset="-78"/>
              </a:rPr>
              <a:t>عند علماء النفس والتربية: </a:t>
            </a:r>
            <a:r>
              <a:rPr lang="ar-IQ" sz="2800" b="1" dirty="0" smtClean="0">
                <a:solidFill>
                  <a:srgbClr val="0070C0"/>
                </a:solidFill>
                <a:effectLst>
                  <a:outerShdw blurRad="38100" dist="38100" dir="2700000" algn="tl">
                    <a:srgbClr val="000000">
                      <a:alpha val="43137"/>
                    </a:srgbClr>
                  </a:outerShdw>
                </a:effectLst>
                <a:cs typeface="Ali-A-Sahifa Bold" pitchFamily="2" charset="-78"/>
              </a:rPr>
              <a:t>((</a:t>
            </a:r>
            <a:r>
              <a:rPr lang="ar-SA" sz="2800" b="1" dirty="0" smtClean="0">
                <a:solidFill>
                  <a:srgbClr val="0070C0"/>
                </a:solidFill>
                <a:effectLst>
                  <a:outerShdw blurRad="38100" dist="38100" dir="2700000" algn="tl">
                    <a:srgbClr val="000000">
                      <a:alpha val="43137"/>
                    </a:srgbClr>
                  </a:outerShdw>
                </a:effectLst>
                <a:cs typeface="Ali-A-Sahifa Bold" pitchFamily="2" charset="-78"/>
              </a:rPr>
              <a:t>النظام </a:t>
            </a:r>
            <a:r>
              <a:rPr lang="ar-SA" sz="2800" b="1" dirty="0">
                <a:solidFill>
                  <a:srgbClr val="0070C0"/>
                </a:solidFill>
                <a:effectLst>
                  <a:outerShdw blurRad="38100" dist="38100" dir="2700000" algn="tl">
                    <a:srgbClr val="000000">
                      <a:alpha val="43137"/>
                    </a:srgbClr>
                  </a:outerShdw>
                </a:effectLst>
                <a:cs typeface="Ali-A-Sahifa Bold" pitchFamily="2" charset="-78"/>
              </a:rPr>
              <a:t>المتكامل من مجموعة الخصائص الجسمية والوجدانية </a:t>
            </a:r>
            <a:r>
              <a:rPr lang="ar-SA" sz="2800" b="1" dirty="0" smtClean="0">
                <a:solidFill>
                  <a:srgbClr val="0070C0"/>
                </a:solidFill>
                <a:effectLst>
                  <a:outerShdw blurRad="38100" dist="38100" dir="2700000" algn="tl">
                    <a:srgbClr val="000000">
                      <a:alpha val="43137"/>
                    </a:srgbClr>
                  </a:outerShdw>
                </a:effectLst>
                <a:cs typeface="Ali-A-Sahifa Bold" pitchFamily="2" charset="-78"/>
              </a:rPr>
              <a:t>والادراكية </a:t>
            </a:r>
            <a:r>
              <a:rPr lang="ar-SA" sz="2800" b="1" dirty="0">
                <a:solidFill>
                  <a:srgbClr val="0070C0"/>
                </a:solidFill>
                <a:effectLst>
                  <a:outerShdw blurRad="38100" dist="38100" dir="2700000" algn="tl">
                    <a:srgbClr val="000000">
                      <a:alpha val="43137"/>
                    </a:srgbClr>
                  </a:outerShdw>
                </a:effectLst>
                <a:cs typeface="Ali-A-Sahifa Bold" pitchFamily="2" charset="-78"/>
              </a:rPr>
              <a:t>التي تحدد ذاتية الفرد وتميزه عن غيره </a:t>
            </a:r>
            <a:r>
              <a:rPr lang="ar-IQ" sz="2800" b="1" dirty="0" smtClean="0">
                <a:solidFill>
                  <a:srgbClr val="0070C0"/>
                </a:solidFill>
                <a:effectLst>
                  <a:outerShdw blurRad="38100" dist="38100" dir="2700000" algn="tl">
                    <a:srgbClr val="000000">
                      <a:alpha val="43137"/>
                    </a:srgbClr>
                  </a:outerShdw>
                </a:effectLst>
                <a:cs typeface="Ali-A-Sahifa Bold" pitchFamily="2" charset="-78"/>
              </a:rPr>
              <a:t>)).</a:t>
            </a:r>
            <a:endParaRPr lang="en-US" sz="2800" b="1" dirty="0">
              <a:solidFill>
                <a:srgbClr val="0070C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li-A-Sahifa Bold" pitchFamily="2" charset="-78"/>
            </a:endParaRPr>
          </a:p>
        </p:txBody>
      </p:sp>
    </p:spTree>
    <p:extLst>
      <p:ext uri="{BB962C8B-B14F-4D97-AF65-F5344CB8AC3E}">
        <p14:creationId xmlns:p14="http://schemas.microsoft.com/office/powerpoint/2010/main" val="918048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3CB54002-84A6-3B3B-3093-D7DAA42D24F8}"/>
              </a:ext>
            </a:extLst>
          </p:cNvPr>
          <p:cNvSpPr/>
          <p:nvPr/>
        </p:nvSpPr>
        <p:spPr>
          <a:xfrm>
            <a:off x="252663" y="180474"/>
            <a:ext cx="11472021" cy="5943599"/>
          </a:xfrm>
          <a:prstGeom prst="rect">
            <a:avLst/>
          </a:prstGeom>
          <a:noFill/>
          <a:ln>
            <a:solidFill>
              <a:srgbClr val="0070C0"/>
            </a:solidFill>
          </a:ln>
        </p:spPr>
        <p:style>
          <a:lnRef idx="0">
            <a:scrgbClr r="0" g="0" b="0"/>
          </a:lnRef>
          <a:fillRef idx="0">
            <a:scrgbClr r="0" g="0" b="0"/>
          </a:fillRef>
          <a:effectRef idx="0">
            <a:scrgbClr r="0" g="0" b="0"/>
          </a:effectRef>
          <a:fontRef idx="minor">
            <a:schemeClr val="dk1"/>
          </a:fontRef>
        </p:style>
        <p:txBody>
          <a:bodyPr rtlCol="0" anchor="ctr"/>
          <a:lstStyle/>
          <a:p>
            <a:pPr algn="just" rtl="1">
              <a:lnSpc>
                <a:spcPct val="150000"/>
              </a:lnSpc>
            </a:pPr>
            <a:r>
              <a:rPr lang="ar-IQ" sz="3200" b="1" dirty="0" smtClean="0">
                <a:effectLst>
                  <a:outerShdw blurRad="38100" dist="38100" dir="2700000" algn="tl">
                    <a:srgbClr val="000000">
                      <a:alpha val="43137"/>
                    </a:srgbClr>
                  </a:outerShdw>
                </a:effectLst>
                <a:cs typeface="Ali-A-Sahifa Bold" pitchFamily="2" charset="-78"/>
              </a:rPr>
              <a:t>ومن </a:t>
            </a:r>
            <a:r>
              <a:rPr lang="ar-IQ" sz="3200" b="1" dirty="0">
                <a:effectLst>
                  <a:outerShdw blurRad="38100" dist="38100" dir="2700000" algn="tl">
                    <a:srgbClr val="000000">
                      <a:alpha val="43137"/>
                    </a:srgbClr>
                  </a:outerShdw>
                </a:effectLst>
                <a:cs typeface="Ali-A-Sahifa Bold" pitchFamily="2" charset="-78"/>
              </a:rPr>
              <a:t>خلال التتبع الدقيق لآيات القرآن الكريم والسنة النبوية </a:t>
            </a:r>
            <a:r>
              <a:rPr lang="ar-IQ" sz="3200" b="1" dirty="0" smtClean="0">
                <a:effectLst>
                  <a:outerShdw blurRad="38100" dist="38100" dir="2700000" algn="tl">
                    <a:srgbClr val="000000">
                      <a:alpha val="43137"/>
                    </a:srgbClr>
                  </a:outerShdw>
                </a:effectLst>
                <a:cs typeface="Ali-A-Sahifa Bold" pitchFamily="2" charset="-78"/>
              </a:rPr>
              <a:t>نجد </a:t>
            </a:r>
            <a:r>
              <a:rPr lang="ar-IQ" sz="3200" b="1" dirty="0">
                <a:effectLst>
                  <a:outerShdw blurRad="38100" dist="38100" dir="2700000" algn="tl">
                    <a:srgbClr val="000000">
                      <a:alpha val="43137"/>
                    </a:srgbClr>
                  </a:outerShdw>
                </a:effectLst>
                <a:cs typeface="Ali-A-Sahifa Bold" pitchFamily="2" charset="-78"/>
              </a:rPr>
              <a:t>أن التركيز في الخطاب يتمحور حول العقل والقلب والنفس، باعتبارها المكونات الأساسية لأي شخصية، وهي داخلية غير مرئية ولم يعر الإسلام مسألة المظهر الخارجي أي اهتمام كمكون أساسي للشخصية، بل من السذاجة بمكان أن يظن أن </a:t>
            </a:r>
            <a:r>
              <a:rPr lang="ar-IQ" sz="3200" b="1" dirty="0" smtClean="0">
                <a:effectLst>
                  <a:outerShdw blurRad="38100" dist="38100" dir="2700000" algn="tl">
                    <a:srgbClr val="000000">
                      <a:alpha val="43137"/>
                    </a:srgbClr>
                  </a:outerShdw>
                </a:effectLst>
                <a:cs typeface="Ali-A-Sahifa Bold" pitchFamily="2" charset="-78"/>
              </a:rPr>
              <a:t>هِنْدَامَ </a:t>
            </a:r>
            <a:r>
              <a:rPr lang="ar-IQ" sz="3200" b="1" dirty="0">
                <a:effectLst>
                  <a:outerShdw blurRad="38100" dist="38100" dir="2700000" algn="tl">
                    <a:srgbClr val="000000">
                      <a:alpha val="43137"/>
                    </a:srgbClr>
                  </a:outerShdw>
                </a:effectLst>
                <a:cs typeface="Ali-A-Sahifa Bold" pitchFamily="2" charset="-78"/>
              </a:rPr>
              <a:t>الشخص وشكله ولونه هي من مكونات شخصيته، </a:t>
            </a:r>
            <a:r>
              <a:rPr lang="ar-IQ" sz="3200" b="1" dirty="0" smtClean="0">
                <a:effectLst>
                  <a:outerShdw blurRad="38100" dist="38100" dir="2700000" algn="tl">
                    <a:srgbClr val="000000">
                      <a:alpha val="43137"/>
                    </a:srgbClr>
                  </a:outerShdw>
                </a:effectLst>
                <a:cs typeface="Ali-A-Sahifa Bold" pitchFamily="2" charset="-78"/>
              </a:rPr>
              <a:t>فلننظر إلى قوله -صلى </a:t>
            </a:r>
            <a:r>
              <a:rPr lang="ar-IQ" sz="3200" b="1" dirty="0">
                <a:effectLst>
                  <a:outerShdw blurRad="38100" dist="38100" dir="2700000" algn="tl">
                    <a:srgbClr val="000000">
                      <a:alpha val="43137"/>
                    </a:srgbClr>
                  </a:outerShdw>
                </a:effectLst>
                <a:cs typeface="Ali-A-Sahifa Bold" pitchFamily="2" charset="-78"/>
              </a:rPr>
              <a:t>الله عليه </a:t>
            </a:r>
            <a:r>
              <a:rPr lang="ar-IQ" sz="3200" b="1" dirty="0" smtClean="0">
                <a:effectLst>
                  <a:outerShdw blurRad="38100" dist="38100" dir="2700000" algn="tl">
                    <a:srgbClr val="000000">
                      <a:alpha val="43137"/>
                    </a:srgbClr>
                  </a:outerShdw>
                </a:effectLst>
                <a:cs typeface="Ali-A-Sahifa Bold" pitchFamily="2" charset="-78"/>
              </a:rPr>
              <a:t>وسلم-</a:t>
            </a:r>
            <a:r>
              <a:rPr lang="ar-IQ" sz="3200" b="1" dirty="0" smtClean="0">
                <a:solidFill>
                  <a:srgbClr val="FF0000"/>
                </a:solidFill>
                <a:effectLst>
                  <a:outerShdw blurRad="38100" dist="38100" dir="2700000" algn="tl">
                    <a:srgbClr val="000000">
                      <a:alpha val="43137"/>
                    </a:srgbClr>
                  </a:outerShdw>
                </a:effectLst>
                <a:cs typeface="Ali-A-Sahifa Bold" pitchFamily="2" charset="-78"/>
              </a:rPr>
              <a:t>: </a:t>
            </a:r>
            <a:r>
              <a:rPr lang="ar-IQ" sz="3200" b="1" dirty="0">
                <a:solidFill>
                  <a:srgbClr val="FF0000"/>
                </a:solidFill>
                <a:effectLst>
                  <a:outerShdw blurRad="38100" dist="38100" dir="2700000" algn="tl">
                    <a:srgbClr val="000000">
                      <a:alpha val="43137"/>
                    </a:srgbClr>
                  </a:outerShdw>
                </a:effectLst>
                <a:cs typeface="Ali-A-Sahifa Bold" pitchFamily="2" charset="-78"/>
              </a:rPr>
              <a:t>"</a:t>
            </a:r>
            <a:r>
              <a:rPr lang="ar-IQ" sz="3200" b="1" dirty="0" smtClean="0">
                <a:solidFill>
                  <a:srgbClr val="FF0000"/>
                </a:solidFill>
                <a:effectLst>
                  <a:outerShdw blurRad="38100" dist="38100" dir="2700000" algn="tl">
                    <a:srgbClr val="000000">
                      <a:alpha val="43137"/>
                    </a:srgbClr>
                  </a:outerShdw>
                </a:effectLst>
                <a:cs typeface="Ali-A-Sahifa Bold" pitchFamily="2" charset="-78"/>
              </a:rPr>
              <a:t>إنَّ </a:t>
            </a:r>
            <a:r>
              <a:rPr lang="ar-IQ" sz="3200" b="1" dirty="0">
                <a:solidFill>
                  <a:srgbClr val="FF0000"/>
                </a:solidFill>
                <a:effectLst>
                  <a:outerShdw blurRad="38100" dist="38100" dir="2700000" algn="tl">
                    <a:srgbClr val="000000">
                      <a:alpha val="43137"/>
                    </a:srgbClr>
                  </a:outerShdw>
                </a:effectLst>
                <a:cs typeface="Ali-A-Sahifa Bold" pitchFamily="2" charset="-78"/>
              </a:rPr>
              <a:t>الله لا ينظر إلى أجسادكم ولا إلى صوركم، ولكن ينظر إلى </a:t>
            </a:r>
            <a:r>
              <a:rPr lang="ar-IQ" sz="3200" b="1" dirty="0" smtClean="0">
                <a:solidFill>
                  <a:srgbClr val="FF0000"/>
                </a:solidFill>
                <a:effectLst>
                  <a:outerShdw blurRad="38100" dist="38100" dir="2700000" algn="tl">
                    <a:srgbClr val="000000">
                      <a:alpha val="43137"/>
                    </a:srgbClr>
                  </a:outerShdw>
                </a:effectLst>
                <a:cs typeface="Ali-A-Sahifa Bold" pitchFamily="2" charset="-78"/>
              </a:rPr>
              <a:t>قلوبكم وأعمالكم". </a:t>
            </a:r>
            <a:r>
              <a:rPr lang="ar-IQ" sz="3200" b="1" dirty="0" smtClean="0">
                <a:solidFill>
                  <a:schemeClr val="tx1"/>
                </a:solidFill>
                <a:effectLst>
                  <a:outerShdw blurRad="38100" dist="38100" dir="2700000" algn="tl">
                    <a:srgbClr val="000000">
                      <a:alpha val="43137"/>
                    </a:srgbClr>
                  </a:outerShdw>
                </a:effectLst>
                <a:cs typeface="Ali-A-Sahifa Bold" pitchFamily="2" charset="-78"/>
              </a:rPr>
              <a:t>رواه مسلم</a:t>
            </a:r>
            <a:endParaRPr lang="en-US" sz="3200" b="1" dirty="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li-A-Sahifa Bold" pitchFamily="2" charset="-78"/>
            </a:endParaRPr>
          </a:p>
        </p:txBody>
      </p:sp>
    </p:spTree>
    <p:extLst>
      <p:ext uri="{BB962C8B-B14F-4D97-AF65-F5344CB8AC3E}">
        <p14:creationId xmlns:p14="http://schemas.microsoft.com/office/powerpoint/2010/main" val="1851469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3CB54002-84A6-3B3B-3093-D7DAA42D24F8}"/>
              </a:ext>
            </a:extLst>
          </p:cNvPr>
          <p:cNvSpPr/>
          <p:nvPr/>
        </p:nvSpPr>
        <p:spPr>
          <a:xfrm>
            <a:off x="252663" y="180474"/>
            <a:ext cx="11472021" cy="5943599"/>
          </a:xfrm>
          <a:prstGeom prst="rect">
            <a:avLst/>
          </a:prstGeom>
          <a:noFill/>
          <a:ln>
            <a:solidFill>
              <a:srgbClr val="0070C0"/>
            </a:solidFill>
          </a:ln>
        </p:spPr>
        <p:style>
          <a:lnRef idx="0">
            <a:scrgbClr r="0" g="0" b="0"/>
          </a:lnRef>
          <a:fillRef idx="0">
            <a:scrgbClr r="0" g="0" b="0"/>
          </a:fillRef>
          <a:effectRef idx="0">
            <a:scrgbClr r="0" g="0" b="0"/>
          </a:effectRef>
          <a:fontRef idx="minor">
            <a:schemeClr val="dk1"/>
          </a:fontRef>
        </p:style>
        <p:txBody>
          <a:bodyPr rtlCol="0" anchor="ctr"/>
          <a:lstStyle/>
          <a:p>
            <a:pPr algn="ctr" rtl="1">
              <a:lnSpc>
                <a:spcPct val="200000"/>
              </a:lnSpc>
            </a:pPr>
            <a:r>
              <a:rPr lang="ar-IQ" sz="4400" b="1" dirty="0">
                <a:effectLst>
                  <a:outerShdw blurRad="38100" dist="38100" dir="2700000" algn="tl">
                    <a:srgbClr val="000000">
                      <a:alpha val="43137"/>
                    </a:srgbClr>
                  </a:outerShdw>
                </a:effectLst>
                <a:cs typeface="Ali-A-Jiddah" pitchFamily="2" charset="-78"/>
              </a:rPr>
              <a:t>ويمكن أن </a:t>
            </a:r>
            <a:r>
              <a:rPr lang="ar-IQ" sz="4400" b="1" dirty="0" smtClean="0">
                <a:effectLst>
                  <a:outerShdw blurRad="38100" dist="38100" dir="2700000" algn="tl">
                    <a:srgbClr val="000000">
                      <a:alpha val="43137"/>
                    </a:srgbClr>
                  </a:outerShdw>
                </a:effectLst>
                <a:cs typeface="Ali-A-Jiddah" pitchFamily="2" charset="-78"/>
              </a:rPr>
              <a:t>نعرف </a:t>
            </a:r>
            <a:r>
              <a:rPr lang="ar-IQ" sz="4400" b="1" dirty="0">
                <a:effectLst>
                  <a:outerShdw blurRad="38100" dist="38100" dir="2700000" algn="tl">
                    <a:srgbClr val="000000">
                      <a:alpha val="43137"/>
                    </a:srgbClr>
                  </a:outerShdw>
                </a:effectLst>
                <a:cs typeface="Ali-A-Jiddah" pitchFamily="2" charset="-78"/>
              </a:rPr>
              <a:t>الشخصية بخصوص الإنسان بقولنا : </a:t>
            </a:r>
            <a:endParaRPr lang="ar-IQ" sz="4400" b="1" dirty="0" smtClean="0">
              <a:effectLst>
                <a:outerShdw blurRad="38100" dist="38100" dir="2700000" algn="tl">
                  <a:srgbClr val="000000">
                    <a:alpha val="43137"/>
                  </a:srgbClr>
                </a:outerShdw>
              </a:effectLst>
              <a:cs typeface="Ali-A-Jiddah" pitchFamily="2" charset="-78"/>
            </a:endParaRPr>
          </a:p>
          <a:p>
            <a:pPr algn="ctr" rtl="1">
              <a:lnSpc>
                <a:spcPct val="200000"/>
              </a:lnSpc>
            </a:pPr>
            <a:r>
              <a:rPr lang="ar-IQ" sz="4400" b="1" dirty="0" smtClean="0">
                <a:solidFill>
                  <a:srgbClr val="FF0000"/>
                </a:solidFill>
                <a:effectLst>
                  <a:outerShdw blurRad="38100" dist="38100" dir="2700000" algn="tl">
                    <a:srgbClr val="000000">
                      <a:alpha val="43137"/>
                    </a:srgbClr>
                  </a:outerShdw>
                </a:effectLst>
                <a:cs typeface="Ali-A-Jiddah" pitchFamily="2" charset="-78"/>
              </a:rPr>
              <a:t>"هي </a:t>
            </a:r>
            <a:r>
              <a:rPr lang="ar-IQ" sz="4400" b="1" dirty="0">
                <a:solidFill>
                  <a:srgbClr val="FF0000"/>
                </a:solidFill>
                <a:effectLst>
                  <a:outerShdw blurRad="38100" dist="38100" dir="2700000" algn="tl">
                    <a:srgbClr val="000000">
                      <a:alpha val="43137"/>
                    </a:srgbClr>
                  </a:outerShdw>
                </a:effectLst>
                <a:cs typeface="Ali-A-Jiddah" pitchFamily="2" charset="-78"/>
              </a:rPr>
              <a:t>الشخصية التي ينضبط تفكيرها وميولها بقاعدة فكرية (أي بعقيدة</a:t>
            </a:r>
            <a:r>
              <a:rPr lang="ar-IQ" sz="4400" b="1" dirty="0" smtClean="0">
                <a:solidFill>
                  <a:srgbClr val="FF0000"/>
                </a:solidFill>
                <a:effectLst>
                  <a:outerShdw blurRad="38100" dist="38100" dir="2700000" algn="tl">
                    <a:srgbClr val="000000">
                      <a:alpha val="43137"/>
                    </a:srgbClr>
                  </a:outerShdw>
                </a:effectLst>
                <a:cs typeface="Ali-A-Jiddah" pitchFamily="2" charset="-78"/>
              </a:rPr>
              <a:t>)".</a:t>
            </a:r>
            <a:endParaRPr lang="en-US" sz="4400" b="1"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Ali-A-Jiddah" pitchFamily="2" charset="-78"/>
            </a:endParaRPr>
          </a:p>
        </p:txBody>
      </p:sp>
    </p:spTree>
    <p:extLst>
      <p:ext uri="{BB962C8B-B14F-4D97-AF65-F5344CB8AC3E}">
        <p14:creationId xmlns:p14="http://schemas.microsoft.com/office/powerpoint/2010/main" val="1905089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366831F4-DFCE-C81D-F19B-D5EADFE9B338}"/>
              </a:ext>
            </a:extLst>
          </p:cNvPr>
          <p:cNvSpPr/>
          <p:nvPr/>
        </p:nvSpPr>
        <p:spPr>
          <a:xfrm>
            <a:off x="3164305" y="216567"/>
            <a:ext cx="6761748" cy="962527"/>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ar-SA" sz="6000" b="1" dirty="0">
                <a:solidFill>
                  <a:srgbClr val="FF0000"/>
                </a:solidFill>
                <a:effectLst>
                  <a:outerShdw blurRad="38100" dist="38100" dir="2700000" algn="tl">
                    <a:srgbClr val="000000">
                      <a:alpha val="43137"/>
                    </a:srgbClr>
                  </a:outerShdw>
                </a:effectLst>
                <a:ea typeface="Times New Roman" panose="02020603050405020304" pitchFamily="18" charset="0"/>
                <a:cs typeface="Ali-A-Jiddah" pitchFamily="2" charset="-78"/>
              </a:rPr>
              <a:t>☼</a:t>
            </a:r>
            <a:r>
              <a:rPr lang="ar-SA" sz="6000" b="1" dirty="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li-A-Jiddah" pitchFamily="2" charset="-78"/>
              </a:rPr>
              <a:t> </a:t>
            </a:r>
            <a:r>
              <a:rPr lang="ar-IQ" sz="6000" b="1" dirty="0" smtClean="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li-A-Jiddah" pitchFamily="2" charset="-78"/>
              </a:rPr>
              <a:t>تعريف القيادة</a:t>
            </a:r>
            <a:endParaRPr lang="en-US" sz="6000" dirty="0">
              <a:solidFill>
                <a:srgbClr val="FF0000"/>
              </a:solidFill>
              <a:effectLst>
                <a:outerShdw blurRad="38100" dist="38100" dir="2700000" algn="tl">
                  <a:srgbClr val="000000">
                    <a:alpha val="43137"/>
                  </a:srgbClr>
                </a:outerShdw>
              </a:effectLst>
              <a:cs typeface="Ali-A-Jiddah" pitchFamily="2" charset="-78"/>
            </a:endParaRPr>
          </a:p>
        </p:txBody>
      </p:sp>
      <p:sp>
        <p:nvSpPr>
          <p:cNvPr id="6" name="Rectangle 5">
            <a:extLst>
              <a:ext uri="{FF2B5EF4-FFF2-40B4-BE49-F238E27FC236}">
                <a16:creationId xmlns:a16="http://schemas.microsoft.com/office/drawing/2014/main" xmlns="" id="{E9925AEE-6EED-F0AE-AF80-35ABFF876B46}"/>
              </a:ext>
            </a:extLst>
          </p:cNvPr>
          <p:cNvSpPr/>
          <p:nvPr/>
        </p:nvSpPr>
        <p:spPr>
          <a:xfrm>
            <a:off x="324853" y="1179095"/>
            <a:ext cx="11466094" cy="496520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lnSpc>
                <a:spcPct val="150000"/>
              </a:lnSpc>
            </a:pPr>
            <a:r>
              <a:rPr lang="ar-SA" sz="3200" b="1" dirty="0">
                <a:effectLst>
                  <a:outerShdw blurRad="38100" dist="38100" dir="2700000" algn="tl">
                    <a:srgbClr val="000000">
                      <a:alpha val="43137"/>
                    </a:srgbClr>
                  </a:outerShdw>
                </a:effectLst>
                <a:cs typeface="Ali-A-Sahifa Bold" pitchFamily="2" charset="-78"/>
              </a:rPr>
              <a:t>تعددت التعاريف </a:t>
            </a:r>
            <a:r>
              <a:rPr lang="ar-SA" sz="3200" b="1" dirty="0" smtClean="0">
                <a:effectLst>
                  <a:outerShdw blurRad="38100" dist="38100" dir="2700000" algn="tl">
                    <a:srgbClr val="000000">
                      <a:alpha val="43137"/>
                    </a:srgbClr>
                  </a:outerShdw>
                </a:effectLst>
                <a:cs typeface="Ali-A-Sahifa Bold" pitchFamily="2" charset="-78"/>
              </a:rPr>
              <a:t>لكلمة </a:t>
            </a:r>
            <a:r>
              <a:rPr lang="ar-SA" sz="3200" b="1" dirty="0">
                <a:effectLst>
                  <a:outerShdw blurRad="38100" dist="38100" dir="2700000" algn="tl">
                    <a:srgbClr val="000000">
                      <a:alpha val="43137"/>
                    </a:srgbClr>
                  </a:outerShdw>
                </a:effectLst>
                <a:cs typeface="Ali-A-Sahifa Bold" pitchFamily="2" charset="-78"/>
              </a:rPr>
              <a:t>القيادة تبعاً لجانب الذي يتناوله الباحث، وسنعرض بعض هذه التعاريف فيما يأتي:</a:t>
            </a:r>
            <a:endParaRPr lang="en-US" sz="3200" b="1" dirty="0">
              <a:effectLst>
                <a:outerShdw blurRad="38100" dist="38100" dir="2700000" algn="tl">
                  <a:srgbClr val="000000">
                    <a:alpha val="43137"/>
                  </a:srgbClr>
                </a:outerShdw>
              </a:effectLst>
              <a:cs typeface="Ali-A-Sahifa Bold" pitchFamily="2" charset="-78"/>
            </a:endParaRPr>
          </a:p>
          <a:p>
            <a:pPr algn="just" rtl="1">
              <a:lnSpc>
                <a:spcPct val="150000"/>
              </a:lnSpc>
            </a:pPr>
            <a:r>
              <a:rPr lang="ar-SA" sz="3200" b="1" dirty="0">
                <a:solidFill>
                  <a:srgbClr val="002060"/>
                </a:solidFill>
                <a:effectLst>
                  <a:outerShdw blurRad="38100" dist="38100" dir="2700000" algn="tl">
                    <a:srgbClr val="000000">
                      <a:alpha val="43137"/>
                    </a:srgbClr>
                  </a:outerShdw>
                </a:effectLst>
                <a:cs typeface="Ali-A-Sahifa Bold" pitchFamily="2" charset="-78"/>
              </a:rPr>
              <a:t>- "القيادة هي كل مَن يتولى شيئاً من أمور المسلمين العامة فالخليفة وعماله، وقواد الجيش والقضاة، ورؤساء الشرطة والوزراء، وغيرهم ممن يقومون بأعمال عامة في الدولة الإسلامية</a:t>
            </a:r>
            <a:r>
              <a:rPr lang="ar-SA" sz="3200" b="1" dirty="0" smtClean="0">
                <a:solidFill>
                  <a:srgbClr val="002060"/>
                </a:solidFill>
                <a:effectLst>
                  <a:outerShdw blurRad="38100" dist="38100" dir="2700000" algn="tl">
                    <a:srgbClr val="000000">
                      <a:alpha val="43137"/>
                    </a:srgbClr>
                  </a:outerShdw>
                </a:effectLst>
                <a:cs typeface="Ali-A-Sahifa Bold" pitchFamily="2" charset="-78"/>
              </a:rPr>
              <a:t>".  </a:t>
            </a:r>
            <a:endParaRPr lang="en-US" sz="3200" b="1" dirty="0">
              <a:solidFill>
                <a:srgbClr val="002060"/>
              </a:solidFill>
              <a:effectLst>
                <a:outerShdw blurRad="38100" dist="38100" dir="2700000" algn="tl">
                  <a:srgbClr val="000000">
                    <a:alpha val="43137"/>
                  </a:srgbClr>
                </a:outerShdw>
              </a:effectLst>
              <a:cs typeface="Ali-A-Sahifa Bold" pitchFamily="2" charset="-78"/>
            </a:endParaRPr>
          </a:p>
          <a:p>
            <a:pPr algn="just" rtl="1">
              <a:lnSpc>
                <a:spcPct val="150000"/>
              </a:lnSpc>
            </a:pPr>
            <a:r>
              <a:rPr lang="ar-SA" sz="3200" b="1" dirty="0">
                <a:solidFill>
                  <a:srgbClr val="E30D5F"/>
                </a:solidFill>
                <a:effectLst>
                  <a:outerShdw blurRad="38100" dist="38100" dir="2700000" algn="tl">
                    <a:srgbClr val="000000">
                      <a:alpha val="43137"/>
                    </a:srgbClr>
                  </a:outerShdw>
                </a:effectLst>
                <a:cs typeface="Ali-A-Sahifa Bold" pitchFamily="2" charset="-78"/>
              </a:rPr>
              <a:t>- "عملية تحريك مجموعة من الناس باتجاه محدد، ومخطط، وذلك بتحفيزهم على العمل باختيارهم". </a:t>
            </a:r>
            <a:endParaRPr lang="en-US" sz="3200" b="1" dirty="0">
              <a:solidFill>
                <a:srgbClr val="E30D5F"/>
              </a:solidFill>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3758640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E9925AEE-6EED-F0AE-AF80-35ABFF876B46}"/>
              </a:ext>
            </a:extLst>
          </p:cNvPr>
          <p:cNvSpPr/>
          <p:nvPr/>
        </p:nvSpPr>
        <p:spPr>
          <a:xfrm>
            <a:off x="324853" y="168443"/>
            <a:ext cx="11466094" cy="575109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lnSpc>
                <a:spcPct val="150000"/>
              </a:lnSpc>
            </a:pPr>
            <a:r>
              <a:rPr lang="ar-SA" sz="3600" b="1" dirty="0" smtClean="0">
                <a:effectLst>
                  <a:outerShdw blurRad="38100" dist="38100" dir="2700000" algn="tl">
                    <a:srgbClr val="000000">
                      <a:alpha val="43137"/>
                    </a:srgbClr>
                  </a:outerShdw>
                </a:effectLst>
                <a:cs typeface="Ali-A-Sahifa Bold" pitchFamily="2" charset="-78"/>
              </a:rPr>
              <a:t>- "</a:t>
            </a:r>
            <a:r>
              <a:rPr lang="ar-SA" sz="3600" b="1" dirty="0">
                <a:effectLst>
                  <a:outerShdw blurRad="38100" dist="38100" dir="2700000" algn="tl">
                    <a:srgbClr val="000000">
                      <a:alpha val="43137"/>
                    </a:srgbClr>
                  </a:outerShdw>
                </a:effectLst>
                <a:cs typeface="Ali-A-Sahifa Bold" pitchFamily="2" charset="-78"/>
              </a:rPr>
              <a:t>الفنّ الذي تستيطع بواسطه التأثير على </a:t>
            </a:r>
            <a:r>
              <a:rPr lang="ar-SA" sz="3600" b="1" dirty="0" smtClean="0">
                <a:effectLst>
                  <a:outerShdw blurRad="38100" dist="38100" dir="2700000" algn="tl">
                    <a:srgbClr val="000000">
                      <a:alpha val="43137"/>
                    </a:srgbClr>
                  </a:outerShdw>
                </a:effectLst>
                <a:cs typeface="Ali-A-Sahifa Bold" pitchFamily="2" charset="-78"/>
              </a:rPr>
              <a:t>الآخرين</a:t>
            </a:r>
            <a:r>
              <a:rPr lang="ar-IQ" sz="3600" b="1" dirty="0" smtClean="0">
                <a:effectLst>
                  <a:outerShdw blurRad="38100" dist="38100" dir="2700000" algn="tl">
                    <a:srgbClr val="000000">
                      <a:alpha val="43137"/>
                    </a:srgbClr>
                  </a:outerShdw>
                </a:effectLst>
                <a:cs typeface="Ali-A-Sahifa Bold" pitchFamily="2" charset="-78"/>
              </a:rPr>
              <a:t>،</a:t>
            </a:r>
            <a:r>
              <a:rPr lang="ar-SA" sz="3600" b="1" dirty="0" smtClean="0">
                <a:effectLst>
                  <a:outerShdw blurRad="38100" dist="38100" dir="2700000" algn="tl">
                    <a:srgbClr val="000000">
                      <a:alpha val="43137"/>
                    </a:srgbClr>
                  </a:outerShdw>
                </a:effectLst>
                <a:cs typeface="Ali-A-Sahifa Bold" pitchFamily="2" charset="-78"/>
              </a:rPr>
              <a:t> </a:t>
            </a:r>
            <a:r>
              <a:rPr lang="ar-SA" sz="3600" b="1" dirty="0">
                <a:effectLst>
                  <a:outerShdw blurRad="38100" dist="38100" dir="2700000" algn="tl">
                    <a:srgbClr val="000000">
                      <a:alpha val="43137"/>
                    </a:srgbClr>
                  </a:outerShdw>
                </a:effectLst>
                <a:cs typeface="Ali-A-Sahifa Bold" pitchFamily="2" charset="-78"/>
              </a:rPr>
              <a:t>لتوجيههم إلى هدف معين بطريقة تحصل بها على ثقتهم واحترامهم وطاعتهم وتعاونهم المخلص</a:t>
            </a:r>
            <a:r>
              <a:rPr lang="ar-SA" sz="3600" b="1" dirty="0" smtClean="0">
                <a:effectLst>
                  <a:outerShdw blurRad="38100" dist="38100" dir="2700000" algn="tl">
                    <a:srgbClr val="000000">
                      <a:alpha val="43137"/>
                    </a:srgbClr>
                  </a:outerShdw>
                </a:effectLst>
                <a:cs typeface="Ali-A-Sahifa Bold" pitchFamily="2" charset="-78"/>
              </a:rPr>
              <a:t>".  </a:t>
            </a:r>
            <a:endParaRPr lang="ar-IQ" sz="3600" b="1" dirty="0" smtClean="0">
              <a:effectLst>
                <a:outerShdw blurRad="38100" dist="38100" dir="2700000" algn="tl">
                  <a:srgbClr val="000000">
                    <a:alpha val="43137"/>
                  </a:srgbClr>
                </a:outerShdw>
              </a:effectLst>
              <a:cs typeface="Ali-A-Sahifa Bold" pitchFamily="2" charset="-78"/>
            </a:endParaRPr>
          </a:p>
          <a:p>
            <a:pPr algn="just" rtl="1">
              <a:lnSpc>
                <a:spcPct val="150000"/>
              </a:lnSpc>
            </a:pPr>
            <a:endParaRPr lang="en-US" sz="1400" b="1" dirty="0">
              <a:effectLst>
                <a:outerShdw blurRad="38100" dist="38100" dir="2700000" algn="tl">
                  <a:srgbClr val="000000">
                    <a:alpha val="43137"/>
                  </a:srgbClr>
                </a:outerShdw>
              </a:effectLst>
              <a:cs typeface="Ali-A-Sahifa Bold" pitchFamily="2" charset="-78"/>
            </a:endParaRPr>
          </a:p>
          <a:p>
            <a:pPr algn="just" rtl="1">
              <a:lnSpc>
                <a:spcPct val="150000"/>
              </a:lnSpc>
            </a:pPr>
            <a:r>
              <a:rPr lang="ar-IQ" sz="3600" b="1" dirty="0" smtClean="0">
                <a:solidFill>
                  <a:srgbClr val="FF0000"/>
                </a:solidFill>
                <a:effectLst>
                  <a:outerShdw blurRad="38100" dist="38100" dir="2700000" algn="tl">
                    <a:srgbClr val="000000">
                      <a:alpha val="43137"/>
                    </a:srgbClr>
                  </a:outerShdw>
                </a:effectLst>
                <a:cs typeface="Ali-A-Sahifa Bold" pitchFamily="2" charset="-78"/>
              </a:rPr>
              <a:t>- </a:t>
            </a:r>
            <a:r>
              <a:rPr lang="ar-SA" sz="3600" b="1" dirty="0" smtClean="0">
                <a:solidFill>
                  <a:srgbClr val="FF0000"/>
                </a:solidFill>
                <a:effectLst>
                  <a:outerShdw blurRad="38100" dist="38100" dir="2700000" algn="tl">
                    <a:srgbClr val="000000">
                      <a:alpha val="43137"/>
                    </a:srgbClr>
                  </a:outerShdw>
                </a:effectLst>
                <a:cs typeface="Ali-A-Sahifa Bold" pitchFamily="2" charset="-78"/>
              </a:rPr>
              <a:t>وعرّف </a:t>
            </a:r>
            <a:r>
              <a:rPr lang="ar-SA" sz="3600" b="1" dirty="0">
                <a:solidFill>
                  <a:srgbClr val="FF0000"/>
                </a:solidFill>
                <a:effectLst>
                  <a:outerShdw blurRad="38100" dist="38100" dir="2700000" algn="tl">
                    <a:srgbClr val="000000">
                      <a:alpha val="43137"/>
                    </a:srgbClr>
                  </a:outerShdw>
                </a:effectLst>
                <a:cs typeface="Ali-A-Sahifa Bold" pitchFamily="2" charset="-78"/>
              </a:rPr>
              <a:t>بعضهم القيادة الإسلامية </a:t>
            </a:r>
            <a:r>
              <a:rPr lang="ar-SA" sz="3600" b="1" dirty="0" smtClean="0">
                <a:solidFill>
                  <a:srgbClr val="FF0000"/>
                </a:solidFill>
                <a:effectLst>
                  <a:outerShdw blurRad="38100" dist="38100" dir="2700000" algn="tl">
                    <a:srgbClr val="000000">
                      <a:alpha val="43137"/>
                    </a:srgbClr>
                  </a:outerShdw>
                </a:effectLst>
                <a:cs typeface="Ali-A-Sahifa Bold" pitchFamily="2" charset="-78"/>
              </a:rPr>
              <a:t>بأنّه</a:t>
            </a:r>
            <a:r>
              <a:rPr lang="ar-IQ" sz="3600" b="1" dirty="0" smtClean="0">
                <a:solidFill>
                  <a:srgbClr val="FF0000"/>
                </a:solidFill>
                <a:effectLst>
                  <a:outerShdw blurRad="38100" dist="38100" dir="2700000" algn="tl">
                    <a:srgbClr val="000000">
                      <a:alpha val="43137"/>
                    </a:srgbClr>
                  </a:outerShdw>
                </a:effectLst>
                <a:cs typeface="Ali-A-Sahifa Bold" pitchFamily="2" charset="-78"/>
              </a:rPr>
              <a:t>ا</a:t>
            </a:r>
            <a:r>
              <a:rPr lang="ar-SA" sz="3600" b="1" dirty="0" smtClean="0">
                <a:solidFill>
                  <a:srgbClr val="FF0000"/>
                </a:solidFill>
                <a:effectLst>
                  <a:outerShdw blurRad="38100" dist="38100" dir="2700000" algn="tl">
                    <a:srgbClr val="000000">
                      <a:alpha val="43137"/>
                    </a:srgbClr>
                  </a:outerShdw>
                </a:effectLst>
                <a:cs typeface="Ali-A-Sahifa Bold" pitchFamily="2" charset="-78"/>
              </a:rPr>
              <a:t>: </a:t>
            </a:r>
            <a:r>
              <a:rPr lang="ar-SA" sz="3600" b="1" dirty="0">
                <a:solidFill>
                  <a:srgbClr val="002060"/>
                </a:solidFill>
                <a:effectLst>
                  <a:outerShdw blurRad="38100" dist="38100" dir="2700000" algn="tl">
                    <a:srgbClr val="000000">
                      <a:alpha val="43137"/>
                    </a:srgbClr>
                  </a:outerShdw>
                </a:effectLst>
                <a:cs typeface="Ali-A-Sahifa Bold" pitchFamily="2" charset="-78"/>
              </a:rPr>
              <a:t>"هي عملية تحريك الناس نحو الهدف الدنيوي والأخروي وفق قيم وشريعة الإسلام</a:t>
            </a:r>
            <a:r>
              <a:rPr lang="ar-SA" sz="3600" b="1" dirty="0" smtClean="0">
                <a:solidFill>
                  <a:srgbClr val="002060"/>
                </a:solidFill>
                <a:effectLst>
                  <a:outerShdw blurRad="38100" dist="38100" dir="2700000" algn="tl">
                    <a:srgbClr val="000000">
                      <a:alpha val="43137"/>
                    </a:srgbClr>
                  </a:outerShdw>
                </a:effectLst>
                <a:cs typeface="Ali-A-Sahifa Bold" pitchFamily="2" charset="-78"/>
              </a:rPr>
              <a:t>". </a:t>
            </a:r>
            <a:endParaRPr lang="en-US" sz="3600" b="1" dirty="0">
              <a:solidFill>
                <a:srgbClr val="002060"/>
              </a:solidFill>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575074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366831F4-DFCE-C81D-F19B-D5EADFE9B338}"/>
              </a:ext>
            </a:extLst>
          </p:cNvPr>
          <p:cNvSpPr/>
          <p:nvPr/>
        </p:nvSpPr>
        <p:spPr>
          <a:xfrm>
            <a:off x="721896" y="45946"/>
            <a:ext cx="10587788" cy="1097053"/>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ar-SA" sz="6000" b="1" dirty="0" smtClean="0">
                <a:solidFill>
                  <a:srgbClr val="FF0000"/>
                </a:solidFill>
                <a:effectLst>
                  <a:outerShdw blurRad="38100" dist="38100" dir="2700000" algn="tl">
                    <a:srgbClr val="000000">
                      <a:alpha val="43137"/>
                    </a:srgbClr>
                  </a:outerShdw>
                </a:effectLst>
                <a:ea typeface="Times New Roman" panose="02020603050405020304" pitchFamily="18" charset="0"/>
                <a:cs typeface="Ali-A-Jiddah" pitchFamily="2" charset="-78"/>
              </a:rPr>
              <a:t>☼</a:t>
            </a:r>
            <a:r>
              <a:rPr lang="ar-SA" sz="6000" b="1" dirty="0" smtClean="0">
                <a:solidFill>
                  <a:srgbClr val="FF0000"/>
                </a:solidFill>
                <a:effectLst>
                  <a:outerShdw blurRad="38100" dist="38100" dir="2700000" algn="tl">
                    <a:srgbClr val="000000">
                      <a:alpha val="43137"/>
                    </a:srgbClr>
                  </a:outerShdw>
                </a:effectLst>
                <a:latin typeface="Arial" panose="020B0604020202020204" pitchFamily="34" charset="0"/>
                <a:ea typeface="Times New Roman" panose="02020603050405020304" pitchFamily="18" charset="0"/>
                <a:cs typeface="Ali-A-Jiddah" pitchFamily="2" charset="-78"/>
              </a:rPr>
              <a:t> </a:t>
            </a:r>
            <a:r>
              <a:rPr lang="ar-IQ" sz="6000" b="1" dirty="0" smtClean="0">
                <a:solidFill>
                  <a:srgbClr val="FF0000"/>
                </a:solidFill>
                <a:cs typeface="Ali-A-Jiddah" pitchFamily="2" charset="-78"/>
              </a:rPr>
              <a:t>السُّنَّة وبناء</a:t>
            </a:r>
            <a:r>
              <a:rPr lang="ar-SA" sz="6000" b="1" dirty="0" smtClean="0">
                <a:solidFill>
                  <a:srgbClr val="FF0000"/>
                </a:solidFill>
                <a:cs typeface="Ali-A-Jiddah" pitchFamily="2" charset="-78"/>
              </a:rPr>
              <a:t> الشخصية القيادية</a:t>
            </a:r>
            <a:endParaRPr lang="en-US" sz="6000" dirty="0">
              <a:solidFill>
                <a:srgbClr val="FF0000"/>
              </a:solidFill>
              <a:effectLst>
                <a:outerShdw blurRad="38100" dist="38100" dir="2700000" algn="tl">
                  <a:srgbClr val="000000">
                    <a:alpha val="43137"/>
                  </a:srgbClr>
                </a:outerShdw>
              </a:effectLst>
              <a:cs typeface="Ali-A-Jiddah" pitchFamily="2" charset="-78"/>
            </a:endParaRPr>
          </a:p>
        </p:txBody>
      </p:sp>
      <p:sp>
        <p:nvSpPr>
          <p:cNvPr id="6" name="Rectangle 5">
            <a:extLst>
              <a:ext uri="{FF2B5EF4-FFF2-40B4-BE49-F238E27FC236}">
                <a16:creationId xmlns:a16="http://schemas.microsoft.com/office/drawing/2014/main" xmlns="" id="{E9925AEE-6EED-F0AE-AF80-35ABFF876B46}"/>
              </a:ext>
            </a:extLst>
          </p:cNvPr>
          <p:cNvSpPr/>
          <p:nvPr/>
        </p:nvSpPr>
        <p:spPr>
          <a:xfrm>
            <a:off x="168442" y="1263316"/>
            <a:ext cx="11827042" cy="4880984"/>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just" rtl="1">
              <a:lnSpc>
                <a:spcPct val="150000"/>
              </a:lnSpc>
            </a:pPr>
            <a:r>
              <a:rPr lang="ar-IQ" sz="3200" b="1" dirty="0" smtClean="0">
                <a:solidFill>
                  <a:srgbClr val="002060"/>
                </a:solidFill>
                <a:effectLst>
                  <a:outerShdw blurRad="38100" dist="38100" dir="2700000" algn="tl">
                    <a:srgbClr val="000000">
                      <a:alpha val="43137"/>
                    </a:srgbClr>
                  </a:outerShdw>
                </a:effectLst>
                <a:cs typeface="Ali-A-Jiddah" pitchFamily="2" charset="-78"/>
              </a:rPr>
              <a:t>أولاً : </a:t>
            </a:r>
            <a:r>
              <a:rPr lang="ar-SA" sz="3200" b="1" dirty="0">
                <a:solidFill>
                  <a:srgbClr val="002060"/>
                </a:solidFill>
                <a:effectLst>
                  <a:outerShdw blurRad="38100" dist="38100" dir="2700000" algn="tl">
                    <a:srgbClr val="000000">
                      <a:alpha val="43137"/>
                    </a:srgbClr>
                  </a:outerShdw>
                </a:effectLst>
                <a:cs typeface="Ali-A-Jiddah" pitchFamily="2" charset="-78"/>
              </a:rPr>
              <a:t>البناء العقلي للشخصية </a:t>
            </a:r>
            <a:r>
              <a:rPr lang="ar-SA" sz="3200" b="1" dirty="0" smtClean="0">
                <a:solidFill>
                  <a:srgbClr val="002060"/>
                </a:solidFill>
                <a:effectLst>
                  <a:outerShdw blurRad="38100" dist="38100" dir="2700000" algn="tl">
                    <a:srgbClr val="000000">
                      <a:alpha val="43137"/>
                    </a:srgbClr>
                  </a:outerShdw>
                </a:effectLst>
                <a:cs typeface="Ali-A-Jiddah" pitchFamily="2" charset="-78"/>
              </a:rPr>
              <a:t>القيادية</a:t>
            </a:r>
            <a:endParaRPr lang="ar-IQ" sz="3200" b="1" dirty="0" smtClean="0">
              <a:solidFill>
                <a:srgbClr val="002060"/>
              </a:solidFill>
              <a:effectLst>
                <a:outerShdw blurRad="38100" dist="38100" dir="2700000" algn="tl">
                  <a:srgbClr val="000000">
                    <a:alpha val="43137"/>
                  </a:srgbClr>
                </a:outerShdw>
              </a:effectLst>
              <a:cs typeface="Ali-A-Jiddah" pitchFamily="2" charset="-78"/>
            </a:endParaRPr>
          </a:p>
          <a:p>
            <a:pPr algn="just" rtl="1">
              <a:lnSpc>
                <a:spcPct val="150000"/>
              </a:lnSpc>
            </a:pPr>
            <a:r>
              <a:rPr lang="ar-SA" sz="3400" b="1" dirty="0">
                <a:effectLst>
                  <a:outerShdw blurRad="38100" dist="38100" dir="2700000" algn="tl">
                    <a:srgbClr val="000000">
                      <a:alpha val="43137"/>
                    </a:srgbClr>
                  </a:outerShdw>
                </a:effectLst>
                <a:cs typeface="Ali-A-Sahifa Bold" pitchFamily="2" charset="-78"/>
              </a:rPr>
              <a:t>يمتاز الشخصية القيادية بقدرة عالية على التفكير والاستدلال المنطقي، ولديه قدرات ابتكارية عالية، بجانب الأداءات العملية ذات المستوى الرفيع، مع قدرة عالية على حل المشكلات بطرق </a:t>
            </a:r>
            <a:r>
              <a:rPr lang="ar-SA" sz="3400" b="1" dirty="0" smtClean="0">
                <a:effectLst>
                  <a:outerShdw blurRad="38100" dist="38100" dir="2700000" algn="tl">
                    <a:srgbClr val="000000">
                      <a:alpha val="43137"/>
                    </a:srgbClr>
                  </a:outerShdw>
                </a:effectLst>
                <a:cs typeface="Ali-A-Sahifa Bold" pitchFamily="2" charset="-78"/>
              </a:rPr>
              <a:t>إبداعية، </a:t>
            </a:r>
            <a:r>
              <a:rPr lang="ar-SA" sz="3400" b="1" dirty="0">
                <a:effectLst>
                  <a:outerShdw blurRad="38100" dist="38100" dir="2700000" algn="tl">
                    <a:srgbClr val="000000">
                      <a:alpha val="43137"/>
                    </a:srgbClr>
                  </a:outerShdw>
                </a:effectLst>
                <a:cs typeface="Ali-A-Sahifa Bold" pitchFamily="2" charset="-78"/>
              </a:rPr>
              <a:t>ويمتلك دقة الملاحظة وعمق الفهم وحب الاكتشاف البحث عن الجديد، وغيرها من القدرات العقلية المتقدمة.</a:t>
            </a:r>
            <a:endParaRPr lang="en-US" sz="3400" b="1" dirty="0">
              <a:effectLst>
                <a:outerShdw blurRad="38100" dist="38100" dir="2700000" algn="tl">
                  <a:srgbClr val="000000">
                    <a:alpha val="43137"/>
                  </a:srgbClr>
                </a:outerShdw>
              </a:effectLst>
              <a:cs typeface="Ali-A-Sahifa Bold" pitchFamily="2" charset="-78"/>
            </a:endParaRPr>
          </a:p>
          <a:p>
            <a:pPr algn="just" rtl="1">
              <a:lnSpc>
                <a:spcPct val="150000"/>
              </a:lnSpc>
            </a:pPr>
            <a:r>
              <a:rPr lang="ar-SA" sz="3200" b="1" dirty="0">
                <a:solidFill>
                  <a:srgbClr val="00B050"/>
                </a:solidFill>
                <a:effectLst>
                  <a:outerShdw blurRad="38100" dist="38100" dir="2700000" algn="tl">
                    <a:srgbClr val="000000">
                      <a:alpha val="43137"/>
                    </a:srgbClr>
                  </a:outerShdw>
                </a:effectLst>
                <a:cs typeface="Ali-A-Sahifa Bold" pitchFamily="2" charset="-78"/>
              </a:rPr>
              <a:t>والخطوات التي يسلكها الإسلام والسنة النبوية للبناء العقلي للشخصية القيادية هي مايلي</a:t>
            </a:r>
            <a:r>
              <a:rPr lang="ar-SA" sz="3200" b="1" dirty="0" smtClean="0">
                <a:solidFill>
                  <a:srgbClr val="00B050"/>
                </a:solidFill>
                <a:effectLst>
                  <a:outerShdw blurRad="38100" dist="38100" dir="2700000" algn="tl">
                    <a:srgbClr val="000000">
                      <a:alpha val="43137"/>
                    </a:srgbClr>
                  </a:outerShdw>
                </a:effectLst>
                <a:cs typeface="Ali-A-Sahifa Bold" pitchFamily="2" charset="-78"/>
              </a:rPr>
              <a:t>:</a:t>
            </a:r>
            <a:endParaRPr lang="en-US" sz="3200" b="1" dirty="0">
              <a:solidFill>
                <a:srgbClr val="00B050"/>
              </a:solidFill>
              <a:effectLst>
                <a:outerShdw blurRad="38100" dist="38100" dir="2700000" algn="tl">
                  <a:srgbClr val="000000">
                    <a:alpha val="43137"/>
                  </a:srgbClr>
                </a:outerShdw>
              </a:effectLst>
              <a:cs typeface="Ali-A-Sahifa Bold" pitchFamily="2" charset="-78"/>
            </a:endParaRPr>
          </a:p>
        </p:txBody>
      </p:sp>
    </p:spTree>
    <p:extLst>
      <p:ext uri="{BB962C8B-B14F-4D97-AF65-F5344CB8AC3E}">
        <p14:creationId xmlns:p14="http://schemas.microsoft.com/office/powerpoint/2010/main" val="2856049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562</TotalTime>
  <Words>2284</Words>
  <Application>Microsoft Office PowerPoint</Application>
  <PresentationFormat>Custom</PresentationFormat>
  <Paragraphs>70</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Retrospect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CSCo</dc:creator>
  <cp:lastModifiedBy>HP</cp:lastModifiedBy>
  <cp:revision>47</cp:revision>
  <dcterms:created xsi:type="dcterms:W3CDTF">2024-01-08T13:19:28Z</dcterms:created>
  <dcterms:modified xsi:type="dcterms:W3CDTF">2024-02-13T15:51:17Z</dcterms:modified>
</cp:coreProperties>
</file>