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273" r:id="rId5"/>
    <p:sldId id="330" r:id="rId6"/>
    <p:sldId id="324" r:id="rId7"/>
    <p:sldId id="325" r:id="rId8"/>
    <p:sldId id="326" r:id="rId9"/>
    <p:sldId id="331" r:id="rId10"/>
    <p:sldId id="320" r:id="rId11"/>
    <p:sldId id="321" r:id="rId12"/>
    <p:sldId id="323" r:id="rId13"/>
    <p:sldId id="336" r:id="rId14"/>
    <p:sldId id="328" r:id="rId15"/>
    <p:sldId id="329" r:id="rId16"/>
    <p:sldId id="332" r:id="rId17"/>
    <p:sldId id="337"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7CDA-D178-4B5F-BB39-AB979008E02C}">
          <p14:sldIdLst/>
        </p14:section>
        <p14:section name="عرض المادة" id="{AABE07D2-0435-471E-8BCF-00EC1DCFF6F0}">
          <p14:sldIdLst>
            <p14:sldId id="256"/>
          </p14:sldIdLst>
        </p14:section>
        <p14:section name="محتويات المحاضرة" id="{555B0330-FBCE-4F33-962E-C8B7F02F566C}">
          <p14:sldIdLst>
            <p14:sldId id="257"/>
          </p14:sldIdLst>
        </p14:section>
        <p14:section name="الاحساس" id="{7B50EA47-DAB8-499D-88B1-8737D79D697B}">
          <p14:sldIdLst>
            <p14:sldId id="258"/>
            <p14:sldId id="273"/>
            <p14:sldId id="330"/>
            <p14:sldId id="324"/>
            <p14:sldId id="325"/>
            <p14:sldId id="326"/>
          </p14:sldIdLst>
        </p14:section>
        <p14:section name="الانتباه" id="{C9C0109F-63E4-45EC-96F9-1F0A3285E8DF}">
          <p14:sldIdLst>
            <p14:sldId id="331"/>
            <p14:sldId id="320"/>
            <p14:sldId id="321"/>
            <p14:sldId id="323"/>
            <p14:sldId id="336"/>
            <p14:sldId id="328"/>
            <p14:sldId id="329"/>
            <p14:sldId id="332"/>
            <p14:sldId id="337"/>
            <p14:sldId id="335"/>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FFFF0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solidFill>
                  <a:srgbClr val="FFFF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solidFill>
                  <a:srgbClr val="FFFF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جامعي</a:t>
            </a:r>
            <a:r>
              <a:rPr lang="ar-IQ"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ة </a:t>
            </a:r>
            <a:r>
              <a:rPr lang="ar-SA"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لط</a:t>
            </a:r>
            <a:r>
              <a:rPr lang="ar-IQ"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a:t>
            </a:r>
            <a:r>
              <a:rPr lang="ar-IQ"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ة </a:t>
            </a:r>
            <a:r>
              <a:rPr lang="ar-SA" sz="34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قسم </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الد</a:t>
            </a:r>
            <a:r>
              <a:rPr lang="ar-IQ"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راسات الإسلامي</a:t>
            </a:r>
            <a:r>
              <a:rPr lang="ar-IQ"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34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ة</a:t>
            </a:r>
            <a: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لقمان </a:t>
            </a:r>
            <a:r>
              <a:rPr lang="ar-IQ"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صمد برادۆستى</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66255"/>
            <a:ext cx="12053455" cy="983672"/>
          </a:xfrm>
        </p:spPr>
        <p:txBody>
          <a:bodyPr>
            <a:noAutofit/>
          </a:bodyPr>
          <a:lstStyle/>
          <a:p>
            <a:pPr algn="ctr"/>
            <a:r>
              <a:rPr lang="ar-IQ" sz="5400" b="1" dirty="0" smtClean="0">
                <a:solidFill>
                  <a:srgbClr val="C00000"/>
                </a:solidFill>
                <a:effectLst>
                  <a:outerShdw blurRad="38100" dist="38100" dir="2700000" algn="tl">
                    <a:srgbClr val="000000">
                      <a:alpha val="43137"/>
                    </a:srgbClr>
                  </a:outerShdw>
                </a:effectLst>
                <a:cs typeface="Ali-A-Samik" pitchFamily="2" charset="-78"/>
              </a:rPr>
              <a:t> العوامل المؤثّرة في الانتباه (العوامل الداخليَّة والخارجيَّة)</a:t>
            </a:r>
            <a:endParaRPr lang="en-US" sz="5400" b="1" dirty="0">
              <a:solidFill>
                <a:srgbClr val="C0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0" y="1136072"/>
            <a:ext cx="12081164" cy="5624945"/>
          </a:xfrm>
        </p:spPr>
        <p:txBody>
          <a:bodyPr>
            <a:noAutofit/>
          </a:bodyPr>
          <a:lstStyle/>
          <a:p>
            <a:pPr marL="0" indent="0" algn="r" rtl="1">
              <a:lnSpc>
                <a:spcPct val="150000"/>
              </a:lnSpc>
              <a:buNone/>
            </a:pPr>
            <a:r>
              <a:rPr lang="ar-SA" sz="4000" b="1" dirty="0">
                <a:solidFill>
                  <a:srgbClr val="00B050"/>
                </a:solidFill>
                <a:effectLst>
                  <a:outerShdw blurRad="38100" dist="38100" dir="2700000" algn="tl">
                    <a:srgbClr val="000000">
                      <a:alpha val="43137"/>
                    </a:srgbClr>
                  </a:outerShdw>
                </a:effectLst>
                <a:cs typeface="Ali-A-Traditional" pitchFamily="2" charset="-78"/>
              </a:rPr>
              <a:t>أولاً: العَوَامِلُ الدَّاخِلِيَّةُ </a:t>
            </a:r>
            <a:r>
              <a:rPr lang="ar-SA" sz="4000" b="1" dirty="0" smtClean="0">
                <a:solidFill>
                  <a:srgbClr val="00B050"/>
                </a:solidFill>
                <a:effectLst>
                  <a:outerShdw blurRad="38100" dist="38100" dir="2700000" algn="tl">
                    <a:srgbClr val="000000">
                      <a:alpha val="43137"/>
                    </a:srgbClr>
                  </a:outerShdw>
                </a:effectLst>
                <a:cs typeface="Ali-A-Traditional" pitchFamily="2" charset="-78"/>
              </a:rPr>
              <a:t>الذَّاتِيَّةُ</a:t>
            </a:r>
            <a:r>
              <a:rPr lang="ar-IQ" sz="4000" b="1" dirty="0" smtClean="0">
                <a:solidFill>
                  <a:srgbClr val="00B050"/>
                </a:solidFill>
                <a:effectLst>
                  <a:outerShdw blurRad="38100" dist="38100" dir="2700000" algn="tl">
                    <a:srgbClr val="000000">
                      <a:alpha val="43137"/>
                    </a:srgbClr>
                  </a:outerShdw>
                </a:effectLst>
                <a:cs typeface="Ali-A-Traditional" pitchFamily="2" charset="-78"/>
              </a:rPr>
              <a:t> </a:t>
            </a:r>
            <a:r>
              <a:rPr lang="ar-SA" sz="4000" b="1" dirty="0" smtClean="0">
                <a:solidFill>
                  <a:srgbClr val="00B050"/>
                </a:solidFill>
                <a:effectLst>
                  <a:outerShdw blurRad="38100" dist="38100" dir="2700000" algn="tl">
                    <a:srgbClr val="000000">
                      <a:alpha val="43137"/>
                    </a:srgbClr>
                  </a:outerShdw>
                </a:effectLst>
                <a:cs typeface="Ali-A-Traditional" pitchFamily="2" charset="-78"/>
              </a:rPr>
              <a:t>:</a:t>
            </a:r>
            <a:r>
              <a:rPr lang="en-US" sz="4000" b="1" dirty="0" smtClean="0">
                <a:solidFill>
                  <a:srgbClr val="00B050"/>
                </a:solidFill>
                <a:effectLst>
                  <a:outerShdw blurRad="38100" dist="38100" dir="2700000" algn="tl">
                    <a:srgbClr val="000000">
                      <a:alpha val="43137"/>
                    </a:srgbClr>
                  </a:outerShdw>
                </a:effectLst>
                <a:cs typeface="Ali-A-Traditional" pitchFamily="2" charset="-78"/>
              </a:rPr>
              <a:t> </a:t>
            </a:r>
            <a:r>
              <a:rPr lang="en-US" sz="3200" dirty="0">
                <a:cs typeface="Ali-A-Traditional" pitchFamily="2" charset="-78"/>
              </a:rPr>
              <a:t/>
            </a:r>
            <a:br>
              <a:rPr lang="en-US" sz="3200" dirty="0">
                <a:cs typeface="Ali-A-Traditional" pitchFamily="2" charset="-78"/>
              </a:rPr>
            </a:br>
            <a:r>
              <a:rPr lang="ar-SA" sz="3600" b="1" dirty="0">
                <a:solidFill>
                  <a:srgbClr val="FF0000"/>
                </a:solidFill>
                <a:effectLst>
                  <a:outerShdw blurRad="38100" dist="38100" dir="2700000" algn="tl">
                    <a:srgbClr val="000000">
                      <a:alpha val="43137"/>
                    </a:srgbClr>
                  </a:outerShdw>
                </a:effectLst>
              </a:rPr>
              <a:t>1</a:t>
            </a:r>
            <a:r>
              <a:rPr lang="ar-SA" sz="3600" b="1" dirty="0">
                <a:solidFill>
                  <a:srgbClr val="FF0000"/>
                </a:solidFill>
                <a:effectLst>
                  <a:outerShdw blurRad="38100" dist="38100" dir="2700000" algn="tl">
                    <a:srgbClr val="000000">
                      <a:alpha val="43137"/>
                    </a:srgbClr>
                  </a:outerShdw>
                </a:effectLst>
                <a:cs typeface="Ali-A-Traditional" pitchFamily="2" charset="-78"/>
              </a:rPr>
              <a:t>- </a:t>
            </a:r>
            <a:r>
              <a:rPr lang="ar-SA" sz="3600" b="1" dirty="0" smtClean="0">
                <a:solidFill>
                  <a:srgbClr val="FF0000"/>
                </a:solidFill>
                <a:effectLst>
                  <a:outerShdw blurRad="38100" dist="38100" dir="2700000" algn="tl">
                    <a:srgbClr val="000000">
                      <a:alpha val="43137"/>
                    </a:srgbClr>
                  </a:outerShdw>
                </a:effectLst>
                <a:cs typeface="Ali-A-Traditional" pitchFamily="2" charset="-78"/>
              </a:rPr>
              <a:t>الدَّوَافِع</a:t>
            </a:r>
            <a:r>
              <a:rPr lang="ar-IQ" sz="3600" b="1" dirty="0" smtClean="0">
                <a:solidFill>
                  <a:srgbClr val="FF0000"/>
                </a:solidFill>
                <a:effectLst>
                  <a:outerShdw blurRad="38100" dist="38100" dir="2700000" algn="tl">
                    <a:srgbClr val="000000">
                      <a:alpha val="43137"/>
                    </a:srgbClr>
                  </a:outerShdw>
                </a:effectLst>
                <a:cs typeface="Ali-A-Traditional" pitchFamily="2" charset="-78"/>
              </a:rPr>
              <a:t> </a:t>
            </a:r>
            <a:r>
              <a:rPr lang="ar-SA" sz="3600" b="1" dirty="0" smtClean="0">
                <a:solidFill>
                  <a:srgbClr val="FF0000"/>
                </a:solidFill>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تلعب الدوافع والميول والحاجات دوراً في توجيه انتباه الفرد نحو مثيرات معينة. مثال : اهتمام طالب الثانوية العامة بالبرامج </a:t>
            </a:r>
            <a:r>
              <a:rPr lang="ar-SA" sz="3200" b="1" dirty="0" smtClean="0">
                <a:effectLst>
                  <a:outerShdw blurRad="38100" dist="38100" dir="2700000" algn="tl">
                    <a:srgbClr val="000000">
                      <a:alpha val="43137"/>
                    </a:srgbClr>
                  </a:outerShdw>
                </a:effectLst>
                <a:cs typeface="Ali-A-Traditional" pitchFamily="2" charset="-78"/>
              </a:rPr>
              <a:t>الت</a:t>
            </a:r>
            <a:r>
              <a:rPr lang="ar-IQ" sz="3200" b="1" dirty="0" smtClean="0">
                <a:effectLst>
                  <a:outerShdw blurRad="38100" dist="38100" dir="2700000" algn="tl">
                    <a:srgbClr val="000000">
                      <a:alpha val="43137"/>
                    </a:srgbClr>
                  </a:outerShdw>
                </a:effectLst>
                <a:cs typeface="Ali-A-Traditional" pitchFamily="2" charset="-78"/>
              </a:rPr>
              <a:t>َّ</a:t>
            </a:r>
            <a:r>
              <a:rPr lang="ar-SA" sz="3200" b="1" dirty="0" smtClean="0">
                <a:effectLst>
                  <a:outerShdw blurRad="38100" dist="38100" dir="2700000" algn="tl">
                    <a:srgbClr val="000000">
                      <a:alpha val="43137"/>
                    </a:srgbClr>
                  </a:outerShdw>
                </a:effectLst>
                <a:cs typeface="Ali-A-Traditional" pitchFamily="2" charset="-78"/>
              </a:rPr>
              <a:t>عليمي</a:t>
            </a:r>
            <a:r>
              <a:rPr lang="ar-IQ" sz="3200" b="1" dirty="0" smtClean="0">
                <a:effectLst>
                  <a:outerShdw blurRad="38100" dist="38100" dir="2700000" algn="tl">
                    <a:srgbClr val="000000">
                      <a:alpha val="43137"/>
                    </a:srgbClr>
                  </a:outerShdw>
                </a:effectLst>
                <a:cs typeface="Ali-A-Traditional" pitchFamily="2" charset="-78"/>
              </a:rPr>
              <a:t>َّ</a:t>
            </a:r>
            <a:r>
              <a:rPr lang="ar-SA" sz="3200" b="1" dirty="0" smtClean="0">
                <a:effectLst>
                  <a:outerShdw blurRad="38100" dist="38100" dir="2700000" algn="tl">
                    <a:srgbClr val="000000">
                      <a:alpha val="43137"/>
                    </a:srgbClr>
                  </a:outerShdw>
                </a:effectLst>
                <a:cs typeface="Ali-A-Traditional" pitchFamily="2" charset="-78"/>
              </a:rPr>
              <a:t>ة</a:t>
            </a:r>
            <a:r>
              <a:rPr lang="ar-IQ" sz="3200" b="1" dirty="0" smtClean="0">
                <a:effectLst>
                  <a:outerShdw blurRad="38100" dist="38100" dir="2700000" algn="tl">
                    <a:srgbClr val="000000">
                      <a:alpha val="43137"/>
                    </a:srgbClr>
                  </a:outerShdw>
                </a:effectLst>
                <a:cs typeface="Ali-A-Traditional" pitchFamily="2" charset="-78"/>
              </a:rPr>
              <a:t> </a:t>
            </a:r>
            <a:r>
              <a:rPr lang="en-US" sz="3200" b="1" dirty="0" smtClean="0">
                <a:effectLst>
                  <a:outerShdw blurRad="38100" dist="38100" dir="2700000" algn="tl">
                    <a:srgbClr val="000000">
                      <a:alpha val="43137"/>
                    </a:srgbClr>
                  </a:outerShdw>
                </a:effectLst>
                <a:cs typeface="Ali-A-Traditional" pitchFamily="2" charset="-78"/>
              </a:rPr>
              <a:t>.</a:t>
            </a:r>
            <a:r>
              <a:rPr lang="ar-IQ" sz="3200" b="1" dirty="0" smtClean="0">
                <a:effectLst>
                  <a:outerShdw blurRad="38100" dist="38100" dir="2700000" algn="tl">
                    <a:srgbClr val="000000">
                      <a:alpha val="43137"/>
                    </a:srgbClr>
                  </a:outerShdw>
                </a:effectLst>
                <a:cs typeface="Ali-A-Traditional" pitchFamily="2" charset="-78"/>
              </a:rPr>
              <a:t> </a:t>
            </a:r>
            <a:r>
              <a:rPr lang="en-US" sz="3200" dirty="0">
                <a:effectLst>
                  <a:outerShdw blurRad="38100" dist="38100" dir="2700000" algn="tl">
                    <a:srgbClr val="000000">
                      <a:alpha val="43137"/>
                    </a:srgbClr>
                  </a:outerShdw>
                </a:effectLst>
                <a:cs typeface="Ali-A-Traditional" pitchFamily="2" charset="-78"/>
              </a:rPr>
              <a:t/>
            </a:r>
            <a:br>
              <a:rPr lang="en-US" sz="3200" dirty="0">
                <a:effectLst>
                  <a:outerShdw blurRad="38100" dist="38100" dir="2700000" algn="tl">
                    <a:srgbClr val="000000">
                      <a:alpha val="43137"/>
                    </a:srgbClr>
                  </a:outerShdw>
                </a:effectLst>
                <a:cs typeface="Ali-A-Traditional" pitchFamily="2" charset="-78"/>
              </a:rPr>
            </a:br>
            <a:r>
              <a:rPr lang="ar-SA" sz="3600" b="1" dirty="0">
                <a:solidFill>
                  <a:srgbClr val="002060"/>
                </a:solidFill>
                <a:effectLst>
                  <a:outerShdw blurRad="38100" dist="38100" dir="2700000" algn="tl">
                    <a:srgbClr val="000000">
                      <a:alpha val="43137"/>
                    </a:srgbClr>
                  </a:outerShdw>
                </a:effectLst>
              </a:rPr>
              <a:t>2</a:t>
            </a:r>
            <a:r>
              <a:rPr lang="ar-SA" sz="3600" b="1" dirty="0">
                <a:solidFill>
                  <a:srgbClr val="002060"/>
                </a:solidFill>
                <a:effectLst>
                  <a:outerShdw blurRad="38100" dist="38100" dir="2700000" algn="tl">
                    <a:srgbClr val="000000">
                      <a:alpha val="43137"/>
                    </a:srgbClr>
                  </a:outerShdw>
                </a:effectLst>
                <a:cs typeface="Ali-A-Traditional" pitchFamily="2" charset="-78"/>
              </a:rPr>
              <a:t>- </a:t>
            </a:r>
            <a:r>
              <a:rPr lang="ar-SA" sz="3600" b="1" dirty="0" smtClean="0">
                <a:solidFill>
                  <a:srgbClr val="002060"/>
                </a:solidFill>
                <a:effectLst>
                  <a:outerShdw blurRad="38100" dist="38100" dir="2700000" algn="tl">
                    <a:srgbClr val="000000">
                      <a:alpha val="43137"/>
                    </a:srgbClr>
                  </a:outerShdw>
                </a:effectLst>
                <a:cs typeface="Ali-A-Traditional" pitchFamily="2" charset="-78"/>
              </a:rPr>
              <a:t>التَّأَهُب:</a:t>
            </a:r>
            <a:r>
              <a:rPr lang="ar-SA" sz="3600" dirty="0" smtClean="0">
                <a:solidFill>
                  <a:srgbClr val="002060"/>
                </a:solidFill>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أي توقع </a:t>
            </a:r>
            <a:r>
              <a:rPr lang="ar-SA" sz="3200" b="1" dirty="0" smtClean="0">
                <a:effectLst>
                  <a:outerShdw blurRad="38100" dist="38100" dir="2700000" algn="tl">
                    <a:srgbClr val="000000">
                      <a:alpha val="43137"/>
                    </a:srgbClr>
                  </a:outerShdw>
                </a:effectLst>
                <a:cs typeface="Ali-A-Traditional" pitchFamily="2" charset="-78"/>
              </a:rPr>
              <a:t>الش</a:t>
            </a:r>
            <a:r>
              <a:rPr lang="ar-IQ" sz="3200" b="1" dirty="0" smtClean="0">
                <a:effectLst>
                  <a:outerShdw blurRad="38100" dist="38100" dir="2700000" algn="tl">
                    <a:srgbClr val="000000">
                      <a:alpha val="43137"/>
                    </a:srgbClr>
                  </a:outerShdw>
                </a:effectLst>
                <a:cs typeface="Ali-A-Traditional" pitchFamily="2" charset="-78"/>
              </a:rPr>
              <a:t>َّ</a:t>
            </a:r>
            <a:r>
              <a:rPr lang="ar-SA" sz="3200" b="1" dirty="0" smtClean="0">
                <a:effectLst>
                  <a:outerShdw blurRad="38100" dist="38100" dir="2700000" algn="tl">
                    <a:srgbClr val="000000">
                      <a:alpha val="43137"/>
                    </a:srgbClr>
                  </a:outerShdw>
                </a:effectLst>
                <a:cs typeface="Ali-A-Traditional" pitchFamily="2" charset="-78"/>
              </a:rPr>
              <a:t>خص </a:t>
            </a:r>
            <a:r>
              <a:rPr lang="ar-SA" sz="3200" b="1" dirty="0">
                <a:effectLst>
                  <a:outerShdw blurRad="38100" dist="38100" dir="2700000" algn="tl">
                    <a:srgbClr val="000000">
                      <a:alpha val="43137"/>
                    </a:srgbClr>
                  </a:outerShdw>
                </a:effectLst>
                <a:cs typeface="Ali-A-Traditional" pitchFamily="2" charset="-78"/>
              </a:rPr>
              <a:t>حدوث شيء ما. مثال: توقع وصول صديق يؤدي إلى الانتباه لدّق الباب</a:t>
            </a:r>
            <a:r>
              <a:rPr lang="en-US" sz="3200" dirty="0">
                <a:effectLst>
                  <a:outerShdw blurRad="38100" dist="38100" dir="2700000" algn="tl">
                    <a:srgbClr val="000000">
                      <a:alpha val="43137"/>
                    </a:srgbClr>
                  </a:outerShdw>
                </a:effectLst>
                <a:cs typeface="Ali-A-Traditional" pitchFamily="2" charset="-78"/>
              </a:rPr>
              <a:t>.</a:t>
            </a:r>
            <a:br>
              <a:rPr lang="en-US" sz="3200" dirty="0">
                <a:effectLst>
                  <a:outerShdw blurRad="38100" dist="38100" dir="2700000" algn="tl">
                    <a:srgbClr val="000000">
                      <a:alpha val="43137"/>
                    </a:srgbClr>
                  </a:outerShdw>
                </a:effectLst>
                <a:cs typeface="Ali-A-Traditional" pitchFamily="2" charset="-78"/>
              </a:rPr>
            </a:br>
            <a:r>
              <a:rPr lang="ar-SA" sz="3600" b="1" dirty="0">
                <a:solidFill>
                  <a:srgbClr val="00B050"/>
                </a:solidFill>
                <a:effectLst>
                  <a:outerShdw blurRad="38100" dist="38100" dir="2700000" algn="tl">
                    <a:srgbClr val="000000">
                      <a:alpha val="43137"/>
                    </a:srgbClr>
                  </a:outerShdw>
                </a:effectLst>
              </a:rPr>
              <a:t>3</a:t>
            </a:r>
            <a:r>
              <a:rPr lang="ar-SA" sz="3600" b="1" dirty="0">
                <a:solidFill>
                  <a:srgbClr val="00B050"/>
                </a:solidFill>
                <a:effectLst>
                  <a:outerShdw blurRad="38100" dist="38100" dir="2700000" algn="tl">
                    <a:srgbClr val="000000">
                      <a:alpha val="43137"/>
                    </a:srgbClr>
                  </a:outerShdw>
                </a:effectLst>
                <a:cs typeface="Ali-A-Traditional" pitchFamily="2" charset="-78"/>
              </a:rPr>
              <a:t>- </a:t>
            </a:r>
            <a:r>
              <a:rPr lang="ar-SA" sz="3600" b="1" dirty="0" smtClean="0">
                <a:solidFill>
                  <a:srgbClr val="00B050"/>
                </a:solidFill>
                <a:effectLst>
                  <a:outerShdw blurRad="38100" dist="38100" dir="2700000" algn="tl">
                    <a:srgbClr val="000000">
                      <a:alpha val="43137"/>
                    </a:srgbClr>
                  </a:outerShdw>
                </a:effectLst>
                <a:cs typeface="Ali-A-Traditional" pitchFamily="2" charset="-78"/>
              </a:rPr>
              <a:t>التَّعَوُد</a:t>
            </a:r>
            <a:r>
              <a:rPr lang="ar-IQ" sz="3600" b="1" dirty="0" smtClean="0">
                <a:solidFill>
                  <a:srgbClr val="00B050"/>
                </a:solidFill>
                <a:effectLst>
                  <a:outerShdw blurRad="38100" dist="38100" dir="2700000" algn="tl">
                    <a:srgbClr val="000000">
                      <a:alpha val="43137"/>
                    </a:srgbClr>
                  </a:outerShdw>
                </a:effectLst>
                <a:cs typeface="Ali-A-Traditional" pitchFamily="2" charset="-78"/>
              </a:rPr>
              <a:t> </a:t>
            </a:r>
            <a:r>
              <a:rPr lang="ar-SA" sz="3600" b="1" dirty="0" smtClean="0">
                <a:solidFill>
                  <a:srgbClr val="00B050"/>
                </a:solidFill>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أي تعود الفرد على استجابة معينة لبعض المثيرات، مثال: سماع جملة كُرديَّة في أثناء عرض فيلم </a:t>
            </a:r>
            <a:r>
              <a:rPr lang="ar-SA" sz="3200" b="1" dirty="0" smtClean="0">
                <a:effectLst>
                  <a:outerShdw blurRad="38100" dist="38100" dir="2700000" algn="tl">
                    <a:srgbClr val="000000">
                      <a:alpha val="43137"/>
                    </a:srgbClr>
                  </a:outerShdw>
                </a:effectLst>
                <a:cs typeface="Ali-A-Traditional" pitchFamily="2" charset="-78"/>
              </a:rPr>
              <a:t>أجنب</a:t>
            </a:r>
            <a:r>
              <a:rPr lang="ar-IQ" sz="3200" b="1" dirty="0" smtClean="0">
                <a:effectLst>
                  <a:outerShdw blurRad="38100" dist="38100" dir="2700000" algn="tl">
                    <a:srgbClr val="000000">
                      <a:alpha val="43137"/>
                    </a:srgbClr>
                  </a:outerShdw>
                </a:effectLst>
                <a:cs typeface="Ali-A-Traditional" pitchFamily="2" charset="-78"/>
              </a:rPr>
              <a:t>ـ</a:t>
            </a:r>
            <a:r>
              <a:rPr lang="ar-SA" sz="3200" b="1" dirty="0" smtClean="0">
                <a:effectLst>
                  <a:outerShdw blurRad="38100" dist="38100" dir="2700000" algn="tl">
                    <a:srgbClr val="000000">
                      <a:alpha val="43137"/>
                    </a:srgbClr>
                  </a:outerShdw>
                </a:effectLst>
                <a:cs typeface="Ali-A-Traditional" pitchFamily="2" charset="-78"/>
              </a:rPr>
              <a:t>ي</a:t>
            </a:r>
            <a:r>
              <a:rPr lang="ar-IQ" sz="3200" b="1" dirty="0" smtClean="0">
                <a:effectLst>
                  <a:outerShdw blurRad="38100" dist="38100" dir="2700000" algn="tl">
                    <a:srgbClr val="000000">
                      <a:alpha val="43137"/>
                    </a:srgbClr>
                  </a:outerShdw>
                </a:effectLst>
                <a:cs typeface="Ali-A-Traditional" pitchFamily="2" charset="-78"/>
              </a:rPr>
              <a:t> </a:t>
            </a:r>
            <a:r>
              <a:rPr lang="en-US" sz="3200" b="1" dirty="0" smtClean="0">
                <a:effectLst>
                  <a:outerShdw blurRad="38100" dist="38100" dir="2700000" algn="tl">
                    <a:srgbClr val="000000">
                      <a:alpha val="43137"/>
                    </a:srgbClr>
                  </a:outerShdw>
                </a:effectLst>
                <a:cs typeface="Ali-A-Traditional" pitchFamily="2" charset="-78"/>
              </a:rPr>
              <a:t>.</a:t>
            </a:r>
            <a:r>
              <a:rPr lang="ar-IQ" sz="3200" b="1" dirty="0" smtClean="0">
                <a:effectLst>
                  <a:outerShdw blurRad="38100" dist="38100" dir="2700000" algn="tl">
                    <a:srgbClr val="000000">
                      <a:alpha val="43137"/>
                    </a:srgbClr>
                  </a:outerShdw>
                </a:effectLst>
                <a:cs typeface="Ali-A-Traditional" pitchFamily="2" charset="-78"/>
              </a:rPr>
              <a:t> </a:t>
            </a:r>
            <a:r>
              <a:rPr lang="en-US" sz="3200" dirty="0">
                <a:effectLst>
                  <a:outerShdw blurRad="38100" dist="38100" dir="2700000" algn="tl">
                    <a:srgbClr val="000000">
                      <a:alpha val="43137"/>
                    </a:srgbClr>
                  </a:outerShdw>
                </a:effectLst>
                <a:cs typeface="Ali-A-Traditional" pitchFamily="2" charset="-78"/>
              </a:rPr>
              <a:t/>
            </a:r>
            <a:br>
              <a:rPr lang="en-US" sz="3200" dirty="0">
                <a:effectLst>
                  <a:outerShdw blurRad="38100" dist="38100" dir="2700000" algn="tl">
                    <a:srgbClr val="000000">
                      <a:alpha val="43137"/>
                    </a:srgbClr>
                  </a:outerShdw>
                </a:effectLst>
                <a:cs typeface="Ali-A-Traditional" pitchFamily="2" charset="-78"/>
              </a:rPr>
            </a:br>
            <a:r>
              <a:rPr lang="ar-SA" sz="3600" b="1" dirty="0">
                <a:solidFill>
                  <a:srgbClr val="0070C0"/>
                </a:solidFill>
                <a:effectLst>
                  <a:outerShdw blurRad="38100" dist="38100" dir="2700000" algn="tl">
                    <a:srgbClr val="000000">
                      <a:alpha val="43137"/>
                    </a:srgbClr>
                  </a:outerShdw>
                </a:effectLst>
              </a:rPr>
              <a:t>4</a:t>
            </a:r>
            <a:r>
              <a:rPr lang="ar-SA" sz="3600" b="1" dirty="0">
                <a:solidFill>
                  <a:srgbClr val="0070C0"/>
                </a:solidFill>
                <a:effectLst>
                  <a:outerShdw blurRad="38100" dist="38100" dir="2700000" algn="tl">
                    <a:srgbClr val="000000">
                      <a:alpha val="43137"/>
                    </a:srgbClr>
                  </a:outerShdw>
                </a:effectLst>
                <a:cs typeface="Ali-A-Traditional" pitchFamily="2" charset="-78"/>
              </a:rPr>
              <a:t>- </a:t>
            </a:r>
            <a:r>
              <a:rPr lang="ar-SA" sz="3600" b="1" dirty="0" smtClean="0">
                <a:solidFill>
                  <a:srgbClr val="0070C0"/>
                </a:solidFill>
                <a:effectLst>
                  <a:outerShdw blurRad="38100" dist="38100" dir="2700000" algn="tl">
                    <a:srgbClr val="000000">
                      <a:alpha val="43137"/>
                    </a:srgbClr>
                  </a:outerShdw>
                </a:effectLst>
                <a:cs typeface="Ali-A-Traditional" pitchFamily="2" charset="-78"/>
              </a:rPr>
              <a:t>الرَّاحَة</a:t>
            </a:r>
            <a:r>
              <a:rPr lang="ar-IQ" sz="3600" b="1" dirty="0" smtClean="0">
                <a:solidFill>
                  <a:srgbClr val="0070C0"/>
                </a:solidFill>
                <a:effectLst>
                  <a:outerShdw blurRad="38100" dist="38100" dir="2700000" algn="tl">
                    <a:srgbClr val="000000">
                      <a:alpha val="43137"/>
                    </a:srgbClr>
                  </a:outerShdw>
                </a:effectLst>
                <a:cs typeface="Ali-A-Traditional" pitchFamily="2" charset="-78"/>
              </a:rPr>
              <a:t> </a:t>
            </a:r>
            <a:r>
              <a:rPr lang="ar-SA" sz="3600" b="1" dirty="0" smtClean="0">
                <a:solidFill>
                  <a:srgbClr val="0070C0"/>
                </a:solidFill>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الش</a:t>
            </a:r>
            <a:r>
              <a:rPr lang="ar-IQ" sz="3200" b="1" dirty="0" smtClean="0">
                <a:effectLst>
                  <a:outerShdw blurRad="38100" dist="38100" dir="2700000" algn="tl">
                    <a:srgbClr val="000000">
                      <a:alpha val="43137"/>
                    </a:srgbClr>
                  </a:outerShdw>
                </a:effectLst>
                <a:cs typeface="Ali-A-Traditional" pitchFamily="2" charset="-78"/>
              </a:rPr>
              <a:t>َّ</a:t>
            </a:r>
            <a:r>
              <a:rPr lang="ar-SA" sz="3200" b="1" dirty="0" smtClean="0">
                <a:effectLst>
                  <a:outerShdw blurRad="38100" dist="38100" dir="2700000" algn="tl">
                    <a:srgbClr val="000000">
                      <a:alpha val="43137"/>
                    </a:srgbClr>
                  </a:outerShdw>
                </a:effectLst>
                <a:cs typeface="Ali-A-Traditional" pitchFamily="2" charset="-78"/>
              </a:rPr>
              <a:t>خص </a:t>
            </a:r>
            <a:r>
              <a:rPr lang="ar-SA" sz="3200" b="1" dirty="0">
                <a:effectLst>
                  <a:outerShdw blurRad="38100" dist="38100" dir="2700000" algn="tl">
                    <a:srgbClr val="000000">
                      <a:alpha val="43137"/>
                    </a:srgbClr>
                  </a:outerShdw>
                </a:effectLst>
                <a:cs typeface="Ali-A-Traditional" pitchFamily="2" charset="-78"/>
              </a:rPr>
              <a:t>المرتاح أكثر انتباهاً من </a:t>
            </a:r>
            <a:r>
              <a:rPr lang="ar-SA" sz="3200" b="1" dirty="0" smtClean="0">
                <a:effectLst>
                  <a:outerShdw blurRad="38100" dist="38100" dir="2700000" algn="tl">
                    <a:srgbClr val="000000">
                      <a:alpha val="43137"/>
                    </a:srgbClr>
                  </a:outerShdw>
                </a:effectLst>
                <a:cs typeface="Ali-A-Traditional" pitchFamily="2" charset="-78"/>
              </a:rPr>
              <a:t>المرهَق</a:t>
            </a:r>
            <a:r>
              <a:rPr lang="ar-IQ" sz="3200" b="1" dirty="0" smtClean="0">
                <a:effectLst>
                  <a:outerShdw blurRad="38100" dist="38100" dir="2700000" algn="tl">
                    <a:srgbClr val="000000">
                      <a:alpha val="43137"/>
                    </a:srgbClr>
                  </a:outerShdw>
                </a:effectLst>
                <a:cs typeface="Ali-A-Traditional" pitchFamily="2" charset="-78"/>
              </a:rPr>
              <a:t> </a:t>
            </a:r>
            <a:r>
              <a:rPr lang="en-US" sz="3200" b="1" dirty="0" smtClean="0">
                <a:effectLst>
                  <a:outerShdw blurRad="38100" dist="38100" dir="2700000" algn="tl">
                    <a:srgbClr val="000000">
                      <a:alpha val="43137"/>
                    </a:srgbClr>
                  </a:outerShdw>
                </a:effectLst>
                <a:cs typeface="Ali-A-Traditional" pitchFamily="2" charset="-78"/>
              </a:rPr>
              <a:t>.</a:t>
            </a:r>
            <a:endParaRPr lang="en-US" sz="32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22320768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66254"/>
            <a:ext cx="11499273" cy="1094509"/>
          </a:xfrm>
        </p:spPr>
        <p:txBody>
          <a:bodyPr>
            <a:noAutofit/>
          </a:bodyPr>
          <a:lstStyle/>
          <a:p>
            <a:pPr algn="ctr" rtl="1"/>
            <a:r>
              <a:rPr lang="ar-SA" sz="54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rPr>
              <a:t>ثانياً: العوامل </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الخارجي</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ة</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 الموضوعي</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ة</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endParaRPr lang="en-US" sz="54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endParaRPr>
          </a:p>
        </p:txBody>
      </p:sp>
      <p:sp>
        <p:nvSpPr>
          <p:cNvPr id="4" name="Content Placeholder 3"/>
          <p:cNvSpPr>
            <a:spLocks noGrp="1"/>
          </p:cNvSpPr>
          <p:nvPr>
            <p:ph idx="1"/>
          </p:nvPr>
        </p:nvSpPr>
        <p:spPr>
          <a:xfrm>
            <a:off x="96982" y="1205345"/>
            <a:ext cx="11859491" cy="5555673"/>
          </a:xfrm>
        </p:spPr>
        <p:txBody>
          <a:bodyPr>
            <a:noAutofit/>
          </a:bodyPr>
          <a:lstStyle/>
          <a:p>
            <a:pPr marL="0" lvl="0" indent="0" algn="r" rtl="1">
              <a:lnSpc>
                <a:spcPct val="170000"/>
              </a:lnSpc>
              <a:buNone/>
            </a:pPr>
            <a:r>
              <a:rPr lang="ar-SA" sz="3100" b="1" dirty="0" smtClean="0">
                <a:solidFill>
                  <a:srgbClr val="00B050"/>
                </a:solidFill>
                <a:effectLst>
                  <a:outerShdw blurRad="38100" dist="38100" dir="2700000" algn="tl">
                    <a:srgbClr val="000000">
                      <a:alpha val="43137"/>
                    </a:srgbClr>
                  </a:outerShdw>
                </a:effectLst>
              </a:rPr>
              <a:t>1</a:t>
            </a:r>
            <a:r>
              <a:rPr lang="ar-SA" sz="3100" b="1" dirty="0" smtClean="0">
                <a:solidFill>
                  <a:srgbClr val="00B050"/>
                </a:solidFill>
                <a:effectLst>
                  <a:outerShdw blurRad="38100" dist="38100" dir="2700000" algn="tl">
                    <a:srgbClr val="000000">
                      <a:alpha val="43137"/>
                    </a:srgbClr>
                  </a:outerShdw>
                </a:effectLst>
                <a:cs typeface="Ali-A-Traditional" pitchFamily="2" charset="-78"/>
              </a:rPr>
              <a:t>- </a:t>
            </a:r>
            <a:r>
              <a:rPr lang="ar-SA" sz="3100" b="1" dirty="0">
                <a:solidFill>
                  <a:srgbClr val="00B050"/>
                </a:solidFill>
                <a:effectLst>
                  <a:outerShdw blurRad="38100" dist="38100" dir="2700000" algn="tl">
                    <a:srgbClr val="000000">
                      <a:alpha val="43137"/>
                    </a:srgbClr>
                  </a:outerShdw>
                </a:effectLst>
                <a:cs typeface="Ali-A-Traditional" pitchFamily="2" charset="-78"/>
              </a:rPr>
              <a:t>طَبِيعَةُ المُثِيرِ: </a:t>
            </a:r>
            <a:r>
              <a:rPr lang="ar-SA" sz="3100" b="1" dirty="0">
                <a:effectLst>
                  <a:outerShdw blurRad="38100" dist="38100" dir="2700000" algn="tl">
                    <a:srgbClr val="000000">
                      <a:alpha val="43137"/>
                    </a:srgbClr>
                  </a:outerShdw>
                </a:effectLst>
                <a:cs typeface="Ali-A-Traditional" pitchFamily="2" charset="-78"/>
              </a:rPr>
              <a:t>مثال ذلك النُّقطة السَّوداء على صفحة بيضاء تجذب الانتباه، في حين لا يعود لها قيمة إذا كانت على صفحة </a:t>
            </a:r>
            <a:r>
              <a:rPr lang="ar-SA" sz="3100" b="1" dirty="0" smtClean="0">
                <a:effectLst>
                  <a:outerShdw blurRad="38100" dist="38100" dir="2700000" algn="tl">
                    <a:srgbClr val="000000">
                      <a:alpha val="43137"/>
                    </a:srgbClr>
                  </a:outerShdw>
                </a:effectLst>
                <a:cs typeface="Ali-A-Traditional" pitchFamily="2" charset="-78"/>
              </a:rPr>
              <a:t>سوداء</a:t>
            </a:r>
            <a:r>
              <a:rPr lang="ar-IQ" sz="3100" b="1" dirty="0" smtClean="0">
                <a:effectLst>
                  <a:outerShdw blurRad="38100" dist="38100" dir="2700000" algn="tl">
                    <a:srgbClr val="000000">
                      <a:alpha val="43137"/>
                    </a:srgbClr>
                  </a:outerShdw>
                </a:effectLst>
                <a:cs typeface="Ali-A-Traditional" pitchFamily="2" charset="-78"/>
              </a:rPr>
              <a:t> </a:t>
            </a:r>
            <a:r>
              <a:rPr lang="en-US" sz="3100" b="1" dirty="0" smtClean="0">
                <a:effectLst>
                  <a:outerShdw blurRad="38100" dist="38100" dir="2700000" algn="tl">
                    <a:srgbClr val="000000">
                      <a:alpha val="43137"/>
                    </a:srgbClr>
                  </a:outerShdw>
                </a:effectLst>
                <a:cs typeface="Ali-A-Traditional" pitchFamily="2" charset="-78"/>
              </a:rPr>
              <a:t>.</a:t>
            </a:r>
            <a:r>
              <a:rPr lang="en-US" sz="3100" b="1" dirty="0">
                <a:effectLst>
                  <a:outerShdw blurRad="38100" dist="38100" dir="2700000" algn="tl">
                    <a:srgbClr val="000000">
                      <a:alpha val="43137"/>
                    </a:srgbClr>
                  </a:outerShdw>
                </a:effectLst>
                <a:cs typeface="Ali-A-Traditional" pitchFamily="2" charset="-78"/>
              </a:rPr>
              <a:t/>
            </a:r>
            <a:br>
              <a:rPr lang="en-US" sz="3100" b="1" dirty="0">
                <a:effectLst>
                  <a:outerShdw blurRad="38100" dist="38100" dir="2700000" algn="tl">
                    <a:srgbClr val="000000">
                      <a:alpha val="43137"/>
                    </a:srgbClr>
                  </a:outerShdw>
                </a:effectLst>
                <a:cs typeface="Ali-A-Traditional" pitchFamily="2" charset="-78"/>
              </a:rPr>
            </a:br>
            <a:r>
              <a:rPr lang="ar-SA" sz="3100" b="1" dirty="0">
                <a:solidFill>
                  <a:srgbClr val="0070C0"/>
                </a:solidFill>
                <a:effectLst>
                  <a:outerShdw blurRad="38100" dist="38100" dir="2700000" algn="tl">
                    <a:srgbClr val="000000">
                      <a:alpha val="43137"/>
                    </a:srgbClr>
                  </a:outerShdw>
                </a:effectLst>
              </a:rPr>
              <a:t>2</a:t>
            </a:r>
            <a:r>
              <a:rPr lang="ar-SA" sz="3100" b="1" dirty="0">
                <a:solidFill>
                  <a:srgbClr val="0070C0"/>
                </a:solidFill>
                <a:effectLst>
                  <a:outerShdw blurRad="38100" dist="38100" dir="2700000" algn="tl">
                    <a:srgbClr val="000000">
                      <a:alpha val="43137"/>
                    </a:srgbClr>
                  </a:outerShdw>
                </a:effectLst>
                <a:cs typeface="Ali-A-Traditional" pitchFamily="2" charset="-78"/>
              </a:rPr>
              <a:t>- تَغَيُرُ المُثِيرِ: </a:t>
            </a:r>
            <a:r>
              <a:rPr lang="ar-SA" sz="3100" b="1" dirty="0">
                <a:effectLst>
                  <a:outerShdw blurRad="38100" dist="38100" dir="2700000" algn="tl">
                    <a:srgbClr val="000000">
                      <a:alpha val="43137"/>
                    </a:srgbClr>
                  </a:outerShdw>
                </a:effectLst>
                <a:cs typeface="Ali-A-Traditional" pitchFamily="2" charset="-78"/>
              </a:rPr>
              <a:t>المثير المتغير يجذب الانتباه أكثر من المتكرر. مثال ذلك تغيير صوت المدرس في أثناء </a:t>
            </a:r>
            <a:r>
              <a:rPr lang="ar-SA" sz="3100" b="1" dirty="0" smtClean="0">
                <a:effectLst>
                  <a:outerShdw blurRad="38100" dist="38100" dir="2700000" algn="tl">
                    <a:srgbClr val="000000">
                      <a:alpha val="43137"/>
                    </a:srgbClr>
                  </a:outerShdw>
                </a:effectLst>
                <a:cs typeface="Ali-A-Traditional" pitchFamily="2" charset="-78"/>
              </a:rPr>
              <a:t>الش</a:t>
            </a:r>
            <a:r>
              <a:rPr lang="ar-IQ" sz="3100" b="1" dirty="0" smtClean="0">
                <a:effectLst>
                  <a:outerShdw blurRad="38100" dist="38100" dir="2700000" algn="tl">
                    <a:srgbClr val="000000">
                      <a:alpha val="43137"/>
                    </a:srgbClr>
                  </a:outerShdw>
                </a:effectLst>
                <a:cs typeface="Ali-A-Traditional" pitchFamily="2" charset="-78"/>
              </a:rPr>
              <a:t>َّ</a:t>
            </a:r>
            <a:r>
              <a:rPr lang="ar-SA" sz="3100" b="1" dirty="0" smtClean="0">
                <a:effectLst>
                  <a:outerShdw blurRad="38100" dist="38100" dir="2700000" algn="tl">
                    <a:srgbClr val="000000">
                      <a:alpha val="43137"/>
                    </a:srgbClr>
                  </a:outerShdw>
                </a:effectLst>
                <a:cs typeface="Ali-A-Traditional" pitchFamily="2" charset="-78"/>
              </a:rPr>
              <a:t>رح</a:t>
            </a:r>
            <a:r>
              <a:rPr lang="en-US" sz="3100" b="1" dirty="0">
                <a:effectLst>
                  <a:outerShdw blurRad="38100" dist="38100" dir="2700000" algn="tl">
                    <a:srgbClr val="000000">
                      <a:alpha val="43137"/>
                    </a:srgbClr>
                  </a:outerShdw>
                </a:effectLst>
                <a:cs typeface="Ali-A-Traditional" pitchFamily="2" charset="-78"/>
              </a:rPr>
              <a:t>.</a:t>
            </a:r>
            <a:br>
              <a:rPr lang="en-US" sz="3100" b="1" dirty="0">
                <a:effectLst>
                  <a:outerShdw blurRad="38100" dist="38100" dir="2700000" algn="tl">
                    <a:srgbClr val="000000">
                      <a:alpha val="43137"/>
                    </a:srgbClr>
                  </a:outerShdw>
                </a:effectLst>
                <a:cs typeface="Ali-A-Traditional" pitchFamily="2" charset="-78"/>
              </a:rPr>
            </a:br>
            <a:r>
              <a:rPr lang="ar-SA" sz="3100" b="1" dirty="0">
                <a:solidFill>
                  <a:srgbClr val="C00000"/>
                </a:solidFill>
                <a:effectLst>
                  <a:outerShdw blurRad="38100" dist="38100" dir="2700000" algn="tl">
                    <a:srgbClr val="000000">
                      <a:alpha val="43137"/>
                    </a:srgbClr>
                  </a:outerShdw>
                </a:effectLst>
              </a:rPr>
              <a:t>3</a:t>
            </a:r>
            <a:r>
              <a:rPr lang="ar-SA" sz="3100" b="1" dirty="0">
                <a:solidFill>
                  <a:srgbClr val="C00000"/>
                </a:solidFill>
                <a:effectLst>
                  <a:outerShdw blurRad="38100" dist="38100" dir="2700000" algn="tl">
                    <a:srgbClr val="000000">
                      <a:alpha val="43137"/>
                    </a:srgbClr>
                  </a:outerShdw>
                </a:effectLst>
                <a:cs typeface="Ali-A-Traditional" pitchFamily="2" charset="-78"/>
              </a:rPr>
              <a:t>- مَوْضِعُ المُثِيرِ: </a:t>
            </a:r>
            <a:r>
              <a:rPr lang="ar-SA" sz="3100" b="1" dirty="0">
                <a:effectLst>
                  <a:outerShdw blurRad="38100" dist="38100" dir="2700000" algn="tl">
                    <a:srgbClr val="000000">
                      <a:alpha val="43137"/>
                    </a:srgbClr>
                  </a:outerShdw>
                </a:effectLst>
                <a:cs typeface="Ali-A-Traditional" pitchFamily="2" charset="-78"/>
              </a:rPr>
              <a:t>وجود المثير أمام العين يجذب الانتباه أكثر من المرتفع أو المُنخفض عن </a:t>
            </a:r>
            <a:r>
              <a:rPr lang="ar-SA" sz="3100" b="1" dirty="0" smtClean="0">
                <a:effectLst>
                  <a:outerShdw blurRad="38100" dist="38100" dir="2700000" algn="tl">
                    <a:srgbClr val="000000">
                      <a:alpha val="43137"/>
                    </a:srgbClr>
                  </a:outerShdw>
                </a:effectLst>
                <a:cs typeface="Ali-A-Traditional" pitchFamily="2" charset="-78"/>
              </a:rPr>
              <a:t>العين</a:t>
            </a:r>
            <a:r>
              <a:rPr lang="ar-IQ" sz="3100" b="1" dirty="0" smtClean="0">
                <a:effectLst>
                  <a:outerShdw blurRad="38100" dist="38100" dir="2700000" algn="tl">
                    <a:srgbClr val="000000">
                      <a:alpha val="43137"/>
                    </a:srgbClr>
                  </a:outerShdw>
                </a:effectLst>
                <a:cs typeface="Ali-A-Traditional" pitchFamily="2" charset="-78"/>
              </a:rPr>
              <a:t> .</a:t>
            </a:r>
            <a:r>
              <a:rPr lang="ar-SA" sz="3100" b="1" dirty="0" smtClean="0">
                <a:effectLst>
                  <a:outerShdw blurRad="38100" dist="38100" dir="2700000" algn="tl">
                    <a:srgbClr val="000000">
                      <a:alpha val="43137"/>
                    </a:srgbClr>
                  </a:outerShdw>
                </a:effectLst>
                <a:cs typeface="Ali-A-Traditional" pitchFamily="2" charset="-78"/>
              </a:rPr>
              <a:t> </a:t>
            </a:r>
            <a:r>
              <a:rPr lang="en-US" sz="3100" dirty="0">
                <a:effectLst>
                  <a:outerShdw blurRad="38100" dist="38100" dir="2700000" algn="tl">
                    <a:srgbClr val="000000">
                      <a:alpha val="43137"/>
                    </a:srgbClr>
                  </a:outerShdw>
                </a:effectLst>
                <a:cs typeface="Ali-A-Traditional" pitchFamily="2" charset="-78"/>
              </a:rPr>
              <a:t/>
            </a:r>
            <a:br>
              <a:rPr lang="en-US" sz="3100" dirty="0">
                <a:effectLst>
                  <a:outerShdw blurRad="38100" dist="38100" dir="2700000" algn="tl">
                    <a:srgbClr val="000000">
                      <a:alpha val="43137"/>
                    </a:srgbClr>
                  </a:outerShdw>
                </a:effectLst>
                <a:cs typeface="Ali-A-Traditional" pitchFamily="2" charset="-78"/>
              </a:rPr>
            </a:br>
            <a:r>
              <a:rPr lang="ar-SA" sz="3100" b="1" dirty="0">
                <a:solidFill>
                  <a:srgbClr val="7030A0"/>
                </a:solidFill>
                <a:effectLst>
                  <a:outerShdw blurRad="38100" dist="38100" dir="2700000" algn="tl">
                    <a:srgbClr val="000000">
                      <a:alpha val="43137"/>
                    </a:srgbClr>
                  </a:outerShdw>
                </a:effectLst>
              </a:rPr>
              <a:t>4</a:t>
            </a:r>
            <a:r>
              <a:rPr lang="ar-SA" sz="3100" b="1" dirty="0">
                <a:solidFill>
                  <a:srgbClr val="7030A0"/>
                </a:solidFill>
                <a:effectLst>
                  <a:outerShdw blurRad="38100" dist="38100" dir="2700000" algn="tl">
                    <a:srgbClr val="000000">
                      <a:alpha val="43137"/>
                    </a:srgbClr>
                  </a:outerShdw>
                </a:effectLst>
                <a:cs typeface="Ali-A-Traditional" pitchFamily="2" charset="-78"/>
              </a:rPr>
              <a:t>- حَرَكَةُ المُثِيرِ:</a:t>
            </a:r>
            <a:r>
              <a:rPr lang="ar-SA" sz="3100" dirty="0">
                <a:solidFill>
                  <a:srgbClr val="7030A0"/>
                </a:solidFill>
                <a:effectLst>
                  <a:outerShdw blurRad="38100" dist="38100" dir="2700000" algn="tl">
                    <a:srgbClr val="000000">
                      <a:alpha val="43137"/>
                    </a:srgbClr>
                  </a:outerShdw>
                </a:effectLst>
                <a:cs typeface="Ali-A-Traditional" pitchFamily="2" charset="-78"/>
              </a:rPr>
              <a:t> </a:t>
            </a:r>
            <a:r>
              <a:rPr lang="ar-SA" sz="3100" b="1" dirty="0">
                <a:effectLst>
                  <a:outerShdw blurRad="38100" dist="38100" dir="2700000" algn="tl">
                    <a:srgbClr val="000000">
                      <a:alpha val="43137"/>
                    </a:srgbClr>
                  </a:outerShdw>
                </a:effectLst>
                <a:cs typeface="Ali-A-Traditional" pitchFamily="2" charset="-78"/>
              </a:rPr>
              <a:t>المثير المتحرك أكثرُ لفتاً للانتباه من </a:t>
            </a:r>
            <a:r>
              <a:rPr lang="ar-SA" sz="3100" b="1" dirty="0" smtClean="0">
                <a:effectLst>
                  <a:outerShdw blurRad="38100" dist="38100" dir="2700000" algn="tl">
                    <a:srgbClr val="000000">
                      <a:alpha val="43137"/>
                    </a:srgbClr>
                  </a:outerShdw>
                </a:effectLst>
                <a:cs typeface="Ali-A-Traditional" pitchFamily="2" charset="-78"/>
              </a:rPr>
              <a:t>الثَّابت</a:t>
            </a:r>
            <a:r>
              <a:rPr lang="ar-IQ" sz="3100" b="1" dirty="0" smtClean="0">
                <a:effectLst>
                  <a:outerShdw blurRad="38100" dist="38100" dir="2700000" algn="tl">
                    <a:srgbClr val="000000">
                      <a:alpha val="43137"/>
                    </a:srgbClr>
                  </a:outerShdw>
                </a:effectLst>
                <a:cs typeface="Ali-A-Traditional" pitchFamily="2" charset="-78"/>
              </a:rPr>
              <a:t> </a:t>
            </a:r>
            <a:r>
              <a:rPr lang="en-US" sz="3100" b="1" dirty="0" smtClean="0">
                <a:effectLst>
                  <a:outerShdw blurRad="38100" dist="38100" dir="2700000" algn="tl">
                    <a:srgbClr val="000000">
                      <a:alpha val="43137"/>
                    </a:srgbClr>
                  </a:outerShdw>
                </a:effectLst>
                <a:cs typeface="Ali-A-Traditional" pitchFamily="2" charset="-78"/>
              </a:rPr>
              <a:t>.</a:t>
            </a:r>
            <a:r>
              <a:rPr lang="ar-IQ" sz="3100" b="1" dirty="0" smtClean="0">
                <a:effectLst>
                  <a:outerShdw blurRad="38100" dist="38100" dir="2700000" algn="tl">
                    <a:srgbClr val="000000">
                      <a:alpha val="43137"/>
                    </a:srgbClr>
                  </a:outerShdw>
                </a:effectLst>
                <a:cs typeface="Ali-A-Traditional" pitchFamily="2" charset="-78"/>
              </a:rPr>
              <a:t>  </a:t>
            </a:r>
            <a:r>
              <a:rPr lang="en-US" sz="3100" b="1" dirty="0">
                <a:effectLst>
                  <a:outerShdw blurRad="38100" dist="38100" dir="2700000" algn="tl">
                    <a:srgbClr val="000000">
                      <a:alpha val="43137"/>
                    </a:srgbClr>
                  </a:outerShdw>
                </a:effectLst>
                <a:cs typeface="Ali-A-Traditional" pitchFamily="2" charset="-78"/>
              </a:rPr>
              <a:t/>
            </a:r>
            <a:br>
              <a:rPr lang="en-US" sz="3100" b="1" dirty="0">
                <a:effectLst>
                  <a:outerShdw blurRad="38100" dist="38100" dir="2700000" algn="tl">
                    <a:srgbClr val="000000">
                      <a:alpha val="43137"/>
                    </a:srgbClr>
                  </a:outerShdw>
                </a:effectLst>
                <a:cs typeface="Ali-A-Traditional" pitchFamily="2" charset="-78"/>
              </a:rPr>
            </a:br>
            <a:r>
              <a:rPr lang="ar-SA" sz="3100" b="1" dirty="0">
                <a:solidFill>
                  <a:srgbClr val="002060"/>
                </a:solidFill>
                <a:effectLst>
                  <a:outerShdw blurRad="38100" dist="38100" dir="2700000" algn="tl">
                    <a:srgbClr val="000000">
                      <a:alpha val="43137"/>
                    </a:srgbClr>
                  </a:outerShdw>
                </a:effectLst>
              </a:rPr>
              <a:t>5</a:t>
            </a:r>
            <a:r>
              <a:rPr lang="ar-SA" sz="3100" b="1" dirty="0">
                <a:solidFill>
                  <a:srgbClr val="002060"/>
                </a:solidFill>
                <a:effectLst>
                  <a:outerShdw blurRad="38100" dist="38100" dir="2700000" algn="tl">
                    <a:srgbClr val="000000">
                      <a:alpha val="43137"/>
                    </a:srgbClr>
                  </a:outerShdw>
                </a:effectLst>
                <a:cs typeface="Ali-A-Traditional" pitchFamily="2" charset="-78"/>
              </a:rPr>
              <a:t>- شِدَّةُ المُثِيرِ:</a:t>
            </a:r>
            <a:r>
              <a:rPr lang="ar-SA" sz="3100" dirty="0">
                <a:solidFill>
                  <a:srgbClr val="002060"/>
                </a:solidFill>
                <a:effectLst>
                  <a:outerShdw blurRad="38100" dist="38100" dir="2700000" algn="tl">
                    <a:srgbClr val="000000">
                      <a:alpha val="43137"/>
                    </a:srgbClr>
                  </a:outerShdw>
                </a:effectLst>
                <a:cs typeface="Ali-A-Traditional" pitchFamily="2" charset="-78"/>
              </a:rPr>
              <a:t> </a:t>
            </a:r>
            <a:r>
              <a:rPr lang="ar-SA" sz="3100" b="1" dirty="0">
                <a:effectLst>
                  <a:outerShdw blurRad="38100" dist="38100" dir="2700000" algn="tl">
                    <a:srgbClr val="000000">
                      <a:alpha val="43137"/>
                    </a:srgbClr>
                  </a:outerShdw>
                </a:effectLst>
                <a:cs typeface="Ali-A-Traditional" pitchFamily="2" charset="-78"/>
              </a:rPr>
              <a:t>مِنَ المعروف أنَّ الألوان الزّاهيَّة أو الروائح النَّفاذة تجلب الانتباه عند الإنسان أكثر من الألوان القاتمة والروائح غير </a:t>
            </a:r>
            <a:r>
              <a:rPr lang="ar-SA" sz="3100" b="1" dirty="0" smtClean="0">
                <a:effectLst>
                  <a:outerShdw blurRad="38100" dist="38100" dir="2700000" algn="tl">
                    <a:srgbClr val="000000">
                      <a:alpha val="43137"/>
                    </a:srgbClr>
                  </a:outerShdw>
                </a:effectLst>
                <a:cs typeface="Ali-A-Traditional" pitchFamily="2" charset="-78"/>
              </a:rPr>
              <a:t>النفاذة</a:t>
            </a:r>
            <a:r>
              <a:rPr lang="ar-IQ" sz="3100" b="1" dirty="0" smtClean="0">
                <a:effectLst>
                  <a:outerShdw blurRad="38100" dist="38100" dir="2700000" algn="tl">
                    <a:srgbClr val="000000">
                      <a:alpha val="43137"/>
                    </a:srgbClr>
                  </a:outerShdw>
                </a:effectLst>
                <a:cs typeface="Ali-A-Traditional" pitchFamily="2" charset="-78"/>
              </a:rPr>
              <a:t> </a:t>
            </a:r>
            <a:r>
              <a:rPr lang="en-US" sz="3100" b="1" dirty="0" smtClean="0">
                <a:effectLst>
                  <a:outerShdw blurRad="38100" dist="38100" dir="2700000" algn="tl">
                    <a:srgbClr val="000000">
                      <a:alpha val="43137"/>
                    </a:srgbClr>
                  </a:outerShdw>
                </a:effectLst>
                <a:cs typeface="Ali-A-Traditional" pitchFamily="2" charset="-78"/>
              </a:rPr>
              <a:t>.</a:t>
            </a:r>
            <a:r>
              <a:rPr lang="ar-IQ" sz="3100" b="1" dirty="0" smtClean="0">
                <a:effectLst>
                  <a:outerShdw blurRad="38100" dist="38100" dir="2700000" algn="tl">
                    <a:srgbClr val="000000">
                      <a:alpha val="43137"/>
                    </a:srgbClr>
                  </a:outerShdw>
                </a:effectLst>
                <a:cs typeface="Ali-A-Traditional" pitchFamily="2" charset="-78"/>
              </a:rPr>
              <a:t> </a:t>
            </a:r>
            <a:endParaRPr lang="en-US" sz="3100" b="1" dirty="0">
              <a:solidFill>
                <a:srgbClr val="002060"/>
              </a:solidFill>
              <a:effectLst>
                <a:outerShdw blurRad="38100" dist="38100" dir="2700000" algn="tl">
                  <a:srgbClr val="000000">
                    <a:alpha val="43137"/>
                  </a:srgbClr>
                </a:outerShdw>
              </a:effectLst>
              <a:latin typeface="ae_Khalid" pitchFamily="18" charset="-78"/>
              <a:cs typeface="Ali-A-Traditional" pitchFamily="2" charset="-78"/>
            </a:endParaRPr>
          </a:p>
        </p:txBody>
      </p:sp>
    </p:spTree>
    <p:extLst>
      <p:ext uri="{BB962C8B-B14F-4D97-AF65-F5344CB8AC3E}">
        <p14:creationId xmlns:p14="http://schemas.microsoft.com/office/powerpoint/2010/main" val="10448131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0"/>
            <a:ext cx="11901055" cy="900545"/>
          </a:xfrm>
        </p:spPr>
        <p:txBody>
          <a:bodyPr>
            <a:noAutofit/>
          </a:bodyPr>
          <a:lstStyle/>
          <a:p>
            <a:pPr algn="ctr"/>
            <a:r>
              <a:rPr lang="ar-IQ" sz="6000" b="1" dirty="0" smtClean="0">
                <a:solidFill>
                  <a:srgbClr val="FF0000"/>
                </a:solidFill>
                <a:effectLst>
                  <a:outerShdw blurRad="38100" dist="38100" dir="2700000" algn="tl">
                    <a:srgbClr val="000000">
                      <a:alpha val="43137"/>
                    </a:srgbClr>
                  </a:outerShdw>
                </a:effectLst>
                <a:cs typeface="Ali-A-Samik" pitchFamily="2" charset="-78"/>
              </a:rPr>
              <a:t>أنواع الانتباه</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52400" y="803564"/>
            <a:ext cx="11859491" cy="5943600"/>
          </a:xfrm>
        </p:spPr>
        <p:txBody>
          <a:bodyPr>
            <a:noAutofit/>
          </a:bodyPr>
          <a:lstStyle/>
          <a:p>
            <a:pPr marL="0" indent="0" algn="r" rtl="1">
              <a:lnSpc>
                <a:spcPct val="150000"/>
              </a:lnSpc>
              <a:buNone/>
            </a:pPr>
            <a:r>
              <a:rPr lang="ar-SA" sz="4000" b="1" dirty="0">
                <a:solidFill>
                  <a:srgbClr val="C00000"/>
                </a:solidFill>
                <a:effectLst>
                  <a:outerShdw blurRad="38100" dist="38100" dir="2700000" algn="tl">
                    <a:srgbClr val="000000">
                      <a:alpha val="43137"/>
                    </a:srgbClr>
                  </a:outerShdw>
                </a:effectLst>
                <a:cs typeface="Ali-A-Sharif Bold" pitchFamily="2" charset="-78"/>
              </a:rPr>
              <a:t>يمكن تقسيم الانتباه </a:t>
            </a:r>
            <a:r>
              <a:rPr lang="ar-IQ" sz="4000" b="1" dirty="0" smtClean="0">
                <a:solidFill>
                  <a:srgbClr val="C00000"/>
                </a:solidFill>
                <a:effectLst>
                  <a:outerShdw blurRad="38100" dist="38100" dir="2700000" algn="tl">
                    <a:srgbClr val="000000">
                      <a:alpha val="43137"/>
                    </a:srgbClr>
                  </a:outerShdw>
                </a:effectLst>
                <a:cs typeface="Ali-A-Sharif Bold" pitchFamily="2" charset="-78"/>
              </a:rPr>
              <a:t>إلى قسمين</a:t>
            </a:r>
            <a:r>
              <a:rPr lang="ar-SA" sz="4000" b="1" dirty="0" smtClean="0">
                <a:solidFill>
                  <a:srgbClr val="C00000"/>
                </a:solidFill>
                <a:effectLst>
                  <a:outerShdw blurRad="38100" dist="38100" dir="2700000" algn="tl">
                    <a:srgbClr val="000000">
                      <a:alpha val="43137"/>
                    </a:srgbClr>
                  </a:outerShdw>
                </a:effectLst>
                <a:cs typeface="Ali-A-Sharif Bold" pitchFamily="2" charset="-78"/>
              </a:rPr>
              <a:t>:-</a:t>
            </a:r>
            <a:r>
              <a:rPr lang="en-US" sz="3200" dirty="0">
                <a:effectLst>
                  <a:outerShdw blurRad="38100" dist="38100" dir="2700000" algn="tl">
                    <a:srgbClr val="000000">
                      <a:alpha val="43137"/>
                    </a:srgbClr>
                  </a:outerShdw>
                </a:effectLst>
                <a:cs typeface="Ali-A-Sharif Bold" pitchFamily="2" charset="-78"/>
              </a:rPr>
              <a:t/>
            </a:r>
            <a:br>
              <a:rPr lang="en-US" sz="3200" dirty="0">
                <a:effectLst>
                  <a:outerShdw blurRad="38100" dist="38100" dir="2700000" algn="tl">
                    <a:srgbClr val="000000">
                      <a:alpha val="43137"/>
                    </a:srgbClr>
                  </a:outerShdw>
                </a:effectLst>
                <a:cs typeface="Ali-A-Sharif Bold" pitchFamily="2" charset="-78"/>
              </a:rPr>
            </a:br>
            <a:r>
              <a:rPr lang="ar-IQ" sz="3600" b="1" dirty="0" smtClean="0">
                <a:solidFill>
                  <a:srgbClr val="0070C0"/>
                </a:solidFill>
                <a:effectLst>
                  <a:outerShdw blurRad="38100" dist="38100" dir="2700000" algn="tl">
                    <a:srgbClr val="000000">
                      <a:alpha val="43137"/>
                    </a:srgbClr>
                  </a:outerShdw>
                </a:effectLst>
              </a:rPr>
              <a:t>1</a:t>
            </a:r>
            <a:r>
              <a:rPr lang="ar-SA" sz="3600" b="1" dirty="0" smtClean="0">
                <a:solidFill>
                  <a:srgbClr val="0070C0"/>
                </a:solidFill>
                <a:effectLst>
                  <a:outerShdw blurRad="38100" dist="38100" dir="2700000" algn="tl">
                    <a:srgbClr val="000000">
                      <a:alpha val="43137"/>
                    </a:srgbClr>
                  </a:outerShdw>
                </a:effectLst>
                <a:cs typeface="Ali-A-Sahifa Bold" pitchFamily="2" charset="-78"/>
              </a:rPr>
              <a:t>- </a:t>
            </a:r>
            <a:r>
              <a:rPr lang="ar-SA" sz="3600" b="1" dirty="0">
                <a:solidFill>
                  <a:srgbClr val="0070C0"/>
                </a:solidFill>
                <a:effectLst>
                  <a:outerShdw blurRad="38100" dist="38100" dir="2700000" algn="tl">
                    <a:srgbClr val="000000">
                      <a:alpha val="43137"/>
                    </a:srgbClr>
                  </a:outerShdw>
                </a:effectLst>
                <a:cs typeface="Ali-A-Sahifa Bold" pitchFamily="2" charset="-78"/>
              </a:rPr>
              <a:t>الانْتِبَاهُ القَسْريُّ: </a:t>
            </a:r>
            <a:r>
              <a:rPr lang="ar-SA" sz="3200" dirty="0">
                <a:effectLst>
                  <a:outerShdw blurRad="38100" dist="38100" dir="2700000" algn="tl">
                    <a:srgbClr val="000000">
                      <a:alpha val="43137"/>
                    </a:srgbClr>
                  </a:outerShdw>
                </a:effectLst>
                <a:cs typeface="Ali-A-Sahifa Bold" pitchFamily="2" charset="-78"/>
              </a:rPr>
              <a:t>ويعني </a:t>
            </a:r>
            <a:r>
              <a:rPr lang="ar-SA" sz="3200" dirty="0" smtClean="0">
                <a:effectLst>
                  <a:outerShdw blurRad="38100" dist="38100" dir="2700000" algn="tl">
                    <a:srgbClr val="000000">
                      <a:alpha val="43137"/>
                    </a:srgbClr>
                  </a:outerShdw>
                </a:effectLst>
                <a:cs typeface="Ali-A-Sahifa Bold" pitchFamily="2" charset="-78"/>
              </a:rPr>
              <a:t>أنّ</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الفرد </a:t>
            </a:r>
            <a:r>
              <a:rPr lang="ar-SA" sz="3200" dirty="0" smtClean="0">
                <a:effectLst>
                  <a:outerShdw blurRad="38100" dist="38100" dir="2700000" algn="tl">
                    <a:srgbClr val="000000">
                      <a:alpha val="43137"/>
                    </a:srgbClr>
                  </a:outerShdw>
                </a:effectLst>
                <a:cs typeface="Ali-A-Sahifa Bold" pitchFamily="2" charset="-78"/>
              </a:rPr>
              <a:t>يوج</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ه </a:t>
            </a:r>
            <a:r>
              <a:rPr lang="ar-SA" sz="3200" dirty="0">
                <a:effectLst>
                  <a:outerShdw blurRad="38100" dist="38100" dir="2700000" algn="tl">
                    <a:srgbClr val="000000">
                      <a:alpha val="43137"/>
                    </a:srgbClr>
                  </a:outerShdw>
                </a:effectLst>
                <a:cs typeface="Ali-A-Sahifa Bold" pitchFamily="2" charset="-78"/>
              </a:rPr>
              <a:t>انتباهه إلى المثير رغم </a:t>
            </a:r>
            <a:r>
              <a:rPr lang="ar-SA" sz="3200" dirty="0" smtClean="0">
                <a:effectLst>
                  <a:outerShdw blurRad="38100" dist="38100" dir="2700000" algn="tl">
                    <a:srgbClr val="000000">
                      <a:alpha val="43137"/>
                    </a:srgbClr>
                  </a:outerShdw>
                </a:effectLst>
                <a:cs typeface="Ali-A-Sahifa Bold" pitchFamily="2" charset="-78"/>
              </a:rPr>
              <a:t>إرادته</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 </a:t>
            </a:r>
            <a:endParaRPr lang="ar-IQ" sz="3200" dirty="0" smtClean="0">
              <a:effectLst>
                <a:outerShdw blurRad="38100" dist="38100" dir="2700000" algn="tl">
                  <a:srgbClr val="000000">
                    <a:alpha val="43137"/>
                  </a:srgbClr>
                </a:outerShdw>
              </a:effectLst>
              <a:cs typeface="Ali-A-Sahifa Bold" pitchFamily="2" charset="-78"/>
            </a:endParaRPr>
          </a:p>
          <a:p>
            <a:pPr marL="0" indent="0" algn="just" rtl="1">
              <a:lnSpc>
                <a:spcPct val="150000"/>
              </a:lnSpc>
              <a:buNone/>
            </a:pPr>
            <a:r>
              <a:rPr lang="ar-SA" sz="3200" dirty="0" smtClean="0">
                <a:effectLst>
                  <a:outerShdw blurRad="38100" dist="38100" dir="2700000" algn="tl">
                    <a:srgbClr val="000000">
                      <a:alpha val="43137"/>
                    </a:srgbClr>
                  </a:outerShdw>
                </a:effectLst>
                <a:cs typeface="Ali-A-Sahifa Bold" pitchFamily="2" charset="-78"/>
              </a:rPr>
              <a:t>فالفرد </a:t>
            </a:r>
            <a:r>
              <a:rPr lang="ar-SA" sz="3200" dirty="0">
                <a:effectLst>
                  <a:outerShdw blurRad="38100" dist="38100" dir="2700000" algn="tl">
                    <a:srgbClr val="000000">
                      <a:alpha val="43137"/>
                    </a:srgbClr>
                  </a:outerShdw>
                </a:effectLst>
                <a:cs typeface="Ali-A-Sahifa Bold" pitchFamily="2" charset="-78"/>
              </a:rPr>
              <a:t>عادة ينتبه رغم إرادته إلى الأصوات القوية كصوت الانفجار أو الخطر كالكهرباء أو التي تحدث فجأة كتسليط ضوء عالٍ على عينيه أو عندما يحصل ألم مفاجئ في جسمه أو غيره ذلك</a:t>
            </a:r>
            <a:r>
              <a:rPr lang="en-US" sz="3200" dirty="0">
                <a:effectLst>
                  <a:outerShdw blurRad="38100" dist="38100" dir="2700000" algn="tl">
                    <a:srgbClr val="000000">
                      <a:alpha val="43137"/>
                    </a:srgbClr>
                  </a:outerShdw>
                </a:effectLst>
                <a:cs typeface="Ali-A-Sahifa Bold" pitchFamily="2" charset="-78"/>
              </a:rPr>
              <a:t>.</a:t>
            </a:r>
            <a:br>
              <a:rPr lang="en-US" sz="3200" dirty="0">
                <a:effectLst>
                  <a:outerShdw blurRad="38100" dist="38100" dir="2700000" algn="tl">
                    <a:srgbClr val="000000">
                      <a:alpha val="43137"/>
                    </a:srgbClr>
                  </a:outerShdw>
                </a:effectLst>
                <a:cs typeface="Ali-A-Sahifa Bold" pitchFamily="2" charset="-78"/>
              </a:rPr>
            </a:br>
            <a:r>
              <a:rPr lang="ar-SA" sz="3200" b="1" dirty="0">
                <a:solidFill>
                  <a:srgbClr val="00B050"/>
                </a:solidFill>
                <a:cs typeface="Ali-A-Sahifa Bold" pitchFamily="2" charset="-78"/>
              </a:rPr>
              <a:t>2- </a:t>
            </a:r>
            <a:r>
              <a:rPr lang="ar-SA" sz="3600" b="1" dirty="0">
                <a:solidFill>
                  <a:srgbClr val="00B050"/>
                </a:solidFill>
                <a:effectLst>
                  <a:outerShdw blurRad="38100" dist="38100" dir="2700000" algn="tl">
                    <a:srgbClr val="000000">
                      <a:alpha val="43137"/>
                    </a:srgbClr>
                  </a:outerShdw>
                </a:effectLst>
                <a:cs typeface="Ali-A-Sahifa Bold" pitchFamily="2" charset="-78"/>
              </a:rPr>
              <a:t>الانْتِبَاهُ التِّلْقَائِيُّ: </a:t>
            </a:r>
            <a:r>
              <a:rPr lang="ar-SA" sz="3200" dirty="0">
                <a:effectLst>
                  <a:outerShdw blurRad="38100" dist="38100" dir="2700000" algn="tl">
                    <a:srgbClr val="000000">
                      <a:alpha val="43137"/>
                    </a:srgbClr>
                  </a:outerShdw>
                </a:effectLst>
                <a:cs typeface="Ali-A-Sahifa Bold" pitchFamily="2" charset="-78"/>
              </a:rPr>
              <a:t>الإنسان في العادة ينتبه إلى الأشياء التي تقع ضمن اهتمامه وميوله فالموسيقار مثلاً ينتبه إلى ترتيب </a:t>
            </a:r>
            <a:r>
              <a:rPr lang="ar-SA" sz="3200" dirty="0" smtClean="0">
                <a:effectLst>
                  <a:outerShdw blurRad="38100" dist="38100" dir="2700000" algn="tl">
                    <a:srgbClr val="000000">
                      <a:alpha val="43137"/>
                    </a:srgbClr>
                  </a:outerShdw>
                </a:effectLst>
                <a:cs typeface="Ali-A-Sahifa Bold" pitchFamily="2" charset="-78"/>
              </a:rPr>
              <a:t>الن</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غمات </a:t>
            </a:r>
            <a:r>
              <a:rPr lang="ar-SA" sz="3200" dirty="0">
                <a:effectLst>
                  <a:outerShdw blurRad="38100" dist="38100" dir="2700000" algn="tl">
                    <a:srgbClr val="000000">
                      <a:alpha val="43137"/>
                    </a:srgbClr>
                  </a:outerShdw>
                </a:effectLst>
                <a:cs typeface="Ali-A-Sahifa Bold" pitchFamily="2" charset="-78"/>
              </a:rPr>
              <a:t>التي تصدر عن غيره، لذا هذا </a:t>
            </a:r>
            <a:r>
              <a:rPr lang="ar-SA" sz="3200" dirty="0" smtClean="0">
                <a:effectLst>
                  <a:outerShdw blurRad="38100" dist="38100" dir="2700000" algn="tl">
                    <a:srgbClr val="000000">
                      <a:alpha val="43137"/>
                    </a:srgbClr>
                  </a:outerShdw>
                </a:effectLst>
                <a:cs typeface="Ali-A-Sahifa Bold" pitchFamily="2" charset="-78"/>
              </a:rPr>
              <a:t>الن</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وع </a:t>
            </a:r>
            <a:r>
              <a:rPr lang="ar-SA" sz="3200" dirty="0">
                <a:effectLst>
                  <a:outerShdw blurRad="38100" dist="38100" dir="2700000" algn="tl">
                    <a:srgbClr val="000000">
                      <a:alpha val="43137"/>
                    </a:srgbClr>
                  </a:outerShdw>
                </a:effectLst>
                <a:cs typeface="Ali-A-Sahifa Bold" pitchFamily="2" charset="-78"/>
              </a:rPr>
              <a:t>من الانتباه لايبذل فيها الفرد جهداً لأنْ يُذَكِّرَ لأنَّه ضمن اهتمامه </a:t>
            </a:r>
            <a:r>
              <a:rPr lang="ar-SA" sz="3200" dirty="0" smtClean="0">
                <a:effectLst>
                  <a:outerShdw blurRad="38100" dist="38100" dir="2700000" algn="tl">
                    <a:srgbClr val="000000">
                      <a:alpha val="43137"/>
                    </a:srgbClr>
                  </a:outerShdw>
                </a:effectLst>
                <a:cs typeface="Ali-A-Sahifa Bold" pitchFamily="2" charset="-78"/>
              </a:rPr>
              <a:t>وميوله</a:t>
            </a:r>
            <a:r>
              <a:rPr lang="ar-IQ" sz="3200" dirty="0" smtClean="0">
                <a:effectLst>
                  <a:outerShdw blurRad="38100" dist="38100" dir="2700000" algn="tl">
                    <a:srgbClr val="000000">
                      <a:alpha val="43137"/>
                    </a:srgbClr>
                  </a:outerShdw>
                </a:effectLst>
                <a:cs typeface="Ali-A-Sahifa Bold" pitchFamily="2" charset="-78"/>
              </a:rPr>
              <a:t> </a:t>
            </a:r>
            <a:r>
              <a:rPr lang="en-US" sz="3200" dirty="0" smtClean="0">
                <a:effectLst>
                  <a:outerShdw blurRad="38100" dist="38100" dir="2700000" algn="tl">
                    <a:srgbClr val="000000">
                      <a:alpha val="43137"/>
                    </a:srgbClr>
                  </a:outerShdw>
                </a:effectLst>
                <a:cs typeface="Ali-A-Sahifa Bold" pitchFamily="2" charset="-78"/>
              </a:rPr>
              <a:t>.</a:t>
            </a:r>
            <a:endParaRPr lang="en-US" sz="32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1036012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96982"/>
            <a:ext cx="11901055" cy="997527"/>
          </a:xfrm>
        </p:spPr>
        <p:txBody>
          <a:bodyPr>
            <a:noAutofit/>
          </a:bodyPr>
          <a:lstStyle/>
          <a:p>
            <a:pPr algn="ctr"/>
            <a:r>
              <a:rPr lang="ar-SA" sz="6000" b="1" dirty="0" smtClean="0">
                <a:solidFill>
                  <a:srgbClr val="FF0000"/>
                </a:solidFill>
                <a:effectLst>
                  <a:outerShdw blurRad="38100" dist="38100" dir="2700000" algn="tl">
                    <a:srgbClr val="000000">
                      <a:alpha val="43137"/>
                    </a:srgbClr>
                  </a:outerShdw>
                </a:effectLst>
                <a:cs typeface="Ali-A-Samik" pitchFamily="2" charset="-78"/>
              </a:rPr>
              <a:t>أَهَمِّي</a:t>
            </a:r>
            <a:r>
              <a:rPr lang="ar-IQ" sz="6000" b="1" dirty="0" smtClean="0">
                <a:solidFill>
                  <a:srgbClr val="FF0000"/>
                </a:solidFill>
                <a:effectLst>
                  <a:outerShdw blurRad="38100" dist="38100" dir="2700000" algn="tl">
                    <a:srgbClr val="000000">
                      <a:alpha val="43137"/>
                    </a:srgbClr>
                  </a:outerShdw>
                </a:effectLst>
                <a:cs typeface="Ali-A-Samik" pitchFamily="2" charset="-78"/>
              </a:rPr>
              <a:t>ـ</a:t>
            </a:r>
            <a:r>
              <a:rPr lang="ar-SA" sz="6000" b="1" dirty="0" smtClean="0">
                <a:solidFill>
                  <a:srgbClr val="FF0000"/>
                </a:solidFill>
                <a:effectLst>
                  <a:outerShdw blurRad="38100" dist="38100" dir="2700000" algn="tl">
                    <a:srgbClr val="000000">
                      <a:alpha val="43137"/>
                    </a:srgbClr>
                  </a:outerShdw>
                </a:effectLst>
                <a:cs typeface="Ali-A-Samik" pitchFamily="2" charset="-78"/>
              </a:rPr>
              <a:t>َ</a:t>
            </a:r>
            <a:r>
              <a:rPr lang="ar-IQ" sz="6000" b="1" dirty="0" smtClean="0">
                <a:solidFill>
                  <a:srgbClr val="FF0000"/>
                </a:solidFill>
                <a:effectLst>
                  <a:outerShdw blurRad="38100" dist="38100" dir="2700000" algn="tl">
                    <a:srgbClr val="000000">
                      <a:alpha val="43137"/>
                    </a:srgbClr>
                  </a:outerShdw>
                </a:effectLst>
                <a:cs typeface="Ali-A-Samik" pitchFamily="2" charset="-78"/>
              </a:rPr>
              <a:t>ّ</a:t>
            </a:r>
            <a:r>
              <a:rPr lang="ar-SA" sz="6000" b="1" dirty="0" smtClean="0">
                <a:solidFill>
                  <a:srgbClr val="FF0000"/>
                </a:solidFill>
                <a:effectLst>
                  <a:outerShdw blurRad="38100" dist="38100" dir="2700000" algn="tl">
                    <a:srgbClr val="000000">
                      <a:alpha val="43137"/>
                    </a:srgbClr>
                  </a:outerShdw>
                </a:effectLst>
                <a:cs typeface="Ali-A-Samik" pitchFamily="2" charset="-78"/>
              </a:rPr>
              <a:t>ةُ </a:t>
            </a:r>
            <a:r>
              <a:rPr lang="ar-SA" sz="6000" b="1" dirty="0">
                <a:solidFill>
                  <a:srgbClr val="FF0000"/>
                </a:solidFill>
                <a:effectLst>
                  <a:outerShdw blurRad="38100" dist="38100" dir="2700000" algn="tl">
                    <a:srgbClr val="000000">
                      <a:alpha val="43137"/>
                    </a:srgbClr>
                  </a:outerShdw>
                </a:effectLst>
                <a:cs typeface="Ali-A-Samik" pitchFamily="2" charset="-78"/>
              </a:rPr>
              <a:t>الانْتِبَاهِ فِي العَمَلِيَّةِ </a:t>
            </a:r>
            <a:r>
              <a:rPr lang="ar-SA" sz="6000" b="1" dirty="0" smtClean="0">
                <a:solidFill>
                  <a:srgbClr val="FF0000"/>
                </a:solidFill>
                <a:effectLst>
                  <a:outerShdw blurRad="38100" dist="38100" dir="2700000" algn="tl">
                    <a:srgbClr val="000000">
                      <a:alpha val="43137"/>
                    </a:srgbClr>
                  </a:outerShdw>
                </a:effectLst>
                <a:cs typeface="Ali-A-Samik" pitchFamily="2" charset="-78"/>
              </a:rPr>
              <a:t>التَّعْلِّمِيَّةِ</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52400" y="1149926"/>
            <a:ext cx="11859491" cy="5597237"/>
          </a:xfrm>
        </p:spPr>
        <p:txBody>
          <a:bodyPr>
            <a:noAutofit/>
          </a:bodyPr>
          <a:lstStyle/>
          <a:p>
            <a:pPr marL="0" indent="0" algn="just" rtl="1">
              <a:lnSpc>
                <a:spcPct val="150000"/>
              </a:lnSpc>
              <a:buNone/>
            </a:pPr>
            <a:r>
              <a:rPr lang="ar-SA" dirty="0">
                <a:effectLst>
                  <a:outerShdw blurRad="38100" dist="38100" dir="2700000" algn="tl">
                    <a:srgbClr val="000000">
                      <a:alpha val="43137"/>
                    </a:srgbClr>
                  </a:outerShdw>
                </a:effectLst>
                <a:cs typeface="Ali-A-Sahifa Bold" pitchFamily="2" charset="-78"/>
              </a:rPr>
              <a:t>يؤكِّد العلماء على أهمية عملية الانتباه بالنِّسبة لعملية التَّعلُّم التي تعتبر أساسية في كسب كثير من المهارات، فلكي يحدث التَّعلُّم </a:t>
            </a:r>
            <a:r>
              <a:rPr lang="ar-SA" dirty="0" smtClean="0">
                <a:effectLst>
                  <a:outerShdw blurRad="38100" dist="38100" dir="2700000" algn="tl">
                    <a:srgbClr val="000000">
                      <a:alpha val="43137"/>
                    </a:srgbClr>
                  </a:outerShdw>
                </a:effectLst>
                <a:cs typeface="Ali-A-Sahifa Bold" pitchFamily="2" charset="-78"/>
              </a:rPr>
              <a:t>لابدّ</a:t>
            </a:r>
            <a:r>
              <a:rPr lang="ar-IQ" dirty="0" smtClean="0">
                <a:effectLst>
                  <a:outerShdw blurRad="38100" dist="38100" dir="2700000" algn="tl">
                    <a:srgbClr val="000000">
                      <a:alpha val="43137"/>
                    </a:srgbClr>
                  </a:outerShdw>
                </a:effectLst>
                <a:cs typeface="Ali-A-Sahifa Bold" pitchFamily="2" charset="-78"/>
              </a:rPr>
              <a:t>َ</a:t>
            </a:r>
            <a:r>
              <a:rPr lang="ar-SA" dirty="0" smtClean="0">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من توافر الانتباه بالدَّرجة الأولى، ولا بُدَّ من المحافظة على هذا الانتباه ثانياً، حيث يعدُّ الانتباه العملية النفسية التي تقوم باختيار المعلومات، وبدونها لا يستطيع الفرد أنْ </a:t>
            </a:r>
            <a:r>
              <a:rPr lang="ar-SA" dirty="0" smtClean="0">
                <a:effectLst>
                  <a:outerShdw blurRad="38100" dist="38100" dir="2700000" algn="tl">
                    <a:srgbClr val="000000">
                      <a:alpha val="43137"/>
                    </a:srgbClr>
                  </a:outerShdw>
                </a:effectLst>
                <a:cs typeface="Ali-A-Sahifa Bold" pitchFamily="2" charset="-78"/>
              </a:rPr>
              <a:t>يتذك</a:t>
            </a:r>
            <a:r>
              <a:rPr lang="ar-IQ" dirty="0" smtClean="0">
                <a:effectLst>
                  <a:outerShdw blurRad="38100" dist="38100" dir="2700000" algn="tl">
                    <a:srgbClr val="000000">
                      <a:alpha val="43137"/>
                    </a:srgbClr>
                  </a:outerShdw>
                </a:effectLst>
                <a:cs typeface="Ali-A-Sahifa Bold" pitchFamily="2" charset="-78"/>
              </a:rPr>
              <a:t>ّ</a:t>
            </a:r>
            <a:r>
              <a:rPr lang="ar-SA" dirty="0" smtClean="0">
                <a:effectLst>
                  <a:outerShdw blurRad="38100" dist="38100" dir="2700000" algn="tl">
                    <a:srgbClr val="000000">
                      <a:alpha val="43137"/>
                    </a:srgbClr>
                  </a:outerShdw>
                </a:effectLst>
                <a:cs typeface="Ali-A-Sahifa Bold" pitchFamily="2" charset="-78"/>
              </a:rPr>
              <a:t>ر </a:t>
            </a:r>
            <a:r>
              <a:rPr lang="ar-SA" dirty="0">
                <a:effectLst>
                  <a:outerShdw blurRad="38100" dist="38100" dir="2700000" algn="tl">
                    <a:srgbClr val="000000">
                      <a:alpha val="43137"/>
                    </a:srgbClr>
                  </a:outerShdw>
                </a:effectLst>
                <a:cs typeface="Ali-A-Sahifa Bold" pitchFamily="2" charset="-78"/>
              </a:rPr>
              <a:t>، أو يتخيل أو يتعلَّم أو يفكر في أي شيء.</a:t>
            </a:r>
            <a:endParaRPr lang="en-US" dirty="0">
              <a:effectLst>
                <a:outerShdw blurRad="38100" dist="38100" dir="2700000" algn="tl">
                  <a:srgbClr val="000000">
                    <a:alpha val="43137"/>
                  </a:srgbClr>
                </a:outerShdw>
              </a:effectLst>
              <a:cs typeface="Ali-A-Sahifa Bold" pitchFamily="2" charset="-78"/>
            </a:endParaRPr>
          </a:p>
          <a:p>
            <a:pPr marL="0" indent="0" algn="just" rtl="1">
              <a:lnSpc>
                <a:spcPct val="150000"/>
              </a:lnSpc>
              <a:buNone/>
            </a:pPr>
            <a:r>
              <a:rPr lang="ar-SA" dirty="0">
                <a:solidFill>
                  <a:srgbClr val="0070C0"/>
                </a:solidFill>
                <a:effectLst>
                  <a:outerShdw blurRad="38100" dist="38100" dir="2700000" algn="tl">
                    <a:srgbClr val="000000">
                      <a:alpha val="43137"/>
                    </a:srgbClr>
                  </a:outerShdw>
                </a:effectLst>
                <a:cs typeface="Ali-A-Sahifa Bold" pitchFamily="2" charset="-78"/>
              </a:rPr>
              <a:t> ويرى بوجالسكي </a:t>
            </a:r>
            <a:r>
              <a:rPr lang="ar-SA" dirty="0" smtClean="0">
                <a:solidFill>
                  <a:srgbClr val="0070C0"/>
                </a:solidFill>
                <a:effectLst>
                  <a:outerShdw blurRad="38100" dist="38100" dir="2700000" algn="tl">
                    <a:srgbClr val="000000">
                      <a:alpha val="43137"/>
                    </a:srgbClr>
                  </a:outerShdw>
                </a:effectLst>
                <a:cs typeface="Ali-A-Sahifa Bold" pitchFamily="2" charset="-78"/>
              </a:rPr>
              <a:t>(</a:t>
            </a:r>
            <a:r>
              <a:rPr lang="ar-IQ" dirty="0" smtClean="0">
                <a:solidFill>
                  <a:srgbClr val="0070C0"/>
                </a:solidFill>
                <a:effectLst>
                  <a:outerShdw blurRad="38100" dist="38100" dir="2700000" algn="tl">
                    <a:srgbClr val="000000">
                      <a:alpha val="43137"/>
                    </a:srgbClr>
                  </a:outerShdw>
                </a:effectLst>
                <a:cs typeface="Ali-A-Sahifa Bold" pitchFamily="2" charset="-78"/>
              </a:rPr>
              <a:t> </a:t>
            </a:r>
            <a:r>
              <a:rPr lang="ar-SA" dirty="0" smtClean="0">
                <a:solidFill>
                  <a:srgbClr val="0070C0"/>
                </a:solidFill>
                <a:effectLst>
                  <a:outerShdw blurRad="38100" dist="38100" dir="2700000" algn="tl">
                    <a:srgbClr val="000000">
                      <a:alpha val="43137"/>
                    </a:srgbClr>
                  </a:outerShdw>
                </a:effectLst>
                <a:cs typeface="Ali-A-Sahifa Bold" pitchFamily="2" charset="-78"/>
              </a:rPr>
              <a:t>إلى </a:t>
            </a:r>
            <a:r>
              <a:rPr lang="ar-SA" dirty="0">
                <a:solidFill>
                  <a:srgbClr val="0070C0"/>
                </a:solidFill>
                <a:effectLst>
                  <a:outerShdw blurRad="38100" dist="38100" dir="2700000" algn="tl">
                    <a:srgbClr val="000000">
                      <a:alpha val="43137"/>
                    </a:srgbClr>
                  </a:outerShdw>
                </a:effectLst>
                <a:cs typeface="Ali-A-Sahifa Bold" pitchFamily="2" charset="-78"/>
              </a:rPr>
              <a:t>أنّه لكي يحدثَ التَّعَلُّم فإنَّ الحدَ الأدنى الذي لابُدَّ أنْ يَعْمَلَهُ المُتَعَلِّمُ هو أنْ يَنْتَبِهَ إلى المُثيرات </a:t>
            </a:r>
            <a:r>
              <a:rPr lang="ar-SA" dirty="0" smtClean="0">
                <a:solidFill>
                  <a:srgbClr val="0070C0"/>
                </a:solidFill>
                <a:effectLst>
                  <a:outerShdw blurRad="38100" dist="38100" dir="2700000" algn="tl">
                    <a:srgbClr val="000000">
                      <a:alpha val="43137"/>
                    </a:srgbClr>
                  </a:outerShdw>
                </a:effectLst>
                <a:cs typeface="Ali-A-Sahifa Bold" pitchFamily="2" charset="-78"/>
              </a:rPr>
              <a:t>المناسبة</a:t>
            </a:r>
            <a:r>
              <a:rPr lang="ar-IQ" dirty="0" smtClean="0">
                <a:solidFill>
                  <a:srgbClr val="0070C0"/>
                </a:solidFill>
                <a:effectLst>
                  <a:outerShdw blurRad="38100" dist="38100" dir="2700000" algn="tl">
                    <a:srgbClr val="000000">
                      <a:alpha val="43137"/>
                    </a:srgbClr>
                  </a:outerShdw>
                </a:effectLst>
                <a:cs typeface="Ali-A-Sahifa Bold" pitchFamily="2" charset="-78"/>
              </a:rPr>
              <a:t> </a:t>
            </a:r>
            <a:r>
              <a:rPr lang="ar-SA" dirty="0" smtClean="0">
                <a:solidFill>
                  <a:srgbClr val="0070C0"/>
                </a:solidFill>
                <a:effectLst>
                  <a:outerShdw blurRad="38100" dist="38100" dir="2700000" algn="tl">
                    <a:srgbClr val="000000">
                      <a:alpha val="43137"/>
                    </a:srgbClr>
                  </a:outerShdw>
                </a:effectLst>
                <a:cs typeface="Ali-A-Sahifa Bold" pitchFamily="2" charset="-78"/>
              </a:rPr>
              <a:t>). </a:t>
            </a:r>
            <a:endParaRPr lang="en-US" dirty="0">
              <a:solidFill>
                <a:srgbClr val="0070C0"/>
              </a:solidFill>
              <a:effectLst>
                <a:outerShdw blurRad="38100" dist="38100" dir="2700000" algn="tl">
                  <a:srgbClr val="000000">
                    <a:alpha val="43137"/>
                  </a:srgbClr>
                </a:outerShdw>
              </a:effectLst>
              <a:cs typeface="Ali-A-Sahifa Bold" pitchFamily="2" charset="-78"/>
            </a:endParaRPr>
          </a:p>
          <a:p>
            <a:pPr marL="0" indent="0" algn="just" rtl="1">
              <a:lnSpc>
                <a:spcPct val="150000"/>
              </a:lnSpc>
              <a:buNone/>
            </a:pPr>
            <a:r>
              <a:rPr lang="ar-SA" dirty="0">
                <a:solidFill>
                  <a:srgbClr val="002060"/>
                </a:solidFill>
                <a:effectLst>
                  <a:outerShdw blurRad="38100" dist="38100" dir="2700000" algn="tl">
                    <a:srgbClr val="000000">
                      <a:alpha val="43137"/>
                    </a:srgbClr>
                  </a:outerShdw>
                </a:effectLst>
                <a:cs typeface="Ali-A-Sahifa Bold" pitchFamily="2" charset="-78"/>
              </a:rPr>
              <a:t>كما يُقَرِرُ  بوجالسكي ( أنَّ الفردَ يتعلّم أي شيء يثير انتباهه سواء أراد َأم لم يُرِد ذلك، وأنّ الفشل في الانتباه يُعيق تعلُّم المهارات والمفاهيم ومِن ثَمَّ فشل عمليَّة التَّعلم كُلِّيَّة )</a:t>
            </a:r>
            <a:r>
              <a:rPr lang="en-US" dirty="0">
                <a:solidFill>
                  <a:srgbClr val="002060"/>
                </a:solidFill>
                <a:effectLst>
                  <a:outerShdw blurRad="38100" dist="38100" dir="2700000" algn="tl">
                    <a:srgbClr val="000000">
                      <a:alpha val="43137"/>
                    </a:srgbClr>
                  </a:outerShdw>
                </a:effectLst>
                <a:cs typeface="Ali-A-Sahifa Bold" pitchFamily="2" charset="-78"/>
              </a:rPr>
              <a:t> </a:t>
            </a:r>
            <a:r>
              <a:rPr lang="en-US" dirty="0" smtClean="0">
                <a:cs typeface="Ali-A-Sahifa Bold" pitchFamily="2" charset="-78"/>
              </a:rPr>
              <a:t>.</a:t>
            </a:r>
            <a:endParaRPr lang="en-US" dirty="0">
              <a:cs typeface="Ali-A-Sahifa Bold" pitchFamily="2" charset="-78"/>
            </a:endParaRPr>
          </a:p>
        </p:txBody>
      </p:sp>
    </p:spTree>
    <p:extLst>
      <p:ext uri="{BB962C8B-B14F-4D97-AF65-F5344CB8AC3E}">
        <p14:creationId xmlns:p14="http://schemas.microsoft.com/office/powerpoint/2010/main" val="154306863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110836"/>
            <a:ext cx="11901055" cy="789709"/>
          </a:xfrm>
        </p:spPr>
        <p:txBody>
          <a:bodyPr>
            <a:noAutofit/>
          </a:bodyPr>
          <a:lstStyle/>
          <a:p>
            <a:pPr algn="ctr"/>
            <a:r>
              <a:rPr lang="ar-IQ" sz="6000" b="1" dirty="0" smtClean="0">
                <a:solidFill>
                  <a:schemeClr val="accent2"/>
                </a:solidFill>
                <a:effectLst>
                  <a:outerShdw blurRad="38100" dist="38100" dir="2700000" algn="tl">
                    <a:srgbClr val="000000">
                      <a:alpha val="43137"/>
                    </a:srgbClr>
                  </a:outerShdw>
                </a:effectLst>
                <a:cs typeface="Ali-A-Samik" pitchFamily="2" charset="-78"/>
              </a:rPr>
              <a:t>مشتتات الانتباه</a:t>
            </a:r>
            <a:endParaRPr lang="en-US" sz="6000" b="1" dirty="0">
              <a:solidFill>
                <a:schemeClr val="accent2"/>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0" y="803564"/>
            <a:ext cx="12081163" cy="6054436"/>
          </a:xfrm>
        </p:spPr>
        <p:txBody>
          <a:bodyPr>
            <a:noAutofit/>
          </a:bodyPr>
          <a:lstStyle/>
          <a:p>
            <a:pPr marL="0" indent="0" algn="r" rtl="1">
              <a:lnSpc>
                <a:spcPct val="150000"/>
              </a:lnSpc>
              <a:buNone/>
            </a:pPr>
            <a:r>
              <a:rPr lang="ar-SA" sz="4000" b="1" dirty="0">
                <a:solidFill>
                  <a:srgbClr val="FF0000"/>
                </a:solidFill>
                <a:effectLst>
                  <a:outerShdw blurRad="38100" dist="38100" dir="2700000" algn="tl">
                    <a:srgbClr val="000000">
                      <a:alpha val="43137"/>
                    </a:srgbClr>
                  </a:outerShdw>
                </a:effectLst>
                <a:cs typeface="Ali-A-Samik" pitchFamily="2" charset="-78"/>
              </a:rPr>
              <a:t>تشتيت الانتباه </a:t>
            </a:r>
            <a:r>
              <a:rPr lang="ar-SA" sz="4000" b="1" dirty="0" smtClean="0">
                <a:solidFill>
                  <a:srgbClr val="FF0000"/>
                </a:solidFill>
                <a:effectLst>
                  <a:outerShdw blurRad="38100" dist="38100" dir="2700000" algn="tl">
                    <a:srgbClr val="000000">
                      <a:alpha val="43137"/>
                    </a:srgbClr>
                  </a:outerShdw>
                </a:effectLst>
                <a:cs typeface="Ali-A-Samik" pitchFamily="2" charset="-78"/>
              </a:rPr>
              <a:t>معناه</a:t>
            </a:r>
            <a:r>
              <a:rPr lang="ar-IQ" sz="4000" b="1" dirty="0" smtClean="0">
                <a:solidFill>
                  <a:srgbClr val="FF0000"/>
                </a:solidFill>
                <a:effectLst>
                  <a:outerShdw blurRad="38100" dist="38100" dir="2700000" algn="tl">
                    <a:srgbClr val="000000">
                      <a:alpha val="43137"/>
                    </a:srgbClr>
                  </a:outerShdw>
                </a:effectLst>
                <a:cs typeface="Ali-A-Samik" pitchFamily="2" charset="-78"/>
              </a:rPr>
              <a:t>:</a:t>
            </a:r>
            <a:r>
              <a:rPr lang="ar-SA" sz="4000" b="1" dirty="0" smtClean="0">
                <a:solidFill>
                  <a:srgbClr val="FF0000"/>
                </a:solidFill>
                <a:effectLst>
                  <a:outerShdw blurRad="38100" dist="38100" dir="2700000" algn="tl">
                    <a:srgbClr val="000000">
                      <a:alpha val="43137"/>
                    </a:srgbClr>
                  </a:outerShdw>
                </a:effectLst>
                <a:cs typeface="Ali-A-Samik" pitchFamily="2" charset="-78"/>
              </a:rPr>
              <a:t> </a:t>
            </a:r>
            <a:r>
              <a:rPr lang="ar-SA" sz="4000" b="1" dirty="0">
                <a:solidFill>
                  <a:srgbClr val="002060"/>
                </a:solidFill>
                <a:effectLst>
                  <a:outerShdw blurRad="38100" dist="38100" dir="2700000" algn="tl">
                    <a:srgbClr val="000000">
                      <a:alpha val="43137"/>
                    </a:srgbClr>
                  </a:outerShdw>
                </a:effectLst>
                <a:cs typeface="Ali-A-Traditional" pitchFamily="2" charset="-78"/>
              </a:rPr>
              <a:t>شرود الذهن عن متابعة المثيرات المطلوبة، </a:t>
            </a:r>
            <a:r>
              <a:rPr lang="ar-SA" sz="4000" b="1" dirty="0" smtClean="0">
                <a:solidFill>
                  <a:srgbClr val="002060"/>
                </a:solidFill>
                <a:effectLst>
                  <a:outerShdw blurRad="38100" dist="38100" dir="2700000" algn="tl">
                    <a:srgbClr val="000000">
                      <a:alpha val="43137"/>
                    </a:srgbClr>
                  </a:outerShdw>
                </a:effectLst>
                <a:cs typeface="Ali-A-Traditional" pitchFamily="2" charset="-78"/>
              </a:rPr>
              <a:t>ويشتك</a:t>
            </a:r>
            <a:r>
              <a:rPr lang="ar-IQ" sz="4000" b="1" dirty="0" smtClean="0">
                <a:solidFill>
                  <a:srgbClr val="002060"/>
                </a:solidFill>
                <a:effectLst>
                  <a:outerShdw blurRad="38100" dist="38100" dir="2700000" algn="tl">
                    <a:srgbClr val="000000">
                      <a:alpha val="43137"/>
                    </a:srgbClr>
                  </a:outerShdw>
                </a:effectLst>
                <a:cs typeface="Ali-A-Traditional" pitchFamily="2" charset="-78"/>
              </a:rPr>
              <a:t>ي</a:t>
            </a:r>
            <a:r>
              <a:rPr lang="ar-SA" sz="4000" b="1" dirty="0" smtClean="0">
                <a:solidFill>
                  <a:srgbClr val="002060"/>
                </a:solidFill>
                <a:effectLst>
                  <a:outerShdw blurRad="38100" dist="38100" dir="2700000" algn="tl">
                    <a:srgbClr val="000000">
                      <a:alpha val="43137"/>
                    </a:srgbClr>
                  </a:outerShdw>
                </a:effectLst>
                <a:cs typeface="Ali-A-Traditional" pitchFamily="2" charset="-78"/>
              </a:rPr>
              <a:t> </a:t>
            </a:r>
            <a:r>
              <a:rPr lang="ar-SA" sz="4000" b="1" dirty="0">
                <a:solidFill>
                  <a:srgbClr val="002060"/>
                </a:solidFill>
                <a:effectLst>
                  <a:outerShdw blurRad="38100" dist="38100" dir="2700000" algn="tl">
                    <a:srgbClr val="000000">
                      <a:alpha val="43137"/>
                    </a:srgbClr>
                  </a:outerShdw>
                </a:effectLst>
                <a:cs typeface="Ali-A-Traditional" pitchFamily="2" charset="-78"/>
              </a:rPr>
              <a:t>عديد من </a:t>
            </a:r>
            <a:r>
              <a:rPr lang="ar-SA" sz="4000" b="1" dirty="0" smtClean="0">
                <a:solidFill>
                  <a:srgbClr val="002060"/>
                </a:solidFill>
                <a:effectLst>
                  <a:outerShdw blurRad="38100" dist="38100" dir="2700000" algn="tl">
                    <a:srgbClr val="000000">
                      <a:alpha val="43137"/>
                    </a:srgbClr>
                  </a:outerShdw>
                </a:effectLst>
                <a:cs typeface="Ali-A-Traditional" pitchFamily="2" charset="-78"/>
              </a:rPr>
              <a:t>الناس</a:t>
            </a:r>
            <a:r>
              <a:rPr lang="ar-IQ" sz="4000" b="1" dirty="0">
                <a:solidFill>
                  <a:srgbClr val="002060"/>
                </a:solidFill>
                <a:effectLst>
                  <a:outerShdw blurRad="38100" dist="38100" dir="2700000" algn="tl">
                    <a:srgbClr val="000000">
                      <a:alpha val="43137"/>
                    </a:srgbClr>
                  </a:outerShdw>
                </a:effectLst>
                <a:cs typeface="Ali-A-Traditional" pitchFamily="2" charset="-78"/>
              </a:rPr>
              <a:t> </a:t>
            </a:r>
            <a:r>
              <a:rPr lang="ar-SA" sz="4000" b="1" dirty="0" smtClean="0">
                <a:solidFill>
                  <a:srgbClr val="002060"/>
                </a:solidFill>
                <a:effectLst>
                  <a:outerShdw blurRad="38100" dist="38100" dir="2700000" algn="tl">
                    <a:srgbClr val="000000">
                      <a:alpha val="43137"/>
                    </a:srgbClr>
                  </a:outerShdw>
                </a:effectLst>
                <a:cs typeface="Ali-A-Traditional" pitchFamily="2" charset="-78"/>
              </a:rPr>
              <a:t>-وبالأخص </a:t>
            </a:r>
            <a:r>
              <a:rPr lang="ar-SA" sz="4000" b="1" dirty="0">
                <a:solidFill>
                  <a:srgbClr val="002060"/>
                </a:solidFill>
                <a:effectLst>
                  <a:outerShdw blurRad="38100" dist="38100" dir="2700000" algn="tl">
                    <a:srgbClr val="000000">
                      <a:alpha val="43137"/>
                    </a:srgbClr>
                  </a:outerShdw>
                </a:effectLst>
                <a:cs typeface="Ali-A-Traditional" pitchFamily="2" charset="-78"/>
              </a:rPr>
              <a:t>الطلبة- من تشتت الانتباه وشرود </a:t>
            </a:r>
            <a:r>
              <a:rPr lang="ar-SA" sz="4000" b="1" dirty="0" smtClean="0">
                <a:solidFill>
                  <a:srgbClr val="002060"/>
                </a:solidFill>
                <a:effectLst>
                  <a:outerShdw blurRad="38100" dist="38100" dir="2700000" algn="tl">
                    <a:srgbClr val="000000">
                      <a:alpha val="43137"/>
                    </a:srgbClr>
                  </a:outerShdw>
                </a:effectLst>
                <a:cs typeface="Ali-A-Traditional" pitchFamily="2" charset="-78"/>
              </a:rPr>
              <a:t>الذ</a:t>
            </a:r>
            <a:r>
              <a:rPr lang="ar-IQ" sz="4000" b="1" dirty="0" smtClean="0">
                <a:solidFill>
                  <a:srgbClr val="002060"/>
                </a:solidFill>
                <a:effectLst>
                  <a:outerShdw blurRad="38100" dist="38100" dir="2700000" algn="tl">
                    <a:srgbClr val="000000">
                      <a:alpha val="43137"/>
                    </a:srgbClr>
                  </a:outerShdw>
                </a:effectLst>
                <a:cs typeface="Ali-A-Traditional" pitchFamily="2" charset="-78"/>
              </a:rPr>
              <a:t>ِّ</a:t>
            </a:r>
            <a:r>
              <a:rPr lang="ar-SA" sz="4000" b="1" dirty="0" smtClean="0">
                <a:solidFill>
                  <a:srgbClr val="002060"/>
                </a:solidFill>
                <a:effectLst>
                  <a:outerShdw blurRad="38100" dist="38100" dir="2700000" algn="tl">
                    <a:srgbClr val="000000">
                      <a:alpha val="43137"/>
                    </a:srgbClr>
                  </a:outerShdw>
                </a:effectLst>
                <a:cs typeface="Ali-A-Traditional" pitchFamily="2" charset="-78"/>
              </a:rPr>
              <a:t>هن</a:t>
            </a:r>
            <a:r>
              <a:rPr lang="ar-SA" sz="4000" b="1" dirty="0">
                <a:solidFill>
                  <a:srgbClr val="002060"/>
                </a:solidFill>
                <a:effectLst>
                  <a:outerShdw blurRad="38100" dist="38100" dir="2700000" algn="tl">
                    <a:srgbClr val="000000">
                      <a:alpha val="43137"/>
                    </a:srgbClr>
                  </a:outerShdw>
                </a:effectLst>
                <a:cs typeface="Ali-A-Traditional" pitchFamily="2" charset="-78"/>
              </a:rPr>
              <a:t>. </a:t>
            </a:r>
            <a:endParaRPr lang="en-US" sz="4000" b="1" dirty="0">
              <a:solidFill>
                <a:srgbClr val="00206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4000" b="1" dirty="0">
                <a:solidFill>
                  <a:srgbClr val="0070C0"/>
                </a:solidFill>
                <a:effectLst>
                  <a:outerShdw blurRad="38100" dist="38100" dir="2700000" algn="tl">
                    <a:srgbClr val="000000">
                      <a:alpha val="43137"/>
                    </a:srgbClr>
                  </a:outerShdw>
                </a:effectLst>
                <a:cs typeface="Ali-A-Traditional" pitchFamily="2" charset="-78"/>
              </a:rPr>
              <a:t>قد يرجع إلى عوامل </a:t>
            </a:r>
            <a:r>
              <a:rPr lang="ar-SA" sz="4000" b="1" dirty="0" smtClean="0">
                <a:solidFill>
                  <a:srgbClr val="0070C0"/>
                </a:solidFill>
                <a:effectLst>
                  <a:outerShdw blurRad="38100" dist="38100" dir="2700000" algn="tl">
                    <a:srgbClr val="000000">
                      <a:alpha val="43137"/>
                    </a:srgbClr>
                  </a:outerShdw>
                </a:effectLst>
                <a:cs typeface="Ali-A-Traditional" pitchFamily="2" charset="-78"/>
              </a:rPr>
              <a:t>جسمي</a:t>
            </a:r>
            <a:r>
              <a:rPr lang="ar-IQ" sz="4000" b="1" dirty="0" smtClean="0">
                <a:solidFill>
                  <a:srgbClr val="0070C0"/>
                </a:solidFill>
                <a:effectLst>
                  <a:outerShdw blurRad="38100" dist="38100" dir="2700000" algn="tl">
                    <a:srgbClr val="000000">
                      <a:alpha val="43137"/>
                    </a:srgbClr>
                  </a:outerShdw>
                </a:effectLst>
                <a:cs typeface="Ali-A-Traditional" pitchFamily="2" charset="-78"/>
              </a:rPr>
              <a:t>َّ</a:t>
            </a:r>
            <a:r>
              <a:rPr lang="ar-SA" sz="4000" b="1" dirty="0" smtClean="0">
                <a:solidFill>
                  <a:srgbClr val="0070C0"/>
                </a:solidFill>
                <a:effectLst>
                  <a:outerShdw blurRad="38100" dist="38100" dir="2700000" algn="tl">
                    <a:srgbClr val="000000">
                      <a:alpha val="43137"/>
                    </a:srgbClr>
                  </a:outerShdw>
                </a:effectLst>
                <a:cs typeface="Ali-A-Traditional" pitchFamily="2" charset="-78"/>
              </a:rPr>
              <a:t>ة</a:t>
            </a:r>
            <a:r>
              <a:rPr lang="ar-IQ" sz="4000" b="1" dirty="0" smtClean="0">
                <a:solidFill>
                  <a:srgbClr val="0070C0"/>
                </a:solidFill>
                <a:effectLst>
                  <a:outerShdw blurRad="38100" dist="38100" dir="2700000" algn="tl">
                    <a:srgbClr val="000000">
                      <a:alpha val="43137"/>
                    </a:srgbClr>
                  </a:outerShdw>
                </a:effectLst>
                <a:cs typeface="Ali-A-Traditional" pitchFamily="2" charset="-78"/>
              </a:rPr>
              <a:t>،</a:t>
            </a:r>
            <a:r>
              <a:rPr lang="ar-SA" sz="4000" b="1" dirty="0" smtClean="0">
                <a:solidFill>
                  <a:srgbClr val="0070C0"/>
                </a:solidFill>
                <a:effectLst>
                  <a:outerShdw blurRad="38100" dist="38100" dir="2700000" algn="tl">
                    <a:srgbClr val="000000">
                      <a:alpha val="43137"/>
                    </a:srgbClr>
                  </a:outerShdw>
                </a:effectLst>
                <a:cs typeface="Ali-A-Traditional" pitchFamily="2" charset="-78"/>
              </a:rPr>
              <a:t> </a:t>
            </a:r>
            <a:r>
              <a:rPr lang="ar-SA" sz="3600" b="1" dirty="0" smtClean="0">
                <a:effectLst>
                  <a:outerShdw blurRad="38100" dist="38100" dir="2700000" algn="tl">
                    <a:srgbClr val="000000">
                      <a:alpha val="43137"/>
                    </a:srgbClr>
                  </a:outerShdw>
                </a:effectLst>
                <a:cs typeface="Ali-A-Traditional" pitchFamily="2" charset="-78"/>
              </a:rPr>
              <a:t>مثل</a:t>
            </a:r>
            <a:r>
              <a:rPr lang="ar-IQ" sz="3600" b="1" dirty="0" smtClean="0">
                <a:effectLst>
                  <a:outerShdw blurRad="38100" dist="38100" dir="2700000" algn="tl">
                    <a:srgbClr val="000000">
                      <a:alpha val="43137"/>
                    </a:srgbClr>
                  </a:outerShdw>
                </a:effectLst>
                <a:cs typeface="Ali-A-Traditional" pitchFamily="2" charset="-78"/>
              </a:rPr>
              <a:t>:</a:t>
            </a:r>
            <a:r>
              <a:rPr lang="ar-SA" sz="3600" b="1" dirty="0" smtClean="0">
                <a:effectLst>
                  <a:outerShdw blurRad="38100" dist="38100" dir="2700000" algn="tl">
                    <a:srgbClr val="000000">
                      <a:alpha val="43137"/>
                    </a:srgbClr>
                  </a:outerShdw>
                </a:effectLst>
                <a:cs typeface="Ali-A-Traditional" pitchFamily="2" charset="-78"/>
              </a:rPr>
              <a:t> الت</a:t>
            </a:r>
            <a:r>
              <a:rPr lang="ar-IQ" sz="3600" b="1" dirty="0" smtClean="0">
                <a:effectLst>
                  <a:outerShdw blurRad="38100" dist="38100" dir="2700000" algn="tl">
                    <a:srgbClr val="000000">
                      <a:alpha val="43137"/>
                    </a:srgbClr>
                  </a:outerShdw>
                </a:effectLst>
                <a:cs typeface="Ali-A-Traditional" pitchFamily="2" charset="-78"/>
              </a:rPr>
              <a:t>َّ</a:t>
            </a:r>
            <a:r>
              <a:rPr lang="ar-SA" sz="3600" b="1" dirty="0" smtClean="0">
                <a:effectLst>
                  <a:outerShdw blurRad="38100" dist="38100" dir="2700000" algn="tl">
                    <a:srgbClr val="000000">
                      <a:alpha val="43137"/>
                    </a:srgbClr>
                  </a:outerShdw>
                </a:effectLst>
                <a:cs typeface="Ali-A-Traditional" pitchFamily="2" charset="-78"/>
              </a:rPr>
              <a:t>عب </a:t>
            </a:r>
            <a:r>
              <a:rPr lang="ar-SA" sz="3600" b="1" dirty="0">
                <a:effectLst>
                  <a:outerShdw blurRad="38100" dist="38100" dir="2700000" algn="tl">
                    <a:srgbClr val="000000">
                      <a:alpha val="43137"/>
                    </a:srgbClr>
                  </a:outerShdw>
                </a:effectLst>
                <a:cs typeface="Ali-A-Traditional" pitchFamily="2" charset="-78"/>
              </a:rPr>
              <a:t>الجسمي أو عدم النوم لساعات طويلة أو ضعف </a:t>
            </a:r>
            <a:r>
              <a:rPr lang="ar-SA" sz="3600" b="1" dirty="0" smtClean="0">
                <a:effectLst>
                  <a:outerShdw blurRad="38100" dist="38100" dir="2700000" algn="tl">
                    <a:srgbClr val="000000">
                      <a:alpha val="43137"/>
                    </a:srgbClr>
                  </a:outerShdw>
                </a:effectLst>
                <a:cs typeface="Ali-A-Traditional" pitchFamily="2" charset="-78"/>
              </a:rPr>
              <a:t>الت</a:t>
            </a:r>
            <a:r>
              <a:rPr lang="ar-IQ" sz="3600" b="1" dirty="0" smtClean="0">
                <a:effectLst>
                  <a:outerShdw blurRad="38100" dist="38100" dir="2700000" algn="tl">
                    <a:srgbClr val="000000">
                      <a:alpha val="43137"/>
                    </a:srgbClr>
                  </a:outerShdw>
                </a:effectLst>
                <a:cs typeface="Ali-A-Traditional" pitchFamily="2" charset="-78"/>
              </a:rPr>
              <a:t>َّ</a:t>
            </a:r>
            <a:r>
              <a:rPr lang="ar-SA" sz="3600" b="1" dirty="0" smtClean="0">
                <a:effectLst>
                  <a:outerShdw blurRad="38100" dist="38100" dir="2700000" algn="tl">
                    <a:srgbClr val="000000">
                      <a:alpha val="43137"/>
                    </a:srgbClr>
                  </a:outerShdw>
                </a:effectLst>
                <a:cs typeface="Ali-A-Traditional" pitchFamily="2" charset="-78"/>
              </a:rPr>
              <a:t>غذية </a:t>
            </a:r>
            <a:r>
              <a:rPr lang="ar-SA" sz="3600" b="1" dirty="0">
                <a:effectLst>
                  <a:outerShdw blurRad="38100" dist="38100" dir="2700000" algn="tl">
                    <a:srgbClr val="000000">
                      <a:alpha val="43137"/>
                    </a:srgbClr>
                  </a:outerShdw>
                </a:effectLst>
                <a:cs typeface="Ali-A-Traditional" pitchFamily="2" charset="-78"/>
              </a:rPr>
              <a:t>أو اضطراب في الجهاز الهضمي أو الدوري أو </a:t>
            </a:r>
            <a:r>
              <a:rPr lang="ar-SA" sz="3600" b="1" dirty="0" smtClean="0">
                <a:effectLst>
                  <a:outerShdw blurRad="38100" dist="38100" dir="2700000" algn="tl">
                    <a:srgbClr val="000000">
                      <a:alpha val="43137"/>
                    </a:srgbClr>
                  </a:outerShdw>
                </a:effectLst>
                <a:cs typeface="Ali-A-Traditional" pitchFamily="2" charset="-78"/>
              </a:rPr>
              <a:t>الت</a:t>
            </a:r>
            <a:r>
              <a:rPr lang="ar-IQ" sz="3600" b="1" dirty="0" smtClean="0">
                <a:effectLst>
                  <a:outerShdw blurRad="38100" dist="38100" dir="2700000" algn="tl">
                    <a:srgbClr val="000000">
                      <a:alpha val="43137"/>
                    </a:srgbClr>
                  </a:outerShdw>
                </a:effectLst>
                <a:cs typeface="Ali-A-Traditional" pitchFamily="2" charset="-78"/>
              </a:rPr>
              <a:t>َّ</a:t>
            </a:r>
            <a:r>
              <a:rPr lang="ar-SA" sz="3600" b="1" dirty="0" smtClean="0">
                <a:effectLst>
                  <a:outerShdw blurRad="38100" dist="38100" dir="2700000" algn="tl">
                    <a:srgbClr val="000000">
                      <a:alpha val="43137"/>
                    </a:srgbClr>
                  </a:outerShdw>
                </a:effectLst>
                <a:cs typeface="Ali-A-Traditional" pitchFamily="2" charset="-78"/>
              </a:rPr>
              <a:t>نفسي</a:t>
            </a:r>
            <a:r>
              <a:rPr lang="ar-SA" sz="3600" b="1" dirty="0">
                <a:effectLst>
                  <a:outerShdw blurRad="38100" dist="38100" dir="2700000" algn="tl">
                    <a:srgbClr val="000000">
                      <a:alpha val="43137"/>
                    </a:srgbClr>
                  </a:outerShdw>
                </a:effectLst>
                <a:cs typeface="Ali-A-Traditional" pitchFamily="2" charset="-78"/>
              </a:rPr>
              <a:t>. </a:t>
            </a:r>
            <a:endParaRPr lang="en-US" sz="3600" b="1" dirty="0">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4000" b="1" dirty="0">
                <a:solidFill>
                  <a:srgbClr val="00B050"/>
                </a:solidFill>
                <a:effectLst>
                  <a:outerShdw blurRad="38100" dist="38100" dir="2700000" algn="tl">
                    <a:srgbClr val="000000">
                      <a:alpha val="43137"/>
                    </a:srgbClr>
                  </a:outerShdw>
                </a:effectLst>
                <a:cs typeface="Ali-A-Traditional" pitchFamily="2" charset="-78"/>
              </a:rPr>
              <a:t>كما قد يرجع تشتت الانتباه إلى عوامل </a:t>
            </a:r>
            <a:r>
              <a:rPr lang="ar-SA" sz="4000" b="1" dirty="0" smtClean="0">
                <a:solidFill>
                  <a:srgbClr val="00B050"/>
                </a:solidFill>
                <a:effectLst>
                  <a:outerShdw blurRad="38100" dist="38100" dir="2700000" algn="tl">
                    <a:srgbClr val="000000">
                      <a:alpha val="43137"/>
                    </a:srgbClr>
                  </a:outerShdw>
                </a:effectLst>
                <a:cs typeface="Ali-A-Traditional" pitchFamily="2" charset="-78"/>
              </a:rPr>
              <a:t>نفسي</a:t>
            </a:r>
            <a:r>
              <a:rPr lang="ar-IQ" sz="4000" b="1" dirty="0" smtClean="0">
                <a:solidFill>
                  <a:srgbClr val="00B050"/>
                </a:solidFill>
                <a:effectLst>
                  <a:outerShdw blurRad="38100" dist="38100" dir="2700000" algn="tl">
                    <a:srgbClr val="000000">
                      <a:alpha val="43137"/>
                    </a:srgbClr>
                  </a:outerShdw>
                </a:effectLst>
                <a:cs typeface="Ali-A-Traditional" pitchFamily="2" charset="-78"/>
              </a:rPr>
              <a:t>َّ</a:t>
            </a:r>
            <a:r>
              <a:rPr lang="ar-SA" sz="4000" b="1" dirty="0" smtClean="0">
                <a:solidFill>
                  <a:srgbClr val="00B050"/>
                </a:solidFill>
                <a:effectLst>
                  <a:outerShdw blurRad="38100" dist="38100" dir="2700000" algn="tl">
                    <a:srgbClr val="000000">
                      <a:alpha val="43137"/>
                    </a:srgbClr>
                  </a:outerShdw>
                </a:effectLst>
                <a:cs typeface="Ali-A-Traditional" pitchFamily="2" charset="-78"/>
              </a:rPr>
              <a:t>ة</a:t>
            </a:r>
            <a:r>
              <a:rPr lang="ar-IQ" sz="4000" b="1" dirty="0">
                <a:solidFill>
                  <a:srgbClr val="00B050"/>
                </a:solidFill>
                <a:effectLst>
                  <a:outerShdw blurRad="38100" dist="38100" dir="2700000" algn="tl">
                    <a:srgbClr val="000000">
                      <a:alpha val="43137"/>
                    </a:srgbClr>
                  </a:outerShdw>
                </a:effectLst>
                <a:cs typeface="Ali-A-Traditional" pitchFamily="2" charset="-78"/>
              </a:rPr>
              <a:t>،</a:t>
            </a:r>
            <a:r>
              <a:rPr lang="ar-SA" sz="4000" b="1" dirty="0">
                <a:solidFill>
                  <a:srgbClr val="00B050"/>
                </a:solidFill>
                <a:effectLst>
                  <a:outerShdw blurRad="38100" dist="38100" dir="2700000" algn="tl">
                    <a:srgbClr val="000000">
                      <a:alpha val="43137"/>
                    </a:srgbClr>
                  </a:outerShdw>
                </a:effectLst>
                <a:cs typeface="Ali-A-Traditional" pitchFamily="2" charset="-78"/>
              </a:rPr>
              <a:t> </a:t>
            </a:r>
            <a:r>
              <a:rPr lang="ar-SA" sz="3600" b="1" dirty="0" smtClean="0">
                <a:effectLst>
                  <a:outerShdw blurRad="38100" dist="38100" dir="2700000" algn="tl">
                    <a:srgbClr val="000000">
                      <a:alpha val="43137"/>
                    </a:srgbClr>
                  </a:outerShdw>
                </a:effectLst>
                <a:cs typeface="Ali-A-Traditional" pitchFamily="2" charset="-78"/>
              </a:rPr>
              <a:t>مثل</a:t>
            </a:r>
            <a:r>
              <a:rPr lang="ar-IQ" sz="3600" b="1" dirty="0" smtClean="0">
                <a:effectLst>
                  <a:outerShdw blurRad="38100" dist="38100" dir="2700000" algn="tl">
                    <a:srgbClr val="000000">
                      <a:alpha val="43137"/>
                    </a:srgbClr>
                  </a:outerShdw>
                </a:effectLst>
                <a:cs typeface="Ali-A-Traditional" pitchFamily="2" charset="-78"/>
              </a:rPr>
              <a:t>:</a:t>
            </a:r>
            <a:r>
              <a:rPr lang="ar-SA" sz="3600" b="1" dirty="0" smtClean="0">
                <a:effectLst>
                  <a:outerShdw blurRad="38100" dist="38100" dir="2700000" algn="tl">
                    <a:srgbClr val="000000">
                      <a:alpha val="43137"/>
                    </a:srgbClr>
                  </a:outerShdw>
                </a:effectLst>
                <a:cs typeface="Ali-A-Traditional" pitchFamily="2" charset="-78"/>
              </a:rPr>
              <a:t> </a:t>
            </a:r>
            <a:r>
              <a:rPr lang="ar-SA" sz="3600" b="1" dirty="0">
                <a:effectLst>
                  <a:outerShdw blurRad="38100" dist="38100" dir="2700000" algn="tl">
                    <a:srgbClr val="000000">
                      <a:alpha val="43137"/>
                    </a:srgbClr>
                  </a:outerShdw>
                </a:effectLst>
                <a:cs typeface="Ali-A-Traditional" pitchFamily="2" charset="-78"/>
              </a:rPr>
              <a:t>عدم الميل إلى مادة معينة أو صعوبة هذه المادة بما يتجاوز ذكاء الطالب وقدرته أو تسلط بعض الأفكار القهرية الوسواسية عليه إلخ</a:t>
            </a:r>
            <a:r>
              <a:rPr lang="ar-SA" sz="3600" b="1" dirty="0" smtClean="0">
                <a:effectLst>
                  <a:outerShdw blurRad="38100" dist="38100" dir="2700000" algn="tl">
                    <a:srgbClr val="000000">
                      <a:alpha val="43137"/>
                    </a:srgbClr>
                  </a:outerShdw>
                </a:effectLst>
                <a:cs typeface="Ali-A-Traditional" pitchFamily="2" charset="-78"/>
              </a:rPr>
              <a:t>...</a:t>
            </a:r>
            <a:endParaRPr lang="en-US" sz="36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36971997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110836"/>
            <a:ext cx="11901055" cy="1011382"/>
          </a:xfrm>
        </p:spPr>
        <p:txBody>
          <a:bodyPr>
            <a:noAutofit/>
          </a:bodyPr>
          <a:lstStyle/>
          <a:p>
            <a:pPr algn="ctr"/>
            <a:r>
              <a:rPr lang="ar-IQ" sz="6000" b="1" dirty="0" smtClean="0">
                <a:solidFill>
                  <a:srgbClr val="FF0000"/>
                </a:solidFill>
                <a:effectLst>
                  <a:outerShdw blurRad="38100" dist="38100" dir="2700000" algn="tl">
                    <a:srgbClr val="000000">
                      <a:alpha val="43137"/>
                    </a:srgbClr>
                  </a:outerShdw>
                </a:effectLst>
                <a:cs typeface="Ali-A-Samik" pitchFamily="2" charset="-78"/>
              </a:rPr>
              <a:t>مشتتات الانتباه</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52400" y="1039090"/>
            <a:ext cx="11817927" cy="5638801"/>
          </a:xfrm>
        </p:spPr>
        <p:txBody>
          <a:bodyPr>
            <a:noAutofit/>
          </a:bodyPr>
          <a:lstStyle/>
          <a:p>
            <a:pPr marL="0" indent="0" algn="r" rtl="1">
              <a:lnSpc>
                <a:spcPct val="150000"/>
              </a:lnSpc>
              <a:buNone/>
            </a:pPr>
            <a:r>
              <a:rPr lang="ar-SA" sz="4800" b="1" dirty="0">
                <a:solidFill>
                  <a:srgbClr val="7030A0"/>
                </a:solidFill>
                <a:effectLst>
                  <a:outerShdw blurRad="38100" dist="38100" dir="2700000" algn="tl">
                    <a:srgbClr val="000000">
                      <a:alpha val="43137"/>
                    </a:srgbClr>
                  </a:outerShdw>
                </a:effectLst>
                <a:cs typeface="Ali-A-Traditional" pitchFamily="2" charset="-78"/>
              </a:rPr>
              <a:t>وقد يرجع التشتت إلى عوامل </a:t>
            </a:r>
            <a:r>
              <a:rPr lang="ar-SA" sz="4800" b="1" dirty="0" smtClean="0">
                <a:solidFill>
                  <a:srgbClr val="7030A0"/>
                </a:solidFill>
                <a:effectLst>
                  <a:outerShdw blurRad="38100" dist="38100" dir="2700000" algn="tl">
                    <a:srgbClr val="000000">
                      <a:alpha val="43137"/>
                    </a:srgbClr>
                  </a:outerShdw>
                </a:effectLst>
                <a:cs typeface="Ali-A-Traditional" pitchFamily="2" charset="-78"/>
              </a:rPr>
              <a:t>اجتماعي</a:t>
            </a:r>
            <a:r>
              <a:rPr lang="ar-IQ" sz="4800" b="1" dirty="0" smtClean="0">
                <a:solidFill>
                  <a:srgbClr val="7030A0"/>
                </a:solidFill>
                <a:effectLst>
                  <a:outerShdw blurRad="38100" dist="38100" dir="2700000" algn="tl">
                    <a:srgbClr val="000000">
                      <a:alpha val="43137"/>
                    </a:srgbClr>
                  </a:outerShdw>
                </a:effectLst>
                <a:cs typeface="Ali-A-Traditional" pitchFamily="2" charset="-78"/>
              </a:rPr>
              <a:t>َّ</a:t>
            </a:r>
            <a:r>
              <a:rPr lang="ar-SA" sz="4800" b="1" dirty="0" smtClean="0">
                <a:solidFill>
                  <a:srgbClr val="7030A0"/>
                </a:solidFill>
                <a:effectLst>
                  <a:outerShdw blurRad="38100" dist="38100" dir="2700000" algn="tl">
                    <a:srgbClr val="000000">
                      <a:alpha val="43137"/>
                    </a:srgbClr>
                  </a:outerShdw>
                </a:effectLst>
                <a:cs typeface="Ali-A-Traditional" pitchFamily="2" charset="-78"/>
              </a:rPr>
              <a:t>ة</a:t>
            </a:r>
            <a:r>
              <a:rPr lang="ar-IQ" sz="4800" b="1" dirty="0" smtClean="0">
                <a:solidFill>
                  <a:srgbClr val="7030A0"/>
                </a:solidFill>
                <a:effectLst>
                  <a:outerShdw blurRad="38100" dist="38100" dir="2700000" algn="tl">
                    <a:srgbClr val="000000">
                      <a:alpha val="43137"/>
                    </a:srgbClr>
                  </a:outerShdw>
                </a:effectLst>
                <a:cs typeface="Ali-A-Traditional" pitchFamily="2" charset="-78"/>
              </a:rPr>
              <a:t>،</a:t>
            </a:r>
            <a:r>
              <a:rPr lang="ar-SA" sz="4800" b="1" dirty="0" smtClean="0">
                <a:solidFill>
                  <a:srgbClr val="7030A0"/>
                </a:solidFill>
                <a:effectLst>
                  <a:outerShdw blurRad="38100" dist="38100" dir="2700000" algn="tl">
                    <a:srgbClr val="000000">
                      <a:alpha val="43137"/>
                    </a:srgbClr>
                  </a:outerShdw>
                </a:effectLst>
                <a:cs typeface="Ali-A-Traditional" pitchFamily="2" charset="-78"/>
              </a:rPr>
              <a:t> </a:t>
            </a:r>
            <a:r>
              <a:rPr lang="ar-SA" sz="4400" b="1" dirty="0">
                <a:effectLst>
                  <a:outerShdw blurRad="38100" dist="38100" dir="2700000" algn="tl">
                    <a:srgbClr val="000000">
                      <a:alpha val="43137"/>
                    </a:srgbClr>
                  </a:outerShdw>
                </a:effectLst>
                <a:cs typeface="Ali-A-Traditional" pitchFamily="2" charset="-78"/>
              </a:rPr>
              <a:t>مثل</a:t>
            </a:r>
            <a:r>
              <a:rPr lang="ar-IQ" sz="4400" b="1" dirty="0">
                <a:effectLst>
                  <a:outerShdw blurRad="38100" dist="38100" dir="2700000" algn="tl">
                    <a:srgbClr val="000000">
                      <a:alpha val="43137"/>
                    </a:srgbClr>
                  </a:outerShdw>
                </a:effectLst>
                <a:cs typeface="Ali-A-Traditional" pitchFamily="2" charset="-78"/>
              </a:rPr>
              <a:t>:</a:t>
            </a:r>
            <a:r>
              <a:rPr lang="ar-SA" sz="4400" b="1" dirty="0">
                <a:effectLst>
                  <a:outerShdw blurRad="38100" dist="38100" dir="2700000" algn="tl">
                    <a:srgbClr val="000000">
                      <a:alpha val="43137"/>
                    </a:srgbClr>
                  </a:outerShdw>
                </a:effectLst>
                <a:cs typeface="Ali-A-Traditional" pitchFamily="2" charset="-78"/>
              </a:rPr>
              <a:t> التصدع الأسري والشقاق العائلي بحيث ينشغل الطالب عن </a:t>
            </a:r>
            <a:r>
              <a:rPr lang="ar-SA" sz="4400" b="1" dirty="0" smtClean="0">
                <a:effectLst>
                  <a:outerShdw blurRad="38100" dist="38100" dir="2700000" algn="tl">
                    <a:srgbClr val="000000">
                      <a:alpha val="43137"/>
                    </a:srgbClr>
                  </a:outerShdw>
                </a:effectLst>
                <a:cs typeface="Ali-A-Traditional" pitchFamily="2" charset="-78"/>
              </a:rPr>
              <a:t>الت</a:t>
            </a:r>
            <a:r>
              <a:rPr lang="ar-IQ" sz="4400" b="1" dirty="0" smtClean="0">
                <a:effectLst>
                  <a:outerShdw blurRad="38100" dist="38100" dir="2700000" algn="tl">
                    <a:srgbClr val="000000">
                      <a:alpha val="43137"/>
                    </a:srgbClr>
                  </a:outerShdw>
                </a:effectLst>
                <a:cs typeface="Ali-A-Traditional" pitchFamily="2" charset="-78"/>
              </a:rPr>
              <a:t>َّ</a:t>
            </a:r>
            <a:r>
              <a:rPr lang="ar-SA" sz="4400" b="1" dirty="0" smtClean="0">
                <a:effectLst>
                  <a:outerShdw blurRad="38100" dist="38100" dir="2700000" algn="tl">
                    <a:srgbClr val="000000">
                      <a:alpha val="43137"/>
                    </a:srgbClr>
                  </a:outerShdw>
                </a:effectLst>
                <a:cs typeface="Ali-A-Traditional" pitchFamily="2" charset="-78"/>
              </a:rPr>
              <a:t>هيؤ </a:t>
            </a:r>
            <a:r>
              <a:rPr lang="ar-SA" sz="4400" b="1" dirty="0">
                <a:effectLst>
                  <a:outerShdw blurRad="38100" dist="38100" dir="2700000" algn="tl">
                    <a:srgbClr val="000000">
                      <a:alpha val="43137"/>
                    </a:srgbClr>
                  </a:outerShdw>
                </a:effectLst>
                <a:cs typeface="Ali-A-Traditional" pitchFamily="2" charset="-78"/>
              </a:rPr>
              <a:t>للدروس. </a:t>
            </a:r>
            <a:endParaRPr lang="en-US" sz="4400" b="1" dirty="0">
              <a:effectLst>
                <a:outerShdw blurRad="38100" dist="38100" dir="2700000" algn="tl">
                  <a:srgbClr val="000000">
                    <a:alpha val="43137"/>
                  </a:srgbClr>
                </a:outerShdw>
              </a:effectLst>
              <a:cs typeface="Ali-A-Traditional" pitchFamily="2" charset="-78"/>
            </a:endParaRPr>
          </a:p>
          <a:p>
            <a:pPr marL="0" indent="0" algn="r">
              <a:lnSpc>
                <a:spcPct val="150000"/>
              </a:lnSpc>
              <a:buNone/>
            </a:pPr>
            <a:r>
              <a:rPr lang="ar-SA" sz="4800" b="1" dirty="0">
                <a:solidFill>
                  <a:srgbClr val="FF0000"/>
                </a:solidFill>
                <a:effectLst>
                  <a:outerShdw blurRad="38100" dist="38100" dir="2700000" algn="tl">
                    <a:srgbClr val="000000">
                      <a:alpha val="43137"/>
                    </a:srgbClr>
                  </a:outerShdw>
                </a:effectLst>
                <a:cs typeface="Ali-A-Traditional" pitchFamily="2" charset="-78"/>
              </a:rPr>
              <a:t>وقد يرجع إلى عوامل </a:t>
            </a:r>
            <a:r>
              <a:rPr lang="ar-SA" sz="4800" b="1" dirty="0" smtClean="0">
                <a:solidFill>
                  <a:srgbClr val="FF0000"/>
                </a:solidFill>
                <a:effectLst>
                  <a:outerShdw blurRad="38100" dist="38100" dir="2700000" algn="tl">
                    <a:srgbClr val="000000">
                      <a:alpha val="43137"/>
                    </a:srgbClr>
                  </a:outerShdw>
                </a:effectLst>
                <a:cs typeface="Ali-A-Traditional" pitchFamily="2" charset="-78"/>
              </a:rPr>
              <a:t>فيزيقية</a:t>
            </a:r>
            <a:r>
              <a:rPr lang="ar-IQ" sz="4800" b="1" dirty="0" smtClean="0">
                <a:solidFill>
                  <a:srgbClr val="FF0000"/>
                </a:solidFill>
                <a:effectLst>
                  <a:outerShdw blurRad="38100" dist="38100" dir="2700000" algn="tl">
                    <a:srgbClr val="000000">
                      <a:alpha val="43137"/>
                    </a:srgbClr>
                  </a:outerShdw>
                </a:effectLst>
                <a:cs typeface="Ali-A-Traditional" pitchFamily="2" charset="-78"/>
              </a:rPr>
              <a:t>،</a:t>
            </a:r>
            <a:r>
              <a:rPr lang="ar-SA" sz="4800" b="1" dirty="0" smtClean="0">
                <a:solidFill>
                  <a:srgbClr val="FF0000"/>
                </a:solidFill>
                <a:effectLst>
                  <a:outerShdw blurRad="38100" dist="38100" dir="2700000" algn="tl">
                    <a:srgbClr val="000000">
                      <a:alpha val="43137"/>
                    </a:srgbClr>
                  </a:outerShdw>
                </a:effectLst>
                <a:cs typeface="Ali-A-Traditional" pitchFamily="2" charset="-78"/>
              </a:rPr>
              <a:t> </a:t>
            </a:r>
            <a:r>
              <a:rPr lang="ar-SA" sz="4400" b="1" dirty="0" smtClean="0">
                <a:effectLst>
                  <a:outerShdw blurRad="38100" dist="38100" dir="2700000" algn="tl">
                    <a:srgbClr val="000000">
                      <a:alpha val="43137"/>
                    </a:srgbClr>
                  </a:outerShdw>
                </a:effectLst>
                <a:cs typeface="Ali-A-Traditional" pitchFamily="2" charset="-78"/>
              </a:rPr>
              <a:t>مثل</a:t>
            </a:r>
            <a:r>
              <a:rPr lang="ar-IQ" sz="4400" b="1" dirty="0" smtClean="0">
                <a:effectLst>
                  <a:outerShdw blurRad="38100" dist="38100" dir="2700000" algn="tl">
                    <a:srgbClr val="000000">
                      <a:alpha val="43137"/>
                    </a:srgbClr>
                  </a:outerShdw>
                </a:effectLst>
                <a:cs typeface="Ali-A-Traditional" pitchFamily="2" charset="-78"/>
              </a:rPr>
              <a:t>:</a:t>
            </a:r>
            <a:r>
              <a:rPr lang="ar-SA" sz="4400" b="1" dirty="0" smtClean="0">
                <a:effectLst>
                  <a:outerShdw blurRad="38100" dist="38100" dir="2700000" algn="tl">
                    <a:srgbClr val="000000">
                      <a:alpha val="43137"/>
                    </a:srgbClr>
                  </a:outerShdw>
                </a:effectLst>
                <a:cs typeface="Ali-A-Traditional" pitchFamily="2" charset="-78"/>
              </a:rPr>
              <a:t> </a:t>
            </a:r>
            <a:r>
              <a:rPr lang="ar-SA" sz="4400" b="1" dirty="0">
                <a:effectLst>
                  <a:outerShdw blurRad="38100" dist="38100" dir="2700000" algn="tl">
                    <a:srgbClr val="000000">
                      <a:alpha val="43137"/>
                    </a:srgbClr>
                  </a:outerShdw>
                </a:effectLst>
                <a:cs typeface="Ali-A-Traditional" pitchFamily="2" charset="-78"/>
              </a:rPr>
              <a:t>سوء التهوية وارتفاع درجة الحرارة أو البرودة أو زيادة الرطوبة أو </a:t>
            </a:r>
            <a:r>
              <a:rPr lang="ar-SA" sz="4400" b="1" dirty="0" smtClean="0">
                <a:effectLst>
                  <a:outerShdw blurRad="38100" dist="38100" dir="2700000" algn="tl">
                    <a:srgbClr val="000000">
                      <a:alpha val="43137"/>
                    </a:srgbClr>
                  </a:outerShdw>
                </a:effectLst>
                <a:cs typeface="Ali-A-Traditional" pitchFamily="2" charset="-78"/>
              </a:rPr>
              <a:t>الضوضاء</a:t>
            </a:r>
            <a:r>
              <a:rPr lang="ar-IQ" sz="4400" b="1" dirty="0" smtClean="0">
                <a:effectLst>
                  <a:outerShdw blurRad="38100" dist="38100" dir="2700000" algn="tl">
                    <a:srgbClr val="000000">
                      <a:alpha val="43137"/>
                    </a:srgbClr>
                  </a:outerShdw>
                </a:effectLst>
                <a:cs typeface="Ali-A-Traditional" pitchFamily="2" charset="-78"/>
              </a:rPr>
              <a:t>. </a:t>
            </a:r>
            <a:endParaRPr lang="en-US" sz="40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26918354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1" y="290945"/>
            <a:ext cx="11637818" cy="1219201"/>
          </a:xfrm>
        </p:spPr>
        <p:txBody>
          <a:bodyPr>
            <a:noAutofit/>
          </a:bodyPr>
          <a:lstStyle/>
          <a:p>
            <a:pPr algn="ctr"/>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ثالثاً: الإدراك</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1385455"/>
            <a:ext cx="11984182" cy="5363093"/>
          </a:xfrm>
        </p:spPr>
        <p:txBody>
          <a:bodyPr>
            <a:normAutofit/>
          </a:bodyPr>
          <a:lstStyle/>
          <a:p>
            <a:pPr marL="0" indent="0" algn="r" rtl="1">
              <a:lnSpc>
                <a:spcPct val="200000"/>
              </a:lnSpc>
              <a:buNone/>
            </a:pPr>
            <a:r>
              <a:rPr lang="ar-IQ" sz="4400" b="1" dirty="0">
                <a:effectLst>
                  <a:outerShdw blurRad="38100" dist="38100" dir="2700000" algn="tl">
                    <a:srgbClr val="000000">
                      <a:alpha val="43137"/>
                    </a:srgbClr>
                  </a:outerShdw>
                </a:effectLst>
                <a:cs typeface="Ali-A-Sahifa Bold" pitchFamily="2" charset="-78"/>
              </a:rPr>
              <a:t>م</a:t>
            </a:r>
            <a:r>
              <a:rPr lang="ar-SA" sz="4400" b="1" dirty="0" smtClean="0">
                <a:effectLst>
                  <a:outerShdw blurRad="38100" dist="38100" dir="2700000" algn="tl">
                    <a:srgbClr val="000000">
                      <a:alpha val="43137"/>
                    </a:srgbClr>
                  </a:outerShdw>
                </a:effectLst>
                <a:cs typeface="Ali-A-Sahifa Bold" pitchFamily="2" charset="-78"/>
              </a:rPr>
              <a:t>عنى </a:t>
            </a:r>
            <a:r>
              <a:rPr lang="ar-SA" sz="4400" b="1" dirty="0">
                <a:effectLst>
                  <a:outerShdw blurRad="38100" dist="38100" dir="2700000" algn="tl">
                    <a:srgbClr val="000000">
                      <a:alpha val="43137"/>
                    </a:srgbClr>
                  </a:outerShdw>
                </a:effectLst>
                <a:cs typeface="Ali-A-Sahifa Bold" pitchFamily="2" charset="-78"/>
              </a:rPr>
              <a:t>الإدراك هو </a:t>
            </a:r>
            <a:r>
              <a:rPr lang="ar-SA" sz="4000" b="1" dirty="0">
                <a:effectLst>
                  <a:outerShdw blurRad="38100" dist="38100" dir="2700000" algn="tl">
                    <a:srgbClr val="000000">
                      <a:alpha val="43137"/>
                    </a:srgbClr>
                  </a:outerShdw>
                </a:effectLst>
                <a:cs typeface="Ali-A-Sahifa Bold" pitchFamily="2" charset="-78"/>
              </a:rPr>
              <a:t>"</a:t>
            </a:r>
            <a:r>
              <a:rPr lang="ar-SA" sz="4000" b="1" dirty="0" smtClean="0">
                <a:solidFill>
                  <a:srgbClr val="002060"/>
                </a:solidFill>
                <a:effectLst>
                  <a:outerShdw blurRad="38100" dist="38100" dir="2700000" algn="tl">
                    <a:srgbClr val="000000">
                      <a:alpha val="43137"/>
                    </a:srgbClr>
                  </a:outerShdw>
                </a:effectLst>
                <a:cs typeface="Ali-A-Sahifa Bold" pitchFamily="2" charset="-78"/>
              </a:rPr>
              <a:t>عملي</a:t>
            </a:r>
            <a:r>
              <a:rPr lang="ar-IQ" sz="4000" b="1" dirty="0" smtClean="0">
                <a:solidFill>
                  <a:srgbClr val="002060"/>
                </a:solidFill>
                <a:effectLst>
                  <a:outerShdw blurRad="38100" dist="38100" dir="2700000" algn="tl">
                    <a:srgbClr val="000000">
                      <a:alpha val="43137"/>
                    </a:srgbClr>
                  </a:outerShdw>
                </a:effectLst>
                <a:cs typeface="Ali-A-Sahifa Bold" pitchFamily="2" charset="-78"/>
              </a:rPr>
              <a:t>َّ</a:t>
            </a:r>
            <a:r>
              <a:rPr lang="ar-SA" sz="4000" b="1" dirty="0" smtClean="0">
                <a:solidFill>
                  <a:srgbClr val="002060"/>
                </a:solidFill>
                <a:effectLst>
                  <a:outerShdw blurRad="38100" dist="38100" dir="2700000" algn="tl">
                    <a:srgbClr val="000000">
                      <a:alpha val="43137"/>
                    </a:srgbClr>
                  </a:outerShdw>
                </a:effectLst>
                <a:cs typeface="Ali-A-Sahifa Bold" pitchFamily="2" charset="-78"/>
              </a:rPr>
              <a:t>ة </a:t>
            </a:r>
            <a:r>
              <a:rPr lang="ar-SA" sz="4000" b="1" dirty="0">
                <a:solidFill>
                  <a:srgbClr val="002060"/>
                </a:solidFill>
                <a:effectLst>
                  <a:outerShdw blurRad="38100" dist="38100" dir="2700000" algn="tl">
                    <a:srgbClr val="000000">
                      <a:alpha val="43137"/>
                    </a:srgbClr>
                  </a:outerShdw>
                </a:effectLst>
                <a:cs typeface="Ali-A-Sahifa Bold" pitchFamily="2" charset="-78"/>
              </a:rPr>
              <a:t>تأويل الإحساسات تأويلاً عقلياً يزودنا بما في عالمنا الخارجي من أشياء</a:t>
            </a:r>
            <a:r>
              <a:rPr lang="ar-SA" sz="4000" b="1" dirty="0">
                <a:effectLst>
                  <a:outerShdw blurRad="38100" dist="38100" dir="2700000" algn="tl">
                    <a:srgbClr val="000000">
                      <a:alpha val="43137"/>
                    </a:srgbClr>
                  </a:outerShdw>
                </a:effectLst>
                <a:cs typeface="Ali-A-Sahifa Bold" pitchFamily="2" charset="-78"/>
              </a:rPr>
              <a:t>"</a:t>
            </a:r>
            <a:r>
              <a:rPr lang="en-US" sz="4000" b="1" dirty="0">
                <a:effectLst>
                  <a:outerShdw blurRad="38100" dist="38100" dir="2700000" algn="tl">
                    <a:srgbClr val="000000">
                      <a:alpha val="43137"/>
                    </a:srgbClr>
                  </a:outerShdw>
                </a:effectLst>
                <a:cs typeface="Ali-A-Sahifa Bold" pitchFamily="2" charset="-78"/>
              </a:rPr>
              <a:t>.</a:t>
            </a:r>
            <a:br>
              <a:rPr lang="en-US" sz="4000" b="1" dirty="0">
                <a:effectLst>
                  <a:outerShdw blurRad="38100" dist="38100" dir="2700000" algn="tl">
                    <a:srgbClr val="000000">
                      <a:alpha val="43137"/>
                    </a:srgbClr>
                  </a:outerShdw>
                </a:effectLst>
                <a:cs typeface="Ali-A-Sahifa Bold" pitchFamily="2" charset="-78"/>
              </a:rPr>
            </a:br>
            <a:r>
              <a:rPr lang="ar-SA" sz="4400" b="1" dirty="0">
                <a:effectLst>
                  <a:outerShdw blurRad="38100" dist="38100" dir="2700000" algn="tl">
                    <a:srgbClr val="000000">
                      <a:alpha val="43137"/>
                    </a:srgbClr>
                  </a:outerShdw>
                </a:effectLst>
                <a:cs typeface="Ali-A-Sahifa Bold" pitchFamily="2" charset="-78"/>
              </a:rPr>
              <a:t>والإدراك هو </a:t>
            </a:r>
            <a:r>
              <a:rPr lang="ar-SA" sz="4000" b="1" dirty="0" smtClean="0">
                <a:effectLst>
                  <a:outerShdw blurRad="38100" dist="38100" dir="2700000" algn="tl">
                    <a:srgbClr val="000000">
                      <a:alpha val="43137"/>
                    </a:srgbClr>
                  </a:outerShdw>
                </a:effectLst>
                <a:cs typeface="Ali-A-Sahifa Bold" pitchFamily="2" charset="-78"/>
              </a:rPr>
              <a:t>«</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solidFill>
                  <a:srgbClr val="C00000"/>
                </a:solidFill>
                <a:effectLst>
                  <a:outerShdw blurRad="38100" dist="38100" dir="2700000" algn="tl">
                    <a:srgbClr val="000000">
                      <a:alpha val="43137"/>
                    </a:srgbClr>
                  </a:outerShdw>
                </a:effectLst>
                <a:cs typeface="Ali-A-Sahifa Bold" pitchFamily="2" charset="-78"/>
              </a:rPr>
              <a:t>العملي</a:t>
            </a:r>
            <a:r>
              <a:rPr lang="ar-IQ" sz="4000" b="1" dirty="0" smtClean="0">
                <a:solidFill>
                  <a:srgbClr val="C00000"/>
                </a:solidFill>
                <a:effectLst>
                  <a:outerShdw blurRad="38100" dist="38100" dir="2700000" algn="tl">
                    <a:srgbClr val="000000">
                      <a:alpha val="43137"/>
                    </a:srgbClr>
                  </a:outerShdw>
                </a:effectLst>
                <a:cs typeface="Ali-A-Sahifa Bold" pitchFamily="2" charset="-78"/>
              </a:rPr>
              <a:t>َّ</a:t>
            </a:r>
            <a:r>
              <a:rPr lang="ar-SA" sz="4000" b="1" dirty="0" smtClean="0">
                <a:solidFill>
                  <a:srgbClr val="C00000"/>
                </a:solidFill>
                <a:effectLst>
                  <a:outerShdw blurRad="38100" dist="38100" dir="2700000" algn="tl">
                    <a:srgbClr val="000000">
                      <a:alpha val="43137"/>
                    </a:srgbClr>
                  </a:outerShdw>
                </a:effectLst>
                <a:cs typeface="Ali-A-Sahifa Bold" pitchFamily="2" charset="-78"/>
              </a:rPr>
              <a:t>ة </a:t>
            </a:r>
            <a:r>
              <a:rPr lang="ar-SA" sz="4000" b="1" dirty="0">
                <a:solidFill>
                  <a:srgbClr val="C00000"/>
                </a:solidFill>
                <a:effectLst>
                  <a:outerShdw blurRad="38100" dist="38100" dir="2700000" algn="tl">
                    <a:srgbClr val="000000">
                      <a:alpha val="43137"/>
                    </a:srgbClr>
                  </a:outerShdw>
                </a:effectLst>
                <a:cs typeface="Ali-A-Sahifa Bold" pitchFamily="2" charset="-78"/>
              </a:rPr>
              <a:t>التي تتم بها معرفة الفرد لبيئته </a:t>
            </a:r>
            <a:r>
              <a:rPr lang="ar-SA" sz="4000" b="1" dirty="0" smtClean="0">
                <a:solidFill>
                  <a:srgbClr val="C00000"/>
                </a:solidFill>
                <a:effectLst>
                  <a:outerShdw blurRad="38100" dist="38100" dir="2700000" algn="tl">
                    <a:srgbClr val="000000">
                      <a:alpha val="43137"/>
                    </a:srgbClr>
                  </a:outerShdw>
                </a:effectLst>
                <a:cs typeface="Ali-A-Sahifa Bold" pitchFamily="2" charset="-78"/>
              </a:rPr>
              <a:t>الخارجي</a:t>
            </a:r>
            <a:r>
              <a:rPr lang="ar-IQ" sz="4000" b="1" dirty="0" smtClean="0">
                <a:solidFill>
                  <a:srgbClr val="C00000"/>
                </a:solidFill>
                <a:effectLst>
                  <a:outerShdw blurRad="38100" dist="38100" dir="2700000" algn="tl">
                    <a:srgbClr val="000000">
                      <a:alpha val="43137"/>
                    </a:srgbClr>
                  </a:outerShdw>
                </a:effectLst>
                <a:cs typeface="Ali-A-Sahifa Bold" pitchFamily="2" charset="-78"/>
              </a:rPr>
              <a:t>َّ</a:t>
            </a:r>
            <a:r>
              <a:rPr lang="ar-SA" sz="4000" b="1" dirty="0" smtClean="0">
                <a:solidFill>
                  <a:srgbClr val="C00000"/>
                </a:solidFill>
                <a:effectLst>
                  <a:outerShdw blurRad="38100" dist="38100" dir="2700000" algn="tl">
                    <a:srgbClr val="000000">
                      <a:alpha val="43137"/>
                    </a:srgbClr>
                  </a:outerShdw>
                </a:effectLst>
                <a:cs typeface="Ali-A-Sahifa Bold" pitchFamily="2" charset="-78"/>
              </a:rPr>
              <a:t>ة </a:t>
            </a:r>
            <a:r>
              <a:rPr lang="ar-SA" sz="4000" b="1" dirty="0">
                <a:solidFill>
                  <a:srgbClr val="C00000"/>
                </a:solidFill>
                <a:effectLst>
                  <a:outerShdw blurRad="38100" dist="38100" dir="2700000" algn="tl">
                    <a:srgbClr val="000000">
                      <a:alpha val="43137"/>
                    </a:srgbClr>
                  </a:outerShdw>
                </a:effectLst>
                <a:cs typeface="Ali-A-Sahifa Bold" pitchFamily="2" charset="-78"/>
              </a:rPr>
              <a:t>التي يعيش فيها ولحالته </a:t>
            </a:r>
            <a:r>
              <a:rPr lang="ar-SA" sz="4000" b="1" dirty="0" smtClean="0">
                <a:solidFill>
                  <a:srgbClr val="C00000"/>
                </a:solidFill>
                <a:effectLst>
                  <a:outerShdw blurRad="38100" dist="38100" dir="2700000" algn="tl">
                    <a:srgbClr val="000000">
                      <a:alpha val="43137"/>
                    </a:srgbClr>
                  </a:outerShdw>
                </a:effectLst>
                <a:cs typeface="Ali-A-Sahifa Bold" pitchFamily="2" charset="-78"/>
              </a:rPr>
              <a:t>الداخلي</a:t>
            </a:r>
            <a:r>
              <a:rPr lang="ar-IQ" sz="4000" b="1" dirty="0" smtClean="0">
                <a:solidFill>
                  <a:srgbClr val="C00000"/>
                </a:solidFill>
                <a:effectLst>
                  <a:outerShdw blurRad="38100" dist="38100" dir="2700000" algn="tl">
                    <a:srgbClr val="000000">
                      <a:alpha val="43137"/>
                    </a:srgbClr>
                  </a:outerShdw>
                </a:effectLst>
                <a:cs typeface="Ali-A-Sahifa Bold" pitchFamily="2" charset="-78"/>
              </a:rPr>
              <a:t>َّة</a:t>
            </a:r>
            <a:r>
              <a:rPr lang="ar-IQ" sz="4000" b="1" dirty="0" smtClean="0">
                <a:effectLst>
                  <a:outerShdw blurRad="38100" dist="38100" dir="2700000" algn="tl">
                    <a:srgbClr val="000000">
                      <a:alpha val="43137"/>
                    </a:srgbClr>
                  </a:outerShdw>
                </a:effectLst>
                <a:cs typeface="Ali-A-Sahifa Bold" pitchFamily="2" charset="-78"/>
              </a:rPr>
              <a:t>».  </a:t>
            </a:r>
            <a:endParaRPr lang="ar-IQ" sz="4000" b="1" dirty="0">
              <a:effectLst>
                <a:outerShdw blurRad="38100" dist="38100" dir="2700000" algn="tl">
                  <a:srgbClr val="000000">
                    <a:alpha val="43137"/>
                  </a:srgbClr>
                </a:outerShdw>
              </a:effectLst>
              <a:cs typeface="Ali-A-Sahifa Bold"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3521704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1" y="290945"/>
            <a:ext cx="11637818" cy="1219201"/>
          </a:xfrm>
        </p:spPr>
        <p:txBody>
          <a:bodyPr>
            <a:noAutofit/>
          </a:bodyPr>
          <a:lstStyle/>
          <a:p>
            <a:pPr algn="ctr"/>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ثالثاً: الإدراك</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1385455"/>
            <a:ext cx="11984182" cy="5363093"/>
          </a:xfrm>
        </p:spPr>
        <p:txBody>
          <a:bodyPr>
            <a:normAutofit/>
          </a:bodyPr>
          <a:lstStyle/>
          <a:p>
            <a:pPr marL="0" indent="0" algn="r" rtl="1">
              <a:lnSpc>
                <a:spcPct val="200000"/>
              </a:lnSpc>
              <a:buNone/>
            </a:pPr>
            <a:r>
              <a:rPr lang="ar-IQ" sz="4400" b="1" dirty="0">
                <a:effectLst>
                  <a:outerShdw blurRad="38100" dist="38100" dir="2700000" algn="tl">
                    <a:srgbClr val="000000">
                      <a:alpha val="43137"/>
                    </a:srgbClr>
                  </a:outerShdw>
                </a:effectLst>
                <a:cs typeface="Ali-A-Sahifa Bold" pitchFamily="2" charset="-78"/>
              </a:rPr>
              <a:t>م</a:t>
            </a:r>
            <a:r>
              <a:rPr lang="ar-SA" sz="4400" b="1" dirty="0" smtClean="0">
                <a:effectLst>
                  <a:outerShdw blurRad="38100" dist="38100" dir="2700000" algn="tl">
                    <a:srgbClr val="000000">
                      <a:alpha val="43137"/>
                    </a:srgbClr>
                  </a:outerShdw>
                </a:effectLst>
                <a:cs typeface="Ali-A-Sahifa Bold" pitchFamily="2" charset="-78"/>
              </a:rPr>
              <a:t>عنى </a:t>
            </a:r>
            <a:r>
              <a:rPr lang="ar-SA" sz="4400" b="1" dirty="0">
                <a:effectLst>
                  <a:outerShdw blurRad="38100" dist="38100" dir="2700000" algn="tl">
                    <a:srgbClr val="000000">
                      <a:alpha val="43137"/>
                    </a:srgbClr>
                  </a:outerShdw>
                </a:effectLst>
                <a:cs typeface="Ali-A-Sahifa Bold" pitchFamily="2" charset="-78"/>
              </a:rPr>
              <a:t>الإدراك هو </a:t>
            </a:r>
            <a:r>
              <a:rPr lang="ar-SA" sz="4000" b="1" dirty="0">
                <a:effectLst>
                  <a:outerShdw blurRad="38100" dist="38100" dir="2700000" algn="tl">
                    <a:srgbClr val="000000">
                      <a:alpha val="43137"/>
                    </a:srgbClr>
                  </a:outerShdw>
                </a:effectLst>
                <a:cs typeface="Ali-A-Sahifa Bold" pitchFamily="2" charset="-78"/>
              </a:rPr>
              <a:t>"</a:t>
            </a:r>
            <a:r>
              <a:rPr lang="ar-SA" sz="4000" b="1" dirty="0" smtClean="0">
                <a:solidFill>
                  <a:srgbClr val="002060"/>
                </a:solidFill>
                <a:effectLst>
                  <a:outerShdw blurRad="38100" dist="38100" dir="2700000" algn="tl">
                    <a:srgbClr val="000000">
                      <a:alpha val="43137"/>
                    </a:srgbClr>
                  </a:outerShdw>
                </a:effectLst>
                <a:cs typeface="Ali-A-Sahifa Bold" pitchFamily="2" charset="-78"/>
              </a:rPr>
              <a:t>عملي</a:t>
            </a:r>
            <a:r>
              <a:rPr lang="ar-IQ" sz="4000" b="1" dirty="0" smtClean="0">
                <a:solidFill>
                  <a:srgbClr val="002060"/>
                </a:solidFill>
                <a:effectLst>
                  <a:outerShdw blurRad="38100" dist="38100" dir="2700000" algn="tl">
                    <a:srgbClr val="000000">
                      <a:alpha val="43137"/>
                    </a:srgbClr>
                  </a:outerShdw>
                </a:effectLst>
                <a:cs typeface="Ali-A-Sahifa Bold" pitchFamily="2" charset="-78"/>
              </a:rPr>
              <a:t>َّ</a:t>
            </a:r>
            <a:r>
              <a:rPr lang="ar-SA" sz="4000" b="1" dirty="0" smtClean="0">
                <a:solidFill>
                  <a:srgbClr val="002060"/>
                </a:solidFill>
                <a:effectLst>
                  <a:outerShdw blurRad="38100" dist="38100" dir="2700000" algn="tl">
                    <a:srgbClr val="000000">
                      <a:alpha val="43137"/>
                    </a:srgbClr>
                  </a:outerShdw>
                </a:effectLst>
                <a:cs typeface="Ali-A-Sahifa Bold" pitchFamily="2" charset="-78"/>
              </a:rPr>
              <a:t>ة </a:t>
            </a:r>
            <a:r>
              <a:rPr lang="ar-SA" sz="4000" b="1" dirty="0">
                <a:solidFill>
                  <a:srgbClr val="002060"/>
                </a:solidFill>
                <a:effectLst>
                  <a:outerShdw blurRad="38100" dist="38100" dir="2700000" algn="tl">
                    <a:srgbClr val="000000">
                      <a:alpha val="43137"/>
                    </a:srgbClr>
                  </a:outerShdw>
                </a:effectLst>
                <a:cs typeface="Ali-A-Sahifa Bold" pitchFamily="2" charset="-78"/>
              </a:rPr>
              <a:t>تأويل الإحساسات تأويلاً عقلياً يزودنا بما في عالمنا الخارجي من أشياء</a:t>
            </a:r>
            <a:r>
              <a:rPr lang="ar-SA" sz="4000" b="1" dirty="0">
                <a:effectLst>
                  <a:outerShdw blurRad="38100" dist="38100" dir="2700000" algn="tl">
                    <a:srgbClr val="000000">
                      <a:alpha val="43137"/>
                    </a:srgbClr>
                  </a:outerShdw>
                </a:effectLst>
                <a:cs typeface="Ali-A-Sahifa Bold" pitchFamily="2" charset="-78"/>
              </a:rPr>
              <a:t>"</a:t>
            </a:r>
            <a:r>
              <a:rPr lang="en-US" sz="4000" b="1" dirty="0">
                <a:effectLst>
                  <a:outerShdw blurRad="38100" dist="38100" dir="2700000" algn="tl">
                    <a:srgbClr val="000000">
                      <a:alpha val="43137"/>
                    </a:srgbClr>
                  </a:outerShdw>
                </a:effectLst>
                <a:cs typeface="Ali-A-Sahifa Bold" pitchFamily="2" charset="-78"/>
              </a:rPr>
              <a:t>.</a:t>
            </a:r>
            <a:br>
              <a:rPr lang="en-US" sz="4000" b="1" dirty="0">
                <a:effectLst>
                  <a:outerShdw blurRad="38100" dist="38100" dir="2700000" algn="tl">
                    <a:srgbClr val="000000">
                      <a:alpha val="43137"/>
                    </a:srgbClr>
                  </a:outerShdw>
                </a:effectLst>
                <a:cs typeface="Ali-A-Sahifa Bold" pitchFamily="2" charset="-78"/>
              </a:rPr>
            </a:br>
            <a:r>
              <a:rPr lang="ar-SA" sz="4400" b="1" dirty="0">
                <a:effectLst>
                  <a:outerShdw blurRad="38100" dist="38100" dir="2700000" algn="tl">
                    <a:srgbClr val="000000">
                      <a:alpha val="43137"/>
                    </a:srgbClr>
                  </a:outerShdw>
                </a:effectLst>
                <a:cs typeface="Ali-A-Sahifa Bold" pitchFamily="2" charset="-78"/>
              </a:rPr>
              <a:t>والإدراك هو </a:t>
            </a:r>
            <a:r>
              <a:rPr lang="ar-SA" sz="4000" b="1" dirty="0" smtClean="0">
                <a:effectLst>
                  <a:outerShdw blurRad="38100" dist="38100" dir="2700000" algn="tl">
                    <a:srgbClr val="000000">
                      <a:alpha val="43137"/>
                    </a:srgbClr>
                  </a:outerShdw>
                </a:effectLst>
                <a:cs typeface="Ali-A-Sahifa Bold" pitchFamily="2" charset="-78"/>
              </a:rPr>
              <a:t>«</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solidFill>
                  <a:srgbClr val="C00000"/>
                </a:solidFill>
                <a:effectLst>
                  <a:outerShdw blurRad="38100" dist="38100" dir="2700000" algn="tl">
                    <a:srgbClr val="000000">
                      <a:alpha val="43137"/>
                    </a:srgbClr>
                  </a:outerShdw>
                </a:effectLst>
                <a:cs typeface="Ali-A-Sahifa Bold" pitchFamily="2" charset="-78"/>
              </a:rPr>
              <a:t>العملي</a:t>
            </a:r>
            <a:r>
              <a:rPr lang="ar-IQ" sz="4000" b="1" dirty="0" smtClean="0">
                <a:solidFill>
                  <a:srgbClr val="C00000"/>
                </a:solidFill>
                <a:effectLst>
                  <a:outerShdw blurRad="38100" dist="38100" dir="2700000" algn="tl">
                    <a:srgbClr val="000000">
                      <a:alpha val="43137"/>
                    </a:srgbClr>
                  </a:outerShdw>
                </a:effectLst>
                <a:cs typeface="Ali-A-Sahifa Bold" pitchFamily="2" charset="-78"/>
              </a:rPr>
              <a:t>َّ</a:t>
            </a:r>
            <a:r>
              <a:rPr lang="ar-SA" sz="4000" b="1" dirty="0" smtClean="0">
                <a:solidFill>
                  <a:srgbClr val="C00000"/>
                </a:solidFill>
                <a:effectLst>
                  <a:outerShdw blurRad="38100" dist="38100" dir="2700000" algn="tl">
                    <a:srgbClr val="000000">
                      <a:alpha val="43137"/>
                    </a:srgbClr>
                  </a:outerShdw>
                </a:effectLst>
                <a:cs typeface="Ali-A-Sahifa Bold" pitchFamily="2" charset="-78"/>
              </a:rPr>
              <a:t>ة </a:t>
            </a:r>
            <a:r>
              <a:rPr lang="ar-SA" sz="4000" b="1" dirty="0">
                <a:solidFill>
                  <a:srgbClr val="C00000"/>
                </a:solidFill>
                <a:effectLst>
                  <a:outerShdw blurRad="38100" dist="38100" dir="2700000" algn="tl">
                    <a:srgbClr val="000000">
                      <a:alpha val="43137"/>
                    </a:srgbClr>
                  </a:outerShdw>
                </a:effectLst>
                <a:cs typeface="Ali-A-Sahifa Bold" pitchFamily="2" charset="-78"/>
              </a:rPr>
              <a:t>التي تتم بها معرفة الفرد لبيئته </a:t>
            </a:r>
            <a:r>
              <a:rPr lang="ar-SA" sz="4000" b="1" dirty="0" smtClean="0">
                <a:solidFill>
                  <a:srgbClr val="C00000"/>
                </a:solidFill>
                <a:effectLst>
                  <a:outerShdw blurRad="38100" dist="38100" dir="2700000" algn="tl">
                    <a:srgbClr val="000000">
                      <a:alpha val="43137"/>
                    </a:srgbClr>
                  </a:outerShdw>
                </a:effectLst>
                <a:cs typeface="Ali-A-Sahifa Bold" pitchFamily="2" charset="-78"/>
              </a:rPr>
              <a:t>الخارجي</a:t>
            </a:r>
            <a:r>
              <a:rPr lang="ar-IQ" sz="4000" b="1" dirty="0" smtClean="0">
                <a:solidFill>
                  <a:srgbClr val="C00000"/>
                </a:solidFill>
                <a:effectLst>
                  <a:outerShdw blurRad="38100" dist="38100" dir="2700000" algn="tl">
                    <a:srgbClr val="000000">
                      <a:alpha val="43137"/>
                    </a:srgbClr>
                  </a:outerShdw>
                </a:effectLst>
                <a:cs typeface="Ali-A-Sahifa Bold" pitchFamily="2" charset="-78"/>
              </a:rPr>
              <a:t>َّ</a:t>
            </a:r>
            <a:r>
              <a:rPr lang="ar-SA" sz="4000" b="1" dirty="0" smtClean="0">
                <a:solidFill>
                  <a:srgbClr val="C00000"/>
                </a:solidFill>
                <a:effectLst>
                  <a:outerShdw blurRad="38100" dist="38100" dir="2700000" algn="tl">
                    <a:srgbClr val="000000">
                      <a:alpha val="43137"/>
                    </a:srgbClr>
                  </a:outerShdw>
                </a:effectLst>
                <a:cs typeface="Ali-A-Sahifa Bold" pitchFamily="2" charset="-78"/>
              </a:rPr>
              <a:t>ة </a:t>
            </a:r>
            <a:r>
              <a:rPr lang="ar-SA" sz="4000" b="1" dirty="0">
                <a:solidFill>
                  <a:srgbClr val="C00000"/>
                </a:solidFill>
                <a:effectLst>
                  <a:outerShdw blurRad="38100" dist="38100" dir="2700000" algn="tl">
                    <a:srgbClr val="000000">
                      <a:alpha val="43137"/>
                    </a:srgbClr>
                  </a:outerShdw>
                </a:effectLst>
                <a:cs typeface="Ali-A-Sahifa Bold" pitchFamily="2" charset="-78"/>
              </a:rPr>
              <a:t>التي يعيش فيها ولحالته </a:t>
            </a:r>
            <a:r>
              <a:rPr lang="ar-SA" sz="4000" b="1" dirty="0" smtClean="0">
                <a:solidFill>
                  <a:srgbClr val="C00000"/>
                </a:solidFill>
                <a:effectLst>
                  <a:outerShdw blurRad="38100" dist="38100" dir="2700000" algn="tl">
                    <a:srgbClr val="000000">
                      <a:alpha val="43137"/>
                    </a:srgbClr>
                  </a:outerShdw>
                </a:effectLst>
                <a:cs typeface="Ali-A-Sahifa Bold" pitchFamily="2" charset="-78"/>
              </a:rPr>
              <a:t>الداخلي</a:t>
            </a:r>
            <a:r>
              <a:rPr lang="ar-IQ" sz="4000" b="1" dirty="0" smtClean="0">
                <a:solidFill>
                  <a:srgbClr val="C00000"/>
                </a:solidFill>
                <a:effectLst>
                  <a:outerShdw blurRad="38100" dist="38100" dir="2700000" algn="tl">
                    <a:srgbClr val="000000">
                      <a:alpha val="43137"/>
                    </a:srgbClr>
                  </a:outerShdw>
                </a:effectLst>
                <a:cs typeface="Ali-A-Sahifa Bold" pitchFamily="2" charset="-78"/>
              </a:rPr>
              <a:t>َّة</a:t>
            </a:r>
            <a:r>
              <a:rPr lang="ar-IQ" sz="4000" b="1" dirty="0" smtClean="0">
                <a:effectLst>
                  <a:outerShdw blurRad="38100" dist="38100" dir="2700000" algn="tl">
                    <a:srgbClr val="000000">
                      <a:alpha val="43137"/>
                    </a:srgbClr>
                  </a:outerShdw>
                </a:effectLst>
                <a:cs typeface="Ali-A-Sahifa Bold" pitchFamily="2" charset="-78"/>
              </a:rPr>
              <a:t>».  </a:t>
            </a:r>
            <a:endParaRPr lang="ar-IQ" sz="4000" b="1" dirty="0">
              <a:effectLst>
                <a:outerShdw blurRad="38100" dist="38100" dir="2700000" algn="tl">
                  <a:srgbClr val="000000">
                    <a:alpha val="43137"/>
                  </a:srgbClr>
                </a:outerShdw>
              </a:effectLst>
              <a:cs typeface="Ali-A-Sahifa Bold"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8240590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35527"/>
            <a:ext cx="12192000" cy="831273"/>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أهمِّـيَّــة الإدراك</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1191491"/>
            <a:ext cx="11859491" cy="5417128"/>
          </a:xfrm>
        </p:spPr>
        <p:txBody>
          <a:bodyPr>
            <a:normAutofit fontScale="92500" lnSpcReduction="10000"/>
          </a:bodyPr>
          <a:lstStyle/>
          <a:p>
            <a:pPr marL="0" indent="0" algn="r" rtl="1">
              <a:lnSpc>
                <a:spcPct val="150000"/>
              </a:lnSpc>
              <a:spcBef>
                <a:spcPts val="600"/>
              </a:spcBef>
              <a:buNone/>
            </a:pPr>
            <a:r>
              <a:rPr lang="ar-SA" sz="3700" b="1" dirty="0">
                <a:effectLst>
                  <a:outerShdw blurRad="38100" dist="38100" dir="2700000" algn="tl">
                    <a:srgbClr val="000000">
                      <a:alpha val="43137"/>
                    </a:srgbClr>
                  </a:outerShdw>
                </a:effectLst>
                <a:cs typeface="Ali-A-Sharif Bold" pitchFamily="2" charset="-78"/>
              </a:rPr>
              <a:t>لا تأتي </a:t>
            </a:r>
            <a:r>
              <a:rPr lang="ar-SA" sz="3700" b="1" dirty="0" smtClean="0">
                <a:effectLst>
                  <a:outerShdw blurRad="38100" dist="38100" dir="2700000" algn="tl">
                    <a:srgbClr val="000000">
                      <a:alpha val="43137"/>
                    </a:srgbClr>
                  </a:outerShdw>
                </a:effectLst>
                <a:cs typeface="Ali-A-Sharif Bold" pitchFamily="2" charset="-78"/>
              </a:rPr>
              <a:t>أهم</a:t>
            </a:r>
            <a:r>
              <a:rPr lang="ar-IQ" sz="3700" b="1" dirty="0" smtClean="0">
                <a:effectLst>
                  <a:outerShdw blurRad="38100" dist="38100" dir="2700000" algn="tl">
                    <a:srgbClr val="000000">
                      <a:alpha val="43137"/>
                    </a:srgbClr>
                  </a:outerShdw>
                </a:effectLst>
                <a:cs typeface="Ali-A-Sharif Bold" pitchFamily="2" charset="-78"/>
              </a:rPr>
              <a:t>ِّ</a:t>
            </a:r>
            <a:r>
              <a:rPr lang="ar-SA" sz="3700" b="1" dirty="0" smtClean="0">
                <a:effectLst>
                  <a:outerShdw blurRad="38100" dist="38100" dir="2700000" algn="tl">
                    <a:srgbClr val="000000">
                      <a:alpha val="43137"/>
                    </a:srgbClr>
                  </a:outerShdw>
                </a:effectLst>
                <a:cs typeface="Ali-A-Sharif Bold" pitchFamily="2" charset="-78"/>
              </a:rPr>
              <a:t>ي</a:t>
            </a:r>
            <a:r>
              <a:rPr lang="ar-IQ" sz="3700" b="1" dirty="0" smtClean="0">
                <a:effectLst>
                  <a:outerShdw blurRad="38100" dist="38100" dir="2700000" algn="tl">
                    <a:srgbClr val="000000">
                      <a:alpha val="43137"/>
                    </a:srgbClr>
                  </a:outerShdw>
                </a:effectLst>
                <a:cs typeface="Ali-A-Sharif Bold" pitchFamily="2" charset="-78"/>
              </a:rPr>
              <a:t>َّ</a:t>
            </a:r>
            <a:r>
              <a:rPr lang="ar-SA" sz="3700" b="1" dirty="0" smtClean="0">
                <a:effectLst>
                  <a:outerShdw blurRad="38100" dist="38100" dir="2700000" algn="tl">
                    <a:srgbClr val="000000">
                      <a:alpha val="43137"/>
                    </a:srgbClr>
                  </a:outerShdw>
                </a:effectLst>
                <a:cs typeface="Ali-A-Sharif Bold" pitchFamily="2" charset="-78"/>
              </a:rPr>
              <a:t>ة </a:t>
            </a:r>
            <a:r>
              <a:rPr lang="ar-SA" sz="3700" b="1" dirty="0">
                <a:effectLst>
                  <a:outerShdw blurRad="38100" dist="38100" dir="2700000" algn="tl">
                    <a:srgbClr val="000000">
                      <a:alpha val="43137"/>
                    </a:srgbClr>
                  </a:outerShdw>
                </a:effectLst>
                <a:cs typeface="Ali-A-Sharif Bold" pitchFamily="2" charset="-78"/>
              </a:rPr>
              <a:t>الإدراك من كونها تزود الفرد بمعلومات من عالمه الخارجي والداخلي </a:t>
            </a:r>
            <a:r>
              <a:rPr lang="ar-SA" sz="3700" b="1" dirty="0" smtClean="0">
                <a:effectLst>
                  <a:outerShdw blurRad="38100" dist="38100" dir="2700000" algn="tl">
                    <a:srgbClr val="000000">
                      <a:alpha val="43137"/>
                    </a:srgbClr>
                  </a:outerShdw>
                </a:effectLst>
                <a:cs typeface="Ali-A-Sharif Bold" pitchFamily="2" charset="-78"/>
              </a:rPr>
              <a:t>فقط</a:t>
            </a:r>
            <a:r>
              <a:rPr lang="ar-IQ" sz="3700" b="1" dirty="0" smtClean="0">
                <a:effectLst>
                  <a:outerShdw blurRad="38100" dist="38100" dir="2700000" algn="tl">
                    <a:srgbClr val="000000">
                      <a:alpha val="43137"/>
                    </a:srgbClr>
                  </a:outerShdw>
                </a:effectLst>
                <a:cs typeface="Ali-A-Sharif Bold" pitchFamily="2" charset="-78"/>
              </a:rPr>
              <a:t> </a:t>
            </a:r>
            <a:r>
              <a:rPr lang="ar-SA" sz="3700" b="1" dirty="0" smtClean="0">
                <a:effectLst>
                  <a:outerShdw blurRad="38100" dist="38100" dir="2700000" algn="tl">
                    <a:srgbClr val="000000">
                      <a:alpha val="43137"/>
                    </a:srgbClr>
                  </a:outerShdw>
                </a:effectLst>
                <a:cs typeface="Ali-A-Sharif Bold" pitchFamily="2" charset="-78"/>
              </a:rPr>
              <a:t>، </a:t>
            </a:r>
            <a:r>
              <a:rPr lang="ar-SA" sz="3700" b="1" dirty="0">
                <a:effectLst>
                  <a:outerShdw blurRad="38100" dist="38100" dir="2700000" algn="tl">
                    <a:srgbClr val="000000">
                      <a:alpha val="43137"/>
                    </a:srgbClr>
                  </a:outerShdw>
                </a:effectLst>
                <a:cs typeface="Ali-A-Sharif Bold" pitchFamily="2" charset="-78"/>
              </a:rPr>
              <a:t>بل لأنّها تحفظ حياته وتساعده على </a:t>
            </a:r>
            <a:r>
              <a:rPr lang="ar-SA" sz="3700" b="1" dirty="0" smtClean="0">
                <a:effectLst>
                  <a:outerShdw blurRad="38100" dist="38100" dir="2700000" algn="tl">
                    <a:srgbClr val="000000">
                      <a:alpha val="43137"/>
                    </a:srgbClr>
                  </a:outerShdw>
                </a:effectLst>
                <a:cs typeface="Ali-A-Sharif Bold" pitchFamily="2" charset="-78"/>
              </a:rPr>
              <a:t>الت</a:t>
            </a:r>
            <a:r>
              <a:rPr lang="ar-IQ" sz="3700" b="1" dirty="0" smtClean="0">
                <a:effectLst>
                  <a:outerShdw blurRad="38100" dist="38100" dir="2700000" algn="tl">
                    <a:srgbClr val="000000">
                      <a:alpha val="43137"/>
                    </a:srgbClr>
                  </a:outerShdw>
                </a:effectLst>
                <a:cs typeface="Ali-A-Sharif Bold" pitchFamily="2" charset="-78"/>
              </a:rPr>
              <a:t>َّ</a:t>
            </a:r>
            <a:r>
              <a:rPr lang="ar-SA" sz="3700" b="1" dirty="0" smtClean="0">
                <a:effectLst>
                  <a:outerShdw blurRad="38100" dist="38100" dir="2700000" algn="tl">
                    <a:srgbClr val="000000">
                      <a:alpha val="43137"/>
                    </a:srgbClr>
                  </a:outerShdw>
                </a:effectLst>
                <a:cs typeface="Ali-A-Sharif Bold" pitchFamily="2" charset="-78"/>
              </a:rPr>
              <a:t>كيف والت</a:t>
            </a:r>
            <a:r>
              <a:rPr lang="ar-IQ" sz="3700" b="1" dirty="0" smtClean="0">
                <a:effectLst>
                  <a:outerShdw blurRad="38100" dist="38100" dir="2700000" algn="tl">
                    <a:srgbClr val="000000">
                      <a:alpha val="43137"/>
                    </a:srgbClr>
                  </a:outerShdw>
                </a:effectLst>
                <a:cs typeface="Ali-A-Sharif Bold" pitchFamily="2" charset="-78"/>
              </a:rPr>
              <a:t>َّ</a:t>
            </a:r>
            <a:r>
              <a:rPr lang="ar-SA" sz="3700" b="1" dirty="0" smtClean="0">
                <a:effectLst>
                  <a:outerShdw blurRad="38100" dist="38100" dir="2700000" algn="tl">
                    <a:srgbClr val="000000">
                      <a:alpha val="43137"/>
                    </a:srgbClr>
                  </a:outerShdw>
                </a:effectLst>
                <a:cs typeface="Ali-A-Sharif Bold" pitchFamily="2" charset="-78"/>
              </a:rPr>
              <a:t>وافق </a:t>
            </a:r>
            <a:r>
              <a:rPr lang="ar-SA" sz="3700" b="1" dirty="0">
                <a:effectLst>
                  <a:outerShdw blurRad="38100" dist="38100" dir="2700000" algn="tl">
                    <a:srgbClr val="000000">
                      <a:alpha val="43137"/>
                    </a:srgbClr>
                  </a:outerShdw>
                </a:effectLst>
                <a:cs typeface="Ali-A-Sharif Bold" pitchFamily="2" charset="-78"/>
              </a:rPr>
              <a:t>فهي التي توجه سلوك الإنسان العملي نحو السواء وتجنب العوائق والأخطار التي تهدد </a:t>
            </a:r>
            <a:r>
              <a:rPr lang="ar-SA" sz="3700" b="1" dirty="0" smtClean="0">
                <a:effectLst>
                  <a:outerShdw blurRad="38100" dist="38100" dir="2700000" algn="tl">
                    <a:srgbClr val="000000">
                      <a:alpha val="43137"/>
                    </a:srgbClr>
                  </a:outerShdw>
                </a:effectLst>
                <a:cs typeface="Ali-A-Sharif Bold" pitchFamily="2" charset="-78"/>
              </a:rPr>
              <a:t>حياته</a:t>
            </a:r>
            <a:r>
              <a:rPr lang="ar-IQ" sz="3700" b="1" smtClean="0">
                <a:effectLst>
                  <a:outerShdw blurRad="38100" dist="38100" dir="2700000" algn="tl">
                    <a:srgbClr val="000000">
                      <a:alpha val="43137"/>
                    </a:srgbClr>
                  </a:outerShdw>
                </a:effectLst>
                <a:cs typeface="Ali-A-Sharif Bold" pitchFamily="2" charset="-78"/>
              </a:rPr>
              <a:t> </a:t>
            </a:r>
            <a:r>
              <a:rPr lang="ar-SA" sz="3700" b="1" smtClean="0">
                <a:effectLst>
                  <a:outerShdw blurRad="38100" dist="38100" dir="2700000" algn="tl">
                    <a:srgbClr val="000000">
                      <a:alpha val="43137"/>
                    </a:srgbClr>
                  </a:outerShdw>
                </a:effectLst>
                <a:cs typeface="Ali-A-Sharif Bold" pitchFamily="2" charset="-78"/>
              </a:rPr>
              <a:t>، </a:t>
            </a:r>
            <a:r>
              <a:rPr lang="ar-SA" sz="3700" b="1" dirty="0">
                <a:effectLst>
                  <a:outerShdw blurRad="38100" dist="38100" dir="2700000" algn="tl">
                    <a:srgbClr val="000000">
                      <a:alpha val="43137"/>
                    </a:srgbClr>
                  </a:outerShdw>
                </a:effectLst>
                <a:cs typeface="Ali-A-Sharif Bold" pitchFamily="2" charset="-78"/>
              </a:rPr>
              <a:t>فلا يستطيع مثلاً الحصول على الطعام إلاّ إذا أدرك الأشيـاء الموجود في بيته </a:t>
            </a:r>
            <a:r>
              <a:rPr lang="ar-SA" sz="3700" b="1" dirty="0" smtClean="0">
                <a:effectLst>
                  <a:outerShdw blurRad="38100" dist="38100" dir="2700000" algn="tl">
                    <a:srgbClr val="000000">
                      <a:alpha val="43137"/>
                    </a:srgbClr>
                  </a:outerShdw>
                </a:effectLst>
                <a:cs typeface="Ali-A-Sharif Bold" pitchFamily="2" charset="-78"/>
              </a:rPr>
              <a:t>ترض</a:t>
            </a:r>
            <a:r>
              <a:rPr lang="ar-IQ" sz="3700" b="1" dirty="0" smtClean="0">
                <a:effectLst>
                  <a:outerShdw blurRad="38100" dist="38100" dir="2700000" algn="tl">
                    <a:srgbClr val="000000">
                      <a:alpha val="43137"/>
                    </a:srgbClr>
                  </a:outerShdw>
                </a:effectLst>
                <a:cs typeface="Ali-A-Sharif Bold" pitchFamily="2" charset="-78"/>
              </a:rPr>
              <a:t>ي</a:t>
            </a:r>
            <a:r>
              <a:rPr lang="ar-SA" sz="3700" b="1" dirty="0" smtClean="0">
                <a:effectLst>
                  <a:outerShdw blurRad="38100" dist="38100" dir="2700000" algn="tl">
                    <a:srgbClr val="000000">
                      <a:alpha val="43137"/>
                    </a:srgbClr>
                  </a:outerShdw>
                </a:effectLst>
                <a:cs typeface="Ali-A-Sharif Bold" pitchFamily="2" charset="-78"/>
              </a:rPr>
              <a:t> </a:t>
            </a:r>
            <a:r>
              <a:rPr lang="ar-SA" sz="3700" b="1" dirty="0">
                <a:effectLst>
                  <a:outerShdw blurRad="38100" dist="38100" dir="2700000" algn="tl">
                    <a:srgbClr val="000000">
                      <a:alpha val="43137"/>
                    </a:srgbClr>
                  </a:outerShdw>
                </a:effectLst>
                <a:cs typeface="Ali-A-Sharif Bold" pitchFamily="2" charset="-78"/>
              </a:rPr>
              <a:t>حاجته </a:t>
            </a:r>
            <a:r>
              <a:rPr lang="ar-SA" sz="3700" b="1" dirty="0" smtClean="0">
                <a:effectLst>
                  <a:outerShdw blurRad="38100" dist="38100" dir="2700000" algn="tl">
                    <a:srgbClr val="000000">
                      <a:alpha val="43137"/>
                    </a:srgbClr>
                  </a:outerShdw>
                </a:effectLst>
                <a:cs typeface="Ali-A-Sharif Bold" pitchFamily="2" charset="-78"/>
              </a:rPr>
              <a:t>للطعام</a:t>
            </a:r>
            <a:r>
              <a:rPr lang="ar-IQ" sz="3700" b="1" dirty="0" smtClean="0">
                <a:effectLst>
                  <a:outerShdw blurRad="38100" dist="38100" dir="2700000" algn="tl">
                    <a:srgbClr val="000000">
                      <a:alpha val="43137"/>
                    </a:srgbClr>
                  </a:outerShdw>
                </a:effectLst>
                <a:cs typeface="Ali-A-Sharif Bold" pitchFamily="2" charset="-78"/>
              </a:rPr>
              <a:t> . </a:t>
            </a:r>
          </a:p>
          <a:p>
            <a:pPr marL="0" indent="0" algn="r" rtl="1">
              <a:lnSpc>
                <a:spcPct val="150000"/>
              </a:lnSpc>
              <a:spcBef>
                <a:spcPts val="600"/>
              </a:spcBef>
              <a:buNone/>
            </a:pPr>
            <a:r>
              <a:rPr lang="ar-SA" sz="3700" b="1" dirty="0" smtClean="0">
                <a:effectLst>
                  <a:outerShdw blurRad="38100" dist="38100" dir="2700000" algn="tl">
                    <a:srgbClr val="000000">
                      <a:alpha val="43137"/>
                    </a:srgbClr>
                  </a:outerShdw>
                </a:effectLst>
                <a:cs typeface="Ali-A-Sharif Bold" pitchFamily="2" charset="-78"/>
              </a:rPr>
              <a:t>كما أن</a:t>
            </a:r>
            <a:r>
              <a:rPr lang="ar-IQ" sz="3700" b="1" dirty="0" smtClean="0">
                <a:effectLst>
                  <a:outerShdw blurRad="38100" dist="38100" dir="2700000" algn="tl">
                    <a:srgbClr val="000000">
                      <a:alpha val="43137"/>
                    </a:srgbClr>
                  </a:outerShdw>
                </a:effectLst>
                <a:cs typeface="Ali-A-Sharif Bold" pitchFamily="2" charset="-78"/>
              </a:rPr>
              <a:t>َّ</a:t>
            </a:r>
            <a:r>
              <a:rPr lang="ar-SA" sz="3700" b="1" dirty="0" smtClean="0">
                <a:effectLst>
                  <a:outerShdw blurRad="38100" dist="38100" dir="2700000" algn="tl">
                    <a:srgbClr val="000000">
                      <a:alpha val="43137"/>
                    </a:srgbClr>
                  </a:outerShdw>
                </a:effectLst>
                <a:cs typeface="Ali-A-Sharif Bold" pitchFamily="2" charset="-78"/>
              </a:rPr>
              <a:t>ه </a:t>
            </a:r>
            <a:r>
              <a:rPr lang="ar-SA" sz="3700" b="1" dirty="0">
                <a:effectLst>
                  <a:outerShdw blurRad="38100" dist="38100" dir="2700000" algn="tl">
                    <a:srgbClr val="000000">
                      <a:alpha val="43137"/>
                    </a:srgbClr>
                  </a:outerShdw>
                </a:effectLst>
                <a:cs typeface="Ali-A-Sharif Bold" pitchFamily="2" charset="-78"/>
              </a:rPr>
              <a:t>لا يستطيع التوافق الاجتماعي والعيش بهدوء وأمان مع الآخرين إلا إذا أدرك رغباتهم واتجاهاتهم </a:t>
            </a:r>
            <a:r>
              <a:rPr lang="ar-SA" sz="3700" b="1" dirty="0" smtClean="0">
                <a:effectLst>
                  <a:outerShdw blurRad="38100" dist="38100" dir="2700000" algn="tl">
                    <a:srgbClr val="000000">
                      <a:alpha val="43137"/>
                    </a:srgbClr>
                  </a:outerShdw>
                </a:effectLst>
                <a:cs typeface="Ali-A-Sharif Bold" pitchFamily="2" charset="-78"/>
              </a:rPr>
              <a:t>وشعورهم</a:t>
            </a:r>
            <a:r>
              <a:rPr lang="ar-IQ" sz="3700" b="1" dirty="0" smtClean="0">
                <a:effectLst>
                  <a:outerShdw blurRad="38100" dist="38100" dir="2700000" algn="tl">
                    <a:srgbClr val="000000">
                      <a:alpha val="43137"/>
                    </a:srgbClr>
                  </a:outerShdw>
                </a:effectLst>
                <a:cs typeface="Ali-A-Sharif Bold" pitchFamily="2" charset="-78"/>
              </a:rPr>
              <a:t> </a:t>
            </a:r>
            <a:r>
              <a:rPr lang="en-US" sz="3700" b="1" dirty="0" smtClean="0">
                <a:effectLst>
                  <a:outerShdw blurRad="38100" dist="38100" dir="2700000" algn="tl">
                    <a:srgbClr val="000000">
                      <a:alpha val="43137"/>
                    </a:srgbClr>
                  </a:outerShdw>
                </a:effectLst>
                <a:cs typeface="Ali-A-Sharif Bold" pitchFamily="2" charset="-78"/>
              </a:rPr>
              <a:t>.</a:t>
            </a:r>
            <a:r>
              <a:rPr lang="ar-IQ" sz="3700" b="1" dirty="0" smtClean="0">
                <a:effectLst>
                  <a:outerShdw blurRad="38100" dist="38100" dir="2700000" algn="tl">
                    <a:srgbClr val="000000">
                      <a:alpha val="43137"/>
                    </a:srgbClr>
                  </a:outerShdw>
                </a:effectLst>
                <a:cs typeface="Ali-A-Sharif Bold" pitchFamily="2" charset="-78"/>
              </a:rPr>
              <a:t> </a:t>
            </a:r>
            <a:r>
              <a:rPr lang="en-US" sz="3600" dirty="0">
                <a:cs typeface="Ali-A-Sharif Bold" pitchFamily="2" charset="-78"/>
              </a:rPr>
              <a:t/>
            </a:r>
            <a:br>
              <a:rPr lang="en-US" sz="3600" dirty="0">
                <a:cs typeface="Ali-A-Sharif Bold" pitchFamily="2" charset="-78"/>
              </a:rPr>
            </a:b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9841016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300252"/>
            <a:ext cx="11901055" cy="1057493"/>
          </a:xfrm>
        </p:spPr>
        <p:txBody>
          <a:bodyPr>
            <a:noAutofit/>
          </a:bodyPr>
          <a:lstStyle/>
          <a:p>
            <a:pPr algn="ct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 المُحَاضَرَةُ الثالثة/ </a:t>
            </a:r>
            <a:r>
              <a:rPr lang="ar-SA"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ال</a:t>
            </a: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إ</a:t>
            </a:r>
            <a:r>
              <a:rPr lang="ar-SA"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حساس </a:t>
            </a: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a:t>
            </a:r>
            <a:r>
              <a:rPr lang="ar-SA"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الانتباه</a:t>
            </a: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 الإدراك</a:t>
            </a:r>
            <a:endParaRPr lang="en-US" sz="6600" b="1" dirty="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endParaRPr>
          </a:p>
        </p:txBody>
      </p:sp>
      <p:sp>
        <p:nvSpPr>
          <p:cNvPr id="4" name="Content Placeholder 3"/>
          <p:cNvSpPr>
            <a:spLocks noGrp="1"/>
          </p:cNvSpPr>
          <p:nvPr>
            <p:ph idx="1"/>
          </p:nvPr>
        </p:nvSpPr>
        <p:spPr>
          <a:xfrm>
            <a:off x="318654" y="1717964"/>
            <a:ext cx="11554691" cy="4944832"/>
          </a:xfrm>
        </p:spPr>
        <p:txBody>
          <a:bodyPr>
            <a:normAutofit lnSpcReduction="10000"/>
          </a:bodyPr>
          <a:lstStyle/>
          <a:p>
            <a:pPr marL="0" indent="0" algn="ctr">
              <a:buNone/>
            </a:pPr>
            <a:r>
              <a:rPr lang="ar-IQ" sz="7700" b="1" dirty="0" smtClean="0">
                <a:effectLst>
                  <a:outerShdw blurRad="38100" dist="38100" dir="2700000" algn="tl">
                    <a:srgbClr val="000000">
                      <a:alpha val="43137"/>
                    </a:srgbClr>
                  </a:outerShdw>
                </a:effectLst>
                <a:cs typeface="Ali-A-Traditional" pitchFamily="2" charset="-78"/>
              </a:rPr>
              <a:t>محتويات المحاضرة</a:t>
            </a:r>
            <a:endParaRPr lang="ar-IQ" sz="100" b="1" dirty="0" smtClean="0">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الإحساس</a:t>
            </a:r>
          </a:p>
          <a:p>
            <a:pPr marL="0" indent="0" algn="r" rtl="1">
              <a:buNone/>
            </a:pPr>
            <a:r>
              <a:rPr lang="ar-SA" sz="5400" b="1" dirty="0">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الانتباه</a:t>
            </a:r>
            <a:r>
              <a:rPr lang="en-US" sz="5400" b="1" dirty="0" smtClean="0">
                <a:solidFill>
                  <a:srgbClr val="C00000"/>
                </a:solidFill>
                <a:effectLst>
                  <a:outerShdw blurRad="38100" dist="38100" dir="2700000" algn="tl">
                    <a:srgbClr val="000000">
                      <a:alpha val="43137"/>
                    </a:srgbClr>
                  </a:outerShdw>
                </a:effectLst>
                <a:cs typeface="Ali-A-Sharif Bold" pitchFamily="2" charset="-78"/>
              </a:rPr>
              <a:t> </a:t>
            </a:r>
            <a:endParaRPr lang="en-US" sz="5400" b="1" dirty="0" smtClean="0">
              <a:effectLst>
                <a:outerShdw blurRad="38100" dist="38100" dir="2700000" algn="tl">
                  <a:srgbClr val="000000">
                    <a:alpha val="43137"/>
                  </a:srgbClr>
                </a:outerShdw>
              </a:effectLst>
              <a:cs typeface="Ali-A-Sharif Bold" pitchFamily="2" charset="-78"/>
            </a:endParaRPr>
          </a:p>
          <a:p>
            <a:pPr marL="0" indent="0" algn="r" rtl="1">
              <a:buNone/>
            </a:pPr>
            <a:r>
              <a:rPr lang="ar-SA" sz="5400" b="1" dirty="0" smtClean="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effectLst>
                  <a:outerShdw blurRad="38100" dist="38100" dir="2700000" algn="tl">
                    <a:srgbClr val="000000">
                      <a:alpha val="43137"/>
                    </a:srgbClr>
                  </a:outerShdw>
                </a:effectLst>
                <a:cs typeface="Ali-A-Sharif Bold" pitchFamily="2" charset="-78"/>
              </a:rPr>
              <a:t>الإدراك</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IQ" sz="5400" b="1" dirty="0" smtClean="0">
                <a:solidFill>
                  <a:srgbClr val="7030A0"/>
                </a:solidFill>
                <a:effectLst>
                  <a:outerShdw blurRad="38100" dist="38100" dir="2700000" algn="tl">
                    <a:srgbClr val="000000">
                      <a:alpha val="43137"/>
                    </a:srgbClr>
                  </a:outerShdw>
                </a:effectLst>
                <a:cs typeface="Ali-A-Sharif Bold" pitchFamily="2" charset="-78"/>
              </a:rPr>
              <a:t>مشتتات الانتباه</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673" y="365125"/>
            <a:ext cx="11804071" cy="6326620"/>
          </a:xfrm>
        </p:spPr>
        <p:txBody>
          <a:bodyPr>
            <a:normAutofit/>
          </a:bodyPr>
          <a:lstStyle/>
          <a:p>
            <a:pPr algn="r" rtl="1">
              <a:lnSpc>
                <a:spcPct val="150000"/>
              </a:lnSpc>
            </a:pPr>
            <a:r>
              <a:rPr lang="ar-SA" sz="5800" b="1" dirty="0">
                <a:solidFill>
                  <a:srgbClr val="FF0000"/>
                </a:solidFill>
                <a:effectLst>
                  <a:outerShdw blurRad="38100" dist="38100" dir="2700000" algn="tl">
                    <a:srgbClr val="000000">
                      <a:alpha val="43137"/>
                    </a:srgbClr>
                  </a:outerShdw>
                </a:effectLst>
                <a:cs typeface="Ali-A-Sharif" pitchFamily="2" charset="-78"/>
              </a:rPr>
              <a:t>هُناكَ ثَلاثُ عَمَليِّاتٍ عقليَّةٍ مُؤَثِّرَةٍ فِي التَّعَلُم وَالتَّعْلِيمِ وَهِيَ </a:t>
            </a:r>
            <a:r>
              <a:rPr lang="ar-SA" sz="5800" b="1" dirty="0" smtClean="0">
                <a:solidFill>
                  <a:srgbClr val="FF0000"/>
                </a:solidFill>
                <a:effectLst>
                  <a:outerShdw blurRad="38100" dist="38100" dir="2700000" algn="tl">
                    <a:srgbClr val="000000">
                      <a:alpha val="43137"/>
                    </a:srgbClr>
                  </a:outerShdw>
                </a:effectLst>
                <a:cs typeface="Ali-A-Sharif" pitchFamily="2" charset="-78"/>
              </a:rPr>
              <a:t>:</a:t>
            </a:r>
            <a:r>
              <a:rPr lang="ar-IQ" sz="5400" b="1" dirty="0" smtClean="0">
                <a:effectLst>
                  <a:outerShdw blurRad="38100" dist="38100" dir="2700000" algn="tl">
                    <a:srgbClr val="000000">
                      <a:alpha val="43137"/>
                    </a:srgbClr>
                  </a:outerShdw>
                </a:effectLst>
                <a:cs typeface="Ali-A-Sharif" pitchFamily="2" charset="-78"/>
              </a:rPr>
              <a:t/>
            </a:r>
            <a:br>
              <a:rPr lang="ar-IQ" sz="5400" b="1" dirty="0" smtClean="0">
                <a:effectLst>
                  <a:outerShdw blurRad="38100" dist="38100" dir="2700000" algn="tl">
                    <a:srgbClr val="000000">
                      <a:alpha val="43137"/>
                    </a:srgbClr>
                  </a:outerShdw>
                </a:effectLst>
                <a:cs typeface="Ali-A-Sharif" pitchFamily="2" charset="-78"/>
              </a:rPr>
            </a:br>
            <a:r>
              <a:rPr lang="ar-IQ" sz="5400" b="1" dirty="0" smtClean="0">
                <a:solidFill>
                  <a:srgbClr val="0070C0"/>
                </a:solidFill>
                <a:effectLst>
                  <a:outerShdw blurRad="38100" dist="38100" dir="2700000" algn="tl">
                    <a:srgbClr val="000000">
                      <a:alpha val="43137"/>
                    </a:srgbClr>
                  </a:outerShdw>
                </a:effectLst>
                <a:cs typeface="+mn-cs"/>
              </a:rPr>
              <a:t>1</a:t>
            </a:r>
            <a:r>
              <a:rPr lang="ar-IQ" sz="5400" b="1" dirty="0" smtClean="0">
                <a:solidFill>
                  <a:srgbClr val="0070C0"/>
                </a:solidFill>
                <a:effectLst>
                  <a:outerShdw blurRad="38100" dist="38100" dir="2700000" algn="tl">
                    <a:srgbClr val="000000">
                      <a:alpha val="43137"/>
                    </a:srgbClr>
                  </a:outerShdw>
                </a:effectLst>
                <a:cs typeface="Ali-A-Sharif" pitchFamily="2" charset="-78"/>
              </a:rPr>
              <a:t>-</a:t>
            </a:r>
            <a:r>
              <a:rPr lang="ar-SA" sz="5400" b="1" dirty="0" smtClean="0">
                <a:solidFill>
                  <a:srgbClr val="0070C0"/>
                </a:solidFill>
                <a:effectLst>
                  <a:outerShdw blurRad="38100" dist="38100" dir="2700000" algn="tl">
                    <a:srgbClr val="000000">
                      <a:alpha val="43137"/>
                    </a:srgbClr>
                  </a:outerShdw>
                </a:effectLst>
                <a:cs typeface="Ali-A-Sharif"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ال</a:t>
            </a:r>
            <a:r>
              <a:rPr lang="ar-IQ" sz="5400" b="1" dirty="0" smtClean="0">
                <a:solidFill>
                  <a:srgbClr val="0070C0"/>
                </a:solidFill>
                <a:effectLst>
                  <a:outerShdw blurRad="38100" dist="38100" dir="2700000" algn="tl">
                    <a:srgbClr val="000000">
                      <a:alpha val="43137"/>
                    </a:srgbClr>
                  </a:outerShdw>
                </a:effectLst>
                <a:cs typeface="Ali-A-Samik" pitchFamily="2" charset="-78"/>
              </a:rPr>
              <a:t>إ</a:t>
            </a:r>
            <a:r>
              <a:rPr lang="ar-SA" sz="5400" b="1" dirty="0" smtClean="0">
                <a:solidFill>
                  <a:srgbClr val="0070C0"/>
                </a:solidFill>
                <a:effectLst>
                  <a:outerShdw blurRad="38100" dist="38100" dir="2700000" algn="tl">
                    <a:srgbClr val="000000">
                      <a:alpha val="43137"/>
                    </a:srgbClr>
                  </a:outerShdw>
                </a:effectLst>
                <a:cs typeface="Ali-A-Samik" pitchFamily="2" charset="-78"/>
              </a:rPr>
              <a:t>حْسَاس</a:t>
            </a:r>
            <a:r>
              <a:rPr lang="ar-IQ" sz="5400" b="1" u="sng" dirty="0" smtClean="0">
                <a:effectLst>
                  <a:outerShdw blurRad="38100" dist="38100" dir="2700000" algn="tl">
                    <a:srgbClr val="000000">
                      <a:alpha val="43137"/>
                    </a:srgbClr>
                  </a:outerShdw>
                </a:effectLst>
                <a:cs typeface="Ali-A-Sharif" pitchFamily="2" charset="-78"/>
              </a:rPr>
              <a:t/>
            </a:r>
            <a:br>
              <a:rPr lang="ar-IQ" sz="5400" b="1" u="sng" dirty="0" smtClean="0">
                <a:effectLst>
                  <a:outerShdw blurRad="38100" dist="38100" dir="2700000" algn="tl">
                    <a:srgbClr val="000000">
                      <a:alpha val="43137"/>
                    </a:srgbClr>
                  </a:outerShdw>
                </a:effectLst>
                <a:cs typeface="Ali-A-Sharif" pitchFamily="2" charset="-78"/>
              </a:rPr>
            </a:br>
            <a:r>
              <a:rPr lang="ar-IQ" sz="5400" b="1" dirty="0">
                <a:solidFill>
                  <a:srgbClr val="002060"/>
                </a:solidFill>
                <a:effectLst>
                  <a:outerShdw blurRad="38100" dist="38100" dir="2700000" algn="tl">
                    <a:srgbClr val="000000">
                      <a:alpha val="43137"/>
                    </a:srgbClr>
                  </a:outerShdw>
                </a:effectLst>
                <a:cs typeface="+mn-cs"/>
              </a:rPr>
              <a:t>2</a:t>
            </a:r>
            <a:r>
              <a:rPr lang="ar-SA" sz="5400" b="1" dirty="0" smtClean="0">
                <a:solidFill>
                  <a:srgbClr val="002060"/>
                </a:solidFill>
                <a:effectLst>
                  <a:outerShdw blurRad="38100" dist="38100" dir="2700000" algn="tl">
                    <a:srgbClr val="000000">
                      <a:alpha val="43137"/>
                    </a:srgbClr>
                  </a:outerShdw>
                </a:effectLst>
                <a:cs typeface="Ali-A-Sharif" pitchFamily="2" charset="-78"/>
              </a:rPr>
              <a:t>- </a:t>
            </a:r>
            <a:r>
              <a:rPr lang="ar-SA" sz="5400" b="1" dirty="0" smtClean="0">
                <a:solidFill>
                  <a:srgbClr val="002060"/>
                </a:solidFill>
                <a:effectLst>
                  <a:outerShdw blurRad="38100" dist="38100" dir="2700000" algn="tl">
                    <a:srgbClr val="000000">
                      <a:alpha val="43137"/>
                    </a:srgbClr>
                  </a:outerShdw>
                </a:effectLst>
                <a:cs typeface="Ali-A-Samik" pitchFamily="2" charset="-78"/>
              </a:rPr>
              <a:t>الانْتِبَاه</a:t>
            </a:r>
            <a:r>
              <a:rPr lang="ar-IQ" sz="5400" b="1" dirty="0" smtClean="0">
                <a:effectLst>
                  <a:outerShdw blurRad="38100" dist="38100" dir="2700000" algn="tl">
                    <a:srgbClr val="000000">
                      <a:alpha val="43137"/>
                    </a:srgbClr>
                  </a:outerShdw>
                </a:effectLst>
                <a:cs typeface="Ali-A-Sharif" pitchFamily="2" charset="-78"/>
              </a:rPr>
              <a:t/>
            </a:r>
            <a:br>
              <a:rPr lang="ar-IQ" sz="5400" b="1" dirty="0" smtClean="0">
                <a:effectLst>
                  <a:outerShdw blurRad="38100" dist="38100" dir="2700000" algn="tl">
                    <a:srgbClr val="000000">
                      <a:alpha val="43137"/>
                    </a:srgbClr>
                  </a:outerShdw>
                </a:effectLst>
                <a:cs typeface="Ali-A-Sharif" pitchFamily="2" charset="-78"/>
              </a:rPr>
            </a:br>
            <a:r>
              <a:rPr lang="ar-IQ" sz="5400" b="1" dirty="0">
                <a:solidFill>
                  <a:srgbClr val="7030A0"/>
                </a:solidFill>
                <a:effectLst>
                  <a:outerShdw blurRad="38100" dist="38100" dir="2700000" algn="tl">
                    <a:srgbClr val="000000">
                      <a:alpha val="43137"/>
                    </a:srgbClr>
                  </a:outerShdw>
                </a:effectLst>
                <a:cs typeface="+mn-cs"/>
              </a:rPr>
              <a:t>3</a:t>
            </a:r>
            <a:r>
              <a:rPr lang="ar-SA" sz="5400" b="1" dirty="0" smtClean="0">
                <a:solidFill>
                  <a:srgbClr val="7030A0"/>
                </a:solidFill>
                <a:effectLst>
                  <a:outerShdw blurRad="38100" dist="38100" dir="2700000" algn="tl">
                    <a:srgbClr val="000000">
                      <a:alpha val="43137"/>
                    </a:srgbClr>
                  </a:outerShdw>
                </a:effectLst>
                <a:cs typeface="Ali-A-Sharif" pitchFamily="2" charset="-78"/>
              </a:rPr>
              <a:t>- </a:t>
            </a:r>
            <a:r>
              <a:rPr lang="ar-SA" sz="5400" b="1" dirty="0" smtClean="0">
                <a:solidFill>
                  <a:srgbClr val="7030A0"/>
                </a:solidFill>
                <a:effectLst>
                  <a:outerShdw blurRad="38100" dist="38100" dir="2700000" algn="tl">
                    <a:srgbClr val="000000">
                      <a:alpha val="43137"/>
                    </a:srgbClr>
                  </a:outerShdw>
                </a:effectLst>
                <a:cs typeface="Ali-A-Samik" pitchFamily="2" charset="-78"/>
              </a:rPr>
              <a:t>الإِدْرَاك</a:t>
            </a:r>
            <a:r>
              <a:rPr lang="ar-IQ" sz="5400" b="1" dirty="0" smtClean="0">
                <a:solidFill>
                  <a:srgbClr val="7030A0"/>
                </a:solidFill>
                <a:effectLst>
                  <a:outerShdw blurRad="38100" dist="38100" dir="2700000" algn="tl">
                    <a:srgbClr val="000000">
                      <a:alpha val="43137"/>
                    </a:srgbClr>
                  </a:outerShdw>
                </a:effectLst>
                <a:cs typeface="Ali-A-Samik" pitchFamily="2" charset="-78"/>
              </a:rPr>
              <a:t> </a:t>
            </a:r>
            <a:endParaRPr lang="en-US" sz="5400" b="1" dirty="0">
              <a:solidFill>
                <a:srgbClr val="7030A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35526"/>
            <a:ext cx="11887200" cy="6511637"/>
          </a:xfrm>
        </p:spPr>
        <p:txBody>
          <a:bodyPr>
            <a:noAutofit/>
          </a:bodyPr>
          <a:lstStyle/>
          <a:p>
            <a:pPr algn="r" rtl="1">
              <a:lnSpc>
                <a:spcPct val="150000"/>
              </a:lnSpc>
            </a:pPr>
            <a:r>
              <a:rPr lang="ar-SA" sz="4000" b="1" dirty="0">
                <a:solidFill>
                  <a:srgbClr val="7030A0"/>
                </a:solidFill>
                <a:effectLst>
                  <a:outerShdw blurRad="38100" dist="38100" dir="2700000" algn="tl">
                    <a:srgbClr val="000000">
                      <a:alpha val="43137"/>
                    </a:srgbClr>
                  </a:outerShdw>
                </a:effectLst>
                <a:latin typeface="+mn-lt"/>
                <a:ea typeface="+mn-ea"/>
                <a:cs typeface="Ali-A-Jiddah" pitchFamily="2" charset="-78"/>
              </a:rPr>
              <a:t>أولاً: </a:t>
            </a:r>
            <a:r>
              <a:rPr lang="ar-SA" sz="40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ال</a:t>
            </a:r>
            <a:r>
              <a:rPr lang="ar-IQ" sz="40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إ</a:t>
            </a:r>
            <a:r>
              <a:rPr lang="ar-SA" sz="40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حْسَاسُ</a:t>
            </a:r>
            <a:r>
              <a:rPr lang="ar-SA" sz="4000" b="1" dirty="0">
                <a:solidFill>
                  <a:srgbClr val="7030A0"/>
                </a:solidFill>
                <a:effectLst>
                  <a:outerShdw blurRad="38100" dist="38100" dir="2700000" algn="tl">
                    <a:srgbClr val="000000">
                      <a:alpha val="43137"/>
                    </a:srgbClr>
                  </a:outerShdw>
                </a:effectLst>
                <a:latin typeface="+mn-lt"/>
                <a:ea typeface="+mn-ea"/>
                <a:cs typeface="Ali-A-Jiddah" pitchFamily="2" charset="-78"/>
              </a:rPr>
              <a:t>:</a:t>
            </a:r>
            <a:r>
              <a:rPr lang="en-US" sz="3600" b="1" dirty="0">
                <a:effectLst>
                  <a:outerShdw blurRad="38100" dist="38100" dir="2700000" algn="tl">
                    <a:srgbClr val="000000">
                      <a:alpha val="43137"/>
                    </a:srgbClr>
                  </a:outerShdw>
                </a:effectLst>
                <a:latin typeface="+mn-lt"/>
                <a:ea typeface="+mn-ea"/>
                <a:cs typeface="Ali-A-Traditional" pitchFamily="2" charset="-78"/>
              </a:rPr>
              <a:t/>
            </a:r>
            <a:br>
              <a:rPr lang="en-US" sz="3600" b="1" dirty="0">
                <a:effectLst>
                  <a:outerShdw blurRad="38100" dist="38100" dir="2700000" algn="tl">
                    <a:srgbClr val="000000">
                      <a:alpha val="43137"/>
                    </a:srgbClr>
                  </a:outerShdw>
                </a:effectLst>
                <a:latin typeface="+mn-lt"/>
                <a:ea typeface="+mn-ea"/>
                <a:cs typeface="Ali-A-Traditional" pitchFamily="2" charset="-78"/>
              </a:rPr>
            </a:br>
            <a:r>
              <a:rPr lang="ar-SA" sz="3600" b="1" dirty="0">
                <a:solidFill>
                  <a:srgbClr val="FF0000"/>
                </a:solidFill>
                <a:effectLst>
                  <a:outerShdw blurRad="38100" dist="38100" dir="2700000" algn="tl">
                    <a:srgbClr val="000000">
                      <a:alpha val="43137"/>
                    </a:srgbClr>
                  </a:outerShdw>
                </a:effectLst>
                <a:latin typeface="+mn-lt"/>
                <a:ea typeface="+mn-ea"/>
                <a:cs typeface="Ali-A-Traditional" pitchFamily="2" charset="-78"/>
              </a:rPr>
              <a:t>-الاحساس هو عمليَّةُ التقاطٍ أو تَجميعٍ لِلمُعْطَيَات الحِسِّيَّة الَتي تَأتي إلى الجِهَاز </a:t>
            </a:r>
            <a:r>
              <a:rPr lang="ar-SA" sz="3600" b="1" dirty="0" smtClean="0">
                <a:solidFill>
                  <a:srgbClr val="FF0000"/>
                </a:solidFill>
                <a:effectLst>
                  <a:outerShdw blurRad="38100" dist="38100" dir="2700000" algn="tl">
                    <a:srgbClr val="000000">
                      <a:alpha val="43137"/>
                    </a:srgbClr>
                  </a:outerShdw>
                </a:effectLst>
                <a:latin typeface="+mn-lt"/>
                <a:ea typeface="+mn-ea"/>
                <a:cs typeface="Ali-A-Traditional" pitchFamily="2" charset="-78"/>
              </a:rPr>
              <a:t>العَصَب</a:t>
            </a:r>
            <a:r>
              <a:rPr lang="ar-IQ" sz="3600" b="1" dirty="0" smtClean="0">
                <a:solidFill>
                  <a:srgbClr val="FF0000"/>
                </a:solidFill>
                <a:effectLst>
                  <a:outerShdw blurRad="38100" dist="38100" dir="2700000" algn="tl">
                    <a:srgbClr val="000000">
                      <a:alpha val="43137"/>
                    </a:srgbClr>
                  </a:outerShdw>
                </a:effectLst>
                <a:latin typeface="+mn-lt"/>
                <a:ea typeface="+mn-ea"/>
                <a:cs typeface="Ali-A-Traditional" pitchFamily="2" charset="-78"/>
              </a:rPr>
              <a:t>ـ</a:t>
            </a:r>
            <a:r>
              <a:rPr lang="ar-SA" sz="3600" b="1" dirty="0" smtClean="0">
                <a:solidFill>
                  <a:srgbClr val="FF0000"/>
                </a:solidFill>
                <a:effectLst>
                  <a:outerShdw blurRad="38100" dist="38100" dir="2700000" algn="tl">
                    <a:srgbClr val="000000">
                      <a:alpha val="43137"/>
                    </a:srgbClr>
                  </a:outerShdw>
                </a:effectLst>
                <a:latin typeface="+mn-lt"/>
                <a:ea typeface="+mn-ea"/>
                <a:cs typeface="Ali-A-Traditional" pitchFamily="2" charset="-78"/>
              </a:rPr>
              <a:t>ي </a:t>
            </a:r>
            <a:r>
              <a:rPr lang="ar-SA" sz="3600" b="1" dirty="0">
                <a:solidFill>
                  <a:srgbClr val="FF0000"/>
                </a:solidFill>
                <a:effectLst>
                  <a:outerShdw blurRad="38100" dist="38100" dir="2700000" algn="tl">
                    <a:srgbClr val="000000">
                      <a:alpha val="43137"/>
                    </a:srgbClr>
                  </a:outerShdw>
                </a:effectLst>
                <a:latin typeface="+mn-lt"/>
                <a:ea typeface="+mn-ea"/>
                <a:cs typeface="Ali-A-Traditional" pitchFamily="2" charset="-78"/>
              </a:rPr>
              <a:t>المَركَزي مِن طَريق أَعضَاء الحِسِّ </a:t>
            </a:r>
            <a:r>
              <a:rPr lang="ar-SA" sz="3600" b="1" dirty="0" smtClean="0">
                <a:solidFill>
                  <a:srgbClr val="FF0000"/>
                </a:solidFill>
                <a:effectLst>
                  <a:outerShdw blurRad="38100" dist="38100" dir="2700000" algn="tl">
                    <a:srgbClr val="000000">
                      <a:alpha val="43137"/>
                    </a:srgbClr>
                  </a:outerShdw>
                </a:effectLst>
                <a:latin typeface="+mn-lt"/>
                <a:ea typeface="+mn-ea"/>
                <a:cs typeface="Ali-A-Traditional" pitchFamily="2" charset="-78"/>
              </a:rPr>
              <a:t>المُختَلفَة</a:t>
            </a:r>
            <a:r>
              <a:rPr lang="ar-IQ" sz="3600" b="1" dirty="0" smtClean="0">
                <a:solidFill>
                  <a:srgbClr val="FF0000"/>
                </a:solidFill>
                <a:effectLst>
                  <a:outerShdw blurRad="38100" dist="38100" dir="2700000" algn="tl">
                    <a:srgbClr val="000000">
                      <a:alpha val="43137"/>
                    </a:srgbClr>
                  </a:outerShdw>
                </a:effectLst>
                <a:latin typeface="+mn-lt"/>
                <a:ea typeface="+mn-ea"/>
                <a:cs typeface="Ali-A-Traditional" pitchFamily="2" charset="-78"/>
              </a:rPr>
              <a:t> .</a:t>
            </a:r>
            <a:r>
              <a:rPr lang="ar-IQ" sz="3600" b="1" dirty="0" smtClean="0">
                <a:effectLst>
                  <a:outerShdw blurRad="38100" dist="38100" dir="2700000" algn="tl">
                    <a:srgbClr val="000000">
                      <a:alpha val="43137"/>
                    </a:srgbClr>
                  </a:outerShdw>
                </a:effectLst>
                <a:latin typeface="+mn-lt"/>
                <a:ea typeface="+mn-ea"/>
                <a:cs typeface="Ali-A-Traditional" pitchFamily="2" charset="-78"/>
              </a:rPr>
              <a:t/>
            </a:r>
            <a:br>
              <a:rPr lang="ar-IQ" sz="3600" b="1" dirty="0" smtClean="0">
                <a:effectLst>
                  <a:outerShdw blurRad="38100" dist="38100" dir="2700000" algn="tl">
                    <a:srgbClr val="000000">
                      <a:alpha val="43137"/>
                    </a:srgbClr>
                  </a:outerShdw>
                </a:effectLst>
                <a:latin typeface="+mn-lt"/>
                <a:ea typeface="+mn-ea"/>
                <a:cs typeface="Ali-A-Traditional" pitchFamily="2" charset="-78"/>
              </a:rPr>
            </a:br>
            <a:r>
              <a:rPr lang="ar-SA" sz="3600" b="1" dirty="0">
                <a:solidFill>
                  <a:srgbClr val="002060"/>
                </a:solidFill>
                <a:effectLst>
                  <a:outerShdw blurRad="38100" dist="38100" dir="2700000" algn="tl">
                    <a:srgbClr val="000000">
                      <a:alpha val="43137"/>
                    </a:srgbClr>
                  </a:outerShdw>
                </a:effectLst>
                <a:latin typeface="+mn-lt"/>
                <a:ea typeface="+mn-ea"/>
                <a:cs typeface="Ali-A-Jiddah" pitchFamily="2" charset="-78"/>
              </a:rPr>
              <a:t>الأُسُسُ النَّفسيَّ</a:t>
            </a:r>
            <a:r>
              <a:rPr lang="ar-IQ" sz="3600" b="1" dirty="0">
                <a:solidFill>
                  <a:srgbClr val="002060"/>
                </a:solidFill>
                <a:effectLst>
                  <a:outerShdw blurRad="38100" dist="38100" dir="2700000" algn="tl">
                    <a:srgbClr val="000000">
                      <a:alpha val="43137"/>
                    </a:srgbClr>
                  </a:outerShdw>
                </a:effectLst>
                <a:latin typeface="+mn-lt"/>
                <a:ea typeface="+mn-ea"/>
                <a:cs typeface="Ali-A-Jiddah" pitchFamily="2" charset="-78"/>
              </a:rPr>
              <a:t>َـ</a:t>
            </a:r>
            <a:r>
              <a:rPr lang="ar-SA" sz="3600" b="1" dirty="0">
                <a:solidFill>
                  <a:srgbClr val="002060"/>
                </a:solidFill>
                <a:effectLst>
                  <a:outerShdw blurRad="38100" dist="38100" dir="2700000" algn="tl">
                    <a:srgbClr val="000000">
                      <a:alpha val="43137"/>
                    </a:srgbClr>
                  </a:outerShdw>
                </a:effectLst>
                <a:latin typeface="+mn-lt"/>
                <a:ea typeface="+mn-ea"/>
                <a:cs typeface="Ali-A-Jiddah" pitchFamily="2" charset="-78"/>
              </a:rPr>
              <a:t>ة والعَصَبِيَّ</a:t>
            </a:r>
            <a:r>
              <a:rPr lang="ar-IQ" sz="3600" b="1" dirty="0">
                <a:solidFill>
                  <a:srgbClr val="002060"/>
                </a:solidFill>
                <a:effectLst>
                  <a:outerShdw blurRad="38100" dist="38100" dir="2700000" algn="tl">
                    <a:srgbClr val="000000">
                      <a:alpha val="43137"/>
                    </a:srgbClr>
                  </a:outerShdw>
                </a:effectLst>
                <a:latin typeface="+mn-lt"/>
                <a:ea typeface="+mn-ea"/>
                <a:cs typeface="Ali-A-Jiddah" pitchFamily="2" charset="-78"/>
              </a:rPr>
              <a:t>ـ</a:t>
            </a:r>
            <a:r>
              <a:rPr lang="ar-SA" sz="3600" b="1" dirty="0">
                <a:solidFill>
                  <a:srgbClr val="002060"/>
                </a:solidFill>
                <a:effectLst>
                  <a:outerShdw blurRad="38100" dist="38100" dir="2700000" algn="tl">
                    <a:srgbClr val="000000">
                      <a:alpha val="43137"/>
                    </a:srgbClr>
                  </a:outerShdw>
                </a:effectLst>
                <a:latin typeface="+mn-lt"/>
                <a:ea typeface="+mn-ea"/>
                <a:cs typeface="Ali-A-Jiddah" pitchFamily="2" charset="-78"/>
              </a:rPr>
              <a:t>ة للإحساس</a:t>
            </a:r>
            <a:r>
              <a:rPr lang="ar-SA" sz="3600" b="1" dirty="0" smtClean="0">
                <a:solidFill>
                  <a:srgbClr val="002060"/>
                </a:solidFill>
                <a:effectLst>
                  <a:outerShdw blurRad="38100" dist="38100" dir="2700000" algn="tl">
                    <a:srgbClr val="000000">
                      <a:alpha val="43137"/>
                    </a:srgbClr>
                  </a:outerShdw>
                </a:effectLst>
                <a:latin typeface="+mn-lt"/>
                <a:ea typeface="+mn-ea"/>
                <a:cs typeface="Ali-A-Jiddah" pitchFamily="2" charset="-78"/>
              </a:rPr>
              <a:t>:</a:t>
            </a:r>
            <a:r>
              <a:rPr lang="ar-IQ" sz="3600" b="1" dirty="0" smtClean="0">
                <a:solidFill>
                  <a:srgbClr val="002060"/>
                </a:solidFill>
                <a:effectLst>
                  <a:outerShdw blurRad="38100" dist="38100" dir="2700000" algn="tl">
                    <a:srgbClr val="000000">
                      <a:alpha val="43137"/>
                    </a:srgbClr>
                  </a:outerShdw>
                </a:effectLst>
                <a:latin typeface="+mn-lt"/>
                <a:ea typeface="+mn-ea"/>
                <a:cs typeface="Ali-A-Jiddah" pitchFamily="2" charset="-78"/>
              </a:rPr>
              <a:t>- </a:t>
            </a:r>
            <a:r>
              <a:rPr lang="en-US" sz="3600" b="1" dirty="0">
                <a:effectLst>
                  <a:outerShdw blurRad="38100" dist="38100" dir="2700000" algn="tl">
                    <a:srgbClr val="000000">
                      <a:alpha val="43137"/>
                    </a:srgbClr>
                  </a:outerShdw>
                </a:effectLst>
                <a:latin typeface="+mn-lt"/>
                <a:ea typeface="+mn-ea"/>
                <a:cs typeface="Ali-A-Traditional" pitchFamily="2" charset="-78"/>
              </a:rPr>
              <a:t/>
            </a:r>
            <a:br>
              <a:rPr lang="en-US" sz="3600" b="1" dirty="0">
                <a:effectLst>
                  <a:outerShdw blurRad="38100" dist="38100" dir="2700000" algn="tl">
                    <a:srgbClr val="000000">
                      <a:alpha val="43137"/>
                    </a:srgbClr>
                  </a:outerShdw>
                </a:effectLst>
                <a:latin typeface="+mn-lt"/>
                <a:ea typeface="+mn-ea"/>
                <a:cs typeface="Ali-A-Traditional" pitchFamily="2" charset="-78"/>
              </a:rPr>
            </a:br>
            <a:r>
              <a:rPr lang="ar-SA" sz="3600" b="1" dirty="0">
                <a:solidFill>
                  <a:srgbClr val="00B050"/>
                </a:solidFill>
                <a:effectLst>
                  <a:outerShdw blurRad="38100" dist="38100" dir="2700000" algn="tl">
                    <a:srgbClr val="000000">
                      <a:alpha val="43137"/>
                    </a:srgbClr>
                  </a:outerShdw>
                </a:effectLst>
                <a:latin typeface="+mn-lt"/>
                <a:ea typeface="+mn-ea"/>
                <a:cs typeface="Ali-A-Traditional" pitchFamily="2" charset="-78"/>
              </a:rPr>
              <a:t>الإحساس هو الخُطوة التي تَسبق الإدراك، وهو الأَثر النَّفسي الذي ينشأ مباشرة من انفعال حاسَّة، أو عضو </a:t>
            </a:r>
            <a:r>
              <a:rPr lang="ar-SA"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حاسي</a:t>
            </a:r>
            <a:r>
              <a:rPr lang="ar-IQ"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 </a:t>
            </a:r>
            <a:r>
              <a:rPr lang="ar-SA"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 </a:t>
            </a:r>
            <a:r>
              <a:rPr lang="ar-SA" sz="3600" b="1" dirty="0">
                <a:solidFill>
                  <a:srgbClr val="00B050"/>
                </a:solidFill>
                <a:effectLst>
                  <a:outerShdw blurRad="38100" dist="38100" dir="2700000" algn="tl">
                    <a:srgbClr val="000000">
                      <a:alpha val="43137"/>
                    </a:srgbClr>
                  </a:outerShdw>
                </a:effectLst>
                <a:latin typeface="+mn-lt"/>
                <a:ea typeface="+mn-ea"/>
                <a:cs typeface="Ali-A-Traditional" pitchFamily="2" charset="-78"/>
              </a:rPr>
              <a:t>أو عبارة عن الأثر النَّفسي الذي يحدث في الجهاز </a:t>
            </a:r>
            <a:r>
              <a:rPr lang="ar-SA"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العصب</a:t>
            </a:r>
            <a:r>
              <a:rPr lang="ar-IQ"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ـ</a:t>
            </a:r>
            <a:r>
              <a:rPr lang="ar-SA"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ي </a:t>
            </a:r>
            <a:r>
              <a:rPr lang="ar-SA" sz="3600" b="1" dirty="0">
                <a:solidFill>
                  <a:srgbClr val="00B050"/>
                </a:solidFill>
                <a:effectLst>
                  <a:outerShdw blurRad="38100" dist="38100" dir="2700000" algn="tl">
                    <a:srgbClr val="000000">
                      <a:alpha val="43137"/>
                    </a:srgbClr>
                  </a:outerShdw>
                </a:effectLst>
                <a:latin typeface="+mn-lt"/>
                <a:ea typeface="+mn-ea"/>
                <a:cs typeface="Ali-A-Traditional" pitchFamily="2" charset="-78"/>
              </a:rPr>
              <a:t>نتيجة </a:t>
            </a:r>
            <a:r>
              <a:rPr lang="ar-SA"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لمنب</a:t>
            </a:r>
            <a:r>
              <a:rPr lang="ar-IQ"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a:t>
            </a:r>
            <a:r>
              <a:rPr lang="ar-SA" sz="3600" b="1" dirty="0" smtClean="0">
                <a:solidFill>
                  <a:srgbClr val="00B050"/>
                </a:solidFill>
                <a:effectLst>
                  <a:outerShdw blurRad="38100" dist="38100" dir="2700000" algn="tl">
                    <a:srgbClr val="000000">
                      <a:alpha val="43137"/>
                    </a:srgbClr>
                  </a:outerShdw>
                </a:effectLst>
                <a:latin typeface="+mn-lt"/>
                <a:ea typeface="+mn-ea"/>
                <a:cs typeface="Ali-A-Traditional" pitchFamily="2" charset="-78"/>
              </a:rPr>
              <a:t>ه</a:t>
            </a:r>
            <a:r>
              <a:rPr lang="en-US" sz="3600" b="1" dirty="0">
                <a:solidFill>
                  <a:srgbClr val="00B050"/>
                </a:solidFill>
                <a:effectLst>
                  <a:outerShdw blurRad="38100" dist="38100" dir="2700000" algn="tl">
                    <a:srgbClr val="000000">
                      <a:alpha val="43137"/>
                    </a:srgbClr>
                  </a:outerShdw>
                </a:effectLst>
                <a:latin typeface="+mn-lt"/>
                <a:ea typeface="+mn-ea"/>
                <a:cs typeface="Ali-A-Traditional" pitchFamily="2" charset="-78"/>
              </a:rPr>
              <a:t>.</a:t>
            </a:r>
            <a:br>
              <a:rPr lang="en-US" sz="3600" b="1" dirty="0">
                <a:solidFill>
                  <a:srgbClr val="00B050"/>
                </a:solidFill>
                <a:effectLst>
                  <a:outerShdw blurRad="38100" dist="38100" dir="2700000" algn="tl">
                    <a:srgbClr val="000000">
                      <a:alpha val="43137"/>
                    </a:srgbClr>
                  </a:outerShdw>
                </a:effectLst>
                <a:latin typeface="+mn-lt"/>
                <a:ea typeface="+mn-ea"/>
                <a:cs typeface="Ali-A-Traditional" pitchFamily="2" charset="-78"/>
              </a:rPr>
            </a:br>
            <a:r>
              <a:rPr lang="ar-SA" sz="3600" b="1" dirty="0">
                <a:effectLst>
                  <a:outerShdw blurRad="38100" dist="38100" dir="2700000" algn="tl">
                    <a:srgbClr val="000000">
                      <a:alpha val="43137"/>
                    </a:srgbClr>
                  </a:outerShdw>
                </a:effectLst>
                <a:latin typeface="+mn-lt"/>
                <a:ea typeface="+mn-ea"/>
                <a:cs typeface="Ali-A-Traditional" pitchFamily="2" charset="-78"/>
              </a:rPr>
              <a:t>ومن هذا يتضح أنَّ الإحساس عمليَّة </a:t>
            </a:r>
            <a:r>
              <a:rPr lang="ar-SA" sz="3600" b="1" dirty="0" smtClean="0">
                <a:effectLst>
                  <a:outerShdw blurRad="38100" dist="38100" dir="2700000" algn="tl">
                    <a:srgbClr val="000000">
                      <a:alpha val="43137"/>
                    </a:srgbClr>
                  </a:outerShdw>
                </a:effectLst>
                <a:latin typeface="+mn-lt"/>
                <a:ea typeface="+mn-ea"/>
                <a:cs typeface="Ali-A-Traditional" pitchFamily="2" charset="-78"/>
              </a:rPr>
              <a:t>فيزيقيَّة</a:t>
            </a:r>
            <a:r>
              <a:rPr lang="ar-IQ" sz="3600" b="1" dirty="0" smtClean="0">
                <a:effectLst>
                  <a:outerShdw blurRad="38100" dist="38100" dir="2700000" algn="tl">
                    <a:srgbClr val="000000">
                      <a:alpha val="43137"/>
                    </a:srgbClr>
                  </a:outerShdw>
                </a:effectLst>
                <a:latin typeface="+mn-lt"/>
                <a:ea typeface="+mn-ea"/>
                <a:cs typeface="Ali-A-Traditional" pitchFamily="2" charset="-78"/>
              </a:rPr>
              <a:t> </a:t>
            </a:r>
            <a:r>
              <a:rPr lang="ar-SA" sz="3600" b="1" dirty="0" smtClean="0">
                <a:effectLst>
                  <a:outerShdw blurRad="38100" dist="38100" dir="2700000" algn="tl">
                    <a:srgbClr val="000000">
                      <a:alpha val="43137"/>
                    </a:srgbClr>
                  </a:outerShdw>
                </a:effectLst>
                <a:latin typeface="+mn-lt"/>
                <a:ea typeface="+mn-ea"/>
                <a:cs typeface="Ali-A-Traditional" pitchFamily="2" charset="-78"/>
              </a:rPr>
              <a:t>، فسيولوجيَّة</a:t>
            </a:r>
            <a:r>
              <a:rPr lang="ar-IQ" sz="3600" b="1" dirty="0" smtClean="0">
                <a:effectLst>
                  <a:outerShdw blurRad="38100" dist="38100" dir="2700000" algn="tl">
                    <a:srgbClr val="000000">
                      <a:alpha val="43137"/>
                    </a:srgbClr>
                  </a:outerShdw>
                </a:effectLst>
                <a:latin typeface="+mn-lt"/>
                <a:ea typeface="+mn-ea"/>
                <a:cs typeface="Ali-A-Traditional" pitchFamily="2" charset="-78"/>
              </a:rPr>
              <a:t> </a:t>
            </a:r>
            <a:r>
              <a:rPr lang="ar-SA" sz="3600" b="1" dirty="0" smtClean="0">
                <a:effectLst>
                  <a:outerShdw blurRad="38100" dist="38100" dir="2700000" algn="tl">
                    <a:srgbClr val="000000">
                      <a:alpha val="43137"/>
                    </a:srgbClr>
                  </a:outerShdw>
                </a:effectLst>
                <a:latin typeface="+mn-lt"/>
                <a:ea typeface="+mn-ea"/>
                <a:cs typeface="Ali-A-Traditional" pitchFamily="2" charset="-78"/>
              </a:rPr>
              <a:t>، نفسيَّة</a:t>
            </a:r>
            <a:r>
              <a:rPr lang="ar-IQ" sz="3600" b="1" dirty="0" smtClean="0">
                <a:effectLst>
                  <a:outerShdw blurRad="38100" dist="38100" dir="2700000" algn="tl">
                    <a:srgbClr val="000000">
                      <a:alpha val="43137"/>
                    </a:srgbClr>
                  </a:outerShdw>
                </a:effectLst>
                <a:latin typeface="+mn-lt"/>
                <a:ea typeface="+mn-ea"/>
                <a:cs typeface="Ali-A-Traditional" pitchFamily="2" charset="-78"/>
              </a:rPr>
              <a:t> </a:t>
            </a:r>
            <a:r>
              <a:rPr lang="ar-SA" sz="3600" b="1" dirty="0" smtClean="0">
                <a:effectLst>
                  <a:outerShdw blurRad="38100" dist="38100" dir="2700000" algn="tl">
                    <a:srgbClr val="000000">
                      <a:alpha val="43137"/>
                    </a:srgbClr>
                  </a:outerShdw>
                </a:effectLst>
                <a:latin typeface="+mn-lt"/>
                <a:ea typeface="+mn-ea"/>
                <a:cs typeface="Ali-A-Traditional" pitchFamily="2" charset="-78"/>
              </a:rPr>
              <a:t>، </a:t>
            </a:r>
            <a:r>
              <a:rPr lang="ar-SA" sz="3600" b="1" dirty="0">
                <a:effectLst>
                  <a:outerShdw blurRad="38100" dist="38100" dir="2700000" algn="tl">
                    <a:srgbClr val="000000">
                      <a:alpha val="43137"/>
                    </a:srgbClr>
                  </a:outerShdw>
                </a:effectLst>
                <a:latin typeface="+mn-lt"/>
                <a:ea typeface="+mn-ea"/>
                <a:cs typeface="Ali-A-Traditional" pitchFamily="2" charset="-78"/>
              </a:rPr>
              <a:t>تتم على مراحل </a:t>
            </a:r>
            <a:r>
              <a:rPr lang="ar-SA" sz="3600" b="1" dirty="0" smtClean="0">
                <a:effectLst>
                  <a:outerShdw blurRad="38100" dist="38100" dir="2700000" algn="tl">
                    <a:srgbClr val="000000">
                      <a:alpha val="43137"/>
                    </a:srgbClr>
                  </a:outerShdw>
                </a:effectLst>
                <a:latin typeface="+mn-lt"/>
                <a:ea typeface="+mn-ea"/>
                <a:cs typeface="Ali-A-Traditional" pitchFamily="2" charset="-78"/>
              </a:rPr>
              <a:t>ثلاث</a:t>
            </a:r>
            <a:r>
              <a:rPr lang="ar-IQ" sz="3600" b="1" dirty="0" smtClean="0">
                <a:effectLst>
                  <a:outerShdw blurRad="38100" dist="38100" dir="2700000" algn="tl">
                    <a:srgbClr val="000000">
                      <a:alpha val="43137"/>
                    </a:srgbClr>
                  </a:outerShdw>
                </a:effectLst>
                <a:latin typeface="+mn-lt"/>
                <a:ea typeface="+mn-ea"/>
                <a:cs typeface="Ali-A-Traditional" pitchFamily="2" charset="-78"/>
              </a:rPr>
              <a:t> </a:t>
            </a:r>
            <a:r>
              <a:rPr lang="en-US" sz="3600" b="1" dirty="0" smtClean="0">
                <a:effectLst>
                  <a:outerShdw blurRad="38100" dist="38100" dir="2700000" algn="tl">
                    <a:srgbClr val="000000">
                      <a:alpha val="43137"/>
                    </a:srgbClr>
                  </a:outerShdw>
                </a:effectLst>
                <a:latin typeface="+mn-lt"/>
                <a:ea typeface="+mn-ea"/>
                <a:cs typeface="Ali-A-Traditional" pitchFamily="2" charset="-78"/>
              </a:rPr>
              <a:t>:</a:t>
            </a:r>
            <a:r>
              <a:rPr lang="ar-IQ" sz="3600" b="1" dirty="0" smtClean="0">
                <a:effectLst>
                  <a:outerShdw blurRad="38100" dist="38100" dir="2700000" algn="tl">
                    <a:srgbClr val="000000">
                      <a:alpha val="43137"/>
                    </a:srgbClr>
                  </a:outerShdw>
                </a:effectLst>
                <a:latin typeface="+mn-lt"/>
                <a:ea typeface="+mn-ea"/>
                <a:cs typeface="Ali-A-Traditional" pitchFamily="2" charset="-78"/>
              </a:rPr>
              <a:t> </a:t>
            </a:r>
            <a:endParaRPr lang="en-US" sz="3600" b="1" dirty="0">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35527"/>
            <a:ext cx="11887200" cy="6165274"/>
          </a:xfrm>
        </p:spPr>
        <p:txBody>
          <a:bodyPr>
            <a:noAutofit/>
          </a:bodyPr>
          <a:lstStyle/>
          <a:p>
            <a:pPr algn="r" rtl="1">
              <a:lnSpc>
                <a:spcPct val="200000"/>
              </a:lnSpc>
            </a:pPr>
            <a:r>
              <a:rPr lang="ar-SA" b="1" dirty="0">
                <a:solidFill>
                  <a:srgbClr val="FF0000"/>
                </a:solidFill>
                <a:effectLst>
                  <a:outerShdw blurRad="38100" dist="38100" dir="2700000" algn="tl">
                    <a:srgbClr val="000000">
                      <a:alpha val="43137"/>
                    </a:srgbClr>
                  </a:outerShdw>
                </a:effectLst>
                <a:cs typeface="+mn-cs"/>
              </a:rPr>
              <a:t>1</a:t>
            </a:r>
            <a:r>
              <a:rPr lang="ar-SA" b="1" dirty="0">
                <a:solidFill>
                  <a:srgbClr val="FF0000"/>
                </a:solidFill>
                <a:effectLst>
                  <a:outerShdw blurRad="38100" dist="38100" dir="2700000" algn="tl">
                    <a:srgbClr val="000000">
                      <a:alpha val="43137"/>
                    </a:srgbClr>
                  </a:outerShdw>
                </a:effectLst>
                <a:cs typeface="Ali-A-Traditional" pitchFamily="2" charset="-78"/>
              </a:rPr>
              <a:t>-</a:t>
            </a:r>
            <a:r>
              <a:rPr lang="ar-SA" sz="4000" b="1" dirty="0">
                <a:solidFill>
                  <a:srgbClr val="FF0000"/>
                </a:solidFill>
                <a:effectLst>
                  <a:outerShdw blurRad="38100" dist="38100" dir="2700000" algn="tl">
                    <a:srgbClr val="000000">
                      <a:alpha val="43137"/>
                    </a:srgbClr>
                  </a:outerShdw>
                </a:effectLst>
                <a:cs typeface="Ali-A-Traditional" pitchFamily="2" charset="-78"/>
              </a:rPr>
              <a:t> تَصلُ التأثيرات الفيزيقيَّة إلى عضو الحسِّ </a:t>
            </a:r>
            <a:r>
              <a:rPr lang="ar-SA" sz="4000" b="1" dirty="0" smtClean="0">
                <a:solidFill>
                  <a:srgbClr val="FF0000"/>
                </a:solidFill>
                <a:effectLst>
                  <a:outerShdw blurRad="38100" dist="38100" dir="2700000" algn="tl">
                    <a:srgbClr val="000000">
                      <a:alpha val="43137"/>
                    </a:srgbClr>
                  </a:outerShdw>
                </a:effectLst>
                <a:cs typeface="Ali-A-Traditional" pitchFamily="2" charset="-78"/>
              </a:rPr>
              <a:t>الخارجي</a:t>
            </a:r>
            <a:r>
              <a:rPr lang="ar-IQ" sz="4000" b="1" dirty="0" smtClean="0">
                <a:solidFill>
                  <a:srgbClr val="FF0000"/>
                </a:solidFill>
                <a:effectLst>
                  <a:outerShdw blurRad="38100" dist="38100" dir="2700000" algn="tl">
                    <a:srgbClr val="000000">
                      <a:alpha val="43137"/>
                    </a:srgbClr>
                  </a:outerShdw>
                </a:effectLst>
                <a:cs typeface="Ali-A-Traditional" pitchFamily="2" charset="-78"/>
              </a:rPr>
              <a:t> </a:t>
            </a:r>
            <a:r>
              <a:rPr lang="en-US" sz="4000" b="1" dirty="0" smtClean="0">
                <a:solidFill>
                  <a:srgbClr val="FF0000"/>
                </a:solidFill>
                <a:effectLst>
                  <a:outerShdw blurRad="38100" dist="38100" dir="2700000" algn="tl">
                    <a:srgbClr val="000000">
                      <a:alpha val="43137"/>
                    </a:srgbClr>
                  </a:outerShdw>
                </a:effectLst>
                <a:cs typeface="Ali-A-Traditional" pitchFamily="2" charset="-78"/>
              </a:rPr>
              <a:t>.</a:t>
            </a:r>
            <a:r>
              <a:rPr lang="ar-IQ" sz="4000" b="1" dirty="0" smtClean="0">
                <a:solidFill>
                  <a:srgbClr val="FF0000"/>
                </a:solidFill>
                <a:effectLst>
                  <a:outerShdw blurRad="38100" dist="38100" dir="2700000" algn="tl">
                    <a:srgbClr val="000000">
                      <a:alpha val="43137"/>
                    </a:srgbClr>
                  </a:outerShdw>
                </a:effectLst>
                <a:cs typeface="Ali-A-Traditional" pitchFamily="2" charset="-78"/>
              </a:rPr>
              <a:t> </a:t>
            </a:r>
            <a:r>
              <a:rPr lang="en-US" sz="3200" dirty="0">
                <a:solidFill>
                  <a:srgbClr val="FF0000"/>
                </a:solidFill>
                <a:effectLst>
                  <a:outerShdw blurRad="38100" dist="38100" dir="2700000" algn="tl">
                    <a:srgbClr val="000000">
                      <a:alpha val="43137"/>
                    </a:srgbClr>
                  </a:outerShdw>
                </a:effectLst>
                <a:cs typeface="Ali-A-Jiddah" pitchFamily="2" charset="-78"/>
              </a:rPr>
              <a:t/>
            </a:r>
            <a:br>
              <a:rPr lang="en-US" sz="3200" dirty="0">
                <a:solidFill>
                  <a:srgbClr val="FF0000"/>
                </a:solidFill>
                <a:effectLst>
                  <a:outerShdw blurRad="38100" dist="38100" dir="2700000" algn="tl">
                    <a:srgbClr val="000000">
                      <a:alpha val="43137"/>
                    </a:srgbClr>
                  </a:outerShdw>
                </a:effectLst>
                <a:cs typeface="Ali-A-Jiddah" pitchFamily="2" charset="-78"/>
              </a:rPr>
            </a:br>
            <a:r>
              <a:rPr lang="ar-SA" sz="3600" b="1" dirty="0">
                <a:solidFill>
                  <a:srgbClr val="0070C0"/>
                </a:solidFill>
                <a:effectLst>
                  <a:outerShdw blurRad="38100" dist="38100" dir="2700000" algn="tl">
                    <a:srgbClr val="000000">
                      <a:alpha val="43137"/>
                    </a:srgbClr>
                  </a:outerShdw>
                </a:effectLst>
                <a:cs typeface="+mn-cs"/>
              </a:rPr>
              <a:t>2</a:t>
            </a:r>
            <a:r>
              <a:rPr lang="ar-SA" sz="3600" b="1" dirty="0">
                <a:solidFill>
                  <a:srgbClr val="0070C0"/>
                </a:solidFill>
                <a:effectLst>
                  <a:outerShdw blurRad="38100" dist="38100" dir="2700000" algn="tl">
                    <a:srgbClr val="000000">
                      <a:alpha val="43137"/>
                    </a:srgbClr>
                  </a:outerShdw>
                </a:effectLst>
                <a:cs typeface="Ali-A-Jiddah" pitchFamily="2" charset="-78"/>
              </a:rPr>
              <a:t>-</a:t>
            </a:r>
            <a:r>
              <a:rPr lang="ar-SA" sz="3200" dirty="0">
                <a:solidFill>
                  <a:srgbClr val="0070C0"/>
                </a:solidFill>
                <a:effectLst>
                  <a:outerShdw blurRad="38100" dist="38100" dir="2700000" algn="tl">
                    <a:srgbClr val="000000">
                      <a:alpha val="43137"/>
                    </a:srgbClr>
                  </a:outerShdw>
                </a:effectLst>
                <a:cs typeface="Ali-A-Jiddah" pitchFamily="2" charset="-78"/>
              </a:rPr>
              <a:t> </a:t>
            </a:r>
            <a:r>
              <a:rPr lang="ar-SA" sz="4000" b="1" dirty="0">
                <a:solidFill>
                  <a:srgbClr val="0070C0"/>
                </a:solidFill>
                <a:effectLst>
                  <a:outerShdw blurRad="38100" dist="38100" dir="2700000" algn="tl">
                    <a:srgbClr val="000000">
                      <a:alpha val="43137"/>
                    </a:srgbClr>
                  </a:outerShdw>
                </a:effectLst>
                <a:cs typeface="Ali-A-Traditional" pitchFamily="2" charset="-78"/>
              </a:rPr>
              <a:t>وفي المرحلة الثَّانية وهي الفسيولوجيَّة، يَنْفَعِلُ عضو الحس بهذه المؤثرات ثم يَنقل هذا التأثير بواسطة الأعصاب الموردة إلى المراكز العصبيَّة في قشرة </a:t>
            </a:r>
            <a:r>
              <a:rPr lang="ar-SA" sz="4000" b="1" dirty="0" smtClean="0">
                <a:solidFill>
                  <a:srgbClr val="0070C0"/>
                </a:solidFill>
                <a:effectLst>
                  <a:outerShdw blurRad="38100" dist="38100" dir="2700000" algn="tl">
                    <a:srgbClr val="000000">
                      <a:alpha val="43137"/>
                    </a:srgbClr>
                  </a:outerShdw>
                </a:effectLst>
                <a:cs typeface="Ali-A-Traditional" pitchFamily="2" charset="-78"/>
              </a:rPr>
              <a:t>المخ</a:t>
            </a:r>
            <a:r>
              <a:rPr lang="ar-IQ" sz="4000" b="1" dirty="0" smtClean="0">
                <a:solidFill>
                  <a:srgbClr val="0070C0"/>
                </a:solidFill>
                <a:effectLst>
                  <a:outerShdw blurRad="38100" dist="38100" dir="2700000" algn="tl">
                    <a:srgbClr val="000000">
                      <a:alpha val="43137"/>
                    </a:srgbClr>
                  </a:outerShdw>
                </a:effectLst>
                <a:cs typeface="Ali-A-Traditional" pitchFamily="2" charset="-78"/>
              </a:rPr>
              <a:t> </a:t>
            </a:r>
            <a:r>
              <a:rPr lang="en-US" sz="4000" b="1" dirty="0" smtClean="0">
                <a:solidFill>
                  <a:srgbClr val="0070C0"/>
                </a:solidFill>
                <a:effectLst>
                  <a:outerShdw blurRad="38100" dist="38100" dir="2700000" algn="tl">
                    <a:srgbClr val="000000">
                      <a:alpha val="43137"/>
                    </a:srgbClr>
                  </a:outerShdw>
                </a:effectLst>
                <a:cs typeface="Ali-A-Traditional" pitchFamily="2" charset="-78"/>
              </a:rPr>
              <a:t>.</a:t>
            </a:r>
            <a:r>
              <a:rPr lang="ar-IQ" sz="4000" b="1" dirty="0" smtClean="0">
                <a:solidFill>
                  <a:srgbClr val="0070C0"/>
                </a:solidFill>
                <a:effectLst>
                  <a:outerShdw blurRad="38100" dist="38100" dir="2700000" algn="tl">
                    <a:srgbClr val="000000">
                      <a:alpha val="43137"/>
                    </a:srgbClr>
                  </a:outerShdw>
                </a:effectLst>
                <a:cs typeface="Ali-A-Traditional" pitchFamily="2" charset="-78"/>
              </a:rPr>
              <a:t> </a:t>
            </a:r>
            <a:r>
              <a:rPr lang="en-US" sz="3200" dirty="0">
                <a:effectLst>
                  <a:outerShdw blurRad="38100" dist="38100" dir="2700000" algn="tl">
                    <a:srgbClr val="000000">
                      <a:alpha val="43137"/>
                    </a:srgbClr>
                  </a:outerShdw>
                </a:effectLst>
                <a:cs typeface="Ali-A-Jiddah" pitchFamily="2" charset="-78"/>
              </a:rPr>
              <a:t/>
            </a:r>
            <a:br>
              <a:rPr lang="en-US" sz="3200" dirty="0">
                <a:effectLst>
                  <a:outerShdw blurRad="38100" dist="38100" dir="2700000" algn="tl">
                    <a:srgbClr val="000000">
                      <a:alpha val="43137"/>
                    </a:srgbClr>
                  </a:outerShdw>
                </a:effectLst>
                <a:cs typeface="Ali-A-Jiddah" pitchFamily="2" charset="-78"/>
              </a:rPr>
            </a:br>
            <a:r>
              <a:rPr lang="ar-SA" sz="3600" b="1" dirty="0">
                <a:effectLst>
                  <a:outerShdw blurRad="38100" dist="38100" dir="2700000" algn="tl">
                    <a:srgbClr val="000000">
                      <a:alpha val="43137"/>
                    </a:srgbClr>
                  </a:outerShdw>
                </a:effectLst>
                <a:cs typeface="+mn-cs"/>
              </a:rPr>
              <a:t>3</a:t>
            </a:r>
            <a:r>
              <a:rPr lang="ar-SA" sz="3600" b="1" dirty="0">
                <a:effectLst>
                  <a:outerShdw blurRad="38100" dist="38100" dir="2700000" algn="tl">
                    <a:srgbClr val="000000">
                      <a:alpha val="43137"/>
                    </a:srgbClr>
                  </a:outerShdw>
                </a:effectLst>
                <a:cs typeface="Ali-A-Jiddah" pitchFamily="2" charset="-78"/>
              </a:rPr>
              <a:t>-</a:t>
            </a:r>
            <a:r>
              <a:rPr lang="ar-SA" sz="3200" b="1" dirty="0">
                <a:effectLst>
                  <a:outerShdw blurRad="38100" dist="38100" dir="2700000" algn="tl">
                    <a:srgbClr val="000000">
                      <a:alpha val="43137"/>
                    </a:srgbClr>
                  </a:outerShdw>
                </a:effectLst>
                <a:cs typeface="Ali-A-Jiddah" pitchFamily="2" charset="-78"/>
              </a:rPr>
              <a:t> </a:t>
            </a:r>
            <a:r>
              <a:rPr lang="ar-SA" sz="3800" b="1" dirty="0">
                <a:effectLst>
                  <a:outerShdw blurRad="38100" dist="38100" dir="2700000" algn="tl">
                    <a:srgbClr val="000000">
                      <a:alpha val="43137"/>
                    </a:srgbClr>
                  </a:outerShdw>
                </a:effectLst>
                <a:cs typeface="Ali-A-Traditional" pitchFamily="2" charset="-78"/>
              </a:rPr>
              <a:t>وفي المرحلة النَّفسيَّة </a:t>
            </a:r>
            <a:r>
              <a:rPr lang="ar-SA" sz="3800" b="1" dirty="0" smtClean="0">
                <a:effectLst>
                  <a:outerShdw blurRad="38100" dist="38100" dir="2700000" algn="tl">
                    <a:srgbClr val="000000">
                      <a:alpha val="43137"/>
                    </a:srgbClr>
                  </a:outerShdw>
                </a:effectLst>
                <a:cs typeface="Ali-A-Traditional" pitchFamily="2" charset="-78"/>
              </a:rPr>
              <a:t>يتحو</a:t>
            </a:r>
            <a:r>
              <a:rPr lang="ar-IQ" sz="3800" b="1" dirty="0" smtClean="0">
                <a:effectLst>
                  <a:outerShdw blurRad="38100" dist="38100" dir="2700000" algn="tl">
                    <a:srgbClr val="000000">
                      <a:alpha val="43137"/>
                    </a:srgbClr>
                  </a:outerShdw>
                </a:effectLst>
                <a:cs typeface="Ali-A-Traditional" pitchFamily="2" charset="-78"/>
              </a:rPr>
              <a:t>َّ</a:t>
            </a:r>
            <a:r>
              <a:rPr lang="ar-SA" sz="3800" b="1" dirty="0" smtClean="0">
                <a:effectLst>
                  <a:outerShdw blurRad="38100" dist="38100" dir="2700000" algn="tl">
                    <a:srgbClr val="000000">
                      <a:alpha val="43137"/>
                    </a:srgbClr>
                  </a:outerShdw>
                </a:effectLst>
                <a:cs typeface="Ali-A-Traditional" pitchFamily="2" charset="-78"/>
              </a:rPr>
              <a:t>ل </a:t>
            </a:r>
            <a:r>
              <a:rPr lang="ar-SA" sz="3800" b="1" dirty="0">
                <a:effectLst>
                  <a:outerShdw blurRad="38100" dist="38100" dir="2700000" algn="tl">
                    <a:srgbClr val="000000">
                      <a:alpha val="43137"/>
                    </a:srgbClr>
                  </a:outerShdw>
                </a:effectLst>
                <a:cs typeface="Ali-A-Traditional" pitchFamily="2" charset="-78"/>
              </a:rPr>
              <a:t>التأثير الواصل للمركز العصبية في المخ إلى شعور </a:t>
            </a:r>
            <a:r>
              <a:rPr lang="ar-SA" sz="3800" b="1" dirty="0" smtClean="0">
                <a:effectLst>
                  <a:outerShdw blurRad="38100" dist="38100" dir="2700000" algn="tl">
                    <a:srgbClr val="000000">
                      <a:alpha val="43137"/>
                    </a:srgbClr>
                  </a:outerShdw>
                </a:effectLst>
                <a:cs typeface="Ali-A-Traditional" pitchFamily="2" charset="-78"/>
              </a:rPr>
              <a:t>بالإحساس</a:t>
            </a:r>
            <a:r>
              <a:rPr lang="ar-IQ" sz="3800" b="1" dirty="0" smtClean="0">
                <a:effectLst>
                  <a:outerShdw blurRad="38100" dist="38100" dir="2700000" algn="tl">
                    <a:srgbClr val="000000">
                      <a:alpha val="43137"/>
                    </a:srgbClr>
                  </a:outerShdw>
                </a:effectLst>
                <a:cs typeface="Ali-A-Traditional" pitchFamily="2" charset="-78"/>
              </a:rPr>
              <a:t> </a:t>
            </a:r>
            <a:r>
              <a:rPr lang="ar-SA" sz="3800" b="1" dirty="0" smtClean="0">
                <a:effectLst>
                  <a:outerShdw blurRad="38100" dist="38100" dir="2700000" algn="tl">
                    <a:srgbClr val="000000">
                      <a:alpha val="43137"/>
                    </a:srgbClr>
                  </a:outerShdw>
                </a:effectLst>
                <a:cs typeface="Ali-A-Traditional" pitchFamily="2" charset="-78"/>
              </a:rPr>
              <a:t>، </a:t>
            </a:r>
            <a:r>
              <a:rPr lang="ar-SA" sz="3800" b="1" dirty="0">
                <a:effectLst>
                  <a:outerShdw blurRad="38100" dist="38100" dir="2700000" algn="tl">
                    <a:srgbClr val="000000">
                      <a:alpha val="43137"/>
                    </a:srgbClr>
                  </a:outerShdw>
                </a:effectLst>
                <a:cs typeface="Ali-A-Traditional" pitchFamily="2" charset="-78"/>
              </a:rPr>
              <a:t>لذا فسلامة أعضاء </a:t>
            </a:r>
            <a:r>
              <a:rPr lang="ar-SA" sz="3800" b="1" dirty="0" smtClean="0">
                <a:effectLst>
                  <a:outerShdw blurRad="38100" dist="38100" dir="2700000" algn="tl">
                    <a:srgbClr val="000000">
                      <a:alpha val="43137"/>
                    </a:srgbClr>
                  </a:outerShdw>
                </a:effectLst>
                <a:cs typeface="Ali-A-Traditional" pitchFamily="2" charset="-78"/>
              </a:rPr>
              <a:t>الحس</a:t>
            </a:r>
            <a:r>
              <a:rPr lang="ar-IQ" sz="3800" b="1" dirty="0" smtClean="0">
                <a:effectLst>
                  <a:outerShdw blurRad="38100" dist="38100" dir="2700000" algn="tl">
                    <a:srgbClr val="000000">
                      <a:alpha val="43137"/>
                    </a:srgbClr>
                  </a:outerShdw>
                </a:effectLst>
                <a:cs typeface="Ali-A-Traditional" pitchFamily="2" charset="-78"/>
              </a:rPr>
              <a:t>ِّ</a:t>
            </a:r>
            <a:r>
              <a:rPr lang="ar-SA" sz="3800" b="1" dirty="0" smtClean="0">
                <a:effectLst>
                  <a:outerShdw blurRad="38100" dist="38100" dir="2700000" algn="tl">
                    <a:srgbClr val="000000">
                      <a:alpha val="43137"/>
                    </a:srgbClr>
                  </a:outerShdw>
                </a:effectLst>
                <a:cs typeface="Ali-A-Traditional" pitchFamily="2" charset="-78"/>
              </a:rPr>
              <a:t> </a:t>
            </a:r>
            <a:r>
              <a:rPr lang="ar-SA" sz="3800" b="1" dirty="0">
                <a:effectLst>
                  <a:outerShdw blurRad="38100" dist="38100" dir="2700000" algn="tl">
                    <a:srgbClr val="000000">
                      <a:alpha val="43137"/>
                    </a:srgbClr>
                  </a:outerShdw>
                </a:effectLst>
                <a:cs typeface="Ali-A-Traditional" pitchFamily="2" charset="-78"/>
              </a:rPr>
              <a:t>شرط أساسي لعمليَّة </a:t>
            </a:r>
            <a:r>
              <a:rPr lang="ar-SA" sz="3800" b="1" dirty="0" smtClean="0">
                <a:effectLst>
                  <a:outerShdw blurRad="38100" dist="38100" dir="2700000" algn="tl">
                    <a:srgbClr val="000000">
                      <a:alpha val="43137"/>
                    </a:srgbClr>
                  </a:outerShdw>
                </a:effectLst>
                <a:cs typeface="Ali-A-Traditional" pitchFamily="2" charset="-78"/>
              </a:rPr>
              <a:t>الإحساس</a:t>
            </a:r>
            <a:r>
              <a:rPr lang="ar-IQ" sz="3800" b="1" dirty="0" smtClean="0">
                <a:effectLst>
                  <a:outerShdw blurRad="38100" dist="38100" dir="2700000" algn="tl">
                    <a:srgbClr val="000000">
                      <a:alpha val="43137"/>
                    </a:srgbClr>
                  </a:outerShdw>
                </a:effectLst>
                <a:cs typeface="Ali-A-Traditional" pitchFamily="2" charset="-78"/>
              </a:rPr>
              <a:t> </a:t>
            </a:r>
            <a:r>
              <a:rPr lang="ar-SA" sz="3800" b="1" dirty="0" smtClean="0">
                <a:effectLst>
                  <a:outerShdw blurRad="38100" dist="38100" dir="2700000" algn="tl">
                    <a:srgbClr val="000000">
                      <a:alpha val="43137"/>
                    </a:srgbClr>
                  </a:outerShdw>
                </a:effectLst>
                <a:cs typeface="Ali-A-Traditional" pitchFamily="2" charset="-78"/>
              </a:rPr>
              <a:t>، وبالت</a:t>
            </a:r>
            <a:r>
              <a:rPr lang="ar-IQ" sz="3800" b="1" dirty="0" smtClean="0">
                <a:effectLst>
                  <a:outerShdw blurRad="38100" dist="38100" dir="2700000" algn="tl">
                    <a:srgbClr val="000000">
                      <a:alpha val="43137"/>
                    </a:srgbClr>
                  </a:outerShdw>
                </a:effectLst>
                <a:cs typeface="Ali-A-Traditional" pitchFamily="2" charset="-78"/>
              </a:rPr>
              <a:t>َّ</a:t>
            </a:r>
            <a:r>
              <a:rPr lang="ar-SA" sz="3800" b="1" dirty="0" smtClean="0">
                <a:effectLst>
                  <a:outerShdw blurRad="38100" dist="38100" dir="2700000" algn="tl">
                    <a:srgbClr val="000000">
                      <a:alpha val="43137"/>
                    </a:srgbClr>
                  </a:outerShdw>
                </a:effectLst>
                <a:cs typeface="Ali-A-Traditional" pitchFamily="2" charset="-78"/>
              </a:rPr>
              <a:t>الي </a:t>
            </a:r>
            <a:r>
              <a:rPr lang="ar-SA" sz="3800" b="1" dirty="0">
                <a:effectLst>
                  <a:outerShdw blurRad="38100" dist="38100" dir="2700000" algn="tl">
                    <a:srgbClr val="000000">
                      <a:alpha val="43137"/>
                    </a:srgbClr>
                  </a:outerShdw>
                </a:effectLst>
                <a:cs typeface="Ali-A-Traditional" pitchFamily="2" charset="-78"/>
              </a:rPr>
              <a:t>الإدراك</a:t>
            </a:r>
            <a:r>
              <a:rPr lang="en-US" sz="3800" b="1" dirty="0">
                <a:effectLst>
                  <a:outerShdw blurRad="38100" dist="38100" dir="2700000" algn="tl">
                    <a:srgbClr val="000000">
                      <a:alpha val="43137"/>
                    </a:srgbClr>
                  </a:outerShdw>
                </a:effectLst>
                <a:cs typeface="Ali-A-Traditional" pitchFamily="2" charset="-78"/>
              </a:rPr>
              <a:t>.</a:t>
            </a:r>
            <a:endParaRPr lang="en-US" sz="3800" b="1" dirty="0">
              <a:solidFill>
                <a:srgbClr val="00B050"/>
              </a:solidFill>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319328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091" y="110836"/>
            <a:ext cx="11762508" cy="928255"/>
          </a:xfrm>
        </p:spPr>
        <p:txBody>
          <a:bodyPr>
            <a:noAutofit/>
          </a:bodyPr>
          <a:lstStyle/>
          <a:p>
            <a:r>
              <a:rPr lang="ar-IQ" sz="6600" b="1" dirty="0" smtClean="0">
                <a:solidFill>
                  <a:srgbClr val="0070C0"/>
                </a:solidFill>
                <a:effectLst>
                  <a:outerShdw blurRad="38100" dist="38100" dir="2700000" algn="tl">
                    <a:srgbClr val="000000">
                      <a:alpha val="43137"/>
                    </a:srgbClr>
                  </a:outerShdw>
                </a:effectLst>
                <a:cs typeface="Ali-A-Traditional" pitchFamily="2" charset="-78"/>
              </a:rPr>
              <a:t>الحواس الخمس</a:t>
            </a:r>
            <a:endParaRPr lang="en-US" sz="6600" b="1" dirty="0">
              <a:solidFill>
                <a:srgbClr val="0070C0"/>
              </a:solidFill>
              <a:effectLst>
                <a:outerShdw blurRad="38100" dist="38100" dir="2700000" algn="tl">
                  <a:srgbClr val="000000">
                    <a:alpha val="43137"/>
                  </a:srgbClr>
                </a:outerShdw>
              </a:effectLst>
              <a:cs typeface="Ali-A-Traditional" pitchFamily="2" charset="-78"/>
            </a:endParaRPr>
          </a:p>
        </p:txBody>
      </p:sp>
      <p:sp>
        <p:nvSpPr>
          <p:cNvPr id="3" name="Subtitle 2"/>
          <p:cNvSpPr>
            <a:spLocks noGrp="1"/>
          </p:cNvSpPr>
          <p:nvPr>
            <p:ph type="subTitle" idx="1"/>
          </p:nvPr>
        </p:nvSpPr>
        <p:spPr>
          <a:xfrm>
            <a:off x="110837" y="1025237"/>
            <a:ext cx="11956472" cy="5832764"/>
          </a:xfrm>
        </p:spPr>
        <p:txBody>
          <a:bodyPr>
            <a:noAutofit/>
          </a:bodyPr>
          <a:lstStyle/>
          <a:p>
            <a:pPr algn="just" rtl="1">
              <a:lnSpc>
                <a:spcPct val="150000"/>
              </a:lnSpc>
            </a:pPr>
            <a:r>
              <a:rPr lang="ar-SA" sz="3000" b="1" dirty="0">
                <a:solidFill>
                  <a:srgbClr val="00B050"/>
                </a:solidFill>
                <a:effectLst>
                  <a:outerShdw blurRad="38100" dist="38100" dir="2700000" algn="tl">
                    <a:srgbClr val="000000">
                      <a:alpha val="43137"/>
                    </a:srgbClr>
                  </a:outerShdw>
                </a:effectLst>
                <a:cs typeface="Ali-A-Traditional" pitchFamily="2" charset="-78"/>
              </a:rPr>
              <a:t>تصنف الإحساسات الخاصة عادة إلى خمسة أصناف، الإحساس البصري والسمعي واللمسي والشمي والذوقي</a:t>
            </a:r>
            <a:r>
              <a:rPr lang="en-US" sz="3000" b="1" dirty="0">
                <a:solidFill>
                  <a:srgbClr val="00B050"/>
                </a:solidFill>
                <a:effectLst>
                  <a:outerShdw blurRad="38100" dist="38100" dir="2700000" algn="tl">
                    <a:srgbClr val="000000">
                      <a:alpha val="43137"/>
                    </a:srgbClr>
                  </a:outerShdw>
                </a:effectLst>
                <a:cs typeface="Ali-A-Traditional" pitchFamily="2" charset="-78"/>
              </a:rPr>
              <a:t>:</a:t>
            </a:r>
            <a:r>
              <a:rPr lang="en-US" sz="3000" b="1" dirty="0">
                <a:effectLst>
                  <a:outerShdw blurRad="38100" dist="38100" dir="2700000" algn="tl">
                    <a:srgbClr val="000000">
                      <a:alpha val="43137"/>
                    </a:srgbClr>
                  </a:outerShdw>
                </a:effectLst>
                <a:cs typeface="Ali-A-Sharif Bold" pitchFamily="2" charset="-78"/>
              </a:rPr>
              <a:t/>
            </a:r>
            <a:br>
              <a:rPr lang="en-US" sz="3000" b="1" dirty="0">
                <a:effectLst>
                  <a:outerShdw blurRad="38100" dist="38100" dir="2700000" algn="tl">
                    <a:srgbClr val="000000">
                      <a:alpha val="43137"/>
                    </a:srgbClr>
                  </a:outerShdw>
                </a:effectLst>
                <a:cs typeface="Ali-A-Sharif Bold" pitchFamily="2" charset="-78"/>
              </a:rPr>
            </a:br>
            <a:r>
              <a:rPr lang="ar-SA" sz="3600" b="1" dirty="0">
                <a:solidFill>
                  <a:srgbClr val="FF0000"/>
                </a:solidFill>
                <a:effectLst>
                  <a:outerShdw blurRad="38100" dist="38100" dir="2700000" algn="tl">
                    <a:srgbClr val="000000">
                      <a:alpha val="43137"/>
                    </a:srgbClr>
                  </a:outerShdw>
                </a:effectLst>
                <a:latin typeface="ae_AlMothnna" pitchFamily="34" charset="-78"/>
                <a:cs typeface="ae_AlMothnna" pitchFamily="34" charset="-78"/>
              </a:rPr>
              <a:t>1- حاسة البصر: </a:t>
            </a:r>
            <a:endParaRPr lang="en-US" sz="3600" b="1" dirty="0">
              <a:solidFill>
                <a:srgbClr val="FF0000"/>
              </a:solidFill>
              <a:effectLst>
                <a:outerShdw blurRad="38100" dist="38100" dir="2700000" algn="tl">
                  <a:srgbClr val="000000">
                    <a:alpha val="43137"/>
                  </a:srgbClr>
                </a:outerShdw>
              </a:effectLst>
              <a:latin typeface="ae_AlMothnna" pitchFamily="34" charset="-78"/>
              <a:cs typeface="ae_AlMothnna" pitchFamily="34" charset="-78"/>
            </a:endParaRPr>
          </a:p>
          <a:p>
            <a:pPr algn="just" rtl="1">
              <a:lnSpc>
                <a:spcPct val="150000"/>
              </a:lnSpc>
            </a:pPr>
            <a:r>
              <a:rPr lang="ar-SA" sz="3000" b="1" dirty="0" smtClean="0">
                <a:effectLst>
                  <a:outerShdw blurRad="38100" dist="38100" dir="2700000" algn="tl">
                    <a:srgbClr val="000000">
                      <a:alpha val="43137"/>
                    </a:srgbClr>
                  </a:outerShdw>
                </a:effectLst>
                <a:cs typeface="Ali-A-Traditional" pitchFamily="2" charset="-78"/>
              </a:rPr>
              <a:t>تعد</a:t>
            </a:r>
            <a:r>
              <a:rPr lang="ar-IQ" sz="3000" b="1" dirty="0" smtClean="0">
                <a:effectLst>
                  <a:outerShdw blurRad="38100" dist="38100" dir="2700000" algn="tl">
                    <a:srgbClr val="000000">
                      <a:alpha val="43137"/>
                    </a:srgbClr>
                  </a:outerShdw>
                </a:effectLst>
                <a:cs typeface="Ali-A-Traditional" pitchFamily="2" charset="-78"/>
              </a:rPr>
              <a:t>ّ</a:t>
            </a:r>
            <a:r>
              <a:rPr lang="ar-SA" sz="3000" b="1" dirty="0" smtClean="0">
                <a:effectLst>
                  <a:outerShdw blurRad="38100" dist="38100" dir="2700000" algn="tl">
                    <a:srgbClr val="000000">
                      <a:alpha val="43137"/>
                    </a:srgbClr>
                  </a:outerShdw>
                </a:effectLst>
                <a:cs typeface="Ali-A-Traditional" pitchFamily="2" charset="-78"/>
              </a:rPr>
              <a:t> </a:t>
            </a:r>
            <a:r>
              <a:rPr lang="ar-SA" sz="3000" b="1" dirty="0">
                <a:effectLst>
                  <a:outerShdw blurRad="38100" dist="38100" dir="2700000" algn="tl">
                    <a:srgbClr val="000000">
                      <a:alpha val="43137"/>
                    </a:srgbClr>
                  </a:outerShdw>
                </a:effectLst>
                <a:cs typeface="Ali-A-Traditional" pitchFamily="2" charset="-78"/>
              </a:rPr>
              <a:t>حاسة البصر من أكثر الحواس أهمية، إذْ من خلالها يتمكن الفرد من الحصول على معلومات كثيرة ومتنوعة عن خصائص الأشياء، فبوساطة هذه الحاسة يتمكن من التمييز الأهل والأصدقاء والأخطار والقبح والجمال</a:t>
            </a:r>
            <a:r>
              <a:rPr lang="en-US" sz="3000" b="1" dirty="0" smtClean="0">
                <a:effectLst>
                  <a:outerShdw blurRad="38100" dist="38100" dir="2700000" algn="tl">
                    <a:srgbClr val="000000">
                      <a:alpha val="43137"/>
                    </a:srgbClr>
                  </a:outerShdw>
                </a:effectLst>
                <a:cs typeface="Ali-A-Traditional" pitchFamily="2" charset="-78"/>
              </a:rPr>
              <a:t>.</a:t>
            </a:r>
            <a:r>
              <a:rPr lang="ar-IQ" sz="3000" b="1" dirty="0" smtClean="0">
                <a:effectLst>
                  <a:outerShdw blurRad="38100" dist="38100" dir="2700000" algn="tl">
                    <a:srgbClr val="000000">
                      <a:alpha val="43137"/>
                    </a:srgbClr>
                  </a:outerShdw>
                </a:effectLst>
                <a:cs typeface="Ali-A-Traditional" pitchFamily="2" charset="-78"/>
              </a:rPr>
              <a:t>.</a:t>
            </a:r>
            <a:r>
              <a:rPr lang="en-US" sz="3000" b="1" dirty="0" smtClean="0">
                <a:effectLst>
                  <a:outerShdw blurRad="38100" dist="38100" dir="2700000" algn="tl">
                    <a:srgbClr val="000000">
                      <a:alpha val="43137"/>
                    </a:srgbClr>
                  </a:outerShdw>
                </a:effectLst>
                <a:cs typeface="Ali-A-Sharif Bold" pitchFamily="2" charset="-78"/>
              </a:rPr>
              <a:t>.</a:t>
            </a:r>
            <a:r>
              <a:rPr lang="en-US" sz="3000" b="1" dirty="0">
                <a:effectLst>
                  <a:outerShdw blurRad="38100" dist="38100" dir="2700000" algn="tl">
                    <a:srgbClr val="000000">
                      <a:alpha val="43137"/>
                    </a:srgbClr>
                  </a:outerShdw>
                </a:effectLst>
                <a:cs typeface="Ali-A-Sharif Bold" pitchFamily="2" charset="-78"/>
              </a:rPr>
              <a:t/>
            </a:r>
            <a:br>
              <a:rPr lang="en-US" sz="3000" b="1" dirty="0">
                <a:effectLst>
                  <a:outerShdw blurRad="38100" dist="38100" dir="2700000" algn="tl">
                    <a:srgbClr val="000000">
                      <a:alpha val="43137"/>
                    </a:srgbClr>
                  </a:outerShdw>
                </a:effectLst>
                <a:cs typeface="Ali-A-Sharif Bold" pitchFamily="2" charset="-78"/>
              </a:rPr>
            </a:br>
            <a:r>
              <a:rPr lang="ar-SA" sz="3600" b="1" dirty="0">
                <a:solidFill>
                  <a:srgbClr val="FF0000"/>
                </a:solidFill>
                <a:effectLst>
                  <a:outerShdw blurRad="38100" dist="38100" dir="2700000" algn="tl">
                    <a:srgbClr val="000000">
                      <a:alpha val="43137"/>
                    </a:srgbClr>
                  </a:outerShdw>
                </a:effectLst>
                <a:latin typeface="ae_AlMothnna" pitchFamily="34" charset="-78"/>
                <a:cs typeface="ae_AlMothnna" pitchFamily="34" charset="-78"/>
              </a:rPr>
              <a:t>2- حاسة السّمع: </a:t>
            </a:r>
            <a:endParaRPr lang="en-US" sz="3600" b="1" dirty="0">
              <a:solidFill>
                <a:srgbClr val="FF0000"/>
              </a:solidFill>
              <a:effectLst>
                <a:outerShdw blurRad="38100" dist="38100" dir="2700000" algn="tl">
                  <a:srgbClr val="000000">
                    <a:alpha val="43137"/>
                  </a:srgbClr>
                </a:outerShdw>
              </a:effectLst>
              <a:latin typeface="ae_AlMothnna" pitchFamily="34" charset="-78"/>
              <a:cs typeface="ae_AlMothnna" pitchFamily="34" charset="-78"/>
            </a:endParaRPr>
          </a:p>
          <a:p>
            <a:pPr algn="just" rtl="1">
              <a:lnSpc>
                <a:spcPct val="150000"/>
              </a:lnSpc>
            </a:pPr>
            <a:r>
              <a:rPr lang="ar-SA" sz="3000" b="1" dirty="0">
                <a:effectLst>
                  <a:outerShdw blurRad="38100" dist="38100" dir="2700000" algn="tl">
                    <a:srgbClr val="000000">
                      <a:alpha val="43137"/>
                    </a:srgbClr>
                  </a:outerShdw>
                </a:effectLst>
                <a:cs typeface="Ali-A-Traditional" pitchFamily="2" charset="-78"/>
              </a:rPr>
              <a:t>وتتجلى أهمية هذه الحاسة في عملية الاتصال والتفاعل الاجتماعي إضافة إلى دورها الواضح في تزويدنا ببعض المعلومات عن خصائص المثيرات المختلفة التي لا يمكن الحصول عليها عبر الحواس </a:t>
            </a:r>
            <a:r>
              <a:rPr lang="ar-SA" sz="3000" b="1" dirty="0" smtClean="0">
                <a:effectLst>
                  <a:outerShdw blurRad="38100" dist="38100" dir="2700000" algn="tl">
                    <a:srgbClr val="000000">
                      <a:alpha val="43137"/>
                    </a:srgbClr>
                  </a:outerShdw>
                </a:effectLst>
                <a:cs typeface="Ali-A-Traditional" pitchFamily="2" charset="-78"/>
              </a:rPr>
              <a:t>الأخرى</a:t>
            </a:r>
            <a:r>
              <a:rPr lang="ar-IQ" sz="3000" b="1" dirty="0">
                <a:effectLst>
                  <a:outerShdw blurRad="38100" dist="38100" dir="2700000" algn="tl">
                    <a:srgbClr val="000000">
                      <a:alpha val="43137"/>
                    </a:srgbClr>
                  </a:outerShdw>
                </a:effectLst>
                <a:cs typeface="Ali-A-Traditional" pitchFamily="2" charset="-78"/>
              </a:rPr>
              <a:t>.</a:t>
            </a:r>
            <a:endParaRPr lang="en-US" sz="30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40306932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39600" cy="6636327"/>
          </a:xfrm>
        </p:spPr>
        <p:txBody>
          <a:bodyPr>
            <a:noAutofit/>
          </a:bodyPr>
          <a:lstStyle/>
          <a:p>
            <a:pPr algn="r" rtl="1">
              <a:lnSpc>
                <a:spcPct val="150000"/>
              </a:lnSpc>
            </a:pPr>
            <a:r>
              <a:rPr lang="ar-SA" sz="3600" b="1" dirty="0">
                <a:solidFill>
                  <a:srgbClr val="0070C0"/>
                </a:solidFill>
                <a:effectLst>
                  <a:outerShdw blurRad="38100" dist="38100" dir="2700000" algn="tl">
                    <a:srgbClr val="000000">
                      <a:alpha val="43137"/>
                    </a:srgbClr>
                  </a:outerShdw>
                </a:effectLst>
                <a:latin typeface="ae_AlMothnna" pitchFamily="34" charset="-78"/>
                <a:cs typeface="ae_AlMothnna" pitchFamily="34" charset="-78"/>
              </a:rPr>
              <a:t>3- حاسة اللّمس: </a:t>
            </a:r>
            <a:r>
              <a:rPr lang="en-US" sz="3600" dirty="0">
                <a:cs typeface="Ali-A-Traditional" pitchFamily="2" charset="-78"/>
              </a:rPr>
              <a:t/>
            </a:r>
            <a:br>
              <a:rPr lang="en-US" sz="3600" dirty="0">
                <a:cs typeface="Ali-A-Traditional" pitchFamily="2" charset="-78"/>
              </a:rPr>
            </a:br>
            <a:r>
              <a:rPr lang="ar-SA" sz="3600" dirty="0">
                <a:effectLst>
                  <a:outerShdw blurRad="38100" dist="38100" dir="2700000" algn="tl">
                    <a:srgbClr val="000000">
                      <a:alpha val="43137"/>
                    </a:srgbClr>
                  </a:outerShdw>
                </a:effectLst>
                <a:cs typeface="Ali-A-Traditional" pitchFamily="2" charset="-78"/>
              </a:rPr>
              <a:t>تختلف حاسة اللمس عن بقية الحواس الأخرى، إذْ أن خلايا اللمس المرتبطة بالسمع والبصر والشم والذوق تتركز في مناطق محددة من الجسم، في حين أن خلايا الحسية اللمسية تنتشر في جميع أجزاء الجسم ولا سيما السطح الداخلي والخارجي للجسم</a:t>
            </a:r>
            <a:r>
              <a:rPr lang="en-US" sz="3600" dirty="0">
                <a:effectLst>
                  <a:outerShdw blurRad="38100" dist="38100" dir="2700000" algn="tl">
                    <a:srgbClr val="000000">
                      <a:alpha val="43137"/>
                    </a:srgbClr>
                  </a:outerShdw>
                </a:effectLst>
                <a:cs typeface="Ali-A-Traditional" pitchFamily="2" charset="-78"/>
              </a:rPr>
              <a:t>.</a:t>
            </a:r>
            <a:r>
              <a:rPr lang="en-US" sz="3600" dirty="0">
                <a:cs typeface="Ali-A-Traditional" pitchFamily="2" charset="-78"/>
              </a:rPr>
              <a:t/>
            </a:r>
            <a:br>
              <a:rPr lang="en-US" sz="3600" dirty="0">
                <a:cs typeface="Ali-A-Traditional" pitchFamily="2" charset="-78"/>
              </a:rPr>
            </a:br>
            <a:r>
              <a:rPr lang="ar-SA" sz="3600" b="1" dirty="0">
                <a:solidFill>
                  <a:srgbClr val="C00000"/>
                </a:solidFill>
                <a:effectLst>
                  <a:outerShdw blurRad="38100" dist="38100" dir="2700000" algn="tl">
                    <a:srgbClr val="000000">
                      <a:alpha val="43137"/>
                    </a:srgbClr>
                  </a:outerShdw>
                </a:effectLst>
                <a:latin typeface="ae_AlMothnna" pitchFamily="34" charset="-78"/>
                <a:cs typeface="ae_AlMothnna" pitchFamily="34" charset="-78"/>
              </a:rPr>
              <a:t>4- حاسة </a:t>
            </a:r>
            <a:r>
              <a:rPr lang="ar-SA" sz="3600" b="1" dirty="0" smtClean="0">
                <a:solidFill>
                  <a:srgbClr val="C00000"/>
                </a:solidFill>
                <a:effectLst>
                  <a:outerShdw blurRad="38100" dist="38100" dir="2700000" algn="tl">
                    <a:srgbClr val="000000">
                      <a:alpha val="43137"/>
                    </a:srgbClr>
                  </a:outerShdw>
                </a:effectLst>
                <a:latin typeface="ae_AlMothnna" pitchFamily="34" charset="-78"/>
                <a:cs typeface="ae_AlMothnna" pitchFamily="34" charset="-78"/>
              </a:rPr>
              <a:t>الش</a:t>
            </a:r>
            <a:r>
              <a:rPr lang="ar-IQ" sz="3600" b="1" dirty="0" smtClean="0">
                <a:solidFill>
                  <a:srgbClr val="C00000"/>
                </a:solidFill>
                <a:effectLst>
                  <a:outerShdw blurRad="38100" dist="38100" dir="2700000" algn="tl">
                    <a:srgbClr val="000000">
                      <a:alpha val="43137"/>
                    </a:srgbClr>
                  </a:outerShdw>
                </a:effectLst>
                <a:latin typeface="ae_AlMothnna" pitchFamily="34" charset="-78"/>
                <a:cs typeface="ae_AlMothnna" pitchFamily="34" charset="-78"/>
              </a:rPr>
              <a:t>َّ</a:t>
            </a:r>
            <a:r>
              <a:rPr lang="ar-SA" sz="3600" b="1" dirty="0" smtClean="0">
                <a:solidFill>
                  <a:srgbClr val="C00000"/>
                </a:solidFill>
                <a:effectLst>
                  <a:outerShdw blurRad="38100" dist="38100" dir="2700000" algn="tl">
                    <a:srgbClr val="000000">
                      <a:alpha val="43137"/>
                    </a:srgbClr>
                  </a:outerShdw>
                </a:effectLst>
                <a:latin typeface="ae_AlMothnna" pitchFamily="34" charset="-78"/>
                <a:cs typeface="ae_AlMothnna" pitchFamily="34" charset="-78"/>
              </a:rPr>
              <a:t>مّ: </a:t>
            </a:r>
            <a:r>
              <a:rPr lang="en-US" sz="3600" dirty="0">
                <a:cs typeface="Ali-A-Traditional" pitchFamily="2" charset="-78"/>
              </a:rPr>
              <a:t/>
            </a:r>
            <a:br>
              <a:rPr lang="en-US" sz="3600" dirty="0">
                <a:cs typeface="Ali-A-Traditional" pitchFamily="2" charset="-78"/>
              </a:rPr>
            </a:br>
            <a:r>
              <a:rPr lang="ar-SA" sz="3200" dirty="0">
                <a:effectLst>
                  <a:outerShdw blurRad="38100" dist="38100" dir="2700000" algn="tl">
                    <a:srgbClr val="000000">
                      <a:alpha val="43137"/>
                    </a:srgbClr>
                  </a:outerShdw>
                </a:effectLst>
                <a:cs typeface="Ali-A-Traditional" pitchFamily="2" charset="-78"/>
              </a:rPr>
              <a:t>وتتم عملية الشم من خلال استقبال الخلايا الحسية الشمية للروائح حيث تنتقل إلى السائل المخاطي في الأنف إلى الخلايا العصبية في نهاية عصب الشم على شكل نبضات عصبية بعدها تنتقل هذه النبضات إلى الفص الصدغي من الدماغ من أجل تفسير هذه الروائح وإصدار الأوامر بشأنها</a:t>
            </a:r>
            <a:r>
              <a:rPr lang="en-US" sz="3200" dirty="0">
                <a:effectLst>
                  <a:outerShdw blurRad="38100" dist="38100" dir="2700000" algn="tl">
                    <a:srgbClr val="000000">
                      <a:alpha val="43137"/>
                    </a:srgbClr>
                  </a:outerShdw>
                </a:effectLst>
                <a:cs typeface="Ali-A-Traditional" pitchFamily="2" charset="-78"/>
              </a:rPr>
              <a:t>.</a:t>
            </a:r>
            <a:endParaRPr lang="en-US" sz="3200" b="1" dirty="0">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42151456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110836"/>
            <a:ext cx="11928764" cy="6636327"/>
          </a:xfrm>
        </p:spPr>
        <p:txBody>
          <a:bodyPr>
            <a:noAutofit/>
          </a:bodyPr>
          <a:lstStyle/>
          <a:p>
            <a:pPr algn="r" rtl="1">
              <a:lnSpc>
                <a:spcPct val="150000"/>
              </a:lnSpc>
            </a:pPr>
            <a:r>
              <a:rPr lang="en-US" sz="4800" b="1" dirty="0">
                <a:solidFill>
                  <a:srgbClr val="FF0000"/>
                </a:solidFill>
                <a:effectLst>
                  <a:outerShdw blurRad="38100" dist="38100" dir="2700000" algn="tl">
                    <a:srgbClr val="000000">
                      <a:alpha val="43137"/>
                    </a:srgbClr>
                  </a:outerShdw>
                </a:effectLst>
                <a:cs typeface="+mn-cs"/>
              </a:rPr>
              <a:t>5</a:t>
            </a:r>
            <a:r>
              <a:rPr lang="ar-SA" sz="4800" b="1" dirty="0" smtClean="0">
                <a:solidFill>
                  <a:srgbClr val="FF0000"/>
                </a:solidFill>
                <a:effectLst>
                  <a:outerShdw blurRad="38100" dist="38100" dir="2700000" algn="tl">
                    <a:srgbClr val="000000">
                      <a:alpha val="43137"/>
                    </a:srgbClr>
                  </a:outerShdw>
                </a:effectLst>
                <a:cs typeface="+mn-cs"/>
              </a:rPr>
              <a:t>-</a:t>
            </a:r>
            <a:r>
              <a:rPr lang="ar-IQ" sz="4800" b="1" dirty="0" smtClean="0">
                <a:solidFill>
                  <a:srgbClr val="FF0000"/>
                </a:solidFill>
                <a:effectLst>
                  <a:outerShdw blurRad="38100" dist="38100" dir="2700000" algn="tl">
                    <a:srgbClr val="000000">
                      <a:alpha val="43137"/>
                    </a:srgbClr>
                  </a:outerShdw>
                </a:effectLst>
                <a:cs typeface="+mn-cs"/>
              </a:rPr>
              <a:t> </a:t>
            </a:r>
            <a:r>
              <a:rPr lang="ar-SA" b="1" dirty="0" smtClean="0">
                <a:solidFill>
                  <a:srgbClr val="FF0000"/>
                </a:solidFill>
                <a:effectLst>
                  <a:outerShdw blurRad="38100" dist="38100" dir="2700000" algn="tl">
                    <a:srgbClr val="000000">
                      <a:alpha val="43137"/>
                    </a:srgbClr>
                  </a:outerShdw>
                </a:effectLst>
                <a:cs typeface="Ali-A-Samik" pitchFamily="2" charset="-78"/>
              </a:rPr>
              <a:t>حاسة الذ</a:t>
            </a:r>
            <a:r>
              <a:rPr lang="ar-IQ" b="1" dirty="0" smtClean="0">
                <a:solidFill>
                  <a:srgbClr val="FF0000"/>
                </a:solidFill>
                <a:effectLst>
                  <a:outerShdw blurRad="38100" dist="38100" dir="2700000" algn="tl">
                    <a:srgbClr val="000000">
                      <a:alpha val="43137"/>
                    </a:srgbClr>
                  </a:outerShdw>
                </a:effectLst>
                <a:cs typeface="Ali-A-Samik" pitchFamily="2" charset="-78"/>
              </a:rPr>
              <a:t>َّ</a:t>
            </a:r>
            <a:r>
              <a:rPr lang="ar-SA" b="1" dirty="0" smtClean="0">
                <a:solidFill>
                  <a:srgbClr val="FF0000"/>
                </a:solidFill>
                <a:effectLst>
                  <a:outerShdw blurRad="38100" dist="38100" dir="2700000" algn="tl">
                    <a:srgbClr val="000000">
                      <a:alpha val="43137"/>
                    </a:srgbClr>
                  </a:outerShdw>
                </a:effectLst>
                <a:cs typeface="Ali-A-Samik" pitchFamily="2" charset="-78"/>
              </a:rPr>
              <a:t>وق:</a:t>
            </a:r>
            <a:r>
              <a:rPr lang="ar-IQ" sz="3200" b="1" dirty="0" smtClean="0">
                <a:effectLst>
                  <a:outerShdw blurRad="38100" dist="38100" dir="2700000" algn="tl">
                    <a:srgbClr val="000000">
                      <a:alpha val="43137"/>
                    </a:srgbClr>
                  </a:outerShdw>
                </a:effectLst>
                <a:cs typeface="Ali-A-Jiddah" pitchFamily="2" charset="-78"/>
              </a:rPr>
              <a:t/>
            </a:r>
            <a:br>
              <a:rPr lang="ar-IQ" sz="3200" b="1" dirty="0" smtClean="0">
                <a:effectLst>
                  <a:outerShdw blurRad="38100" dist="38100" dir="2700000" algn="tl">
                    <a:srgbClr val="000000">
                      <a:alpha val="43137"/>
                    </a:srgbClr>
                  </a:outerShdw>
                </a:effectLst>
                <a:cs typeface="Ali-A-Jiddah" pitchFamily="2" charset="-78"/>
              </a:rPr>
            </a:br>
            <a:r>
              <a:rPr lang="ar-SA" sz="4000" b="1" dirty="0" smtClean="0">
                <a:effectLst>
                  <a:outerShdw blurRad="38100" dist="38100" dir="2700000" algn="tl">
                    <a:srgbClr val="000000">
                      <a:alpha val="43137"/>
                    </a:srgbClr>
                  </a:outerShdw>
                </a:effectLst>
                <a:cs typeface="Ali-A-Sharif" pitchFamily="2" charset="-78"/>
              </a:rPr>
              <a:t>في </a:t>
            </a:r>
            <a:r>
              <a:rPr lang="ar-SA" sz="4000" b="1" dirty="0">
                <a:effectLst>
                  <a:outerShdw blurRad="38100" dist="38100" dir="2700000" algn="tl">
                    <a:srgbClr val="000000">
                      <a:alpha val="43137"/>
                    </a:srgbClr>
                  </a:outerShdw>
                </a:effectLst>
                <a:cs typeface="Ali-A-Sharif" pitchFamily="2" charset="-78"/>
              </a:rPr>
              <a:t>الوقت الذي تعتبر فيه كل من حاسة </a:t>
            </a:r>
            <a:r>
              <a:rPr lang="ar-SA" sz="4000" b="1" dirty="0" smtClean="0">
                <a:effectLst>
                  <a:outerShdw blurRad="38100" dist="38100" dir="2700000" algn="tl">
                    <a:srgbClr val="000000">
                      <a:alpha val="43137"/>
                    </a:srgbClr>
                  </a:outerShdw>
                </a:effectLst>
                <a:cs typeface="Ali-A-Sharif" pitchFamily="2" charset="-78"/>
              </a:rPr>
              <a:t>الل</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مس </a:t>
            </a:r>
            <a:r>
              <a:rPr lang="ar-SA" sz="4000" b="1" dirty="0">
                <a:effectLst>
                  <a:outerShdw blurRad="38100" dist="38100" dir="2700000" algn="tl">
                    <a:srgbClr val="000000">
                      <a:alpha val="43137"/>
                    </a:srgbClr>
                  </a:outerShdw>
                </a:effectLst>
                <a:cs typeface="Ali-A-Sharif" pitchFamily="2" charset="-78"/>
              </a:rPr>
              <a:t>والبصر </a:t>
            </a:r>
            <a:r>
              <a:rPr lang="ar-SA" sz="4000" b="1" dirty="0" smtClean="0">
                <a:effectLst>
                  <a:outerShdw blurRad="38100" dist="38100" dir="2700000" algn="tl">
                    <a:srgbClr val="000000">
                      <a:alpha val="43137"/>
                    </a:srgbClr>
                  </a:outerShdw>
                </a:effectLst>
                <a:cs typeface="Ali-A-Sharif" pitchFamily="2" charset="-78"/>
              </a:rPr>
              <a:t>والس</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مع </a:t>
            </a:r>
            <a:r>
              <a:rPr lang="ar-SA" sz="4000" b="1" dirty="0">
                <a:effectLst>
                  <a:outerShdw blurRad="38100" dist="38100" dir="2700000" algn="tl">
                    <a:srgbClr val="000000">
                      <a:alpha val="43137"/>
                    </a:srgbClr>
                  </a:outerShdw>
                </a:effectLst>
                <a:cs typeface="Ali-A-Sharif" pitchFamily="2" charset="-78"/>
              </a:rPr>
              <a:t>ذات طابع ميكانيكي، حيث تعمل مثل هذه الحواس على وفق آليات </a:t>
            </a:r>
            <a:r>
              <a:rPr lang="ar-SA" sz="4000" b="1" dirty="0" smtClean="0">
                <a:effectLst>
                  <a:outerShdw blurRad="38100" dist="38100" dir="2700000" algn="tl">
                    <a:srgbClr val="000000">
                      <a:alpha val="43137"/>
                    </a:srgbClr>
                  </a:outerShdw>
                </a:effectLst>
                <a:cs typeface="Ali-A-Sharif" pitchFamily="2" charset="-78"/>
              </a:rPr>
              <a:t>ميكانيكي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ة </a:t>
            </a:r>
            <a:r>
              <a:rPr lang="ar-SA" sz="4000" b="1" dirty="0">
                <a:effectLst>
                  <a:outerShdw blurRad="38100" dist="38100" dir="2700000" algn="tl">
                    <a:srgbClr val="000000">
                      <a:alpha val="43137"/>
                    </a:srgbClr>
                  </a:outerShdw>
                </a:effectLst>
                <a:cs typeface="Ali-A-Sharif" pitchFamily="2" charset="-78"/>
              </a:rPr>
              <a:t>بحتة تعتمد </a:t>
            </a:r>
            <a:r>
              <a:rPr lang="ar-SA" sz="4000" b="1" dirty="0" smtClean="0">
                <a:effectLst>
                  <a:outerShdw blurRad="38100" dist="38100" dir="2700000" algn="tl">
                    <a:srgbClr val="000000">
                      <a:alpha val="43137"/>
                    </a:srgbClr>
                  </a:outerShdw>
                </a:effectLst>
                <a:cs typeface="Ali-A-Sharif" pitchFamily="2" charset="-78"/>
              </a:rPr>
              <a:t>بالد</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رجة </a:t>
            </a:r>
            <a:r>
              <a:rPr lang="ar-SA" sz="4000" b="1" dirty="0">
                <a:effectLst>
                  <a:outerShdw blurRad="38100" dist="38100" dir="2700000" algn="tl">
                    <a:srgbClr val="000000">
                      <a:alpha val="43137"/>
                    </a:srgbClr>
                  </a:outerShdw>
                </a:effectLst>
                <a:cs typeface="Ali-A-Sharif" pitchFamily="2" charset="-78"/>
              </a:rPr>
              <a:t>الأولى على الخصائص </a:t>
            </a:r>
            <a:r>
              <a:rPr lang="ar-SA" sz="4000" b="1" dirty="0" smtClean="0">
                <a:effectLst>
                  <a:outerShdw blurRad="38100" dist="38100" dir="2700000" algn="tl">
                    <a:srgbClr val="000000">
                      <a:alpha val="43137"/>
                    </a:srgbClr>
                  </a:outerShdw>
                </a:effectLst>
                <a:cs typeface="Ali-A-Sharif" pitchFamily="2" charset="-78"/>
              </a:rPr>
              <a:t>الفيزيائي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ة </a:t>
            </a:r>
            <a:r>
              <a:rPr lang="ar-SA" sz="4000" b="1" dirty="0">
                <a:effectLst>
                  <a:outerShdw blurRad="38100" dist="38100" dir="2700000" algn="tl">
                    <a:srgbClr val="000000">
                      <a:alpha val="43137"/>
                    </a:srgbClr>
                  </a:outerShdw>
                </a:effectLst>
                <a:cs typeface="Ali-A-Sharif" pitchFamily="2" charset="-78"/>
              </a:rPr>
              <a:t>للمثيرات التي </a:t>
            </a:r>
            <a:r>
              <a:rPr lang="ar-SA" sz="4000" b="1" dirty="0" smtClean="0">
                <a:effectLst>
                  <a:outerShdw blurRad="38100" dist="38100" dir="2700000" algn="tl">
                    <a:srgbClr val="000000">
                      <a:alpha val="43137"/>
                    </a:srgbClr>
                  </a:outerShdw>
                </a:effectLst>
                <a:cs typeface="Ali-A-Sharif" pitchFamily="2" charset="-78"/>
              </a:rPr>
              <a:t>يتم</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 الت</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فاعل </a:t>
            </a:r>
            <a:r>
              <a:rPr lang="ar-SA" sz="4000" b="1" dirty="0">
                <a:effectLst>
                  <a:outerShdw blurRad="38100" dist="38100" dir="2700000" algn="tl">
                    <a:srgbClr val="000000">
                      <a:alpha val="43137"/>
                    </a:srgbClr>
                  </a:outerShdw>
                </a:effectLst>
                <a:cs typeface="Ali-A-Sharif" pitchFamily="2" charset="-78"/>
              </a:rPr>
              <a:t>معها، فإنّ حاستي </a:t>
            </a:r>
            <a:r>
              <a:rPr lang="ar-SA" sz="4000" b="1" dirty="0" smtClean="0">
                <a:effectLst>
                  <a:outerShdw blurRad="38100" dist="38100" dir="2700000" algn="tl">
                    <a:srgbClr val="000000">
                      <a:alpha val="43137"/>
                    </a:srgbClr>
                  </a:outerShdw>
                </a:effectLst>
                <a:cs typeface="Ali-A-Sharif" pitchFamily="2" charset="-78"/>
              </a:rPr>
              <a:t>الذ</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وق والش</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م </a:t>
            </a:r>
            <a:r>
              <a:rPr lang="ar-SA" sz="4000" b="1" dirty="0">
                <a:effectLst>
                  <a:outerShdw blurRad="38100" dist="38100" dir="2700000" algn="tl">
                    <a:srgbClr val="000000">
                      <a:alpha val="43137"/>
                    </a:srgbClr>
                  </a:outerShdw>
                </a:effectLst>
                <a:cs typeface="Ali-A-Sharif" pitchFamily="2" charset="-78"/>
              </a:rPr>
              <a:t>تعملان على وفق آلية </a:t>
            </a:r>
            <a:r>
              <a:rPr lang="ar-SA" sz="4000" b="1" dirty="0" smtClean="0">
                <a:effectLst>
                  <a:outerShdw blurRad="38100" dist="38100" dir="2700000" algn="tl">
                    <a:srgbClr val="000000">
                      <a:alpha val="43137"/>
                    </a:srgbClr>
                  </a:outerShdw>
                </a:effectLst>
                <a:cs typeface="Ali-A-Sharif" pitchFamily="2" charset="-78"/>
              </a:rPr>
              <a:t>كميائي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ة</a:t>
            </a: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تتم إذابة المشمومات والمذوقات في غشاء الفم </a:t>
            </a:r>
            <a:r>
              <a:rPr lang="ar-SA" sz="4000" b="1" dirty="0" smtClean="0">
                <a:effectLst>
                  <a:outerShdw blurRad="38100" dist="38100" dir="2700000" algn="tl">
                    <a:srgbClr val="000000">
                      <a:alpha val="43137"/>
                    </a:srgbClr>
                  </a:outerShdw>
                </a:effectLst>
                <a:cs typeface="Ali-A-Sharif" pitchFamily="2" charset="-78"/>
              </a:rPr>
              <a:t>والأنف</a:t>
            </a: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فعندما يدخل الطعام إلى داخل الفم تبدأ الغدد </a:t>
            </a:r>
            <a:r>
              <a:rPr lang="ar-SA" sz="4000" b="1" dirty="0" smtClean="0">
                <a:effectLst>
                  <a:outerShdw blurRad="38100" dist="38100" dir="2700000" algn="tl">
                    <a:srgbClr val="000000">
                      <a:alpha val="43137"/>
                    </a:srgbClr>
                  </a:outerShdw>
                </a:effectLst>
                <a:cs typeface="Ali-A-Sharif" pitchFamily="2" charset="-78"/>
              </a:rPr>
              <a:t>المتخص</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صة </a:t>
            </a:r>
            <a:r>
              <a:rPr lang="ar-SA" sz="4000" b="1" dirty="0">
                <a:effectLst>
                  <a:outerShdw blurRad="38100" dist="38100" dir="2700000" algn="tl">
                    <a:srgbClr val="000000">
                      <a:alpha val="43137"/>
                    </a:srgbClr>
                  </a:outerShdw>
                </a:effectLst>
                <a:cs typeface="Ali-A-Sharif" pitchFamily="2" charset="-78"/>
              </a:rPr>
              <a:t>بإفراز </a:t>
            </a:r>
            <a:r>
              <a:rPr lang="ar-SA" sz="4000" b="1" dirty="0" smtClean="0">
                <a:effectLst>
                  <a:outerShdw blurRad="38100" dist="38100" dir="2700000" algn="tl">
                    <a:srgbClr val="000000">
                      <a:alpha val="43137"/>
                    </a:srgbClr>
                  </a:outerShdw>
                </a:effectLst>
                <a:cs typeface="Ali-A-Sharif" pitchFamily="2" charset="-78"/>
              </a:rPr>
              <a:t>الل</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عاب </a:t>
            </a:r>
            <a:r>
              <a:rPr lang="ar-SA" sz="4000" b="1" dirty="0">
                <a:effectLst>
                  <a:outerShdw blurRad="38100" dist="38100" dir="2700000" algn="tl">
                    <a:srgbClr val="000000">
                      <a:alpha val="43137"/>
                    </a:srgbClr>
                  </a:outerShdw>
                </a:effectLst>
                <a:cs typeface="Ali-A-Sharif" pitchFamily="2" charset="-78"/>
              </a:rPr>
              <a:t>حيث تذوب فيه هذه </a:t>
            </a:r>
            <a:r>
              <a:rPr lang="ar-SA" sz="4000" b="1" dirty="0" smtClean="0">
                <a:effectLst>
                  <a:outerShdw blurRad="38100" dist="38100" dir="2700000" algn="tl">
                    <a:srgbClr val="000000">
                      <a:alpha val="43137"/>
                    </a:srgbClr>
                  </a:outerShdw>
                </a:effectLst>
                <a:cs typeface="Ali-A-Sharif" pitchFamily="2" charset="-78"/>
              </a:rPr>
              <a:t>الأطعمة</a:t>
            </a:r>
            <a:r>
              <a:rPr lang="ar-IQ" sz="4000" b="1" dirty="0" smtClean="0">
                <a:effectLst>
                  <a:outerShdw blurRad="38100" dist="38100" dir="2700000" algn="tl">
                    <a:srgbClr val="000000">
                      <a:alpha val="43137"/>
                    </a:srgbClr>
                  </a:outerShdw>
                </a:effectLst>
                <a:cs typeface="Ali-A-Sharif" pitchFamily="2" charset="-78"/>
              </a:rPr>
              <a:t> </a:t>
            </a:r>
            <a:r>
              <a:rPr lang="en-US" sz="4000" b="1" dirty="0" smtClean="0">
                <a:effectLst>
                  <a:outerShdw blurRad="38100" dist="38100" dir="2700000" algn="tl">
                    <a:srgbClr val="000000">
                      <a:alpha val="43137"/>
                    </a:srgbClr>
                  </a:outerShdw>
                </a:effectLst>
                <a:cs typeface="Ali-A-Sharif" pitchFamily="2" charset="-78"/>
              </a:rPr>
              <a:t>.</a:t>
            </a:r>
            <a:r>
              <a:rPr lang="ar-IQ" sz="4000" b="1" dirty="0" smtClean="0">
                <a:effectLst>
                  <a:outerShdw blurRad="38100" dist="38100" dir="2700000" algn="tl">
                    <a:srgbClr val="000000">
                      <a:alpha val="43137"/>
                    </a:srgbClr>
                  </a:outerShdw>
                </a:effectLst>
                <a:cs typeface="Ali-A-Sharif" pitchFamily="2" charset="-78"/>
              </a:rPr>
              <a:t>  </a:t>
            </a: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6672902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1273" y="235527"/>
            <a:ext cx="10945092" cy="817418"/>
          </a:xfrm>
        </p:spPr>
        <p:txBody>
          <a:bodyPr>
            <a:noAutofit/>
          </a:bodyPr>
          <a:lstStyle/>
          <a:p>
            <a:pPr algn="ct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ثا</a:t>
            </a:r>
            <a:r>
              <a:rPr lang="ar-IQ"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نياً</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 </a:t>
            </a:r>
            <a:r>
              <a:rPr lang="ar-IQ"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الانتباه</a:t>
            </a:r>
            <a:endParaRPr lang="en-US" sz="5400" b="1" dirty="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997528"/>
            <a:ext cx="11984182" cy="5638800"/>
          </a:xfrm>
        </p:spPr>
        <p:txBody>
          <a:bodyPr>
            <a:normAutofit fontScale="92500"/>
          </a:bodyPr>
          <a:lstStyle/>
          <a:p>
            <a:pPr marL="0" lvl="0" indent="0" algn="r" rtl="1">
              <a:lnSpc>
                <a:spcPct val="150000"/>
              </a:lnSpc>
              <a:buNone/>
            </a:pPr>
            <a:r>
              <a:rPr lang="ar-SA" sz="4000" b="1" dirty="0" smtClean="0">
                <a:effectLst>
                  <a:outerShdw blurRad="38100" dist="38100" dir="2700000" algn="tl">
                    <a:srgbClr val="000000">
                      <a:alpha val="43137"/>
                    </a:srgbClr>
                  </a:outerShdw>
                </a:effectLst>
                <a:cs typeface="Ali-A-Sharif Bold" pitchFamily="2" charset="-78"/>
              </a:rPr>
              <a:t>يعدّ </a:t>
            </a:r>
            <a:r>
              <a:rPr lang="ar-SA" sz="4000" b="1" dirty="0">
                <a:effectLst>
                  <a:outerShdw blurRad="38100" dist="38100" dir="2700000" algn="tl">
                    <a:srgbClr val="000000">
                      <a:alpha val="43137"/>
                    </a:srgbClr>
                  </a:outerShdw>
                </a:effectLst>
                <a:cs typeface="Ali-A-Sharif Bold" pitchFamily="2" charset="-78"/>
              </a:rPr>
              <a:t>الانتباه عملية حيوية </a:t>
            </a:r>
            <a:r>
              <a:rPr lang="ar-SA" sz="4000" b="1" dirty="0" smtClean="0">
                <a:effectLst>
                  <a:outerShdw blurRad="38100" dist="38100" dir="2700000" algn="tl">
                    <a:srgbClr val="000000">
                      <a:alpha val="43137"/>
                    </a:srgbClr>
                  </a:outerShdw>
                </a:effectLst>
                <a:cs typeface="Ali-A-Sharif Bold" pitchFamily="2" charset="-78"/>
              </a:rPr>
              <a:t>تكم</a:t>
            </a:r>
            <a:r>
              <a:rPr lang="ar-IQ" sz="4000" b="1" dirty="0" smtClean="0">
                <a:effectLst>
                  <a:outerShdw blurRad="38100" dist="38100" dir="2700000" algn="tl">
                    <a:srgbClr val="000000">
                      <a:alpha val="43137"/>
                    </a:srgbClr>
                  </a:outerShdw>
                </a:effectLst>
                <a:cs typeface="Ali-A-Sharif Bold" pitchFamily="2" charset="-78"/>
              </a:rPr>
              <a:t>ُ</a:t>
            </a:r>
            <a:r>
              <a:rPr lang="ar-SA" sz="4000" b="1" dirty="0" smtClean="0">
                <a:effectLst>
                  <a:outerShdw blurRad="38100" dist="38100" dir="2700000" algn="tl">
                    <a:srgbClr val="000000">
                      <a:alpha val="43137"/>
                    </a:srgbClr>
                  </a:outerShdw>
                </a:effectLst>
                <a:cs typeface="Ali-A-Sharif Bold" pitchFamily="2" charset="-78"/>
              </a:rPr>
              <a:t>ن </a:t>
            </a:r>
            <a:r>
              <a:rPr lang="ar-SA" sz="4000" b="1" dirty="0">
                <a:effectLst>
                  <a:outerShdw blurRad="38100" dist="38100" dir="2700000" algn="tl">
                    <a:srgbClr val="000000">
                      <a:alpha val="43137"/>
                    </a:srgbClr>
                  </a:outerShdw>
                </a:effectLst>
                <a:cs typeface="Ali-A-Sharif Bold" pitchFamily="2" charset="-78"/>
              </a:rPr>
              <a:t>أهميتها في كونها أحد المتطلبات الرئيسة للعديد من العمليات </a:t>
            </a:r>
            <a:r>
              <a:rPr lang="ar-SA" sz="4000" b="1" dirty="0" smtClean="0">
                <a:effectLst>
                  <a:outerShdw blurRad="38100" dist="38100" dir="2700000" algn="tl">
                    <a:srgbClr val="000000">
                      <a:alpha val="43137"/>
                    </a:srgbClr>
                  </a:outerShdw>
                </a:effectLst>
                <a:cs typeface="Ali-A-Sharif Bold" pitchFamily="2" charset="-78"/>
              </a:rPr>
              <a:t>العقلي</a:t>
            </a:r>
            <a:r>
              <a:rPr lang="ar-IQ" sz="4000" b="1" dirty="0" smtClean="0">
                <a:effectLst>
                  <a:outerShdw blurRad="38100" dist="38100" dir="2700000" algn="tl">
                    <a:srgbClr val="000000">
                      <a:alpha val="43137"/>
                    </a:srgbClr>
                  </a:outerShdw>
                </a:effectLst>
                <a:cs typeface="Ali-A-Sharif Bold" pitchFamily="2" charset="-78"/>
              </a:rPr>
              <a:t>َّ</a:t>
            </a:r>
            <a:r>
              <a:rPr lang="ar-SA" sz="4000" b="1" dirty="0" smtClean="0">
                <a:effectLst>
                  <a:outerShdw blurRad="38100" dist="38100" dir="2700000" algn="tl">
                    <a:srgbClr val="000000">
                      <a:alpha val="43137"/>
                    </a:srgbClr>
                  </a:outerShdw>
                </a:effectLst>
                <a:cs typeface="Ali-A-Sharif Bold" pitchFamily="2" charset="-78"/>
              </a:rPr>
              <a:t>ة </a:t>
            </a:r>
            <a:r>
              <a:rPr lang="ar-SA" sz="4000" b="1" dirty="0">
                <a:effectLst>
                  <a:outerShdw blurRad="38100" dist="38100" dir="2700000" algn="tl">
                    <a:srgbClr val="000000">
                      <a:alpha val="43137"/>
                    </a:srgbClr>
                  </a:outerShdw>
                </a:effectLst>
                <a:cs typeface="Ali-A-Sharif Bold" pitchFamily="2" charset="-78"/>
              </a:rPr>
              <a:t>كالإدراك </a:t>
            </a:r>
            <a:r>
              <a:rPr lang="ar-SA" sz="4000" b="1" dirty="0" smtClean="0">
                <a:effectLst>
                  <a:outerShdw blurRad="38100" dist="38100" dir="2700000" algn="tl">
                    <a:srgbClr val="000000">
                      <a:alpha val="43137"/>
                    </a:srgbClr>
                  </a:outerShdw>
                </a:effectLst>
                <a:cs typeface="Ali-A-Sharif Bold" pitchFamily="2" charset="-78"/>
              </a:rPr>
              <a:t>والت</a:t>
            </a:r>
            <a:r>
              <a:rPr lang="ar-IQ" sz="4000" b="1" dirty="0" smtClean="0">
                <a:effectLst>
                  <a:outerShdw blurRad="38100" dist="38100" dir="2700000" algn="tl">
                    <a:srgbClr val="000000">
                      <a:alpha val="43137"/>
                    </a:srgbClr>
                  </a:outerShdw>
                </a:effectLst>
                <a:cs typeface="Ali-A-Sharif Bold" pitchFamily="2" charset="-78"/>
              </a:rPr>
              <a:t>َّ</a:t>
            </a:r>
            <a:r>
              <a:rPr lang="ar-SA" sz="4000" b="1" dirty="0" smtClean="0">
                <a:effectLst>
                  <a:outerShdw blurRad="38100" dist="38100" dir="2700000" algn="tl">
                    <a:srgbClr val="000000">
                      <a:alpha val="43137"/>
                    </a:srgbClr>
                  </a:outerShdw>
                </a:effectLst>
                <a:cs typeface="Ali-A-Sharif Bold" pitchFamily="2" charset="-78"/>
              </a:rPr>
              <a:t>ذك</a:t>
            </a:r>
            <a:r>
              <a:rPr lang="ar-IQ" sz="4000" b="1" dirty="0" smtClean="0">
                <a:effectLst>
                  <a:outerShdw blurRad="38100" dist="38100" dir="2700000" algn="tl">
                    <a:srgbClr val="000000">
                      <a:alpha val="43137"/>
                    </a:srgbClr>
                  </a:outerShdw>
                </a:effectLst>
                <a:cs typeface="Ali-A-Sharif Bold" pitchFamily="2" charset="-78"/>
              </a:rPr>
              <a:t>ُّ</a:t>
            </a:r>
            <a:r>
              <a:rPr lang="ar-SA" sz="4000" b="1" dirty="0" smtClean="0">
                <a:effectLst>
                  <a:outerShdw blurRad="38100" dist="38100" dir="2700000" algn="tl">
                    <a:srgbClr val="000000">
                      <a:alpha val="43137"/>
                    </a:srgbClr>
                  </a:outerShdw>
                </a:effectLst>
                <a:cs typeface="Ali-A-Sharif Bold" pitchFamily="2" charset="-78"/>
              </a:rPr>
              <a:t>ر والت</a:t>
            </a:r>
            <a:r>
              <a:rPr lang="ar-IQ" sz="4000" b="1" dirty="0" smtClean="0">
                <a:effectLst>
                  <a:outerShdw blurRad="38100" dist="38100" dir="2700000" algn="tl">
                    <a:srgbClr val="000000">
                      <a:alpha val="43137"/>
                    </a:srgbClr>
                  </a:outerShdw>
                </a:effectLst>
                <a:cs typeface="Ali-A-Sharif Bold" pitchFamily="2" charset="-78"/>
              </a:rPr>
              <a:t>َّ</a:t>
            </a:r>
            <a:r>
              <a:rPr lang="ar-SA" sz="4000" b="1" dirty="0" smtClean="0">
                <a:effectLst>
                  <a:outerShdw blurRad="38100" dist="38100" dir="2700000" algn="tl">
                    <a:srgbClr val="000000">
                      <a:alpha val="43137"/>
                    </a:srgbClr>
                  </a:outerShdw>
                </a:effectLst>
                <a:cs typeface="Ali-A-Sharif Bold" pitchFamily="2" charset="-78"/>
              </a:rPr>
              <a:t>عل</a:t>
            </a:r>
            <a:r>
              <a:rPr lang="ar-IQ" sz="4000" b="1" dirty="0" smtClean="0">
                <a:effectLst>
                  <a:outerShdw blurRad="38100" dist="38100" dir="2700000" algn="tl">
                    <a:srgbClr val="000000">
                      <a:alpha val="43137"/>
                    </a:srgbClr>
                  </a:outerShdw>
                </a:effectLst>
                <a:cs typeface="Ali-A-Sharif Bold" pitchFamily="2" charset="-78"/>
              </a:rPr>
              <a:t>ُّ</a:t>
            </a:r>
            <a:r>
              <a:rPr lang="ar-SA" sz="4000" b="1" dirty="0" smtClean="0">
                <a:effectLst>
                  <a:outerShdw blurRad="38100" dist="38100" dir="2700000" algn="tl">
                    <a:srgbClr val="000000">
                      <a:alpha val="43137"/>
                    </a:srgbClr>
                  </a:outerShdw>
                </a:effectLst>
                <a:cs typeface="Ali-A-Sharif Bold" pitchFamily="2" charset="-78"/>
              </a:rPr>
              <a:t>م</a:t>
            </a:r>
            <a:r>
              <a:rPr lang="en-US" sz="4000" b="1" dirty="0" smtClean="0">
                <a:effectLst>
                  <a:outerShdw blurRad="38100" dist="38100" dir="2700000" algn="tl">
                    <a:srgbClr val="000000">
                      <a:alpha val="43137"/>
                    </a:srgbClr>
                  </a:outerShdw>
                </a:effectLst>
                <a:cs typeface="Ali-A-Sharif Bold" pitchFamily="2" charset="-78"/>
              </a:rPr>
              <a:t>.</a:t>
            </a:r>
            <a:endParaRPr lang="ar-IQ" sz="4000" b="1" dirty="0" smtClean="0">
              <a:effectLst>
                <a:outerShdw blurRad="38100" dist="38100" dir="2700000" algn="tl">
                  <a:srgbClr val="000000">
                    <a:alpha val="43137"/>
                  </a:srgbClr>
                </a:outerShdw>
              </a:effectLst>
              <a:cs typeface="Ali-A-Sharif Bold" pitchFamily="2" charset="-78"/>
            </a:endParaRPr>
          </a:p>
          <a:p>
            <a:pPr marL="0" indent="0" algn="r" rtl="1">
              <a:lnSpc>
                <a:spcPct val="150000"/>
              </a:lnSpc>
              <a:buNone/>
            </a:pPr>
            <a:r>
              <a:rPr lang="ar-SA" sz="4800" b="1" u="sng" dirty="0">
                <a:solidFill>
                  <a:srgbClr val="FF0000"/>
                </a:solidFill>
                <a:effectLst>
                  <a:outerShdw blurRad="38100" dist="38100" dir="2700000" algn="tl">
                    <a:srgbClr val="000000">
                      <a:alpha val="43137"/>
                    </a:srgbClr>
                  </a:outerShdw>
                </a:effectLst>
                <a:cs typeface="Ali-A-Sharif Bold" pitchFamily="2" charset="-78"/>
              </a:rPr>
              <a:t>-معنى الانتباه:</a:t>
            </a:r>
            <a:r>
              <a:rPr lang="ar-SA" sz="4800" b="1" dirty="0">
                <a:solidFill>
                  <a:srgbClr val="FF0000"/>
                </a:solidFill>
                <a:effectLst>
                  <a:outerShdw blurRad="38100" dist="38100" dir="2700000" algn="tl">
                    <a:srgbClr val="000000">
                      <a:alpha val="43137"/>
                    </a:srgbClr>
                  </a:outerShdw>
                </a:effectLst>
                <a:cs typeface="Ali-A-Sharif Bold" pitchFamily="2" charset="-78"/>
              </a:rPr>
              <a:t> </a:t>
            </a:r>
            <a:endParaRPr lang="en-US" sz="4800" b="1" dirty="0">
              <a:solidFill>
                <a:srgbClr val="FF0000"/>
              </a:solidFill>
              <a:effectLst>
                <a:outerShdw blurRad="38100" dist="38100" dir="2700000" algn="tl">
                  <a:srgbClr val="000000">
                    <a:alpha val="43137"/>
                  </a:srgbClr>
                </a:outerShdw>
              </a:effectLst>
              <a:cs typeface="Ali-A-Sharif Bold" pitchFamily="2" charset="-78"/>
            </a:endParaRPr>
          </a:p>
          <a:p>
            <a:pPr marL="0" indent="0" algn="r" rtl="1">
              <a:lnSpc>
                <a:spcPct val="150000"/>
              </a:lnSpc>
              <a:buNone/>
            </a:pPr>
            <a:r>
              <a:rPr lang="ar-SA" sz="4000" b="1" dirty="0">
                <a:effectLst>
                  <a:outerShdw blurRad="38100" dist="38100" dir="2700000" algn="tl">
                    <a:srgbClr val="000000">
                      <a:alpha val="43137"/>
                    </a:srgbClr>
                  </a:outerShdw>
                </a:effectLst>
                <a:cs typeface="Ali-A-Sharif Bold" pitchFamily="2" charset="-78"/>
              </a:rPr>
              <a:t>هو عملية توجيه الذهن إلى شيء ما، والانتباه هو مرحلة تحضيرية لعملية الإدراك، وكل إدراك لابدّ له من </a:t>
            </a:r>
            <a:r>
              <a:rPr lang="ar-SA" sz="4000" b="1" dirty="0" smtClean="0">
                <a:effectLst>
                  <a:outerShdw blurRad="38100" dist="38100" dir="2700000" algn="tl">
                    <a:srgbClr val="000000">
                      <a:alpha val="43137"/>
                    </a:srgbClr>
                  </a:outerShdw>
                </a:effectLst>
                <a:cs typeface="Ali-A-Sharif Bold" pitchFamily="2" charset="-78"/>
              </a:rPr>
              <a:t>انتباه</a:t>
            </a:r>
            <a:r>
              <a:rPr lang="ar-IQ" sz="4000" b="1" dirty="0" smtClean="0">
                <a:effectLst>
                  <a:outerShdw blurRad="38100" dist="38100" dir="2700000" algn="tl">
                    <a:srgbClr val="000000">
                      <a:alpha val="43137"/>
                    </a:srgbClr>
                  </a:outerShdw>
                </a:effectLst>
                <a:cs typeface="Ali-A-Sharif Bold" pitchFamily="2" charset="-78"/>
              </a:rPr>
              <a:t> </a:t>
            </a:r>
            <a:r>
              <a:rPr lang="ar-SA" sz="4000" b="1" dirty="0" smtClean="0">
                <a:effectLst>
                  <a:outerShdw blurRad="38100" dist="38100" dir="2700000" algn="tl">
                    <a:srgbClr val="000000">
                      <a:alpha val="43137"/>
                    </a:srgbClr>
                  </a:outerShdw>
                </a:effectLst>
                <a:cs typeface="Ali-A-Sharif Bold" pitchFamily="2" charset="-78"/>
              </a:rPr>
              <a:t>، </a:t>
            </a:r>
            <a:r>
              <a:rPr lang="ar-SA" sz="4000" b="1" dirty="0">
                <a:effectLst>
                  <a:outerShdw blurRad="38100" dist="38100" dir="2700000" algn="tl">
                    <a:srgbClr val="000000">
                      <a:alpha val="43137"/>
                    </a:srgbClr>
                  </a:outerShdw>
                </a:effectLst>
                <a:cs typeface="Ali-A-Sharif Bold" pitchFamily="2" charset="-78"/>
              </a:rPr>
              <a:t>فمن لا ينتبه لشيء بطبيعة الحال سوف لا </a:t>
            </a:r>
            <a:r>
              <a:rPr lang="ar-SA" sz="4000" b="1" dirty="0" smtClean="0">
                <a:effectLst>
                  <a:outerShdw blurRad="38100" dist="38100" dir="2700000" algn="tl">
                    <a:srgbClr val="000000">
                      <a:alpha val="43137"/>
                    </a:srgbClr>
                  </a:outerShdw>
                </a:effectLst>
                <a:cs typeface="Ali-A-Sharif Bold" pitchFamily="2" charset="-78"/>
              </a:rPr>
              <a:t>يدركه</a:t>
            </a:r>
            <a:r>
              <a:rPr lang="ar-IQ" sz="4000" b="1" dirty="0" smtClean="0">
                <a:effectLst>
                  <a:outerShdw blurRad="38100" dist="38100" dir="2700000" algn="tl">
                    <a:srgbClr val="000000">
                      <a:alpha val="43137"/>
                    </a:srgbClr>
                  </a:outerShdw>
                </a:effectLst>
                <a:cs typeface="Ali-A-Sharif Bold" pitchFamily="2" charset="-78"/>
              </a:rPr>
              <a:t> </a:t>
            </a:r>
            <a:r>
              <a:rPr lang="en-US" sz="4000" b="1" dirty="0" smtClean="0">
                <a:effectLst>
                  <a:outerShdw blurRad="38100" dist="38100" dir="2700000" algn="tl">
                    <a:srgbClr val="000000">
                      <a:alpha val="43137"/>
                    </a:srgbClr>
                  </a:outerShdw>
                </a:effectLst>
                <a:cs typeface="Ali-A-Sharif Bold" pitchFamily="2" charset="-78"/>
              </a:rPr>
              <a:t>.</a:t>
            </a:r>
            <a:r>
              <a:rPr lang="ar-IQ" sz="4000" b="1" dirty="0" smtClean="0">
                <a:effectLst>
                  <a:outerShdw blurRad="38100" dist="38100" dir="2700000" algn="tl">
                    <a:srgbClr val="000000">
                      <a:alpha val="43137"/>
                    </a:srgbClr>
                  </a:outerShdw>
                </a:effectLst>
                <a:cs typeface="Ali-A-Sharif Bold" pitchFamily="2" charset="-78"/>
              </a:rPr>
              <a:t> </a:t>
            </a:r>
            <a:r>
              <a:rPr lang="en-US" sz="4000" b="1" dirty="0">
                <a:effectLst>
                  <a:outerShdw blurRad="38100" dist="38100" dir="2700000" algn="tl">
                    <a:srgbClr val="000000">
                      <a:alpha val="43137"/>
                    </a:srgbClr>
                  </a:outerShdw>
                </a:effectLst>
                <a:cs typeface="Ali-A-Sharif Bold" pitchFamily="2" charset="-78"/>
              </a:rPr>
              <a:t/>
            </a:r>
            <a:br>
              <a:rPr lang="en-US" sz="4000" b="1" dirty="0">
                <a:effectLst>
                  <a:outerShdw blurRad="38100" dist="38100" dir="2700000" algn="tl">
                    <a:srgbClr val="000000">
                      <a:alpha val="43137"/>
                    </a:srgbClr>
                  </a:outerShdw>
                </a:effectLst>
                <a:cs typeface="Ali-A-Sharif Bold" pitchFamily="2" charset="-78"/>
              </a:rPr>
            </a:br>
            <a:r>
              <a:rPr lang="ar-SA" sz="4000" b="1" dirty="0">
                <a:effectLst>
                  <a:outerShdw blurRad="38100" dist="38100" dir="2700000" algn="tl">
                    <a:srgbClr val="000000">
                      <a:alpha val="43137"/>
                    </a:srgbClr>
                  </a:outerShdw>
                </a:effectLst>
                <a:cs typeface="Ali-A-Sharif Bold" pitchFamily="2" charset="-78"/>
              </a:rPr>
              <a:t>والانتباه هو تركيز النشاط، أو حصر الذهن، أو توجيه الشعور أو شحذ الحواس، نحو شيء ما</a:t>
            </a:r>
            <a:r>
              <a:rPr lang="en-US" sz="4000" b="1" dirty="0">
                <a:effectLst>
                  <a:outerShdw blurRad="38100" dist="38100" dir="2700000" algn="tl">
                    <a:srgbClr val="000000">
                      <a:alpha val="43137"/>
                    </a:srgbClr>
                  </a:outerShdw>
                </a:effectLst>
                <a:cs typeface="Ali-A-Sharif Bold" pitchFamily="2" charset="-78"/>
              </a:rPr>
              <a:t>.</a:t>
            </a:r>
            <a:endParaRPr lang="ar-IQ" sz="4000" b="1" dirty="0">
              <a:solidFill>
                <a:srgbClr val="C0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1485234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797</TotalTime>
  <Words>628</Words>
  <Application>Microsoft Office PowerPoint</Application>
  <PresentationFormat>Custom</PresentationFormat>
  <Paragraphs>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لقمان صمد برادۆستى</vt:lpstr>
      <vt:lpstr> المُحَاضَرَةُ الثالثة/ الإحساس –الانتباه- الإدراك</vt:lpstr>
      <vt:lpstr>هُناكَ ثَلاثُ عَمَليِّاتٍ عقليَّةٍ مُؤَثِّرَةٍ فِي التَّعَلُم وَالتَّعْلِيمِ وَهِيَ : 1- الإحْسَاس 2- الانْتِبَاه 3- الإِدْرَاك </vt:lpstr>
      <vt:lpstr>أولاً: الإحْسَاسُ: -الاحساس هو عمليَّةُ التقاطٍ أو تَجميعٍ لِلمُعْطَيَات الحِسِّيَّة الَتي تَأتي إلى الجِهَاز العَصَبـي المَركَزي مِن طَريق أَعضَاء الحِسِّ المُختَلفَة . الأُسُسُ النَّفسيََّـة والعَصَبِيَّـة للإحساس:-  الإحساس هو الخُطوة التي تَسبق الإدراك، وهو الأَثر النَّفسي الذي ينشأ مباشرة من انفعال حاسَّة، أو عضو حاسي ، أو عبارة عن الأثر النَّفسي الذي يحدث في الجهاز العصبـي نتيجة لمنبّه. ومن هذا يتضح أنَّ الإحساس عمليَّة فيزيقيَّة ، فسيولوجيَّة ، نفسيَّة ، تتم على مراحل ثلاث : </vt:lpstr>
      <vt:lpstr>1- تَصلُ التأثيرات الفيزيقيَّة إلى عضو الحسِّ الخارجي .  2- وفي المرحلة الثَّانية وهي الفسيولوجيَّة، يَنْفَعِلُ عضو الحس بهذه المؤثرات ثم يَنقل هذا التأثير بواسطة الأعصاب الموردة إلى المراكز العصبيَّة في قشرة المخ .  3- وفي المرحلة النَّفسيَّة يتحوَّل التأثير الواصل للمركز العصبية في المخ إلى شعور بالإحساس ، لذا فسلامة أعضاء الحسِّ شرط أساسي لعمليَّة الإحساس ، وبالتَّالي الإدراك.</vt:lpstr>
      <vt:lpstr>الحواس الخمس</vt:lpstr>
      <vt:lpstr>3- حاسة اللّمس:  تختلف حاسة اللمس عن بقية الحواس الأخرى، إذْ أن خلايا اللمس المرتبطة بالسمع والبصر والشم والذوق تتركز في مناطق محددة من الجسم، في حين أن خلايا الحسية اللمسية تنتشر في جميع أجزاء الجسم ولا سيما السطح الداخلي والخارجي للجسم. 4- حاسة الشَّمّ:  وتتم عملية الشم من خلال استقبال الخلايا الحسية الشمية للروائح حيث تنتقل إلى السائل المخاطي في الأنف إلى الخلايا العصبية في نهاية عصب الشم على شكل نبضات عصبية بعدها تنتقل هذه النبضات إلى الفص الصدغي من الدماغ من أجل تفسير هذه الروائح وإصدار الأوامر بشأنها.</vt:lpstr>
      <vt:lpstr>5- حاسة الذَّوق: في الوقت الذي تعتبر فيه كل من حاسة اللَّمس والبصر والسَّمع ذات طابع ميكانيكي، حيث تعمل مثل هذه الحواس على وفق آليات ميكانيكيَّة بحتة تعتمد بالدَّرجة الأولى على الخصائص الفيزيائيَّة للمثيرات التي يتمُّ التَّفاعل معها، فإنّ حاستي الذَّوق والشَّم تعملان على وفق آلية كميائيَّة ، تتم إذابة المشمومات والمذوقات في غشاء الفم والأنف ، فعندما يدخل الطعام إلى داخل الفم تبدأ الغدد المتخصّصة بإفراز اللُّعاب حيث تذوب فيه هذه الأطعمة .  </vt:lpstr>
      <vt:lpstr>ثانياً: الانتباه</vt:lpstr>
      <vt:lpstr> العوامل المؤثّرة في الانتباه (العوامل الداخليَّة والخارجيَّة)</vt:lpstr>
      <vt:lpstr>ثانياً: العوامل الخارجيَّة- الموضوعيَّة:</vt:lpstr>
      <vt:lpstr>أنواع الانتباه</vt:lpstr>
      <vt:lpstr>أَهَمِّيـَّةُ الانْتِبَاهِ فِي العَمَلِيَّةِ التَّعْلِّمِيَّةِ</vt:lpstr>
      <vt:lpstr>مشتتات الانتباه</vt:lpstr>
      <vt:lpstr>مشتتات الانتباه</vt:lpstr>
      <vt:lpstr>ثالثاً: الإدراك</vt:lpstr>
      <vt:lpstr>ثالثاً: الإدراك</vt:lpstr>
      <vt:lpstr>أهمِّـيَّــة الإدراك</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HP</cp:lastModifiedBy>
  <cp:revision>245</cp:revision>
  <dcterms:created xsi:type="dcterms:W3CDTF">2020-11-06T17:51:24Z</dcterms:created>
  <dcterms:modified xsi:type="dcterms:W3CDTF">2023-09-15T07:21:48Z</dcterms:modified>
</cp:coreProperties>
</file>