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49" r:id="rId5"/>
    <p:sldId id="340" r:id="rId6"/>
    <p:sldId id="259" r:id="rId7"/>
    <p:sldId id="273" r:id="rId8"/>
    <p:sldId id="341" r:id="rId9"/>
    <p:sldId id="350" r:id="rId10"/>
    <p:sldId id="301" r:id="rId11"/>
    <p:sldId id="351" r:id="rId12"/>
    <p:sldId id="352" r:id="rId13"/>
    <p:sldId id="353" r:id="rId14"/>
    <p:sldId id="342" r:id="rId15"/>
    <p:sldId id="274" r:id="rId16"/>
    <p:sldId id="354" r:id="rId17"/>
    <p:sldId id="343" r:id="rId18"/>
    <p:sldId id="355" r:id="rId19"/>
    <p:sldId id="356" r:id="rId20"/>
    <p:sldId id="357" r:id="rId21"/>
    <p:sldId id="358" r:id="rId22"/>
    <p:sldId id="359" r:id="rId23"/>
    <p:sldId id="344" r:id="rId24"/>
    <p:sldId id="360" r:id="rId25"/>
    <p:sldId id="345" r:id="rId26"/>
    <p:sldId id="263" r:id="rId27"/>
    <p:sldId id="275" r:id="rId28"/>
    <p:sldId id="348" r:id="rId29"/>
    <p:sldId id="32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محتويات المحاضرة" id="{555B0330-FBCE-4F33-962E-C8B7F02F566C}">
          <p14:sldIdLst>
            <p14:sldId id="257"/>
          </p14:sldIdLst>
        </p14:section>
        <p14:section name="مدخل" id="{7B50EA47-DAB8-499D-88B1-8737D79D697B}">
          <p14:sldIdLst>
            <p14:sldId id="258"/>
            <p14:sldId id="349"/>
          </p14:sldIdLst>
        </p14:section>
        <p14:section name="تعريف الدافع" id="{BA2D468D-1353-4EAD-9923-B7A8C2275CC4}">
          <p14:sldIdLst>
            <p14:sldId id="340"/>
            <p14:sldId id="259"/>
            <p14:sldId id="273"/>
            <p14:sldId id="341"/>
            <p14:sldId id="350"/>
          </p14:sldIdLst>
        </p14:section>
        <p14:section name="مكونات الانفعال" id="{452828D5-83E7-4170-AC6D-E7752AE0C23C}">
          <p14:sldIdLst>
            <p14:sldId id="301"/>
            <p14:sldId id="351"/>
            <p14:sldId id="352"/>
            <p14:sldId id="353"/>
            <p14:sldId id="342"/>
            <p14:sldId id="274"/>
            <p14:sldId id="354"/>
            <p14:sldId id="343"/>
            <p14:sldId id="355"/>
            <p14:sldId id="356"/>
            <p14:sldId id="357"/>
            <p14:sldId id="358"/>
            <p14:sldId id="359"/>
            <p14:sldId id="344"/>
            <p14:sldId id="360"/>
            <p14:sldId id="345"/>
          </p14:sldIdLst>
        </p14:section>
        <p14:section name="أسباب انخفاض الدافعية" id="{CC950AC5-6B6D-4EEB-BBDA-85747CE10FDD}">
          <p14:sldIdLst>
            <p14:sldId id="263"/>
            <p14:sldId id="275"/>
            <p14:sldId id="348"/>
            <p14:sldId id="324"/>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34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34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solidFill>
                  <a:srgbClr val="C00000"/>
                </a:soli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لقمان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rmAutofit/>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تَصْنِيفُ </a:t>
            </a:r>
            <a:r>
              <a:rPr lang="ar-SA" sz="6600" b="1" dirty="0" smtClean="0">
                <a:solidFill>
                  <a:srgbClr val="FF0000"/>
                </a:solidFill>
                <a:effectLst>
                  <a:outerShdw blurRad="38100" dist="38100" dir="2700000" algn="tl">
                    <a:srgbClr val="000000">
                      <a:alpha val="43137"/>
                    </a:srgbClr>
                  </a:outerShdw>
                </a:effectLst>
                <a:cs typeface="Ali-A-Samik" pitchFamily="2" charset="-78"/>
              </a:rPr>
              <a:t>الدَّوَافِعِِ</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261256" y="1175657"/>
            <a:ext cx="11611429" cy="5312230"/>
          </a:xfrm>
        </p:spPr>
        <p:txBody>
          <a:bodyPr>
            <a:noAutofit/>
          </a:bodyPr>
          <a:lstStyle/>
          <a:p>
            <a:pPr marL="0" indent="0" algn="r" rtl="1">
              <a:lnSpc>
                <a:spcPct val="150000"/>
              </a:lnSpc>
              <a:buNone/>
            </a:pPr>
            <a:r>
              <a:rPr lang="ar-SA" sz="4400" b="1" dirty="0">
                <a:effectLst>
                  <a:outerShdw blurRad="38100" dist="38100" dir="2700000" algn="tl">
                    <a:srgbClr val="000000">
                      <a:alpha val="43137"/>
                    </a:srgbClr>
                  </a:outerShdw>
                </a:effectLst>
                <a:latin typeface="+mj-lt"/>
                <a:ea typeface="+mj-ea"/>
                <a:cs typeface="Ali-A-Samik" pitchFamily="2" charset="-78"/>
              </a:rPr>
              <a:t>هناك تصنيفات عديدة للدوافع فنحن هنا سنعتمد على التصنيف الآتي</a:t>
            </a:r>
            <a:r>
              <a:rPr lang="ar-SA" sz="4400" b="1" dirty="0" smtClean="0">
                <a:effectLst>
                  <a:outerShdw blurRad="38100" dist="38100" dir="2700000" algn="tl">
                    <a:srgbClr val="000000">
                      <a:alpha val="43137"/>
                    </a:srgbClr>
                  </a:outerShdw>
                </a:effectLst>
                <a:latin typeface="+mj-lt"/>
                <a:ea typeface="+mj-ea"/>
                <a:cs typeface="Ali-A-Samik" pitchFamily="2" charset="-78"/>
              </a:rPr>
              <a:t>:</a:t>
            </a:r>
            <a:endParaRPr lang="en-US" sz="4400" b="1" dirty="0">
              <a:solidFill>
                <a:srgbClr val="FF0000"/>
              </a:solidFill>
              <a:effectLst>
                <a:outerShdw blurRad="38100" dist="38100" dir="2700000" algn="tl">
                  <a:srgbClr val="000000">
                    <a:alpha val="43137"/>
                  </a:srgbClr>
                </a:outerShdw>
              </a:effectLst>
              <a:latin typeface="+mj-lt"/>
              <a:ea typeface="+mj-ea"/>
              <a:cs typeface="Ali-A-Samik" pitchFamily="2" charset="-78"/>
            </a:endParaRPr>
          </a:p>
          <a:p>
            <a:pPr marL="0" indent="0" algn="r">
              <a:lnSpc>
                <a:spcPct val="150000"/>
              </a:lnSpc>
              <a:buNone/>
            </a:pPr>
            <a:r>
              <a:rPr lang="ar-SA" sz="4800" b="1" dirty="0">
                <a:solidFill>
                  <a:srgbClr val="00B050"/>
                </a:solidFill>
                <a:effectLst>
                  <a:outerShdw blurRad="38100" dist="38100" dir="2700000" algn="tl">
                    <a:srgbClr val="000000">
                      <a:alpha val="43137"/>
                    </a:srgbClr>
                  </a:outerShdw>
                </a:effectLst>
                <a:latin typeface="+mj-lt"/>
                <a:ea typeface="+mj-ea"/>
                <a:cs typeface="Ali-A-Samik" pitchFamily="2" charset="-78"/>
              </a:rPr>
              <a:t>أولاً: دَوَافِعٌ فِطْرِيَّةٌ </a:t>
            </a:r>
            <a:r>
              <a:rPr lang="ar-SA" sz="4800" b="1" dirty="0" smtClean="0">
                <a:solidFill>
                  <a:srgbClr val="00B050"/>
                </a:solidFill>
                <a:effectLst>
                  <a:outerShdw blurRad="38100" dist="38100" dir="2700000" algn="tl">
                    <a:srgbClr val="000000">
                      <a:alpha val="43137"/>
                    </a:srgbClr>
                  </a:outerShdw>
                </a:effectLst>
                <a:latin typeface="+mj-lt"/>
                <a:ea typeface="+mj-ea"/>
                <a:cs typeface="Ali-A-Samik" pitchFamily="2" charset="-78"/>
              </a:rPr>
              <a:t>فِسْيُولُوجِيَّة</a:t>
            </a:r>
            <a:endParaRPr lang="ar-IQ" sz="4800" b="1" dirty="0" smtClean="0">
              <a:solidFill>
                <a:srgbClr val="00B050"/>
              </a:solidFill>
              <a:effectLst>
                <a:outerShdw blurRad="38100" dist="38100" dir="2700000" algn="tl">
                  <a:srgbClr val="000000">
                    <a:alpha val="43137"/>
                  </a:srgbClr>
                </a:outerShdw>
              </a:effectLst>
              <a:latin typeface="+mj-lt"/>
              <a:ea typeface="+mj-ea"/>
              <a:cs typeface="Ali-A-Samik" pitchFamily="2" charset="-78"/>
            </a:endParaRPr>
          </a:p>
          <a:p>
            <a:pPr marL="0" indent="0" algn="r">
              <a:lnSpc>
                <a:spcPct val="150000"/>
              </a:lnSpc>
              <a:buNone/>
            </a:pPr>
            <a:r>
              <a:rPr lang="ar-SA" sz="4800" b="1" dirty="0">
                <a:solidFill>
                  <a:srgbClr val="002060"/>
                </a:solidFill>
                <a:effectLst>
                  <a:outerShdw blurRad="38100" dist="38100" dir="2700000" algn="tl">
                    <a:srgbClr val="000000">
                      <a:alpha val="43137"/>
                    </a:srgbClr>
                  </a:outerShdw>
                </a:effectLst>
                <a:latin typeface="+mj-lt"/>
                <a:ea typeface="+mj-ea"/>
                <a:cs typeface="Ali-A-Samik" pitchFamily="2" charset="-78"/>
              </a:rPr>
              <a:t>ثانياً: دَوَافِعٌ نَفْسِيَّةٌ اجْتِمَاعِيَّة</a:t>
            </a:r>
            <a:r>
              <a:rPr lang="ar-SA" sz="4400" b="1" dirty="0">
                <a:solidFill>
                  <a:srgbClr val="002060"/>
                </a:solidFill>
                <a:effectLst>
                  <a:outerShdw blurRad="38100" dist="38100" dir="2700000" algn="tl">
                    <a:srgbClr val="000000">
                      <a:alpha val="43137"/>
                    </a:srgbClr>
                  </a:outerShdw>
                </a:effectLst>
                <a:latin typeface="+mj-lt"/>
                <a:ea typeface="+mj-ea"/>
                <a:cs typeface="Ali-A-Samik" pitchFamily="2" charset="-78"/>
              </a:rPr>
              <a:t>ٌ</a:t>
            </a:r>
            <a:endParaRPr lang="en-US" sz="4400" b="1" dirty="0">
              <a:solidFill>
                <a:srgbClr val="002060"/>
              </a:solidFill>
              <a:effectLst>
                <a:outerShdw blurRad="38100" dist="38100" dir="2700000" algn="tl">
                  <a:srgbClr val="000000">
                    <a:alpha val="43137"/>
                  </a:srgbClr>
                </a:outerShdw>
              </a:effectLst>
              <a:latin typeface="+mj-lt"/>
              <a:ea typeface="+mj-ea"/>
              <a:cs typeface="Ali-A-Samik"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942618" cy="6580910"/>
          </a:xfrm>
        </p:spPr>
        <p:txBody>
          <a:bodyPr>
            <a:noAutofit/>
          </a:bodyPr>
          <a:lstStyle/>
          <a:p>
            <a:pPr algn="r" rtl="1">
              <a:lnSpc>
                <a:spcPct val="150000"/>
              </a:lnSpc>
            </a:pPr>
            <a:r>
              <a:rPr lang="ar-SA" sz="4000" b="1" dirty="0">
                <a:solidFill>
                  <a:srgbClr val="0070C0"/>
                </a:solidFill>
                <a:effectLst>
                  <a:outerShdw blurRad="38100" dist="38100" dir="2700000" algn="tl">
                    <a:srgbClr val="000000">
                      <a:alpha val="43137"/>
                    </a:srgbClr>
                  </a:outerShdw>
                </a:effectLst>
                <a:cs typeface="Ali-A-Sharif Bold" pitchFamily="2" charset="-78"/>
              </a:rPr>
              <a:t>القِسْمُ الأَوَّلُ: الدَّوَافِعُ الفِطْرِيَّة الفِسيُولُوجِيَّة</a:t>
            </a:r>
            <a:r>
              <a:rPr lang="en-US" sz="4000" b="1" dirty="0">
                <a:solidFill>
                  <a:srgbClr val="0070C0"/>
                </a:solidFill>
                <a:effectLst>
                  <a:outerShdw blurRad="38100" dist="38100" dir="2700000" algn="tl">
                    <a:srgbClr val="000000">
                      <a:alpha val="43137"/>
                    </a:srgbClr>
                  </a:outerShdw>
                </a:effectLst>
                <a:cs typeface="Ali-A-Sharif Bold" pitchFamily="2" charset="-78"/>
              </a:rPr>
              <a:t/>
            </a:r>
            <a:br>
              <a:rPr lang="en-US" sz="4000" b="1" dirty="0">
                <a:solidFill>
                  <a:srgbClr val="0070C0"/>
                </a:solidFill>
                <a:effectLst>
                  <a:outerShdw blurRad="38100" dist="38100" dir="2700000" algn="tl">
                    <a:srgbClr val="000000">
                      <a:alpha val="43137"/>
                    </a:srgbClr>
                  </a:outerShdw>
                </a:effectLst>
                <a:cs typeface="Ali-A-Sharif Bold" pitchFamily="2" charset="-78"/>
              </a:rPr>
            </a:br>
            <a:r>
              <a:rPr lang="ar-SA" sz="3300" b="1" dirty="0">
                <a:effectLst>
                  <a:outerShdw blurRad="38100" dist="38100" dir="2700000" algn="tl">
                    <a:srgbClr val="000000">
                      <a:alpha val="43137"/>
                    </a:srgbClr>
                  </a:outerShdw>
                </a:effectLst>
                <a:cs typeface="Ali-A-Sharif Bold" pitchFamily="2" charset="-78"/>
              </a:rPr>
              <a:t>هذه الدوافع تتحدد عن طريق الوراثة . وهي مرتبطة بالحاجات الجسمية لدى الكائن الحي. فَتُحْدِثٌ تغير في التوازن العضوي والكيميائي فتسبب حالة من التوتر والقلق ، هذا التوتر يدفع الكائن للقيام بعمل ما ليشبع الحاجات الجسمية ويعود إلى حالته الطبيعيَّة . </a:t>
            </a:r>
            <a:r>
              <a:rPr lang="en-US" sz="3200" b="1" dirty="0">
                <a:effectLst>
                  <a:outerShdw blurRad="38100" dist="38100" dir="2700000" algn="tl">
                    <a:srgbClr val="000000">
                      <a:alpha val="43137"/>
                    </a:srgbClr>
                  </a:outerShdw>
                </a:effectLst>
                <a:cs typeface="Ali-A-Sharif Bold" pitchFamily="2" charset="-78"/>
              </a:rPr>
              <a:t/>
            </a:r>
            <a:br>
              <a:rPr lang="en-US" sz="3200" b="1" dirty="0">
                <a:effectLst>
                  <a:outerShdw blurRad="38100" dist="38100" dir="2700000" algn="tl">
                    <a:srgbClr val="000000">
                      <a:alpha val="43137"/>
                    </a:srgbClr>
                  </a:outerShdw>
                </a:effectLst>
                <a:cs typeface="Ali-A-Sharif Bold" pitchFamily="2" charset="-78"/>
              </a:rPr>
            </a:br>
            <a:r>
              <a:rPr lang="ar-SA" sz="3300" b="1" dirty="0">
                <a:effectLst>
                  <a:outerShdw blurRad="38100" dist="38100" dir="2700000" algn="tl">
                    <a:srgbClr val="000000">
                      <a:alpha val="43137"/>
                    </a:srgbClr>
                  </a:outerShdw>
                </a:effectLst>
                <a:cs typeface="Ali-A-Sharif Bold" pitchFamily="2" charset="-78"/>
              </a:rPr>
              <a:t>وهذه الدَّوافع مرتبطة بالأجهزة العضوية، فدافع الجوع مرتبط بالجهاز الهضمي، ودافع التنفس مرتبط بالجهاز التنفسي . </a:t>
            </a:r>
            <a:r>
              <a:rPr lang="en-US" sz="3200" b="1" dirty="0">
                <a:effectLst>
                  <a:outerShdw blurRad="38100" dist="38100" dir="2700000" algn="tl">
                    <a:srgbClr val="000000">
                      <a:alpha val="43137"/>
                    </a:srgbClr>
                  </a:outerShdw>
                </a:effectLst>
                <a:cs typeface="Ali-A-Sharif Bold" pitchFamily="2" charset="-78"/>
              </a:rPr>
              <a:t/>
            </a:r>
            <a:br>
              <a:rPr lang="en-US" sz="3200" b="1" dirty="0">
                <a:effectLst>
                  <a:outerShdw blurRad="38100" dist="38100" dir="2700000" algn="tl">
                    <a:srgbClr val="000000">
                      <a:alpha val="43137"/>
                    </a:srgbClr>
                  </a:outerShdw>
                </a:effectLst>
                <a:cs typeface="Ali-A-Sharif Bold" pitchFamily="2" charset="-78"/>
              </a:rPr>
            </a:br>
            <a:r>
              <a:rPr lang="ar-SA" sz="3300" b="1" dirty="0">
                <a:effectLst>
                  <a:outerShdw blurRad="38100" dist="38100" dir="2700000" algn="tl">
                    <a:srgbClr val="000000">
                      <a:alpha val="43137"/>
                    </a:srgbClr>
                  </a:outerShdw>
                </a:effectLst>
                <a:cs typeface="Ali-A-Sharif Bold" pitchFamily="2" charset="-78"/>
              </a:rPr>
              <a:t>وهذه الدوافع مهمة ولابدّ من إشباعها لأنّها أساس بقائنا في الحياة. وهي أساسية من حفظ النوع. وهذه الدوافع تتسم بالعمومية لاشتراك جميع الكائنات الحيّة فيها . </a:t>
            </a:r>
            <a:r>
              <a:rPr lang="ar-IQ" sz="3300" b="1" dirty="0">
                <a:effectLst>
                  <a:outerShdw blurRad="38100" dist="38100" dir="2700000" algn="tl">
                    <a:srgbClr val="000000">
                      <a:alpha val="43137"/>
                    </a:srgbClr>
                  </a:outerShdw>
                </a:effectLst>
                <a:cs typeface="Ali-A-Sharif Bold" pitchFamily="2" charset="-78"/>
              </a:rPr>
              <a:t> </a:t>
            </a:r>
            <a:r>
              <a:rPr lang="ar-IQ" sz="3300" b="1" dirty="0" smtClean="0">
                <a:effectLst>
                  <a:outerShdw blurRad="38100" dist="38100" dir="2700000" algn="tl">
                    <a:srgbClr val="000000">
                      <a:alpha val="43137"/>
                    </a:srgbClr>
                  </a:outerShdw>
                </a:effectLst>
                <a:cs typeface="Ali-A-Sharif Bold" pitchFamily="2" charset="-78"/>
              </a:rPr>
              <a:t> </a:t>
            </a:r>
            <a:r>
              <a:rPr lang="ar-IQ" sz="4000" b="1" u="sng" dirty="0" smtClean="0">
                <a:solidFill>
                  <a:srgbClr val="FF0000"/>
                </a:solidFill>
                <a:effectLst>
                  <a:outerShdw blurRad="38100" dist="38100" dir="2700000" algn="tl">
                    <a:srgbClr val="000000">
                      <a:alpha val="43137"/>
                    </a:srgbClr>
                  </a:outerShdw>
                </a:effectLst>
                <a:cs typeface="Ali-A-Sharif Bold" pitchFamily="2" charset="-78"/>
              </a:rPr>
              <a:t>ومن هذه الدوافع :</a:t>
            </a:r>
            <a:endParaRPr lang="en-US" sz="2400" b="1" u="sng"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5279418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942618" cy="6580910"/>
          </a:xfrm>
        </p:spPr>
        <p:txBody>
          <a:bodyPr>
            <a:noAutofit/>
          </a:bodyPr>
          <a:lstStyle/>
          <a:p>
            <a:pPr algn="r" rtl="1">
              <a:lnSpc>
                <a:spcPct val="150000"/>
              </a:lnSpc>
            </a:pPr>
            <a:r>
              <a:rPr lang="ar-SA" sz="3200" b="1" dirty="0">
                <a:solidFill>
                  <a:srgbClr val="FF0000"/>
                </a:solidFill>
                <a:effectLst>
                  <a:outerShdw blurRad="38100" dist="38100" dir="2700000" algn="tl">
                    <a:srgbClr val="000000">
                      <a:alpha val="43137"/>
                    </a:srgbClr>
                  </a:outerShdw>
                </a:effectLst>
                <a:cs typeface="Ali-A-Sahifa" pitchFamily="2" charset="-78"/>
              </a:rPr>
              <a:t>◄دَافِعُ الجُوعِ:- </a:t>
            </a:r>
            <a:r>
              <a:rPr lang="ar-SA" sz="3000" b="1" dirty="0">
                <a:solidFill>
                  <a:srgbClr val="FF0000"/>
                </a:solidFill>
                <a:effectLst>
                  <a:outerShdw blurRad="38100" dist="38100" dir="2700000" algn="tl">
                    <a:srgbClr val="000000">
                      <a:alpha val="43137"/>
                    </a:srgbClr>
                  </a:outerShdw>
                </a:effectLst>
                <a:cs typeface="Ali-A-Sahifa" pitchFamily="2" charset="-78"/>
              </a:rPr>
              <a:t>المتمثل في الحاجة للطعام والسبب في حدوث الجوع عند الإنسان ناتج عن نقص المواد الغذائية في الدم، وينتج عن ذلك شعور بالتوتر وتقلصات في المعدة مما يؤدي بالإنسان لإشباع حاجته للطعام لإعادة </a:t>
            </a:r>
            <a:r>
              <a:rPr lang="ar-SA" sz="3000" b="1" dirty="0" smtClean="0">
                <a:solidFill>
                  <a:srgbClr val="FF0000"/>
                </a:solidFill>
                <a:effectLst>
                  <a:outerShdw blurRad="38100" dist="38100" dir="2700000" algn="tl">
                    <a:srgbClr val="000000">
                      <a:alpha val="43137"/>
                    </a:srgbClr>
                  </a:outerShdw>
                </a:effectLst>
                <a:cs typeface="Ali-A-Sahifa" pitchFamily="2" charset="-78"/>
              </a:rPr>
              <a:t>توازنه</a:t>
            </a:r>
            <a:r>
              <a:rPr lang="ar-IQ" sz="3000" b="1" dirty="0" smtClean="0">
                <a:solidFill>
                  <a:srgbClr val="FF0000"/>
                </a:solidFill>
                <a:effectLst>
                  <a:outerShdw blurRad="38100" dist="38100" dir="2700000" algn="tl">
                    <a:srgbClr val="000000">
                      <a:alpha val="43137"/>
                    </a:srgbClr>
                  </a:outerShdw>
                </a:effectLst>
                <a:cs typeface="Ali-A-Sahifa" pitchFamily="2" charset="-78"/>
              </a:rPr>
              <a:t> </a:t>
            </a:r>
            <a:r>
              <a:rPr lang="en-US" sz="3000" b="1" dirty="0">
                <a:effectLst>
                  <a:outerShdw blurRad="38100" dist="38100" dir="2700000" algn="tl">
                    <a:srgbClr val="000000">
                      <a:alpha val="43137"/>
                    </a:srgbClr>
                  </a:outerShdw>
                </a:effectLst>
                <a:cs typeface="Ali-A-Sahifa" pitchFamily="2" charset="-78"/>
              </a:rPr>
              <a:t/>
            </a:r>
            <a:br>
              <a:rPr lang="en-US" sz="3000" b="1" dirty="0">
                <a:effectLst>
                  <a:outerShdw blurRad="38100" dist="38100" dir="2700000" algn="tl">
                    <a:srgbClr val="000000">
                      <a:alpha val="43137"/>
                    </a:srgbClr>
                  </a:outerShdw>
                </a:effectLst>
                <a:cs typeface="Ali-A-Sahifa" pitchFamily="2" charset="-78"/>
              </a:rPr>
            </a:br>
            <a:r>
              <a:rPr lang="ar-SA" sz="3600" b="1" dirty="0">
                <a:solidFill>
                  <a:srgbClr val="0070C0"/>
                </a:solidFill>
                <a:effectLst>
                  <a:outerShdw blurRad="38100" dist="38100" dir="2700000" algn="tl">
                    <a:srgbClr val="000000">
                      <a:alpha val="43137"/>
                    </a:srgbClr>
                  </a:outerShdw>
                </a:effectLst>
                <a:cs typeface="Ali-A-Sahifa" pitchFamily="2" charset="-78"/>
              </a:rPr>
              <a:t>◄دَافِعُ الهَـوَاءِ: </a:t>
            </a:r>
            <a:r>
              <a:rPr lang="ar-SA" sz="3200" b="1" dirty="0">
                <a:solidFill>
                  <a:srgbClr val="0070C0"/>
                </a:solidFill>
                <a:effectLst>
                  <a:outerShdw blurRad="38100" dist="38100" dir="2700000" algn="tl">
                    <a:srgbClr val="000000">
                      <a:alpha val="43137"/>
                    </a:srgbClr>
                  </a:outerShdw>
                </a:effectLst>
                <a:cs typeface="Ali-A-Sahifa" pitchFamily="2" charset="-78"/>
              </a:rPr>
              <a:t>- فدافع الحصول على الأوكسجين من الدوافع المهمة لبقاء الإنسان واستمراره في الحياة، فأن نقص الأوكسجين وعدم وصوله إلى المخ يؤثر على خلايا المخ مما يؤدي إلى إصابته إصابة عضوية تؤدي إلى خلل في </a:t>
            </a:r>
            <a:r>
              <a:rPr lang="ar-SA" sz="3200" b="1" dirty="0" smtClean="0">
                <a:solidFill>
                  <a:srgbClr val="0070C0"/>
                </a:solidFill>
                <a:effectLst>
                  <a:outerShdw blurRad="38100" dist="38100" dir="2700000" algn="tl">
                    <a:srgbClr val="000000">
                      <a:alpha val="43137"/>
                    </a:srgbClr>
                  </a:outerShdw>
                </a:effectLst>
                <a:cs typeface="Ali-A-Sahifa" pitchFamily="2" charset="-78"/>
              </a:rPr>
              <a:t>وظائفه</a:t>
            </a:r>
            <a:r>
              <a:rPr lang="ar-IQ" sz="3200" b="1" dirty="0" smtClean="0">
                <a:solidFill>
                  <a:srgbClr val="0070C0"/>
                </a:solidFill>
                <a:effectLst>
                  <a:outerShdw blurRad="38100" dist="38100" dir="2700000" algn="tl">
                    <a:srgbClr val="000000">
                      <a:alpha val="43137"/>
                    </a:srgbClr>
                  </a:outerShdw>
                </a:effectLst>
                <a:cs typeface="Ali-A-Sahifa" pitchFamily="2" charset="-78"/>
              </a:rPr>
              <a:t> .</a:t>
            </a:r>
            <a:r>
              <a:rPr lang="ar-SA" sz="3200" b="1" dirty="0" smtClean="0">
                <a:solidFill>
                  <a:srgbClr val="0070C0"/>
                </a:solidFill>
                <a:effectLst>
                  <a:outerShdw blurRad="38100" dist="38100" dir="2700000" algn="tl">
                    <a:srgbClr val="000000">
                      <a:alpha val="43137"/>
                    </a:srgbClr>
                  </a:outerShdw>
                </a:effectLst>
                <a:cs typeface="Ali-A-Sahifa" pitchFamily="2" charset="-78"/>
              </a:rPr>
              <a:t> </a:t>
            </a:r>
            <a:r>
              <a:rPr lang="en-US" sz="3000" b="1" dirty="0">
                <a:effectLst>
                  <a:outerShdw blurRad="38100" dist="38100" dir="2700000" algn="tl">
                    <a:srgbClr val="000000">
                      <a:alpha val="43137"/>
                    </a:srgbClr>
                  </a:outerShdw>
                </a:effectLst>
                <a:cs typeface="Ali-A-Sahifa" pitchFamily="2" charset="-78"/>
              </a:rPr>
              <a:t/>
            </a:r>
            <a:br>
              <a:rPr lang="en-US" sz="3000" b="1" dirty="0">
                <a:effectLst>
                  <a:outerShdw blurRad="38100" dist="38100" dir="2700000" algn="tl">
                    <a:srgbClr val="000000">
                      <a:alpha val="43137"/>
                    </a:srgbClr>
                  </a:outerShdw>
                </a:effectLst>
                <a:cs typeface="Ali-A-Sahifa" pitchFamily="2" charset="-78"/>
              </a:rPr>
            </a:br>
            <a:r>
              <a:rPr lang="ar-SA" sz="3600" b="1" dirty="0">
                <a:effectLst>
                  <a:outerShdw blurRad="38100" dist="38100" dir="2700000" algn="tl">
                    <a:srgbClr val="000000">
                      <a:alpha val="43137"/>
                    </a:srgbClr>
                  </a:outerShdw>
                </a:effectLst>
                <a:cs typeface="Ali-A-Sahifa" pitchFamily="2" charset="-78"/>
              </a:rPr>
              <a:t>◄ دَافِعُ النَّومِ وَالرَّاحَةِ:- </a:t>
            </a:r>
            <a:r>
              <a:rPr lang="ar-SA" sz="3200" b="1" dirty="0">
                <a:effectLst>
                  <a:outerShdw blurRad="38100" dist="38100" dir="2700000" algn="tl">
                    <a:srgbClr val="000000">
                      <a:alpha val="43137"/>
                    </a:srgbClr>
                  </a:outerShdw>
                </a:effectLst>
                <a:cs typeface="Ali-A-Sahifa" pitchFamily="2" charset="-78"/>
              </a:rPr>
              <a:t>يولد الكائن وله دوافع أولية يمارسها من دون أنْ يتعلمها ، وإنّ عدم إشباعها يؤدي إلى هلاكه ، فدافع النَّوم جعله -عزّ وجلّ- للإنسان أيةً من عظيم قدرته، قال تعالى: [وَمِنْ آيَاتِهِ مَنَامُكُم بِاللَّيْلِ وَالنَّهَارِ] (الرُّوم: 23). يساعدُ الجسمَ في التَّغلب على التَّعب وتجديد نشاطه والتَّخلص مِنَ التَّوتر والاكتئاب والضَّغط النَّفسي </a:t>
            </a:r>
            <a:r>
              <a:rPr lang="ar-SA" sz="3200" b="1" dirty="0" smtClean="0">
                <a:effectLst>
                  <a:outerShdw blurRad="38100" dist="38100" dir="2700000" algn="tl">
                    <a:srgbClr val="000000">
                      <a:alpha val="43137"/>
                    </a:srgbClr>
                  </a:outerShdw>
                </a:effectLst>
                <a:cs typeface="Ali-A-Sahifa" pitchFamily="2" charset="-78"/>
              </a:rPr>
              <a:t>. </a:t>
            </a:r>
            <a:r>
              <a:rPr lang="ar-IQ" sz="3200" b="1" dirty="0" smtClean="0">
                <a:effectLst>
                  <a:outerShdw blurRad="38100" dist="38100" dir="2700000" algn="tl">
                    <a:srgbClr val="000000">
                      <a:alpha val="43137"/>
                    </a:srgbClr>
                  </a:outerShdw>
                </a:effectLst>
                <a:cs typeface="Ali-A-Sahifa" pitchFamily="2" charset="-78"/>
              </a:rPr>
              <a:t>  </a:t>
            </a:r>
            <a:endParaRPr lang="en-US" sz="3200" b="1" u="sng" dirty="0">
              <a:solidFill>
                <a:srgbClr val="FF0000"/>
              </a:solidFill>
              <a:effectLst>
                <a:outerShdw blurRad="38100" dist="38100" dir="2700000" algn="tl">
                  <a:srgbClr val="000000">
                    <a:alpha val="43137"/>
                  </a:srgbClr>
                </a:outerShdw>
              </a:effectLst>
              <a:cs typeface="Ali-A-Sahifa" pitchFamily="2" charset="-78"/>
            </a:endParaRPr>
          </a:p>
        </p:txBody>
      </p:sp>
    </p:spTree>
    <p:extLst>
      <p:ext uri="{BB962C8B-B14F-4D97-AF65-F5344CB8AC3E}">
        <p14:creationId xmlns:p14="http://schemas.microsoft.com/office/powerpoint/2010/main" val="8751871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4691" y="138546"/>
            <a:ext cx="11942618" cy="6580910"/>
          </a:xfrm>
        </p:spPr>
        <p:txBody>
          <a:bodyPr>
            <a:noAutofit/>
          </a:bodyPr>
          <a:lstStyle/>
          <a:p>
            <a:pPr algn="r" rtl="1">
              <a:lnSpc>
                <a:spcPct val="150000"/>
              </a:lnSpc>
            </a:pPr>
            <a:r>
              <a:rPr lang="ar-SA" sz="3600" b="1" dirty="0">
                <a:solidFill>
                  <a:srgbClr val="FF0000"/>
                </a:solidFill>
                <a:effectLst>
                  <a:outerShdw blurRad="38100" dist="38100" dir="2700000" algn="tl">
                    <a:srgbClr val="000000">
                      <a:alpha val="43137"/>
                    </a:srgbClr>
                  </a:outerShdw>
                </a:effectLst>
                <a:cs typeface="Ali-A-Sharif Bold" pitchFamily="2" charset="-78"/>
              </a:rPr>
              <a:t>◄ الدَّافِعُ إِلَى الجِنْسِ الآَخَرِ:</a:t>
            </a:r>
            <a:r>
              <a:rPr lang="ar-SA" sz="3600" dirty="0">
                <a:solidFill>
                  <a:srgbClr val="FF0000"/>
                </a:solidFill>
                <a:effectLst>
                  <a:outerShdw blurRad="38100" dist="38100" dir="2700000" algn="tl">
                    <a:srgbClr val="000000">
                      <a:alpha val="43137"/>
                    </a:srgbClr>
                  </a:outerShdw>
                </a:effectLst>
                <a:cs typeface="Ali-A-Sharif Bold" pitchFamily="2" charset="-78"/>
              </a:rPr>
              <a:t> - </a:t>
            </a:r>
            <a:r>
              <a:rPr lang="ar-SA" sz="3200" dirty="0">
                <a:effectLst>
                  <a:outerShdw blurRad="38100" dist="38100" dir="2700000" algn="tl">
                    <a:srgbClr val="000000">
                      <a:alpha val="43137"/>
                    </a:srgbClr>
                  </a:outerShdw>
                </a:effectLst>
                <a:cs typeface="Ali-A-Sharif Bold" pitchFamily="2" charset="-78"/>
              </a:rPr>
              <a:t>من آيات الله الدالة على عظمته وكمال قدرته ، ومِن تمام رحمته ببني آدم، ومن أجل الحفاظ على الأسر ونمو الشعوب ، خَلَقَ الله الزَّوجَيْنِ الذَّكَرَ وَالأُنْثَى، وجعل لكل منهما خصائص مختلفة تتكامل في الدَورِ والوظيفة، [ وَمِنْ آيَاتِهِ أَنْ خَلَقَ لَكُم مِّنْ أَنفُسِكُمْ أَزْوَاجًا لِّتَسْكُنُوا إِلَيْهَا وَجَعَلَ بَيْنَكُم مَّوَدَّةً وَرَحْمَةًۚ إِنَّ فِي ذَلِكَ لَآيَاتٍ لِّقَوْمٍ يَتَفَكَّرُونَ] </a:t>
            </a:r>
            <a:r>
              <a:rPr lang="en-US" sz="3200" dirty="0">
                <a:effectLst>
                  <a:outerShdw blurRad="38100" dist="38100" dir="2700000" algn="tl">
                    <a:srgbClr val="000000">
                      <a:alpha val="43137"/>
                    </a:srgbClr>
                  </a:outerShdw>
                </a:effectLst>
                <a:cs typeface="Ali-A-Sharif Bold" pitchFamily="2" charset="-78"/>
              </a:rPr>
              <a:t/>
            </a:r>
            <a:br>
              <a:rPr lang="en-US" sz="3200" dirty="0">
                <a:effectLst>
                  <a:outerShdw blurRad="38100" dist="38100" dir="2700000" algn="tl">
                    <a:srgbClr val="000000">
                      <a:alpha val="43137"/>
                    </a:srgbClr>
                  </a:outerShdw>
                </a:effectLst>
                <a:cs typeface="Ali-A-Sharif Bold" pitchFamily="2" charset="-78"/>
              </a:rPr>
            </a:br>
            <a:r>
              <a:rPr lang="ar-SA" sz="3600" b="1" dirty="0">
                <a:solidFill>
                  <a:srgbClr val="0070C0"/>
                </a:solidFill>
                <a:effectLst>
                  <a:outerShdw blurRad="38100" dist="38100" dir="2700000" algn="tl">
                    <a:srgbClr val="000000">
                      <a:alpha val="43137"/>
                    </a:srgbClr>
                  </a:outerShdw>
                </a:effectLst>
                <a:cs typeface="Ali-A-Sharif Bold" pitchFamily="2" charset="-78"/>
              </a:rPr>
              <a:t>◄ دَافِعُ الأُمُومَـةِ:</a:t>
            </a:r>
            <a:r>
              <a:rPr lang="ar-SA" sz="3600" dirty="0">
                <a:solidFill>
                  <a:srgbClr val="0070C0"/>
                </a:solidFill>
                <a:effectLst>
                  <a:outerShdw blurRad="38100" dist="38100" dir="2700000" algn="tl">
                    <a:srgbClr val="000000">
                      <a:alpha val="43137"/>
                    </a:srgbClr>
                  </a:outerShdw>
                </a:effectLst>
                <a:cs typeface="Ali-A-Sharif Bold" pitchFamily="2" charset="-78"/>
              </a:rPr>
              <a:t> - </a:t>
            </a:r>
            <a:r>
              <a:rPr lang="ar-SA" sz="3200" dirty="0">
                <a:effectLst>
                  <a:outerShdw blurRad="38100" dist="38100" dir="2700000" algn="tl">
                    <a:srgbClr val="000000">
                      <a:alpha val="43137"/>
                    </a:srgbClr>
                  </a:outerShdw>
                </a:effectLst>
                <a:cs typeface="Ali-A-Sharif Bold" pitchFamily="2" charset="-78"/>
              </a:rPr>
              <a:t>هذا الدافعُ مسؤول على بقاء النَّوع . ويتمثل هذا الدافع من رعاية الأبناء والاهتمام بهم وإشباع حاجاتهم حتى يصبحوا قادرين على رعاية أنفسهم، وكذلك فهو يشبع دوافع نفسية أخرى حيث تتولد العاطفة بين الطفل وأمِّه وينمو الحبُّ ويتولد الانتماء والشعور بالانتماء. ويبدو هذا الدافع واضحة وقوية عند الحيوانات والطيور، وكيف تدافع الأمُّ عن وليدها إذا تعرض للخطر</a:t>
            </a:r>
            <a:r>
              <a:rPr lang="ar-SA" sz="3200" dirty="0" smtClean="0">
                <a:effectLst>
                  <a:outerShdw blurRad="38100" dist="38100" dir="2700000" algn="tl">
                    <a:srgbClr val="000000">
                      <a:alpha val="43137"/>
                    </a:srgbClr>
                  </a:outerShdw>
                </a:effectLst>
                <a:cs typeface="Ali-A-Sharif Bold" pitchFamily="2" charset="-78"/>
              </a:rPr>
              <a:t>.</a:t>
            </a:r>
            <a:endParaRPr lang="en-US" sz="3200" b="1" u="sng" dirty="0">
              <a:solidFill>
                <a:srgbClr val="FF000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3568838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Autofit/>
          </a:bodyPr>
          <a:lstStyle/>
          <a:p>
            <a:pPr algn="ctr" rtl="1"/>
            <a:r>
              <a:rPr lang="ar-IQ" sz="5400" b="1" dirty="0" smtClean="0">
                <a:solidFill>
                  <a:srgbClr val="FF0000"/>
                </a:solidFill>
                <a:effectLst>
                  <a:outerShdw blurRad="38100" dist="38100" dir="2700000" algn="tl">
                    <a:srgbClr val="000000">
                      <a:alpha val="43137"/>
                    </a:srgbClr>
                  </a:outerShdw>
                </a:effectLst>
                <a:cs typeface="Ali-A-Samik" pitchFamily="2" charset="-78"/>
              </a:rPr>
              <a:t> </a:t>
            </a:r>
            <a:r>
              <a:rPr lang="ar-SA" sz="5400" b="1" dirty="0">
                <a:solidFill>
                  <a:srgbClr val="FF0000"/>
                </a:solidFill>
                <a:effectLst>
                  <a:outerShdw blurRad="38100" dist="38100" dir="2700000" algn="tl">
                    <a:srgbClr val="000000">
                      <a:alpha val="43137"/>
                    </a:srgbClr>
                  </a:outerShdw>
                </a:effectLst>
                <a:cs typeface="Ali-A-Samik" pitchFamily="2" charset="-78"/>
              </a:rPr>
              <a:t>القِسْمُ الثَّانِي: الدَّوَافِعُ النَّفْسِيَّة الاجْتِمَاعِيَّة (المُكْتَسَبَة)</a:t>
            </a:r>
            <a:endParaRPr lang="en-US" sz="54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11383"/>
            <a:ext cx="11831782" cy="5666508"/>
          </a:xfrm>
        </p:spPr>
        <p:txBody>
          <a:bodyPr>
            <a:noAutofit/>
          </a:bodyPr>
          <a:lstStyle/>
          <a:p>
            <a:pPr marL="0" indent="0" algn="r" rtl="1">
              <a:lnSpc>
                <a:spcPct val="150000"/>
              </a:lnSpc>
              <a:buNone/>
            </a:pPr>
            <a:r>
              <a:rPr lang="ar-SA" sz="3600" b="1" dirty="0">
                <a:solidFill>
                  <a:srgbClr val="002060"/>
                </a:solidFill>
                <a:effectLst>
                  <a:outerShdw blurRad="38100" dist="38100" dir="2700000" algn="tl">
                    <a:srgbClr val="000000">
                      <a:alpha val="43137"/>
                    </a:srgbClr>
                  </a:outerShdw>
                </a:effectLst>
                <a:cs typeface="Ali-A-Sahifa Bold" pitchFamily="2" charset="-78"/>
              </a:rPr>
              <a:t>وهذه الدوافع تنشأ نتيجة علاقة الفرد بالآخرين في الجماعة والمجتمع أي أنّ هذه الدوافع هي نفسيَّة تشبع عن طريق </a:t>
            </a:r>
            <a:r>
              <a:rPr lang="ar-SA" sz="3600" b="1" dirty="0" smtClean="0">
                <a:solidFill>
                  <a:srgbClr val="002060"/>
                </a:solidFill>
                <a:effectLst>
                  <a:outerShdw blurRad="38100" dist="38100" dir="2700000" algn="tl">
                    <a:srgbClr val="000000">
                      <a:alpha val="43137"/>
                    </a:srgbClr>
                  </a:outerShdw>
                </a:effectLst>
                <a:cs typeface="Ali-A-Sahifa Bold" pitchFamily="2" charset="-78"/>
              </a:rPr>
              <a:t>الآخرين</a:t>
            </a:r>
            <a:r>
              <a:rPr lang="ar-IQ" sz="3600" b="1" dirty="0" smtClean="0">
                <a:solidFill>
                  <a:srgbClr val="002060"/>
                </a:solidFill>
                <a:effectLst>
                  <a:outerShdw blurRad="38100" dist="38100" dir="2700000" algn="tl">
                    <a:srgbClr val="000000">
                      <a:alpha val="43137"/>
                    </a:srgbClr>
                  </a:outerShdw>
                </a:effectLst>
                <a:cs typeface="Ali-A-Sahifa Bold" pitchFamily="2" charset="-78"/>
              </a:rPr>
              <a:t> ،</a:t>
            </a:r>
            <a:r>
              <a:rPr lang="ar-SA" sz="3600" b="1" dirty="0" smtClean="0">
                <a:solidFill>
                  <a:srgbClr val="002060"/>
                </a:solidFill>
                <a:effectLst>
                  <a:outerShdw blurRad="38100" dist="38100" dir="2700000" algn="tl">
                    <a:srgbClr val="000000">
                      <a:alpha val="43137"/>
                    </a:srgbClr>
                  </a:outerShdw>
                </a:effectLst>
                <a:cs typeface="Ali-A-Sahifa Bold" pitchFamily="2" charset="-78"/>
              </a:rPr>
              <a:t> </a:t>
            </a:r>
            <a:r>
              <a:rPr lang="ar-SA" sz="3600" b="1" u="sng" dirty="0">
                <a:solidFill>
                  <a:srgbClr val="002060"/>
                </a:solidFill>
                <a:effectLst>
                  <a:outerShdw blurRad="38100" dist="38100" dir="2700000" algn="tl">
                    <a:srgbClr val="000000">
                      <a:alpha val="43137"/>
                    </a:srgbClr>
                  </a:outerShdw>
                </a:effectLst>
                <a:cs typeface="Ali-A-Sahifa Bold" pitchFamily="2" charset="-78"/>
              </a:rPr>
              <a:t>ومن أهمِّها ما يأتي </a:t>
            </a:r>
            <a:r>
              <a:rPr lang="ar-SA" sz="3600" b="1" dirty="0">
                <a:solidFill>
                  <a:srgbClr val="002060"/>
                </a:solidFill>
                <a:effectLst>
                  <a:outerShdw blurRad="38100" dist="38100" dir="2700000" algn="tl">
                    <a:srgbClr val="000000">
                      <a:alpha val="43137"/>
                    </a:srgbClr>
                  </a:outerShdw>
                </a:effectLst>
                <a:cs typeface="Ali-A-Sahifa Bold" pitchFamily="2" charset="-78"/>
              </a:rPr>
              <a:t>: </a:t>
            </a:r>
            <a:endParaRPr lang="en-US" sz="3600" b="1" dirty="0">
              <a:solidFill>
                <a:srgbClr val="00206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600" b="1" dirty="0">
                <a:solidFill>
                  <a:srgbClr val="00B050"/>
                </a:solidFill>
                <a:effectLst>
                  <a:outerShdw blurRad="38100" dist="38100" dir="2700000" algn="tl">
                    <a:srgbClr val="000000">
                      <a:alpha val="43137"/>
                    </a:srgbClr>
                  </a:outerShdw>
                </a:effectLst>
                <a:cs typeface="Ali-A-Sahifa Bold" pitchFamily="2" charset="-78"/>
              </a:rPr>
              <a:t>◄دَافِعُ الحُبِّ وَالحَنَانِ: - </a:t>
            </a:r>
            <a:endParaRPr lang="en-US" sz="3600" b="1" dirty="0">
              <a:solidFill>
                <a:srgbClr val="00B050"/>
              </a:solidFill>
              <a:effectLst>
                <a:outerShdw blurRad="38100" dist="38100" dir="2700000" algn="tl">
                  <a:srgbClr val="000000">
                    <a:alpha val="43137"/>
                  </a:srgbClr>
                </a:outerShdw>
              </a:effectLst>
              <a:cs typeface="Ali-A-Sahifa Bold" pitchFamily="2" charset="-78"/>
            </a:endParaRPr>
          </a:p>
          <a:p>
            <a:pPr marL="0" indent="0" algn="r">
              <a:lnSpc>
                <a:spcPct val="150000"/>
              </a:lnSpc>
              <a:buNone/>
            </a:pPr>
            <a:r>
              <a:rPr lang="ar-SA" sz="3200" b="1" dirty="0">
                <a:effectLst>
                  <a:outerShdw blurRad="38100" dist="38100" dir="2700000" algn="tl">
                    <a:srgbClr val="000000">
                      <a:alpha val="43137"/>
                    </a:srgbClr>
                  </a:outerShdw>
                </a:effectLst>
                <a:cs typeface="Ali-A-Sahifa Bold" pitchFamily="2" charset="-78"/>
              </a:rPr>
              <a:t>هو من أهم الدوافع النفسية </a:t>
            </a:r>
            <a:r>
              <a:rPr lang="ar-SA" sz="3200" b="1" dirty="0" smtClean="0">
                <a:effectLst>
                  <a:outerShdw blurRad="38100" dist="38100" dir="2700000" algn="tl">
                    <a:srgbClr val="000000">
                      <a:alpha val="43137"/>
                    </a:srgbClr>
                  </a:outerShdw>
                </a:effectLst>
                <a:cs typeface="Ali-A-Sahifa Bold" pitchFamily="2" charset="-78"/>
              </a:rPr>
              <a:t>الاجتماعية</a:t>
            </a:r>
            <a:r>
              <a:rPr lang="ar-IQ" sz="3200" b="1" dirty="0" smtClean="0">
                <a:effectLst>
                  <a:outerShdw blurRad="38100" dist="38100" dir="2700000" algn="tl">
                    <a:srgbClr val="000000">
                      <a:alpha val="43137"/>
                    </a:srgbClr>
                  </a:outerShdw>
                </a:effectLst>
                <a:cs typeface="Ali-A-Sahifa Bold" pitchFamily="2" charset="-78"/>
              </a:rPr>
              <a:t> </a:t>
            </a:r>
            <a:r>
              <a:rPr lang="ar-SA" sz="3200" b="1" dirty="0" smtClean="0">
                <a:effectLst>
                  <a:outerShdw blurRad="38100" dist="38100" dir="2700000" algn="tl">
                    <a:srgbClr val="000000">
                      <a:alpha val="43137"/>
                    </a:srgbClr>
                  </a:outerShdw>
                </a:effectLst>
                <a:cs typeface="Ali-A-Sahifa Bold" pitchFamily="2" charset="-78"/>
              </a:rPr>
              <a:t>، </a:t>
            </a:r>
            <a:r>
              <a:rPr lang="ar-SA" sz="3200" b="1" dirty="0">
                <a:effectLst>
                  <a:outerShdw blurRad="38100" dist="38100" dir="2700000" algn="tl">
                    <a:srgbClr val="000000">
                      <a:alpha val="43137"/>
                    </a:srgbClr>
                  </a:outerShdw>
                </a:effectLst>
                <a:cs typeface="Ali-A-Sahifa Bold" pitchFamily="2" charset="-78"/>
              </a:rPr>
              <a:t>وهو ينشأ وينمو منذ بداية ميلاد الطفل مع أمه التي تقوم بإشباع حاجاته </a:t>
            </a:r>
            <a:r>
              <a:rPr lang="ar-SA" sz="3200" b="1" dirty="0" smtClean="0">
                <a:effectLst>
                  <a:outerShdw blurRad="38100" dist="38100" dir="2700000" algn="tl">
                    <a:srgbClr val="000000">
                      <a:alpha val="43137"/>
                    </a:srgbClr>
                  </a:outerShdw>
                </a:effectLst>
                <a:cs typeface="Ali-A-Sahifa Bold" pitchFamily="2" charset="-78"/>
              </a:rPr>
              <a:t>الفطرية</a:t>
            </a:r>
            <a:r>
              <a:rPr lang="ar-IQ" sz="3200" b="1" dirty="0" smtClean="0">
                <a:effectLst>
                  <a:outerShdw blurRad="38100" dist="38100" dir="2700000" algn="tl">
                    <a:srgbClr val="000000">
                      <a:alpha val="43137"/>
                    </a:srgbClr>
                  </a:outerShdw>
                </a:effectLst>
                <a:cs typeface="Ali-A-Sahifa Bold" pitchFamily="2" charset="-78"/>
              </a:rPr>
              <a:t> </a:t>
            </a:r>
            <a:r>
              <a:rPr lang="ar-SA" sz="3200" b="1" dirty="0" smtClean="0">
                <a:effectLst>
                  <a:outerShdw blurRad="38100" dist="38100" dir="2700000" algn="tl">
                    <a:srgbClr val="000000">
                      <a:alpha val="43137"/>
                    </a:srgbClr>
                  </a:outerShdw>
                </a:effectLst>
                <a:cs typeface="Ali-A-Sahifa Bold" pitchFamily="2" charset="-78"/>
              </a:rPr>
              <a:t>. </a:t>
            </a:r>
            <a:r>
              <a:rPr lang="ar-SA" sz="3200" b="1" dirty="0">
                <a:effectLst>
                  <a:outerShdw blurRad="38100" dist="38100" dir="2700000" algn="tl">
                    <a:srgbClr val="000000">
                      <a:alpha val="43137"/>
                    </a:srgbClr>
                  </a:outerShdw>
                </a:effectLst>
                <a:cs typeface="Ali-A-Sahifa Bold" pitchFamily="2" charset="-78"/>
              </a:rPr>
              <a:t>ومن خلال هذه العملية يتعلم الحب فهي تشبع حاجته للطعام الذي يشعره بالسعادة </a:t>
            </a:r>
            <a:r>
              <a:rPr lang="ar-SA" sz="3200" b="1" dirty="0" smtClean="0">
                <a:effectLst>
                  <a:outerShdw blurRad="38100" dist="38100" dir="2700000" algn="tl">
                    <a:srgbClr val="000000">
                      <a:alpha val="43137"/>
                    </a:srgbClr>
                  </a:outerShdw>
                </a:effectLst>
                <a:cs typeface="Ali-A-Sahifa Bold" pitchFamily="2" charset="-78"/>
              </a:rPr>
              <a:t>والارتياح، فيتمركز </a:t>
            </a:r>
            <a:r>
              <a:rPr lang="ar-SA" sz="3200" b="1" dirty="0">
                <a:effectLst>
                  <a:outerShdw blurRad="38100" dist="38100" dir="2700000" algn="tl">
                    <a:srgbClr val="000000">
                      <a:alpha val="43137"/>
                    </a:srgbClr>
                  </a:outerShdw>
                </a:effectLst>
                <a:cs typeface="Ali-A-Sahifa Bold" pitchFamily="2" charset="-78"/>
              </a:rPr>
              <a:t>الحب حول الأم التي هي مصدر الإشباع. ثم ينتقل الحب إلى الأفراد المحيطين به وهم أبوه وإخوانه ثم أفراد الأسرة والأقرباء </a:t>
            </a:r>
            <a:r>
              <a:rPr lang="ar-SA" sz="3600" b="1" dirty="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26971563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12039600" cy="6594764"/>
          </a:xfrm>
        </p:spPr>
        <p:txBody>
          <a:bodyPr>
            <a:noAutofit/>
          </a:bodyPr>
          <a:lstStyle/>
          <a:p>
            <a:pPr algn="r" rtl="1">
              <a:lnSpc>
                <a:spcPct val="150000"/>
              </a:lnSpc>
            </a:pPr>
            <a:r>
              <a:rPr lang="ar-SA" sz="3200" b="1" dirty="0">
                <a:solidFill>
                  <a:srgbClr val="00B050"/>
                </a:solidFill>
                <a:effectLst>
                  <a:outerShdw blurRad="38100" dist="38100" dir="2700000" algn="tl">
                    <a:srgbClr val="000000">
                      <a:alpha val="43137"/>
                    </a:srgbClr>
                  </a:outerShdw>
                </a:effectLst>
                <a:cs typeface="Ali-A-Sahifa Bold" pitchFamily="2" charset="-78"/>
              </a:rPr>
              <a:t>◄دَافِعُ الأَمْنِ: - </a:t>
            </a:r>
            <a:r>
              <a:rPr lang="ar-SA" sz="2700" dirty="0" smtClean="0">
                <a:effectLst>
                  <a:outerShdw blurRad="38100" dist="38100" dir="2700000" algn="tl">
                    <a:srgbClr val="000000">
                      <a:alpha val="43137"/>
                    </a:srgbClr>
                  </a:outerShdw>
                </a:effectLst>
                <a:cs typeface="Ali-A-Sahifa Bold" pitchFamily="2" charset="-78"/>
              </a:rPr>
              <a:t>يعني </a:t>
            </a:r>
            <a:r>
              <a:rPr lang="ar-SA" sz="2700" dirty="0">
                <a:effectLst>
                  <a:outerShdw blurRad="38100" dist="38100" dir="2700000" algn="tl">
                    <a:srgbClr val="000000">
                      <a:alpha val="43137"/>
                    </a:srgbClr>
                  </a:outerShdw>
                </a:effectLst>
                <a:cs typeface="Ali-A-Sahifa Bold" pitchFamily="2" charset="-78"/>
              </a:rPr>
              <a:t>الأمن النَّفسي، وهو يعني التحرر من الخوف. ويكون الفردُ آمناً إذا كان موضعَ عطفٍ وتقديرٍ وقَبولٍ من الآخرين وعندما يجد تجاوباً واهتماماً من الأخرين. </a:t>
            </a:r>
            <a:r>
              <a:rPr lang="en-US" sz="2700" dirty="0">
                <a:effectLst>
                  <a:outerShdw blurRad="38100" dist="38100" dir="2700000" algn="tl">
                    <a:srgbClr val="000000">
                      <a:alpha val="43137"/>
                    </a:srgbClr>
                  </a:outerShdw>
                </a:effectLst>
                <a:cs typeface="Ali-A-Sahifa Bold" pitchFamily="2" charset="-78"/>
              </a:rPr>
              <a:t/>
            </a:r>
            <a:br>
              <a:rPr lang="en-US" sz="2700" dirty="0">
                <a:effectLst>
                  <a:outerShdw blurRad="38100" dist="38100" dir="2700000" algn="tl">
                    <a:srgbClr val="000000">
                      <a:alpha val="43137"/>
                    </a:srgbClr>
                  </a:outerShdw>
                </a:effectLst>
                <a:cs typeface="Ali-A-Sahifa Bold" pitchFamily="2" charset="-78"/>
              </a:rPr>
            </a:br>
            <a:r>
              <a:rPr lang="ar-SA" sz="3200" b="1" dirty="0">
                <a:solidFill>
                  <a:srgbClr val="FF0000"/>
                </a:solidFill>
                <a:effectLst>
                  <a:outerShdw blurRad="38100" dist="38100" dir="2700000" algn="tl">
                    <a:srgbClr val="000000">
                      <a:alpha val="43137"/>
                    </a:srgbClr>
                  </a:outerShdw>
                </a:effectLst>
                <a:cs typeface="Ali-A-Sahifa Bold" pitchFamily="2" charset="-78"/>
              </a:rPr>
              <a:t>◄الدَّافِعُ لِلإِنْتِمَاءِ: - </a:t>
            </a:r>
            <a:r>
              <a:rPr lang="ar-SA" sz="2700" dirty="0" smtClean="0">
                <a:effectLst>
                  <a:outerShdw blurRad="38100" dist="38100" dir="2700000" algn="tl">
                    <a:srgbClr val="000000">
                      <a:alpha val="43137"/>
                    </a:srgbClr>
                  </a:outerShdw>
                </a:effectLst>
                <a:cs typeface="Ali-A-Sahifa Bold" pitchFamily="2" charset="-78"/>
              </a:rPr>
              <a:t>الدَّافع </a:t>
            </a:r>
            <a:r>
              <a:rPr lang="ar-SA" sz="2700" dirty="0">
                <a:effectLst>
                  <a:outerShdw blurRad="38100" dist="38100" dir="2700000" algn="tl">
                    <a:srgbClr val="000000">
                      <a:alpha val="43137"/>
                    </a:srgbClr>
                  </a:outerShdw>
                </a:effectLst>
                <a:cs typeface="Ali-A-Sahifa Bold" pitchFamily="2" charset="-78"/>
              </a:rPr>
              <a:t>للانتماء أو الحاجة للانتماء للجماعة من الحاجات الضرورية لدى الإنسان والحيوان معاً. لكنها تظهر بصورة واضحة لدى الجنس البشري . </a:t>
            </a:r>
            <a:r>
              <a:rPr lang="en-US" sz="2700" dirty="0">
                <a:effectLst>
                  <a:outerShdw blurRad="38100" dist="38100" dir="2700000" algn="tl">
                    <a:srgbClr val="000000">
                      <a:alpha val="43137"/>
                    </a:srgbClr>
                  </a:outerShdw>
                </a:effectLst>
                <a:cs typeface="Ali-A-Sahifa Bold" pitchFamily="2" charset="-78"/>
              </a:rPr>
              <a:t/>
            </a:r>
            <a:br>
              <a:rPr lang="en-US" sz="2700" dirty="0">
                <a:effectLst>
                  <a:outerShdw blurRad="38100" dist="38100" dir="2700000" algn="tl">
                    <a:srgbClr val="000000">
                      <a:alpha val="43137"/>
                    </a:srgbClr>
                  </a:outerShdw>
                </a:effectLst>
                <a:cs typeface="Ali-A-Sahifa Bold" pitchFamily="2" charset="-78"/>
              </a:rPr>
            </a:br>
            <a:r>
              <a:rPr lang="ar-SA" sz="2700" dirty="0">
                <a:effectLst>
                  <a:outerShdw blurRad="38100" dist="38100" dir="2700000" algn="tl">
                    <a:srgbClr val="000000">
                      <a:alpha val="43137"/>
                    </a:srgbClr>
                  </a:outerShdw>
                </a:effectLst>
                <a:cs typeface="Ali-A-Sahifa Bold" pitchFamily="2" charset="-78"/>
              </a:rPr>
              <a:t>ويبدأ هذا الدافع لدى الطفل منذ ولادته حيث أنّ بقاءه متوقف على إشباع حاجاته الأساسية من قبل المحيطين به لأنّه عاجز عن إشباعها .</a:t>
            </a:r>
            <a:r>
              <a:rPr lang="ar-IQ" sz="2700" dirty="0">
                <a:effectLst>
                  <a:outerShdw blurRad="38100" dist="38100" dir="2700000" algn="tl">
                    <a:srgbClr val="000000">
                      <a:alpha val="43137"/>
                    </a:srgbClr>
                  </a:outerShdw>
                </a:effectLst>
                <a:cs typeface="Ali-A-Sahifa Bold" pitchFamily="2" charset="-78"/>
              </a:rPr>
              <a:t/>
            </a:r>
            <a:br>
              <a:rPr lang="ar-IQ" sz="2700" dirty="0">
                <a:effectLst>
                  <a:outerShdw blurRad="38100" dist="38100" dir="2700000" algn="tl">
                    <a:srgbClr val="000000">
                      <a:alpha val="43137"/>
                    </a:srgbClr>
                  </a:outerShdw>
                </a:effectLst>
                <a:cs typeface="Ali-A-Sahifa Bold" pitchFamily="2" charset="-78"/>
              </a:rPr>
            </a:br>
            <a:r>
              <a:rPr lang="ar-SA" sz="3200" b="1" dirty="0">
                <a:solidFill>
                  <a:srgbClr val="002060"/>
                </a:solidFill>
                <a:effectLst>
                  <a:outerShdw blurRad="38100" dist="38100" dir="2700000" algn="tl">
                    <a:srgbClr val="000000">
                      <a:alpha val="43137"/>
                    </a:srgbClr>
                  </a:outerShdw>
                </a:effectLst>
                <a:cs typeface="Ali-A-Sahifa Bold" pitchFamily="2" charset="-78"/>
              </a:rPr>
              <a:t> ◄الدَّافِعُ لِلنَّجَاحِ: - </a:t>
            </a:r>
            <a:r>
              <a:rPr lang="ar-SA" sz="2700" dirty="0" smtClean="0">
                <a:effectLst>
                  <a:outerShdw blurRad="38100" dist="38100" dir="2700000" algn="tl">
                    <a:srgbClr val="000000">
                      <a:alpha val="43137"/>
                    </a:srgbClr>
                  </a:outerShdw>
                </a:effectLst>
                <a:cs typeface="Ali-A-Sahifa Bold" pitchFamily="2" charset="-78"/>
              </a:rPr>
              <a:t>الفرد </a:t>
            </a:r>
            <a:r>
              <a:rPr lang="ar-SA" sz="2700" dirty="0">
                <a:effectLst>
                  <a:outerShdw blurRad="38100" dist="38100" dir="2700000" algn="tl">
                    <a:srgbClr val="000000">
                      <a:alpha val="43137"/>
                    </a:srgbClr>
                  </a:outerShdw>
                </a:effectLst>
                <a:cs typeface="Ali-A-Sahifa Bold" pitchFamily="2" charset="-78"/>
              </a:rPr>
              <a:t>بحاجة لأنْ يُحَقِقَ نجاحاً في كل مرحلة من مراحل حياته، والشعور بالنَّجاح يكسب الفرد ثقة بنفسه، ويشعره بالأمن، وتبدأ هذه الحاجة أو الدافع منذ الطفولة عندما يتعلم النطق ويتعلم الكلام، أو عندما يتعلم المشي، وعندما يقوم بهذه المطالب النمائية فإنه يجد التشجيع من الأسرة، وهو بذلك يكافأ على نجاحه في أداء تلك المطالب، مما يؤدي إلى الشعور بالسعادة والتقدير فيؤدي به إلى تكرار المحاولات الناجحة.  </a:t>
            </a:r>
            <a:endParaRPr lang="en-US" sz="27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sz="3600" b="1" dirty="0">
                <a:solidFill>
                  <a:srgbClr val="FF0000"/>
                </a:solidFill>
                <a:effectLst>
                  <a:outerShdw blurRad="38100" dist="38100" dir="2700000" algn="tl">
                    <a:srgbClr val="000000">
                      <a:alpha val="43137"/>
                    </a:srgbClr>
                  </a:outerShdw>
                </a:effectLst>
                <a:cs typeface="Ali-A-Sahifa Bold" pitchFamily="2" charset="-78"/>
              </a:rPr>
              <a:t>◄ دَافِعُ الإِنْجَازِ الدِّرَاسِيِّ</a:t>
            </a:r>
            <a:r>
              <a:rPr lang="ar-SA" sz="3600" b="1" dirty="0" smtClean="0">
                <a:solidFill>
                  <a:srgbClr val="FF0000"/>
                </a:solidFill>
                <a:effectLst>
                  <a:outerShdw blurRad="38100" dist="38100" dir="2700000" algn="tl">
                    <a:srgbClr val="000000">
                      <a:alpha val="43137"/>
                    </a:srgbClr>
                  </a:outerShdw>
                </a:effectLst>
                <a:cs typeface="Ali-A-Sahifa Bold" pitchFamily="2" charset="-78"/>
              </a:rPr>
              <a:t>:</a:t>
            </a:r>
            <a:r>
              <a:rPr lang="ar-SA" sz="2800" dirty="0" smtClean="0">
                <a:solidFill>
                  <a:srgbClr val="FF0000"/>
                </a:solidFill>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يشير </a:t>
            </a:r>
            <a:r>
              <a:rPr lang="ar-SA" sz="3200" dirty="0">
                <a:effectLst>
                  <a:outerShdw blurRad="38100" dist="38100" dir="2700000" algn="tl">
                    <a:srgbClr val="000000">
                      <a:alpha val="43137"/>
                    </a:srgbClr>
                  </a:outerShdw>
                </a:effectLst>
                <a:cs typeface="Ali-A-Sahifa Bold" pitchFamily="2" charset="-78"/>
              </a:rPr>
              <a:t>هذا الدافع إلى الرغبة لبذل الجهد لأداء المهمات المدرسية والجامعية بصورة جيدة </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 </a:t>
            </a:r>
            <a:r>
              <a:rPr lang="ar-IQ" sz="3200" dirty="0" smtClean="0">
                <a:effectLst>
                  <a:outerShdw blurRad="38100" dist="38100" dir="2700000" algn="tl">
                    <a:srgbClr val="000000">
                      <a:alpha val="43137"/>
                    </a:srgbClr>
                  </a:outerShdw>
                </a:effectLst>
                <a:cs typeface="Ali-A-Sahifa Bold" pitchFamily="2" charset="-78"/>
              </a:rPr>
              <a:t>  </a:t>
            </a:r>
            <a:r>
              <a:rPr lang="ar-SA" sz="3200" dirty="0" smtClean="0">
                <a:effectLst>
                  <a:outerShdw blurRad="38100" dist="38100" dir="2700000" algn="tl">
                    <a:srgbClr val="000000">
                      <a:alpha val="43137"/>
                    </a:srgbClr>
                  </a:outerShdw>
                </a:effectLst>
                <a:cs typeface="Ali-A-Sahifa Bold" pitchFamily="2" charset="-78"/>
              </a:rPr>
              <a:t>ويعدُّ </a:t>
            </a:r>
            <a:r>
              <a:rPr lang="ar-SA" sz="3200" dirty="0">
                <a:effectLst>
                  <a:outerShdw blurRad="38100" dist="38100" dir="2700000" algn="tl">
                    <a:srgbClr val="000000">
                      <a:alpha val="43137"/>
                    </a:srgbClr>
                  </a:outerShdw>
                </a:effectLst>
                <a:cs typeface="Ali-A-Sahifa Bold" pitchFamily="2" charset="-78"/>
              </a:rPr>
              <a:t>هذا الدافع من العوامل المهمة التي تقف وراء اختلاف الطلبة من إنجازهم الدراسي، خاصةً وأنّ كثير من البحوث بينت أنّ الذكاء ليس العامل الوحيد في هذا الاختلاف وأنّ قياس هذا الدافع يؤدي وظائف كثيرة للمدرسة والطالب </a:t>
            </a:r>
            <a:r>
              <a:rPr lang="ar-SA" sz="3200" dirty="0" smtClean="0">
                <a:effectLst>
                  <a:outerShdw blurRad="38100" dist="38100" dir="2700000" algn="tl">
                    <a:srgbClr val="000000">
                      <a:alpha val="43137"/>
                    </a:srgbClr>
                  </a:outerShdw>
                </a:effectLst>
                <a:cs typeface="Ali-A-Sahifa Bold" pitchFamily="2" charset="-78"/>
              </a:rPr>
              <a:t>.</a:t>
            </a:r>
            <a:r>
              <a:rPr lang="en-US" sz="2800" dirty="0">
                <a:effectLst>
                  <a:outerShdw blurRad="38100" dist="38100" dir="2700000" algn="tl">
                    <a:srgbClr val="000000">
                      <a:alpha val="43137"/>
                    </a:srgbClr>
                  </a:outerShdw>
                </a:effectLst>
                <a:cs typeface="Ali-A-Sahifa Bold" pitchFamily="2" charset="-78"/>
              </a:rPr>
              <a:t/>
            </a:r>
            <a:br>
              <a:rPr lang="en-US" sz="2800" dirty="0">
                <a:effectLst>
                  <a:outerShdw blurRad="38100" dist="38100" dir="2700000" algn="tl">
                    <a:srgbClr val="000000">
                      <a:alpha val="43137"/>
                    </a:srgbClr>
                  </a:outerShdw>
                </a:effectLst>
                <a:cs typeface="Ali-A-Sahifa Bold" pitchFamily="2" charset="-78"/>
              </a:rPr>
            </a:br>
            <a:r>
              <a:rPr lang="ar-SA" sz="3600" b="1" dirty="0">
                <a:solidFill>
                  <a:srgbClr val="00B050"/>
                </a:solidFill>
                <a:effectLst>
                  <a:outerShdw blurRad="38100" dist="38100" dir="2700000" algn="tl">
                    <a:srgbClr val="000000">
                      <a:alpha val="43137"/>
                    </a:srgbClr>
                  </a:outerShdw>
                </a:effectLst>
                <a:cs typeface="Ali-A-Sahifa Bold" pitchFamily="2" charset="-78"/>
              </a:rPr>
              <a:t>◄ دَافِعُ حُبُّ الاسْتِطْلاَعِ</a:t>
            </a:r>
            <a:r>
              <a:rPr lang="ar-SA" sz="3600" b="1" dirty="0" smtClean="0">
                <a:solidFill>
                  <a:srgbClr val="00B050"/>
                </a:solidFill>
                <a:effectLst>
                  <a:outerShdw blurRad="38100" dist="38100" dir="2700000" algn="tl">
                    <a:srgbClr val="000000">
                      <a:alpha val="43137"/>
                    </a:srgbClr>
                  </a:outerShdw>
                </a:effectLst>
                <a:cs typeface="Ali-A-Sahifa Bold" pitchFamily="2" charset="-78"/>
              </a:rPr>
              <a:t>:-</a:t>
            </a:r>
            <a:r>
              <a:rPr lang="ar-IQ" sz="3600" b="1" dirty="0">
                <a:solidFill>
                  <a:srgbClr val="00B050"/>
                </a:solidFill>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يُعَدُّ</a:t>
            </a:r>
            <a:r>
              <a:rPr lang="en-US" sz="3000" dirty="0">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حُبُّ الاستطلاع</a:t>
            </a:r>
            <a:r>
              <a:rPr lang="en-US" sz="3000" dirty="0">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من الدَّوافع التي تحرك سلوك الكائن الحيِّ وتوجهه. فرغبة الحيوان في استكشاف ما حوله، ورغبة الطفل في التَّعرف على بيئته، ورغبة الراشد في استجلاء العالم المحيط به، تدلُّ جميعها على وجود</a:t>
            </a:r>
            <a:r>
              <a:rPr lang="en-US" sz="3000" dirty="0">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دافع حب الاستطلاع</a:t>
            </a:r>
            <a:r>
              <a:rPr lang="en-US" sz="3000" dirty="0">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لدى الكائن الحيِّ.</a:t>
            </a:r>
            <a:r>
              <a:rPr lang="en-US" sz="3000" dirty="0">
                <a:effectLst>
                  <a:outerShdw blurRad="38100" dist="38100" dir="2700000" algn="tl">
                    <a:srgbClr val="000000">
                      <a:alpha val="43137"/>
                    </a:srgbClr>
                  </a:outerShdw>
                </a:effectLst>
                <a:cs typeface="Ali-A-Sahifa Bold" pitchFamily="2" charset="-78"/>
              </a:rPr>
              <a:t/>
            </a:r>
            <a:br>
              <a:rPr lang="en-US" sz="3000" dirty="0">
                <a:effectLst>
                  <a:outerShdw blurRad="38100" dist="38100" dir="2700000" algn="tl">
                    <a:srgbClr val="000000">
                      <a:alpha val="43137"/>
                    </a:srgbClr>
                  </a:outerShdw>
                </a:effectLst>
                <a:cs typeface="Ali-A-Sahifa Bold" pitchFamily="2" charset="-78"/>
              </a:rPr>
            </a:br>
            <a:r>
              <a:rPr lang="ar-SA" sz="3000" dirty="0">
                <a:effectLst>
                  <a:outerShdw blurRad="38100" dist="38100" dir="2700000" algn="tl">
                    <a:srgbClr val="000000">
                      <a:alpha val="43137"/>
                    </a:srgbClr>
                  </a:outerShdw>
                </a:effectLst>
                <a:cs typeface="Ali-A-Sahifa Bold" pitchFamily="2" charset="-78"/>
              </a:rPr>
              <a:t>ويشكل حبُّ الاستطلاع المحرِّك الأول للدَّافع إلى المعرفة والفهم، لأنَّه يُوَجِّهُ الفردَ إلى تَلَقِي المثيرات والانتباه إليها.  </a:t>
            </a:r>
            <a:endParaRPr lang="en-US" sz="30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2279187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Autofit/>
          </a:bodyPr>
          <a:lstStyle/>
          <a:p>
            <a:pPr algn="ctr" rtl="1"/>
            <a:r>
              <a:rPr lang="ar-SA" sz="3800" b="1" dirty="0">
                <a:solidFill>
                  <a:srgbClr val="FF0000"/>
                </a:solidFill>
                <a:effectLst>
                  <a:outerShdw blurRad="38100" dist="38100" dir="2700000" algn="tl">
                    <a:srgbClr val="000000">
                      <a:alpha val="43137"/>
                    </a:srgbClr>
                  </a:outerShdw>
                </a:effectLst>
                <a:cs typeface="Ali-A-Samik" pitchFamily="2" charset="-78"/>
              </a:rPr>
              <a:t>نَظَرِيَّةُ مَاسلو لِلحَاجَاتِ الإِنْسَانِيَّةِ وَالدَّوَافِعِ (</a:t>
            </a:r>
            <a:r>
              <a:rPr lang="en-US" sz="3800" b="1" dirty="0">
                <a:solidFill>
                  <a:srgbClr val="FF0000"/>
                </a:solidFill>
                <a:effectLst>
                  <a:outerShdw blurRad="38100" dist="38100" dir="2700000" algn="tl">
                    <a:srgbClr val="000000">
                      <a:alpha val="43137"/>
                    </a:srgbClr>
                  </a:outerShdw>
                </a:effectLst>
                <a:cs typeface="Ali-A-Samik" pitchFamily="2" charset="-78"/>
              </a:rPr>
              <a:t>Abraham Maslow</a:t>
            </a:r>
            <a:r>
              <a:rPr lang="ar-SA" sz="3800" b="1" dirty="0">
                <a:solidFill>
                  <a:srgbClr val="FF0000"/>
                </a:solidFill>
                <a:effectLst>
                  <a:outerShdw blurRad="38100" dist="38100" dir="2700000" algn="tl">
                    <a:srgbClr val="000000">
                      <a:alpha val="43137"/>
                    </a:srgbClr>
                  </a:outerShdw>
                </a:effectLst>
                <a:cs typeface="Ali-A-Samik" pitchFamily="2" charset="-78"/>
              </a:rPr>
              <a:t> "1908- 1970</a:t>
            </a:r>
            <a:r>
              <a:rPr lang="ar-SA" sz="3800" b="1" dirty="0" smtClean="0">
                <a:solidFill>
                  <a:srgbClr val="FF0000"/>
                </a:solidFill>
                <a:effectLst>
                  <a:outerShdw blurRad="38100" dist="38100" dir="2700000" algn="tl">
                    <a:srgbClr val="000000">
                      <a:alpha val="43137"/>
                    </a:srgbClr>
                  </a:outerShdw>
                </a:effectLst>
                <a:cs typeface="Ali-A-Samik" pitchFamily="2" charset="-78"/>
              </a:rPr>
              <a:t>")</a:t>
            </a:r>
            <a:endParaRPr lang="en-US" sz="38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11382"/>
            <a:ext cx="11928764" cy="5749635"/>
          </a:xfrm>
        </p:spPr>
        <p:txBody>
          <a:bodyPr>
            <a:noAutofit/>
          </a:bodyPr>
          <a:lstStyle/>
          <a:p>
            <a:pPr marL="0" indent="0" algn="r" rtl="1">
              <a:lnSpc>
                <a:spcPct val="150000"/>
              </a:lnSpc>
              <a:buNone/>
            </a:pPr>
            <a:r>
              <a:rPr lang="ar-SA" sz="3000" b="1" dirty="0">
                <a:effectLst>
                  <a:outerShdw blurRad="38100" dist="38100" dir="2700000" algn="tl">
                    <a:srgbClr val="000000">
                      <a:alpha val="43137"/>
                    </a:srgbClr>
                  </a:outerShdw>
                </a:effectLst>
                <a:cs typeface="Ali-A-Sahifa Bold" pitchFamily="2" charset="-78"/>
              </a:rPr>
              <a:t>تظلُّ نظرية سُلَّم الحاجات لـ "أبراهام ماسلو" من أكثر نظريات الدَّافعية انتشاراً وشمولاً، ممـّـا جعلها تستحوذ على اهتمام الدارسين في محاولة منهم لتطبيقها في الواقع </a:t>
            </a:r>
            <a:r>
              <a:rPr lang="ar-SA" sz="3000" b="1" dirty="0" smtClean="0">
                <a:effectLst>
                  <a:outerShdw blurRad="38100" dist="38100" dir="2700000" algn="tl">
                    <a:srgbClr val="000000">
                      <a:alpha val="43137"/>
                    </a:srgbClr>
                  </a:outerShdw>
                </a:effectLst>
                <a:cs typeface="Ali-A-Sahifa Bold" pitchFamily="2" charset="-78"/>
              </a:rPr>
              <a:t>العملي</a:t>
            </a:r>
            <a:r>
              <a:rPr lang="ar-IQ" sz="3000" b="1" dirty="0" smtClean="0">
                <a:effectLst>
                  <a:outerShdw blurRad="38100" dist="38100" dir="2700000" algn="tl">
                    <a:srgbClr val="000000">
                      <a:alpha val="43137"/>
                    </a:srgbClr>
                  </a:outerShdw>
                </a:effectLst>
                <a:cs typeface="Ali-A-Sahifa Bold" pitchFamily="2" charset="-78"/>
              </a:rPr>
              <a:t> </a:t>
            </a:r>
            <a:r>
              <a:rPr lang="ar-SA" sz="3000" b="1" dirty="0" smtClean="0">
                <a:effectLst>
                  <a:outerShdw blurRad="38100" dist="38100" dir="2700000" algn="tl">
                    <a:srgbClr val="000000">
                      <a:alpha val="43137"/>
                    </a:srgbClr>
                  </a:outerShdw>
                </a:effectLst>
                <a:cs typeface="Ali-A-Sahifa Bold" pitchFamily="2" charset="-78"/>
              </a:rPr>
              <a:t>. </a:t>
            </a:r>
            <a:endParaRPr lang="en-US" sz="3000" b="1"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000" b="1" dirty="0">
                <a:effectLst>
                  <a:outerShdw blurRad="38100" dist="38100" dir="2700000" algn="tl">
                    <a:srgbClr val="000000">
                      <a:alpha val="43137"/>
                    </a:srgbClr>
                  </a:outerShdw>
                </a:effectLst>
                <a:cs typeface="Ali-A-Sahifa Bold" pitchFamily="2" charset="-78"/>
              </a:rPr>
              <a:t>أوضح "أبراهام ماسلو" أنّ الإنسان في كل ما يصدر عنه من سلوك إنَّما يسعى إلى إشباع حاجات معينة، إذْ لكل فرد مجموعة من الحاجات تتطلب إشباعاً. وأن هذه الحاجات هي التي تدفع هذا الفرد للقيام بنوع من السلوك الموجه نحو الهدف، وهو الهدف الذي يأمل أنْ يشبع له </a:t>
            </a:r>
            <a:r>
              <a:rPr lang="ar-SA" sz="3000" b="1" dirty="0" smtClean="0">
                <a:effectLst>
                  <a:outerShdw blurRad="38100" dist="38100" dir="2700000" algn="tl">
                    <a:srgbClr val="000000">
                      <a:alpha val="43137"/>
                    </a:srgbClr>
                  </a:outerShdw>
                </a:effectLst>
                <a:cs typeface="Ali-A-Sahifa Bold" pitchFamily="2" charset="-78"/>
              </a:rPr>
              <a:t>حاجاته</a:t>
            </a:r>
            <a:r>
              <a:rPr lang="ar-IQ" sz="3000" b="1" dirty="0" smtClean="0">
                <a:effectLst>
                  <a:outerShdw blurRad="38100" dist="38100" dir="2700000" algn="tl">
                    <a:srgbClr val="000000">
                      <a:alpha val="43137"/>
                    </a:srgbClr>
                  </a:outerShdw>
                </a:effectLst>
                <a:cs typeface="Ali-A-Sahifa Bold" pitchFamily="2" charset="-78"/>
              </a:rPr>
              <a:t> </a:t>
            </a:r>
            <a:r>
              <a:rPr lang="ar-SA" sz="3000" b="1" dirty="0" smtClean="0">
                <a:effectLst>
                  <a:outerShdw blurRad="38100" dist="38100" dir="2700000" algn="tl">
                    <a:srgbClr val="000000">
                      <a:alpha val="43137"/>
                    </a:srgbClr>
                  </a:outerShdw>
                </a:effectLst>
                <a:cs typeface="Ali-A-Sahifa Bold" pitchFamily="2" charset="-78"/>
              </a:rPr>
              <a:t>. </a:t>
            </a:r>
            <a:endParaRPr lang="en-US" sz="3000" b="1" dirty="0">
              <a:effectLst>
                <a:outerShdw blurRad="38100" dist="38100" dir="2700000" algn="tl">
                  <a:srgbClr val="000000">
                    <a:alpha val="43137"/>
                  </a:srgbClr>
                </a:outerShdw>
              </a:effectLst>
              <a:cs typeface="Ali-A-Sahifa Bold" pitchFamily="2" charset="-78"/>
            </a:endParaRPr>
          </a:p>
          <a:p>
            <a:pPr marL="0" indent="0" algn="r">
              <a:lnSpc>
                <a:spcPct val="150000"/>
              </a:lnSpc>
              <a:buNone/>
            </a:pPr>
            <a:r>
              <a:rPr lang="ar-IQ" sz="3000" b="1" dirty="0" smtClean="0">
                <a:effectLst>
                  <a:outerShdw blurRad="38100" dist="38100" dir="2700000" algn="tl">
                    <a:srgbClr val="000000">
                      <a:alpha val="43137"/>
                    </a:srgbClr>
                  </a:outerShdw>
                </a:effectLst>
                <a:cs typeface="Ali-A-Sahifa Bold" pitchFamily="2" charset="-78"/>
              </a:rPr>
              <a:t> </a:t>
            </a:r>
            <a:r>
              <a:rPr lang="ar-SA" sz="3000" b="1" dirty="0" smtClean="0">
                <a:effectLst>
                  <a:outerShdw blurRad="38100" dist="38100" dir="2700000" algn="tl">
                    <a:srgbClr val="000000">
                      <a:alpha val="43137"/>
                    </a:srgbClr>
                  </a:outerShdw>
                </a:effectLst>
                <a:cs typeface="Ali-A-Sahifa Bold" pitchFamily="2" charset="-78"/>
              </a:rPr>
              <a:t>وفي </a:t>
            </a:r>
            <a:r>
              <a:rPr lang="ar-SA" sz="3000" b="1" dirty="0">
                <a:effectLst>
                  <a:outerShdw blurRad="38100" dist="38100" dir="2700000" algn="tl">
                    <a:srgbClr val="000000">
                      <a:alpha val="43137"/>
                    </a:srgbClr>
                  </a:outerShdw>
                </a:effectLst>
                <a:cs typeface="Ali-A-Sahifa Bold" pitchFamily="2" charset="-78"/>
              </a:rPr>
              <a:t>ظل افتراضات نظرية "ماسلو" لدى الفرد خمسُ مجموعاتٍ من الحاجات، وتظل الحاجة غير المشبعة هي المتحكمة في </a:t>
            </a:r>
            <a:r>
              <a:rPr lang="ar-SA" sz="3000" b="1" dirty="0" smtClean="0">
                <a:effectLst>
                  <a:outerShdw blurRad="38100" dist="38100" dir="2700000" algn="tl">
                    <a:srgbClr val="000000">
                      <a:alpha val="43137"/>
                    </a:srgbClr>
                  </a:outerShdw>
                </a:effectLst>
                <a:cs typeface="Ali-A-Sahifa Bold" pitchFamily="2" charset="-78"/>
              </a:rPr>
              <a:t>السلوك</a:t>
            </a:r>
            <a:r>
              <a:rPr lang="ar-IQ" sz="3000" b="1" dirty="0" smtClean="0">
                <a:effectLst>
                  <a:outerShdw blurRad="38100" dist="38100" dir="2700000" algn="tl">
                    <a:srgbClr val="000000">
                      <a:alpha val="43137"/>
                    </a:srgbClr>
                  </a:outerShdw>
                </a:effectLst>
                <a:cs typeface="Ali-A-Sahifa Bold" pitchFamily="2" charset="-78"/>
              </a:rPr>
              <a:t> </a:t>
            </a:r>
            <a:r>
              <a:rPr lang="ar-SA" sz="3000" b="1" dirty="0" smtClean="0">
                <a:effectLst>
                  <a:outerShdw blurRad="38100" dist="38100" dir="2700000" algn="tl">
                    <a:srgbClr val="000000">
                      <a:alpha val="43137"/>
                    </a:srgbClr>
                  </a:outerShdw>
                </a:effectLst>
                <a:cs typeface="Ali-A-Sahifa Bold" pitchFamily="2" charset="-78"/>
              </a:rPr>
              <a:t>، </a:t>
            </a:r>
            <a:r>
              <a:rPr lang="ar-SA" sz="3000" b="1" dirty="0">
                <a:effectLst>
                  <a:outerShdw blurRad="38100" dist="38100" dir="2700000" algn="tl">
                    <a:srgbClr val="000000">
                      <a:alpha val="43137"/>
                    </a:srgbClr>
                  </a:outerShdw>
                </a:effectLst>
                <a:cs typeface="Ali-A-Sahifa Bold" pitchFamily="2" charset="-78"/>
              </a:rPr>
              <a:t>أي أنها تؤثر في سلوك الفرد في حين لا تؤثر الحاجة غير المشبعة في سلوكه. وبالتالي ينتهي دورها في عملية </a:t>
            </a:r>
            <a:r>
              <a:rPr lang="ar-SA" sz="3000" b="1" dirty="0" smtClean="0">
                <a:effectLst>
                  <a:outerShdw blurRad="38100" dist="38100" dir="2700000" algn="tl">
                    <a:srgbClr val="000000">
                      <a:alpha val="43137"/>
                    </a:srgbClr>
                  </a:outerShdw>
                </a:effectLst>
                <a:cs typeface="Ali-A-Sahifa Bold" pitchFamily="2" charset="-78"/>
              </a:rPr>
              <a:t>الحفز</a:t>
            </a:r>
            <a:r>
              <a:rPr lang="ar-IQ" sz="3000" b="1" dirty="0" smtClean="0">
                <a:effectLst>
                  <a:outerShdw blurRad="38100" dist="38100" dir="2700000" algn="tl">
                    <a:srgbClr val="000000">
                      <a:alpha val="43137"/>
                    </a:srgbClr>
                  </a:outerShdw>
                </a:effectLst>
                <a:cs typeface="Ali-A-Sahifa Bold" pitchFamily="2" charset="-78"/>
              </a:rPr>
              <a:t> </a:t>
            </a:r>
            <a:r>
              <a:rPr lang="ar-SA" sz="3000" b="1" dirty="0" smtClean="0">
                <a:effectLst>
                  <a:outerShdw blurRad="38100" dist="38100" dir="2700000" algn="tl">
                    <a:srgbClr val="000000">
                      <a:alpha val="43137"/>
                    </a:srgbClr>
                  </a:outerShdw>
                </a:effectLst>
                <a:cs typeface="Ali-A-Sahifa Bold" pitchFamily="2" charset="-78"/>
              </a:rPr>
              <a:t>.</a:t>
            </a:r>
            <a:r>
              <a:rPr lang="ar-SA" sz="3000" dirty="0" smtClean="0">
                <a:effectLst>
                  <a:outerShdw blurRad="38100" dist="38100" dir="2700000" algn="tl">
                    <a:srgbClr val="000000">
                      <a:alpha val="43137"/>
                    </a:srgbClr>
                  </a:outerShdw>
                </a:effectLst>
              </a:rPr>
              <a:t> </a:t>
            </a:r>
            <a:endParaRPr lang="en-US" sz="3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592655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sz="3300" dirty="0">
                <a:effectLst>
                  <a:outerShdw blurRad="38100" dist="38100" dir="2700000" algn="tl">
                    <a:srgbClr val="000000">
                      <a:alpha val="43137"/>
                    </a:srgbClr>
                  </a:outerShdw>
                </a:effectLst>
                <a:cs typeface="Ali-A-Sharif Bold" pitchFamily="2" charset="-78"/>
              </a:rPr>
              <a:t>وبناءً على ذلك لا بدّ من إشباع المستوى الأدنى قبل أنْ يصبح بالإمكان إشباع المستوى الأعلى. وأنّ حاجات الفرد مرتبةٌ ترتيباً تصاعدياً على شكل سُلَّم أو هرم تحتل قاعدته الحاجات الفسيولوجية، تعلوها حاجات الأمن، فالحاجات الاجتماعية، فحاجات التقدير والاحترام الذاتي، فحاجات تحقيق الذات. </a:t>
            </a:r>
            <a:r>
              <a:rPr lang="en-US" sz="3300" dirty="0">
                <a:effectLst>
                  <a:outerShdw blurRad="38100" dist="38100" dir="2700000" algn="tl">
                    <a:srgbClr val="000000">
                      <a:alpha val="43137"/>
                    </a:srgbClr>
                  </a:outerShdw>
                </a:effectLst>
                <a:cs typeface="Ali-A-Sharif Bold" pitchFamily="2" charset="-78"/>
              </a:rPr>
              <a:t/>
            </a:r>
            <a:br>
              <a:rPr lang="en-US" sz="3300" dirty="0">
                <a:effectLst>
                  <a:outerShdw blurRad="38100" dist="38100" dir="2700000" algn="tl">
                    <a:srgbClr val="000000">
                      <a:alpha val="43137"/>
                    </a:srgbClr>
                  </a:outerShdw>
                </a:effectLst>
                <a:cs typeface="Ali-A-Sharif Bold" pitchFamily="2" charset="-78"/>
              </a:rPr>
            </a:br>
            <a:r>
              <a:rPr lang="ar-SA" sz="3300" dirty="0">
                <a:effectLst>
                  <a:outerShdw blurRad="38100" dist="38100" dir="2700000" algn="tl">
                    <a:srgbClr val="000000">
                      <a:alpha val="43137"/>
                    </a:srgbClr>
                  </a:outerShdw>
                </a:effectLst>
                <a:cs typeface="Ali-A-Sharif Bold" pitchFamily="2" charset="-78"/>
              </a:rPr>
              <a:t>ونذكر فيما يلي شرحاً موجزاً لكلِّ حاجة من هذه </a:t>
            </a:r>
            <a:r>
              <a:rPr lang="ar-SA" sz="3300" dirty="0" smtClean="0">
                <a:effectLst>
                  <a:outerShdw blurRad="38100" dist="38100" dir="2700000" algn="tl">
                    <a:srgbClr val="000000">
                      <a:alpha val="43137"/>
                    </a:srgbClr>
                  </a:outerShdw>
                </a:effectLst>
                <a:cs typeface="Ali-A-Sharif Bold" pitchFamily="2" charset="-78"/>
              </a:rPr>
              <a:t>الحاجات</a:t>
            </a:r>
            <a:r>
              <a:rPr lang="ar-IQ" sz="3300" dirty="0" smtClean="0">
                <a:effectLst>
                  <a:outerShdw blurRad="38100" dist="38100" dir="2700000" algn="tl">
                    <a:srgbClr val="000000">
                      <a:alpha val="43137"/>
                    </a:srgbClr>
                  </a:outerShdw>
                </a:effectLst>
                <a:cs typeface="Ali-A-Sharif Bold" pitchFamily="2" charset="-78"/>
              </a:rPr>
              <a:t> </a:t>
            </a:r>
            <a:r>
              <a:rPr lang="ar-SA" sz="3300" dirty="0" smtClean="0">
                <a:effectLst>
                  <a:outerShdw blurRad="38100" dist="38100" dir="2700000" algn="tl">
                    <a:srgbClr val="000000">
                      <a:alpha val="43137"/>
                    </a:srgbClr>
                  </a:outerShdw>
                </a:effectLst>
                <a:cs typeface="Ali-A-Sharif Bold" pitchFamily="2" charset="-78"/>
              </a:rPr>
              <a:t>. </a:t>
            </a:r>
            <a:r>
              <a:rPr lang="en-US" sz="3200" dirty="0">
                <a:effectLst>
                  <a:outerShdw blurRad="38100" dist="38100" dir="2700000" algn="tl">
                    <a:srgbClr val="000000">
                      <a:alpha val="43137"/>
                    </a:srgbClr>
                  </a:outerShdw>
                </a:effectLst>
                <a:cs typeface="Ali-A-Sharif Bold" pitchFamily="2" charset="-78"/>
              </a:rPr>
              <a:t/>
            </a:r>
            <a:br>
              <a:rPr lang="en-US" sz="3200" dirty="0">
                <a:effectLst>
                  <a:outerShdw blurRad="38100" dist="38100" dir="2700000" algn="tl">
                    <a:srgbClr val="000000">
                      <a:alpha val="43137"/>
                    </a:srgbClr>
                  </a:outerShdw>
                </a:effectLst>
                <a:cs typeface="Ali-A-Sharif Bold" pitchFamily="2" charset="-78"/>
              </a:rPr>
            </a:br>
            <a:r>
              <a:rPr lang="ar-SA" sz="3600" b="1" dirty="0">
                <a:solidFill>
                  <a:srgbClr val="FF0000"/>
                </a:solidFill>
                <a:effectLst>
                  <a:outerShdw blurRad="38100" dist="38100" dir="2700000" algn="tl">
                    <a:srgbClr val="000000">
                      <a:alpha val="43137"/>
                    </a:srgbClr>
                  </a:outerShdw>
                </a:effectLst>
                <a:cs typeface="Ali-A-Sharif Bold" pitchFamily="2" charset="-78"/>
              </a:rPr>
              <a:t>← أَوْلاً: الحَاجَةُ الجِسْمِيَّةُ أَو الفِسْيُولُوجِيَّةُ (</a:t>
            </a:r>
            <a:r>
              <a:rPr lang="en-US" sz="3600" b="1" dirty="0">
                <a:solidFill>
                  <a:srgbClr val="FF0000"/>
                </a:solidFill>
                <a:effectLst>
                  <a:outerShdw blurRad="38100" dist="38100" dir="2700000" algn="tl">
                    <a:srgbClr val="000000">
                      <a:alpha val="43137"/>
                    </a:srgbClr>
                  </a:outerShdw>
                </a:effectLst>
                <a:cs typeface="Ali-A-Sharif Bold" pitchFamily="2" charset="-78"/>
              </a:rPr>
              <a:t>Physiological Needs</a:t>
            </a:r>
            <a:r>
              <a:rPr lang="ar-SA" sz="3600" b="1" dirty="0">
                <a:solidFill>
                  <a:srgbClr val="FF0000"/>
                </a:solidFill>
                <a:effectLst>
                  <a:outerShdw blurRad="38100" dist="38100" dir="2700000" algn="tl">
                    <a:srgbClr val="000000">
                      <a:alpha val="43137"/>
                    </a:srgbClr>
                  </a:outerShdw>
                </a:effectLst>
                <a:cs typeface="Ali-A-Sharif Bold" pitchFamily="2" charset="-78"/>
              </a:rPr>
              <a:t>):</a:t>
            </a:r>
            <a:r>
              <a:rPr lang="en-US" sz="3200" dirty="0">
                <a:effectLst>
                  <a:outerShdw blurRad="38100" dist="38100" dir="2700000" algn="tl">
                    <a:srgbClr val="000000">
                      <a:alpha val="43137"/>
                    </a:srgbClr>
                  </a:outerShdw>
                </a:effectLst>
                <a:cs typeface="Ali-A-Sharif Bold" pitchFamily="2" charset="-78"/>
              </a:rPr>
              <a:t/>
            </a:r>
            <a:br>
              <a:rPr lang="en-US" sz="3200" dirty="0">
                <a:effectLst>
                  <a:outerShdw blurRad="38100" dist="38100" dir="2700000" algn="tl">
                    <a:srgbClr val="000000">
                      <a:alpha val="43137"/>
                    </a:srgbClr>
                  </a:outerShdw>
                </a:effectLst>
                <a:cs typeface="Ali-A-Sharif Bold" pitchFamily="2" charset="-78"/>
              </a:rPr>
            </a:br>
            <a:r>
              <a:rPr lang="ar-SA" sz="3200" dirty="0">
                <a:effectLst>
                  <a:outerShdw blurRad="38100" dist="38100" dir="2700000" algn="tl">
                    <a:srgbClr val="000000">
                      <a:alpha val="43137"/>
                    </a:srgbClr>
                  </a:outerShdw>
                </a:effectLst>
                <a:cs typeface="Ali-A-Sharif Bold" pitchFamily="2" charset="-78"/>
              </a:rPr>
              <a:t>   </a:t>
            </a:r>
            <a:r>
              <a:rPr lang="ar-SA" sz="3200" dirty="0" smtClean="0">
                <a:effectLst>
                  <a:outerShdw blurRad="38100" dist="38100" dir="2700000" algn="tl">
                    <a:srgbClr val="000000">
                      <a:alpha val="43137"/>
                    </a:srgbClr>
                  </a:outerShdw>
                </a:effectLst>
                <a:cs typeface="Ali-A-Sharif Bold" pitchFamily="2" charset="-78"/>
              </a:rPr>
              <a:t> </a:t>
            </a:r>
            <a:r>
              <a:rPr lang="ar-SA" sz="3300" dirty="0">
                <a:effectLst>
                  <a:outerShdw blurRad="38100" dist="38100" dir="2700000" algn="tl">
                    <a:srgbClr val="000000">
                      <a:alpha val="43137"/>
                    </a:srgbClr>
                  </a:outerShdw>
                </a:effectLst>
                <a:cs typeface="Ali-A-Sharif Bold" pitchFamily="2" charset="-78"/>
              </a:rPr>
              <a:t>وهِيَ لا تَخْتَلَفُ بإختلاف المجتمعات. كَمَا أنَّ الأَفراد جميعاً يتساوون في الشعور بها مهما اختلفت الأعمار والثَّقافات، وهيَ أهمُّ الحاجات الإنسانية لأنها مرتبطة بضروريات البقاء على قيد الحياة، وتشمل المأكل والملبس والمأوى والنَّوم والرَّاحة والهَوَاء. كما تشمل الحاجة إلى الزَّواج للمحافظة على بقاء النوع. </a:t>
            </a:r>
            <a:endParaRPr lang="en-US" sz="33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6466912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sz="3000" dirty="0">
                <a:effectLst>
                  <a:outerShdw blurRad="38100" dist="38100" dir="2700000" algn="tl">
                    <a:srgbClr val="000000">
                      <a:alpha val="43137"/>
                    </a:srgbClr>
                  </a:outerShdw>
                </a:effectLst>
                <a:cs typeface="Ali-A-Sharif Bold" pitchFamily="2" charset="-78"/>
              </a:rPr>
              <a:t>ووفقاً لنَّظرية "مازلو" فإنَّ الحاجات الفسيولوجية تأخذ مكان القمة في إلحاحها على الفرد حتى يصل إشباعها إلى درجة مناسبة. ولهذا تعتبر هذه الحاجات دافعاً قويّاً للعمل. </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000" dirty="0">
                <a:effectLst>
                  <a:outerShdw blurRad="38100" dist="38100" dir="2700000" algn="tl">
                    <a:srgbClr val="000000">
                      <a:alpha val="43137"/>
                    </a:srgbClr>
                  </a:outerShdw>
                </a:effectLst>
                <a:cs typeface="Ali-A-Sharif Bold" pitchFamily="2" charset="-78"/>
              </a:rPr>
              <a:t>وعندما تصل الحاجات الفسيولوجية إلى درجة معقولة من الإشباع، تأخذ في الهبوط في أهميتها، وترتفع حاجة أخرى لتحتل مكان الصدارة لدى الفرد لإشباعها. ومن ثم تأخذ الحاجة إلى الأمن والسلامة بالارتفاع في أهميتها، وتأخذ المكانة الأولى نحو الإشباع، وهكذا.   </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200" b="1" dirty="0">
                <a:solidFill>
                  <a:srgbClr val="00B050"/>
                </a:solidFill>
                <a:effectLst>
                  <a:outerShdw blurRad="38100" dist="38100" dir="2700000" algn="tl">
                    <a:srgbClr val="000000">
                      <a:alpha val="43137"/>
                    </a:srgbClr>
                  </a:outerShdw>
                </a:effectLst>
                <a:cs typeface="Ali-A-Sharif Bold" pitchFamily="2" charset="-78"/>
              </a:rPr>
              <a:t>← ثانياً: حَاجَاتُ الأَمْنِ وَالسَّلاَمَةِ (</a:t>
            </a:r>
            <a:r>
              <a:rPr lang="en-US" sz="3200" b="1" dirty="0">
                <a:solidFill>
                  <a:srgbClr val="00B050"/>
                </a:solidFill>
                <a:effectLst>
                  <a:outerShdw blurRad="38100" dist="38100" dir="2700000" algn="tl">
                    <a:srgbClr val="000000">
                      <a:alpha val="43137"/>
                    </a:srgbClr>
                  </a:outerShdw>
                </a:effectLst>
                <a:cs typeface="Ali-A-Sharif Bold" pitchFamily="2" charset="-78"/>
              </a:rPr>
              <a:t>Safety and Security Needs</a:t>
            </a:r>
            <a:r>
              <a:rPr lang="ar-SA" sz="3200" b="1" dirty="0">
                <a:solidFill>
                  <a:srgbClr val="00B050"/>
                </a:solidFill>
                <a:effectLst>
                  <a:outerShdw blurRad="38100" dist="38100" dir="2700000" algn="tl">
                    <a:srgbClr val="000000">
                      <a:alpha val="43137"/>
                    </a:srgbClr>
                  </a:outerShdw>
                </a:effectLst>
                <a:cs typeface="Ali-A-Sharif Bold" pitchFamily="2" charset="-78"/>
              </a:rPr>
              <a:t>):</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000" dirty="0">
                <a:effectLst>
                  <a:outerShdw blurRad="38100" dist="38100" dir="2700000" algn="tl">
                    <a:srgbClr val="000000">
                      <a:alpha val="43137"/>
                    </a:srgbClr>
                  </a:outerShdw>
                </a:effectLst>
                <a:cs typeface="Ali-A-Sharif Bold" pitchFamily="2" charset="-78"/>
              </a:rPr>
              <a:t>      يُمكن التَّعبير عن حاجات الأمن والسلامة في صورة الرغبة في الحصول على وظيفة تتميز بالاستقرار، أو في سعي الفرد لحماية نفسه من الأخطار التي يتعرض لها، أو الحماية من الأذى الجسدي مثل الحريق أو الحوادث وأخطار التهديد، والحرمان من الأمن </a:t>
            </a:r>
            <a:r>
              <a:rPr lang="ar-SA" sz="3000" dirty="0" smtClean="0">
                <a:effectLst>
                  <a:outerShdw blurRad="38100" dist="38100" dir="2700000" algn="tl">
                    <a:srgbClr val="000000">
                      <a:alpha val="43137"/>
                    </a:srgbClr>
                  </a:outerShdw>
                </a:effectLst>
                <a:cs typeface="Ali-A-Sharif Bold" pitchFamily="2" charset="-78"/>
              </a:rPr>
              <a:t>الاقتصادي</a:t>
            </a:r>
            <a:r>
              <a:rPr lang="ar-IQ" sz="3000" dirty="0" smtClean="0">
                <a:effectLst>
                  <a:outerShdw blurRad="38100" dist="38100" dir="2700000" algn="tl">
                    <a:srgbClr val="000000">
                      <a:alpha val="43137"/>
                    </a:srgbClr>
                  </a:outerShdw>
                </a:effectLst>
                <a:cs typeface="Ali-A-Sharif Bold" pitchFamily="2" charset="-78"/>
              </a:rPr>
              <a:t> </a:t>
            </a:r>
            <a:r>
              <a:rPr lang="ar-SA" sz="3000" dirty="0" smtClean="0">
                <a:effectLst>
                  <a:outerShdw blurRad="38100" dist="38100" dir="2700000" algn="tl">
                    <a:srgbClr val="000000">
                      <a:alpha val="43137"/>
                    </a:srgbClr>
                  </a:outerShdw>
                </a:effectLst>
                <a:cs typeface="Ali-A-Sharif Bold" pitchFamily="2" charset="-78"/>
              </a:rPr>
              <a:t>.</a:t>
            </a:r>
            <a:endParaRPr lang="en-US" sz="30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8153502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5636" y="138545"/>
            <a:ext cx="11499273" cy="1375737"/>
          </a:xfrm>
        </p:spPr>
        <p:txBody>
          <a:bodyPr>
            <a:noAutofit/>
          </a:bodyPr>
          <a:lstStyle/>
          <a:p>
            <a:pPr algn="ctr" rtl="1"/>
            <a:r>
              <a:rPr lang="ar-IQ" sz="8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الثالثة / الدافعيَّة والتَّعلُّم</a:t>
            </a:r>
            <a:endParaRPr lang="en-US" sz="8000" b="1" dirty="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32508" y="1537855"/>
            <a:ext cx="11554691" cy="5098472"/>
          </a:xfrm>
        </p:spPr>
        <p:txBody>
          <a:bodyPr>
            <a:normAutofit lnSpcReduction="10000"/>
          </a:bodyPr>
          <a:lstStyle/>
          <a:p>
            <a:pPr marL="0" indent="0" algn="ctr">
              <a:buNone/>
            </a:pPr>
            <a:r>
              <a:rPr lang="ar-IQ" sz="8000" b="1" dirty="0" smtClean="0">
                <a:effectLst>
                  <a:outerShdw blurRad="38100" dist="38100" dir="2700000" algn="tl">
                    <a:srgbClr val="000000">
                      <a:alpha val="43137"/>
                    </a:srgbClr>
                  </a:outerShdw>
                </a:effectLst>
                <a:cs typeface="Ali-A-Traditional" pitchFamily="2" charset="-78"/>
              </a:rPr>
              <a:t>محتويات المحاضرة</a:t>
            </a:r>
            <a:endParaRPr lang="ar-IQ" sz="200" b="1" dirty="0" smtClean="0">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الدافع</a:t>
            </a:r>
          </a:p>
          <a:p>
            <a:pPr marL="0" indent="0" algn="r" rtl="1">
              <a:buNone/>
            </a:pPr>
            <a:r>
              <a:rPr lang="ar-SA" sz="5400" b="1" dirty="0">
                <a:solidFill>
                  <a:srgbClr val="00B050"/>
                </a:solidFill>
                <a:effectLst>
                  <a:outerShdw blurRad="38100" dist="38100" dir="2700000" algn="tl">
                    <a:srgbClr val="000000">
                      <a:alpha val="43137"/>
                    </a:srgbClr>
                  </a:outerShdw>
                </a:effectLst>
                <a:cs typeface="Ali-A-Sharif Bold" pitchFamily="2" charset="-78"/>
              </a:rPr>
              <a:t>◄ </a:t>
            </a:r>
            <a:r>
              <a:rPr lang="ar-IQ" sz="5400" b="1" dirty="0" smtClean="0">
                <a:solidFill>
                  <a:srgbClr val="00B050"/>
                </a:solidFill>
                <a:effectLst>
                  <a:outerShdw blurRad="38100" dist="38100" dir="2700000" algn="tl">
                    <a:srgbClr val="000000">
                      <a:alpha val="43137"/>
                    </a:srgbClr>
                  </a:outerShdw>
                </a:effectLst>
                <a:cs typeface="Ali-A-Sharif Bold" pitchFamily="2" charset="-78"/>
              </a:rPr>
              <a:t>تصنيف الدوافع</a:t>
            </a:r>
            <a:endParaRPr lang="en-US" sz="5400" b="1" dirty="0">
              <a:solidFill>
                <a:srgbClr val="00B05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نظريـة ماسلو للحاجات الإنسانيَّة والدوافع</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الدافعيَّة وعلاقتها بالتَّعلُّم</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harif Bold" pitchFamily="2" charset="-78"/>
              </a:rPr>
              <a:t>← ثالثاً: الحَاجَاتُ الاجْتِمَاعِيَّةُ (</a:t>
            </a:r>
            <a:r>
              <a:rPr lang="en-US" b="1" dirty="0">
                <a:solidFill>
                  <a:srgbClr val="FF0000"/>
                </a:solidFill>
                <a:effectLst>
                  <a:outerShdw blurRad="38100" dist="38100" dir="2700000" algn="tl">
                    <a:srgbClr val="000000">
                      <a:alpha val="43137"/>
                    </a:srgbClr>
                  </a:outerShdw>
                </a:effectLst>
                <a:cs typeface="Ali-A-Sharif Bold" pitchFamily="2" charset="-78"/>
              </a:rPr>
              <a:t>Social Needs</a:t>
            </a:r>
            <a:r>
              <a:rPr lang="ar-SA" b="1" dirty="0">
                <a:solidFill>
                  <a:srgbClr val="FF0000"/>
                </a:solidFill>
                <a:effectLst>
                  <a:outerShdw blurRad="38100" dist="38100" dir="2700000" algn="tl">
                    <a:srgbClr val="000000">
                      <a:alpha val="43137"/>
                    </a:srgbClr>
                  </a:outerShdw>
                </a:effectLst>
                <a:cs typeface="Ali-A-Sharif Bold" pitchFamily="2" charset="-78"/>
              </a:rPr>
              <a:t>):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      عندما يتغلب الفرد بشكل مستمر على الجوع، وعندما يشعر بقدر كاف من الأمن تصبح الحاجات الاجتماعية هي المسيطرة. وتتعلق هذه الحاجات برغبة الفرد في أنْ يشعر بالانتماء للآخرين، وبقبول الآخرين له، وأنْ يبادلوه الحب والاحترام. أي أنّ الفرد يريد أنْ يشعر بأنّه مطلوب وأنّ الآخرين يحتاجون إليه.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      وتنبع حاجات الإنسان إلى الانتماء من حقيقة كونه كائناً اجتماعياً، لا يستطيع أنْ يعيش في عزلة عن المجتمع الذي يعيش أو يعمل فيه، ويعتمد الإنسان في إشباع حاجاته الاجتماعية على الآخرين مثل الأصدقاء، والزملاء، وجماعات العمل. </a:t>
            </a:r>
            <a:endParaRPr lang="en-US" sz="36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3264492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sz="4000" b="1" dirty="0">
                <a:solidFill>
                  <a:srgbClr val="002060"/>
                </a:solidFill>
                <a:effectLst>
                  <a:outerShdw blurRad="38100" dist="38100" dir="2700000" algn="tl">
                    <a:srgbClr val="000000">
                      <a:alpha val="43137"/>
                    </a:srgbClr>
                  </a:outerShdw>
                </a:effectLst>
                <a:cs typeface="Ali-A-Sharif Bold" pitchFamily="2" charset="-78"/>
              </a:rPr>
              <a:t>← رابعاً: حَاجَاتُ التَّقْدِير وَالاحْتِرَام الذَّاتِي (</a:t>
            </a:r>
            <a:r>
              <a:rPr lang="en-US" sz="4000" b="1" dirty="0">
                <a:solidFill>
                  <a:srgbClr val="002060"/>
                </a:solidFill>
                <a:effectLst>
                  <a:outerShdw blurRad="38100" dist="38100" dir="2700000" algn="tl">
                    <a:srgbClr val="000000">
                      <a:alpha val="43137"/>
                    </a:srgbClr>
                  </a:outerShdw>
                </a:effectLst>
                <a:cs typeface="Ali-A-Sharif Bold" pitchFamily="2" charset="-78"/>
              </a:rPr>
              <a:t>Self – Esteem Needs</a:t>
            </a:r>
            <a:r>
              <a:rPr lang="ar-SA" sz="4000" b="1" dirty="0">
                <a:solidFill>
                  <a:srgbClr val="002060"/>
                </a:solidFill>
                <a:effectLst>
                  <a:outerShdw blurRad="38100" dist="38100" dir="2700000" algn="tl">
                    <a:srgbClr val="000000">
                      <a:alpha val="43137"/>
                    </a:srgbClr>
                  </a:outerShdw>
                </a:effectLst>
                <a:cs typeface="Ali-A-Sharif Bold" pitchFamily="2" charset="-78"/>
              </a:rPr>
              <a:t>):</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b="1" dirty="0">
                <a:solidFill>
                  <a:srgbClr val="00B0F0"/>
                </a:solidFill>
                <a:effectLst>
                  <a:outerShdw blurRad="38100" dist="38100" dir="2700000" algn="tl">
                    <a:srgbClr val="000000">
                      <a:alpha val="43137"/>
                    </a:srgbClr>
                  </a:outerShdw>
                </a:effectLst>
                <a:cs typeface="Ali-A-Sharif Bold" pitchFamily="2" charset="-78"/>
              </a:rPr>
              <a:t>      لهذه الحاجات شقان: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يتعلَّق الأول بالاعتداد بالنَّفس: ويشمل ذلك الثقة بالنفس واحترامها والجدارة والاستقلال. ويقود إشباع هذه الحاجات إلى شعور الفرد بالمقدرة والقوة، وبأنّه مفيد وضروري في هذا العالم.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ويتعلَّق الشق الآخر بحاجاته إلى الشعور باعتراف الآخرين به: وليس من شك، أنّ الحاجات المرتبطة بالشق الأول ليست كافيةً إذا لم يتم تدعيمها بحاجات الشق الآخر. فاعتداد الفرد بنفسه ليس كافياً إذا لم يتم تدعيمه بإظهار الآخرين له أنّه مهم فعلاً. </a:t>
            </a:r>
            <a:endParaRPr lang="en-US" sz="36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0013115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52400"/>
            <a:ext cx="11942618" cy="6594764"/>
          </a:xfrm>
        </p:spPr>
        <p:txBody>
          <a:bodyPr>
            <a:noAutofit/>
          </a:bodyPr>
          <a:lstStyle/>
          <a:p>
            <a:pPr algn="r" rtl="1">
              <a:lnSpc>
                <a:spcPct val="150000"/>
              </a:lnSpc>
            </a:pPr>
            <a:r>
              <a:rPr lang="ar-SA" b="1" dirty="0">
                <a:solidFill>
                  <a:srgbClr val="FF0000"/>
                </a:solidFill>
                <a:effectLst>
                  <a:outerShdw blurRad="38100" dist="38100" dir="2700000" algn="tl">
                    <a:srgbClr val="000000">
                      <a:alpha val="43137"/>
                    </a:srgbClr>
                  </a:outerShdw>
                </a:effectLst>
                <a:cs typeface="Ali-A-Sharif Bold" pitchFamily="2" charset="-78"/>
              </a:rPr>
              <a:t>← خَامِساً: حَاجَاتُ تَحْقِيق الذَّات (</a:t>
            </a:r>
            <a:r>
              <a:rPr lang="en-US" b="1" dirty="0">
                <a:solidFill>
                  <a:srgbClr val="FF0000"/>
                </a:solidFill>
                <a:effectLst>
                  <a:outerShdw blurRad="38100" dist="38100" dir="2700000" algn="tl">
                    <a:srgbClr val="000000">
                      <a:alpha val="43137"/>
                    </a:srgbClr>
                  </a:outerShdw>
                </a:effectLst>
                <a:cs typeface="Ali-A-Sharif Bold" pitchFamily="2" charset="-78"/>
              </a:rPr>
              <a:t>Self – Actualization Needs</a:t>
            </a:r>
            <a:r>
              <a:rPr lang="ar-SA" b="1" dirty="0">
                <a:solidFill>
                  <a:srgbClr val="FF0000"/>
                </a:solidFill>
                <a:effectLst>
                  <a:outerShdw blurRad="38100" dist="38100" dir="2700000" algn="tl">
                    <a:srgbClr val="000000">
                      <a:alpha val="43137"/>
                    </a:srgbClr>
                  </a:outerShdw>
                </a:effectLst>
                <a:cs typeface="Ali-A-Sharif Bold" pitchFamily="2" charset="-78"/>
              </a:rPr>
              <a:t>): </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SA" sz="4000" dirty="0">
                <a:effectLst>
                  <a:outerShdw blurRad="38100" dist="38100" dir="2700000" algn="tl">
                    <a:srgbClr val="000000">
                      <a:alpha val="43137"/>
                    </a:srgbClr>
                  </a:outerShdw>
                </a:effectLst>
                <a:cs typeface="Ali-A-Sharif Bold" pitchFamily="2" charset="-78"/>
              </a:rPr>
              <a:t>      بعد أنْ يشبعَ الإنسان الحاجات السَّابقة، تصبح أهمَّ حاجات يسعى إلى إشباعها هي مجموعة حاجات تحقيق الذات. ويعني تحقيق الذات رغبة الفرد في تحقيق أهدافه وطموحاته، وأنْ يصبح أكثر تميزاً عن غيره من الأفراد، وأنْ يصبح قادراً على فعل أي شيء يستطيعه بنو الانسان. إنها حاجة الطبيب ليصبح أفضل الأطباء، والموظف ليصبح أفضل الموظفين، وهكذا</a:t>
            </a:r>
            <a:r>
              <a:rPr lang="ar-SA" sz="4000" dirty="0" smtClean="0">
                <a:effectLst>
                  <a:outerShdw blurRad="38100" dist="38100" dir="2700000" algn="tl">
                    <a:srgbClr val="000000">
                      <a:alpha val="43137"/>
                    </a:srgbClr>
                  </a:outerShdw>
                </a:effectLst>
                <a:cs typeface="Ali-A-Sharif Bold" pitchFamily="2" charset="-78"/>
              </a:rPr>
              <a:t>.</a:t>
            </a:r>
            <a:endParaRPr lang="en-US" sz="40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5028905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307553"/>
          </a:xfrm>
        </p:spPr>
        <p:txBody>
          <a:bodyPr>
            <a:normAutofit/>
          </a:bodyPr>
          <a:lstStyle/>
          <a:p>
            <a:pPr algn="ctr" rtl="1"/>
            <a:r>
              <a:rPr lang="ar-SA" sz="6600" b="1" dirty="0" smtClean="0">
                <a:solidFill>
                  <a:srgbClr val="FF0000"/>
                </a:solidFill>
                <a:effectLst>
                  <a:outerShdw blurRad="38100" dist="38100" dir="2700000" algn="tl">
                    <a:srgbClr val="000000">
                      <a:alpha val="43137"/>
                    </a:srgbClr>
                  </a:outerShdw>
                </a:effectLst>
                <a:cs typeface="Ali-A-Samik" pitchFamily="2" charset="-78"/>
              </a:rPr>
              <a:t>وَظَائِفُ </a:t>
            </a:r>
            <a:r>
              <a:rPr lang="ar-SA" sz="6600" b="1" dirty="0">
                <a:solidFill>
                  <a:srgbClr val="FF0000"/>
                </a:solidFill>
                <a:effectLst>
                  <a:outerShdw blurRad="38100" dist="38100" dir="2700000" algn="tl">
                    <a:srgbClr val="000000">
                      <a:alpha val="43137"/>
                    </a:srgbClr>
                  </a:outerShdw>
                </a:effectLst>
                <a:cs typeface="Ali-A-Samik" pitchFamily="2" charset="-78"/>
              </a:rPr>
              <a:t>الدَّافِعِيَّةِ</a:t>
            </a:r>
            <a:endParaRPr lang="en-US" sz="66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302327"/>
            <a:ext cx="11928764" cy="5361710"/>
          </a:xfrm>
        </p:spPr>
        <p:txBody>
          <a:bodyPr>
            <a:noAutofit/>
          </a:bodyPr>
          <a:lstStyle/>
          <a:p>
            <a:pPr marL="0" indent="0" algn="r" rtl="1">
              <a:lnSpc>
                <a:spcPct val="150000"/>
              </a:lnSpc>
              <a:buNone/>
            </a:pPr>
            <a:r>
              <a:rPr lang="ar-SA" sz="3600" b="1" dirty="0" smtClean="0">
                <a:effectLst>
                  <a:outerShdw blurRad="38100" dist="38100" dir="2700000" algn="tl">
                    <a:srgbClr val="000000">
                      <a:alpha val="43137"/>
                    </a:srgbClr>
                  </a:outerShdw>
                </a:effectLst>
                <a:cs typeface="Ali-A-Samik" pitchFamily="2" charset="-78"/>
              </a:rPr>
              <a:t>يُمكن </a:t>
            </a:r>
            <a:r>
              <a:rPr lang="ar-SA" sz="3600" b="1" dirty="0">
                <a:effectLst>
                  <a:outerShdw blurRad="38100" dist="38100" dir="2700000" algn="tl">
                    <a:srgbClr val="000000">
                      <a:alpha val="43137"/>
                    </a:srgbClr>
                  </a:outerShdw>
                </a:effectLst>
                <a:cs typeface="Ali-A-Samik" pitchFamily="2" charset="-78"/>
              </a:rPr>
              <a:t>للدَّافعيَّة أنْ </a:t>
            </a:r>
            <a:r>
              <a:rPr lang="ar-SA" sz="3600" b="1" dirty="0" smtClean="0">
                <a:effectLst>
                  <a:outerShdw blurRad="38100" dist="38100" dir="2700000" algn="tl">
                    <a:srgbClr val="000000">
                      <a:alpha val="43137"/>
                    </a:srgbClr>
                  </a:outerShdw>
                </a:effectLst>
                <a:cs typeface="Ali-A-Samik" pitchFamily="2" charset="-78"/>
              </a:rPr>
              <a:t>تؤد</a:t>
            </a:r>
            <a:r>
              <a:rPr lang="ar-IQ" sz="3600" b="1" dirty="0" smtClean="0">
                <a:effectLst>
                  <a:outerShdw blurRad="38100" dist="38100" dir="2700000" algn="tl">
                    <a:srgbClr val="000000">
                      <a:alpha val="43137"/>
                    </a:srgbClr>
                  </a:outerShdw>
                </a:effectLst>
                <a:cs typeface="Ali-A-Samik" pitchFamily="2" charset="-78"/>
              </a:rPr>
              <a:t>ي</a:t>
            </a:r>
            <a:r>
              <a:rPr lang="ar-SA" sz="3600" b="1" dirty="0" smtClean="0">
                <a:effectLst>
                  <a:outerShdw blurRad="38100" dist="38100" dir="2700000" algn="tl">
                    <a:srgbClr val="000000">
                      <a:alpha val="43137"/>
                    </a:srgbClr>
                  </a:outerShdw>
                </a:effectLst>
                <a:cs typeface="Ali-A-Samik" pitchFamily="2" charset="-78"/>
              </a:rPr>
              <a:t> </a:t>
            </a:r>
            <a:r>
              <a:rPr lang="ar-SA" sz="3600" b="1" dirty="0">
                <a:effectLst>
                  <a:outerShdw blurRad="38100" dist="38100" dir="2700000" algn="tl">
                    <a:srgbClr val="000000">
                      <a:alpha val="43137"/>
                    </a:srgbClr>
                  </a:outerShdw>
                </a:effectLst>
                <a:cs typeface="Ali-A-Samik" pitchFamily="2" charset="-78"/>
              </a:rPr>
              <a:t>الوظائف التالية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70C0"/>
                </a:solidFill>
                <a:effectLst>
                  <a:outerShdw blurRad="38100" dist="38100" dir="2700000" algn="tl">
                    <a:srgbClr val="000000">
                      <a:alpha val="43137"/>
                    </a:srgbClr>
                  </a:outerShdw>
                </a:effectLst>
                <a:cs typeface="Ali-A-Samik" pitchFamily="2" charset="-78"/>
              </a:rPr>
              <a:t>1- تَنشيطُ السُّلوك من أجل إشباع الحاجات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FF0000"/>
                </a:solidFill>
                <a:effectLst>
                  <a:outerShdw blurRad="38100" dist="38100" dir="2700000" algn="tl">
                    <a:srgbClr val="000000">
                      <a:alpha val="43137"/>
                    </a:srgbClr>
                  </a:outerShdw>
                </a:effectLst>
                <a:cs typeface="Ali-A-Samik" pitchFamily="2" charset="-78"/>
              </a:rPr>
              <a:t>2- تَوجيهُ السُّلوك نحو مصدر إشباع الحاجة واختيار الوسائل المناسبة لذلك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B050"/>
                </a:solidFill>
                <a:effectLst>
                  <a:outerShdw blurRad="38100" dist="38100" dir="2700000" algn="tl">
                    <a:srgbClr val="000000">
                      <a:alpha val="43137"/>
                    </a:srgbClr>
                  </a:outerShdw>
                </a:effectLst>
                <a:cs typeface="Ali-A-Samik" pitchFamily="2" charset="-78"/>
              </a:rPr>
              <a:t>3- تُحَدِدُ الدَّوافع شدةَ السُّلوك اعتماداً على مدى الحاجة أو سهولة وصعوبة الوصول للهدف .</a:t>
            </a:r>
            <a:r>
              <a:rPr lang="en-US" sz="3600" b="1" dirty="0">
                <a:effectLst>
                  <a:outerShdw blurRad="38100" dist="38100" dir="2700000" algn="tl">
                    <a:srgbClr val="000000">
                      <a:alpha val="43137"/>
                    </a:srgbClr>
                  </a:outerShdw>
                </a:effectLst>
                <a:cs typeface="Ali-A-Samik" pitchFamily="2" charset="-78"/>
              </a:rPr>
              <a:t/>
            </a:r>
            <a:br>
              <a:rPr lang="en-US" sz="3600" b="1" dirty="0">
                <a:effectLst>
                  <a:outerShdw blurRad="38100" dist="38100" dir="2700000" algn="tl">
                    <a:srgbClr val="000000">
                      <a:alpha val="43137"/>
                    </a:srgbClr>
                  </a:outerShdw>
                </a:effectLst>
                <a:cs typeface="Ali-A-Samik" pitchFamily="2" charset="-78"/>
              </a:rPr>
            </a:br>
            <a:r>
              <a:rPr lang="ar-SA" sz="3600" b="1" dirty="0">
                <a:solidFill>
                  <a:srgbClr val="002060"/>
                </a:solidFill>
                <a:effectLst>
                  <a:outerShdw blurRad="38100" dist="38100" dir="2700000" algn="tl">
                    <a:srgbClr val="000000">
                      <a:alpha val="43137"/>
                    </a:srgbClr>
                  </a:outerShdw>
                </a:effectLst>
                <a:cs typeface="Ali-A-Samik" pitchFamily="2" charset="-78"/>
              </a:rPr>
              <a:t>4- تُحَافِظُ عَلَى استمراريَّة السُّلوك فالدوافع تمد السلوك بالطاقة اللازمة لإشباع الدوافع . </a:t>
            </a:r>
            <a:r>
              <a:rPr lang="ar-SA" sz="3600" b="1" dirty="0">
                <a:effectLst>
                  <a:outerShdw blurRad="38100" dist="38100" dir="2700000" algn="tl">
                    <a:srgbClr val="000000">
                      <a:alpha val="43137"/>
                    </a:srgbClr>
                  </a:outerShdw>
                </a:effectLst>
                <a:cs typeface="Ali-A-Samik" pitchFamily="2" charset="-78"/>
              </a:rPr>
              <a:t> </a:t>
            </a:r>
            <a:endParaRPr lang="en-US" sz="3600" b="1" dirty="0">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600" b="1" dirty="0">
                <a:effectLst>
                  <a:outerShdw blurRad="38100" dist="38100" dir="2700000" algn="tl">
                    <a:srgbClr val="000000">
                      <a:alpha val="43137"/>
                    </a:srgbClr>
                  </a:outerShdw>
                </a:effectLst>
                <a:cs typeface="Ali-A-Samik" pitchFamily="2" charset="-78"/>
              </a:rPr>
              <a:t>5- تَحقيقُ الغايات والأهداف المَنْشودة . </a:t>
            </a:r>
            <a:endParaRPr lang="en-US" sz="36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257353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80109"/>
            <a:ext cx="11873346" cy="1246909"/>
          </a:xfrm>
        </p:spPr>
        <p:txBody>
          <a:bodyPr>
            <a:noAutofit/>
          </a:bodyPr>
          <a:lstStyle/>
          <a:p>
            <a:pPr algn="ctr" rtl="1"/>
            <a:r>
              <a:rPr lang="ar-SA" sz="8000" b="1" dirty="0">
                <a:solidFill>
                  <a:srgbClr val="FF0000"/>
                </a:solidFill>
                <a:effectLst>
                  <a:outerShdw blurRad="38100" dist="38100" dir="2700000" algn="tl">
                    <a:srgbClr val="000000">
                      <a:alpha val="43137"/>
                    </a:srgbClr>
                  </a:outerShdw>
                </a:effectLst>
                <a:cs typeface="Ali-A-Samik" pitchFamily="2" charset="-78"/>
              </a:rPr>
              <a:t>الدَّافِعِيَّةُ وَعَلاَقُتُهَا </a:t>
            </a:r>
            <a:r>
              <a:rPr lang="ar-SA" sz="8000" b="1" dirty="0" smtClean="0">
                <a:solidFill>
                  <a:srgbClr val="FF0000"/>
                </a:solidFill>
                <a:effectLst>
                  <a:outerShdw blurRad="38100" dist="38100" dir="2700000" algn="tl">
                    <a:srgbClr val="000000">
                      <a:alpha val="43137"/>
                    </a:srgbClr>
                  </a:outerShdw>
                </a:effectLst>
                <a:cs typeface="Ali-A-Samik" pitchFamily="2" charset="-78"/>
              </a:rPr>
              <a:t>بِالتَّعَلُّمِِ</a:t>
            </a:r>
            <a:endParaRPr lang="en-US" sz="8000" b="1"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496291"/>
            <a:ext cx="11928764" cy="5167746"/>
          </a:xfrm>
        </p:spPr>
        <p:txBody>
          <a:bodyPr>
            <a:noAutofit/>
          </a:bodyPr>
          <a:lstStyle/>
          <a:p>
            <a:pPr marL="0" indent="0" algn="r" rtl="1">
              <a:lnSpc>
                <a:spcPct val="150000"/>
              </a:lnSpc>
              <a:buNone/>
            </a:pPr>
            <a:r>
              <a:rPr lang="ar-SA" sz="4000" b="1" dirty="0">
                <a:effectLst>
                  <a:outerShdw blurRad="38100" dist="38100" dir="2700000" algn="tl">
                    <a:srgbClr val="000000">
                      <a:alpha val="43137"/>
                    </a:srgbClr>
                  </a:outerShdw>
                </a:effectLst>
                <a:cs typeface="Ali-A-Samik" pitchFamily="2" charset="-78"/>
              </a:rPr>
              <a:t>إذا كانت الدَّافعية وسيلة لتحقيق الأهداف التَّعليميَّة فإنّها تعدُّ من أهمِّ العوامل التي تساعد على تحصيل المعرفة والفهم والمهارات وغيرها من الأهداف التي نسعى لتحقيقها مثلها في ذلك مثل الذَّكاء والخبرة السَّابقة ، فالطلاب الذين يتمتّعون بدافعية عالية يَتِمُّ تحصيلهم الدِّراسي بفاعلية أكبر في حين أنّ المتعلمين الذين ليس لديهم دافعية عالية قد يصبحون مثار شغب وسخرية داخل الصَّف والقاعة </a:t>
            </a:r>
            <a:r>
              <a:rPr lang="ar-SA" sz="4000" b="1" dirty="0" smtClean="0">
                <a:effectLst>
                  <a:outerShdw blurRad="38100" dist="38100" dir="2700000" algn="tl">
                    <a:srgbClr val="000000">
                      <a:alpha val="43137"/>
                    </a:srgbClr>
                  </a:outerShdw>
                </a:effectLst>
                <a:cs typeface="Ali-A-Samik" pitchFamily="2" charset="-78"/>
              </a:rPr>
              <a:t>الدراسيَّة</a:t>
            </a:r>
            <a:endParaRPr lang="en-US" sz="36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707160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98036" cy="6594763"/>
          </a:xfrm>
        </p:spPr>
        <p:txBody>
          <a:bodyPr>
            <a:noAutofit/>
          </a:bodyPr>
          <a:lstStyle/>
          <a:p>
            <a:pPr algn="r" rtl="1">
              <a:lnSpc>
                <a:spcPct val="150000"/>
              </a:lnSpc>
            </a:pPr>
            <a:r>
              <a:rPr lang="ar-IQ" sz="4000" b="1" dirty="0" smtClean="0">
                <a:solidFill>
                  <a:srgbClr val="FF0000"/>
                </a:solidFill>
                <a:effectLst>
                  <a:outerShdw blurRad="38100" dist="38100" dir="2700000" algn="tl">
                    <a:srgbClr val="000000">
                      <a:alpha val="43137"/>
                    </a:srgbClr>
                  </a:outerShdw>
                </a:effectLst>
                <a:cs typeface="Ali-A-Jiddah" pitchFamily="2" charset="-78"/>
              </a:rPr>
              <a:t>                     </a:t>
            </a:r>
            <a:r>
              <a:rPr lang="ar-SA" sz="4000" b="1" dirty="0" smtClean="0">
                <a:solidFill>
                  <a:srgbClr val="FF0000"/>
                </a:solidFill>
                <a:effectLst>
                  <a:outerShdw blurRad="38100" dist="38100" dir="2700000" algn="tl">
                    <a:srgbClr val="000000">
                      <a:alpha val="43137"/>
                    </a:srgbClr>
                  </a:outerShdw>
                </a:effectLst>
                <a:cs typeface="Ali-A-Jiddah" pitchFamily="2" charset="-78"/>
              </a:rPr>
              <a:t>وَظَائِفُ </a:t>
            </a:r>
            <a:r>
              <a:rPr lang="ar-SA" sz="4000" b="1" dirty="0">
                <a:solidFill>
                  <a:srgbClr val="FF0000"/>
                </a:solidFill>
                <a:effectLst>
                  <a:outerShdw blurRad="38100" dist="38100" dir="2700000" algn="tl">
                    <a:srgbClr val="000000">
                      <a:alpha val="43137"/>
                    </a:srgbClr>
                  </a:outerShdw>
                </a:effectLst>
                <a:cs typeface="Ali-A-Jiddah" pitchFamily="2" charset="-78"/>
              </a:rPr>
              <a:t>الدَّوَافِعِ فِي عَمَلِيَّةَ التَّعْلُّمِ</a:t>
            </a:r>
            <a:r>
              <a:rPr lang="en-US" sz="2800" dirty="0">
                <a:cs typeface="Ali-A-Sahifa Bold" pitchFamily="2" charset="-78"/>
              </a:rPr>
              <a:t/>
            </a:r>
            <a:br>
              <a:rPr lang="en-US" sz="2800" dirty="0">
                <a:cs typeface="Ali-A-Sahifa Bold" pitchFamily="2" charset="-78"/>
              </a:rPr>
            </a:br>
            <a:r>
              <a:rPr lang="ar-SA" sz="3200" b="1" dirty="0" smtClean="0">
                <a:effectLst>
                  <a:outerShdw blurRad="38100" dist="38100" dir="2700000" algn="tl">
                    <a:srgbClr val="000000">
                      <a:alpha val="43137"/>
                    </a:srgbClr>
                  </a:outerShdw>
                </a:effectLst>
                <a:cs typeface="Ali-A-Sahifa Bold" pitchFamily="2" charset="-78"/>
              </a:rPr>
              <a:t>1- </a:t>
            </a:r>
            <a:r>
              <a:rPr lang="ar-SA" sz="3200" b="1" dirty="0">
                <a:effectLst>
                  <a:outerShdw blurRad="38100" dist="38100" dir="2700000" algn="tl">
                    <a:srgbClr val="000000">
                      <a:alpha val="43137"/>
                    </a:srgbClr>
                  </a:outerShdw>
                </a:effectLst>
                <a:cs typeface="Ali-A-Sahifa Bold" pitchFamily="2" charset="-78"/>
              </a:rPr>
              <a:t>تضعُ الدَّوافع أمامَ الفرد أهدافاً معينةً يسعى وينشط لتحقيقها بناءً على وضوح الهدف وحيويته والغرض منه وقربه أو بعده وهُنَا يصبح التَّعلُّم مُجديَّاً </a:t>
            </a:r>
            <a:r>
              <a:rPr lang="en-US" sz="3200" b="1" dirty="0">
                <a:effectLst>
                  <a:outerShdw blurRad="38100" dist="38100" dir="2700000" algn="tl">
                    <a:srgbClr val="000000">
                      <a:alpha val="43137"/>
                    </a:srgbClr>
                  </a:outerShdw>
                </a:effectLst>
                <a:cs typeface="Ali-A-Sahifa Bold" pitchFamily="2" charset="-78"/>
              </a:rPr>
              <a:t>  .</a:t>
            </a:r>
            <a:br>
              <a:rPr lang="en-US" sz="3200" b="1" dirty="0">
                <a:effectLst>
                  <a:outerShdw blurRad="38100" dist="38100" dir="2700000" algn="tl">
                    <a:srgbClr val="000000">
                      <a:alpha val="43137"/>
                    </a:srgbClr>
                  </a:outerShdw>
                </a:effectLst>
                <a:cs typeface="Ali-A-Sahifa Bold" pitchFamily="2" charset="-78"/>
              </a:rPr>
            </a:br>
            <a:r>
              <a:rPr lang="ar-SA" sz="3200" b="1" dirty="0">
                <a:effectLst>
                  <a:outerShdw blurRad="38100" dist="38100" dir="2700000" algn="tl">
                    <a:srgbClr val="000000">
                      <a:alpha val="43137"/>
                    </a:srgbClr>
                  </a:outerShdw>
                </a:effectLst>
                <a:cs typeface="Ali-A-Sahifa Bold" pitchFamily="2" charset="-78"/>
              </a:rPr>
              <a:t>2- تمدُّ السلوك بالطَّاقة وتثير النشاط. فالتَّعلُّم يحدث عن طريق النشاط الذي يقوم به الطالب، ويحدث هذا النشاط عند ظهور دافع (حاجة تسعى إلى الإشباع) ويزداد ذلك النشاط بزيادة الدافع </a:t>
            </a:r>
            <a:r>
              <a:rPr lang="en-US" sz="3200" b="1" dirty="0">
                <a:effectLst>
                  <a:outerShdw blurRad="38100" dist="38100" dir="2700000" algn="tl">
                    <a:srgbClr val="000000">
                      <a:alpha val="43137"/>
                    </a:srgbClr>
                  </a:outerShdw>
                </a:effectLst>
                <a:cs typeface="Ali-A-Sahifa Bold" pitchFamily="2" charset="-78"/>
              </a:rPr>
              <a:t>.</a:t>
            </a:r>
            <a:br>
              <a:rPr lang="en-US" sz="3200" b="1" dirty="0">
                <a:effectLst>
                  <a:outerShdw blurRad="38100" dist="38100" dir="2700000" algn="tl">
                    <a:srgbClr val="000000">
                      <a:alpha val="43137"/>
                    </a:srgbClr>
                  </a:outerShdw>
                </a:effectLst>
                <a:cs typeface="Ali-A-Sahifa Bold" pitchFamily="2" charset="-78"/>
              </a:rPr>
            </a:br>
            <a:r>
              <a:rPr lang="ar-SA" sz="3200" b="1" dirty="0">
                <a:effectLst>
                  <a:outerShdw blurRad="38100" dist="38100" dir="2700000" algn="tl">
                    <a:srgbClr val="000000">
                      <a:alpha val="43137"/>
                    </a:srgbClr>
                  </a:outerShdw>
                </a:effectLst>
                <a:cs typeface="Ali-A-Sahifa Bold" pitchFamily="2" charset="-78"/>
              </a:rPr>
              <a:t>3- تساعد على تحديد أوجه النشاط المطلوب لكي يتم التعلم، فالدوافع تجعل الفرد يستجيب لبعض المواقف (تركيز الانتباه في اتجاه واحد) وحول نشاط معين حسب اللزوم ومقتضيات الظروف </a:t>
            </a:r>
            <a:endParaRPr lang="en-US" sz="3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0873549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5"/>
            <a:ext cx="9497291" cy="969818"/>
          </a:xfrm>
        </p:spPr>
        <p:txBody>
          <a:bodyPr>
            <a:noAutofit/>
          </a:bodyPr>
          <a:lstStyle/>
          <a:p>
            <a:pPr algn="ctr" rtl="1"/>
            <a:r>
              <a:rPr lang="ar-SA" sz="7200" b="1" dirty="0" smtClean="0">
                <a:effectLst>
                  <a:outerShdw blurRad="38100" dist="38100" dir="2700000" algn="tl">
                    <a:srgbClr val="000000">
                      <a:alpha val="43137"/>
                    </a:srgbClr>
                  </a:outerShdw>
                </a:effectLst>
                <a:cs typeface="Ali-A-Sharif Bold" pitchFamily="2" charset="-78"/>
              </a:rPr>
              <a:t>أَسْبَابُ </a:t>
            </a:r>
            <a:r>
              <a:rPr lang="ar-SA" sz="7200" b="1" dirty="0">
                <a:effectLst>
                  <a:outerShdw blurRad="38100" dist="38100" dir="2700000" algn="tl">
                    <a:srgbClr val="000000">
                      <a:alpha val="43137"/>
                    </a:srgbClr>
                  </a:outerShdw>
                </a:effectLst>
                <a:cs typeface="Ali-A-Sharif Bold" pitchFamily="2" charset="-78"/>
              </a:rPr>
              <a:t>انخِفَاضِ الدَّافِعِيَّةِ</a:t>
            </a:r>
            <a:endParaRPr lang="en-US" sz="7200" dirty="0">
              <a:effectLst>
                <a:outerShdw blurRad="38100" dist="38100" dir="2700000" algn="tl">
                  <a:srgbClr val="000000">
                    <a:alpha val="43137"/>
                  </a:srgbClr>
                </a:outerShdw>
              </a:effectLst>
              <a:cs typeface="Ali-A-Sharif Bold" pitchFamily="2" charset="-78"/>
            </a:endParaRPr>
          </a:p>
        </p:txBody>
      </p:sp>
      <p:sp>
        <p:nvSpPr>
          <p:cNvPr id="2" name="Content Placeholder 1"/>
          <p:cNvSpPr>
            <a:spLocks noGrp="1"/>
          </p:cNvSpPr>
          <p:nvPr>
            <p:ph idx="1"/>
          </p:nvPr>
        </p:nvSpPr>
        <p:spPr>
          <a:xfrm>
            <a:off x="138544" y="1108364"/>
            <a:ext cx="11887201" cy="5624945"/>
          </a:xfrm>
        </p:spPr>
        <p:txBody>
          <a:bodyPr>
            <a:noAutofit/>
          </a:bodyPr>
          <a:lstStyle/>
          <a:p>
            <a:pPr marL="0" indent="0" algn="r" rtl="1">
              <a:lnSpc>
                <a:spcPct val="150000"/>
              </a:lnSpc>
              <a:buNone/>
            </a:pPr>
            <a:r>
              <a:rPr lang="ar-SA" sz="3200" b="1" dirty="0">
                <a:solidFill>
                  <a:schemeClr val="accent5"/>
                </a:solidFill>
                <a:effectLst>
                  <a:outerShdw blurRad="38100" dist="38100" dir="2700000" algn="tl">
                    <a:srgbClr val="000000">
                      <a:alpha val="43137"/>
                    </a:srgbClr>
                  </a:outerShdw>
                </a:effectLst>
                <a:cs typeface="Ali-A-Sharif Bold" pitchFamily="2" charset="-78"/>
              </a:rPr>
              <a:t>يرجع انخفاض الدَّافعية نحو الدِّراسة إلى عدة أسباب منها:- </a:t>
            </a:r>
            <a:r>
              <a:rPr lang="en-US" sz="3200" b="1" dirty="0">
                <a:solidFill>
                  <a:schemeClr val="accent5"/>
                </a:solidFill>
                <a:effectLst>
                  <a:outerShdw blurRad="38100" dist="38100" dir="2700000" algn="tl">
                    <a:srgbClr val="000000">
                      <a:alpha val="43137"/>
                    </a:srgbClr>
                  </a:outerShdw>
                </a:effectLst>
                <a:cs typeface="Ali-A-Sharif Bold" pitchFamily="2" charset="-78"/>
              </a:rPr>
              <a:t> </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200" b="1" dirty="0">
                <a:solidFill>
                  <a:srgbClr val="FF0000"/>
                </a:solidFill>
                <a:effectLst>
                  <a:outerShdw blurRad="38100" dist="38100" dir="2700000" algn="tl">
                    <a:srgbClr val="000000">
                      <a:alpha val="43137"/>
                    </a:srgbClr>
                  </a:outerShdw>
                </a:effectLst>
                <a:cs typeface="Ali-A-Sharif Bold" pitchFamily="2" charset="-78"/>
              </a:rPr>
              <a:t>1- الاستجابة لسلوك الوالدين : ويتمثل ذلك في عدة نقاط </a:t>
            </a:r>
            <a:r>
              <a:rPr lang="en-US" sz="3000" b="1" dirty="0">
                <a:solidFill>
                  <a:srgbClr val="FF0000"/>
                </a:solidFill>
                <a:effectLst>
                  <a:outerShdw blurRad="38100" dist="38100" dir="2700000" algn="tl">
                    <a:srgbClr val="000000">
                      <a:alpha val="43137"/>
                    </a:srgbClr>
                  </a:outerShdw>
                </a:effectLst>
                <a:cs typeface="Ali-A-Sharif Bold" pitchFamily="2" charset="-78"/>
              </a:rPr>
              <a:t> :</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200" b="1" dirty="0">
                <a:solidFill>
                  <a:srgbClr val="00B050"/>
                </a:solidFill>
                <a:effectLst>
                  <a:outerShdw blurRad="38100" dist="38100" dir="2700000" algn="tl">
                    <a:srgbClr val="000000">
                      <a:alpha val="43137"/>
                    </a:srgbClr>
                  </a:outerShdw>
                </a:effectLst>
                <a:cs typeface="Ali-A-Sharif Bold" pitchFamily="2" charset="-78"/>
              </a:rPr>
              <a:t>‌أ</a:t>
            </a:r>
            <a:r>
              <a:rPr lang="en-US" sz="3200" b="1" dirty="0">
                <a:solidFill>
                  <a:srgbClr val="00B050"/>
                </a:solidFill>
                <a:effectLst>
                  <a:outerShdw blurRad="38100" dist="38100" dir="2700000" algn="tl">
                    <a:srgbClr val="000000">
                      <a:alpha val="43137"/>
                    </a:srgbClr>
                  </a:outerShdw>
                </a:effectLst>
                <a:cs typeface="Ali-A-Sharif Bold" pitchFamily="2" charset="-78"/>
              </a:rPr>
              <a:t>-  </a:t>
            </a:r>
            <a:r>
              <a:rPr lang="ar-SA" sz="3200" b="1" dirty="0">
                <a:solidFill>
                  <a:srgbClr val="00B050"/>
                </a:solidFill>
                <a:effectLst>
                  <a:outerShdw blurRad="38100" dist="38100" dir="2700000" algn="tl">
                    <a:srgbClr val="000000">
                      <a:alpha val="43137"/>
                    </a:srgbClr>
                  </a:outerShdw>
                </a:effectLst>
                <a:cs typeface="Ali-A-Sharif Bold" pitchFamily="2" charset="-78"/>
              </a:rPr>
              <a:t>توقعات الوالدين: </a:t>
            </a:r>
            <a:r>
              <a:rPr lang="ar-SA" sz="3000" dirty="0">
                <a:effectLst>
                  <a:outerShdw blurRad="38100" dist="38100" dir="2700000" algn="tl">
                    <a:srgbClr val="000000">
                      <a:alpha val="43137"/>
                    </a:srgbClr>
                  </a:outerShdw>
                </a:effectLst>
                <a:cs typeface="Ali-A-Sharif Bold" pitchFamily="2" charset="-78"/>
              </a:rPr>
              <a:t>فعندما تكون توقعات الوالدين مرتفعة جداً فإن الأطفال يخافونً من الفشل وبالتالي تنخفض </a:t>
            </a:r>
            <a:r>
              <a:rPr lang="ar-SA" sz="3000" dirty="0" smtClean="0">
                <a:effectLst>
                  <a:outerShdw blurRad="38100" dist="38100" dir="2700000" algn="tl">
                    <a:srgbClr val="000000">
                      <a:alpha val="43137"/>
                    </a:srgbClr>
                  </a:outerShdw>
                </a:effectLst>
                <a:cs typeface="Ali-A-Sharif Bold" pitchFamily="2" charset="-78"/>
              </a:rPr>
              <a:t>الدافعي</a:t>
            </a:r>
            <a:r>
              <a:rPr lang="ar-IQ" sz="3000" dirty="0" smtClean="0">
                <a:effectLst>
                  <a:outerShdw blurRad="38100" dist="38100" dir="2700000" algn="tl">
                    <a:srgbClr val="000000">
                      <a:alpha val="43137"/>
                    </a:srgbClr>
                  </a:outerShdw>
                </a:effectLst>
                <a:cs typeface="Ali-A-Sharif Bold" pitchFamily="2" charset="-78"/>
              </a:rPr>
              <a:t>َّ</a:t>
            </a:r>
            <a:r>
              <a:rPr lang="ar-SA" sz="3000" dirty="0" smtClean="0">
                <a:effectLst>
                  <a:outerShdw blurRad="38100" dist="38100" dir="2700000" algn="tl">
                    <a:srgbClr val="000000">
                      <a:alpha val="43137"/>
                    </a:srgbClr>
                  </a:outerShdw>
                </a:effectLst>
                <a:cs typeface="Ali-A-Sharif Bold" pitchFamily="2" charset="-78"/>
              </a:rPr>
              <a:t>ة </a:t>
            </a:r>
            <a:r>
              <a:rPr lang="ar-SA" sz="3000" dirty="0">
                <a:effectLst>
                  <a:outerShdw blurRad="38100" dist="38100" dir="2700000" algn="tl">
                    <a:srgbClr val="000000">
                      <a:alpha val="43137"/>
                    </a:srgbClr>
                  </a:outerShdw>
                </a:effectLst>
                <a:cs typeface="Ali-A-Sharif Bold" pitchFamily="2" charset="-78"/>
              </a:rPr>
              <a:t>.</a:t>
            </a:r>
            <a:r>
              <a:rPr lang="en-US" sz="3000" dirty="0">
                <a:effectLst>
                  <a:outerShdw blurRad="38100" dist="38100" dir="2700000" algn="tl">
                    <a:srgbClr val="000000">
                      <a:alpha val="43137"/>
                    </a:srgbClr>
                  </a:outerShdw>
                </a:effectLst>
                <a:cs typeface="Ali-A-Sharif Bold" pitchFamily="2" charset="-78"/>
              </a:rPr>
              <a:t/>
            </a:r>
            <a:br>
              <a:rPr lang="en-US" sz="3000" dirty="0">
                <a:effectLst>
                  <a:outerShdw blurRad="38100" dist="38100" dir="2700000" algn="tl">
                    <a:srgbClr val="000000">
                      <a:alpha val="43137"/>
                    </a:srgbClr>
                  </a:outerShdw>
                </a:effectLst>
                <a:cs typeface="Ali-A-Sharif Bold" pitchFamily="2" charset="-78"/>
              </a:rPr>
            </a:br>
            <a:r>
              <a:rPr lang="ar-SA" sz="3200" b="1" dirty="0">
                <a:solidFill>
                  <a:srgbClr val="002060"/>
                </a:solidFill>
                <a:effectLst>
                  <a:outerShdw blurRad="38100" dist="38100" dir="2700000" algn="tl">
                    <a:srgbClr val="000000">
                      <a:alpha val="43137"/>
                    </a:srgbClr>
                  </a:outerShdw>
                </a:effectLst>
                <a:cs typeface="Ali-A-Sharif Bold" pitchFamily="2" charset="-78"/>
              </a:rPr>
              <a:t>‌ب</a:t>
            </a:r>
            <a:r>
              <a:rPr lang="en-US" sz="3200" b="1" dirty="0">
                <a:solidFill>
                  <a:srgbClr val="002060"/>
                </a:solidFill>
                <a:effectLst>
                  <a:outerShdw blurRad="38100" dist="38100" dir="2700000" algn="tl">
                    <a:srgbClr val="000000">
                      <a:alpha val="43137"/>
                    </a:srgbClr>
                  </a:outerShdw>
                </a:effectLst>
                <a:cs typeface="Ali-A-Sharif Bold" pitchFamily="2" charset="-78"/>
              </a:rPr>
              <a:t> - </a:t>
            </a:r>
            <a:r>
              <a:rPr lang="ar-SA" sz="3200" b="1" dirty="0">
                <a:solidFill>
                  <a:srgbClr val="002060"/>
                </a:solidFill>
                <a:effectLst>
                  <a:outerShdw blurRad="38100" dist="38100" dir="2700000" algn="tl">
                    <a:srgbClr val="000000">
                      <a:alpha val="43137"/>
                    </a:srgbClr>
                  </a:outerShdw>
                </a:effectLst>
                <a:cs typeface="Ali-A-Sharif Bold" pitchFamily="2" charset="-78"/>
              </a:rPr>
              <a:t>التوقعات المنخفضة جداً : </a:t>
            </a:r>
            <a:r>
              <a:rPr lang="ar-SA" sz="3000" dirty="0">
                <a:effectLst>
                  <a:outerShdw blurRad="38100" dist="38100" dir="2700000" algn="tl">
                    <a:srgbClr val="000000">
                      <a:alpha val="43137"/>
                    </a:srgbClr>
                  </a:outerShdw>
                </a:effectLst>
                <a:cs typeface="Ali-A-Sharif Bold" pitchFamily="2" charset="-78"/>
              </a:rPr>
              <a:t>فقد يقدر الآباء أطفالهم تقديراً منخفضاً وينقلون إليهم مستوى طموح متدنّ ٍ، وبهذا يتعلم الأطفال أنه لا يتوقع منهم إلا القليل فيستجيبون تبعاً لذلك. فنجد الآباء غير المبالين لا يشجعون الطالب على التحضير وبذل الجهد والأداء الجيد في الامتحانات لأنهم يعتقدون أنهم غير قادرين على ذلك مما يَجُر إلى هذه التبعات </a:t>
            </a:r>
            <a:r>
              <a:rPr lang="ar-SA" sz="3000" dirty="0" smtClean="0">
                <a:effectLst>
                  <a:outerShdw blurRad="38100" dist="38100" dir="2700000" algn="tl">
                    <a:srgbClr val="000000">
                      <a:alpha val="43137"/>
                    </a:srgbClr>
                  </a:outerShdw>
                </a:effectLst>
                <a:cs typeface="Ali-A-Sharif Bold" pitchFamily="2" charset="-78"/>
              </a:rPr>
              <a:t>السلبية</a:t>
            </a:r>
            <a:r>
              <a:rPr lang="ar-IQ" sz="3000" dirty="0" smtClean="0">
                <a:effectLst>
                  <a:outerShdw blurRad="38100" dist="38100" dir="2700000" algn="tl">
                    <a:srgbClr val="000000">
                      <a:alpha val="43137"/>
                    </a:srgbClr>
                  </a:outerShdw>
                </a:effectLst>
                <a:cs typeface="Ali-A-Sharif Bold" pitchFamily="2" charset="-78"/>
              </a:rPr>
              <a:t>.</a:t>
            </a:r>
            <a:endParaRPr lang="en-US" sz="3000"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a:bodyPr>
          <a:lstStyle/>
          <a:p>
            <a:pPr algn="r" rtl="1">
              <a:lnSpc>
                <a:spcPct val="150000"/>
              </a:lnSpc>
            </a:pPr>
            <a:r>
              <a:rPr lang="ar-SA" sz="4000" dirty="0">
                <a:solidFill>
                  <a:srgbClr val="00B050"/>
                </a:solidFill>
                <a:effectLst>
                  <a:outerShdw blurRad="38100" dist="38100" dir="2700000" algn="tl">
                    <a:srgbClr val="000000">
                      <a:alpha val="43137"/>
                    </a:srgbClr>
                  </a:outerShdw>
                </a:effectLst>
                <a:cs typeface="Ali-A-Sharif Bold" pitchFamily="2" charset="-78"/>
              </a:rPr>
              <a:t>‌ج</a:t>
            </a:r>
            <a:r>
              <a:rPr lang="en-US" sz="4000" dirty="0">
                <a:solidFill>
                  <a:srgbClr val="00B050"/>
                </a:solidFill>
                <a:effectLst>
                  <a:outerShdw blurRad="38100" dist="38100" dir="2700000" algn="tl">
                    <a:srgbClr val="000000">
                      <a:alpha val="43137"/>
                    </a:srgbClr>
                  </a:outerShdw>
                </a:effectLst>
                <a:cs typeface="Ali-A-Sharif Bold" pitchFamily="2" charset="-78"/>
              </a:rPr>
              <a:t>-  </a:t>
            </a:r>
            <a:r>
              <a:rPr lang="ar-SA" sz="4000" dirty="0">
                <a:solidFill>
                  <a:srgbClr val="00B050"/>
                </a:solidFill>
                <a:effectLst>
                  <a:outerShdw blurRad="38100" dist="38100" dir="2700000" algn="tl">
                    <a:srgbClr val="000000">
                      <a:alpha val="43137"/>
                    </a:srgbClr>
                  </a:outerShdw>
                </a:effectLst>
                <a:cs typeface="Ali-A-Sharif Bold" pitchFamily="2" charset="-78"/>
              </a:rPr>
              <a:t>عدم الاهتمام : </a:t>
            </a:r>
            <a:r>
              <a:rPr lang="ar-SA" sz="3600" dirty="0">
                <a:effectLst>
                  <a:outerShdw blurRad="38100" dist="38100" dir="2700000" algn="tl">
                    <a:srgbClr val="000000">
                      <a:alpha val="43137"/>
                    </a:srgbClr>
                  </a:outerShdw>
                </a:effectLst>
                <a:cs typeface="Ali-A-Sharif Bold" pitchFamily="2" charset="-78"/>
              </a:rPr>
              <a:t>فقد ينشغل الآباء بشؤونهم الخاصة ومشكلاتهم فلا يعيرون اهتماماً بعمل الطالب في المدرسة كما لو أن تعلمه ليس من شأنهم ، وقد يكون الآباء مهتمين بالتحصيل إلا أنهم غير مهتمين بالعملية التي تؤدي إلى ذلك التحصيل  </a:t>
            </a:r>
            <a:r>
              <a:rPr lang="en-US" sz="3600" dirty="0">
                <a:effectLst>
                  <a:outerShdw blurRad="38100" dist="38100" dir="2700000" algn="tl">
                    <a:srgbClr val="000000">
                      <a:alpha val="43137"/>
                    </a:srgbClr>
                  </a:outerShdw>
                </a:effectLst>
                <a:cs typeface="Ali-A-Sharif Bold" pitchFamily="2" charset="-78"/>
              </a:rPr>
              <a:t>.</a:t>
            </a:r>
            <a:br>
              <a:rPr lang="en-US" sz="3600" dirty="0">
                <a:effectLst>
                  <a:outerShdw blurRad="38100" dist="38100" dir="2700000" algn="tl">
                    <a:srgbClr val="000000">
                      <a:alpha val="43137"/>
                    </a:srgbClr>
                  </a:outerShdw>
                </a:effectLst>
                <a:cs typeface="Ali-A-Sharif Bold" pitchFamily="2" charset="-78"/>
              </a:rPr>
            </a:br>
            <a:r>
              <a:rPr lang="ar-SA" sz="3600" b="1" dirty="0">
                <a:solidFill>
                  <a:srgbClr val="C00000"/>
                </a:solidFill>
                <a:effectLst>
                  <a:outerShdw blurRad="38100" dist="38100" dir="2700000" algn="tl">
                    <a:srgbClr val="000000">
                      <a:alpha val="43137"/>
                    </a:srgbClr>
                  </a:outerShdw>
                </a:effectLst>
                <a:cs typeface="Ali-A-Sharif Bold" pitchFamily="2" charset="-78"/>
              </a:rPr>
              <a:t>‌د</a:t>
            </a:r>
            <a:r>
              <a:rPr lang="en-US" sz="3600" b="1" dirty="0">
                <a:solidFill>
                  <a:srgbClr val="C00000"/>
                </a:solidFill>
                <a:effectLst>
                  <a:outerShdw blurRad="38100" dist="38100" dir="2700000" algn="tl">
                    <a:srgbClr val="000000">
                      <a:alpha val="43137"/>
                    </a:srgbClr>
                  </a:outerShdw>
                </a:effectLst>
                <a:cs typeface="Ali-A-Sharif Bold" pitchFamily="2" charset="-78"/>
              </a:rPr>
              <a:t> –</a:t>
            </a:r>
            <a:r>
              <a:rPr lang="ar-SA" sz="3600" b="1" dirty="0">
                <a:solidFill>
                  <a:srgbClr val="C00000"/>
                </a:solidFill>
                <a:effectLst>
                  <a:outerShdw blurRad="38100" dist="38100" dir="2700000" algn="tl">
                    <a:srgbClr val="000000">
                      <a:alpha val="43137"/>
                    </a:srgbClr>
                  </a:outerShdw>
                </a:effectLst>
                <a:cs typeface="Ali-A-Sharif Bold" pitchFamily="2" charset="-78"/>
              </a:rPr>
              <a:t>الصِّراعات الأسريَّة : </a:t>
            </a:r>
            <a:r>
              <a:rPr lang="ar-SA" sz="3600" dirty="0">
                <a:effectLst>
                  <a:outerShdw blurRad="38100" dist="38100" dir="2700000" algn="tl">
                    <a:srgbClr val="000000">
                      <a:alpha val="43137"/>
                    </a:srgbClr>
                  </a:outerShdw>
                </a:effectLst>
                <a:cs typeface="Ali-A-Sharif Bold" pitchFamily="2" charset="-78"/>
              </a:rPr>
              <a:t>فقد تشغل المشكلات الأسرية الأطفال ولا تترك لديهم رغبة في الدراسة، فكيف تكون المدرسة مهمة لهم إذا كانوا يدركون أن شعورهم بالأمن مهدد بأخطار مستمرة  </a:t>
            </a:r>
            <a:r>
              <a:rPr lang="en-US" sz="3600" dirty="0">
                <a:effectLst>
                  <a:outerShdw blurRad="38100" dist="38100" dir="2700000" algn="tl">
                    <a:srgbClr val="000000">
                      <a:alpha val="43137"/>
                    </a:srgbClr>
                  </a:outerShdw>
                </a:effectLst>
                <a:cs typeface="Ali-A-Sharif Bold" pitchFamily="2" charset="-78"/>
              </a:rPr>
              <a:t>.</a:t>
            </a:r>
            <a:br>
              <a:rPr lang="en-US" sz="3600" dirty="0">
                <a:effectLst>
                  <a:outerShdw blurRad="38100" dist="38100" dir="2700000" algn="tl">
                    <a:srgbClr val="000000">
                      <a:alpha val="43137"/>
                    </a:srgbClr>
                  </a:outerShdw>
                </a:effectLst>
                <a:cs typeface="Ali-A-Sharif Bold" pitchFamily="2" charset="-78"/>
              </a:rPr>
            </a:br>
            <a:r>
              <a:rPr lang="ar-SA" sz="3600" b="1" dirty="0">
                <a:solidFill>
                  <a:srgbClr val="0070C0"/>
                </a:solidFill>
                <a:effectLst>
                  <a:outerShdw blurRad="38100" dist="38100" dir="2700000" algn="tl">
                    <a:srgbClr val="000000">
                      <a:alpha val="43137"/>
                    </a:srgbClr>
                  </a:outerShdw>
                </a:effectLst>
                <a:cs typeface="Ali-A-Sharif Bold" pitchFamily="2" charset="-78"/>
              </a:rPr>
              <a:t>‌و</a:t>
            </a:r>
            <a:r>
              <a:rPr lang="en-US" sz="3600" b="1" dirty="0">
                <a:solidFill>
                  <a:srgbClr val="0070C0"/>
                </a:solidFill>
                <a:effectLst>
                  <a:outerShdw blurRad="38100" dist="38100" dir="2700000" algn="tl">
                    <a:srgbClr val="000000">
                      <a:alpha val="43137"/>
                    </a:srgbClr>
                  </a:outerShdw>
                </a:effectLst>
                <a:cs typeface="Ali-A-Sharif Bold" pitchFamily="2" charset="-78"/>
              </a:rPr>
              <a:t> - </a:t>
            </a:r>
            <a:r>
              <a:rPr lang="ar-SA" sz="3600" b="1" dirty="0">
                <a:solidFill>
                  <a:srgbClr val="0070C0"/>
                </a:solidFill>
                <a:effectLst>
                  <a:outerShdw blurRad="38100" dist="38100" dir="2700000" algn="tl">
                    <a:srgbClr val="000000">
                      <a:alpha val="43137"/>
                    </a:srgbClr>
                  </a:outerShdw>
                </a:effectLst>
                <a:cs typeface="Ali-A-Sharif Bold" pitchFamily="2" charset="-78"/>
              </a:rPr>
              <a:t>النَّبْذُ والنَّقْدُ المُتَكَرِر : </a:t>
            </a:r>
            <a:r>
              <a:rPr lang="ar-SA" sz="3600" dirty="0">
                <a:effectLst>
                  <a:outerShdw blurRad="38100" dist="38100" dir="2700000" algn="tl">
                    <a:srgbClr val="000000">
                      <a:alpha val="43137"/>
                    </a:srgbClr>
                  </a:outerShdw>
                </a:effectLst>
                <a:cs typeface="Ali-A-Sharif Bold" pitchFamily="2" charset="-78"/>
              </a:rPr>
              <a:t>يشعر الأطفال المنبوذون باليأس وعدم الكفاءة والغضب فتنخفض الدافعية نحو التحصيل ويظهر ذلك كما لو كان طريقة للانتقام من الوالدين </a:t>
            </a:r>
            <a:r>
              <a:rPr lang="ar-IQ" sz="3600" dirty="0" smtClean="0">
                <a:effectLst>
                  <a:outerShdw blurRad="38100" dist="38100" dir="2700000" algn="tl">
                    <a:srgbClr val="000000">
                      <a:alpha val="43137"/>
                    </a:srgbClr>
                  </a:outerShdw>
                </a:effectLst>
                <a:cs typeface="Ali-A-Sharif Bold" pitchFamily="2" charset="-78"/>
              </a:rPr>
              <a:t>.</a:t>
            </a:r>
            <a:endParaRPr lang="en-US" sz="3600" b="1" dirty="0">
              <a:solidFill>
                <a:srgbClr val="0070C0"/>
              </a:solidFill>
              <a:effectLst>
                <a:outerShdw blurRad="38100" dist="38100" dir="2700000" algn="tl">
                  <a:srgbClr val="000000">
                    <a:alpha val="43137"/>
                  </a:srgbClr>
                </a:outerShdw>
              </a:effectLst>
              <a:latin typeface="+mn-lt"/>
              <a:ea typeface="+mn-ea"/>
              <a:cs typeface="Ali-A-Sharif Bold"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b="1" dirty="0">
                <a:solidFill>
                  <a:srgbClr val="0070C0"/>
                </a:solidFill>
                <a:effectLst>
                  <a:outerShdw blurRad="38100" dist="38100" dir="2700000" algn="tl">
                    <a:srgbClr val="000000">
                      <a:alpha val="43137"/>
                    </a:srgbClr>
                  </a:outerShdw>
                </a:effectLst>
                <a:cs typeface="Ali-A-Sharif Bold" pitchFamily="2" charset="-78"/>
              </a:rPr>
              <a:t>‌ز</a:t>
            </a:r>
            <a:r>
              <a:rPr lang="en-US" b="1" dirty="0">
                <a:solidFill>
                  <a:srgbClr val="0070C0"/>
                </a:solidFill>
                <a:effectLst>
                  <a:outerShdw blurRad="38100" dist="38100" dir="2700000" algn="tl">
                    <a:srgbClr val="000000">
                      <a:alpha val="43137"/>
                    </a:srgbClr>
                  </a:outerShdw>
                </a:effectLst>
                <a:cs typeface="Ali-A-Sharif Bold" pitchFamily="2" charset="-78"/>
              </a:rPr>
              <a:t>-  </a:t>
            </a:r>
            <a:r>
              <a:rPr lang="ar-SA" b="1" dirty="0">
                <a:solidFill>
                  <a:srgbClr val="0070C0"/>
                </a:solidFill>
                <a:effectLst>
                  <a:outerShdw blurRad="38100" dist="38100" dir="2700000" algn="tl">
                    <a:srgbClr val="000000">
                      <a:alpha val="43137"/>
                    </a:srgbClr>
                  </a:outerShdw>
                </a:effectLst>
                <a:cs typeface="Ali-A-Sharif Bold" pitchFamily="2" charset="-78"/>
              </a:rPr>
              <a:t>الحمايَّة الزائدة : </a:t>
            </a:r>
            <a:r>
              <a:rPr lang="ar-SA" sz="4000" b="1" dirty="0">
                <a:effectLst>
                  <a:outerShdw blurRad="38100" dist="38100" dir="2700000" algn="tl">
                    <a:srgbClr val="000000">
                      <a:alpha val="43137"/>
                    </a:srgbClr>
                  </a:outerShdw>
                </a:effectLst>
                <a:cs typeface="Ali-A-Sharif Bold" pitchFamily="2" charset="-78"/>
              </a:rPr>
              <a:t>كثير من الآباء يحمون أطفالهم حماية زائدة لأسباب متعددة أكثرها شيوعاً الخوف على سلامة الأطفال والرغبة في أنْ يعيشوا حياة أفضل من تلك التي عاشها الآباء </a:t>
            </a:r>
            <a:r>
              <a:rPr lang="en-US" sz="4000" b="1" dirty="0" smtClean="0">
                <a:effectLst>
                  <a:outerShdw blurRad="38100" dist="38100" dir="2700000" algn="tl">
                    <a:srgbClr val="000000">
                      <a:alpha val="43137"/>
                    </a:srgbClr>
                  </a:outerShdw>
                </a:effectLst>
                <a:cs typeface="Ali-A-Sharif Bold" pitchFamily="2" charset="-78"/>
              </a:rPr>
              <a:t>.</a:t>
            </a:r>
            <a:r>
              <a:rPr lang="en-US" sz="4000" b="1" dirty="0">
                <a:effectLst>
                  <a:outerShdw blurRad="38100" dist="38100" dir="2700000" algn="tl">
                    <a:srgbClr val="000000">
                      <a:alpha val="43137"/>
                    </a:srgbClr>
                  </a:outerShdw>
                </a:effectLst>
                <a:cs typeface="Ali-A-Sharif Bold" pitchFamily="2" charset="-78"/>
              </a:rPr>
              <a:t/>
            </a:r>
            <a:br>
              <a:rPr lang="en-US" sz="4000" b="1" dirty="0">
                <a:effectLst>
                  <a:outerShdw blurRad="38100" dist="38100" dir="2700000" algn="tl">
                    <a:srgbClr val="000000">
                      <a:alpha val="43137"/>
                    </a:srgbClr>
                  </a:outerShdw>
                </a:effectLst>
                <a:cs typeface="Ali-A-Sharif Bold" pitchFamily="2" charset="-78"/>
              </a:rPr>
            </a:br>
            <a:r>
              <a:rPr lang="ar-SA" b="1" dirty="0">
                <a:solidFill>
                  <a:srgbClr val="FF0000"/>
                </a:solidFill>
                <a:effectLst>
                  <a:outerShdw blurRad="38100" dist="38100" dir="2700000" algn="tl">
                    <a:srgbClr val="000000">
                      <a:alpha val="43137"/>
                    </a:srgbClr>
                  </a:outerShdw>
                </a:effectLst>
                <a:cs typeface="Ali-A-Sharif Bold" pitchFamily="2" charset="-78"/>
              </a:rPr>
              <a:t>2- تَدَنِّي تَقْديرُ الذَّات : </a:t>
            </a:r>
            <a:r>
              <a:rPr lang="ar-SA" sz="4000" b="1" dirty="0">
                <a:effectLst>
                  <a:outerShdw blurRad="38100" dist="38100" dir="2700000" algn="tl">
                    <a:srgbClr val="000000">
                      <a:alpha val="43137"/>
                    </a:srgbClr>
                  </a:outerShdw>
                </a:effectLst>
                <a:cs typeface="Ali-A-Sharif Bold" pitchFamily="2" charset="-78"/>
              </a:rPr>
              <a:t>يؤدي تدني اعتبار الذات وتقديرها إلى انخفاض الدافعية للتعلم، فمجرد شعور الطالب بعدم القيمة وعدم الاهتمام به وتقديره يكون ذلك عاملاً من عوامل ضعف الدافعية. </a:t>
            </a:r>
            <a:endParaRPr lang="en-US" sz="3600"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180736479"/>
      </p:ext>
    </p:extLst>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Ali-A-Sharif Bold" pitchFamily="2" charset="-78"/>
              </a:rPr>
              <a:t>3- الجَوُّ المَدْرَسي غير المناسب : </a:t>
            </a:r>
            <a:r>
              <a:rPr lang="ar-SA" sz="4000" dirty="0">
                <a:effectLst>
                  <a:outerShdw blurRad="38100" dist="38100" dir="2700000" algn="tl">
                    <a:srgbClr val="000000">
                      <a:alpha val="43137"/>
                    </a:srgbClr>
                  </a:outerShdw>
                </a:effectLst>
                <a:cs typeface="Ali-A-Sharif Bold" pitchFamily="2" charset="-78"/>
              </a:rPr>
              <a:t>إنّ الجوّ التَّعليمي في نظام المدرسة أو في صف معين يمكن أنْ يؤدي إلى خفض الدافعية للتعلم لدى عدد كبير من الطلاب، ويعتمد جو المدرسة على مزيج من العوامل المرتبطة بالكادر الإداري والتعليمي </a:t>
            </a:r>
            <a:r>
              <a:rPr lang="en-US" sz="4000" dirty="0" smtClean="0">
                <a:effectLst>
                  <a:outerShdw blurRad="38100" dist="38100" dir="2700000" algn="tl">
                    <a:srgbClr val="000000">
                      <a:alpha val="43137"/>
                    </a:srgbClr>
                  </a:outerShdw>
                </a:effectLst>
                <a:cs typeface="Ali-A-Sharif Bold" pitchFamily="2" charset="-78"/>
              </a:rPr>
              <a:t>.</a:t>
            </a:r>
            <a:r>
              <a:rPr lang="en-US" sz="4000" dirty="0">
                <a:effectLst>
                  <a:outerShdw blurRad="38100" dist="38100" dir="2700000" algn="tl">
                    <a:srgbClr val="000000">
                      <a:alpha val="43137"/>
                    </a:srgbClr>
                  </a:outerShdw>
                </a:effectLst>
                <a:cs typeface="Ali-A-Sharif Bold" pitchFamily="2" charset="-78"/>
              </a:rPr>
              <a:t/>
            </a:r>
            <a:br>
              <a:rPr lang="en-US" sz="4000" dirty="0">
                <a:effectLst>
                  <a:outerShdw blurRad="38100" dist="38100" dir="2700000" algn="tl">
                    <a:srgbClr val="000000">
                      <a:alpha val="43137"/>
                    </a:srgbClr>
                  </a:outerShdw>
                </a:effectLst>
                <a:cs typeface="Ali-A-Sharif Bold" pitchFamily="2" charset="-78"/>
              </a:rPr>
            </a:br>
            <a:r>
              <a:rPr lang="ar-SA" sz="4000" b="1" dirty="0">
                <a:solidFill>
                  <a:srgbClr val="0070C0"/>
                </a:solidFill>
                <a:effectLst>
                  <a:outerShdw blurRad="38100" dist="38100" dir="2700000" algn="tl">
                    <a:srgbClr val="000000">
                      <a:alpha val="43137"/>
                    </a:srgbClr>
                  </a:outerShdw>
                </a:effectLst>
                <a:cs typeface="Ali-A-Sharif Bold" pitchFamily="2" charset="-78"/>
              </a:rPr>
              <a:t>4- المشكلات النَّمائِيَّة :</a:t>
            </a:r>
            <a:r>
              <a:rPr lang="ar-SA" sz="4000" dirty="0">
                <a:solidFill>
                  <a:srgbClr val="0070C0"/>
                </a:solidFill>
                <a:effectLst>
                  <a:outerShdw blurRad="38100" dist="38100" dir="2700000" algn="tl">
                    <a:srgbClr val="000000">
                      <a:alpha val="43137"/>
                    </a:srgbClr>
                  </a:outerShdw>
                </a:effectLst>
                <a:cs typeface="Ali-A-Sharif Bold" pitchFamily="2" charset="-78"/>
              </a:rPr>
              <a:t> </a:t>
            </a:r>
            <a:r>
              <a:rPr lang="ar-SA" sz="4000" dirty="0">
                <a:effectLst>
                  <a:outerShdw blurRad="38100" dist="38100" dir="2700000" algn="tl">
                    <a:srgbClr val="000000">
                      <a:alpha val="43137"/>
                    </a:srgbClr>
                  </a:outerShdw>
                </a:effectLst>
                <a:cs typeface="Ali-A-Sharif Bold" pitchFamily="2" charset="-78"/>
              </a:rPr>
              <a:t>إنَّ الأطفال الذين يسير نموهم بمعدل بطيء بالمقارنة مع أقرانهم هُم أقلّ دافعيةً من أقرانهم أي أنّ توقعاتهم لأدائهم في التعلم قد يكون أقلّ من توقعات أقرانهم فهم يتصرفون وينظرون لأنفسهم كأشخاص أقلّ قدرةً من غيرهم </a:t>
            </a:r>
            <a:r>
              <a:rPr lang="en-US" sz="3600" dirty="0">
                <a:effectLst>
                  <a:outerShdw blurRad="38100" dist="38100" dir="2700000" algn="tl">
                    <a:srgbClr val="000000">
                      <a:alpha val="43137"/>
                    </a:srgbClr>
                  </a:outerShdw>
                </a:effectLst>
                <a:cs typeface="Ali-A-Sharif Bold" pitchFamily="2" charset="-78"/>
              </a:rPr>
              <a:t> </a:t>
            </a:r>
            <a:r>
              <a:rPr lang="en-US" sz="3600" dirty="0" smtClean="0">
                <a:effectLst>
                  <a:outerShdw blurRad="38100" dist="38100" dir="2700000" algn="tl">
                    <a:srgbClr val="000000">
                      <a:alpha val="43137"/>
                    </a:srgbClr>
                  </a:outerShdw>
                </a:effectLst>
                <a:cs typeface="Ali-A-Sharif Bold" pitchFamily="2" charset="-78"/>
              </a:rPr>
              <a:t>.</a:t>
            </a:r>
            <a:endParaRPr lang="en-US" sz="3600" b="1" dirty="0">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27044040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4654" y="346363"/>
            <a:ext cx="8714509" cy="928255"/>
          </a:xfrm>
        </p:spPr>
        <p:txBody>
          <a:bodyPr>
            <a:noAutofit/>
          </a:bodyPr>
          <a:lstStyle/>
          <a:p>
            <a:pPr algn="ctr"/>
            <a:r>
              <a:rPr lang="ar-IQ" sz="7200" b="1" dirty="0" smtClean="0">
                <a:solidFill>
                  <a:srgbClr val="FF0000"/>
                </a:solidFill>
                <a:effectLst>
                  <a:outerShdw blurRad="38100" dist="38100" dir="2700000" algn="tl">
                    <a:srgbClr val="000000">
                      <a:alpha val="43137"/>
                    </a:srgbClr>
                  </a:outerShdw>
                </a:effectLst>
                <a:cs typeface="Ali-A-Samik" pitchFamily="2" charset="-78"/>
              </a:rPr>
              <a:t>مَدخلٌ</a:t>
            </a:r>
            <a:endParaRPr lang="en-US" sz="72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263236" y="1330036"/>
            <a:ext cx="11762509" cy="4932220"/>
          </a:xfrm>
        </p:spPr>
        <p:txBody>
          <a:bodyPr>
            <a:noAutofit/>
          </a:bodyPr>
          <a:lstStyle/>
          <a:p>
            <a:pPr marL="0" indent="0" algn="just" rtl="1">
              <a:lnSpc>
                <a:spcPct val="150000"/>
              </a:lnSpc>
              <a:buNone/>
            </a:pPr>
            <a:r>
              <a:rPr lang="ar-SA" sz="3800" b="1" dirty="0">
                <a:effectLst>
                  <a:outerShdw blurRad="38100" dist="38100" dir="2700000" algn="tl">
                    <a:srgbClr val="000000">
                      <a:alpha val="43137"/>
                    </a:srgbClr>
                  </a:outerShdw>
                </a:effectLst>
                <a:cs typeface="Ali-A-Sharif" pitchFamily="2" charset="-78"/>
              </a:rPr>
              <a:t>ما الذي يَجْعَلُ شخصاً يُجازف بحياته لينقذَ آخر ؟ لماذا يَسْهَرُ الإنسان اللَّيالي لتحقيق هدف معين ؟ ما الأسباب التي تجعل شخصاً ما يأكل طول اليوم بطريقة مستمرة تقريباً ؟ </a:t>
            </a:r>
            <a:endParaRPr lang="ar-IQ" sz="38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800" b="1" dirty="0">
                <a:solidFill>
                  <a:srgbClr val="0070C0"/>
                </a:solidFill>
                <a:effectLst>
                  <a:outerShdw blurRad="38100" dist="38100" dir="2700000" algn="tl">
                    <a:srgbClr val="000000">
                      <a:alpha val="43137"/>
                    </a:srgbClr>
                  </a:outerShdw>
                </a:effectLst>
                <a:cs typeface="Ali-A-Sharif" pitchFamily="2" charset="-78"/>
              </a:rPr>
              <a:t>لماذا يغرم بعض الناس بالجَاهِ والنّسَبِ أكثر من غيرهم ؟ لماذا يهتم شخص ما اهتماماً شديداً بأن يكون في حضرة الآخرين </a:t>
            </a:r>
            <a:r>
              <a:rPr lang="ar-SA" sz="3800" b="1" dirty="0" smtClean="0">
                <a:solidFill>
                  <a:srgbClr val="0070C0"/>
                </a:solidFill>
                <a:effectLst>
                  <a:outerShdw blurRad="38100" dist="38100" dir="2700000" algn="tl">
                    <a:srgbClr val="000000">
                      <a:alpha val="43137"/>
                    </a:srgbClr>
                  </a:outerShdw>
                </a:effectLst>
                <a:cs typeface="Ali-A-Sharif" pitchFamily="2" charset="-78"/>
              </a:rPr>
              <a:t>دائماً</a:t>
            </a:r>
            <a:r>
              <a:rPr lang="ar-IQ"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smtClean="0">
                <a:solidFill>
                  <a:srgbClr val="0070C0"/>
                </a:solidFill>
                <a:effectLst>
                  <a:outerShdw blurRad="38100" dist="38100" dir="2700000" algn="tl">
                    <a:srgbClr val="000000">
                      <a:alpha val="43137"/>
                    </a:srgbClr>
                  </a:outerShdw>
                </a:effectLst>
                <a:cs typeface="Ali-A-Sharif" pitchFamily="2" charset="-78"/>
              </a:rPr>
              <a:t>؟ </a:t>
            </a:r>
            <a:r>
              <a:rPr lang="ar-SA" sz="3800" b="1" dirty="0">
                <a:solidFill>
                  <a:srgbClr val="0070C0"/>
                </a:solidFill>
                <a:effectLst>
                  <a:outerShdw blurRad="38100" dist="38100" dir="2700000" algn="tl">
                    <a:srgbClr val="000000">
                      <a:alpha val="43137"/>
                    </a:srgbClr>
                  </a:outerShdw>
                </a:effectLst>
                <a:cs typeface="Ali-A-Sharif" pitchFamily="2" charset="-78"/>
              </a:rPr>
              <a:t>لماذا يقضي العالِم ساعاتٍ طويلةٍ في بحوثه مبتعداً عن ملفات الحياة ؟. لماذا يكرس شخص جهوده لجمع المال وآخر لخدمة الفقراء والمحتاجين </a:t>
            </a:r>
            <a:r>
              <a:rPr lang="ar-SA" sz="3800" b="1" dirty="0" smtClean="0">
                <a:solidFill>
                  <a:srgbClr val="0070C0"/>
                </a:solidFill>
                <a:effectLst>
                  <a:outerShdw blurRad="38100" dist="38100" dir="2700000" algn="tl">
                    <a:srgbClr val="000000">
                      <a:alpha val="43137"/>
                    </a:srgbClr>
                  </a:outerShdw>
                </a:effectLst>
                <a:cs typeface="Ali-A-Sharif" pitchFamily="2" charset="-78"/>
              </a:rPr>
              <a:t>؟</a:t>
            </a:r>
            <a:endParaRPr lang="en-US" sz="3800" b="1" dirty="0">
              <a:solidFill>
                <a:srgbClr val="0070C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0" y="235528"/>
            <a:ext cx="11901055" cy="6220690"/>
          </a:xfrm>
        </p:spPr>
        <p:txBody>
          <a:bodyPr>
            <a:noAutofit/>
          </a:bodyPr>
          <a:lstStyle/>
          <a:p>
            <a:pPr marL="0" indent="0" algn="just" rtl="1">
              <a:lnSpc>
                <a:spcPct val="150000"/>
              </a:lnSpc>
              <a:buNone/>
            </a:pPr>
            <a:r>
              <a:rPr lang="ar-SA" sz="3700" b="1" dirty="0" smtClean="0">
                <a:effectLst>
                  <a:outerShdw blurRad="38100" dist="38100" dir="2700000" algn="tl">
                    <a:srgbClr val="000000">
                      <a:alpha val="43137"/>
                    </a:srgbClr>
                  </a:outerShdw>
                </a:effectLst>
                <a:cs typeface="Ali-A-Sharif" pitchFamily="2" charset="-78"/>
              </a:rPr>
              <a:t>ما</a:t>
            </a:r>
            <a:r>
              <a:rPr lang="ar-IQ" sz="3700" b="1" dirty="0" smtClean="0">
                <a:effectLst>
                  <a:outerShdw blurRad="38100" dist="38100" dir="2700000" algn="tl">
                    <a:srgbClr val="000000">
                      <a:alpha val="43137"/>
                    </a:srgbClr>
                  </a:outerShdw>
                </a:effectLst>
                <a:cs typeface="Ali-A-Sharif" pitchFamily="2" charset="-78"/>
              </a:rPr>
              <a:t> </a:t>
            </a:r>
            <a:r>
              <a:rPr lang="ar-SA" sz="3700" b="1" dirty="0" smtClean="0">
                <a:effectLst>
                  <a:outerShdw blurRad="38100" dist="38100" dir="2700000" algn="tl">
                    <a:srgbClr val="000000">
                      <a:alpha val="43137"/>
                    </a:srgbClr>
                  </a:outerShdw>
                </a:effectLst>
                <a:cs typeface="Ali-A-Sharif" pitchFamily="2" charset="-78"/>
              </a:rPr>
              <a:t>تدور هذه الأسئلة جميعاً حول موضوع الدَّافِعِيَّة " </a:t>
            </a:r>
            <a:r>
              <a:rPr lang="en-US" sz="3700" b="1" dirty="0" smtClean="0">
                <a:effectLst>
                  <a:outerShdw blurRad="38100" dist="38100" dir="2700000" algn="tl">
                    <a:srgbClr val="000000">
                      <a:alpha val="43137"/>
                    </a:srgbClr>
                  </a:outerShdw>
                </a:effectLst>
                <a:cs typeface="Ali-A-Sharif" pitchFamily="2" charset="-78"/>
              </a:rPr>
              <a:t>Motivation </a:t>
            </a:r>
            <a:r>
              <a:rPr lang="ar-SA" sz="3700" b="1" dirty="0" smtClean="0">
                <a:effectLst>
                  <a:outerShdw blurRad="38100" dist="38100" dir="2700000" algn="tl">
                    <a:srgbClr val="000000">
                      <a:alpha val="43137"/>
                    </a:srgbClr>
                  </a:outerShdw>
                </a:effectLst>
                <a:cs typeface="Ali-A-Sharif" pitchFamily="2" charset="-78"/>
              </a:rPr>
              <a:t>" ، والذي يحاول الإجابة عن السؤال: لماذا يسلك الأشخاص بالطريقة التي سلكوا بها؟. ومثل هذا الاستخدام سوف يجعل موضوع الدَّافعيَّة يشمل كلّ علم النَّفس، ومع ذلك فقد حدَّد علماء النَّفس مفهوم الدَّافعيَّة: بــ </a:t>
            </a:r>
            <a:r>
              <a:rPr lang="ar-SA" sz="3700" b="1" dirty="0" smtClean="0">
                <a:solidFill>
                  <a:srgbClr val="0070C0"/>
                </a:solidFill>
                <a:effectLst>
                  <a:outerShdw blurRad="38100" dist="38100" dir="2700000" algn="tl">
                    <a:srgbClr val="000000">
                      <a:alpha val="43137"/>
                    </a:srgbClr>
                  </a:outerShdw>
                </a:effectLst>
                <a:cs typeface="Ali-A-Sharif" pitchFamily="2" charset="-78"/>
              </a:rPr>
              <a:t>"تِلْكَ العَوَامِلُ الَتِي تَنْشِطُ السُّلُوكَ وَتُزَوِدُهُ بِالطَّاقَةِ وَتُوَجِهُهُ نَحْوَ هَدَفٍ مُعَيَّنٍ ". </a:t>
            </a:r>
            <a:endParaRPr lang="en-US" sz="3700" b="1" dirty="0" smtClean="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700" b="1" dirty="0" smtClean="0">
                <a:effectLst>
                  <a:outerShdw blurRad="38100" dist="38100" dir="2700000" algn="tl">
                    <a:srgbClr val="000000">
                      <a:alpha val="43137"/>
                    </a:srgbClr>
                  </a:outerShdw>
                </a:effectLst>
                <a:cs typeface="Ali-A-Sharif" pitchFamily="2" charset="-78"/>
              </a:rPr>
              <a:t>فالحيوان أو الإنسان الجائع مثلاً لدى كلٍ منهما دافع للبحث عن الطعام المناسب له .</a:t>
            </a:r>
            <a:endParaRPr lang="en-US" sz="3700" b="1" dirty="0" smtClean="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700" b="1" dirty="0" smtClean="0">
                <a:effectLst>
                  <a:outerShdw blurRad="38100" dist="38100" dir="2700000" algn="tl">
                    <a:srgbClr val="000000">
                      <a:alpha val="43137"/>
                    </a:srgbClr>
                  </a:outerShdw>
                </a:effectLst>
                <a:cs typeface="Ali-A-Sharif" pitchFamily="2" charset="-78"/>
              </a:rPr>
              <a:t>ومن المبادىء المقررة في هذا الصدد أنَّ </a:t>
            </a:r>
            <a:r>
              <a:rPr lang="ar-SA" sz="3600" b="1" dirty="0" smtClean="0">
                <a:solidFill>
                  <a:srgbClr val="FF0000"/>
                </a:solidFill>
                <a:effectLst>
                  <a:outerShdw blurRad="38100" dist="38100" dir="2700000" algn="tl">
                    <a:srgbClr val="000000">
                      <a:alpha val="43137"/>
                    </a:srgbClr>
                  </a:outerShdw>
                </a:effectLst>
                <a:cs typeface="Ali-A-Sharif" pitchFamily="2" charset="-78"/>
              </a:rPr>
              <a:t>( كُلُ سُلُوكٍ وَرَاءَهُ دَافِعٌ )، </a:t>
            </a:r>
            <a:r>
              <a:rPr lang="ar-SA" sz="3700" b="1" dirty="0" smtClean="0">
                <a:effectLst>
                  <a:outerShdw blurRad="38100" dist="38100" dir="2700000" algn="tl">
                    <a:srgbClr val="000000">
                      <a:alpha val="43137"/>
                    </a:srgbClr>
                  </a:outerShdw>
                </a:effectLst>
                <a:cs typeface="Ali-A-Sharif" pitchFamily="2" charset="-78"/>
              </a:rPr>
              <a:t>ولكن ما هو تعريف الدافع ؟.</a:t>
            </a:r>
            <a:endParaRPr lang="en-US" sz="3700" b="1" dirty="0">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134873545"/>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80109"/>
            <a:ext cx="8714509" cy="762000"/>
          </a:xfrm>
        </p:spPr>
        <p:txBody>
          <a:bodyPr>
            <a:noAutofit/>
          </a:bodyPr>
          <a:lstStyle/>
          <a:p>
            <a:pPr marL="0" indent="0" algn="ctr" rtl="1"/>
            <a:r>
              <a:rPr lang="ar-SA" sz="6000" b="1" dirty="0">
                <a:solidFill>
                  <a:srgbClr val="FF0000"/>
                </a:solidFill>
                <a:effectLst>
                  <a:outerShdw blurRad="38100" dist="38100" dir="2700000" algn="tl">
                    <a:srgbClr val="000000">
                      <a:alpha val="43137"/>
                    </a:srgbClr>
                  </a:outerShdw>
                </a:effectLst>
                <a:cs typeface="Ali-A-Samik" pitchFamily="2" charset="-78"/>
              </a:rPr>
              <a:t>تَعْرِيفُ </a:t>
            </a:r>
            <a:r>
              <a:rPr lang="ar-IQ" sz="6000" b="1" dirty="0" smtClean="0">
                <a:solidFill>
                  <a:srgbClr val="FF0000"/>
                </a:solidFill>
                <a:effectLst>
                  <a:outerShdw blurRad="38100" dist="38100" dir="2700000" algn="tl">
                    <a:srgbClr val="000000">
                      <a:alpha val="43137"/>
                    </a:srgbClr>
                  </a:outerShdw>
                </a:effectLst>
                <a:cs typeface="Ali-A-Samik" pitchFamily="2" charset="-78"/>
              </a:rPr>
              <a:t>الدافع</a:t>
            </a:r>
            <a:endParaRPr lang="en-US" sz="60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10837" y="900545"/>
            <a:ext cx="11928764" cy="5818909"/>
          </a:xfrm>
        </p:spPr>
        <p:txBody>
          <a:bodyPr>
            <a:noAutofit/>
          </a:bodyPr>
          <a:lstStyle/>
          <a:p>
            <a:pPr marL="0" indent="0" algn="just" rtl="1">
              <a:lnSpc>
                <a:spcPct val="150000"/>
              </a:lnSpc>
              <a:buNone/>
            </a:pPr>
            <a:r>
              <a:rPr lang="ar-SA" sz="3600" b="1" dirty="0">
                <a:effectLst>
                  <a:outerShdw blurRad="38100" dist="38100" dir="2700000" algn="tl">
                    <a:srgbClr val="000000">
                      <a:alpha val="43137"/>
                    </a:srgbClr>
                  </a:outerShdw>
                </a:effectLst>
                <a:cs typeface="Ali-A-Sharif" pitchFamily="2" charset="-78"/>
              </a:rPr>
              <a:t>Ξ الدَّافع: "حالة ٌداخليةٌ جسمية أو نفسية يثير السلوك في ظروف معينة وتواصله تحي، ينتهي إلى غاية معينة" مثل: حيوان جائع يبحث عن طعام أو مريض يبحث عن الدواء والشفاء .</a:t>
            </a:r>
            <a:endParaRPr lang="en-US" sz="3600" b="1" dirty="0">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SA" sz="3000" b="1" dirty="0">
                <a:solidFill>
                  <a:srgbClr val="002060"/>
                </a:solidFill>
                <a:effectLst>
                  <a:outerShdw blurRad="38100" dist="38100" dir="2700000" algn="tl">
                    <a:srgbClr val="000000">
                      <a:alpha val="43137"/>
                    </a:srgbClr>
                  </a:outerShdw>
                </a:effectLst>
                <a:cs typeface="Ali-A-Sharif" pitchFamily="2" charset="-78"/>
              </a:rPr>
              <a:t>≤ الدَّافع: حالة استثارة وتوتر داخلي تثير السلوك وتدفعه إلى تحقيق هدف معين ، والدافع يهيئ الكائن الحي ويقوم بالتعبئة العامة لطاقته بحيث تتناسب قوة الدافع مع مقدار الطاقة الناتجة عنه ، مثل: الشخص الذي امتنع عن الطعام لمدة أطول تكون قوة الدَّافع التماس الطعام أكثر بكثير من الشَّخص الذي منع من الطعام لمدة قصيرة سعات مثلاً . </a:t>
            </a:r>
            <a:endParaRPr lang="ar-IQ" sz="3000" b="1" dirty="0">
              <a:solidFill>
                <a:srgbClr val="002060"/>
              </a:solidFill>
              <a:effectLst>
                <a:outerShdw blurRad="38100" dist="38100" dir="2700000" algn="tl">
                  <a:srgbClr val="000000">
                    <a:alpha val="43137"/>
                  </a:srgbClr>
                </a:outerShdw>
              </a:effectLst>
              <a:cs typeface="Ali-A-Sharif" pitchFamily="2" charset="-78"/>
            </a:endParaRPr>
          </a:p>
          <a:p>
            <a:pPr marL="0" indent="0" algn="just" rtl="1">
              <a:lnSpc>
                <a:spcPct val="150000"/>
              </a:lnSpc>
              <a:buNone/>
            </a:pPr>
            <a:r>
              <a:rPr lang="ar-IQ" sz="3600" b="1" dirty="0">
                <a:solidFill>
                  <a:srgbClr val="C00000"/>
                </a:solidFill>
                <a:effectLst>
                  <a:outerShdw blurRad="38100" dist="38100" dir="2700000" algn="tl">
                    <a:srgbClr val="000000">
                      <a:alpha val="43137"/>
                    </a:srgbClr>
                  </a:outerShdw>
                </a:effectLst>
                <a:cs typeface="Ali-A-Sharif" pitchFamily="2" charset="-78"/>
              </a:rPr>
              <a:t>♦ ويمكن القول بأنَّ الدافع هو: "أيّ عامل داخلي في الكائن الحيّ يدْفَعُهُ إلى عَمَلٍ معيَّن والإستمرار في هذا العمل مدة معينة من الزمن حتى يشبع هذا الدَّافع</a:t>
            </a:r>
            <a:r>
              <a:rPr lang="ar-IQ" sz="3600" b="1" dirty="0" smtClean="0">
                <a:solidFill>
                  <a:srgbClr val="C00000"/>
                </a:solidFill>
                <a:effectLst>
                  <a:outerShdw blurRad="38100" dist="38100" dir="2700000" algn="tl">
                    <a:srgbClr val="000000">
                      <a:alpha val="43137"/>
                    </a:srgbClr>
                  </a:outerShdw>
                </a:effectLst>
                <a:cs typeface="Ali-A-Sharif" pitchFamily="2" charset="-78"/>
              </a:rPr>
              <a:t>".</a:t>
            </a:r>
            <a:endParaRPr lang="en-US" sz="36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8545" y="124691"/>
            <a:ext cx="11776364" cy="6525491"/>
          </a:xfrm>
        </p:spPr>
        <p:txBody>
          <a:bodyPr>
            <a:noAutofit/>
          </a:bodyPr>
          <a:lstStyle/>
          <a:p>
            <a:pPr algn="r" rtl="1">
              <a:lnSpc>
                <a:spcPct val="150000"/>
              </a:lnSpc>
            </a:pPr>
            <a:r>
              <a:rPr lang="ar-IQ" b="1" u="sng" dirty="0">
                <a:solidFill>
                  <a:srgbClr val="002060"/>
                </a:solidFill>
                <a:effectLst>
                  <a:outerShdw blurRad="38100" dist="38100" dir="2700000" algn="tl">
                    <a:srgbClr val="000000">
                      <a:alpha val="43137"/>
                    </a:srgbClr>
                  </a:outerShdw>
                </a:effectLst>
                <a:cs typeface="Ali-A-Sharif Bold" pitchFamily="2" charset="-78"/>
              </a:rPr>
              <a:t>الحَافِز</a:t>
            </a:r>
            <a:r>
              <a:rPr lang="ar-IQ" b="1" dirty="0">
                <a:solidFill>
                  <a:srgbClr val="002060"/>
                </a:solidFill>
                <a:effectLst>
                  <a:outerShdw blurRad="38100" dist="38100" dir="2700000" algn="tl">
                    <a:srgbClr val="000000">
                      <a:alpha val="43137"/>
                    </a:srgbClr>
                  </a:outerShdw>
                </a:effectLst>
                <a:cs typeface="Ali-A-Sharif Bold" pitchFamily="2" charset="-78"/>
              </a:rPr>
              <a:t>:</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هي تسهيلات مادية أو معنوية تقدِّمها البيئة المحيطة بالأفراد لمساعدتهم في الوصول بدوافعهم الى غاياتهم اشباعاً لحاجاتهم </a:t>
            </a:r>
            <a:r>
              <a:rPr lang="en-US" sz="3600" dirty="0">
                <a:effectLst>
                  <a:outerShdw blurRad="38100" dist="38100" dir="2700000" algn="tl">
                    <a:srgbClr val="000000">
                      <a:alpha val="43137"/>
                    </a:srgbClr>
                  </a:outerShdw>
                </a:effectLst>
                <a:cs typeface="Ali-A-Sharif Bold" pitchFamily="2" charset="-78"/>
              </a:rPr>
              <a:t>.</a:t>
            </a:r>
            <a:br>
              <a:rPr lang="en-US" sz="3600" dirty="0">
                <a:effectLst>
                  <a:outerShdw blurRad="38100" dist="38100" dir="2700000" algn="tl">
                    <a:srgbClr val="000000">
                      <a:alpha val="43137"/>
                    </a:srgbClr>
                  </a:outerShdw>
                </a:effectLst>
                <a:cs typeface="Ali-A-Sharif Bold" pitchFamily="2" charset="-78"/>
              </a:rPr>
            </a:br>
            <a:r>
              <a:rPr lang="ar-SA" sz="4000" b="1" dirty="0">
                <a:solidFill>
                  <a:srgbClr val="FF0000"/>
                </a:solidFill>
                <a:effectLst>
                  <a:outerShdw blurRad="38100" dist="38100" dir="2700000" algn="tl">
                    <a:srgbClr val="000000">
                      <a:alpha val="43137"/>
                    </a:srgbClr>
                  </a:outerShdw>
                </a:effectLst>
                <a:cs typeface="Ali-A-Sharif Bold" pitchFamily="2" charset="-78"/>
              </a:rPr>
              <a:t>الفَرْقُ بَيْنَ الحَافِزِ وَالدَّافِعِ :</a:t>
            </a:r>
            <a:r>
              <a:rPr lang="en-US" sz="3600" dirty="0">
                <a:effectLst>
                  <a:outerShdw blurRad="38100" dist="38100" dir="2700000" algn="tl">
                    <a:srgbClr val="000000">
                      <a:alpha val="43137"/>
                    </a:srgbClr>
                  </a:outerShdw>
                </a:effectLst>
                <a:cs typeface="Ali-A-Sharif Bold" pitchFamily="2" charset="-78"/>
              </a:rPr>
              <a:t/>
            </a:r>
            <a:br>
              <a:rPr lang="en-US" sz="3600" dirty="0">
                <a:effectLst>
                  <a:outerShdw blurRad="38100" dist="38100" dir="2700000" algn="tl">
                    <a:srgbClr val="000000">
                      <a:alpha val="43137"/>
                    </a:srgbClr>
                  </a:outerShdw>
                </a:effectLst>
                <a:cs typeface="Ali-A-Sharif Bold" pitchFamily="2" charset="-78"/>
              </a:rPr>
            </a:br>
            <a:r>
              <a:rPr lang="ar-SA" sz="3600" dirty="0">
                <a:effectLst>
                  <a:outerShdw blurRad="38100" dist="38100" dir="2700000" algn="tl">
                    <a:srgbClr val="000000">
                      <a:alpha val="43137"/>
                    </a:srgbClr>
                  </a:outerShdw>
                </a:effectLst>
                <a:cs typeface="Ali-A-Sharif Bold" pitchFamily="2" charset="-78"/>
              </a:rPr>
              <a:t>الحافز شيء خارجي موجود في البيئة توفره المنشأة للعاملين فيها لإثارة حاجاتهم ودوافعهم </a:t>
            </a:r>
            <a:r>
              <a:rPr lang="ar-IQ" sz="3600" dirty="0" smtClean="0">
                <a:effectLst>
                  <a:outerShdw blurRad="38100" dist="38100" dir="2700000" algn="tl">
                    <a:srgbClr val="000000">
                      <a:alpha val="43137"/>
                    </a:srgbClr>
                  </a:outerShdw>
                </a:effectLst>
                <a:cs typeface="Ali-A-Sharif Bold" pitchFamily="2" charset="-78"/>
              </a:rPr>
              <a:t/>
            </a:r>
            <a:br>
              <a:rPr lang="ar-IQ" sz="3600" dirty="0" smtClean="0">
                <a:effectLst>
                  <a:outerShdw blurRad="38100" dist="38100" dir="2700000" algn="tl">
                    <a:srgbClr val="000000">
                      <a:alpha val="43137"/>
                    </a:srgbClr>
                  </a:outerShdw>
                </a:effectLst>
                <a:cs typeface="Ali-A-Sharif Bold" pitchFamily="2" charset="-78"/>
              </a:rPr>
            </a:br>
            <a:r>
              <a:rPr lang="ar-SA" sz="3600" dirty="0" smtClean="0">
                <a:effectLst>
                  <a:outerShdw blurRad="38100" dist="38100" dir="2700000" algn="tl">
                    <a:srgbClr val="000000">
                      <a:alpha val="43137"/>
                    </a:srgbClr>
                  </a:outerShdw>
                </a:effectLst>
                <a:cs typeface="Ali-A-Sharif Bold" pitchFamily="2" charset="-78"/>
              </a:rPr>
              <a:t>في </a:t>
            </a:r>
            <a:r>
              <a:rPr lang="ar-SA" sz="3600" dirty="0">
                <a:effectLst>
                  <a:outerShdw blurRad="38100" dist="38100" dir="2700000" algn="tl">
                    <a:srgbClr val="000000">
                      <a:alpha val="43137"/>
                    </a:srgbClr>
                  </a:outerShdw>
                </a:effectLst>
                <a:cs typeface="Ali-A-Sharif Bold" pitchFamily="2" charset="-78"/>
              </a:rPr>
              <a:t>حين أنَّ الدَّافع شيء داخلي نابع من داخل الفرد وهو تعبير عن حاجة ما يحثه على الفعل والسلوك المرغوب فيه.  </a:t>
            </a:r>
            <a:endParaRPr lang="en-US" sz="3400" dirty="0">
              <a:solidFill>
                <a:srgbClr val="FF0000"/>
              </a:solidFill>
              <a:effectLst>
                <a:outerShdw blurRad="38100" dist="38100" dir="2700000" algn="tl">
                  <a:srgbClr val="000000">
                    <a:alpha val="43137"/>
                  </a:srgbClr>
                </a:outerShdw>
              </a:effectLst>
              <a:latin typeface="+mn-lt"/>
              <a:ea typeface="+mn-ea"/>
              <a:cs typeface="Ali-A-Sharif Bold" pitchFamily="2" charset="-78"/>
            </a:endParaRPr>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7"/>
            <a:ext cx="11887200" cy="6123710"/>
          </a:xfrm>
        </p:spPr>
        <p:txBody>
          <a:bodyPr>
            <a:noAutofit/>
          </a:bodyPr>
          <a:lstStyle/>
          <a:p>
            <a:pPr algn="r" rtl="1">
              <a:lnSpc>
                <a:spcPct val="150000"/>
              </a:lnSpc>
            </a:pPr>
            <a:r>
              <a:rPr lang="ar-SA"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الدَّافِ</a:t>
            </a:r>
            <a:r>
              <a:rPr lang="ar-IQ"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عُ وَالبَاعِ</a:t>
            </a:r>
            <a:r>
              <a:rPr lang="ar-IQ"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sz="4800"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ث </a:t>
            </a:r>
            <a:r>
              <a:rPr lang="ar-SA" sz="4800" b="1" dirty="0">
                <a:solidFill>
                  <a:srgbClr val="FF0000"/>
                </a:solidFill>
                <a:effectLst>
                  <a:outerShdw blurRad="38100" dist="38100" dir="2700000" algn="tl">
                    <a:srgbClr val="000000">
                      <a:alpha val="43137"/>
                    </a:srgbClr>
                  </a:outerShdw>
                </a:effectLst>
                <a:latin typeface="+mn-lt"/>
                <a:ea typeface="+mn-ea"/>
                <a:cs typeface="Ali-A-Sahifa Bold" pitchFamily="2" charset="-78"/>
              </a:rPr>
              <a:t>:</a:t>
            </a:r>
            <a:r>
              <a:rPr lang="en-US" b="1" dirty="0">
                <a:effectLst>
                  <a:outerShdw blurRad="38100" dist="38100" dir="2700000" algn="tl">
                    <a:srgbClr val="000000">
                      <a:alpha val="43137"/>
                    </a:srgbClr>
                  </a:outerShdw>
                </a:effectLst>
                <a:latin typeface="+mn-lt"/>
                <a:ea typeface="+mn-ea"/>
                <a:cs typeface="Ali-A-Sahifa Bold" pitchFamily="2" charset="-78"/>
              </a:rPr>
              <a:t/>
            </a:r>
            <a:br>
              <a:rPr lang="en-US" b="1" dirty="0">
                <a:effectLst>
                  <a:outerShdw blurRad="38100" dist="38100" dir="2700000" algn="tl">
                    <a:srgbClr val="000000">
                      <a:alpha val="43137"/>
                    </a:srgbClr>
                  </a:outerShdw>
                </a:effectLst>
                <a:latin typeface="+mn-lt"/>
                <a:ea typeface="+mn-ea"/>
                <a:cs typeface="Ali-A-Sahifa Bold" pitchFamily="2" charset="-78"/>
              </a:rPr>
            </a:br>
            <a:r>
              <a:rPr lang="ar-SA" b="1" dirty="0">
                <a:effectLst>
                  <a:outerShdw blurRad="38100" dist="38100" dir="2700000" algn="tl">
                    <a:srgbClr val="000000">
                      <a:alpha val="43137"/>
                    </a:srgbClr>
                  </a:outerShdw>
                </a:effectLst>
                <a:latin typeface="+mn-lt"/>
                <a:ea typeface="+mn-ea"/>
                <a:cs typeface="Ali-A-Sahifa Bold" pitchFamily="2" charset="-78"/>
              </a:rPr>
              <a:t>الدافع حالة </a:t>
            </a:r>
            <a:r>
              <a:rPr lang="ar-SA" b="1" dirty="0" smtClean="0">
                <a:effectLst>
                  <a:outerShdw blurRad="38100" dist="38100" dir="2700000" algn="tl">
                    <a:srgbClr val="000000">
                      <a:alpha val="43137"/>
                    </a:srgbClr>
                  </a:outerShdw>
                </a:effectLst>
                <a:latin typeface="+mn-lt"/>
                <a:ea typeface="+mn-ea"/>
                <a:cs typeface="Ali-A-Sahifa Bold" pitchFamily="2" charset="-78"/>
              </a:rPr>
              <a:t>داخلي</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ة</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latin typeface="+mn-lt"/>
                <a:ea typeface="+mn-ea"/>
                <a:cs typeface="Ali-A-Sahifa Bold" pitchFamily="2" charset="-78"/>
              </a:rPr>
              <a:t>، </a:t>
            </a:r>
            <a:r>
              <a:rPr lang="ar-SA" b="1" dirty="0">
                <a:effectLst>
                  <a:outerShdw blurRad="38100" dist="38100" dir="2700000" algn="tl">
                    <a:srgbClr val="000000">
                      <a:alpha val="43137"/>
                    </a:srgbClr>
                  </a:outerShdw>
                </a:effectLst>
                <a:latin typeface="+mn-lt"/>
                <a:ea typeface="+mn-ea"/>
                <a:cs typeface="Ali-A-Sahifa Bold" pitchFamily="2" charset="-78"/>
              </a:rPr>
              <a:t>أما الباعث فهو حالة </a:t>
            </a:r>
            <a:r>
              <a:rPr lang="ar-SA" b="1" dirty="0" smtClean="0">
                <a:effectLst>
                  <a:outerShdw blurRad="38100" dist="38100" dir="2700000" algn="tl">
                    <a:srgbClr val="000000">
                      <a:alpha val="43137"/>
                    </a:srgbClr>
                  </a:outerShdw>
                </a:effectLst>
                <a:latin typeface="+mn-lt"/>
                <a:ea typeface="+mn-ea"/>
                <a:cs typeface="Ali-A-Sahifa Bold" pitchFamily="2" charset="-78"/>
              </a:rPr>
              <a:t>خارجي</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ة </a:t>
            </a:r>
            <a:r>
              <a:rPr lang="ar-SA" b="1" dirty="0">
                <a:effectLst>
                  <a:outerShdw blurRad="38100" dist="38100" dir="2700000" algn="tl">
                    <a:srgbClr val="000000">
                      <a:alpha val="43137"/>
                    </a:srgbClr>
                  </a:outerShdw>
                </a:effectLst>
                <a:latin typeface="+mn-lt"/>
                <a:ea typeface="+mn-ea"/>
                <a:cs typeface="Ali-A-Sahifa Bold" pitchFamily="2" charset="-78"/>
              </a:rPr>
              <a:t>ماديةً كانت أو </a:t>
            </a:r>
            <a:r>
              <a:rPr lang="ar-SA" b="1" dirty="0" smtClean="0">
                <a:effectLst>
                  <a:outerShdw blurRad="38100" dist="38100" dir="2700000" algn="tl">
                    <a:srgbClr val="000000">
                      <a:alpha val="43137"/>
                    </a:srgbClr>
                  </a:outerShdw>
                </a:effectLst>
                <a:latin typeface="+mn-lt"/>
                <a:ea typeface="+mn-ea"/>
                <a:cs typeface="Ali-A-Sahifa Bold" pitchFamily="2" charset="-78"/>
              </a:rPr>
              <a:t>إجتماعي</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ةً</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latin typeface="+mn-lt"/>
                <a:ea typeface="+mn-ea"/>
                <a:cs typeface="Ali-A-Sahifa Bold" pitchFamily="2" charset="-78"/>
              </a:rPr>
              <a:t>، </a:t>
            </a:r>
            <a:r>
              <a:rPr lang="ar-SA" b="1" dirty="0">
                <a:effectLst>
                  <a:outerShdw blurRad="38100" dist="38100" dir="2700000" algn="tl">
                    <a:srgbClr val="000000">
                      <a:alpha val="43137"/>
                    </a:srgbClr>
                  </a:outerShdw>
                </a:effectLst>
                <a:latin typeface="+mn-lt"/>
                <a:ea typeface="+mn-ea"/>
                <a:cs typeface="Ali-A-Sahifa Bold" pitchFamily="2" charset="-78"/>
              </a:rPr>
              <a:t>يستجيب لها </a:t>
            </a:r>
            <a:r>
              <a:rPr lang="ar-SA" b="1" dirty="0" smtClean="0">
                <a:effectLst>
                  <a:outerShdw blurRad="38100" dist="38100" dir="2700000" algn="tl">
                    <a:srgbClr val="000000">
                      <a:alpha val="43137"/>
                    </a:srgbClr>
                  </a:outerShdw>
                </a:effectLst>
                <a:latin typeface="+mn-lt"/>
                <a:ea typeface="+mn-ea"/>
                <a:cs typeface="Ali-A-Sahifa Bold" pitchFamily="2" charset="-78"/>
              </a:rPr>
              <a:t>الدافع</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latin typeface="+mn-lt"/>
                <a:ea typeface="+mn-ea"/>
                <a:cs typeface="Ali-A-Sahifa Bold" pitchFamily="2" charset="-78"/>
              </a:rPr>
              <a:t>. </a:t>
            </a:r>
            <a:r>
              <a:rPr lang="ar-SA" b="1" dirty="0">
                <a:effectLst>
                  <a:outerShdw blurRad="38100" dist="38100" dir="2700000" algn="tl">
                    <a:srgbClr val="000000">
                      <a:alpha val="43137"/>
                    </a:srgbClr>
                  </a:outerShdw>
                </a:effectLst>
                <a:latin typeface="+mn-lt"/>
                <a:ea typeface="+mn-ea"/>
                <a:cs typeface="Ali-A-Sahifa Bold" pitchFamily="2" charset="-78"/>
              </a:rPr>
              <a:t>فرؤية الطعام مثلاً باعثٌ يستجيب له دافع الجوع . ورؤية الماء باعثٌ يستجيب له دافع العطش . </a:t>
            </a:r>
            <a:r>
              <a:rPr lang="ar-SA" b="1" dirty="0" smtClean="0">
                <a:effectLst>
                  <a:outerShdw blurRad="38100" dist="38100" dir="2700000" algn="tl">
                    <a:srgbClr val="000000">
                      <a:alpha val="43137"/>
                    </a:srgbClr>
                  </a:outerShdw>
                </a:effectLst>
                <a:latin typeface="+mn-lt"/>
                <a:ea typeface="+mn-ea"/>
                <a:cs typeface="Ali-A-Sahifa Bold" pitchFamily="2" charset="-78"/>
              </a:rPr>
              <a:t>وبالت</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الي </a:t>
            </a:r>
            <a:r>
              <a:rPr lang="ar-SA" b="1" dirty="0">
                <a:effectLst>
                  <a:outerShdw blurRad="38100" dist="38100" dir="2700000" algn="tl">
                    <a:srgbClr val="000000">
                      <a:alpha val="43137"/>
                    </a:srgbClr>
                  </a:outerShdw>
                </a:effectLst>
                <a:latin typeface="+mn-lt"/>
                <a:ea typeface="+mn-ea"/>
                <a:cs typeface="Ali-A-Sahifa Bold" pitchFamily="2" charset="-78"/>
              </a:rPr>
              <a:t>فالدافع قوةٌ داخل </a:t>
            </a:r>
            <a:r>
              <a:rPr lang="ar-SA" b="1" dirty="0" smtClean="0">
                <a:effectLst>
                  <a:outerShdw blurRad="38100" dist="38100" dir="2700000" algn="tl">
                    <a:srgbClr val="000000">
                      <a:alpha val="43137"/>
                    </a:srgbClr>
                  </a:outerShdw>
                </a:effectLst>
                <a:latin typeface="+mn-lt"/>
                <a:ea typeface="+mn-ea"/>
                <a:cs typeface="Ali-A-Sahifa Bold" pitchFamily="2" charset="-78"/>
              </a:rPr>
              <a:t>الفرد</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latin typeface="+mn-lt"/>
                <a:ea typeface="+mn-ea"/>
                <a:cs typeface="Ali-A-Sahifa Bold" pitchFamily="2" charset="-78"/>
              </a:rPr>
              <a:t>، </a:t>
            </a:r>
            <a:r>
              <a:rPr lang="ar-SA" b="1" dirty="0">
                <a:effectLst>
                  <a:outerShdw blurRad="38100" dist="38100" dir="2700000" algn="tl">
                    <a:srgbClr val="000000">
                      <a:alpha val="43137"/>
                    </a:srgbClr>
                  </a:outerShdw>
                </a:effectLst>
                <a:latin typeface="+mn-lt"/>
                <a:ea typeface="+mn-ea"/>
                <a:cs typeface="Ali-A-Sahifa Bold" pitchFamily="2" charset="-78"/>
              </a:rPr>
              <a:t>أما الباعث فهو قوة </a:t>
            </a:r>
            <a:r>
              <a:rPr lang="ar-SA" b="1" dirty="0" smtClean="0">
                <a:effectLst>
                  <a:outerShdw blurRad="38100" dist="38100" dir="2700000" algn="tl">
                    <a:srgbClr val="000000">
                      <a:alpha val="43137"/>
                    </a:srgbClr>
                  </a:outerShdw>
                </a:effectLst>
                <a:latin typeface="+mn-lt"/>
                <a:ea typeface="+mn-ea"/>
                <a:cs typeface="Ali-A-Sahifa Bold" pitchFamily="2" charset="-78"/>
              </a:rPr>
              <a:t>خارجي</a:t>
            </a:r>
            <a:r>
              <a:rPr lang="ar-IQ" b="1" dirty="0" smtClean="0">
                <a:effectLst>
                  <a:outerShdw blurRad="38100" dist="38100" dir="2700000" algn="tl">
                    <a:srgbClr val="000000">
                      <a:alpha val="43137"/>
                    </a:srgbClr>
                  </a:outerShdw>
                </a:effectLst>
                <a:latin typeface="+mn-lt"/>
                <a:ea typeface="+mn-ea"/>
                <a:cs typeface="Ali-A-Sahifa Bold" pitchFamily="2" charset="-78"/>
              </a:rPr>
              <a:t>َّ</a:t>
            </a:r>
            <a:r>
              <a:rPr lang="ar-SA" b="1" dirty="0" smtClean="0">
                <a:effectLst>
                  <a:outerShdw blurRad="38100" dist="38100" dir="2700000" algn="tl">
                    <a:srgbClr val="000000">
                      <a:alpha val="43137"/>
                    </a:srgbClr>
                  </a:outerShdw>
                </a:effectLst>
                <a:latin typeface="+mn-lt"/>
                <a:ea typeface="+mn-ea"/>
                <a:cs typeface="Ali-A-Sahifa Bold" pitchFamily="2" charset="-78"/>
              </a:rPr>
              <a:t>ة </a:t>
            </a:r>
            <a:r>
              <a:rPr lang="ar-SA" b="1" dirty="0">
                <a:effectLst>
                  <a:outerShdw blurRad="38100" dist="38100" dir="2700000" algn="tl">
                    <a:srgbClr val="000000">
                      <a:alpha val="43137"/>
                    </a:srgbClr>
                  </a:outerShdw>
                </a:effectLst>
                <a:latin typeface="+mn-lt"/>
                <a:ea typeface="+mn-ea"/>
                <a:cs typeface="Ali-A-Sahifa Bold" pitchFamily="2" charset="-78"/>
              </a:rPr>
              <a:t>. </a:t>
            </a:r>
            <a:endParaRPr lang="en-US"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24692"/>
            <a:ext cx="11887200" cy="6470072"/>
          </a:xfrm>
        </p:spPr>
        <p:txBody>
          <a:bodyPr>
            <a:noAutofit/>
          </a:bodyPr>
          <a:lstStyle/>
          <a:p>
            <a:pPr algn="r" rtl="1">
              <a:lnSpc>
                <a:spcPct val="150000"/>
              </a:lnSpc>
            </a:pPr>
            <a:r>
              <a:rPr lang="ar-SA" sz="4800" b="1" dirty="0" smtClean="0">
                <a:solidFill>
                  <a:srgbClr val="FF0000"/>
                </a:solidFill>
                <a:effectLst>
                  <a:outerShdw blurRad="38100" dist="38100" dir="2700000" algn="tl">
                    <a:srgbClr val="000000">
                      <a:alpha val="43137"/>
                    </a:srgbClr>
                  </a:outerShdw>
                </a:effectLst>
                <a:cs typeface="Ali-A-Sahifa Bold" pitchFamily="2" charset="-78"/>
              </a:rPr>
              <a:t>الدَّاف</a:t>
            </a:r>
            <a:r>
              <a:rPr lang="ar-IQ" sz="4800" b="1" dirty="0" smtClean="0">
                <a:solidFill>
                  <a:srgbClr val="FF0000"/>
                </a:solidFill>
                <a:effectLst>
                  <a:outerShdw blurRad="38100" dist="38100" dir="2700000" algn="tl">
                    <a:srgbClr val="000000">
                      <a:alpha val="43137"/>
                    </a:srgbClr>
                  </a:outerShdw>
                </a:effectLst>
                <a:cs typeface="Ali-A-Sahifa Bold" pitchFamily="2" charset="-78"/>
              </a:rPr>
              <a:t>ـ</a:t>
            </a:r>
            <a:r>
              <a:rPr lang="ar-SA" sz="4800" b="1" dirty="0" smtClean="0">
                <a:solidFill>
                  <a:srgbClr val="FF0000"/>
                </a:solidFill>
                <a:effectLst>
                  <a:outerShdw blurRad="38100" dist="38100" dir="2700000" algn="tl">
                    <a:srgbClr val="000000">
                      <a:alpha val="43137"/>
                    </a:srgbClr>
                  </a:outerShdw>
                </a:effectLst>
                <a:cs typeface="Ali-A-Sahifa Bold" pitchFamily="2" charset="-78"/>
              </a:rPr>
              <a:t>ع والحَاج</a:t>
            </a:r>
            <a:r>
              <a:rPr lang="ar-IQ" sz="4800" b="1" dirty="0" smtClean="0">
                <a:solidFill>
                  <a:srgbClr val="FF0000"/>
                </a:solidFill>
                <a:effectLst>
                  <a:outerShdw blurRad="38100" dist="38100" dir="2700000" algn="tl">
                    <a:srgbClr val="000000">
                      <a:alpha val="43137"/>
                    </a:srgbClr>
                  </a:outerShdw>
                </a:effectLst>
                <a:cs typeface="Ali-A-Sahifa Bold" pitchFamily="2" charset="-78"/>
              </a:rPr>
              <a:t>ـ</a:t>
            </a:r>
            <a:r>
              <a:rPr lang="ar-SA" sz="4800" b="1" dirty="0" smtClean="0">
                <a:solidFill>
                  <a:srgbClr val="FF0000"/>
                </a:solidFill>
                <a:effectLst>
                  <a:outerShdw blurRad="38100" dist="38100" dir="2700000" algn="tl">
                    <a:srgbClr val="000000">
                      <a:alpha val="43137"/>
                    </a:srgbClr>
                  </a:outerShdw>
                </a:effectLst>
                <a:cs typeface="Ali-A-Sahifa Bold" pitchFamily="2" charset="-78"/>
              </a:rPr>
              <a:t>ة </a:t>
            </a:r>
            <a:r>
              <a:rPr lang="en-US" sz="4800" b="1" dirty="0">
                <a:solidFill>
                  <a:srgbClr val="FF0000"/>
                </a:solidFill>
                <a:effectLst>
                  <a:outerShdw blurRad="38100" dist="38100" dir="2700000" algn="tl">
                    <a:srgbClr val="000000">
                      <a:alpha val="43137"/>
                    </a:srgbClr>
                  </a:outerShdw>
                </a:effectLst>
                <a:cs typeface="Ali-A-Sahifa Bold" pitchFamily="2" charset="-78"/>
              </a:rPr>
              <a:t>Need </a:t>
            </a:r>
            <a:r>
              <a:rPr lang="ar-SA" sz="4800" b="1" dirty="0">
                <a:solidFill>
                  <a:srgbClr val="FF0000"/>
                </a:solidFill>
                <a:effectLst>
                  <a:outerShdw blurRad="38100" dist="38100" dir="2700000" algn="tl">
                    <a:srgbClr val="000000">
                      <a:alpha val="43137"/>
                    </a:srgbClr>
                  </a:outerShdw>
                </a:effectLst>
                <a:cs typeface="Ali-A-Sahifa Bold" pitchFamily="2" charset="-78"/>
              </a:rPr>
              <a:t>: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dirty="0">
                <a:effectLst>
                  <a:outerShdw blurRad="38100" dist="38100" dir="2700000" algn="tl">
                    <a:srgbClr val="000000">
                      <a:alpha val="43137"/>
                    </a:srgbClr>
                  </a:outerShdw>
                </a:effectLst>
                <a:cs typeface="Ali-A-Sahifa Bold" pitchFamily="2" charset="-78"/>
              </a:rPr>
              <a:t>الحاجة: </a:t>
            </a:r>
            <a:r>
              <a:rPr lang="ar-SA" sz="3600" dirty="0" smtClean="0">
                <a:effectLst>
                  <a:outerShdw blurRad="38100" dist="38100" dir="2700000" algn="tl">
                    <a:srgbClr val="000000">
                      <a:alpha val="43137"/>
                    </a:srgbClr>
                  </a:outerShdw>
                </a:effectLst>
                <a:cs typeface="Ali-A-Sahifa Bold" pitchFamily="2" charset="-78"/>
              </a:rPr>
              <a:t>«</a:t>
            </a:r>
            <a:r>
              <a:rPr lang="ar-IQ" sz="3600" dirty="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هي </a:t>
            </a:r>
            <a:r>
              <a:rPr lang="ar-SA" sz="3600" dirty="0">
                <a:effectLst>
                  <a:outerShdw blurRad="38100" dist="38100" dir="2700000" algn="tl">
                    <a:srgbClr val="000000">
                      <a:alpha val="43137"/>
                    </a:srgbClr>
                  </a:outerShdw>
                </a:effectLst>
                <a:cs typeface="Ali-A-Sahifa Bold" pitchFamily="2" charset="-78"/>
              </a:rPr>
              <a:t>حالة لدى الكائن الحي تنشأ عن انحراف أو حيد العوامل البيئة عن الشروط البيولوجية (الحيوية) المثلى اللازمة لحفظ </a:t>
            </a:r>
            <a:r>
              <a:rPr lang="ar-SA" sz="3600" dirty="0" smtClean="0">
                <a:effectLst>
                  <a:outerShdw blurRad="38100" dist="38100" dir="2700000" algn="tl">
                    <a:srgbClr val="000000">
                      <a:alpha val="43137"/>
                    </a:srgbClr>
                  </a:outerShdw>
                </a:effectLst>
                <a:cs typeface="Ali-A-Sahifa Bold" pitchFamily="2" charset="-78"/>
              </a:rPr>
              <a:t>بقائه</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IQ" sz="3600" dirty="0" smtClean="0">
                <a:effectLst>
                  <a:outerShdw blurRad="38100" dist="38100" dir="2700000" algn="tl">
                    <a:srgbClr val="000000">
                      <a:alpha val="43137"/>
                    </a:srgbClr>
                  </a:outerShdw>
                </a:effectLst>
                <a:cs typeface="Ali-A-Sahifa Bold" pitchFamily="2" charset="-78"/>
              </a:rPr>
              <a:t/>
            </a:r>
            <a:br>
              <a:rPr lang="ar-IQ" sz="3600" dirty="0" smtClean="0">
                <a:effectLst>
                  <a:outerShdw blurRad="38100" dist="38100" dir="2700000" algn="tl">
                    <a:srgbClr val="000000">
                      <a:alpha val="43137"/>
                    </a:srgbClr>
                  </a:outerShdw>
                </a:effectLst>
                <a:cs typeface="Ali-A-Sahifa Bold" pitchFamily="2" charset="-78"/>
              </a:rPr>
            </a:br>
            <a:r>
              <a:rPr lang="ar-SA" sz="3600" dirty="0" smtClean="0">
                <a:effectLst>
                  <a:outerShdw blurRad="38100" dist="38100" dir="2700000" algn="tl">
                    <a:srgbClr val="000000">
                      <a:alpha val="43137"/>
                    </a:srgbClr>
                  </a:outerShdw>
                </a:effectLst>
                <a:cs typeface="Ali-A-Sahifa Bold" pitchFamily="2" charset="-78"/>
              </a:rPr>
              <a:t>إذن </a:t>
            </a:r>
            <a:r>
              <a:rPr lang="ar-SA" sz="3600" dirty="0">
                <a:effectLst>
                  <a:outerShdw blurRad="38100" dist="38100" dir="2700000" algn="tl">
                    <a:srgbClr val="000000">
                      <a:alpha val="43137"/>
                    </a:srgbClr>
                  </a:outerShdw>
                </a:effectLst>
                <a:cs typeface="Ali-A-Sahifa Bold" pitchFamily="2" charset="-78"/>
              </a:rPr>
              <a:t>النقص والافتقار واختلال التوازن يقترن بنوع من التوتر لا يلبث أنْ يزول متى قضيت الحاجة. </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3600" dirty="0">
                <a:effectLst>
                  <a:outerShdw blurRad="38100" dist="38100" dir="2700000" algn="tl">
                    <a:srgbClr val="000000">
                      <a:alpha val="43137"/>
                    </a:srgbClr>
                  </a:outerShdw>
                </a:effectLst>
                <a:cs typeface="Ali-A-Sahifa Bold" pitchFamily="2" charset="-78"/>
              </a:rPr>
              <a:t>وكثير من علماء النَّفس يستخدمون مصطلح الحاجة على أنَّه مرادف لمصطلح الدَّافع ، فالحاجة إذن مرادفة للدَّافع غير المشبع. </a:t>
            </a:r>
            <a:endParaRPr lang="en-US" sz="36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318655" y="360218"/>
            <a:ext cx="11637818" cy="5943600"/>
          </a:xfrm>
        </p:spPr>
        <p:txBody>
          <a:bodyPr>
            <a:noAutofit/>
          </a:bodyPr>
          <a:lstStyle/>
          <a:p>
            <a:pPr algn="r" rtl="1">
              <a:lnSpc>
                <a:spcPct val="150000"/>
              </a:lnSpc>
            </a:pPr>
            <a:r>
              <a:rPr lang="ar-SA" sz="8000" b="1" dirty="0">
                <a:solidFill>
                  <a:srgbClr val="FF0000"/>
                </a:solidFill>
                <a:effectLst>
                  <a:outerShdw blurRad="38100" dist="38100" dir="2700000" algn="tl">
                    <a:srgbClr val="000000">
                      <a:alpha val="43137"/>
                    </a:srgbClr>
                  </a:outerShdw>
                </a:effectLst>
                <a:cs typeface="Ali-A-Sahifa Bold" pitchFamily="2" charset="-78"/>
              </a:rPr>
              <a:t>الدَّافع والهَدف: </a:t>
            </a:r>
            <a:r>
              <a:rPr lang="en-US" sz="8000" b="1" dirty="0">
                <a:solidFill>
                  <a:srgbClr val="FF0000"/>
                </a:solidFill>
                <a:effectLst>
                  <a:outerShdw blurRad="38100" dist="38100" dir="2700000" algn="tl">
                    <a:srgbClr val="000000">
                      <a:alpha val="43137"/>
                    </a:srgbClr>
                  </a:outerShdw>
                </a:effectLst>
                <a:cs typeface="Ali-A-Sahifa Bold" pitchFamily="2" charset="-78"/>
              </a:rPr>
              <a:t>Goal</a:t>
            </a:r>
            <a:r>
              <a:rPr lang="en-US" sz="4000" b="1" dirty="0">
                <a:effectLst>
                  <a:outerShdw blurRad="38100" dist="38100" dir="2700000" algn="tl">
                    <a:srgbClr val="000000">
                      <a:alpha val="43137"/>
                    </a:srgbClr>
                  </a:outerShdw>
                </a:effectLst>
                <a:cs typeface="Ali-A-Sahifa Bold" pitchFamily="2" charset="-78"/>
              </a:rPr>
              <a:t/>
            </a:r>
            <a:br>
              <a:rPr lang="en-US" sz="4000" b="1" dirty="0">
                <a:effectLst>
                  <a:outerShdw blurRad="38100" dist="38100" dir="2700000" algn="tl">
                    <a:srgbClr val="000000">
                      <a:alpha val="43137"/>
                    </a:srgbClr>
                  </a:outerShdw>
                </a:effectLst>
                <a:cs typeface="Ali-A-Sahifa Bold" pitchFamily="2" charset="-78"/>
              </a:rPr>
            </a:br>
            <a:r>
              <a:rPr lang="ar-SA" sz="5400" b="1" dirty="0">
                <a:effectLst>
                  <a:outerShdw blurRad="38100" dist="38100" dir="2700000" algn="tl">
                    <a:srgbClr val="000000">
                      <a:alpha val="43137"/>
                    </a:srgbClr>
                  </a:outerShdw>
                </a:effectLst>
                <a:cs typeface="Ali-A-Sahifa Bold" pitchFamily="2" charset="-78"/>
              </a:rPr>
              <a:t>الدَّافع كما ذكرنا سابقاً داخلي ، أمَّا الهدف فهو ما يشبع الدافع وإليه يتَّجه السُّلوك ، ويكون في العادة شيئاً خارجياً </a:t>
            </a:r>
            <a:r>
              <a:rPr lang="ar-SA" sz="5400" b="1" dirty="0" smtClean="0">
                <a:effectLst>
                  <a:outerShdw blurRad="38100" dist="38100" dir="2700000" algn="tl">
                    <a:srgbClr val="000000">
                      <a:alpha val="43137"/>
                    </a:srgbClr>
                  </a:outerShdw>
                </a:effectLst>
                <a:cs typeface="Ali-A-Sahifa Bold" pitchFamily="2" charset="-78"/>
              </a:rPr>
              <a:t>.</a:t>
            </a:r>
            <a:endParaRPr lang="en-US" sz="5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619718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1066</TotalTime>
  <Words>1144</Words>
  <Application>Microsoft Office PowerPoint</Application>
  <PresentationFormat>Custom</PresentationFormat>
  <Paragraphs>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المُحَاضَرَةُ الثالثة / الدافعيَّة والتَّعلُّم</vt:lpstr>
      <vt:lpstr>مَدخلٌ</vt:lpstr>
      <vt:lpstr>PowerPoint Presentation</vt:lpstr>
      <vt:lpstr>تَعْرِيفُ الدافع</vt:lpstr>
      <vt:lpstr>الحَافِز: هي تسهيلات مادية أو معنوية تقدِّمها البيئة المحيطة بالأفراد لمساعدتهم في الوصول بدوافعهم الى غاياتهم اشباعاً لحاجاتهم . الفَرْقُ بَيْنَ الحَافِزِ وَالدَّافِعِ : الحافز شيء خارجي موجود في البيئة توفره المنشأة للعاملين فيها لإثارة حاجاتهم ودوافعهم  في حين أنَّ الدَّافع شيء داخلي نابع من داخل الفرد وهو تعبير عن حاجة ما يحثه على الفعل والسلوك المرغوب فيه.  </vt:lpstr>
      <vt:lpstr>الدَّافِـعُ وَالبَاعِـث : الدافع حالة داخليَّة ، أما الباعث فهو حالة خارجيَّة ماديةً كانت أو إجتماعيَّةً ، يستجيب لها الدافع . فرؤية الطعام مثلاً باعثٌ يستجيب له دافع الجوع . ورؤية الماء باعثٌ يستجيب له دافع العطش . وبالتَّالي فالدافع قوةٌ داخل الفرد ، أما الباعث فهو قوة خارجيَّة . </vt:lpstr>
      <vt:lpstr>الدَّافـع والحَاجـة Need :  الحاجة: « هي حالة لدى الكائن الحي تنشأ عن انحراف أو حيد العوامل البيئة عن الشروط البيولوجية (الحيوية) المثلى اللازمة لحفظ بقائه "  إذن النقص والافتقار واختلال التوازن يقترن بنوع من التوتر لا يلبث أنْ يزول متى قضيت الحاجة.  وكثير من علماء النَّفس يستخدمون مصطلح الحاجة على أنَّه مرادف لمصطلح الدَّافع ، فالحاجة إذن مرادفة للدَّافع غير المشبع. </vt:lpstr>
      <vt:lpstr>الدَّافع والهَدف: Goal الدَّافع كما ذكرنا سابقاً داخلي ، أمَّا الهدف فهو ما يشبع الدافع وإليه يتَّجه السُّلوك ، ويكون في العادة شيئاً خارجياً .</vt:lpstr>
      <vt:lpstr>تَصْنِيفُ الدَّوَافِعِِ</vt:lpstr>
      <vt:lpstr>القِسْمُ الأَوَّلُ: الدَّوَافِعُ الفِطْرِيَّة الفِسيُولُوجِيَّة هذه الدوافع تتحدد عن طريق الوراثة . وهي مرتبطة بالحاجات الجسمية لدى الكائن الحي. فَتُحْدِثٌ تغير في التوازن العضوي والكيميائي فتسبب حالة من التوتر والقلق ، هذا التوتر يدفع الكائن للقيام بعمل ما ليشبع الحاجات الجسمية ويعود إلى حالته الطبيعيَّة .  وهذه الدَّوافع مرتبطة بالأجهزة العضوية، فدافع الجوع مرتبط بالجهاز الهضمي، ودافع التنفس مرتبط بالجهاز التنفسي .  وهذه الدوافع مهمة ولابدّ من إشباعها لأنّها أساس بقائنا في الحياة. وهي أساسية من حفظ النوع. وهذه الدوافع تتسم بالعمومية لاشتراك جميع الكائنات الحيّة فيها .   ومن هذه الدوافع :</vt:lpstr>
      <vt:lpstr>◄دَافِعُ الجُوعِ:- المتمثل في الحاجة للطعام والسبب في حدوث الجوع عند الإنسان ناتج عن نقص المواد الغذائية في الدم، وينتج عن ذلك شعور بالتوتر وتقلصات في المعدة مما يؤدي بالإنسان لإشباع حاجته للطعام لإعادة توازنه  ◄دَافِعُ الهَـوَاءِ: - فدافع الحصول على الأوكسجين من الدوافع المهمة لبقاء الإنسان واستمراره في الحياة، فأن نقص الأوكسجين وعدم وصوله إلى المخ يؤثر على خلايا المخ مما يؤدي إلى إصابته إصابة عضوية تؤدي إلى خلل في وظائفه .  ◄ دَافِعُ النَّومِ وَالرَّاحَةِ:- يولد الكائن وله دوافع أولية يمارسها من دون أنْ يتعلمها ، وإنّ عدم إشباعها يؤدي إلى هلاكه ، فدافع النَّوم جعله -عزّ وجلّ- للإنسان أيةً من عظيم قدرته، قال تعالى: [وَمِنْ آيَاتِهِ مَنَامُكُم بِاللَّيْلِ وَالنَّهَارِ] (الرُّوم: 23). يساعدُ الجسمَ في التَّغلب على التَّعب وتجديد نشاطه والتَّخلص مِنَ التَّوتر والاكتئاب والضَّغط النَّفسي .   </vt:lpstr>
      <vt:lpstr>◄ الدَّافِعُ إِلَى الجِنْسِ الآَخَرِ: - من آيات الله الدالة على عظمته وكمال قدرته ، ومِن تمام رحمته ببني آدم، ومن أجل الحفاظ على الأسر ونمو الشعوب ، خَلَقَ الله الزَّوجَيْنِ الذَّكَرَ وَالأُنْثَى، وجعل لكل منهما خصائص مختلفة تتكامل في الدَورِ والوظيفة، [ وَمِنْ آيَاتِهِ أَنْ خَلَقَ لَكُم مِّنْ أَنفُسِكُمْ أَزْوَاجًا لِّتَسْكُنُوا إِلَيْهَا وَجَعَلَ بَيْنَكُم مَّوَدَّةً وَرَحْمَةًۚ إِنَّ فِي ذَلِكَ لَآيَاتٍ لِّقَوْمٍ يَتَفَكَّرُونَ]  ◄ دَافِعُ الأُمُومَـةِ: - هذا الدافعُ مسؤول على بقاء النَّوع . ويتمثل هذا الدافع من رعاية الأبناء والاهتمام بهم وإشباع حاجاتهم حتى يصبحوا قادرين على رعاية أنفسهم، وكذلك فهو يشبع دوافع نفسية أخرى حيث تتولد العاطفة بين الطفل وأمِّه وينمو الحبُّ ويتولد الانتماء والشعور بالانتماء. ويبدو هذا الدافع واضحة وقوية عند الحيوانات والطيور، وكيف تدافع الأمُّ عن وليدها إذا تعرض للخطر.</vt:lpstr>
      <vt:lpstr> القِسْمُ الثَّانِي: الدَّوَافِعُ النَّفْسِيَّة الاجْتِمَاعِيَّة (المُكْتَسَبَة)</vt:lpstr>
      <vt:lpstr>◄دَافِعُ الأَمْنِ: - يعني الأمن النَّفسي، وهو يعني التحرر من الخوف. ويكون الفردُ آمناً إذا كان موضعَ عطفٍ وتقديرٍ وقَبولٍ من الآخرين وعندما يجد تجاوباً واهتماماً من الأخرين.  ◄الدَّافِعُ لِلإِنْتِمَاءِ: - الدَّافع للانتماء أو الحاجة للانتماء للجماعة من الحاجات الضرورية لدى الإنسان والحيوان معاً. لكنها تظهر بصورة واضحة لدى الجنس البشري .  ويبدأ هذا الدافع لدى الطفل منذ ولادته حيث أنّ بقاءه متوقف على إشباع حاجاته الأساسية من قبل المحيطين به لأنّه عاجز عن إشباعها .  ◄الدَّافِعُ لِلنَّجَاحِ: - الفرد بحاجة لأنْ يُحَقِقَ نجاحاً في كل مرحلة من مراحل حياته، والشعور بالنَّجاح يكسب الفرد ثقة بنفسه، ويشعره بالأمن، وتبدأ هذه الحاجة أو الدافع منذ الطفولة عندما يتعلم النطق ويتعلم الكلام، أو عندما يتعلم المشي، وعندما يقوم بهذه المطالب النمائية فإنه يجد التشجيع من الأسرة، وهو بذلك يكافأ على نجاحه في أداء تلك المطالب، مما يؤدي إلى الشعور بالسعادة والتقدير فيؤدي به إلى تكرار المحاولات الناجحة.  </vt:lpstr>
      <vt:lpstr>◄ دَافِعُ الإِنْجَازِ الدِّرَاسِيِّ:- يشير هذا الدافع إلى الرغبة لبذل الجهد لأداء المهمات المدرسية والجامعية بصورة جيدة  .   ويعدُّ هذا الدافع من العوامل المهمة التي تقف وراء اختلاف الطلبة من إنجازهم الدراسي، خاصةً وأنّ كثير من البحوث بينت أنّ الذكاء ليس العامل الوحيد في هذا الاختلاف وأنّ قياس هذا الدافع يؤدي وظائف كثيرة للمدرسة والطالب . ◄ دَافِعُ حُبُّ الاسْتِطْلاَعِ:- يُعَدُّ حُبُّ الاستطلاع من الدَّوافع التي تحرك سلوك الكائن الحيِّ وتوجهه. فرغبة الحيوان في استكشاف ما حوله، ورغبة الطفل في التَّعرف على بيئته، ورغبة الراشد في استجلاء العالم المحيط به، تدلُّ جميعها على وجود دافع حب الاستطلاع لدى الكائن الحيِّ. ويشكل حبُّ الاستطلاع المحرِّك الأول للدَّافع إلى المعرفة والفهم، لأنَّه يُوَجِّهُ الفردَ إلى تَلَقِي المثيرات والانتباه إليها.  </vt:lpstr>
      <vt:lpstr>نَظَرِيَّةُ مَاسلو لِلحَاجَاتِ الإِنْسَانِيَّةِ وَالدَّوَافِعِ (Abraham Maslow "1908- 1970")</vt:lpstr>
      <vt:lpstr>وبناءً على ذلك لا بدّ من إشباع المستوى الأدنى قبل أنْ يصبح بالإمكان إشباع المستوى الأعلى. وأنّ حاجات الفرد مرتبةٌ ترتيباً تصاعدياً على شكل سُلَّم أو هرم تحتل قاعدته الحاجات الفسيولوجية، تعلوها حاجات الأمن، فالحاجات الاجتماعية، فحاجات التقدير والاحترام الذاتي، فحاجات تحقيق الذات.  ونذكر فيما يلي شرحاً موجزاً لكلِّ حاجة من هذه الحاجات .  ← أَوْلاً: الحَاجَةُ الجِسْمِيَّةُ أَو الفِسْيُولُوجِيَّةُ (Physiological Needs):     وهِيَ لا تَخْتَلَفُ بإختلاف المجتمعات. كَمَا أنَّ الأَفراد جميعاً يتساوون في الشعور بها مهما اختلفت الأعمار والثَّقافات، وهيَ أهمُّ الحاجات الإنسانية لأنها مرتبطة بضروريات البقاء على قيد الحياة، وتشمل المأكل والملبس والمأوى والنَّوم والرَّاحة والهَوَاء. كما تشمل الحاجة إلى الزَّواج للمحافظة على بقاء النوع. </vt:lpstr>
      <vt:lpstr>ووفقاً لنَّظرية "مازلو" فإنَّ الحاجات الفسيولوجية تأخذ مكان القمة في إلحاحها على الفرد حتى يصل إشباعها إلى درجة مناسبة. ولهذا تعتبر هذه الحاجات دافعاً قويّاً للعمل.  وعندما تصل الحاجات الفسيولوجية إلى درجة معقولة من الإشباع، تأخذ في الهبوط في أهميتها، وترتفع حاجة أخرى لتحتل مكان الصدارة لدى الفرد لإشباعها. ومن ثم تأخذ الحاجة إلى الأمن والسلامة بالارتفاع في أهميتها، وتأخذ المكانة الأولى نحو الإشباع، وهكذا.    ← ثانياً: حَاجَاتُ الأَمْنِ وَالسَّلاَمَةِ (Safety and Security Needs):       يُمكن التَّعبير عن حاجات الأمن والسلامة في صورة الرغبة في الحصول على وظيفة تتميز بالاستقرار، أو في سعي الفرد لحماية نفسه من الأخطار التي يتعرض لها، أو الحماية من الأذى الجسدي مثل الحريق أو الحوادث وأخطار التهديد، والحرمان من الأمن الاقتصادي .</vt:lpstr>
      <vt:lpstr>← ثالثاً: الحَاجَاتُ الاجْتِمَاعِيَّةُ (Social Needs):        عندما يتغلب الفرد بشكل مستمر على الجوع، وعندما يشعر بقدر كاف من الأمن تصبح الحاجات الاجتماعية هي المسيطرة. وتتعلق هذه الحاجات برغبة الفرد في أنْ يشعر بالانتماء للآخرين، وبقبول الآخرين له، وأنْ يبادلوه الحب والاحترام. أي أنّ الفرد يريد أنْ يشعر بأنّه مطلوب وأنّ الآخرين يحتاجون إليه.        وتنبع حاجات الإنسان إلى الانتماء من حقيقة كونه كائناً اجتماعياً، لا يستطيع أنْ يعيش في عزلة عن المجتمع الذي يعيش أو يعمل فيه، ويعتمد الإنسان في إشباع حاجاته الاجتماعية على الآخرين مثل الأصدقاء، والزملاء، وجماعات العمل. </vt:lpstr>
      <vt:lpstr>← رابعاً: حَاجَاتُ التَّقْدِير وَالاحْتِرَام الذَّاتِي (Self – Esteem Needs):       لهذه الحاجات شقان:  يتعلَّق الأول بالاعتداد بالنَّفس: ويشمل ذلك الثقة بالنفس واحترامها والجدارة والاستقلال. ويقود إشباع هذه الحاجات إلى شعور الفرد بالمقدرة والقوة، وبأنّه مفيد وضروري في هذا العالم.  ويتعلَّق الشق الآخر بحاجاته إلى الشعور باعتراف الآخرين به: وليس من شك، أنّ الحاجات المرتبطة بالشق الأول ليست كافيةً إذا لم يتم تدعيمها بحاجات الشق الآخر. فاعتداد الفرد بنفسه ليس كافياً إذا لم يتم تدعيمه بإظهار الآخرين له أنّه مهم فعلاً. </vt:lpstr>
      <vt:lpstr>← خَامِساً: حَاجَاتُ تَحْقِيق الذَّات (Self – Actualization Needs):        بعد أنْ يشبعَ الإنسان الحاجات السَّابقة، تصبح أهمَّ حاجات يسعى إلى إشباعها هي مجموعة حاجات تحقيق الذات. ويعني تحقيق الذات رغبة الفرد في تحقيق أهدافه وطموحاته، وأنْ يصبح أكثر تميزاً عن غيره من الأفراد، وأنْ يصبح قادراً على فعل أي شيء يستطيعه بنو الانسان. إنها حاجة الطبيب ليصبح أفضل الأطباء، والموظف ليصبح أفضل الموظفين، وهكذا.</vt:lpstr>
      <vt:lpstr>وَظَائِفُ الدَّافِعِيَّةِ</vt:lpstr>
      <vt:lpstr>الدَّافِعِيَّةُ وَعَلاَقُتُهَا بِالتَّعَلُّمِِ</vt:lpstr>
      <vt:lpstr>                     وَظَائِفُ الدَّوَافِعِ فِي عَمَلِيَّةَ التَّعْلُّمِ 1- تضعُ الدَّوافع أمامَ الفرد أهدافاً معينةً يسعى وينشط لتحقيقها بناءً على وضوح الهدف وحيويته والغرض منه وقربه أو بعده وهُنَا يصبح التَّعلُّم مُجديَّاً   . 2- تمدُّ السلوك بالطَّاقة وتثير النشاط. فالتَّعلُّم يحدث عن طريق النشاط الذي يقوم به الطالب، ويحدث هذا النشاط عند ظهور دافع (حاجة تسعى إلى الإشباع) ويزداد ذلك النشاط بزيادة الدافع . 3- تساعد على تحديد أوجه النشاط المطلوب لكي يتم التعلم، فالدوافع تجعل الفرد يستجيب لبعض المواقف (تركيز الانتباه في اتجاه واحد) وحول نشاط معين حسب اللزوم ومقتضيات الظروف </vt:lpstr>
      <vt:lpstr>أَسْبَابُ انخِفَاضِ الدَّافِعِيَّةِ</vt:lpstr>
      <vt:lpstr>‌ج-  عدم الاهتمام : فقد ينشغل الآباء بشؤونهم الخاصة ومشكلاتهم فلا يعيرون اهتماماً بعمل الطالب في المدرسة كما لو أن تعلمه ليس من شأنهم ، وقد يكون الآباء مهتمين بالتحصيل إلا أنهم غير مهتمين بالعملية التي تؤدي إلى ذلك التحصيل  . ‌د –الصِّراعات الأسريَّة : فقد تشغل المشكلات الأسرية الأطفال ولا تترك لديهم رغبة في الدراسة، فكيف تكون المدرسة مهمة لهم إذا كانوا يدركون أن شعورهم بالأمن مهدد بأخطار مستمرة  . ‌و - النَّبْذُ والنَّقْدُ المُتَكَرِر : يشعر الأطفال المنبوذون باليأس وعدم الكفاءة والغضب فتنخفض الدافعية نحو التحصيل ويظهر ذلك كما لو كان طريقة للانتقام من الوالدين .</vt:lpstr>
      <vt:lpstr>‌ز-  الحمايَّة الزائدة : كثير من الآباء يحمون أطفالهم حماية زائدة لأسباب متعددة أكثرها شيوعاً الخوف على سلامة الأطفال والرغبة في أنْ يعيشوا حياة أفضل من تلك التي عاشها الآباء . 2- تَدَنِّي تَقْديرُ الذَّات : يؤدي تدني اعتبار الذات وتقديرها إلى انخفاض الدافعية للتعلم، فمجرد شعور الطالب بعدم القيمة وعدم الاهتمام به وتقديره يكون ذلك عاملاً من عوامل ضعف الدافعية. </vt:lpstr>
      <vt:lpstr>3- الجَوُّ المَدْرَسي غير المناسب : إنّ الجوّ التَّعليمي في نظام المدرسة أو في صف معين يمكن أنْ يؤدي إلى خفض الدافعية للتعلم لدى عدد كبير من الطلاب، ويعتمد جو المدرسة على مزيج من العوامل المرتبطة بالكادر الإداري والتعليمي . 4- المشكلات النَّمائِيَّة : إنَّ الأطفال الذين يسير نموهم بمعدل بطيء بالمقارنة مع أقرانهم هُم أقلّ دافعيةً من أقرانهم أي أنّ توقعاتهم لأدائهم في التعلم قد يكون أقلّ من توقعات أقرانهم فهم يتصرفون وينظرون لأنفسهم كأشخاص أقلّ قدرةً من غيرهم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340</cp:revision>
  <dcterms:created xsi:type="dcterms:W3CDTF">2020-11-06T17:51:24Z</dcterms:created>
  <dcterms:modified xsi:type="dcterms:W3CDTF">2023-09-15T07:26:30Z</dcterms:modified>
</cp:coreProperties>
</file>