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259" r:id="rId5"/>
    <p:sldId id="273" r:id="rId6"/>
    <p:sldId id="301" r:id="rId7"/>
    <p:sldId id="274" r:id="rId8"/>
    <p:sldId id="302" r:id="rId9"/>
    <p:sldId id="303" r:id="rId10"/>
    <p:sldId id="263" r:id="rId11"/>
    <p:sldId id="275" r:id="rId12"/>
    <p:sldId id="324" r:id="rId13"/>
    <p:sldId id="285" r:id="rId14"/>
    <p:sldId id="286" r:id="rId15"/>
    <p:sldId id="287" r:id="rId16"/>
    <p:sldId id="304" r:id="rId17"/>
    <p:sldId id="288" r:id="rId18"/>
    <p:sldId id="289" r:id="rId19"/>
    <p:sldId id="290" r:id="rId20"/>
    <p:sldId id="314" r:id="rId21"/>
    <p:sldId id="316" r:id="rId22"/>
    <p:sldId id="315" r:id="rId23"/>
    <p:sldId id="318" r:id="rId24"/>
    <p:sldId id="319" r:id="rId25"/>
    <p:sldId id="320" r:id="rId26"/>
    <p:sldId id="321" r:id="rId27"/>
    <p:sldId id="322" r:id="rId28"/>
    <p:sldId id="323" r:id="rId29"/>
    <p:sldId id="325" r:id="rId30"/>
    <p:sldId id="326" r:id="rId31"/>
    <p:sldId id="327" r:id="rId32"/>
    <p:sldId id="328" r:id="rId33"/>
    <p:sldId id="329" r:id="rId34"/>
    <p:sldId id="330" r:id="rId35"/>
    <p:sldId id="331" r:id="rId36"/>
    <p:sldId id="332" r:id="rId37"/>
    <p:sldId id="333" r:id="rId38"/>
    <p:sldId id="334" r:id="rId39"/>
    <p:sldId id="335" r:id="rId40"/>
    <p:sldId id="336" r:id="rId41"/>
    <p:sldId id="337" r:id="rId42"/>
    <p:sldId id="338" r:id="rId43"/>
    <p:sldId id="33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E77CDA-D178-4B5F-BB39-AB979008E02C}">
          <p14:sldIdLst/>
        </p14:section>
        <p14:section name="عرض المادة" id="{AABE07D2-0435-471E-8BCF-00EC1DCFF6F0}">
          <p14:sldIdLst>
            <p14:sldId id="256"/>
          </p14:sldIdLst>
        </p14:section>
        <p14:section name="محتويات المحاضرة" id="{555B0330-FBCE-4F33-962E-C8B7F02F566C}">
          <p14:sldIdLst>
            <p14:sldId id="257"/>
          </p14:sldIdLst>
        </p14:section>
        <p14:section name="بداية دراسة النمو" id="{7B50EA47-DAB8-499D-88B1-8737D79D697B}">
          <p14:sldIdLst>
            <p14:sldId id="258"/>
            <p14:sldId id="259"/>
            <p14:sldId id="273"/>
          </p14:sldIdLst>
        </p14:section>
        <p14:section name="أهمية دراسة النمو" id="{452828D5-83E7-4170-AC6D-E7752AE0C23C}">
          <p14:sldIdLst>
            <p14:sldId id="301"/>
            <p14:sldId id="274"/>
            <p14:sldId id="302"/>
            <p14:sldId id="303"/>
          </p14:sldIdLst>
        </p14:section>
        <p14:section name="ظاهرة النمو" id="{CC950AC5-6B6D-4EEB-BBDA-85747CE10FDD}">
          <p14:sldIdLst>
            <p14:sldId id="263"/>
            <p14:sldId id="275"/>
            <p14:sldId id="324"/>
          </p14:sldIdLst>
        </p14:section>
        <p14:section name="القوانين والمبادئ العامة للنمو" id="{6E260B29-8A6E-462D-BF1F-7A2903B21353}">
          <p14:sldIdLst>
            <p14:sldId id="285"/>
            <p14:sldId id="286"/>
            <p14:sldId id="287"/>
            <p14:sldId id="304"/>
            <p14:sldId id="288"/>
            <p14:sldId id="289"/>
            <p14:sldId id="290"/>
          </p14:sldIdLst>
        </p14:section>
        <p14:section name="مطالب النمو" id="{C9C0109F-63E4-45EC-96F9-1F0A3285E8DF}">
          <p14:sldIdLst>
            <p14:sldId id="314"/>
            <p14:sldId id="316"/>
            <p14:sldId id="315"/>
            <p14:sldId id="318"/>
            <p14:sldId id="319"/>
            <p14:sldId id="320"/>
            <p14:sldId id="321"/>
            <p14:sldId id="322"/>
          </p14:sldIdLst>
        </p14:section>
        <p14:section name="العوامل المؤثرة في النُّمو" id="{AA8ECCF9-CEBC-4B9D-8CA7-E52A4944AF4C}">
          <p14:sldIdLst>
            <p14:sldId id="323"/>
            <p14:sldId id="325"/>
            <p14:sldId id="326"/>
            <p14:sldId id="327"/>
            <p14:sldId id="328"/>
            <p14:sldId id="329"/>
            <p14:sldId id="330"/>
            <p14:sldId id="331"/>
            <p14:sldId id="332"/>
            <p14:sldId id="333"/>
            <p14:sldId id="334"/>
            <p14:sldId id="335"/>
            <p14:sldId id="336"/>
            <p14:sldId id="337"/>
            <p14:sldId id="338"/>
            <p14:sldId id="339"/>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34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34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34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الإسلامية – قسم الدراسات </a:t>
            </a:r>
            <a:r>
              <a:rPr lang="ar-SA" sz="3400" b="1" spc="50" dirty="0" smtClean="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a:t>
            </a:r>
            <a:r>
              <a:rPr lang="ar-IQ"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لقمان صمد برادۆستى</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Autofit/>
          </a:bodyPr>
          <a:lstStyle/>
          <a:p>
            <a:pPr lvl="0" algn="r" rtl="1">
              <a:lnSpc>
                <a:spcPct val="150000"/>
              </a:lnSpc>
            </a:pPr>
            <a:r>
              <a:rPr lang="ar-IQ" b="1" dirty="0">
                <a:solidFill>
                  <a:srgbClr val="FF0000"/>
                </a:solidFill>
                <a:effectLst>
                  <a:outerShdw blurRad="38100" dist="38100" dir="2700000" algn="tl">
                    <a:srgbClr val="000000">
                      <a:alpha val="43137"/>
                    </a:srgbClr>
                  </a:outerShdw>
                </a:effectLst>
                <a:latin typeface="+mn-lt"/>
                <a:ea typeface="+mn-ea"/>
                <a:cs typeface="Ali-A-Jiddah" pitchFamily="2" charset="-78"/>
              </a:rPr>
              <a:t>ظاهرة </a:t>
            </a:r>
            <a:r>
              <a:rPr lang="ar-IQ"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النُّمو</a:t>
            </a:r>
            <a:r>
              <a:rPr lang="ar-IQ" b="1" dirty="0">
                <a:solidFill>
                  <a:srgbClr val="FF0000"/>
                </a:solidFill>
                <a:effectLst>
                  <a:outerShdw blurRad="38100" dist="38100" dir="2700000" algn="tl">
                    <a:srgbClr val="000000">
                      <a:alpha val="43137"/>
                    </a:srgbClr>
                  </a:outerShdw>
                </a:effectLst>
                <a:latin typeface="+mn-lt"/>
                <a:ea typeface="+mn-ea"/>
                <a:cs typeface="Ali-A-Jiddah" pitchFamily="2" charset="-78"/>
              </a:rPr>
              <a:t>:-</a:t>
            </a:r>
            <a:r>
              <a:rPr lang="en-US" sz="2800" b="1" dirty="0">
                <a:effectLst>
                  <a:outerShdw blurRad="38100" dist="38100" dir="2700000" algn="tl">
                    <a:srgbClr val="000000">
                      <a:alpha val="43137"/>
                    </a:srgbClr>
                  </a:outerShdw>
                </a:effectLst>
                <a:latin typeface="+mn-lt"/>
                <a:ea typeface="+mn-ea"/>
                <a:cs typeface="Ali-A-Sharif" pitchFamily="2" charset="-78"/>
              </a:rPr>
              <a:t/>
            </a:r>
            <a:br>
              <a:rPr lang="en-US" sz="2800" b="1" dirty="0">
                <a:effectLst>
                  <a:outerShdw blurRad="38100" dist="38100" dir="2700000" algn="tl">
                    <a:srgbClr val="000000">
                      <a:alpha val="43137"/>
                    </a:srgbClr>
                  </a:outerShdw>
                </a:effectLst>
                <a:latin typeface="+mn-lt"/>
                <a:ea typeface="+mn-ea"/>
                <a:cs typeface="Ali-A-Sharif" pitchFamily="2" charset="-78"/>
              </a:rPr>
            </a:br>
            <a:r>
              <a:rPr lang="ar-SA" sz="3200" b="1" dirty="0">
                <a:effectLst>
                  <a:outerShdw blurRad="38100" dist="38100" dir="2700000" algn="tl">
                    <a:srgbClr val="000000">
                      <a:alpha val="43137"/>
                    </a:srgbClr>
                  </a:outerShdw>
                </a:effectLst>
                <a:latin typeface="+mn-lt"/>
                <a:ea typeface="+mn-ea"/>
                <a:cs typeface="Ali-A-Sharif" pitchFamily="2" charset="-78"/>
              </a:rPr>
              <a:t>بعد النُّمو بمعناه النَّفسي يَعني التَّغيرات الجسميَّة والفِسيولوجيَّة من حيث الطُّول والوزن والحجم والتَّغيرات التـي تحــدث فــي أجـهــزة الجســم ، مــن الجانب العقلــي والمعـرفــي والسُّلوكـي والانفعالـي والاجتماعي. </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ar-SA" sz="3200" b="1" dirty="0">
                <a:effectLst>
                  <a:outerShdw blurRad="38100" dist="38100" dir="2700000" algn="tl">
                    <a:srgbClr val="000000">
                      <a:alpha val="43137"/>
                    </a:srgbClr>
                  </a:outerShdw>
                </a:effectLst>
                <a:latin typeface="+mn-lt"/>
                <a:ea typeface="+mn-ea"/>
                <a:cs typeface="Ali-A-Sharif" pitchFamily="2" charset="-78"/>
              </a:rPr>
              <a:t>وبإيجاز فإنَّ مَظَاهر النُّمو المختلفة تتضح فيما يلي حيث إِنَّ : </a:t>
            </a:r>
            <a:r>
              <a:rPr lang="ar-IQ" sz="3200" b="1" dirty="0">
                <a:effectLst>
                  <a:outerShdw blurRad="38100" dist="38100" dir="2700000" algn="tl">
                    <a:srgbClr val="000000">
                      <a:alpha val="43137"/>
                    </a:srgbClr>
                  </a:outerShdw>
                </a:effectLst>
                <a:latin typeface="+mn-lt"/>
                <a:ea typeface="+mn-ea"/>
                <a:cs typeface="Ali-A-Sharif" pitchFamily="2" charset="-78"/>
              </a:rPr>
              <a:t/>
            </a:r>
            <a:br>
              <a:rPr lang="ar-IQ" sz="3200" b="1" dirty="0">
                <a:effectLst>
                  <a:outerShdw blurRad="38100" dist="38100" dir="2700000" algn="tl">
                    <a:srgbClr val="000000">
                      <a:alpha val="43137"/>
                    </a:srgbClr>
                  </a:outerShdw>
                </a:effectLst>
                <a:latin typeface="+mn-lt"/>
                <a:ea typeface="+mn-ea"/>
                <a:cs typeface="Ali-A-Sharif" pitchFamily="2" charset="-78"/>
              </a:rPr>
            </a:br>
            <a:r>
              <a:rPr lang="en-US" sz="2800" b="1" dirty="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ar-IQ" sz="3600" b="1" dirty="0" smtClean="0">
                <a:solidFill>
                  <a:srgbClr val="0070C0"/>
                </a:solidFill>
                <a:effectLst>
                  <a:outerShdw blurRad="38100" dist="38100" dir="2700000" algn="tl">
                    <a:srgbClr val="000000">
                      <a:alpha val="43137"/>
                    </a:srgbClr>
                  </a:outerShdw>
                </a:effectLst>
                <a:latin typeface="+mn-lt"/>
                <a:ea typeface="+mn-ea"/>
                <a:cs typeface="+mn-cs"/>
              </a:rPr>
              <a:t>1-</a:t>
            </a:r>
            <a:r>
              <a:rPr lang="ar-IQ" sz="28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ar-SA" sz="28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النُّمُو </a:t>
            </a:r>
            <a:r>
              <a:rPr lang="ar-SA" sz="2800" b="1" dirty="0">
                <a:solidFill>
                  <a:srgbClr val="0070C0"/>
                </a:solidFill>
                <a:effectLst>
                  <a:outerShdw blurRad="38100" dist="38100" dir="2700000" algn="tl">
                    <a:srgbClr val="000000">
                      <a:alpha val="43137"/>
                    </a:srgbClr>
                  </a:outerShdw>
                </a:effectLst>
                <a:latin typeface="+mn-lt"/>
                <a:ea typeface="+mn-ea"/>
                <a:cs typeface="Ali-A-Jiddah" pitchFamily="2" charset="-78"/>
              </a:rPr>
              <a:t>الجِسْمِي: </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يَتَمَثَّلُ في التَّطورات التي تطرأ على ملامح الجسم الظاهرة، ومنها تغيرات كمية في الطُّول والوزن والحجم ونمو الأجهزة الدَّاخلية، وتغيرات عددية في ظهور أعداد جديدة من الأسنان. ونمو الأعضاء قد تسرع في مرحلة وتبطيء في مرحلة أخرى</a:t>
            </a:r>
            <a:r>
              <a:rPr lang="ar-SA" sz="3600" b="1" dirty="0" smtClean="0">
                <a:effectLst>
                  <a:outerShdw blurRad="38100" dist="38100" dir="2700000" algn="tl">
                    <a:srgbClr val="000000">
                      <a:alpha val="43137"/>
                    </a:srgbClr>
                  </a:outerShdw>
                </a:effectLst>
                <a:latin typeface="+mn-lt"/>
                <a:ea typeface="+mn-ea"/>
                <a:cs typeface="Ali-A-Sharif" pitchFamily="2" charset="-78"/>
              </a:rPr>
              <a:t>.</a:t>
            </a:r>
            <a:endParaRPr lang="en-US" sz="36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40199241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rmAutofit/>
          </a:bodyPr>
          <a:lstStyle/>
          <a:p>
            <a:pPr lvl="0" algn="r" rtl="1">
              <a:lnSpc>
                <a:spcPct val="150000"/>
              </a:lnSpc>
            </a:pPr>
            <a:r>
              <a:rPr lang="ar-IQ" sz="3600" b="1" dirty="0" smtClean="0">
                <a:solidFill>
                  <a:srgbClr val="00B0F0"/>
                </a:solidFill>
                <a:effectLst>
                  <a:outerShdw blurRad="38100" dist="38100" dir="2700000" algn="tl">
                    <a:srgbClr val="000000">
                      <a:alpha val="43137"/>
                    </a:srgbClr>
                  </a:outerShdw>
                </a:effectLst>
                <a:latin typeface="+mn-lt"/>
                <a:ea typeface="+mn-ea"/>
                <a:cs typeface="+mn-cs"/>
              </a:rPr>
              <a:t>2-</a:t>
            </a:r>
            <a:r>
              <a:rPr lang="ar-IQ" sz="3600" b="1" dirty="0" smtClean="0">
                <a:solidFill>
                  <a:srgbClr val="00B0F0"/>
                </a:solidFill>
                <a:effectLst>
                  <a:outerShdw blurRad="38100" dist="38100" dir="2700000" algn="tl">
                    <a:srgbClr val="000000">
                      <a:alpha val="43137"/>
                    </a:srgbClr>
                  </a:outerShdw>
                </a:effectLst>
                <a:latin typeface="+mn-lt"/>
                <a:ea typeface="+mn-ea"/>
                <a:cs typeface="Ali-A-Jiddah" pitchFamily="2" charset="-78"/>
              </a:rPr>
              <a:t> </a:t>
            </a:r>
            <a:r>
              <a:rPr lang="ar-SA" sz="3600" b="1" dirty="0" smtClean="0">
                <a:solidFill>
                  <a:srgbClr val="00B0F0"/>
                </a:solidFill>
                <a:effectLst>
                  <a:outerShdw blurRad="38100" dist="38100" dir="2700000" algn="tl">
                    <a:srgbClr val="000000">
                      <a:alpha val="43137"/>
                    </a:srgbClr>
                  </a:outerShdw>
                </a:effectLst>
                <a:latin typeface="+mn-lt"/>
                <a:ea typeface="+mn-ea"/>
                <a:cs typeface="Ali-A-Jiddah" pitchFamily="2" charset="-78"/>
              </a:rPr>
              <a:t>النُّمُو </a:t>
            </a:r>
            <a:r>
              <a:rPr lang="ar-SA" sz="3600" b="1" dirty="0">
                <a:solidFill>
                  <a:srgbClr val="00B0F0"/>
                </a:solidFill>
                <a:effectLst>
                  <a:outerShdw blurRad="38100" dist="38100" dir="2700000" algn="tl">
                    <a:srgbClr val="000000">
                      <a:alpha val="43137"/>
                    </a:srgbClr>
                  </a:outerShdw>
                </a:effectLst>
                <a:latin typeface="+mn-lt"/>
                <a:ea typeface="+mn-ea"/>
                <a:cs typeface="Ali-A-Jiddah" pitchFamily="2" charset="-78"/>
              </a:rPr>
              <a:t>الحَرَكِي: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فيشمل التَّغيرات التي تطرأ على حركات الطفل وزحفه ووقوفه ومشيه وكذلك قفزه وجريه والمهارات الحركية اليدوية والحركية الأخرى ومنها مهارات </a:t>
            </a:r>
            <a:r>
              <a:rPr lang="ar-SA" b="1" dirty="0" smtClean="0">
                <a:effectLst>
                  <a:outerShdw blurRad="38100" dist="38100" dir="2700000" algn="tl">
                    <a:srgbClr val="000000">
                      <a:alpha val="43137"/>
                    </a:srgbClr>
                  </a:outerShdw>
                </a:effectLst>
                <a:latin typeface="+mn-lt"/>
                <a:ea typeface="+mn-ea"/>
                <a:cs typeface="Ali-A-Sharif" pitchFamily="2" charset="-78"/>
              </a:rPr>
              <a:t>اللعب</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effectLst>
                  <a:outerShdw blurRad="38100" dist="38100" dir="2700000" algn="tl">
                    <a:srgbClr val="000000">
                      <a:alpha val="43137"/>
                    </a:srgbClr>
                  </a:outerShdw>
                </a:effectLst>
                <a:latin typeface="+mn-lt"/>
                <a:ea typeface="+mn-ea"/>
                <a:cs typeface="Ali-A-Sharif" pitchFamily="2" charset="-78"/>
              </a:rPr>
              <a:t>.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IQ" sz="4000" b="1" dirty="0" smtClean="0">
                <a:solidFill>
                  <a:srgbClr val="FF0000"/>
                </a:solidFill>
                <a:effectLst>
                  <a:outerShdw blurRad="38100" dist="38100" dir="2700000" algn="tl">
                    <a:srgbClr val="000000">
                      <a:alpha val="43137"/>
                    </a:srgbClr>
                  </a:outerShdw>
                </a:effectLst>
                <a:latin typeface="+mn-lt"/>
                <a:ea typeface="+mn-ea"/>
                <a:cs typeface="+mn-cs"/>
              </a:rPr>
              <a:t>3-</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a:solidFill>
                  <a:srgbClr val="FF0000"/>
                </a:solidFill>
                <a:effectLst>
                  <a:outerShdw blurRad="38100" dist="38100" dir="2700000" algn="tl">
                    <a:srgbClr val="000000">
                      <a:alpha val="43137"/>
                    </a:srgbClr>
                  </a:outerShdw>
                </a:effectLst>
                <a:latin typeface="+mn-lt"/>
                <a:ea typeface="+mn-ea"/>
                <a:cs typeface="Ali-A-Jiddah" pitchFamily="2" charset="-78"/>
              </a:rPr>
              <a:t>النُّمُو</a:t>
            </a:r>
            <a:r>
              <a:rPr lang="ar-SA" sz="36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3600" b="1" dirty="0">
                <a:solidFill>
                  <a:srgbClr val="FF0000"/>
                </a:solidFill>
                <a:effectLst>
                  <a:outerShdw blurRad="38100" dist="38100" dir="2700000" algn="tl">
                    <a:srgbClr val="000000">
                      <a:alpha val="43137"/>
                    </a:srgbClr>
                  </a:outerShdw>
                </a:effectLst>
                <a:latin typeface="+mn-lt"/>
                <a:ea typeface="+mn-ea"/>
                <a:cs typeface="Ali-A-Jiddah" pitchFamily="2" charset="-78"/>
              </a:rPr>
              <a:t>العَقْلي: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يشمل كلّ التَّغيرات التي تطرأ على العمليَّات العقليَّة سواء الإدراك </a:t>
            </a:r>
            <a:r>
              <a:rPr lang="ar-SA" b="1" dirty="0" smtClean="0">
                <a:effectLst>
                  <a:outerShdw blurRad="38100" dist="38100" dir="2700000" algn="tl">
                    <a:srgbClr val="000000">
                      <a:alpha val="43137"/>
                    </a:srgbClr>
                  </a:outerShdw>
                </a:effectLst>
                <a:latin typeface="+mn-lt"/>
                <a:ea typeface="+mn-ea"/>
                <a:cs typeface="Ali-A-Sharif" pitchFamily="2" charset="-78"/>
              </a:rPr>
              <a:t>والتخي</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ل </a:t>
            </a:r>
            <a:r>
              <a:rPr lang="ar-SA" b="1" dirty="0">
                <a:effectLst>
                  <a:outerShdw blurRad="38100" dist="38100" dir="2700000" algn="tl">
                    <a:srgbClr val="000000">
                      <a:alpha val="43137"/>
                    </a:srgbClr>
                  </a:outerShdw>
                </a:effectLst>
                <a:latin typeface="+mn-lt"/>
                <a:ea typeface="+mn-ea"/>
                <a:cs typeface="Ali-A-Sharif" pitchFamily="2" charset="-78"/>
              </a:rPr>
              <a:t>أو التَّفكير والتَّعليل والتَّفسير كما يشمل القدرات العقليَّة كالذَّكاء والقُدرات </a:t>
            </a:r>
            <a:r>
              <a:rPr lang="ar-SA" b="1" dirty="0" smtClean="0">
                <a:effectLst>
                  <a:outerShdw blurRad="38100" dist="38100" dir="2700000" algn="tl">
                    <a:srgbClr val="000000">
                      <a:alpha val="43137"/>
                    </a:srgbClr>
                  </a:outerShdw>
                </a:effectLst>
                <a:latin typeface="+mn-lt"/>
                <a:ea typeface="+mn-ea"/>
                <a:cs typeface="Ali-A-Sharif" pitchFamily="2" charset="-78"/>
              </a:rPr>
              <a:t>الخاصَّة</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effectLst>
                  <a:outerShdw blurRad="38100" dist="38100" dir="2700000" algn="tl">
                    <a:srgbClr val="000000">
                      <a:alpha val="43137"/>
                    </a:srgbClr>
                  </a:outerShdw>
                </a:effectLst>
                <a:latin typeface="+mn-lt"/>
                <a:ea typeface="+mn-ea"/>
                <a:cs typeface="Ali-A-Sharif" pitchFamily="2" charset="-78"/>
              </a:rPr>
              <a:t>. </a:t>
            </a:r>
            <a:endParaRPr lang="en-US"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153381938"/>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rmAutofit fontScale="90000"/>
          </a:bodyPr>
          <a:lstStyle/>
          <a:p>
            <a:pPr lvl="0" algn="r" rtl="1">
              <a:lnSpc>
                <a:spcPct val="150000"/>
              </a:lnSpc>
            </a:pPr>
            <a:r>
              <a:rPr lang="ar-IQ" b="1" dirty="0" smtClean="0">
                <a:solidFill>
                  <a:srgbClr val="00B050"/>
                </a:solidFill>
                <a:effectLst>
                  <a:outerShdw blurRad="38100" dist="38100" dir="2700000" algn="tl">
                    <a:srgbClr val="000000">
                      <a:alpha val="43137"/>
                    </a:srgbClr>
                  </a:outerShdw>
                </a:effectLst>
                <a:latin typeface="+mn-lt"/>
                <a:ea typeface="+mn-ea"/>
                <a:cs typeface="+mn-cs"/>
              </a:rPr>
              <a:t>4- </a:t>
            </a:r>
            <a:r>
              <a:rPr lang="ar-SA" sz="54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النُّمُو </a:t>
            </a:r>
            <a:r>
              <a:rPr lang="ar-SA" sz="5400" b="1" dirty="0">
                <a:solidFill>
                  <a:srgbClr val="00B050"/>
                </a:solidFill>
                <a:effectLst>
                  <a:outerShdw blurRad="38100" dist="38100" dir="2700000" algn="tl">
                    <a:srgbClr val="000000">
                      <a:alpha val="43137"/>
                    </a:srgbClr>
                  </a:outerShdw>
                </a:effectLst>
                <a:latin typeface="+mn-lt"/>
                <a:ea typeface="+mn-ea"/>
                <a:cs typeface="Ali-A-Sharif" pitchFamily="2" charset="-78"/>
              </a:rPr>
              <a:t>الانْفِعَالِي: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sz="4900" b="1" dirty="0" smtClean="0">
                <a:effectLst>
                  <a:outerShdw blurRad="38100" dist="38100" dir="2700000" algn="tl">
                    <a:srgbClr val="000000">
                      <a:alpha val="43137"/>
                    </a:srgbClr>
                  </a:outerShdw>
                </a:effectLst>
                <a:latin typeface="+mn-lt"/>
                <a:ea typeface="+mn-ea"/>
                <a:cs typeface="Ali-A-Sharif" pitchFamily="2" charset="-78"/>
              </a:rPr>
              <a:t>يتمث</a:t>
            </a:r>
            <a:r>
              <a:rPr lang="ar-IQ" sz="4900" b="1" dirty="0" smtClean="0">
                <a:effectLst>
                  <a:outerShdw blurRad="38100" dist="38100" dir="2700000" algn="tl">
                    <a:srgbClr val="000000">
                      <a:alpha val="43137"/>
                    </a:srgbClr>
                  </a:outerShdw>
                </a:effectLst>
                <a:latin typeface="+mn-lt"/>
                <a:ea typeface="+mn-ea"/>
                <a:cs typeface="Ali-A-Sharif" pitchFamily="2" charset="-78"/>
              </a:rPr>
              <a:t>َّ</a:t>
            </a:r>
            <a:r>
              <a:rPr lang="ar-SA" sz="4900" b="1" dirty="0" smtClean="0">
                <a:effectLst>
                  <a:outerShdw blurRad="38100" dist="38100" dir="2700000" algn="tl">
                    <a:srgbClr val="000000">
                      <a:alpha val="43137"/>
                    </a:srgbClr>
                  </a:outerShdw>
                </a:effectLst>
                <a:latin typeface="+mn-lt"/>
                <a:ea typeface="+mn-ea"/>
                <a:cs typeface="Ali-A-Sharif" pitchFamily="2" charset="-78"/>
              </a:rPr>
              <a:t>ل </a:t>
            </a:r>
            <a:r>
              <a:rPr lang="ar-SA" sz="4900" b="1" dirty="0">
                <a:effectLst>
                  <a:outerShdw blurRad="38100" dist="38100" dir="2700000" algn="tl">
                    <a:srgbClr val="000000">
                      <a:alpha val="43137"/>
                    </a:srgbClr>
                  </a:outerShdw>
                </a:effectLst>
                <a:latin typeface="+mn-lt"/>
                <a:ea typeface="+mn-ea"/>
                <a:cs typeface="Ali-A-Sharif" pitchFamily="2" charset="-78"/>
              </a:rPr>
              <a:t>في </a:t>
            </a:r>
            <a:r>
              <a:rPr lang="ar-SA" sz="4900" b="1" dirty="0" smtClean="0">
                <a:effectLst>
                  <a:outerShdw blurRad="38100" dist="38100" dir="2700000" algn="tl">
                    <a:srgbClr val="000000">
                      <a:alpha val="43137"/>
                    </a:srgbClr>
                  </a:outerShdw>
                </a:effectLst>
                <a:latin typeface="+mn-lt"/>
                <a:ea typeface="+mn-ea"/>
                <a:cs typeface="Ali-A-Sharif" pitchFamily="2" charset="-78"/>
              </a:rPr>
              <a:t>التَّغي</a:t>
            </a:r>
            <a:r>
              <a:rPr lang="ar-IQ" sz="4900" b="1" dirty="0" smtClean="0">
                <a:effectLst>
                  <a:outerShdw blurRad="38100" dist="38100" dir="2700000" algn="tl">
                    <a:srgbClr val="000000">
                      <a:alpha val="43137"/>
                    </a:srgbClr>
                  </a:outerShdw>
                </a:effectLst>
                <a:latin typeface="+mn-lt"/>
                <a:ea typeface="+mn-ea"/>
                <a:cs typeface="Ali-A-Sharif" pitchFamily="2" charset="-78"/>
              </a:rPr>
              <a:t>ــ</a:t>
            </a:r>
            <a:r>
              <a:rPr lang="ar-SA" sz="4900" b="1" dirty="0" smtClean="0">
                <a:effectLst>
                  <a:outerShdw blurRad="38100" dist="38100" dir="2700000" algn="tl">
                    <a:srgbClr val="000000">
                      <a:alpha val="43137"/>
                    </a:srgbClr>
                  </a:outerShdw>
                </a:effectLst>
                <a:latin typeface="+mn-lt"/>
                <a:ea typeface="+mn-ea"/>
                <a:cs typeface="Ali-A-Sharif" pitchFamily="2" charset="-78"/>
              </a:rPr>
              <a:t>رات </a:t>
            </a:r>
            <a:r>
              <a:rPr lang="ar-SA" sz="4900" b="1" dirty="0">
                <a:effectLst>
                  <a:outerShdw blurRad="38100" dist="38100" dir="2700000" algn="tl">
                    <a:srgbClr val="000000">
                      <a:alpha val="43137"/>
                    </a:srgbClr>
                  </a:outerShdw>
                </a:effectLst>
                <a:latin typeface="+mn-lt"/>
                <a:ea typeface="+mn-ea"/>
                <a:cs typeface="Ali-A-Sharif" pitchFamily="2" charset="-78"/>
              </a:rPr>
              <a:t>التي </a:t>
            </a:r>
            <a:r>
              <a:rPr lang="ar-SA" sz="4900" b="1" dirty="0" smtClean="0">
                <a:effectLst>
                  <a:outerShdw blurRad="38100" dist="38100" dir="2700000" algn="tl">
                    <a:srgbClr val="000000">
                      <a:alpha val="43137"/>
                    </a:srgbClr>
                  </a:outerShdw>
                </a:effectLst>
                <a:latin typeface="+mn-lt"/>
                <a:ea typeface="+mn-ea"/>
                <a:cs typeface="Ali-A-Sharif" pitchFamily="2" charset="-78"/>
              </a:rPr>
              <a:t>تط</a:t>
            </a:r>
            <a:r>
              <a:rPr lang="ar-IQ" sz="4900" b="1" dirty="0" smtClean="0">
                <a:effectLst>
                  <a:outerShdw blurRad="38100" dist="38100" dir="2700000" algn="tl">
                    <a:srgbClr val="000000">
                      <a:alpha val="43137"/>
                    </a:srgbClr>
                  </a:outerShdw>
                </a:effectLst>
                <a:latin typeface="+mn-lt"/>
                <a:ea typeface="+mn-ea"/>
                <a:cs typeface="Ali-A-Sharif" pitchFamily="2" charset="-78"/>
              </a:rPr>
              <a:t>ــ</a:t>
            </a:r>
            <a:r>
              <a:rPr lang="ar-SA" sz="4900" b="1" dirty="0" smtClean="0">
                <a:effectLst>
                  <a:outerShdw blurRad="38100" dist="38100" dir="2700000" algn="tl">
                    <a:srgbClr val="000000">
                      <a:alpha val="43137"/>
                    </a:srgbClr>
                  </a:outerShdw>
                </a:effectLst>
                <a:latin typeface="+mn-lt"/>
                <a:ea typeface="+mn-ea"/>
                <a:cs typeface="Ali-A-Sharif" pitchFamily="2" charset="-78"/>
              </a:rPr>
              <a:t>رأ </a:t>
            </a:r>
            <a:r>
              <a:rPr lang="ar-SA" sz="4900" b="1" dirty="0">
                <a:effectLst>
                  <a:outerShdw blurRad="38100" dist="38100" dir="2700000" algn="tl">
                    <a:srgbClr val="000000">
                      <a:alpha val="43137"/>
                    </a:srgbClr>
                  </a:outerShdw>
                </a:effectLst>
                <a:latin typeface="+mn-lt"/>
                <a:ea typeface="+mn-ea"/>
                <a:cs typeface="Ali-A-Sharif" pitchFamily="2" charset="-78"/>
              </a:rPr>
              <a:t>على نمو الانفعالات ومثيراتها وكذلك </a:t>
            </a:r>
            <a:r>
              <a:rPr lang="ar-SA" sz="4900" b="1" dirty="0" smtClean="0">
                <a:effectLst>
                  <a:outerShdw blurRad="38100" dist="38100" dir="2700000" algn="tl">
                    <a:srgbClr val="000000">
                      <a:alpha val="43137"/>
                    </a:srgbClr>
                  </a:outerShdw>
                </a:effectLst>
                <a:latin typeface="+mn-lt"/>
                <a:ea typeface="+mn-ea"/>
                <a:cs typeface="Ali-A-Sharif" pitchFamily="2" charset="-78"/>
              </a:rPr>
              <a:t>أسالي</a:t>
            </a:r>
            <a:r>
              <a:rPr lang="ar-IQ" sz="4900" b="1" dirty="0" smtClean="0">
                <a:effectLst>
                  <a:outerShdw blurRad="38100" dist="38100" dir="2700000" algn="tl">
                    <a:srgbClr val="000000">
                      <a:alpha val="43137"/>
                    </a:srgbClr>
                  </a:outerShdw>
                </a:effectLst>
                <a:latin typeface="+mn-lt"/>
                <a:ea typeface="+mn-ea"/>
                <a:cs typeface="Ali-A-Sharif" pitchFamily="2" charset="-78"/>
              </a:rPr>
              <a:t>ـ</a:t>
            </a:r>
            <a:r>
              <a:rPr lang="ar-SA" sz="4900" b="1" dirty="0" smtClean="0">
                <a:effectLst>
                  <a:outerShdw blurRad="38100" dist="38100" dir="2700000" algn="tl">
                    <a:srgbClr val="000000">
                      <a:alpha val="43137"/>
                    </a:srgbClr>
                  </a:outerShdw>
                </a:effectLst>
                <a:latin typeface="+mn-lt"/>
                <a:ea typeface="+mn-ea"/>
                <a:cs typeface="Ali-A-Sharif" pitchFamily="2" charset="-78"/>
              </a:rPr>
              <a:t>ب </a:t>
            </a:r>
            <a:r>
              <a:rPr lang="ar-SA" sz="4900" b="1" dirty="0">
                <a:effectLst>
                  <a:outerShdw blurRad="38100" dist="38100" dir="2700000" algn="tl">
                    <a:srgbClr val="000000">
                      <a:alpha val="43137"/>
                    </a:srgbClr>
                  </a:outerShdw>
                </a:effectLst>
                <a:latin typeface="+mn-lt"/>
                <a:ea typeface="+mn-ea"/>
                <a:cs typeface="Ali-A-Sharif" pitchFamily="2" charset="-78"/>
              </a:rPr>
              <a:t>الاستجابة نحو شيىء </a:t>
            </a:r>
            <a:r>
              <a:rPr lang="ar-SA" sz="4900" b="1" dirty="0" smtClean="0">
                <a:effectLst>
                  <a:outerShdw blurRad="38100" dist="38100" dir="2700000" algn="tl">
                    <a:srgbClr val="000000">
                      <a:alpha val="43137"/>
                    </a:srgbClr>
                  </a:outerShdw>
                </a:effectLst>
                <a:latin typeface="+mn-lt"/>
                <a:ea typeface="+mn-ea"/>
                <a:cs typeface="Ali-A-Sharif" pitchFamily="2" charset="-78"/>
              </a:rPr>
              <a:t>ما، </a:t>
            </a:r>
            <a:r>
              <a:rPr lang="ar-SA" sz="4900" b="1" dirty="0">
                <a:effectLst>
                  <a:outerShdw blurRad="38100" dist="38100" dir="2700000" algn="tl">
                    <a:srgbClr val="000000">
                      <a:alpha val="43137"/>
                    </a:srgbClr>
                  </a:outerShdw>
                </a:effectLst>
                <a:latin typeface="+mn-lt"/>
                <a:ea typeface="+mn-ea"/>
                <a:cs typeface="Ali-A-Sharif" pitchFamily="2" charset="-78"/>
              </a:rPr>
              <a:t>وردود الأفعال نحو الآخرين والمثيرات الأخرى، والعواطف.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IQ" b="1" dirty="0" smtClean="0">
                <a:solidFill>
                  <a:srgbClr val="FF0000"/>
                </a:solidFill>
                <a:effectLst>
                  <a:outerShdw blurRad="38100" dist="38100" dir="2700000" algn="tl">
                    <a:srgbClr val="000000">
                      <a:alpha val="43137"/>
                    </a:srgbClr>
                  </a:outerShdw>
                </a:effectLst>
                <a:latin typeface="+mn-lt"/>
                <a:ea typeface="+mn-ea"/>
                <a:cs typeface="+mn-cs"/>
              </a:rPr>
              <a:t>6-</a:t>
            </a:r>
            <a:r>
              <a:rPr lang="ar-IQ" sz="53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53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النُّمُو </a:t>
            </a:r>
            <a:r>
              <a:rPr lang="ar-SA" sz="5300" b="1" dirty="0">
                <a:solidFill>
                  <a:srgbClr val="FF0000"/>
                </a:solidFill>
                <a:effectLst>
                  <a:outerShdw blurRad="38100" dist="38100" dir="2700000" algn="tl">
                    <a:srgbClr val="000000">
                      <a:alpha val="43137"/>
                    </a:srgbClr>
                  </a:outerShdw>
                </a:effectLst>
                <a:latin typeface="+mn-lt"/>
                <a:ea typeface="+mn-ea"/>
                <a:cs typeface="Ali-A-Sharif" pitchFamily="2" charset="-78"/>
              </a:rPr>
              <a:t>الاجْتِمَاعِي:</a:t>
            </a:r>
            <a:r>
              <a:rPr lang="ar-SA" b="1" dirty="0">
                <a:effectLst>
                  <a:outerShdw blurRad="38100" dist="38100" dir="2700000" algn="tl">
                    <a:srgbClr val="000000">
                      <a:alpha val="43137"/>
                    </a:srgbClr>
                  </a:outerShdw>
                </a:effectLst>
                <a:latin typeface="+mn-lt"/>
                <a:ea typeface="+mn-ea"/>
                <a:cs typeface="Ali-A-Sharif" pitchFamily="2" charset="-78"/>
              </a:rPr>
              <a:t>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sz="4900" b="1" dirty="0">
                <a:effectLst>
                  <a:outerShdw blurRad="38100" dist="38100" dir="2700000" algn="tl">
                    <a:srgbClr val="000000">
                      <a:alpha val="43137"/>
                    </a:srgbClr>
                  </a:outerShdw>
                </a:effectLst>
                <a:latin typeface="+mn-lt"/>
                <a:ea typeface="+mn-ea"/>
                <a:cs typeface="Ali-A-Sharif" pitchFamily="2" charset="-78"/>
              </a:rPr>
              <a:t>يتمثل في التَّغيرات التي تطرأ على العلاقات الاجتماعيَّة مع أفراد الأسرة والأقران والآخرين</a:t>
            </a:r>
            <a:r>
              <a:rPr lang="ar-SA" sz="4900" b="1" dirty="0" smtClean="0">
                <a:effectLst>
                  <a:outerShdw blurRad="38100" dist="38100" dir="2700000" algn="tl">
                    <a:srgbClr val="000000">
                      <a:alpha val="43137"/>
                    </a:srgbClr>
                  </a:outerShdw>
                </a:effectLst>
                <a:latin typeface="+mn-lt"/>
                <a:ea typeface="+mn-ea"/>
                <a:cs typeface="Ali-A-Sharif" pitchFamily="2" charset="-78"/>
              </a:rPr>
              <a:t>.</a:t>
            </a:r>
            <a:endParaRPr lang="en-US"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70440402"/>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124692"/>
            <a:ext cx="11637818" cy="817418"/>
          </a:xfrm>
        </p:spPr>
        <p:txBody>
          <a:bodyPr>
            <a:noAutofit/>
          </a:bodyPr>
          <a:lstStyle/>
          <a:p>
            <a:pPr algn="ctr"/>
            <a:r>
              <a:rPr lang="ar-IQ" sz="72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القوانين والمبادئ العامة للنُّمو</a:t>
            </a:r>
            <a:endParaRPr lang="en-US"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96982" y="1205345"/>
            <a:ext cx="11984182" cy="5652654"/>
          </a:xfrm>
        </p:spPr>
        <p:txBody>
          <a:bodyPr>
            <a:normAutofit lnSpcReduction="10000"/>
          </a:bodyPr>
          <a:lstStyle/>
          <a:p>
            <a:pPr marL="0" indent="0" algn="just" rtl="1">
              <a:buNone/>
            </a:pPr>
            <a:r>
              <a:rPr lang="ar-SA" sz="5400" b="1" dirty="0" smtClean="0">
                <a:solidFill>
                  <a:srgbClr val="0070C0"/>
                </a:solidFill>
                <a:effectLst>
                  <a:outerShdw blurRad="38100" dist="38100" dir="2700000" algn="tl">
                    <a:srgbClr val="000000">
                      <a:alpha val="43137"/>
                    </a:srgbClr>
                  </a:outerShdw>
                </a:effectLst>
              </a:rPr>
              <a:t>1</a:t>
            </a:r>
            <a:r>
              <a:rPr lang="ar-SA" sz="5400" b="1" dirty="0" smtClean="0">
                <a:solidFill>
                  <a:srgbClr val="0070C0"/>
                </a:solidFill>
                <a:effectLst>
                  <a:outerShdw blurRad="38100" dist="38100" dir="2700000" algn="tl">
                    <a:srgbClr val="000000">
                      <a:alpha val="43137"/>
                    </a:srgbClr>
                  </a:outerShdw>
                </a:effectLst>
                <a:cs typeface="Ali-A-Sharif" pitchFamily="2" charset="-78"/>
              </a:rPr>
              <a:t>- النّ</a:t>
            </a:r>
            <a:r>
              <a:rPr lang="ar-IQ" sz="5400" b="1" dirty="0" smtClean="0">
                <a:solidFill>
                  <a:srgbClr val="0070C0"/>
                </a:solidFill>
                <a:effectLst>
                  <a:outerShdw blurRad="38100" dist="38100" dir="2700000" algn="tl">
                    <a:srgbClr val="000000">
                      <a:alpha val="43137"/>
                    </a:srgbClr>
                  </a:outerShdw>
                </a:effectLst>
                <a:cs typeface="Ali-A-Sharif" pitchFamily="2" charset="-78"/>
              </a:rPr>
              <a:t>ُ</a:t>
            </a:r>
            <a:r>
              <a:rPr lang="ar-SA" sz="5400" b="1" dirty="0" smtClean="0">
                <a:solidFill>
                  <a:srgbClr val="0070C0"/>
                </a:solidFill>
                <a:effectLst>
                  <a:outerShdw blurRad="38100" dist="38100" dir="2700000" algn="tl">
                    <a:srgbClr val="000000">
                      <a:alpha val="43137"/>
                    </a:srgbClr>
                  </a:outerShdw>
                </a:effectLst>
                <a:cs typeface="Ali-A-Sharif" pitchFamily="2" charset="-78"/>
              </a:rPr>
              <a:t>مو عملي</a:t>
            </a:r>
            <a:r>
              <a:rPr lang="ar-IQ" sz="5400" b="1" dirty="0" smtClean="0">
                <a:solidFill>
                  <a:srgbClr val="0070C0"/>
                </a:solidFill>
                <a:effectLst>
                  <a:outerShdw blurRad="38100" dist="38100" dir="2700000" algn="tl">
                    <a:srgbClr val="000000">
                      <a:alpha val="43137"/>
                    </a:srgbClr>
                  </a:outerShdw>
                </a:effectLst>
                <a:cs typeface="Ali-A-Sharif" pitchFamily="2" charset="-78"/>
              </a:rPr>
              <a:t>َّ</a:t>
            </a:r>
            <a:r>
              <a:rPr lang="ar-SA" sz="5400" b="1" dirty="0" smtClean="0">
                <a:solidFill>
                  <a:srgbClr val="0070C0"/>
                </a:solidFill>
                <a:effectLst>
                  <a:outerShdw blurRad="38100" dist="38100" dir="2700000" algn="tl">
                    <a:srgbClr val="000000">
                      <a:alpha val="43137"/>
                    </a:srgbClr>
                  </a:outerShdw>
                </a:effectLst>
                <a:cs typeface="Ali-A-Sharif" pitchFamily="2" charset="-78"/>
              </a:rPr>
              <a:t>ة </a:t>
            </a:r>
            <a:r>
              <a:rPr lang="ar-SA" sz="5400" b="1" dirty="0">
                <a:solidFill>
                  <a:srgbClr val="0070C0"/>
                </a:solidFill>
                <a:effectLst>
                  <a:outerShdw blurRad="38100" dist="38100" dir="2700000" algn="tl">
                    <a:srgbClr val="000000">
                      <a:alpha val="43137"/>
                    </a:srgbClr>
                  </a:outerShdw>
                </a:effectLst>
                <a:cs typeface="Ali-A-Sharif" pitchFamily="2" charset="-78"/>
              </a:rPr>
              <a:t>تغير مستمر ومنتظم:</a:t>
            </a:r>
            <a:endParaRPr lang="en-US" sz="5400" b="1" dirty="0">
              <a:solidFill>
                <a:srgbClr val="0070C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600" b="1" dirty="0" smtClean="0">
                <a:effectLst>
                  <a:outerShdw blurRad="38100" dist="38100" dir="2700000" algn="tl">
                    <a:srgbClr val="000000">
                      <a:alpha val="43137"/>
                    </a:srgbClr>
                  </a:outerShdw>
                </a:effectLst>
                <a:cs typeface="Ali-A-Sharif" pitchFamily="2" charset="-78"/>
              </a:rPr>
              <a:t>الن</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مو </a:t>
            </a:r>
            <a:r>
              <a:rPr lang="ar-SA" sz="3600" b="1" dirty="0">
                <a:effectLst>
                  <a:outerShdw blurRad="38100" dist="38100" dir="2700000" algn="tl">
                    <a:srgbClr val="000000">
                      <a:alpha val="43137"/>
                    </a:srgbClr>
                  </a:outerShdw>
                </a:effectLst>
                <a:cs typeface="Ali-A-Sharif" pitchFamily="2" charset="-78"/>
              </a:rPr>
              <a:t>عملية مستمرة طوال حياة الإنسان ويرتبط ذلك بمفهوم مدى الحياة، ورغم استمرارية النمو إلاّ أنه ليس تدريجياً دائماً فقد تحدث طَفَرَاتٌ، كما في مرحلة المراهقة، أو طَفْرَةٌ في النمو اللغوي كما في مرحلة ما قبل </a:t>
            </a:r>
            <a:r>
              <a:rPr lang="ar-SA" sz="3600" b="1" dirty="0" smtClean="0">
                <a:effectLst>
                  <a:outerShdw blurRad="38100" dist="38100" dir="2700000" algn="tl">
                    <a:srgbClr val="000000">
                      <a:alpha val="43137"/>
                    </a:srgbClr>
                  </a:outerShdw>
                </a:effectLst>
                <a:cs typeface="Ali-A-Sharif" pitchFamily="2" charset="-78"/>
              </a:rPr>
              <a:t>المدرسة</a:t>
            </a:r>
            <a:r>
              <a:rPr lang="ar-IQ" sz="3600" b="1" dirty="0" smtClean="0">
                <a:effectLst>
                  <a:outerShdw blurRad="38100" dist="38100" dir="2700000" algn="tl">
                    <a:srgbClr val="000000">
                      <a:alpha val="43137"/>
                    </a:srgbClr>
                  </a:outerShdw>
                </a:effectLst>
                <a:cs typeface="Ali-A-Sharif" pitchFamily="2" charset="-78"/>
              </a:rPr>
              <a:t> </a:t>
            </a:r>
            <a:r>
              <a:rPr lang="ar-SA" sz="3600" b="1" dirty="0" smtClean="0">
                <a:effectLst>
                  <a:outerShdw blurRad="38100" dist="38100" dir="2700000" algn="tl">
                    <a:srgbClr val="000000">
                      <a:alpha val="43137"/>
                    </a:srgbClr>
                  </a:outerShdw>
                </a:effectLst>
                <a:cs typeface="Ali-A-Sharif" pitchFamily="2" charset="-78"/>
              </a:rPr>
              <a:t>، </a:t>
            </a:r>
            <a:r>
              <a:rPr lang="ar-SA" sz="3600" b="1" dirty="0">
                <a:effectLst>
                  <a:outerShdw blurRad="38100" dist="38100" dir="2700000" algn="tl">
                    <a:srgbClr val="000000">
                      <a:alpha val="43137"/>
                    </a:srgbClr>
                  </a:outerShdw>
                </a:effectLst>
                <a:cs typeface="Ali-A-Sharif" pitchFamily="2" charset="-78"/>
              </a:rPr>
              <a:t>والطَفْرَةُ في النمو الاجتماعي كما في </a:t>
            </a:r>
            <a:r>
              <a:rPr lang="ar-SA" sz="3600" b="1" dirty="0" smtClean="0">
                <a:effectLst>
                  <a:outerShdw blurRad="38100" dist="38100" dir="2700000" algn="tl">
                    <a:srgbClr val="000000">
                      <a:alpha val="43137"/>
                    </a:srgbClr>
                  </a:outerShdw>
                </a:effectLst>
                <a:cs typeface="Ali-A-Sharif" pitchFamily="2" charset="-78"/>
              </a:rPr>
              <a:t>الرشد</a:t>
            </a:r>
            <a:r>
              <a:rPr lang="ar-IQ" sz="3600" b="1" dirty="0" smtClean="0">
                <a:effectLst>
                  <a:outerShdw blurRad="38100" dist="38100" dir="2700000" algn="tl">
                    <a:srgbClr val="000000">
                      <a:alpha val="43137"/>
                    </a:srgbClr>
                  </a:outerShdw>
                </a:effectLst>
                <a:cs typeface="Ali-A-Sharif" pitchFamily="2" charset="-78"/>
              </a:rPr>
              <a:t> </a:t>
            </a:r>
            <a:r>
              <a:rPr lang="ar-SA" sz="3600" b="1" dirty="0" smtClean="0">
                <a:effectLst>
                  <a:outerShdw blurRad="38100" dist="38100" dir="2700000" algn="tl">
                    <a:srgbClr val="000000">
                      <a:alpha val="43137"/>
                    </a:srgbClr>
                  </a:outerShdw>
                </a:effectLst>
                <a:cs typeface="Ali-A-Sharif" pitchFamily="2" charset="-78"/>
              </a:rPr>
              <a:t>.</a:t>
            </a:r>
            <a:endParaRPr lang="en-US" sz="36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600" b="1" dirty="0">
                <a:effectLst>
                  <a:outerShdw blurRad="38100" dist="38100" dir="2700000" algn="tl">
                    <a:srgbClr val="000000">
                      <a:alpha val="43137"/>
                    </a:srgbClr>
                  </a:outerShdw>
                </a:effectLst>
                <a:cs typeface="Ali-A-Sharif" pitchFamily="2" charset="-78"/>
              </a:rPr>
              <a:t>النّمو عملية كلية لا تمس </a:t>
            </a:r>
            <a:r>
              <a:rPr lang="ar-SA" sz="3600" b="1" dirty="0" smtClean="0">
                <a:effectLst>
                  <a:outerShdw blurRad="38100" dist="38100" dir="2700000" algn="tl">
                    <a:srgbClr val="000000">
                      <a:alpha val="43137"/>
                    </a:srgbClr>
                  </a:outerShdw>
                </a:effectLst>
                <a:cs typeface="Ali-A-Sharif" pitchFamily="2" charset="-78"/>
              </a:rPr>
              <a:t>جانب</a:t>
            </a:r>
            <a:r>
              <a:rPr lang="ar-IQ" sz="3600" b="1" dirty="0" smtClean="0">
                <a:effectLst>
                  <a:outerShdw blurRad="38100" dist="38100" dir="2700000" algn="tl">
                    <a:srgbClr val="000000">
                      <a:alpha val="43137"/>
                    </a:srgbClr>
                  </a:outerShdw>
                </a:effectLst>
                <a:cs typeface="Ali-A-Sharif" pitchFamily="2" charset="-78"/>
              </a:rPr>
              <a:t>اً</a:t>
            </a:r>
            <a:r>
              <a:rPr lang="ar-SA" sz="3600" b="1" dirty="0" smtClean="0">
                <a:effectLst>
                  <a:outerShdw blurRad="38100" dist="38100" dir="2700000" algn="tl">
                    <a:srgbClr val="000000">
                      <a:alpha val="43137"/>
                    </a:srgbClr>
                  </a:outerShdw>
                </a:effectLst>
                <a:cs typeface="Ali-A-Sharif" pitchFamily="2" charset="-78"/>
              </a:rPr>
              <a:t> واحد</a:t>
            </a:r>
            <a:r>
              <a:rPr lang="ar-IQ" sz="3600" b="1" dirty="0" smtClean="0">
                <a:effectLst>
                  <a:outerShdw blurRad="38100" dist="38100" dir="2700000" algn="tl">
                    <a:srgbClr val="000000">
                      <a:alpha val="43137"/>
                    </a:srgbClr>
                  </a:outerShdw>
                </a:effectLst>
                <a:cs typeface="Ali-A-Sharif" pitchFamily="2" charset="-78"/>
              </a:rPr>
              <a:t>اً</a:t>
            </a:r>
            <a:r>
              <a:rPr lang="ar-SA" sz="3600" b="1" dirty="0" smtClean="0">
                <a:effectLst>
                  <a:outerShdw blurRad="38100" dist="38100" dir="2700000" algn="tl">
                    <a:srgbClr val="000000">
                      <a:alpha val="43137"/>
                    </a:srgbClr>
                  </a:outerShdw>
                </a:effectLst>
                <a:cs typeface="Ali-A-Sharif" pitchFamily="2" charset="-78"/>
              </a:rPr>
              <a:t> </a:t>
            </a:r>
            <a:r>
              <a:rPr lang="ar-SA" sz="3600" b="1" dirty="0">
                <a:effectLst>
                  <a:outerShdw blurRad="38100" dist="38100" dir="2700000" algn="tl">
                    <a:srgbClr val="000000">
                      <a:alpha val="43137"/>
                    </a:srgbClr>
                  </a:outerShdw>
                </a:effectLst>
                <a:cs typeface="Ali-A-Sharif" pitchFamily="2" charset="-78"/>
              </a:rPr>
              <a:t>من </a:t>
            </a:r>
            <a:r>
              <a:rPr lang="ar-SA" sz="3600" b="1" dirty="0" smtClean="0">
                <a:effectLst>
                  <a:outerShdw blurRad="38100" dist="38100" dir="2700000" algn="tl">
                    <a:srgbClr val="000000">
                      <a:alpha val="43137"/>
                    </a:srgbClr>
                  </a:outerShdw>
                </a:effectLst>
                <a:cs typeface="Ali-A-Sharif" pitchFamily="2" charset="-78"/>
              </a:rPr>
              <a:t>الش</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خصي</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ة </a:t>
            </a:r>
            <a:r>
              <a:rPr lang="ar-SA" sz="3600" b="1" dirty="0">
                <a:effectLst>
                  <a:outerShdw blurRad="38100" dist="38100" dir="2700000" algn="tl">
                    <a:srgbClr val="000000">
                      <a:alpha val="43137"/>
                    </a:srgbClr>
                  </a:outerShdw>
                </a:effectLst>
                <a:cs typeface="Ali-A-Sharif" pitchFamily="2" charset="-78"/>
              </a:rPr>
              <a:t>، ولكنها تمس الجوانب الاجتماعية والجسمية والانفعالية في تكامل تام </a:t>
            </a:r>
            <a:r>
              <a:rPr lang="ar-IQ" sz="3600" b="1" dirty="0" smtClean="0">
                <a:effectLst>
                  <a:outerShdw blurRad="38100" dist="38100" dir="2700000" algn="tl">
                    <a:srgbClr val="000000">
                      <a:alpha val="43137"/>
                    </a:srgbClr>
                  </a:outerShdw>
                </a:effectLst>
                <a:cs typeface="Ali-A-Sharif" pitchFamily="2" charset="-78"/>
              </a:rPr>
              <a:t>، </a:t>
            </a:r>
            <a:r>
              <a:rPr lang="ar-SA" sz="3600" b="1" dirty="0" smtClean="0">
                <a:effectLst>
                  <a:outerShdw blurRad="38100" dist="38100" dir="2700000" algn="tl">
                    <a:srgbClr val="000000">
                      <a:alpha val="43137"/>
                    </a:srgbClr>
                  </a:outerShdw>
                </a:effectLst>
                <a:cs typeface="Ali-A-Sharif" pitchFamily="2" charset="-78"/>
              </a:rPr>
              <a:t>مثال</a:t>
            </a:r>
            <a:r>
              <a:rPr lang="ar-SA" sz="3600" b="1" dirty="0">
                <a:effectLst>
                  <a:outerShdw blurRad="38100" dist="38100" dir="2700000" algn="tl">
                    <a:srgbClr val="000000">
                      <a:alpha val="43137"/>
                    </a:srgbClr>
                  </a:outerShdw>
                </a:effectLst>
                <a:cs typeface="Ali-A-Sharif" pitchFamily="2" charset="-78"/>
              </a:rPr>
              <a:t>: (الطفل عندما يمشي تزيد حصيلته اللغوية، ويصبح أكثر اجتماعية، وتخف حدة انفعالاته</a:t>
            </a:r>
            <a:r>
              <a:rPr lang="ar-SA" sz="3600" b="1" dirty="0" smtClean="0">
                <a:effectLst>
                  <a:outerShdw blurRad="38100" dist="38100" dir="2700000" algn="tl">
                    <a:srgbClr val="000000">
                      <a:alpha val="43137"/>
                    </a:srgbClr>
                  </a:outerShdw>
                </a:effectLst>
                <a:cs typeface="Ali-A-Sharif" pitchFamily="2" charset="-78"/>
              </a:rPr>
              <a:t>).</a:t>
            </a: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3604608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2"/>
            <a:ext cx="12095018" cy="6636327"/>
          </a:xfrm>
        </p:spPr>
        <p:txBody>
          <a:bodyPr>
            <a:noAutofit/>
          </a:bodyPr>
          <a:lstStyle/>
          <a:p>
            <a:pPr algn="r" rtl="1">
              <a:lnSpc>
                <a:spcPct val="150000"/>
              </a:lnSpc>
            </a:pPr>
            <a:r>
              <a:rPr lang="ar-SA" sz="4800" b="1" dirty="0">
                <a:solidFill>
                  <a:srgbClr val="00B050"/>
                </a:solidFill>
                <a:effectLst>
                  <a:outerShdw blurRad="38100" dist="38100" dir="2700000" algn="tl">
                    <a:srgbClr val="000000">
                      <a:alpha val="43137"/>
                    </a:srgbClr>
                  </a:outerShdw>
                </a:effectLst>
                <a:latin typeface="+mn-lt"/>
                <a:ea typeface="+mn-ea"/>
                <a:cs typeface="+mn-cs"/>
              </a:rPr>
              <a:t>2</a:t>
            </a:r>
            <a:r>
              <a:rPr lang="ar-SA" sz="6000" b="1" dirty="0">
                <a:solidFill>
                  <a:srgbClr val="00B050"/>
                </a:solidFill>
                <a:effectLst>
                  <a:outerShdw blurRad="38100" dist="38100" dir="2700000" algn="tl">
                    <a:srgbClr val="000000">
                      <a:alpha val="43137"/>
                    </a:srgbClr>
                  </a:outerShdw>
                </a:effectLst>
                <a:latin typeface="+mn-lt"/>
                <a:ea typeface="+mn-ea"/>
                <a:cs typeface="Ali-A-Sharif" pitchFamily="2" charset="-78"/>
              </a:rPr>
              <a:t> - يسير النّمو في اتجاهات محددة: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sz="3800" b="1" dirty="0">
                <a:effectLst>
                  <a:outerShdw blurRad="38100" dist="38100" dir="2700000" algn="tl">
                    <a:srgbClr val="000000">
                      <a:alpha val="43137"/>
                    </a:srgbClr>
                  </a:outerShdw>
                </a:effectLst>
                <a:latin typeface="+mn-lt"/>
                <a:ea typeface="+mn-ea"/>
                <a:cs typeface="Ali-A-Sharif" pitchFamily="2" charset="-78"/>
              </a:rPr>
              <a:t>أ - الاتجاه من الرأس إلى القدمين أو الاتجاه من أعلى إلى أسفل مثل: حركات الرأس قبل الوقوف. ومثل الجلوس قبل الوقوف أو المشي.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sz="3800" b="1" dirty="0">
                <a:solidFill>
                  <a:srgbClr val="FF0000"/>
                </a:solidFill>
                <a:effectLst>
                  <a:outerShdw blurRad="38100" dist="38100" dir="2700000" algn="tl">
                    <a:srgbClr val="000000">
                      <a:alpha val="43137"/>
                    </a:srgbClr>
                  </a:outerShdw>
                </a:effectLst>
                <a:latin typeface="+mn-lt"/>
                <a:ea typeface="+mn-ea"/>
                <a:cs typeface="Ali-A-Sharif" pitchFamily="2" charset="-78"/>
              </a:rPr>
              <a:t>ب - الاتجاه من الوسط إلى الأطراف، مثل: استخدام مفاصل الرسغ والكوع قبل استخدام الأطراف. الجلوس قبل الكلام والمشي</a:t>
            </a:r>
            <a:r>
              <a:rPr lang="ar-SA" sz="3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endParaRPr lang="en-US" sz="28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62835269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74073"/>
            <a:ext cx="12067309" cy="5749636"/>
          </a:xfrm>
        </p:spPr>
        <p:txBody>
          <a:bodyPr>
            <a:noAutofit/>
          </a:bodyPr>
          <a:lstStyle/>
          <a:p>
            <a:pPr algn="r" rtl="1">
              <a:lnSpc>
                <a:spcPct val="150000"/>
              </a:lnSpc>
            </a:pPr>
            <a:r>
              <a:rPr lang="ar-SA" sz="3600" b="1" dirty="0" smtClean="0">
                <a:solidFill>
                  <a:srgbClr val="FF0000"/>
                </a:solidFill>
                <a:effectLst>
                  <a:outerShdw blurRad="38100" dist="38100" dir="2700000" algn="tl">
                    <a:srgbClr val="000000">
                      <a:alpha val="43137"/>
                    </a:srgbClr>
                  </a:outerShdw>
                </a:effectLst>
                <a:latin typeface="+mn-lt"/>
                <a:ea typeface="+mn-ea"/>
                <a:cs typeface="+mn-cs"/>
              </a:rPr>
              <a:t>3</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a:solidFill>
                  <a:srgbClr val="FF0000"/>
                </a:solidFill>
                <a:effectLst>
                  <a:outerShdw blurRad="38100" dist="38100" dir="2700000" algn="tl">
                    <a:srgbClr val="000000">
                      <a:alpha val="43137"/>
                    </a:srgbClr>
                  </a:outerShdw>
                </a:effectLst>
                <a:latin typeface="+mn-lt"/>
                <a:ea typeface="+mn-ea"/>
                <a:cs typeface="Ali-A-Azzam" pitchFamily="2" charset="-78"/>
              </a:rPr>
              <a:t>تتأثر كل مرحلة من مراحل </a:t>
            </a:r>
            <a:r>
              <a:rPr lang="ar-SA" sz="40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الن</a:t>
            </a:r>
            <a:r>
              <a:rPr lang="ar-IQ" sz="40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40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مو </a:t>
            </a:r>
            <a:r>
              <a:rPr lang="ar-SA" sz="4000" b="1" dirty="0">
                <a:solidFill>
                  <a:srgbClr val="FF0000"/>
                </a:solidFill>
                <a:effectLst>
                  <a:outerShdw blurRad="38100" dist="38100" dir="2700000" algn="tl">
                    <a:srgbClr val="000000">
                      <a:alpha val="43137"/>
                    </a:srgbClr>
                  </a:outerShdw>
                </a:effectLst>
                <a:latin typeface="+mn-lt"/>
                <a:ea typeface="+mn-ea"/>
                <a:cs typeface="Ali-A-Azzam" pitchFamily="2" charset="-78"/>
              </a:rPr>
              <a:t>بالمرحلة </a:t>
            </a:r>
            <a:r>
              <a:rPr lang="ar-SA" sz="40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الس</a:t>
            </a:r>
            <a:r>
              <a:rPr lang="ar-IQ" sz="40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40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ابقة </a:t>
            </a:r>
            <a:r>
              <a:rPr lang="ar-SA" sz="4000" b="1" dirty="0">
                <a:solidFill>
                  <a:srgbClr val="FF0000"/>
                </a:solidFill>
                <a:effectLst>
                  <a:outerShdw blurRad="38100" dist="38100" dir="2700000" algn="tl">
                    <a:srgbClr val="000000">
                      <a:alpha val="43137"/>
                    </a:srgbClr>
                  </a:outerShdw>
                </a:effectLst>
                <a:latin typeface="+mn-lt"/>
                <a:ea typeface="+mn-ea"/>
                <a:cs typeface="Ali-A-Azzam" pitchFamily="2" charset="-78"/>
              </a:rPr>
              <a:t>وتؤثر في المرحلة التالية </a:t>
            </a:r>
            <a:r>
              <a:rPr lang="ar-SA" sz="40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لها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كل مرحلة هي امتداد للمرحلة السابقة لها وتمهيد للمرحلة التالية، مثال: إصابة الأم بالحصبة الألمانية خلال </a:t>
            </a:r>
            <a:r>
              <a:rPr lang="ar-SA" sz="4000" b="1" dirty="0" smtClean="0">
                <a:effectLst>
                  <a:outerShdw blurRad="38100" dist="38100" dir="2700000" algn="tl">
                    <a:srgbClr val="000000">
                      <a:alpha val="43137"/>
                    </a:srgbClr>
                  </a:outerShdw>
                </a:effectLst>
                <a:latin typeface="+mn-lt"/>
                <a:ea typeface="+mn-ea"/>
                <a:cs typeface="Ali-A-Sharif" pitchFamily="2" charset="-78"/>
              </a:rPr>
              <a:t>الث</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لاث </a:t>
            </a:r>
            <a:r>
              <a:rPr lang="ar-SA" sz="4000" b="1" dirty="0">
                <a:effectLst>
                  <a:outerShdw blurRad="38100" dist="38100" dir="2700000" algn="tl">
                    <a:srgbClr val="000000">
                      <a:alpha val="43137"/>
                    </a:srgbClr>
                  </a:outerShdw>
                </a:effectLst>
                <a:latin typeface="+mn-lt"/>
                <a:ea typeface="+mn-ea"/>
                <a:cs typeface="Ali-A-Sharif" pitchFamily="2" charset="-78"/>
              </a:rPr>
              <a:t>أشهر الأولى من الحمل تؤدي إلى ولادة طفل مشوهاً ويبقى كذلك.</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smtClean="0">
                <a:effectLst>
                  <a:outerShdw blurRad="38100" dist="38100" dir="2700000" algn="tl">
                    <a:srgbClr val="000000">
                      <a:alpha val="43137"/>
                    </a:srgbClr>
                  </a:outerShdw>
                </a:effectLst>
                <a:latin typeface="+mn-lt"/>
                <a:ea typeface="+mn-ea"/>
                <a:cs typeface="Ali-A-Sharif" pitchFamily="2" charset="-78"/>
              </a:rPr>
              <a:t>مثال</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العام الأول من حياة الطفل يعتبر عاماً حاسماً في نمو الشعور بالثقة، وفقدان الرعاية والاهتمام الكافي يؤدي إلى الفشل في تكوين علاقات اجتماعية صحيحة في المستقبل</a:t>
            </a:r>
            <a:r>
              <a:rPr lang="ar-SA" sz="4000" b="1" dirty="0" smtClean="0">
                <a:effectLst>
                  <a:outerShdw blurRad="38100" dist="38100" dir="2700000" algn="tl">
                    <a:srgbClr val="000000">
                      <a:alpha val="43137"/>
                    </a:srgbClr>
                  </a:outerShdw>
                </a:effectLst>
                <a:latin typeface="+mn-lt"/>
                <a:ea typeface="+mn-ea"/>
                <a:cs typeface="Ali-A-Sharif" pitchFamily="2" charset="-78"/>
              </a:rPr>
              <a:t>.</a:t>
            </a:r>
            <a:endParaRPr lang="en-US" sz="4000" b="1" dirty="0">
              <a:solidFill>
                <a:srgbClr val="00206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56126917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74072"/>
            <a:ext cx="12067309" cy="5514109"/>
          </a:xfrm>
        </p:spPr>
        <p:txBody>
          <a:bodyPr>
            <a:noAutofit/>
          </a:bodyPr>
          <a:lstStyle/>
          <a:p>
            <a:pPr algn="r" rtl="1">
              <a:lnSpc>
                <a:spcPct val="150000"/>
              </a:lnSpc>
            </a:pPr>
            <a:r>
              <a:rPr lang="ar-SA" sz="5400" b="1" dirty="0">
                <a:solidFill>
                  <a:srgbClr val="0070C0"/>
                </a:solidFill>
                <a:effectLst>
                  <a:outerShdw blurRad="38100" dist="38100" dir="2700000" algn="tl">
                    <a:srgbClr val="000000">
                      <a:alpha val="43137"/>
                    </a:srgbClr>
                  </a:outerShdw>
                </a:effectLst>
                <a:latin typeface="+mn-lt"/>
                <a:ea typeface="+mn-ea"/>
                <a:cs typeface="+mn-cs"/>
              </a:rPr>
              <a:t>4</a:t>
            </a:r>
            <a:r>
              <a:rPr lang="ar-SA" sz="5400" b="1" dirty="0">
                <a:solidFill>
                  <a:srgbClr val="0070C0"/>
                </a:solidFill>
                <a:effectLst>
                  <a:outerShdw blurRad="38100" dist="38100" dir="2700000" algn="tl">
                    <a:srgbClr val="000000">
                      <a:alpha val="43137"/>
                    </a:srgbClr>
                  </a:outerShdw>
                </a:effectLst>
                <a:latin typeface="+mn-lt"/>
                <a:ea typeface="+mn-ea"/>
                <a:cs typeface="Ali-A-Sharif" pitchFamily="2" charset="-78"/>
              </a:rPr>
              <a:t> - يتأثر </a:t>
            </a:r>
            <a:r>
              <a:rPr lang="ar-SA" sz="54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النّ</a:t>
            </a:r>
            <a:r>
              <a:rPr lang="ar-IQ" sz="54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54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مو </a:t>
            </a:r>
            <a:r>
              <a:rPr lang="ar-SA" sz="5400" b="1" dirty="0">
                <a:solidFill>
                  <a:srgbClr val="0070C0"/>
                </a:solidFill>
                <a:effectLst>
                  <a:outerShdw blurRad="38100" dist="38100" dir="2700000" algn="tl">
                    <a:srgbClr val="000000">
                      <a:alpha val="43137"/>
                    </a:srgbClr>
                  </a:outerShdw>
                </a:effectLst>
                <a:latin typeface="+mn-lt"/>
                <a:ea typeface="+mn-ea"/>
                <a:cs typeface="Ali-A-Sharif" pitchFamily="2" charset="-78"/>
              </a:rPr>
              <a:t>بالعوامل </a:t>
            </a:r>
            <a:r>
              <a:rPr lang="ar-SA" sz="54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الداخلي</a:t>
            </a:r>
            <a:r>
              <a:rPr lang="ar-IQ" sz="54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54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ة والخارجي</a:t>
            </a:r>
            <a:r>
              <a:rPr lang="ar-IQ" sz="54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54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ة</a:t>
            </a:r>
            <a:r>
              <a:rPr lang="ar-SA" sz="5400" b="1" dirty="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العوامل الوراثية (</a:t>
            </a:r>
            <a:r>
              <a:rPr lang="ar-SA" sz="4000" b="1" dirty="0" smtClean="0">
                <a:effectLst>
                  <a:outerShdw blurRad="38100" dist="38100" dir="2700000" algn="tl">
                    <a:srgbClr val="000000">
                      <a:alpha val="43137"/>
                    </a:srgbClr>
                  </a:outerShdw>
                </a:effectLst>
                <a:latin typeface="+mn-lt"/>
                <a:ea typeface="+mn-ea"/>
                <a:cs typeface="Ali-A-Sharif" pitchFamily="2" charset="-78"/>
              </a:rPr>
              <a:t>الداخلي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a:t>
            </a:r>
            <a:r>
              <a:rPr lang="ar-SA" sz="4000" b="1" dirty="0">
                <a:effectLst>
                  <a:outerShdw blurRad="38100" dist="38100" dir="2700000" algn="tl">
                    <a:srgbClr val="000000">
                      <a:alpha val="43137"/>
                    </a:srgbClr>
                  </a:outerShdw>
                </a:effectLst>
                <a:latin typeface="+mn-lt"/>
                <a:ea typeface="+mn-ea"/>
                <a:cs typeface="Ali-A-Sharif" pitchFamily="2" charset="-78"/>
              </a:rPr>
              <a:t>) تظهر في الصفات الجسمية والعقلية كالذكاء والقدرات العقلية الخاصة.</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أما العوامل البيئية (</a:t>
            </a:r>
            <a:r>
              <a:rPr lang="ar-SA" sz="4000" b="1" dirty="0" smtClean="0">
                <a:effectLst>
                  <a:outerShdw blurRad="38100" dist="38100" dir="2700000" algn="tl">
                    <a:srgbClr val="000000">
                      <a:alpha val="43137"/>
                    </a:srgbClr>
                  </a:outerShdw>
                </a:effectLst>
                <a:latin typeface="+mn-lt"/>
                <a:ea typeface="+mn-ea"/>
                <a:cs typeface="Ali-A-Sharif" pitchFamily="2" charset="-78"/>
              </a:rPr>
              <a:t>الخارجي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a:t>
            </a:r>
            <a:r>
              <a:rPr lang="ar-SA" sz="4000" b="1" dirty="0">
                <a:effectLst>
                  <a:outerShdw blurRad="38100" dist="38100" dir="2700000" algn="tl">
                    <a:srgbClr val="000000">
                      <a:alpha val="43137"/>
                    </a:srgbClr>
                  </a:outerShdw>
                </a:effectLst>
                <a:latin typeface="+mn-lt"/>
                <a:ea typeface="+mn-ea"/>
                <a:cs typeface="Ali-A-Sharif" pitchFamily="2" charset="-78"/>
              </a:rPr>
              <a:t>) تظهر في الصفات الانفعالية والاجتماعية </a:t>
            </a:r>
            <a:r>
              <a:rPr lang="ar-SA" sz="4000" b="1" dirty="0" smtClean="0">
                <a:effectLst>
                  <a:outerShdw blurRad="38100" dist="38100" dir="2700000" algn="tl">
                    <a:srgbClr val="000000">
                      <a:alpha val="43137"/>
                    </a:srgbClr>
                  </a:outerShdw>
                </a:effectLst>
                <a:latin typeface="+mn-lt"/>
                <a:ea typeface="+mn-ea"/>
                <a:cs typeface="Ali-A-Sharif" pitchFamily="2" charset="-78"/>
              </a:rPr>
              <a:t>والنفسية</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كما تؤثر عملية التفاعل بين الوراثة والبيئة في </a:t>
            </a:r>
            <a:r>
              <a:rPr lang="ar-SA" sz="4000" b="1" dirty="0" smtClean="0">
                <a:effectLst>
                  <a:outerShdw blurRad="38100" dist="38100" dir="2700000" algn="tl">
                    <a:srgbClr val="000000">
                      <a:alpha val="43137"/>
                    </a:srgbClr>
                  </a:outerShdw>
                </a:effectLst>
                <a:latin typeface="+mn-lt"/>
                <a:ea typeface="+mn-ea"/>
                <a:cs typeface="Ali-A-Sharif" pitchFamily="2" charset="-78"/>
              </a:rPr>
              <a:t>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مو.</a:t>
            </a:r>
            <a:endParaRPr lang="en-US" sz="4000" b="1" dirty="0">
              <a:solidFill>
                <a:srgbClr val="00206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405080022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1"/>
            <a:ext cx="12095018" cy="6386946"/>
          </a:xfrm>
        </p:spPr>
        <p:txBody>
          <a:bodyPr>
            <a:noAutofit/>
          </a:bodyPr>
          <a:lstStyle/>
          <a:p>
            <a:pPr algn="r" rtl="1">
              <a:lnSpc>
                <a:spcPct val="150000"/>
              </a:lnSpc>
            </a:pPr>
            <a:r>
              <a:rPr lang="ar-SA" b="1" dirty="0">
                <a:solidFill>
                  <a:srgbClr val="FF0000"/>
                </a:solidFill>
                <a:cs typeface="+mn-cs"/>
              </a:rPr>
              <a:t>5</a:t>
            </a:r>
            <a:r>
              <a:rPr lang="ar-SA" sz="54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6000" b="1" dirty="0">
                <a:solidFill>
                  <a:srgbClr val="FF0000"/>
                </a:solidFill>
                <a:effectLst>
                  <a:outerShdw blurRad="38100" dist="38100" dir="2700000" algn="tl">
                    <a:srgbClr val="000000">
                      <a:alpha val="43137"/>
                    </a:srgbClr>
                  </a:outerShdw>
                </a:effectLst>
                <a:latin typeface="+mn-lt"/>
                <a:ea typeface="+mn-ea"/>
                <a:cs typeface="Ali-A-Azzam" pitchFamily="2" charset="-78"/>
              </a:rPr>
              <a:t>- يخضع النّمو لمبدأ الفروق الفردية: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أساس هذا المبدأ هو عاملي الوراثة والبيئة. لكل فرد سرعته في النمو تختلف عن الآخرين، وأسلوبه في الحياة، وطريقته في التعلم, وقدرات ومهارات</a:t>
            </a:r>
            <a:r>
              <a:rPr lang="ar-SA" b="1" dirty="0" smtClean="0">
                <a:effectLst>
                  <a:outerShdw blurRad="38100" dist="38100" dir="2700000" algn="tl">
                    <a:srgbClr val="000000">
                      <a:alpha val="43137"/>
                    </a:srgbClr>
                  </a:outerShdw>
                </a:effectLst>
                <a:latin typeface="+mn-lt"/>
                <a:ea typeface="+mn-ea"/>
                <a:cs typeface="Ali-A-Sharif" pitchFamily="2" charset="-78"/>
              </a:rPr>
              <a:t>....</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mn-cs"/>
              </a:rPr>
              <a:t>16</a:t>
            </a:r>
            <a:r>
              <a:rPr lang="ar-SA" b="1" dirty="0">
                <a:solidFill>
                  <a:srgbClr val="FF0000"/>
                </a:solidFill>
                <a:effectLst>
                  <a:outerShdw blurRad="38100" dist="38100" dir="2700000" algn="tl">
                    <a:srgbClr val="000000">
                      <a:alpha val="43137"/>
                    </a:srgbClr>
                  </a:outerShdw>
                </a:effectLst>
                <a:latin typeface="+mn-lt"/>
                <a:ea typeface="+mn-ea"/>
                <a:cs typeface="+mn-cs"/>
              </a:rPr>
              <a:t>%              68%              16</a:t>
            </a:r>
            <a:r>
              <a:rPr lang="ar-SA" b="1" dirty="0" smtClean="0">
                <a:solidFill>
                  <a:srgbClr val="FF0000"/>
                </a:solidFill>
                <a:effectLst>
                  <a:outerShdw blurRad="38100" dist="38100" dir="2700000" algn="tl">
                    <a:srgbClr val="000000">
                      <a:alpha val="43137"/>
                    </a:srgbClr>
                  </a:outerShdw>
                </a:effectLst>
                <a:latin typeface="+mn-lt"/>
                <a:ea typeface="+mn-ea"/>
                <a:cs typeface="+mn-cs"/>
              </a:rPr>
              <a:t>%</a:t>
            </a:r>
            <a:r>
              <a:rPr lang="en-US" b="1" dirty="0">
                <a:solidFill>
                  <a:srgbClr val="FF0000"/>
                </a:solidFill>
                <a:effectLst>
                  <a:outerShdw blurRad="38100" dist="38100" dir="2700000" algn="tl">
                    <a:srgbClr val="000000">
                      <a:alpha val="43137"/>
                    </a:srgbClr>
                  </a:outerShdw>
                </a:effectLst>
                <a:latin typeface="+mn-lt"/>
                <a:ea typeface="+mn-ea"/>
                <a:cs typeface="+mn-cs"/>
              </a:rPr>
              <a:t/>
            </a:r>
            <a:br>
              <a:rPr lang="en-US" b="1" dirty="0">
                <a:solidFill>
                  <a:srgbClr val="FF0000"/>
                </a:solidFill>
                <a:effectLst>
                  <a:outerShdw blurRad="38100" dist="38100" dir="2700000" algn="tl">
                    <a:srgbClr val="000000">
                      <a:alpha val="43137"/>
                    </a:srgbClr>
                  </a:outerShdw>
                </a:effectLst>
                <a:latin typeface="+mn-lt"/>
                <a:ea typeface="+mn-ea"/>
                <a:cs typeface="+mn-cs"/>
              </a:rPr>
            </a:b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متفوقين</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متوسط	    </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ضعيف</a:t>
            </a:r>
            <a:endParaRPr lang="en-US" sz="3600" b="1" dirty="0">
              <a:solidFill>
                <a:srgbClr val="FF000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9822240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346364"/>
            <a:ext cx="11984182" cy="5250872"/>
          </a:xfrm>
        </p:spPr>
        <p:txBody>
          <a:bodyPr>
            <a:noAutofit/>
          </a:bodyPr>
          <a:lstStyle/>
          <a:p>
            <a:pPr algn="r" rtl="1">
              <a:lnSpc>
                <a:spcPct val="150000"/>
              </a:lnSpc>
            </a:pPr>
            <a:r>
              <a:rPr lang="ar-SA" sz="6000" b="1" dirty="0">
                <a:solidFill>
                  <a:srgbClr val="00B050"/>
                </a:solidFill>
                <a:effectLst>
                  <a:outerShdw blurRad="38100" dist="38100" dir="2700000" algn="tl">
                    <a:srgbClr val="000000">
                      <a:alpha val="43137"/>
                    </a:srgbClr>
                  </a:outerShdw>
                </a:effectLst>
                <a:latin typeface="+mn-lt"/>
                <a:ea typeface="+mn-ea"/>
                <a:cs typeface="+mn-cs"/>
              </a:rPr>
              <a:t>6</a:t>
            </a:r>
            <a:r>
              <a:rPr lang="ar-SA" sz="6000" b="1" dirty="0">
                <a:solidFill>
                  <a:srgbClr val="00B050"/>
                </a:solidFill>
                <a:effectLst>
                  <a:outerShdw blurRad="38100" dist="38100" dir="2700000" algn="tl">
                    <a:srgbClr val="000000">
                      <a:alpha val="43137"/>
                    </a:srgbClr>
                  </a:outerShdw>
                </a:effectLst>
                <a:latin typeface="+mn-lt"/>
                <a:ea typeface="+mn-ea"/>
                <a:cs typeface="Ali-A-Sharif" pitchFamily="2" charset="-78"/>
              </a:rPr>
              <a:t> - </a:t>
            </a:r>
            <a:r>
              <a:rPr lang="ar-SA" sz="60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النّ</a:t>
            </a:r>
            <a:r>
              <a:rPr lang="ar-IQ" sz="60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a:t>
            </a:r>
            <a:r>
              <a:rPr lang="ar-SA" sz="60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مو </a:t>
            </a:r>
            <a:r>
              <a:rPr lang="ar-SA" sz="6000" b="1" dirty="0">
                <a:solidFill>
                  <a:srgbClr val="00B050"/>
                </a:solidFill>
                <a:effectLst>
                  <a:outerShdw blurRad="38100" dist="38100" dir="2700000" algn="tl">
                    <a:srgbClr val="000000">
                      <a:alpha val="43137"/>
                    </a:srgbClr>
                  </a:outerShdw>
                </a:effectLst>
                <a:latin typeface="+mn-lt"/>
                <a:ea typeface="+mn-ea"/>
                <a:cs typeface="Ali-A-Samik" pitchFamily="2" charset="-78"/>
              </a:rPr>
              <a:t>يتضمن التغير الكمي والكيفي: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التغير الكمي يتضمن الزيادة في حجم الأعضاء، أما الكيفي فيتضمن الزيادة في القدرة الوظيفية للعضو مصاحبةً للزيادة في الحجم.</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مثل: زيادة حجم الذراعين يصاحبها زيادة في كفاءتها الوظيفية.... </a:t>
            </a:r>
            <a:endParaRPr lang="en-US"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79540969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5527"/>
            <a:ext cx="12095018" cy="5860473"/>
          </a:xfrm>
        </p:spPr>
        <p:txBody>
          <a:bodyPr>
            <a:noAutofit/>
          </a:bodyPr>
          <a:lstStyle/>
          <a:p>
            <a:pPr algn="r" rtl="1">
              <a:lnSpc>
                <a:spcPct val="150000"/>
              </a:lnSpc>
            </a:pPr>
            <a:r>
              <a:rPr lang="ar-SA" sz="5400" b="1" dirty="0">
                <a:solidFill>
                  <a:srgbClr val="FF0000"/>
                </a:solidFill>
                <a:effectLst>
                  <a:outerShdw blurRad="38100" dist="38100" dir="2700000" algn="tl">
                    <a:srgbClr val="000000">
                      <a:alpha val="43137"/>
                    </a:srgbClr>
                  </a:outerShdw>
                </a:effectLst>
                <a:latin typeface="+mn-lt"/>
                <a:ea typeface="+mn-ea"/>
                <a:cs typeface="+mn-cs"/>
              </a:rPr>
              <a:t>7</a:t>
            </a:r>
            <a:r>
              <a:rPr lang="ar-SA" sz="5400" b="1" dirty="0">
                <a:solidFill>
                  <a:srgbClr val="FF0000"/>
                </a:solidFill>
                <a:effectLst>
                  <a:outerShdw blurRad="38100" dist="38100" dir="2700000" algn="tl">
                    <a:srgbClr val="000000">
                      <a:alpha val="43137"/>
                    </a:srgbClr>
                  </a:outerShdw>
                </a:effectLst>
                <a:latin typeface="+mn-lt"/>
                <a:ea typeface="+mn-ea"/>
                <a:cs typeface="Ali-A-Sharif" pitchFamily="2" charset="-78"/>
              </a:rPr>
              <a:t> - </a:t>
            </a:r>
            <a:r>
              <a:rPr lang="ar-SA" sz="5400" b="1" dirty="0">
                <a:solidFill>
                  <a:srgbClr val="FF0000"/>
                </a:solidFill>
                <a:effectLst>
                  <a:outerShdw blurRad="38100" dist="38100" dir="2700000" algn="tl">
                    <a:srgbClr val="000000">
                      <a:alpha val="43137"/>
                    </a:srgbClr>
                  </a:outerShdw>
                </a:effectLst>
                <a:latin typeface="+mn-lt"/>
                <a:ea typeface="+mn-ea"/>
                <a:cs typeface="Ali-A-Jiddah" pitchFamily="2" charset="-78"/>
              </a:rPr>
              <a:t>اختلاف معدل سرعة </a:t>
            </a:r>
            <a:r>
              <a:rPr lang="ar-SA" sz="5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النّ</a:t>
            </a:r>
            <a:r>
              <a:rPr lang="ar-IQ" sz="5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a:t>
            </a:r>
            <a:r>
              <a:rPr lang="ar-SA" sz="5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مو</a:t>
            </a:r>
            <a:r>
              <a:rPr lang="ar-SA" sz="5400" b="1" dirty="0">
                <a:solidFill>
                  <a:srgbClr val="FF0000"/>
                </a:solidFill>
                <a:effectLst>
                  <a:outerShdw blurRad="38100" dist="38100" dir="2700000" algn="tl">
                    <a:srgbClr val="000000">
                      <a:alpha val="43137"/>
                    </a:srgbClr>
                  </a:outerShdw>
                </a:effectLst>
                <a:latin typeface="+mn-lt"/>
                <a:ea typeface="+mn-ea"/>
                <a:cs typeface="Ali-A-Jiddah"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تختلف سرعة </a:t>
            </a:r>
            <a:r>
              <a:rPr lang="ar-SA" sz="3600" b="1" dirty="0" smtClean="0">
                <a:effectLst>
                  <a:outerShdw blurRad="38100" dist="38100" dir="2700000" algn="tl">
                    <a:srgbClr val="000000">
                      <a:alpha val="43137"/>
                    </a:srgbClr>
                  </a:outerShdw>
                </a:effectLst>
                <a:latin typeface="+mn-lt"/>
                <a:ea typeface="+mn-ea"/>
                <a:cs typeface="Ali-A-Sharif" pitchFamily="2" charset="-78"/>
              </a:rPr>
              <a:t>الن</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مو </a:t>
            </a:r>
            <a:r>
              <a:rPr lang="ar-SA" sz="3600" b="1" dirty="0">
                <a:effectLst>
                  <a:outerShdw blurRad="38100" dist="38100" dir="2700000" algn="tl">
                    <a:srgbClr val="000000">
                      <a:alpha val="43137"/>
                    </a:srgbClr>
                  </a:outerShdw>
                </a:effectLst>
                <a:latin typeface="+mn-lt"/>
                <a:ea typeface="+mn-ea"/>
                <a:cs typeface="Ali-A-Sharif" pitchFamily="2" charset="-78"/>
              </a:rPr>
              <a:t>من مرحلة إلى أخرى ، وبين كل جانب من جوانب النمو ، ومن فرد إلى آخر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2000" b="1" dirty="0">
                <a:effectLst>
                  <a:outerShdw blurRad="38100" dist="38100" dir="2700000" algn="tl">
                    <a:srgbClr val="000000">
                      <a:alpha val="43137"/>
                    </a:srgbClr>
                  </a:outerShdw>
                </a:effectLst>
                <a:latin typeface="+mn-lt"/>
                <a:ea typeface="+mn-ea"/>
                <a:cs typeface="Ali-A-Sharif" pitchFamily="2" charset="-78"/>
              </a:rPr>
              <a:t/>
            </a:r>
            <a:br>
              <a:rPr lang="en-US" sz="2000" b="1" dirty="0">
                <a:effectLst>
                  <a:outerShdw blurRad="38100" dist="38100" dir="2700000" algn="tl">
                    <a:srgbClr val="000000">
                      <a:alpha val="43137"/>
                    </a:srgbClr>
                  </a:outerShdw>
                </a:effectLst>
                <a:latin typeface="+mn-lt"/>
                <a:ea typeface="+mn-ea"/>
                <a:cs typeface="Ali-A-Sharif" pitchFamily="2" charset="-78"/>
              </a:rPr>
            </a:br>
            <a:r>
              <a:rPr lang="ar-SA" sz="5400" b="1" dirty="0">
                <a:solidFill>
                  <a:srgbClr val="7030A0"/>
                </a:solidFill>
                <a:effectLst>
                  <a:outerShdw blurRad="38100" dist="38100" dir="2700000" algn="tl">
                    <a:srgbClr val="000000">
                      <a:alpha val="43137"/>
                    </a:srgbClr>
                  </a:outerShdw>
                </a:effectLst>
                <a:latin typeface="+mn-lt"/>
                <a:ea typeface="+mn-ea"/>
                <a:cs typeface="+mn-cs"/>
              </a:rPr>
              <a:t>8</a:t>
            </a:r>
            <a:r>
              <a:rPr lang="ar-SA" sz="5400" b="1" dirty="0">
                <a:solidFill>
                  <a:srgbClr val="7030A0"/>
                </a:solidFill>
                <a:effectLst>
                  <a:outerShdw blurRad="38100" dist="38100" dir="2700000" algn="tl">
                    <a:srgbClr val="000000">
                      <a:alpha val="43137"/>
                    </a:srgbClr>
                  </a:outerShdw>
                </a:effectLst>
                <a:latin typeface="+mn-lt"/>
                <a:ea typeface="+mn-ea"/>
                <a:cs typeface="Ali-A-Sharif" pitchFamily="2" charset="-78"/>
              </a:rPr>
              <a:t> - </a:t>
            </a:r>
            <a:r>
              <a:rPr lang="ar-SA"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النّ</a:t>
            </a:r>
            <a:r>
              <a:rPr lang="ar-IQ"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a:t>
            </a:r>
            <a:r>
              <a:rPr lang="ar-SA"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مو </a:t>
            </a:r>
            <a:r>
              <a:rPr lang="ar-SA" sz="5400" b="1" dirty="0">
                <a:solidFill>
                  <a:srgbClr val="7030A0"/>
                </a:solidFill>
                <a:effectLst>
                  <a:outerShdw blurRad="38100" dist="38100" dir="2700000" algn="tl">
                    <a:srgbClr val="000000">
                      <a:alpha val="43137"/>
                    </a:srgbClr>
                  </a:outerShdw>
                </a:effectLst>
                <a:latin typeface="+mn-lt"/>
                <a:ea typeface="+mn-ea"/>
                <a:cs typeface="Ali-A-Samik" pitchFamily="2" charset="-78"/>
              </a:rPr>
              <a:t>يمكن </a:t>
            </a:r>
            <a:r>
              <a:rPr lang="ar-SA"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الت</a:t>
            </a:r>
            <a:r>
              <a:rPr lang="ar-IQ"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a:t>
            </a:r>
            <a:r>
              <a:rPr lang="ar-SA"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نب</a:t>
            </a:r>
            <a:r>
              <a:rPr lang="ar-IQ"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a:t>
            </a:r>
            <a:r>
              <a:rPr lang="ar-SA"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ؤ ب</a:t>
            </a:r>
            <a:r>
              <a:rPr lang="ar-IQ"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ـ</a:t>
            </a:r>
            <a:r>
              <a:rPr lang="ar-SA" sz="54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ه</a:t>
            </a:r>
            <a:r>
              <a:rPr lang="ar-SA" sz="5400" b="1" dirty="0">
                <a:solidFill>
                  <a:srgbClr val="7030A0"/>
                </a:solidFill>
                <a:effectLst>
                  <a:outerShdw blurRad="38100" dist="38100" dir="2700000" algn="tl">
                    <a:srgbClr val="000000">
                      <a:alpha val="43137"/>
                    </a:srgbClr>
                  </a:outerShdw>
                </a:effectLst>
                <a:latin typeface="+mn-lt"/>
                <a:ea typeface="+mn-ea"/>
                <a:cs typeface="Ali-A-Samik"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من خلال التعرف على ما يمتلكه الفرد من قدرات حالية يمكن التنبؤ بما سوف ينجزه مستقبلاً.</a:t>
            </a:r>
            <a:r>
              <a:rPr lang="en-US" sz="3600" b="1" dirty="0">
                <a:effectLst>
                  <a:outerShdw blurRad="38100" dist="38100" dir="2700000" algn="tl">
                    <a:srgbClr val="000000">
                      <a:alpha val="43137"/>
                    </a:srgbClr>
                  </a:outerShdw>
                </a:effectLst>
                <a:latin typeface="+mn-lt"/>
                <a:ea typeface="+mn-ea"/>
                <a:cs typeface="Ali-A-Sharif" pitchFamily="2" charset="-78"/>
              </a:rPr>
              <a:t> </a:t>
            </a:r>
            <a:endParaRPr lang="en-US" sz="28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787350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0252"/>
            <a:ext cx="12192000" cy="1255594"/>
          </a:xfrm>
        </p:spPr>
        <p:txBody>
          <a:bodyPr>
            <a:noAutofit/>
          </a:bodyPr>
          <a:lstStyle/>
          <a:p>
            <a:pPr algn="ctr"/>
            <a:r>
              <a:rPr lang="ar-IQ" sz="53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المُحَاضَرَةُ الثانية/ </a:t>
            </a:r>
            <a:r>
              <a:rPr lang="ar-SA" sz="5300" b="1" dirty="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النُّمُوّ: مظاهره- </a:t>
            </a:r>
            <a:r>
              <a:rPr lang="ar-SA" sz="53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مباد</a:t>
            </a:r>
            <a:r>
              <a:rPr lang="ar-IQ" sz="5300" b="1" smtClean="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ءُ</a:t>
            </a:r>
            <a:r>
              <a:rPr lang="ar-SA" sz="5300" b="1" smtClean="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ه- </a:t>
            </a:r>
            <a:r>
              <a:rPr lang="ar-SA" sz="5300" b="1" dirty="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العوامل المؤثرة عليه</a:t>
            </a:r>
            <a:endParaRPr lang="en-US" sz="5300" b="1" dirty="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endParaRPr>
          </a:p>
        </p:txBody>
      </p:sp>
      <p:sp>
        <p:nvSpPr>
          <p:cNvPr id="4" name="Content Placeholder 3"/>
          <p:cNvSpPr>
            <a:spLocks noGrp="1"/>
          </p:cNvSpPr>
          <p:nvPr>
            <p:ph idx="1"/>
          </p:nvPr>
        </p:nvSpPr>
        <p:spPr>
          <a:xfrm>
            <a:off x="332508" y="1537855"/>
            <a:ext cx="11554691" cy="4944832"/>
          </a:xfrm>
        </p:spPr>
        <p:txBody>
          <a:bodyPr>
            <a:normAutofit lnSpcReduction="10000"/>
          </a:bodyPr>
          <a:lstStyle/>
          <a:p>
            <a:pPr marL="0" indent="0" algn="ctr">
              <a:buNone/>
            </a:pPr>
            <a:r>
              <a:rPr lang="ar-IQ" sz="7200" b="1" dirty="0" smtClean="0">
                <a:effectLst>
                  <a:outerShdw blurRad="38100" dist="38100" dir="2700000" algn="tl">
                    <a:srgbClr val="000000">
                      <a:alpha val="43137"/>
                    </a:srgbClr>
                  </a:outerShdw>
                </a:effectLst>
                <a:cs typeface="Ali-A-Traditional" pitchFamily="2" charset="-78"/>
              </a:rPr>
              <a:t>محتويات المحاضرة</a:t>
            </a:r>
            <a:endParaRPr lang="ar-IQ" sz="100" b="1" dirty="0" smtClean="0">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a:solidFill>
                  <a:srgbClr val="0070C0"/>
                </a:solidFill>
                <a:effectLst>
                  <a:outerShdw blurRad="38100" dist="38100" dir="2700000" algn="tl">
                    <a:srgbClr val="000000">
                      <a:alpha val="43137"/>
                    </a:srgbClr>
                  </a:outerShdw>
                </a:effectLst>
                <a:cs typeface="Ali-A-Sharif Bold" pitchFamily="2" charset="-78"/>
              </a:rPr>
              <a:t>◄ </a:t>
            </a:r>
            <a:r>
              <a:rPr lang="ar-IQ" sz="5400" b="1" dirty="0" smtClean="0">
                <a:solidFill>
                  <a:srgbClr val="0070C0"/>
                </a:solidFill>
                <a:effectLst>
                  <a:outerShdw blurRad="38100" dist="38100" dir="2700000" algn="tl">
                    <a:srgbClr val="000000">
                      <a:alpha val="43137"/>
                    </a:srgbClr>
                  </a:outerShdw>
                </a:effectLst>
                <a:cs typeface="Ali-A-Sharif Bold" pitchFamily="2" charset="-78"/>
              </a:rPr>
              <a:t>بداية دراسة ظاهرة النُّمو</a:t>
            </a:r>
          </a:p>
          <a:p>
            <a:pPr marL="0" indent="0" algn="r" rtl="1">
              <a:buNone/>
            </a:pPr>
            <a:r>
              <a:rPr lang="ar-SA" sz="5400" b="1" dirty="0">
                <a:solidFill>
                  <a:srgbClr val="00B050"/>
                </a:solidFill>
                <a:effectLst>
                  <a:outerShdw blurRad="38100" dist="38100" dir="2700000" algn="tl">
                    <a:srgbClr val="000000">
                      <a:alpha val="43137"/>
                    </a:srgbClr>
                  </a:outerShdw>
                </a:effectLst>
                <a:cs typeface="Ali-A-Sharif Bold" pitchFamily="2" charset="-78"/>
              </a:rPr>
              <a:t>◄ </a:t>
            </a:r>
            <a:r>
              <a:rPr lang="ar-SA" sz="5400" b="1" dirty="0" smtClean="0">
                <a:solidFill>
                  <a:srgbClr val="00B050"/>
                </a:solidFill>
                <a:effectLst>
                  <a:outerShdw blurRad="38100" dist="38100" dir="2700000" algn="tl">
                    <a:srgbClr val="000000">
                      <a:alpha val="43137"/>
                    </a:srgbClr>
                  </a:outerShdw>
                </a:effectLst>
                <a:cs typeface="Ali-A-Sharif Bold" pitchFamily="2" charset="-78"/>
              </a:rPr>
              <a:t>أه</a:t>
            </a:r>
            <a:r>
              <a:rPr lang="ar-IQ" sz="5400" b="1" dirty="0" smtClean="0">
                <a:solidFill>
                  <a:srgbClr val="00B050"/>
                </a:solidFill>
                <a:effectLst>
                  <a:outerShdw blurRad="38100" dist="38100" dir="2700000" algn="tl">
                    <a:srgbClr val="000000">
                      <a:alpha val="43137"/>
                    </a:srgbClr>
                  </a:outerShdw>
                </a:effectLst>
                <a:cs typeface="Ali-A-Sharif Bold" pitchFamily="2" charset="-78"/>
              </a:rPr>
              <a:t>مِّية </a:t>
            </a:r>
            <a:r>
              <a:rPr lang="ar-IQ" sz="5400" b="1" dirty="0" smtClean="0">
                <a:solidFill>
                  <a:srgbClr val="00B050"/>
                </a:solidFill>
                <a:effectLst>
                  <a:outerShdw blurRad="38100" dist="38100" dir="2700000" algn="tl">
                    <a:srgbClr val="000000">
                      <a:alpha val="43137"/>
                    </a:srgbClr>
                  </a:outerShdw>
                </a:effectLst>
                <a:cs typeface="Ali-A-Sharif Bold" pitchFamily="2" charset="-78"/>
              </a:rPr>
              <a:t>دراسة النُّمو</a:t>
            </a:r>
            <a:endParaRPr lang="en-US" sz="5400" b="1" dirty="0">
              <a:solidFill>
                <a:srgbClr val="00B05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C00000"/>
                </a:solidFill>
                <a:effectLst>
                  <a:outerShdw blurRad="38100" dist="38100" dir="2700000" algn="tl">
                    <a:srgbClr val="000000">
                      <a:alpha val="43137"/>
                    </a:srgbClr>
                  </a:outerShdw>
                </a:effectLst>
                <a:cs typeface="Ali-A-Sharif Bold" pitchFamily="2" charset="-78"/>
              </a:rPr>
              <a:t>◄ </a:t>
            </a:r>
            <a:r>
              <a:rPr lang="ar-IQ" sz="5400" b="1" dirty="0" smtClean="0">
                <a:solidFill>
                  <a:srgbClr val="C00000"/>
                </a:solidFill>
                <a:effectLst>
                  <a:outerShdw blurRad="38100" dist="38100" dir="2700000" algn="tl">
                    <a:srgbClr val="000000">
                      <a:alpha val="43137"/>
                    </a:srgbClr>
                  </a:outerShdw>
                </a:effectLst>
                <a:cs typeface="Ali-A-Sharif Bold" pitchFamily="2" charset="-78"/>
              </a:rPr>
              <a:t>القوانين والمبادئ العامة للنُّمو</a:t>
            </a:r>
            <a:endParaRPr lang="en-US" sz="54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a:t>
            </a:r>
            <a:r>
              <a:rPr lang="ar-IQ" sz="5400" b="1" dirty="0" smtClean="0">
                <a:solidFill>
                  <a:srgbClr val="7030A0"/>
                </a:solidFill>
                <a:effectLst>
                  <a:outerShdw blurRad="38100" dist="38100" dir="2700000" algn="tl">
                    <a:srgbClr val="000000">
                      <a:alpha val="43137"/>
                    </a:srgbClr>
                  </a:outerShdw>
                </a:effectLst>
                <a:cs typeface="Ali-A-Sharif Bold" pitchFamily="2" charset="-78"/>
              </a:rPr>
              <a:t>العوامل المؤثرة في النُّمو</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193964"/>
            <a:ext cx="11637818" cy="872836"/>
          </a:xfrm>
        </p:spPr>
        <p:txBody>
          <a:bodyPr>
            <a:noAutofit/>
          </a:bodyPr>
          <a:lstStyle/>
          <a:p>
            <a:pPr algn="ctr"/>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Azzam" pitchFamily="2" charset="-78"/>
              </a:rPr>
              <a:t>مطالب النُّمو</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Azzam" pitchFamily="2" charset="-78"/>
            </a:endParaRPr>
          </a:p>
        </p:txBody>
      </p:sp>
      <p:sp>
        <p:nvSpPr>
          <p:cNvPr id="4" name="Content Placeholder 3"/>
          <p:cNvSpPr>
            <a:spLocks noGrp="1"/>
          </p:cNvSpPr>
          <p:nvPr>
            <p:ph idx="1"/>
          </p:nvPr>
        </p:nvSpPr>
        <p:spPr>
          <a:xfrm>
            <a:off x="96982" y="1039091"/>
            <a:ext cx="11984182" cy="5694218"/>
          </a:xfrm>
        </p:spPr>
        <p:txBody>
          <a:bodyPr>
            <a:normAutofit lnSpcReduction="10000"/>
          </a:bodyPr>
          <a:lstStyle/>
          <a:p>
            <a:pPr marL="0" indent="0" algn="just" rtl="1">
              <a:lnSpc>
                <a:spcPct val="150000"/>
              </a:lnSpc>
              <a:buNone/>
            </a:pPr>
            <a:r>
              <a:rPr lang="ar-SA" sz="4000" b="1" dirty="0">
                <a:solidFill>
                  <a:srgbClr val="0070C0"/>
                </a:solidFill>
                <a:effectLst>
                  <a:outerShdw blurRad="38100" dist="38100" dir="2700000" algn="tl">
                    <a:srgbClr val="000000">
                      <a:alpha val="43137"/>
                    </a:srgbClr>
                  </a:outerShdw>
                </a:effectLst>
                <a:cs typeface="Ali-A-Sharif" pitchFamily="2" charset="-78"/>
              </a:rPr>
              <a:t>لكل مرحلة من مراحل </a:t>
            </a:r>
            <a:r>
              <a:rPr lang="ar-SA" sz="4000" b="1" dirty="0" smtClean="0">
                <a:solidFill>
                  <a:srgbClr val="0070C0"/>
                </a:solidFill>
                <a:effectLst>
                  <a:outerShdw blurRad="38100" dist="38100" dir="2700000" algn="tl">
                    <a:srgbClr val="000000">
                      <a:alpha val="43137"/>
                    </a:srgbClr>
                  </a:outerShdw>
                </a:effectLst>
                <a:cs typeface="Ali-A-Sharif" pitchFamily="2" charset="-78"/>
              </a:rPr>
              <a:t>الن</a:t>
            </a:r>
            <a:r>
              <a:rPr lang="ar-IQ" sz="4000" b="1" dirty="0" smtClean="0">
                <a:solidFill>
                  <a:srgbClr val="0070C0"/>
                </a:solidFill>
                <a:effectLst>
                  <a:outerShdw blurRad="38100" dist="38100" dir="2700000" algn="tl">
                    <a:srgbClr val="000000">
                      <a:alpha val="43137"/>
                    </a:srgbClr>
                  </a:outerShdw>
                </a:effectLst>
                <a:cs typeface="Ali-A-Sharif" pitchFamily="2" charset="-78"/>
              </a:rPr>
              <a:t>ُّ</a:t>
            </a:r>
            <a:r>
              <a:rPr lang="ar-SA" sz="4000" b="1" dirty="0" smtClean="0">
                <a:solidFill>
                  <a:srgbClr val="0070C0"/>
                </a:solidFill>
                <a:effectLst>
                  <a:outerShdw blurRad="38100" dist="38100" dir="2700000" algn="tl">
                    <a:srgbClr val="000000">
                      <a:alpha val="43137"/>
                    </a:srgbClr>
                  </a:outerShdw>
                </a:effectLst>
                <a:cs typeface="Ali-A-Sharif" pitchFamily="2" charset="-78"/>
              </a:rPr>
              <a:t>مو </a:t>
            </a:r>
            <a:r>
              <a:rPr lang="ar-SA" sz="4000" b="1" dirty="0">
                <a:solidFill>
                  <a:srgbClr val="0070C0"/>
                </a:solidFill>
                <a:effectLst>
                  <a:outerShdw blurRad="38100" dist="38100" dir="2700000" algn="tl">
                    <a:srgbClr val="000000">
                      <a:alpha val="43137"/>
                    </a:srgbClr>
                  </a:outerShdw>
                </a:effectLst>
                <a:cs typeface="Ali-A-Sharif" pitchFamily="2" charset="-78"/>
              </a:rPr>
              <a:t>مطالب يجب أنْ تتحقق حتى يستطيع الفرد أنْ يتحقق له </a:t>
            </a:r>
            <a:r>
              <a:rPr lang="ar-SA" sz="4000" b="1" dirty="0" smtClean="0">
                <a:solidFill>
                  <a:srgbClr val="0070C0"/>
                </a:solidFill>
                <a:effectLst>
                  <a:outerShdw blurRad="38100" dist="38100" dir="2700000" algn="tl">
                    <a:srgbClr val="000000">
                      <a:alpha val="43137"/>
                    </a:srgbClr>
                  </a:outerShdw>
                </a:effectLst>
                <a:cs typeface="Ali-A-Sharif" pitchFamily="2" charset="-78"/>
              </a:rPr>
              <a:t>الت</a:t>
            </a:r>
            <a:r>
              <a:rPr lang="ar-IQ" sz="4000" b="1" dirty="0" smtClean="0">
                <a:solidFill>
                  <a:srgbClr val="0070C0"/>
                </a:solidFill>
                <a:effectLst>
                  <a:outerShdw blurRad="38100" dist="38100" dir="2700000" algn="tl">
                    <a:srgbClr val="000000">
                      <a:alpha val="43137"/>
                    </a:srgbClr>
                  </a:outerShdw>
                </a:effectLst>
                <a:cs typeface="Ali-A-Sharif" pitchFamily="2" charset="-78"/>
              </a:rPr>
              <a:t>َّ</a:t>
            </a:r>
            <a:r>
              <a:rPr lang="ar-SA" sz="4000" b="1" dirty="0" smtClean="0">
                <a:solidFill>
                  <a:srgbClr val="0070C0"/>
                </a:solidFill>
                <a:effectLst>
                  <a:outerShdw blurRad="38100" dist="38100" dir="2700000" algn="tl">
                    <a:srgbClr val="000000">
                      <a:alpha val="43137"/>
                    </a:srgbClr>
                  </a:outerShdw>
                </a:effectLst>
                <a:cs typeface="Ali-A-Sharif" pitchFamily="2" charset="-78"/>
              </a:rPr>
              <a:t>واف</a:t>
            </a:r>
            <a:r>
              <a:rPr lang="ar-IQ" sz="4000" b="1" dirty="0" smtClean="0">
                <a:solidFill>
                  <a:srgbClr val="0070C0"/>
                </a:solidFill>
                <a:effectLst>
                  <a:outerShdw blurRad="38100" dist="38100" dir="2700000" algn="tl">
                    <a:srgbClr val="000000">
                      <a:alpha val="43137"/>
                    </a:srgbClr>
                  </a:outerShdw>
                </a:effectLst>
                <a:cs typeface="Ali-A-Sharif" pitchFamily="2" charset="-78"/>
              </a:rPr>
              <a:t>ُ</a:t>
            </a:r>
            <a:r>
              <a:rPr lang="ar-SA" sz="4000" b="1" dirty="0" smtClean="0">
                <a:solidFill>
                  <a:srgbClr val="0070C0"/>
                </a:solidFill>
                <a:effectLst>
                  <a:outerShdw blurRad="38100" dist="38100" dir="2700000" algn="tl">
                    <a:srgbClr val="000000">
                      <a:alpha val="43137"/>
                    </a:srgbClr>
                  </a:outerShdw>
                </a:effectLst>
                <a:cs typeface="Ali-A-Sharif" pitchFamily="2" charset="-78"/>
              </a:rPr>
              <a:t>ق والس</a:t>
            </a:r>
            <a:r>
              <a:rPr lang="ar-IQ" sz="4000" b="1" dirty="0" smtClean="0">
                <a:solidFill>
                  <a:srgbClr val="0070C0"/>
                </a:solidFill>
                <a:effectLst>
                  <a:outerShdw blurRad="38100" dist="38100" dir="2700000" algn="tl">
                    <a:srgbClr val="000000">
                      <a:alpha val="43137"/>
                    </a:srgbClr>
                  </a:outerShdw>
                </a:effectLst>
                <a:cs typeface="Ali-A-Sharif" pitchFamily="2" charset="-78"/>
              </a:rPr>
              <a:t>َّ</a:t>
            </a:r>
            <a:r>
              <a:rPr lang="ar-SA" sz="4000" b="1" dirty="0" smtClean="0">
                <a:solidFill>
                  <a:srgbClr val="0070C0"/>
                </a:solidFill>
                <a:effectLst>
                  <a:outerShdw blurRad="38100" dist="38100" dir="2700000" algn="tl">
                    <a:srgbClr val="000000">
                      <a:alpha val="43137"/>
                    </a:srgbClr>
                  </a:outerShdw>
                </a:effectLst>
                <a:cs typeface="Ali-A-Sharif" pitchFamily="2" charset="-78"/>
              </a:rPr>
              <a:t>عادة </a:t>
            </a:r>
            <a:r>
              <a:rPr lang="ar-SA" sz="4000" b="1" dirty="0">
                <a:solidFill>
                  <a:srgbClr val="0070C0"/>
                </a:solidFill>
                <a:effectLst>
                  <a:outerShdw blurRad="38100" dist="38100" dir="2700000" algn="tl">
                    <a:srgbClr val="000000">
                      <a:alpha val="43137"/>
                    </a:srgbClr>
                  </a:outerShdw>
                </a:effectLst>
                <a:cs typeface="Ali-A-Sharif" pitchFamily="2" charset="-78"/>
              </a:rPr>
              <a:t>مع نفسه ومع </a:t>
            </a:r>
            <a:r>
              <a:rPr lang="ar-SA" sz="4000" b="1" dirty="0" smtClean="0">
                <a:solidFill>
                  <a:srgbClr val="0070C0"/>
                </a:solidFill>
                <a:effectLst>
                  <a:outerShdw blurRad="38100" dist="38100" dir="2700000" algn="tl">
                    <a:srgbClr val="000000">
                      <a:alpha val="43137"/>
                    </a:srgbClr>
                  </a:outerShdw>
                </a:effectLst>
                <a:cs typeface="Ali-A-Sharif" pitchFamily="2" charset="-78"/>
              </a:rPr>
              <a:t>م</a:t>
            </a:r>
            <a:r>
              <a:rPr lang="ar-IQ" sz="4000" b="1" dirty="0" smtClean="0">
                <a:solidFill>
                  <a:srgbClr val="0070C0"/>
                </a:solidFill>
                <a:effectLst>
                  <a:outerShdw blurRad="38100" dist="38100" dir="2700000" algn="tl">
                    <a:srgbClr val="000000">
                      <a:alpha val="43137"/>
                    </a:srgbClr>
                  </a:outerShdw>
                </a:effectLst>
                <a:cs typeface="Ali-A-Sharif" pitchFamily="2" charset="-78"/>
              </a:rPr>
              <a:t>َ</a:t>
            </a:r>
            <a:r>
              <a:rPr lang="ar-SA" sz="4000" b="1" dirty="0" smtClean="0">
                <a:solidFill>
                  <a:srgbClr val="0070C0"/>
                </a:solidFill>
                <a:effectLst>
                  <a:outerShdw blurRad="38100" dist="38100" dir="2700000" algn="tl">
                    <a:srgbClr val="000000">
                      <a:alpha val="43137"/>
                    </a:srgbClr>
                  </a:outerShdw>
                </a:effectLst>
                <a:cs typeface="Ali-A-Sharif" pitchFamily="2" charset="-78"/>
              </a:rPr>
              <a:t>ن </a:t>
            </a:r>
            <a:r>
              <a:rPr lang="ar-SA" sz="4000" b="1" dirty="0">
                <a:solidFill>
                  <a:srgbClr val="0070C0"/>
                </a:solidFill>
                <a:effectLst>
                  <a:outerShdw blurRad="38100" dist="38100" dir="2700000" algn="tl">
                    <a:srgbClr val="000000">
                      <a:alpha val="43137"/>
                    </a:srgbClr>
                  </a:outerShdw>
                </a:effectLst>
                <a:cs typeface="Ali-A-Sharif" pitchFamily="2" charset="-78"/>
              </a:rPr>
              <a:t>حوله.</a:t>
            </a:r>
            <a:endParaRPr lang="en-US" sz="4000" b="1" dirty="0">
              <a:solidFill>
                <a:srgbClr val="0070C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4400" b="1" dirty="0">
                <a:solidFill>
                  <a:srgbClr val="FF0000"/>
                </a:solidFill>
                <a:effectLst>
                  <a:outerShdw blurRad="38100" dist="38100" dir="2700000" algn="tl">
                    <a:srgbClr val="000000">
                      <a:alpha val="43137"/>
                    </a:srgbClr>
                  </a:outerShdw>
                </a:effectLst>
                <a:cs typeface="Ali-A-Sharif" pitchFamily="2" charset="-78"/>
              </a:rPr>
              <a:t>تعرف مطالب </a:t>
            </a:r>
            <a:r>
              <a:rPr lang="ar-SA" sz="4400" b="1" dirty="0" smtClean="0">
                <a:solidFill>
                  <a:srgbClr val="FF0000"/>
                </a:solidFill>
                <a:effectLst>
                  <a:outerShdw blurRad="38100" dist="38100" dir="2700000" algn="tl">
                    <a:srgbClr val="000000">
                      <a:alpha val="43137"/>
                    </a:srgbClr>
                  </a:outerShdw>
                </a:effectLst>
                <a:cs typeface="Ali-A-Sharif" pitchFamily="2" charset="-78"/>
              </a:rPr>
              <a:t>الن</a:t>
            </a:r>
            <a:r>
              <a:rPr lang="ar-IQ" sz="4400" b="1" dirty="0" smtClean="0">
                <a:solidFill>
                  <a:srgbClr val="FF0000"/>
                </a:solidFill>
                <a:effectLst>
                  <a:outerShdw blurRad="38100" dist="38100" dir="2700000" algn="tl">
                    <a:srgbClr val="000000">
                      <a:alpha val="43137"/>
                    </a:srgbClr>
                  </a:outerShdw>
                </a:effectLst>
                <a:cs typeface="Ali-A-Sharif" pitchFamily="2" charset="-78"/>
              </a:rPr>
              <a:t>ُّ</a:t>
            </a:r>
            <a:r>
              <a:rPr lang="ar-SA" sz="4400" b="1" dirty="0" smtClean="0">
                <a:solidFill>
                  <a:srgbClr val="FF0000"/>
                </a:solidFill>
                <a:effectLst>
                  <a:outerShdw blurRad="38100" dist="38100" dir="2700000" algn="tl">
                    <a:srgbClr val="000000">
                      <a:alpha val="43137"/>
                    </a:srgbClr>
                  </a:outerShdw>
                </a:effectLst>
                <a:cs typeface="Ali-A-Sharif" pitchFamily="2" charset="-78"/>
              </a:rPr>
              <a:t>مو بأن</a:t>
            </a:r>
            <a:r>
              <a:rPr lang="ar-IQ" sz="4400" b="1" dirty="0" smtClean="0">
                <a:solidFill>
                  <a:srgbClr val="FF0000"/>
                </a:solidFill>
                <a:effectLst>
                  <a:outerShdw blurRad="38100" dist="38100" dir="2700000" algn="tl">
                    <a:srgbClr val="000000">
                      <a:alpha val="43137"/>
                    </a:srgbClr>
                  </a:outerShdw>
                </a:effectLst>
                <a:cs typeface="Ali-A-Sharif" pitchFamily="2" charset="-78"/>
              </a:rPr>
              <a:t>َّ</a:t>
            </a:r>
            <a:r>
              <a:rPr lang="ar-SA" sz="4400" b="1" dirty="0" smtClean="0">
                <a:solidFill>
                  <a:srgbClr val="FF0000"/>
                </a:solidFill>
                <a:effectLst>
                  <a:outerShdw blurRad="38100" dist="38100" dir="2700000" algn="tl">
                    <a:srgbClr val="000000">
                      <a:alpha val="43137"/>
                    </a:srgbClr>
                  </a:outerShdw>
                </a:effectLst>
                <a:cs typeface="Ali-A-Sharif" pitchFamily="2" charset="-78"/>
              </a:rPr>
              <a:t>ها</a:t>
            </a:r>
            <a:r>
              <a:rPr lang="ar-SA" sz="4400" b="1" dirty="0">
                <a:solidFill>
                  <a:srgbClr val="FF0000"/>
                </a:solidFill>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المطلب الذي يظهر في فترة ما من حياة الإنسان والذي إذا تحقق إشباعه بنجاح </a:t>
            </a:r>
            <a:r>
              <a:rPr lang="ar-SA" sz="4000" b="1" dirty="0" smtClean="0">
                <a:effectLst>
                  <a:outerShdw blurRad="38100" dist="38100" dir="2700000" algn="tl">
                    <a:srgbClr val="000000">
                      <a:alpha val="43137"/>
                    </a:srgbClr>
                  </a:outerShdw>
                </a:effectLst>
                <a:cs typeface="Ali-A-Sharif" pitchFamily="2" charset="-78"/>
              </a:rPr>
              <a:t>أد</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ى </a:t>
            </a:r>
            <a:r>
              <a:rPr lang="ar-SA" sz="4000" b="1" dirty="0">
                <a:effectLst>
                  <a:outerShdw blurRad="38100" dist="38100" dir="2700000" algn="tl">
                    <a:srgbClr val="000000">
                      <a:alpha val="43137"/>
                    </a:srgbClr>
                  </a:outerShdw>
                </a:effectLst>
                <a:cs typeface="Ali-A-Sharif" pitchFamily="2" charset="-78"/>
              </a:rPr>
              <a:t>إلى شعور الفرد </a:t>
            </a:r>
            <a:r>
              <a:rPr lang="ar-SA" sz="4000" b="1" dirty="0" smtClean="0">
                <a:effectLst>
                  <a:outerShdw blurRad="38100" dist="38100" dir="2700000" algn="tl">
                    <a:srgbClr val="000000">
                      <a:alpha val="43137"/>
                    </a:srgbClr>
                  </a:outerShdw>
                </a:effectLst>
                <a:cs typeface="Ali-A-Sharif" pitchFamily="2" charset="-78"/>
              </a:rPr>
              <a:t>بالس</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عادة وأد</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ى </a:t>
            </a:r>
            <a:r>
              <a:rPr lang="ar-SA" sz="4000" b="1" dirty="0">
                <a:effectLst>
                  <a:outerShdw blurRad="38100" dist="38100" dir="2700000" algn="tl">
                    <a:srgbClr val="000000">
                      <a:alpha val="43137"/>
                    </a:srgbClr>
                  </a:outerShdw>
                </a:effectLst>
                <a:cs typeface="Ali-A-Sharif" pitchFamily="2" charset="-78"/>
              </a:rPr>
              <a:t>إلى </a:t>
            </a:r>
            <a:r>
              <a:rPr lang="ar-SA" sz="4000" b="1" dirty="0" smtClean="0">
                <a:effectLst>
                  <a:outerShdw blurRad="38100" dist="38100" dir="2700000" algn="tl">
                    <a:srgbClr val="000000">
                      <a:alpha val="43137"/>
                    </a:srgbClr>
                  </a:outerShdw>
                </a:effectLst>
                <a:cs typeface="Ali-A-Sharif" pitchFamily="2" charset="-78"/>
              </a:rPr>
              <a:t>الن</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جاح </a:t>
            </a:r>
            <a:r>
              <a:rPr lang="ar-SA" sz="4000" b="1" dirty="0">
                <a:effectLst>
                  <a:outerShdw blurRad="38100" dist="38100" dir="2700000" algn="tl">
                    <a:srgbClr val="000000">
                      <a:alpha val="43137"/>
                    </a:srgbClr>
                  </a:outerShdw>
                </a:effectLst>
                <a:cs typeface="Ali-A-Sharif" pitchFamily="2" charset="-78"/>
              </a:rPr>
              <a:t>في تحقيق مطالب </a:t>
            </a:r>
            <a:r>
              <a:rPr lang="ar-SA" sz="4000" b="1" dirty="0" smtClean="0">
                <a:effectLst>
                  <a:outerShdw blurRad="38100" dist="38100" dir="2700000" algn="tl">
                    <a:srgbClr val="000000">
                      <a:alpha val="43137"/>
                    </a:srgbClr>
                  </a:outerShdw>
                </a:effectLst>
                <a:cs typeface="Ali-A-Sharif" pitchFamily="2" charset="-78"/>
              </a:rPr>
              <a:t>الن</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مو المستقبلي</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ة</a:t>
            </a:r>
            <a:r>
              <a:rPr lang="ar-SA" sz="4000" b="1" dirty="0">
                <a:effectLst>
                  <a:outerShdw blurRad="38100" dist="38100" dir="2700000" algn="tl">
                    <a:srgbClr val="000000">
                      <a:alpha val="43137"/>
                    </a:srgbClr>
                  </a:outerShdw>
                </a:effectLst>
                <a:cs typeface="Ali-A-Sharif" pitchFamily="2" charset="-78"/>
              </a:rPr>
              <a:t>، بينما يؤدي الفشل في إشباعه إلى نوع من </a:t>
            </a:r>
            <a:r>
              <a:rPr lang="ar-SA" sz="4000" b="1" dirty="0" smtClean="0">
                <a:effectLst>
                  <a:outerShdw blurRad="38100" dist="38100" dir="2700000" algn="tl">
                    <a:srgbClr val="000000">
                      <a:alpha val="43137"/>
                    </a:srgbClr>
                  </a:outerShdw>
                </a:effectLst>
                <a:cs typeface="Ali-A-Sharif" pitchFamily="2" charset="-78"/>
              </a:rPr>
              <a:t>الش</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قاء </a:t>
            </a:r>
            <a:r>
              <a:rPr lang="ar-SA" sz="4000" b="1" dirty="0">
                <a:effectLst>
                  <a:outerShdw blurRad="38100" dist="38100" dir="2700000" algn="tl">
                    <a:srgbClr val="000000">
                      <a:alpha val="43137"/>
                    </a:srgbClr>
                  </a:outerShdw>
                </a:effectLst>
                <a:cs typeface="Ali-A-Sharif" pitchFamily="2" charset="-78"/>
              </a:rPr>
              <a:t>وعدم </a:t>
            </a:r>
            <a:r>
              <a:rPr lang="ar-SA" sz="4000" b="1" dirty="0" smtClean="0">
                <a:effectLst>
                  <a:outerShdw blurRad="38100" dist="38100" dir="2700000" algn="tl">
                    <a:srgbClr val="000000">
                      <a:alpha val="43137"/>
                    </a:srgbClr>
                  </a:outerShdw>
                </a:effectLst>
                <a:cs typeface="Ali-A-Sharif" pitchFamily="2" charset="-78"/>
              </a:rPr>
              <a:t>الت</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وافق </a:t>
            </a:r>
            <a:r>
              <a:rPr lang="ar-SA" sz="4000" b="1" dirty="0">
                <a:effectLst>
                  <a:outerShdw blurRad="38100" dist="38100" dir="2700000" algn="tl">
                    <a:srgbClr val="000000">
                      <a:alpha val="43137"/>
                    </a:srgbClr>
                  </a:outerShdw>
                </a:effectLst>
                <a:cs typeface="Ali-A-Sharif" pitchFamily="2" charset="-78"/>
              </a:rPr>
              <a:t>مع مطالب المراحل </a:t>
            </a:r>
            <a:r>
              <a:rPr lang="ar-SA" sz="4000" b="1" dirty="0" smtClean="0">
                <a:effectLst>
                  <a:outerShdw blurRad="38100" dist="38100" dir="2700000" algn="tl">
                    <a:srgbClr val="000000">
                      <a:alpha val="43137"/>
                    </a:srgbClr>
                  </a:outerShdw>
                </a:effectLst>
                <a:cs typeface="Ali-A-Sharif" pitchFamily="2" charset="-78"/>
              </a:rPr>
              <a:t>الت</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الية </a:t>
            </a:r>
            <a:r>
              <a:rPr lang="ar-SA" sz="4000" b="1" dirty="0">
                <a:effectLst>
                  <a:outerShdw blurRad="38100" dist="38100" dir="2700000" algn="tl">
                    <a:srgbClr val="000000">
                      <a:alpha val="43137"/>
                    </a:srgbClr>
                  </a:outerShdw>
                </a:effectLst>
                <a:cs typeface="Ali-A-Sharif" pitchFamily="2" charset="-78"/>
              </a:rPr>
              <a:t>من الحياة...</a:t>
            </a:r>
            <a:endParaRPr lang="en-US" sz="4000" b="1" dirty="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ar-IQ" sz="3600" b="1" dirty="0" smtClean="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94624254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3346" y="249382"/>
            <a:ext cx="11637818" cy="914399"/>
          </a:xfrm>
        </p:spPr>
        <p:txBody>
          <a:bodyPr>
            <a:noAutofit/>
          </a:bodyPr>
          <a:lstStyle/>
          <a:p>
            <a:pPr algn="ctr"/>
            <a:r>
              <a:rPr lang="ar-IQ" sz="72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Jiddah" pitchFamily="2" charset="-78"/>
              </a:rPr>
              <a:t>مصادر مطالب النُّمو</a:t>
            </a:r>
            <a:endParaRPr lang="en-US"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Jiddah" pitchFamily="2" charset="-78"/>
            </a:endParaRPr>
          </a:p>
        </p:txBody>
      </p:sp>
      <p:sp>
        <p:nvSpPr>
          <p:cNvPr id="4" name="Content Placeholder 3"/>
          <p:cNvSpPr>
            <a:spLocks noGrp="1"/>
          </p:cNvSpPr>
          <p:nvPr>
            <p:ph idx="1"/>
          </p:nvPr>
        </p:nvSpPr>
        <p:spPr>
          <a:xfrm>
            <a:off x="96982" y="1039091"/>
            <a:ext cx="11984182" cy="5694218"/>
          </a:xfrm>
        </p:spPr>
        <p:txBody>
          <a:bodyPr>
            <a:normAutofit/>
          </a:bodyPr>
          <a:lstStyle/>
          <a:p>
            <a:pPr marL="0" indent="0" algn="just" rtl="1">
              <a:lnSpc>
                <a:spcPct val="150000"/>
              </a:lnSpc>
              <a:buNone/>
            </a:pPr>
            <a:r>
              <a:rPr lang="ar-SA" sz="4800" b="1" dirty="0">
                <a:solidFill>
                  <a:srgbClr val="0070C0"/>
                </a:solidFill>
                <a:effectLst>
                  <a:outerShdw blurRad="38100" dist="38100" dir="2700000" algn="tl">
                    <a:srgbClr val="000000">
                      <a:alpha val="43137"/>
                    </a:srgbClr>
                  </a:outerShdw>
                </a:effectLst>
                <a:cs typeface="Ali-A-Samik" pitchFamily="2" charset="-78"/>
              </a:rPr>
              <a:t>المصدر الأول: التاريخ الجنيني للفرد</a:t>
            </a:r>
            <a:endParaRPr lang="en-US" sz="4800" b="1" dirty="0">
              <a:solidFill>
                <a:srgbClr val="0070C0"/>
              </a:solidFill>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4000" b="1" dirty="0">
                <a:effectLst>
                  <a:outerShdw blurRad="38100" dist="38100" dir="2700000" algn="tl">
                    <a:srgbClr val="000000">
                      <a:alpha val="43137"/>
                    </a:srgbClr>
                  </a:outerShdw>
                </a:effectLst>
                <a:cs typeface="Ali-A-Sharif" pitchFamily="2" charset="-78"/>
              </a:rPr>
              <a:t>يبدأ هذا المصدر منذ تكوين </a:t>
            </a:r>
            <a:r>
              <a:rPr lang="ar-SA" sz="4000" b="1" dirty="0" smtClean="0">
                <a:effectLst>
                  <a:outerShdw blurRad="38100" dist="38100" dir="2700000" algn="tl">
                    <a:srgbClr val="000000">
                      <a:alpha val="43137"/>
                    </a:srgbClr>
                  </a:outerShdw>
                </a:effectLst>
                <a:cs typeface="Ali-A-Sharif" pitchFamily="2" charset="-78"/>
              </a:rPr>
              <a:t>الخلي</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ة </a:t>
            </a:r>
            <a:r>
              <a:rPr lang="ar-SA" sz="4000" b="1" dirty="0">
                <a:effectLst>
                  <a:outerShdw blurRad="38100" dist="38100" dir="2700000" algn="tl">
                    <a:srgbClr val="000000">
                      <a:alpha val="43137"/>
                    </a:srgbClr>
                  </a:outerShdw>
                </a:effectLst>
                <a:cs typeface="Ali-A-Sharif" pitchFamily="2" charset="-78"/>
              </a:rPr>
              <a:t>الملقحة وتستمر خلال المرحلة </a:t>
            </a:r>
            <a:r>
              <a:rPr lang="ar-SA" sz="4000" b="1" dirty="0" smtClean="0">
                <a:effectLst>
                  <a:outerShdw blurRad="38100" dist="38100" dir="2700000" algn="tl">
                    <a:srgbClr val="000000">
                      <a:alpha val="43137"/>
                    </a:srgbClr>
                  </a:outerShdw>
                </a:effectLst>
                <a:cs typeface="Ali-A-Sharif" pitchFamily="2" charset="-78"/>
              </a:rPr>
              <a:t>الجنيني</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ة</a:t>
            </a:r>
            <a:r>
              <a:rPr lang="ar-IQ" sz="4000" b="1" dirty="0" smtClean="0">
                <a:effectLst>
                  <a:outerShdw blurRad="38100" dist="38100" dir="2700000" algn="tl">
                    <a:srgbClr val="000000">
                      <a:alpha val="43137"/>
                    </a:srgbClr>
                  </a:outerShdw>
                </a:effectLst>
                <a:cs typeface="Ali-A-Sharif" pitchFamily="2" charset="-78"/>
              </a:rPr>
              <a:t> </a:t>
            </a:r>
            <a:r>
              <a:rPr lang="ar-SA" sz="4000" b="1" dirty="0" smtClean="0">
                <a:effectLst>
                  <a:outerShdw blurRad="38100" dist="38100" dir="2700000" algn="tl">
                    <a:srgbClr val="000000">
                      <a:alpha val="43137"/>
                    </a:srgbClr>
                  </a:outerShdw>
                </a:effectLst>
                <a:cs typeface="Ali-A-Sharif" pitchFamily="2" charset="-78"/>
              </a:rPr>
              <a:t>.</a:t>
            </a:r>
            <a:endParaRPr lang="en-US" sz="40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4000" b="1" dirty="0">
                <a:solidFill>
                  <a:srgbClr val="FF0000"/>
                </a:solidFill>
                <a:effectLst>
                  <a:outerShdw blurRad="38100" dist="38100" dir="2700000" algn="tl">
                    <a:srgbClr val="000000">
                      <a:alpha val="43137"/>
                    </a:srgbClr>
                  </a:outerShdw>
                </a:effectLst>
                <a:cs typeface="Ali-A-Azzam" pitchFamily="2" charset="-78"/>
              </a:rPr>
              <a:t>مثال: </a:t>
            </a:r>
            <a:r>
              <a:rPr lang="ar-SA" sz="4000" b="1" dirty="0" smtClean="0">
                <a:effectLst>
                  <a:outerShdw blurRad="38100" dist="38100" dir="2700000" algn="tl">
                    <a:srgbClr val="000000">
                      <a:alpha val="43137"/>
                    </a:srgbClr>
                  </a:outerShdw>
                </a:effectLst>
                <a:cs typeface="Ali-A-Sharif" pitchFamily="2" charset="-78"/>
              </a:rPr>
              <a:t>إذ</a:t>
            </a:r>
            <a:r>
              <a:rPr lang="ar-IQ" sz="4000" b="1" dirty="0" smtClean="0">
                <a:effectLst>
                  <a:outerShdw blurRad="38100" dist="38100" dir="2700000" algn="tl">
                    <a:srgbClr val="000000">
                      <a:alpha val="43137"/>
                    </a:srgbClr>
                  </a:outerShdw>
                </a:effectLst>
                <a:cs typeface="Ali-A-Sharif" pitchFamily="2" charset="-78"/>
              </a:rPr>
              <a:t>ا</a:t>
            </a:r>
            <a:r>
              <a:rPr lang="ar-SA" sz="4000" b="1" dirty="0" smtClean="0">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لم تظهر الوظيفة </a:t>
            </a:r>
            <a:r>
              <a:rPr lang="ar-SA" sz="4000" b="1" dirty="0" smtClean="0">
                <a:effectLst>
                  <a:outerShdw blurRad="38100" dist="38100" dir="2700000" algn="tl">
                    <a:srgbClr val="000000">
                      <a:alpha val="43137"/>
                    </a:srgbClr>
                  </a:outerShdw>
                </a:effectLst>
                <a:cs typeface="Ali-A-Sharif" pitchFamily="2" charset="-78"/>
              </a:rPr>
              <a:t>الس</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معية </a:t>
            </a:r>
            <a:r>
              <a:rPr lang="ar-SA" sz="4000" b="1" dirty="0">
                <a:effectLst>
                  <a:outerShdw blurRad="38100" dist="38100" dir="2700000" algn="tl">
                    <a:srgbClr val="000000">
                      <a:alpha val="43137"/>
                    </a:srgbClr>
                  </a:outerShdw>
                </a:effectLst>
                <a:cs typeface="Ali-A-Sharif" pitchFamily="2" charset="-78"/>
              </a:rPr>
              <a:t>خلال هذه المرحلة فإنَّ ذلك يعني صعوبة تكيف الفرد مع الأصوات كمطلب أساسي في مراحل حياة الإنسان </a:t>
            </a:r>
            <a:r>
              <a:rPr lang="ar-SA" sz="4000" b="1" dirty="0" smtClean="0">
                <a:effectLst>
                  <a:outerShdw blurRad="38100" dist="38100" dir="2700000" algn="tl">
                    <a:srgbClr val="000000">
                      <a:alpha val="43137"/>
                    </a:srgbClr>
                  </a:outerShdw>
                </a:effectLst>
                <a:cs typeface="Ali-A-Sharif" pitchFamily="2" charset="-78"/>
              </a:rPr>
              <a:t>الت</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الية </a:t>
            </a:r>
            <a:r>
              <a:rPr lang="ar-SA" sz="4000" b="1" dirty="0">
                <a:effectLst>
                  <a:outerShdw blurRad="38100" dist="38100" dir="2700000" algn="tl">
                    <a:srgbClr val="000000">
                      <a:alpha val="43137"/>
                    </a:srgbClr>
                  </a:outerShdw>
                </a:effectLst>
                <a:cs typeface="Ali-A-Sharif" pitchFamily="2" charset="-78"/>
              </a:rPr>
              <a:t>ولا تقتصر </a:t>
            </a:r>
            <a:r>
              <a:rPr lang="ar-SA" sz="4000" b="1" dirty="0" smtClean="0">
                <a:effectLst>
                  <a:outerShdw blurRad="38100" dist="38100" dir="2700000" algn="tl">
                    <a:srgbClr val="000000">
                      <a:alpha val="43137"/>
                    </a:srgbClr>
                  </a:outerShdw>
                </a:effectLst>
                <a:cs typeface="Ali-A-Sharif" pitchFamily="2" charset="-78"/>
              </a:rPr>
              <a:t>الص</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عوبة </a:t>
            </a:r>
            <a:r>
              <a:rPr lang="ar-SA" sz="4000" b="1" dirty="0">
                <a:effectLst>
                  <a:outerShdw blurRad="38100" dist="38100" dir="2700000" algn="tl">
                    <a:srgbClr val="000000">
                      <a:alpha val="43137"/>
                    </a:srgbClr>
                  </a:outerShdw>
                </a:effectLst>
                <a:cs typeface="Ali-A-Sharif" pitchFamily="2" charset="-78"/>
              </a:rPr>
              <a:t>على الجانب </a:t>
            </a:r>
            <a:r>
              <a:rPr lang="ar-SA" sz="4000" b="1" dirty="0" smtClean="0">
                <a:effectLst>
                  <a:outerShdw blurRad="38100" dist="38100" dir="2700000" algn="tl">
                    <a:srgbClr val="000000">
                      <a:alpha val="43137"/>
                    </a:srgbClr>
                  </a:outerShdw>
                </a:effectLst>
                <a:cs typeface="Ali-A-Sharif" pitchFamily="2" charset="-78"/>
              </a:rPr>
              <a:t>الس</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معي </a:t>
            </a:r>
            <a:r>
              <a:rPr lang="ar-SA" sz="4000" b="1" dirty="0">
                <a:effectLst>
                  <a:outerShdw blurRad="38100" dist="38100" dir="2700000" algn="tl">
                    <a:srgbClr val="000000">
                      <a:alpha val="43137"/>
                    </a:srgbClr>
                  </a:outerShdw>
                </a:effectLst>
                <a:cs typeface="Ali-A-Sharif" pitchFamily="2" charset="-78"/>
              </a:rPr>
              <a:t>فقط  بل تمتد إلى صعوبة </a:t>
            </a:r>
            <a:r>
              <a:rPr lang="ar-SA" sz="4000" b="1" dirty="0" smtClean="0">
                <a:effectLst>
                  <a:outerShdw blurRad="38100" dist="38100" dir="2700000" algn="tl">
                    <a:srgbClr val="000000">
                      <a:alpha val="43137"/>
                    </a:srgbClr>
                  </a:outerShdw>
                </a:effectLst>
                <a:cs typeface="Ali-A-Sharif" pitchFamily="2" charset="-78"/>
              </a:rPr>
              <a:t>الن</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طق والت</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عل</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م. </a:t>
            </a:r>
            <a:endParaRPr lang="en-US" sz="4000" b="1" dirty="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ar-IQ" sz="3600" b="1" dirty="0" smtClean="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14160842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7"/>
            <a:ext cx="11998036" cy="6650182"/>
          </a:xfrm>
        </p:spPr>
        <p:txBody>
          <a:bodyPr>
            <a:noAutofit/>
          </a:bodyPr>
          <a:lstStyle/>
          <a:p>
            <a:pPr algn="r" rtl="1">
              <a:lnSpc>
                <a:spcPct val="150000"/>
              </a:lnSpc>
            </a:pPr>
            <a:r>
              <a:rPr lang="ar-SA" sz="4800" b="1" dirty="0">
                <a:solidFill>
                  <a:srgbClr val="C00000"/>
                </a:solidFill>
                <a:effectLst>
                  <a:outerShdw blurRad="38100" dist="38100" dir="2700000" algn="tl">
                    <a:srgbClr val="000000">
                      <a:alpha val="43137"/>
                    </a:srgbClr>
                  </a:outerShdw>
                </a:effectLst>
                <a:latin typeface="+mn-lt"/>
                <a:ea typeface="+mn-ea"/>
                <a:cs typeface="Ali-A-Samik" pitchFamily="2" charset="-78"/>
              </a:rPr>
              <a:t>المصدر الثاني: النمط الثقافي للمجتمع الذي يوجد فيه الفرد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0070C0"/>
                </a:solidFill>
                <a:effectLst>
                  <a:outerShdw blurRad="38100" dist="38100" dir="2700000" algn="tl">
                    <a:srgbClr val="000000">
                      <a:alpha val="43137"/>
                    </a:srgbClr>
                  </a:outerShdw>
                </a:effectLst>
                <a:latin typeface="+mn-lt"/>
                <a:ea typeface="+mn-ea"/>
                <a:cs typeface="Ali-A-Samik" pitchFamily="2" charset="-78"/>
              </a:rPr>
              <a:t>مثال: </a:t>
            </a:r>
            <a:r>
              <a:rPr lang="ar-SA" sz="4000" b="1" dirty="0">
                <a:effectLst>
                  <a:outerShdw blurRad="38100" dist="38100" dir="2700000" algn="tl">
                    <a:srgbClr val="000000">
                      <a:alpha val="43137"/>
                    </a:srgbClr>
                  </a:outerShdw>
                </a:effectLst>
                <a:latin typeface="+mn-lt"/>
                <a:ea typeface="+mn-ea"/>
                <a:cs typeface="Ali-A-Sharif" pitchFamily="2" charset="-78"/>
              </a:rPr>
              <a:t>مطالب النُّمو في المجتمعات المعاصرة تتطلب أنْ يكتسب الفرد مهارات استخدام الكومبيوتر والإنترنت ووسائل الاتصال الحديثة حتى يستطيع أنْ يتكيف مع </a:t>
            </a:r>
            <a:r>
              <a:rPr lang="ar-SA" sz="4000" b="1" dirty="0" smtClean="0">
                <a:effectLst>
                  <a:outerShdw blurRad="38100" dist="38100" dir="2700000" algn="tl">
                    <a:srgbClr val="000000">
                      <a:alpha val="43137"/>
                    </a:srgbClr>
                  </a:outerShdw>
                </a:effectLst>
                <a:latin typeface="+mn-lt"/>
                <a:ea typeface="+mn-ea"/>
                <a:cs typeface="Ali-A-Sharif" pitchFamily="2" charset="-78"/>
              </a:rPr>
              <a:t>الحياة</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المعاصرة</a:t>
            </a:r>
            <a:r>
              <a:rPr lang="ar-IQ" sz="4000" b="1" dirty="0">
                <a:effectLst>
                  <a:outerShdw blurRad="38100" dist="38100" dir="2700000" algn="tl">
                    <a:srgbClr val="000000">
                      <a:alpha val="43137"/>
                    </a:srgbClr>
                  </a:outerShdw>
                </a:effectLst>
                <a:latin typeface="+mn-lt"/>
                <a:ea typeface="+mn-ea"/>
                <a:cs typeface="Ali-A-Sharif" pitchFamily="2" charset="-78"/>
              </a:rPr>
              <a:t/>
            </a:r>
            <a:br>
              <a:rPr lang="ar-IQ" sz="4000" b="1" dirty="0">
                <a:effectLst>
                  <a:outerShdw blurRad="38100" dist="38100" dir="2700000" algn="tl">
                    <a:srgbClr val="000000">
                      <a:alpha val="43137"/>
                    </a:srgbClr>
                  </a:outerShdw>
                </a:effectLst>
                <a:latin typeface="+mn-lt"/>
                <a:ea typeface="+mn-ea"/>
                <a:cs typeface="Ali-A-Sharif" pitchFamily="2" charset="-78"/>
              </a:rPr>
            </a:br>
            <a:r>
              <a:rPr lang="ar-SA" sz="5200" b="1" dirty="0">
                <a:solidFill>
                  <a:srgbClr val="00B050"/>
                </a:solidFill>
                <a:effectLst>
                  <a:outerShdw blurRad="38100" dist="38100" dir="2700000" algn="tl">
                    <a:srgbClr val="000000">
                      <a:alpha val="43137"/>
                    </a:srgbClr>
                  </a:outerShdw>
                </a:effectLst>
                <a:latin typeface="+mn-lt"/>
                <a:ea typeface="+mn-ea"/>
                <a:cs typeface="Ali-A-Samik" pitchFamily="2" charset="-78"/>
              </a:rPr>
              <a:t>المصدر الثالث: الف</a:t>
            </a:r>
            <a:r>
              <a:rPr lang="ar-IQ" sz="5200" b="1" dirty="0">
                <a:solidFill>
                  <a:srgbClr val="00B050"/>
                </a:solidFill>
                <a:effectLst>
                  <a:outerShdw blurRad="38100" dist="38100" dir="2700000" algn="tl">
                    <a:srgbClr val="000000">
                      <a:alpha val="43137"/>
                    </a:srgbClr>
                  </a:outerShdw>
                </a:effectLst>
                <a:latin typeface="+mn-lt"/>
                <a:ea typeface="+mn-ea"/>
                <a:cs typeface="Ali-A-Samik" pitchFamily="2" charset="-78"/>
              </a:rPr>
              <a:t>ــ</a:t>
            </a:r>
            <a:r>
              <a:rPr lang="ar-SA" sz="5200" b="1" dirty="0">
                <a:solidFill>
                  <a:srgbClr val="00B050"/>
                </a:solidFill>
                <a:effectLst>
                  <a:outerShdw blurRad="38100" dist="38100" dir="2700000" algn="tl">
                    <a:srgbClr val="000000">
                      <a:alpha val="43137"/>
                    </a:srgbClr>
                  </a:outerShdw>
                </a:effectLst>
                <a:latin typeface="+mn-lt"/>
                <a:ea typeface="+mn-ea"/>
                <a:cs typeface="Ali-A-Samik" pitchFamily="2" charset="-78"/>
              </a:rPr>
              <a:t>رد ن</a:t>
            </a:r>
            <a:r>
              <a:rPr lang="ar-IQ" sz="5200" b="1" dirty="0">
                <a:solidFill>
                  <a:srgbClr val="00B050"/>
                </a:solidFill>
                <a:effectLst>
                  <a:outerShdw blurRad="38100" dist="38100" dir="2700000" algn="tl">
                    <a:srgbClr val="000000">
                      <a:alpha val="43137"/>
                    </a:srgbClr>
                  </a:outerShdw>
                </a:effectLst>
                <a:latin typeface="+mn-lt"/>
                <a:ea typeface="+mn-ea"/>
                <a:cs typeface="Ali-A-Samik" pitchFamily="2" charset="-78"/>
              </a:rPr>
              <a:t>ـ</a:t>
            </a:r>
            <a:r>
              <a:rPr lang="ar-SA" sz="5200" b="1" dirty="0">
                <a:solidFill>
                  <a:srgbClr val="00B050"/>
                </a:solidFill>
                <a:effectLst>
                  <a:outerShdw blurRad="38100" dist="38100" dir="2700000" algn="tl">
                    <a:srgbClr val="000000">
                      <a:alpha val="43137"/>
                    </a:srgbClr>
                  </a:outerShdw>
                </a:effectLst>
                <a:latin typeface="+mn-lt"/>
                <a:ea typeface="+mn-ea"/>
                <a:cs typeface="Ali-A-Samik" pitchFamily="2" charset="-78"/>
              </a:rPr>
              <a:t>ف</a:t>
            </a:r>
            <a:r>
              <a:rPr lang="ar-IQ" sz="5200" b="1" dirty="0">
                <a:solidFill>
                  <a:srgbClr val="00B050"/>
                </a:solidFill>
                <a:effectLst>
                  <a:outerShdw blurRad="38100" dist="38100" dir="2700000" algn="tl">
                    <a:srgbClr val="000000">
                      <a:alpha val="43137"/>
                    </a:srgbClr>
                  </a:outerShdw>
                </a:effectLst>
                <a:latin typeface="+mn-lt"/>
                <a:ea typeface="+mn-ea"/>
                <a:cs typeface="Ali-A-Samik" pitchFamily="2" charset="-78"/>
              </a:rPr>
              <a:t>ـ</a:t>
            </a:r>
            <a:r>
              <a:rPr lang="ar-SA" sz="5200" b="1" dirty="0">
                <a:solidFill>
                  <a:srgbClr val="00B050"/>
                </a:solidFill>
                <a:effectLst>
                  <a:outerShdw blurRad="38100" dist="38100" dir="2700000" algn="tl">
                    <a:srgbClr val="000000">
                      <a:alpha val="43137"/>
                    </a:srgbClr>
                  </a:outerShdw>
                </a:effectLst>
                <a:latin typeface="+mn-lt"/>
                <a:ea typeface="+mn-ea"/>
                <a:cs typeface="Ali-A-Samik" pitchFamily="2" charset="-78"/>
              </a:rPr>
              <a:t>س</a:t>
            </a:r>
            <a:r>
              <a:rPr lang="ar-IQ" sz="5200" b="1" dirty="0">
                <a:solidFill>
                  <a:srgbClr val="00B050"/>
                </a:solidFill>
                <a:effectLst>
                  <a:outerShdw blurRad="38100" dist="38100" dir="2700000" algn="tl">
                    <a:srgbClr val="000000">
                      <a:alpha val="43137"/>
                    </a:srgbClr>
                  </a:outerShdw>
                </a:effectLst>
                <a:latin typeface="+mn-lt"/>
                <a:ea typeface="+mn-ea"/>
                <a:cs typeface="Ali-A-Samik" pitchFamily="2" charset="-78"/>
              </a:rPr>
              <a:t>ـــ</a:t>
            </a:r>
            <a:r>
              <a:rPr lang="ar-SA" sz="5200" b="1" dirty="0">
                <a:solidFill>
                  <a:srgbClr val="00B050"/>
                </a:solidFill>
                <a:effectLst>
                  <a:outerShdw blurRad="38100" dist="38100" dir="2700000" algn="tl">
                    <a:srgbClr val="000000">
                      <a:alpha val="43137"/>
                    </a:srgbClr>
                  </a:outerShdw>
                </a:effectLst>
                <a:latin typeface="+mn-lt"/>
                <a:ea typeface="+mn-ea"/>
                <a:cs typeface="Ali-A-Samik" pitchFamily="2" charset="-78"/>
              </a:rPr>
              <a:t>ه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ما يبذله الفرد في سبيل </a:t>
            </a:r>
            <a:r>
              <a:rPr lang="ar-SA" sz="4000" b="1" dirty="0" smtClean="0">
                <a:effectLst>
                  <a:outerShdw blurRad="38100" dist="38100" dir="2700000" algn="tl">
                    <a:srgbClr val="000000">
                      <a:alpha val="43137"/>
                    </a:srgbClr>
                  </a:outerShdw>
                </a:effectLst>
                <a:latin typeface="+mn-lt"/>
                <a:ea typeface="+mn-ea"/>
                <a:cs typeface="Ali-A-Sharif" pitchFamily="2" charset="-78"/>
              </a:rPr>
              <a:t>تعل</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مه </a:t>
            </a:r>
            <a:r>
              <a:rPr lang="ar-SA" sz="4000" b="1" dirty="0">
                <a:effectLst>
                  <a:outerShdw blurRad="38100" dist="38100" dir="2700000" algn="tl">
                    <a:srgbClr val="000000">
                      <a:alpha val="43137"/>
                    </a:srgbClr>
                  </a:outerShdw>
                </a:effectLst>
                <a:latin typeface="+mn-lt"/>
                <a:ea typeface="+mn-ea"/>
                <a:cs typeface="Ali-A-Sharif" pitchFamily="2" charset="-78"/>
              </a:rPr>
              <a:t>وإتقانه للمهارات والمعارف المختلفة تعتبر من الأمور </a:t>
            </a:r>
            <a:r>
              <a:rPr lang="ar-SA" sz="4000" b="1" dirty="0" smtClean="0">
                <a:effectLst>
                  <a:outerShdw blurRad="38100" dist="38100" dir="2700000" algn="tl">
                    <a:srgbClr val="000000">
                      <a:alpha val="43137"/>
                    </a:srgbClr>
                  </a:outerShdw>
                </a:effectLst>
                <a:latin typeface="+mn-lt"/>
                <a:ea typeface="+mn-ea"/>
                <a:cs typeface="Ali-A-Sharif" pitchFamily="2" charset="-78"/>
              </a:rPr>
              <a:t>الهام</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في تحقيق </a:t>
            </a:r>
            <a:r>
              <a:rPr lang="ar-SA" sz="4000" b="1" dirty="0" smtClean="0">
                <a:effectLst>
                  <a:outerShdw blurRad="38100" dist="38100" dir="2700000" algn="tl">
                    <a:srgbClr val="000000">
                      <a:alpha val="43137"/>
                    </a:srgbClr>
                  </a:outerShdw>
                </a:effectLst>
                <a:latin typeface="+mn-lt"/>
                <a:ea typeface="+mn-ea"/>
                <a:cs typeface="Ali-A-Sharif" pitchFamily="2" charset="-78"/>
              </a:rPr>
              <a:t>طموحاته</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وحصوله على </a:t>
            </a:r>
            <a:r>
              <a:rPr lang="ar-SA" sz="4000" b="1" dirty="0" smtClean="0">
                <a:effectLst>
                  <a:outerShdw blurRad="38100" dist="38100" dir="2700000" algn="tl">
                    <a:srgbClr val="000000">
                      <a:alpha val="43137"/>
                    </a:srgbClr>
                  </a:outerShdw>
                </a:effectLst>
                <a:latin typeface="+mn-lt"/>
                <a:ea typeface="+mn-ea"/>
                <a:cs typeface="Ali-A-Sharif" pitchFamily="2" charset="-78"/>
              </a:rPr>
              <a:t>الر</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زق </a:t>
            </a:r>
            <a:r>
              <a:rPr lang="ar-SA" sz="4000" b="1" dirty="0">
                <a:effectLst>
                  <a:outerShdw blurRad="38100" dist="38100" dir="2700000" algn="tl">
                    <a:srgbClr val="000000">
                      <a:alpha val="43137"/>
                    </a:srgbClr>
                  </a:outerShdw>
                </a:effectLst>
                <a:latin typeface="+mn-lt"/>
                <a:ea typeface="+mn-ea"/>
                <a:cs typeface="Ali-A-Sharif" pitchFamily="2" charset="-78"/>
              </a:rPr>
              <a:t>وعلى الاستقرار الاجتماعي </a:t>
            </a:r>
            <a:r>
              <a:rPr lang="ar-SA" sz="4000" b="1" dirty="0" smtClean="0">
                <a:effectLst>
                  <a:outerShdw blurRad="38100" dist="38100" dir="2700000" algn="tl">
                    <a:srgbClr val="000000">
                      <a:alpha val="43137"/>
                    </a:srgbClr>
                  </a:outerShdw>
                </a:effectLst>
                <a:latin typeface="+mn-lt"/>
                <a:ea typeface="+mn-ea"/>
                <a:cs typeface="Ali-A-Sharif" pitchFamily="2" charset="-78"/>
              </a:rPr>
              <a:t>و</a:t>
            </a:r>
            <a:r>
              <a:rPr lang="ar-IQ" sz="4000" b="1" dirty="0" smtClean="0">
                <a:effectLst>
                  <a:outerShdw blurRad="38100" dist="38100" dir="2700000" algn="tl">
                    <a:srgbClr val="000000">
                      <a:alpha val="43137"/>
                    </a:srgbClr>
                  </a:outerShdw>
                </a:effectLst>
                <a:latin typeface="+mn-lt"/>
                <a:ea typeface="+mn-ea"/>
                <a:cs typeface="Ali-A-Sharif" pitchFamily="2" charset="-78"/>
              </a:rPr>
              <a:t>لكي </a:t>
            </a:r>
            <a:r>
              <a:rPr lang="ar-SA" sz="4000" b="1" dirty="0" smtClean="0">
                <a:effectLst>
                  <a:outerShdw blurRad="38100" dist="38100" dir="2700000" algn="tl">
                    <a:srgbClr val="000000">
                      <a:alpha val="43137"/>
                    </a:srgbClr>
                  </a:outerShdw>
                </a:effectLst>
                <a:latin typeface="+mn-lt"/>
                <a:ea typeface="+mn-ea"/>
                <a:cs typeface="Ali-A-Sharif" pitchFamily="2" charset="-78"/>
              </a:rPr>
              <a:t>يؤدي </a:t>
            </a:r>
            <a:r>
              <a:rPr lang="ar-SA" sz="4000" b="1" dirty="0">
                <a:effectLst>
                  <a:outerShdw blurRad="38100" dist="38100" dir="2700000" algn="tl">
                    <a:srgbClr val="000000">
                      <a:alpha val="43137"/>
                    </a:srgbClr>
                  </a:outerShdw>
                </a:effectLst>
                <a:latin typeface="+mn-lt"/>
                <a:ea typeface="+mn-ea"/>
                <a:cs typeface="Ali-A-Sharif" pitchFamily="2" charset="-78"/>
              </a:rPr>
              <a:t>دوره بشكل متوازن في </a:t>
            </a:r>
            <a:r>
              <a:rPr lang="ar-SA" sz="4000" b="1" dirty="0" smtClean="0">
                <a:effectLst>
                  <a:outerShdw blurRad="38100" dist="38100" dir="2700000" algn="tl">
                    <a:srgbClr val="000000">
                      <a:alpha val="43137"/>
                    </a:srgbClr>
                  </a:outerShdw>
                </a:effectLst>
                <a:latin typeface="+mn-lt"/>
                <a:ea typeface="+mn-ea"/>
                <a:cs typeface="Ali-A-Sharif" pitchFamily="2" charset="-78"/>
              </a:rPr>
              <a:t>الحياة</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a:t>
            </a:r>
            <a:r>
              <a:rPr lang="en-US" sz="4000" b="1" dirty="0" smtClean="0">
                <a:effectLst>
                  <a:outerShdw blurRad="38100" dist="38100" dir="2700000" algn="tl">
                    <a:srgbClr val="000000">
                      <a:alpha val="43137"/>
                    </a:srgbClr>
                  </a:outerShdw>
                </a:effectLst>
                <a:latin typeface="+mn-lt"/>
                <a:ea typeface="+mn-ea"/>
                <a:cs typeface="Ali-A-Sharif" pitchFamily="2" charset="-78"/>
              </a:rPr>
              <a:t> </a:t>
            </a:r>
            <a:endParaRPr lang="en-US" sz="4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87421555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1564"/>
            <a:ext cx="12192000" cy="831273"/>
          </a:xfrm>
        </p:spPr>
        <p:txBody>
          <a:bodyPr>
            <a:noAutofit/>
          </a:bodyPr>
          <a:lstStyle/>
          <a:p>
            <a:pPr algn="ctr"/>
            <a:r>
              <a:rPr lang="ar-SA"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مطالب النُّمو خلال مراحل عمر </a:t>
            </a:r>
            <a:r>
              <a:rPr lang="ar-SA" sz="72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الإنسان</a:t>
            </a:r>
            <a:endParaRPr lang="en-US"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96982" y="1066800"/>
            <a:ext cx="11984182" cy="5791200"/>
          </a:xfrm>
        </p:spPr>
        <p:txBody>
          <a:bodyPr>
            <a:normAutofit/>
          </a:bodyPr>
          <a:lstStyle/>
          <a:p>
            <a:pPr marL="0" indent="0" algn="r" rtl="1">
              <a:buNone/>
            </a:pPr>
            <a:r>
              <a:rPr lang="ar-SA" sz="5400" b="1" dirty="0">
                <a:solidFill>
                  <a:srgbClr val="0070C0"/>
                </a:solidFill>
                <a:effectLst>
                  <a:outerShdw blurRad="38100" dist="38100" dir="2700000" algn="tl">
                    <a:srgbClr val="000000">
                      <a:alpha val="43137"/>
                    </a:srgbClr>
                  </a:outerShdw>
                </a:effectLst>
                <a:cs typeface="Ali-A-Sharif" pitchFamily="2" charset="-78"/>
              </a:rPr>
              <a:t>أولاً: مطالب النُّمو في مراحل الطفولة </a:t>
            </a:r>
            <a:r>
              <a:rPr lang="ar-IQ" sz="5400" b="1" dirty="0" smtClean="0">
                <a:solidFill>
                  <a:srgbClr val="0070C0"/>
                </a:solidFill>
                <a:effectLst>
                  <a:outerShdw blurRad="38100" dist="38100" dir="2700000" algn="tl">
                    <a:srgbClr val="000000">
                      <a:alpha val="43137"/>
                    </a:srgbClr>
                  </a:outerShdw>
                </a:effectLst>
                <a:cs typeface="Ali-A-Sharif" pitchFamily="2" charset="-78"/>
              </a:rPr>
              <a:t>، </a:t>
            </a:r>
            <a:r>
              <a:rPr lang="ar-SA" sz="5400" b="1" dirty="0" smtClean="0">
                <a:solidFill>
                  <a:srgbClr val="0070C0"/>
                </a:solidFill>
                <a:effectLst>
                  <a:outerShdw blurRad="38100" dist="38100" dir="2700000" algn="tl">
                    <a:srgbClr val="000000">
                      <a:alpha val="43137"/>
                    </a:srgbClr>
                  </a:outerShdw>
                </a:effectLst>
                <a:cs typeface="Ali-A-Sharif" pitchFamily="2" charset="-78"/>
              </a:rPr>
              <a:t>من</a:t>
            </a:r>
            <a:r>
              <a:rPr lang="ar-IQ" sz="5400" b="1" dirty="0" smtClean="0">
                <a:solidFill>
                  <a:srgbClr val="0070C0"/>
                </a:solidFill>
                <a:effectLst>
                  <a:outerShdw blurRad="38100" dist="38100" dir="2700000" algn="tl">
                    <a:srgbClr val="000000">
                      <a:alpha val="43137"/>
                    </a:srgbClr>
                  </a:outerShdw>
                </a:effectLst>
                <a:cs typeface="Ali-A-Sharif" pitchFamily="2" charset="-78"/>
              </a:rPr>
              <a:t> </a:t>
            </a:r>
            <a:r>
              <a:rPr lang="ar-SA" sz="5400" b="1" dirty="0" smtClean="0">
                <a:effectLst>
                  <a:outerShdw blurRad="38100" dist="38100" dir="2700000" algn="tl">
                    <a:srgbClr val="000000">
                      <a:alpha val="43137"/>
                    </a:srgbClr>
                  </a:outerShdw>
                </a:effectLst>
                <a:cs typeface="Ali-A-Sharif" pitchFamily="2" charset="-78"/>
              </a:rPr>
              <a:t>(</a:t>
            </a:r>
            <a:r>
              <a:rPr lang="ar-SA" sz="5400" b="1" dirty="0" smtClean="0">
                <a:effectLst>
                  <a:outerShdw blurRad="38100" dist="38100" dir="2700000" algn="tl">
                    <a:srgbClr val="000000">
                      <a:alpha val="43137"/>
                    </a:srgbClr>
                  </a:outerShdw>
                </a:effectLst>
              </a:rPr>
              <a:t>1</a:t>
            </a:r>
            <a:r>
              <a:rPr lang="ar-SA" sz="5400" b="1" dirty="0" smtClean="0">
                <a:effectLst>
                  <a:outerShdw blurRad="38100" dist="38100" dir="2700000" algn="tl">
                    <a:srgbClr val="000000">
                      <a:alpha val="43137"/>
                    </a:srgbClr>
                  </a:outerShdw>
                </a:effectLst>
                <a:cs typeface="Ali-A-Sharif" pitchFamily="2" charset="-78"/>
              </a:rPr>
              <a:t>- </a:t>
            </a:r>
            <a:r>
              <a:rPr lang="ar-SA" sz="5400" b="1" dirty="0" smtClean="0">
                <a:effectLst>
                  <a:outerShdw blurRad="38100" dist="38100" dir="2700000" algn="tl">
                    <a:srgbClr val="000000">
                      <a:alpha val="43137"/>
                    </a:srgbClr>
                  </a:outerShdw>
                </a:effectLst>
              </a:rPr>
              <a:t>12</a:t>
            </a:r>
            <a:r>
              <a:rPr lang="ar-SA" sz="5400" b="1" dirty="0" smtClean="0">
                <a:effectLst>
                  <a:outerShdw blurRad="38100" dist="38100" dir="2700000" algn="tl">
                    <a:srgbClr val="000000">
                      <a:alpha val="43137"/>
                    </a:srgbClr>
                  </a:outerShdw>
                </a:effectLst>
                <a:cs typeface="Ali-A-Sharif" pitchFamily="2" charset="-78"/>
              </a:rPr>
              <a:t>)</a:t>
            </a:r>
            <a:r>
              <a:rPr lang="ar-IQ" sz="5400" b="1" dirty="0">
                <a:effectLst>
                  <a:outerShdw blurRad="38100" dist="38100" dir="2700000" algn="tl">
                    <a:srgbClr val="000000">
                      <a:alpha val="43137"/>
                    </a:srgbClr>
                  </a:outerShdw>
                </a:effectLst>
                <a:cs typeface="Ali-A-Sharif" pitchFamily="2" charset="-78"/>
              </a:rPr>
              <a:t> </a:t>
            </a:r>
            <a:r>
              <a:rPr lang="ar-IQ" sz="5400" b="1" dirty="0" smtClean="0">
                <a:solidFill>
                  <a:srgbClr val="0070C0"/>
                </a:solidFill>
                <a:effectLst>
                  <a:outerShdw blurRad="38100" dist="38100" dir="2700000" algn="tl">
                    <a:srgbClr val="000000">
                      <a:alpha val="43137"/>
                    </a:srgbClr>
                  </a:outerShdw>
                </a:effectLst>
                <a:cs typeface="Ali-A-Sharif" pitchFamily="2" charset="-78"/>
              </a:rPr>
              <a:t>سنة. </a:t>
            </a:r>
            <a:r>
              <a:rPr lang="ar-SA" sz="5400" b="1" dirty="0" smtClean="0">
                <a:solidFill>
                  <a:srgbClr val="0070C0"/>
                </a:solidFill>
                <a:effectLst>
                  <a:outerShdw blurRad="38100" dist="38100" dir="2700000" algn="tl">
                    <a:srgbClr val="000000">
                      <a:alpha val="43137"/>
                    </a:srgbClr>
                  </a:outerShdw>
                </a:effectLst>
                <a:cs typeface="Ali-A-Sharif" pitchFamily="2" charset="-78"/>
              </a:rPr>
              <a:t> </a:t>
            </a:r>
            <a:endParaRPr lang="en-US" sz="5400" b="1" dirty="0">
              <a:solidFill>
                <a:srgbClr val="0070C0"/>
              </a:solidFill>
              <a:effectLst>
                <a:outerShdw blurRad="38100" dist="38100" dir="2700000" algn="tl">
                  <a:srgbClr val="000000">
                    <a:alpha val="43137"/>
                  </a:srgbClr>
                </a:outerShdw>
              </a:effectLst>
              <a:cs typeface="Ali-A-Sharif" pitchFamily="2" charset="-78"/>
            </a:endParaRPr>
          </a:p>
          <a:p>
            <a:pPr lvl="0" algn="r" rtl="1">
              <a:buFont typeface="Wingdings" pitchFamily="2" charset="2"/>
              <a:buChar char="ü"/>
            </a:pPr>
            <a:r>
              <a:rPr lang="ar-SA" sz="4000" b="1" dirty="0">
                <a:solidFill>
                  <a:srgbClr val="00B050"/>
                </a:solidFill>
                <a:effectLst>
                  <a:outerShdw blurRad="38100" dist="38100" dir="2700000" algn="tl">
                    <a:srgbClr val="000000">
                      <a:alpha val="43137"/>
                    </a:srgbClr>
                  </a:outerShdw>
                </a:effectLst>
                <a:cs typeface="Ali-A-Azzam" pitchFamily="2" charset="-78"/>
              </a:rPr>
              <a:t>تعلم الكلام واكتساب اللغة.</a:t>
            </a:r>
            <a:endParaRPr lang="en-US" sz="4000" b="1" dirty="0">
              <a:solidFill>
                <a:srgbClr val="00B05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FF0000"/>
                </a:solidFill>
                <a:effectLst>
                  <a:outerShdw blurRad="38100" dist="38100" dir="2700000" algn="tl">
                    <a:srgbClr val="000000">
                      <a:alpha val="43137"/>
                    </a:srgbClr>
                  </a:outerShdw>
                </a:effectLst>
                <a:cs typeface="Ali-A-Azzam" pitchFamily="2" charset="-78"/>
              </a:rPr>
              <a:t>تعلم المشي والانتقال من مكان لأخر.</a:t>
            </a:r>
            <a:endParaRPr lang="en-US" sz="4000" b="1" dirty="0">
              <a:solidFill>
                <a:srgbClr val="FF000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0070C0"/>
                </a:solidFill>
                <a:effectLst>
                  <a:outerShdw blurRad="38100" dist="38100" dir="2700000" algn="tl">
                    <a:srgbClr val="000000">
                      <a:alpha val="43137"/>
                    </a:srgbClr>
                  </a:outerShdw>
                </a:effectLst>
                <a:cs typeface="Ali-A-Azzam" pitchFamily="2" charset="-78"/>
              </a:rPr>
              <a:t>تعلم عمليات الضبط والإخراج.</a:t>
            </a:r>
            <a:endParaRPr lang="ar-IQ" sz="4000" b="1" dirty="0">
              <a:solidFill>
                <a:srgbClr val="0070C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effectLst>
                  <a:outerShdw blurRad="38100" dist="38100" dir="2700000" algn="tl">
                    <a:srgbClr val="000000">
                      <a:alpha val="43137"/>
                    </a:srgbClr>
                  </a:outerShdw>
                </a:effectLst>
                <a:cs typeface="Ali-A-Azzam" pitchFamily="2" charset="-78"/>
              </a:rPr>
              <a:t>تعلم المهارات الاجتماعية والمعرفية اللازمة لشئون الحياة. </a:t>
            </a:r>
            <a:endParaRPr lang="en-US" sz="4000" b="1" dirty="0">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C00000"/>
                </a:solidFill>
                <a:effectLst>
                  <a:outerShdw blurRad="38100" dist="38100" dir="2700000" algn="tl">
                    <a:srgbClr val="000000">
                      <a:alpha val="43137"/>
                    </a:srgbClr>
                  </a:outerShdw>
                </a:effectLst>
                <a:cs typeface="Ali-A-Azzam" pitchFamily="2" charset="-78"/>
              </a:rPr>
              <a:t>تكوين الضمير وتمييز السلوكيات الصحيحة والخاطئة.</a:t>
            </a:r>
            <a:endParaRPr lang="en-US" sz="4000" b="1" dirty="0">
              <a:solidFill>
                <a:srgbClr val="C0000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7030A0"/>
                </a:solidFill>
                <a:effectLst>
                  <a:outerShdw blurRad="38100" dist="38100" dir="2700000" algn="tl">
                    <a:srgbClr val="000000">
                      <a:alpha val="43137"/>
                    </a:srgbClr>
                  </a:outerShdw>
                </a:effectLst>
                <a:cs typeface="Ali-A-Azzam" pitchFamily="2" charset="-78"/>
              </a:rPr>
              <a:t>تعلم المهارات الجسمية اللازمة للألعاب والأنشطة الاجتماعية.</a:t>
            </a:r>
            <a:endParaRPr lang="en-US" sz="4000" b="1" dirty="0">
              <a:solidFill>
                <a:srgbClr val="7030A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FFC000"/>
                </a:solidFill>
                <a:effectLst>
                  <a:outerShdw blurRad="38100" dist="38100" dir="2700000" algn="tl">
                    <a:srgbClr val="000000">
                      <a:alpha val="43137"/>
                    </a:srgbClr>
                  </a:outerShdw>
                </a:effectLst>
                <a:cs typeface="Ali-A-Azzam" pitchFamily="2" charset="-78"/>
              </a:rPr>
              <a:t>تعلم مهارات الاستقلال الذاتي.</a:t>
            </a:r>
            <a:endParaRPr lang="en-US" sz="4000" b="1" dirty="0">
              <a:solidFill>
                <a:srgbClr val="FFC000"/>
              </a:solidFill>
              <a:effectLst>
                <a:outerShdw blurRad="38100" dist="38100" dir="2700000" algn="tl">
                  <a:srgbClr val="000000">
                    <a:alpha val="43137"/>
                  </a:srgbClr>
                </a:outerShdw>
              </a:effectLst>
              <a:cs typeface="Ali-A-Azzam" pitchFamily="2" charset="-78"/>
            </a:endParaRPr>
          </a:p>
          <a:p>
            <a:pPr marL="0" indent="0" algn="just" rtl="1">
              <a:lnSpc>
                <a:spcPct val="150000"/>
              </a:lnSpc>
              <a:spcBef>
                <a:spcPts val="600"/>
              </a:spcBef>
              <a:buNone/>
            </a:pPr>
            <a:endParaRPr lang="ar-IQ" sz="3600" b="1" dirty="0" smtClean="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424805889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1673"/>
            <a:ext cx="12192000" cy="900545"/>
          </a:xfrm>
        </p:spPr>
        <p:txBody>
          <a:bodyPr>
            <a:noAutofit/>
          </a:bodyPr>
          <a:lstStyle/>
          <a:p>
            <a:pPr algn="ctr"/>
            <a:r>
              <a:rPr lang="ar-SA" sz="54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ثانياً: مطالب النُّمو في مراحل </a:t>
            </a:r>
            <a:r>
              <a:rPr lang="ar-SA" sz="54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المراهقة</a:t>
            </a:r>
            <a:r>
              <a:rPr lang="ar-SA" sz="54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 من</a:t>
            </a:r>
            <a:r>
              <a:rPr lang="ar-SA" sz="54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 </a:t>
            </a: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a:t>
            </a: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mn-cs"/>
              </a:rPr>
              <a:t>12</a:t>
            </a: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 </a:t>
            </a:r>
            <a:r>
              <a:rPr lang="ar-SA" sz="5400" b="1" dirty="0">
                <a:solidFill>
                  <a:srgbClr val="0070C0"/>
                </a:solidFill>
                <a:effectLst>
                  <a:outerShdw blurRad="38100" dist="38100" dir="2700000" algn="tl">
                    <a:srgbClr val="000000">
                      <a:alpha val="43137"/>
                    </a:srgbClr>
                  </a:outerShdw>
                </a:effectLst>
                <a:latin typeface="Sakkal Majalla" panose="02000000000000000000" pitchFamily="2" charset="-78"/>
                <a:cs typeface="+mn-cs"/>
              </a:rPr>
              <a:t>21</a:t>
            </a: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a:t>
            </a:r>
            <a:endParaRPr lang="en-US" sz="5400" b="1" dirty="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207818" y="1357745"/>
            <a:ext cx="11665527" cy="5735782"/>
          </a:xfrm>
        </p:spPr>
        <p:txBody>
          <a:bodyPr>
            <a:normAutofit/>
          </a:bodyPr>
          <a:lstStyle/>
          <a:p>
            <a:pPr lvl="0" algn="r" rtl="1">
              <a:buFont typeface="Wingdings" pitchFamily="2" charset="2"/>
              <a:buChar char="§"/>
            </a:pPr>
            <a:r>
              <a:rPr lang="ar-IQ" sz="4400" b="1" dirty="0" smtClean="0">
                <a:effectLst>
                  <a:outerShdw blurRad="38100" dist="38100" dir="2700000" algn="tl">
                    <a:srgbClr val="000000">
                      <a:alpha val="43137"/>
                    </a:srgbClr>
                  </a:outerShdw>
                </a:effectLst>
                <a:cs typeface="Ali-A-Azzam" pitchFamily="2" charset="-78"/>
              </a:rPr>
              <a:t> </a:t>
            </a:r>
            <a:r>
              <a:rPr lang="ar-SA" sz="4400" b="1" dirty="0" smtClean="0">
                <a:effectLst>
                  <a:outerShdw blurRad="38100" dist="38100" dir="2700000" algn="tl">
                    <a:srgbClr val="000000">
                      <a:alpha val="43137"/>
                    </a:srgbClr>
                  </a:outerShdw>
                </a:effectLst>
                <a:cs typeface="Ali-A-Azzam" pitchFamily="2" charset="-78"/>
              </a:rPr>
              <a:t>تكوين </a:t>
            </a:r>
            <a:r>
              <a:rPr lang="ar-SA" sz="4400" b="1" dirty="0">
                <a:effectLst>
                  <a:outerShdw blurRad="38100" dist="38100" dir="2700000" algn="tl">
                    <a:srgbClr val="000000">
                      <a:alpha val="43137"/>
                    </a:srgbClr>
                  </a:outerShdw>
                </a:effectLst>
                <a:cs typeface="Ali-A-Azzam" pitchFamily="2" charset="-78"/>
              </a:rPr>
              <a:t>علاقات جديدة ناضجة مع رفاق السن.</a:t>
            </a:r>
            <a:endParaRPr lang="en-US" sz="4400" b="1" dirty="0">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FFC000"/>
                </a:solidFill>
                <a:effectLst>
                  <a:outerShdw blurRad="38100" dist="38100" dir="2700000" algn="tl">
                    <a:srgbClr val="000000">
                      <a:alpha val="43137"/>
                    </a:srgbClr>
                  </a:outerShdw>
                </a:effectLst>
                <a:cs typeface="Ali-A-Azzam" pitchFamily="2" charset="-78"/>
              </a:rPr>
              <a:t> </a:t>
            </a:r>
            <a:r>
              <a:rPr lang="ar-SA" sz="4800" b="1" dirty="0" smtClean="0">
                <a:solidFill>
                  <a:srgbClr val="FFC000"/>
                </a:solidFill>
                <a:effectLst>
                  <a:outerShdw blurRad="38100" dist="38100" dir="2700000" algn="tl">
                    <a:srgbClr val="000000">
                      <a:alpha val="43137"/>
                    </a:srgbClr>
                  </a:outerShdw>
                </a:effectLst>
                <a:cs typeface="Ali-A-Azzam" pitchFamily="2" charset="-78"/>
              </a:rPr>
              <a:t>اكتساب </a:t>
            </a:r>
            <a:r>
              <a:rPr lang="ar-SA" sz="4800" b="1" dirty="0">
                <a:solidFill>
                  <a:srgbClr val="FFC000"/>
                </a:solidFill>
                <a:effectLst>
                  <a:outerShdw blurRad="38100" dist="38100" dir="2700000" algn="tl">
                    <a:srgbClr val="000000">
                      <a:alpha val="43137"/>
                    </a:srgbClr>
                  </a:outerShdw>
                </a:effectLst>
                <a:cs typeface="Ali-A-Azzam" pitchFamily="2" charset="-78"/>
              </a:rPr>
              <a:t>الدور الاجتماعي السليم.</a:t>
            </a:r>
            <a:endParaRPr lang="en-US" sz="4800" b="1" dirty="0">
              <a:solidFill>
                <a:srgbClr val="FFC00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00B050"/>
                </a:solidFill>
                <a:effectLst>
                  <a:outerShdw blurRad="38100" dist="38100" dir="2700000" algn="tl">
                    <a:srgbClr val="000000">
                      <a:alpha val="43137"/>
                    </a:srgbClr>
                  </a:outerShdw>
                </a:effectLst>
                <a:cs typeface="Ali-A-Azzam" pitchFamily="2" charset="-78"/>
              </a:rPr>
              <a:t> </a:t>
            </a:r>
            <a:r>
              <a:rPr lang="ar-SA" sz="4400" b="1" dirty="0" smtClean="0">
                <a:solidFill>
                  <a:srgbClr val="00B050"/>
                </a:solidFill>
                <a:effectLst>
                  <a:outerShdw blurRad="38100" dist="38100" dir="2700000" algn="tl">
                    <a:srgbClr val="000000">
                      <a:alpha val="43137"/>
                    </a:srgbClr>
                  </a:outerShdw>
                </a:effectLst>
                <a:cs typeface="Ali-A-Azzam" pitchFamily="2" charset="-78"/>
              </a:rPr>
              <a:t>تقبل </a:t>
            </a:r>
            <a:r>
              <a:rPr lang="ar-SA" sz="4400" b="1" dirty="0">
                <a:solidFill>
                  <a:srgbClr val="00B050"/>
                </a:solidFill>
                <a:effectLst>
                  <a:outerShdw blurRad="38100" dist="38100" dir="2700000" algn="tl">
                    <a:srgbClr val="000000">
                      <a:alpha val="43137"/>
                    </a:srgbClr>
                  </a:outerShdw>
                </a:effectLst>
                <a:cs typeface="Ali-A-Azzam" pitchFamily="2" charset="-78"/>
              </a:rPr>
              <a:t>التغيرات الجسمية والتوافق معها.</a:t>
            </a:r>
            <a:endParaRPr lang="en-US" sz="4400" b="1" dirty="0">
              <a:solidFill>
                <a:srgbClr val="00B05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FF0000"/>
                </a:solidFill>
                <a:effectLst>
                  <a:outerShdw blurRad="38100" dist="38100" dir="2700000" algn="tl">
                    <a:srgbClr val="000000">
                      <a:alpha val="43137"/>
                    </a:srgbClr>
                  </a:outerShdw>
                </a:effectLst>
                <a:cs typeface="Ali-A-Azzam" pitchFamily="2" charset="-78"/>
              </a:rPr>
              <a:t> </a:t>
            </a:r>
            <a:r>
              <a:rPr lang="ar-SA" sz="4400" b="1" dirty="0" smtClean="0">
                <a:solidFill>
                  <a:srgbClr val="FF0000"/>
                </a:solidFill>
                <a:effectLst>
                  <a:outerShdw blurRad="38100" dist="38100" dir="2700000" algn="tl">
                    <a:srgbClr val="000000">
                      <a:alpha val="43137"/>
                    </a:srgbClr>
                  </a:outerShdw>
                </a:effectLst>
                <a:cs typeface="Ali-A-Azzam" pitchFamily="2" charset="-78"/>
              </a:rPr>
              <a:t>تحقيق </a:t>
            </a:r>
            <a:r>
              <a:rPr lang="ar-SA" sz="4400" b="1" dirty="0">
                <a:solidFill>
                  <a:srgbClr val="FF0000"/>
                </a:solidFill>
                <a:effectLst>
                  <a:outerShdw blurRad="38100" dist="38100" dir="2700000" algn="tl">
                    <a:srgbClr val="000000">
                      <a:alpha val="43137"/>
                    </a:srgbClr>
                  </a:outerShdw>
                </a:effectLst>
                <a:cs typeface="Ali-A-Azzam" pitchFamily="2" charset="-78"/>
              </a:rPr>
              <a:t>الاستقلال الاجتماعي عن الوالدين والأصدقاء.</a:t>
            </a:r>
            <a:endParaRPr lang="en-US" sz="4400" b="1" dirty="0">
              <a:solidFill>
                <a:srgbClr val="FF000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0070C0"/>
                </a:solidFill>
                <a:effectLst>
                  <a:outerShdw blurRad="38100" dist="38100" dir="2700000" algn="tl">
                    <a:srgbClr val="000000">
                      <a:alpha val="43137"/>
                    </a:srgbClr>
                  </a:outerShdw>
                </a:effectLst>
                <a:cs typeface="Ali-A-Azzam" pitchFamily="2" charset="-78"/>
              </a:rPr>
              <a:t> </a:t>
            </a:r>
            <a:r>
              <a:rPr lang="ar-SA" sz="4400" b="1" dirty="0" smtClean="0">
                <a:solidFill>
                  <a:srgbClr val="0070C0"/>
                </a:solidFill>
                <a:effectLst>
                  <a:outerShdw blurRad="38100" dist="38100" dir="2700000" algn="tl">
                    <a:srgbClr val="000000">
                      <a:alpha val="43137"/>
                    </a:srgbClr>
                  </a:outerShdw>
                </a:effectLst>
                <a:cs typeface="Ali-A-Azzam" pitchFamily="2" charset="-78"/>
              </a:rPr>
              <a:t>تحقيق </a:t>
            </a:r>
            <a:r>
              <a:rPr lang="ar-SA" sz="4400" b="1" dirty="0">
                <a:solidFill>
                  <a:srgbClr val="0070C0"/>
                </a:solidFill>
                <a:effectLst>
                  <a:outerShdw blurRad="38100" dist="38100" dir="2700000" algn="tl">
                    <a:srgbClr val="000000">
                      <a:alpha val="43137"/>
                    </a:srgbClr>
                  </a:outerShdw>
                </a:effectLst>
                <a:cs typeface="Ali-A-Azzam" pitchFamily="2" charset="-78"/>
              </a:rPr>
              <a:t>الاستقلال الاقتصادي.</a:t>
            </a:r>
            <a:endParaRPr lang="en-US" sz="4400" b="1" dirty="0">
              <a:solidFill>
                <a:srgbClr val="0070C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7030A0"/>
                </a:solidFill>
                <a:effectLst>
                  <a:outerShdw blurRad="38100" dist="38100" dir="2700000" algn="tl">
                    <a:srgbClr val="000000">
                      <a:alpha val="43137"/>
                    </a:srgbClr>
                  </a:outerShdw>
                </a:effectLst>
                <a:cs typeface="Ali-A-Azzam" pitchFamily="2" charset="-78"/>
              </a:rPr>
              <a:t> </a:t>
            </a:r>
            <a:r>
              <a:rPr lang="ar-SA" sz="4400" b="1" dirty="0" smtClean="0">
                <a:solidFill>
                  <a:srgbClr val="7030A0"/>
                </a:solidFill>
                <a:effectLst>
                  <a:outerShdw blurRad="38100" dist="38100" dir="2700000" algn="tl">
                    <a:srgbClr val="000000">
                      <a:alpha val="43137"/>
                    </a:srgbClr>
                  </a:outerShdw>
                </a:effectLst>
                <a:cs typeface="Ali-A-Azzam" pitchFamily="2" charset="-78"/>
              </a:rPr>
              <a:t>الإعداد </a:t>
            </a:r>
            <a:r>
              <a:rPr lang="ar-SA" sz="4400" b="1" dirty="0">
                <a:solidFill>
                  <a:srgbClr val="7030A0"/>
                </a:solidFill>
                <a:effectLst>
                  <a:outerShdw blurRad="38100" dist="38100" dir="2700000" algn="tl">
                    <a:srgbClr val="000000">
                      <a:alpha val="43137"/>
                    </a:srgbClr>
                  </a:outerShdw>
                </a:effectLst>
                <a:cs typeface="Ali-A-Azzam" pitchFamily="2" charset="-78"/>
              </a:rPr>
              <a:t>والاستعداد للزواج والحياة الأسرية.</a:t>
            </a:r>
            <a:endParaRPr lang="en-US" sz="4400" b="1" dirty="0">
              <a:solidFill>
                <a:srgbClr val="7030A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C00000"/>
                </a:solidFill>
                <a:effectLst>
                  <a:outerShdw blurRad="38100" dist="38100" dir="2700000" algn="tl">
                    <a:srgbClr val="000000">
                      <a:alpha val="43137"/>
                    </a:srgbClr>
                  </a:outerShdw>
                </a:effectLst>
                <a:cs typeface="Ali-A-Azzam" pitchFamily="2" charset="-78"/>
              </a:rPr>
              <a:t> </a:t>
            </a:r>
            <a:r>
              <a:rPr lang="ar-SA" sz="4400" b="1" dirty="0" smtClean="0">
                <a:solidFill>
                  <a:srgbClr val="C00000"/>
                </a:solidFill>
                <a:effectLst>
                  <a:outerShdw blurRad="38100" dist="38100" dir="2700000" algn="tl">
                    <a:srgbClr val="000000">
                      <a:alpha val="43137"/>
                    </a:srgbClr>
                  </a:outerShdw>
                </a:effectLst>
                <a:cs typeface="Ali-A-Azzam" pitchFamily="2" charset="-78"/>
              </a:rPr>
              <a:t>اكتساب </a:t>
            </a:r>
            <a:r>
              <a:rPr lang="ar-SA" sz="4400" b="1" dirty="0">
                <a:solidFill>
                  <a:srgbClr val="C00000"/>
                </a:solidFill>
                <a:effectLst>
                  <a:outerShdw blurRad="38100" dist="38100" dir="2700000" algn="tl">
                    <a:srgbClr val="000000">
                      <a:alpha val="43137"/>
                    </a:srgbClr>
                  </a:outerShdw>
                </a:effectLst>
                <a:cs typeface="Ali-A-Azzam" pitchFamily="2" charset="-78"/>
              </a:rPr>
              <a:t>القيم الدينية والاجتماعية ومعايير الأخلاق في المجتمع</a:t>
            </a:r>
            <a:r>
              <a:rPr lang="ar-IQ" sz="4400" b="1" dirty="0">
                <a:solidFill>
                  <a:srgbClr val="C00000"/>
                </a:solidFill>
                <a:effectLst>
                  <a:outerShdw blurRad="38100" dist="38100" dir="2700000" algn="tl">
                    <a:srgbClr val="000000">
                      <a:alpha val="43137"/>
                    </a:srgbClr>
                  </a:outerShdw>
                </a:effectLst>
                <a:cs typeface="Ali-A-Azzam" pitchFamily="2" charset="-78"/>
              </a:rPr>
              <a:t>. </a:t>
            </a:r>
          </a:p>
        </p:txBody>
      </p:sp>
    </p:spTree>
    <p:extLst>
      <p:ext uri="{BB962C8B-B14F-4D97-AF65-F5344CB8AC3E}">
        <p14:creationId xmlns:p14="http://schemas.microsoft.com/office/powerpoint/2010/main" val="376526170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66254"/>
            <a:ext cx="12192000" cy="1094509"/>
          </a:xfrm>
        </p:spPr>
        <p:txBody>
          <a:bodyPr>
            <a:noAutofit/>
          </a:bodyPr>
          <a:lstStyle/>
          <a:p>
            <a:pPr algn="ctr"/>
            <a:r>
              <a:rPr lang="ar-SA" sz="5400" b="1" dirty="0">
                <a:solidFill>
                  <a:srgbClr val="0070C0"/>
                </a:solidFill>
                <a:effectLst>
                  <a:outerShdw blurRad="38100" dist="38100" dir="2700000" algn="tl">
                    <a:srgbClr val="000000">
                      <a:alpha val="43137"/>
                    </a:srgbClr>
                  </a:outerShdw>
                </a:effectLst>
                <a:cs typeface="Ali-A-Samik" pitchFamily="2" charset="-78"/>
              </a:rPr>
              <a:t>ثالثاً: مطالب النُّمو في مرحلة </a:t>
            </a:r>
            <a:r>
              <a:rPr lang="ar-SA" sz="5400" b="1" dirty="0" smtClean="0">
                <a:solidFill>
                  <a:srgbClr val="0070C0"/>
                </a:solidFill>
                <a:effectLst>
                  <a:outerShdw blurRad="38100" dist="38100" dir="2700000" algn="tl">
                    <a:srgbClr val="000000">
                      <a:alpha val="43137"/>
                    </a:srgbClr>
                  </a:outerShdw>
                </a:effectLst>
                <a:cs typeface="Ali-A-Samik" pitchFamily="2" charset="-78"/>
              </a:rPr>
              <a:t>الر</a:t>
            </a:r>
            <a:r>
              <a:rPr lang="ar-IQ" sz="5400" b="1" dirty="0" smtClean="0">
                <a:solidFill>
                  <a:srgbClr val="0070C0"/>
                </a:solidFill>
                <a:effectLst>
                  <a:outerShdw blurRad="38100" dist="38100" dir="2700000" algn="tl">
                    <a:srgbClr val="000000">
                      <a:alpha val="43137"/>
                    </a:srgbClr>
                  </a:outerShdw>
                </a:effectLst>
                <a:cs typeface="Ali-A-Samik" pitchFamily="2" charset="-78"/>
              </a:rPr>
              <a:t>ُّ</a:t>
            </a:r>
            <a:r>
              <a:rPr lang="ar-SA" sz="5400" b="1" dirty="0" smtClean="0">
                <a:solidFill>
                  <a:srgbClr val="0070C0"/>
                </a:solidFill>
                <a:effectLst>
                  <a:outerShdw blurRad="38100" dist="38100" dir="2700000" algn="tl">
                    <a:srgbClr val="000000">
                      <a:alpha val="43137"/>
                    </a:srgbClr>
                  </a:outerShdw>
                </a:effectLst>
                <a:cs typeface="Ali-A-Samik" pitchFamily="2" charset="-78"/>
              </a:rPr>
              <a:t>شد والن</a:t>
            </a:r>
            <a:r>
              <a:rPr lang="ar-IQ" sz="5400" b="1" dirty="0" smtClean="0">
                <a:solidFill>
                  <a:srgbClr val="0070C0"/>
                </a:solidFill>
                <a:effectLst>
                  <a:outerShdw blurRad="38100" dist="38100" dir="2700000" algn="tl">
                    <a:srgbClr val="000000">
                      <a:alpha val="43137"/>
                    </a:srgbClr>
                  </a:outerShdw>
                </a:effectLst>
                <a:cs typeface="Ali-A-Samik" pitchFamily="2" charset="-78"/>
              </a:rPr>
              <a:t>ُّ</a:t>
            </a:r>
            <a:r>
              <a:rPr lang="ar-SA" sz="5400" b="1" dirty="0" smtClean="0">
                <a:solidFill>
                  <a:srgbClr val="0070C0"/>
                </a:solidFill>
                <a:effectLst>
                  <a:outerShdw blurRad="38100" dist="38100" dir="2700000" algn="tl">
                    <a:srgbClr val="000000">
                      <a:alpha val="43137"/>
                    </a:srgbClr>
                  </a:outerShdw>
                </a:effectLst>
                <a:cs typeface="Ali-A-Samik" pitchFamily="2" charset="-78"/>
              </a:rPr>
              <a:t>ضج </a:t>
            </a:r>
            <a:r>
              <a:rPr lang="ar-SA" sz="5400" b="1" dirty="0">
                <a:solidFill>
                  <a:srgbClr val="FFC000"/>
                </a:solidFill>
                <a:effectLst>
                  <a:outerShdw blurRad="38100" dist="38100" dir="2700000" algn="tl">
                    <a:srgbClr val="000000">
                      <a:alpha val="43137"/>
                    </a:srgbClr>
                  </a:outerShdw>
                </a:effectLst>
                <a:cs typeface="Ali-A-Samik" pitchFamily="2" charset="-78"/>
              </a:rPr>
              <a:t>(من </a:t>
            </a:r>
            <a:r>
              <a:rPr lang="ar-SA" sz="5400" b="1" dirty="0">
                <a:solidFill>
                  <a:srgbClr val="FFC000"/>
                </a:solidFill>
                <a:effectLst>
                  <a:outerShdw blurRad="38100" dist="38100" dir="2700000" algn="tl">
                    <a:srgbClr val="000000">
                      <a:alpha val="43137"/>
                    </a:srgbClr>
                  </a:outerShdw>
                </a:effectLst>
                <a:cs typeface="+mn-cs"/>
              </a:rPr>
              <a:t>21</a:t>
            </a:r>
            <a:r>
              <a:rPr lang="ar-SA" sz="5400" b="1" dirty="0">
                <a:solidFill>
                  <a:srgbClr val="FFC000"/>
                </a:solidFill>
                <a:effectLst>
                  <a:outerShdw blurRad="38100" dist="38100" dir="2700000" algn="tl">
                    <a:srgbClr val="000000">
                      <a:alpha val="43137"/>
                    </a:srgbClr>
                  </a:outerShdw>
                </a:effectLst>
                <a:cs typeface="Ali-A-Samik" pitchFamily="2" charset="-78"/>
              </a:rPr>
              <a:t>- </a:t>
            </a:r>
            <a:r>
              <a:rPr lang="ar-SA" sz="5400" b="1" dirty="0">
                <a:solidFill>
                  <a:srgbClr val="FFC000"/>
                </a:solidFill>
                <a:effectLst>
                  <a:outerShdw blurRad="38100" dist="38100" dir="2700000" algn="tl">
                    <a:srgbClr val="000000">
                      <a:alpha val="43137"/>
                    </a:srgbClr>
                  </a:outerShdw>
                </a:effectLst>
                <a:cs typeface="+mn-cs"/>
              </a:rPr>
              <a:t>40</a:t>
            </a:r>
            <a:r>
              <a:rPr lang="ar-SA" sz="5400" b="1" dirty="0">
                <a:solidFill>
                  <a:srgbClr val="FFC000"/>
                </a:solidFill>
                <a:effectLst>
                  <a:outerShdw blurRad="38100" dist="38100" dir="2700000" algn="tl">
                    <a:srgbClr val="000000">
                      <a:alpha val="43137"/>
                    </a:srgbClr>
                  </a:outerShdw>
                </a:effectLst>
                <a:cs typeface="Ali-A-Samik" pitchFamily="2" charset="-78"/>
              </a:rPr>
              <a:t>)</a:t>
            </a:r>
            <a:endParaRPr lang="en-US" sz="5400" b="1" dirty="0">
              <a:solidFill>
                <a:srgbClr val="FFC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96983" y="1357744"/>
            <a:ext cx="11582400" cy="5112329"/>
          </a:xfrm>
        </p:spPr>
        <p:txBody>
          <a:bodyPr>
            <a:normAutofit/>
          </a:bodyPr>
          <a:lstStyle/>
          <a:p>
            <a:pPr lvl="0" algn="r" rtl="1">
              <a:lnSpc>
                <a:spcPct val="150000"/>
              </a:lnSpc>
              <a:buFont typeface="Wingdings" pitchFamily="2" charset="2"/>
              <a:buChar char="Ø"/>
            </a:pPr>
            <a:r>
              <a:rPr lang="ar-IQ" sz="4800" b="1" dirty="0" smtClean="0">
                <a:solidFill>
                  <a:srgbClr val="FF0000"/>
                </a:solidFill>
                <a:effectLst>
                  <a:outerShdw blurRad="38100" dist="38100" dir="2700000" algn="tl">
                    <a:srgbClr val="000000">
                      <a:alpha val="43137"/>
                    </a:srgbClr>
                  </a:outerShdw>
                </a:effectLst>
                <a:cs typeface="Ali-A-Azzam" pitchFamily="2" charset="-78"/>
              </a:rPr>
              <a:t> </a:t>
            </a:r>
            <a:r>
              <a:rPr lang="ar-SA" sz="4800" b="1" dirty="0" smtClean="0">
                <a:solidFill>
                  <a:srgbClr val="FF0000"/>
                </a:solidFill>
                <a:effectLst>
                  <a:outerShdw blurRad="38100" dist="38100" dir="2700000" algn="tl">
                    <a:srgbClr val="000000">
                      <a:alpha val="43137"/>
                    </a:srgbClr>
                  </a:outerShdw>
                </a:effectLst>
                <a:cs typeface="Ali-A-Azzam" pitchFamily="2" charset="-78"/>
              </a:rPr>
              <a:t>تنمية </a:t>
            </a:r>
            <a:r>
              <a:rPr lang="ar-SA" sz="4800" b="1" dirty="0">
                <a:solidFill>
                  <a:srgbClr val="FF0000"/>
                </a:solidFill>
                <a:effectLst>
                  <a:outerShdw blurRad="38100" dist="38100" dir="2700000" algn="tl">
                    <a:srgbClr val="000000">
                      <a:alpha val="43137"/>
                    </a:srgbClr>
                  </a:outerShdw>
                </a:effectLst>
                <a:cs typeface="Ali-A-Azzam" pitchFamily="2" charset="-78"/>
              </a:rPr>
              <a:t>الخبرات المعرفية والاجتماعية.</a:t>
            </a:r>
            <a:endParaRPr lang="en-US" sz="4800" b="1" dirty="0">
              <a:solidFill>
                <a:srgbClr val="FF0000"/>
              </a:solidFill>
              <a:effectLst>
                <a:outerShdw blurRad="38100" dist="38100" dir="2700000" algn="tl">
                  <a:srgbClr val="000000">
                    <a:alpha val="43137"/>
                  </a:srgbClr>
                </a:outerShdw>
              </a:effectLst>
              <a:cs typeface="Ali-A-Azzam" pitchFamily="2" charset="-78"/>
            </a:endParaRPr>
          </a:p>
          <a:p>
            <a:pPr lvl="0" algn="r" rtl="1">
              <a:lnSpc>
                <a:spcPct val="150000"/>
              </a:lnSpc>
              <a:buFont typeface="Wingdings" pitchFamily="2" charset="2"/>
              <a:buChar char="Ø"/>
            </a:pPr>
            <a:r>
              <a:rPr lang="ar-IQ" sz="4800" b="1" dirty="0" smtClean="0">
                <a:solidFill>
                  <a:srgbClr val="00B050"/>
                </a:solidFill>
                <a:effectLst>
                  <a:outerShdw blurRad="38100" dist="38100" dir="2700000" algn="tl">
                    <a:srgbClr val="000000">
                      <a:alpha val="43137"/>
                    </a:srgbClr>
                  </a:outerShdw>
                </a:effectLst>
                <a:cs typeface="Ali-A-Azzam" pitchFamily="2" charset="-78"/>
              </a:rPr>
              <a:t> </a:t>
            </a:r>
            <a:r>
              <a:rPr lang="ar-SA" sz="4800" b="1" dirty="0" smtClean="0">
                <a:solidFill>
                  <a:srgbClr val="00B050"/>
                </a:solidFill>
                <a:effectLst>
                  <a:outerShdw blurRad="38100" dist="38100" dir="2700000" algn="tl">
                    <a:srgbClr val="000000">
                      <a:alpha val="43137"/>
                    </a:srgbClr>
                  </a:outerShdw>
                </a:effectLst>
                <a:cs typeface="Ali-A-Azzam" pitchFamily="2" charset="-78"/>
              </a:rPr>
              <a:t>اختيار </a:t>
            </a:r>
            <a:r>
              <a:rPr lang="ar-SA" sz="4800" b="1" dirty="0">
                <a:solidFill>
                  <a:srgbClr val="00B050"/>
                </a:solidFill>
                <a:effectLst>
                  <a:outerShdw blurRad="38100" dist="38100" dir="2700000" algn="tl">
                    <a:srgbClr val="000000">
                      <a:alpha val="43137"/>
                    </a:srgbClr>
                  </a:outerShdw>
                </a:effectLst>
                <a:cs typeface="Ali-A-Azzam" pitchFamily="2" charset="-78"/>
              </a:rPr>
              <a:t>الزوج أو الزوجة، والحياة الأسرية المستقلة. </a:t>
            </a:r>
            <a:endParaRPr lang="en-US" sz="4800" b="1" dirty="0">
              <a:solidFill>
                <a:srgbClr val="00B050"/>
              </a:solidFill>
              <a:effectLst>
                <a:outerShdw blurRad="38100" dist="38100" dir="2700000" algn="tl">
                  <a:srgbClr val="000000">
                    <a:alpha val="43137"/>
                  </a:srgbClr>
                </a:outerShdw>
              </a:effectLst>
              <a:cs typeface="Ali-A-Azzam" pitchFamily="2" charset="-78"/>
            </a:endParaRPr>
          </a:p>
          <a:p>
            <a:pPr lvl="0" algn="r" rtl="1">
              <a:lnSpc>
                <a:spcPct val="150000"/>
              </a:lnSpc>
              <a:buFont typeface="Wingdings" pitchFamily="2" charset="2"/>
              <a:buChar char="Ø"/>
            </a:pPr>
            <a:r>
              <a:rPr lang="ar-IQ" sz="4800" b="1" dirty="0" smtClean="0">
                <a:solidFill>
                  <a:srgbClr val="002060"/>
                </a:solidFill>
                <a:effectLst>
                  <a:outerShdw blurRad="38100" dist="38100" dir="2700000" algn="tl">
                    <a:srgbClr val="000000">
                      <a:alpha val="43137"/>
                    </a:srgbClr>
                  </a:outerShdw>
                </a:effectLst>
                <a:cs typeface="Ali-A-Azzam" pitchFamily="2" charset="-78"/>
              </a:rPr>
              <a:t> </a:t>
            </a:r>
            <a:r>
              <a:rPr lang="ar-SA" sz="4800" b="1" dirty="0" smtClean="0">
                <a:solidFill>
                  <a:srgbClr val="002060"/>
                </a:solidFill>
                <a:effectLst>
                  <a:outerShdw blurRad="38100" dist="38100" dir="2700000" algn="tl">
                    <a:srgbClr val="000000">
                      <a:alpha val="43137"/>
                    </a:srgbClr>
                  </a:outerShdw>
                </a:effectLst>
                <a:cs typeface="Ali-A-Azzam" pitchFamily="2" charset="-78"/>
              </a:rPr>
              <a:t>تكوين </a:t>
            </a:r>
            <a:r>
              <a:rPr lang="ar-SA" sz="4800" b="1" dirty="0">
                <a:solidFill>
                  <a:srgbClr val="002060"/>
                </a:solidFill>
                <a:effectLst>
                  <a:outerShdw blurRad="38100" dist="38100" dir="2700000" algn="tl">
                    <a:srgbClr val="000000">
                      <a:alpha val="43137"/>
                    </a:srgbClr>
                  </a:outerShdw>
                </a:effectLst>
                <a:cs typeface="Ali-A-Azzam" pitchFamily="2" charset="-78"/>
              </a:rPr>
              <a:t>مستوى اقتصادي واجتماعي مناسب ومستقر. </a:t>
            </a:r>
            <a:endParaRPr lang="en-US" sz="4800" b="1" dirty="0">
              <a:solidFill>
                <a:srgbClr val="002060"/>
              </a:solidFill>
              <a:effectLst>
                <a:outerShdw blurRad="38100" dist="38100" dir="2700000" algn="tl">
                  <a:srgbClr val="000000">
                    <a:alpha val="43137"/>
                  </a:srgbClr>
                </a:outerShdw>
              </a:effectLst>
              <a:cs typeface="Ali-A-Azzam" pitchFamily="2" charset="-78"/>
            </a:endParaRPr>
          </a:p>
        </p:txBody>
      </p:sp>
    </p:spTree>
    <p:extLst>
      <p:ext uri="{BB962C8B-B14F-4D97-AF65-F5344CB8AC3E}">
        <p14:creationId xmlns:p14="http://schemas.microsoft.com/office/powerpoint/2010/main" val="22320768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66254"/>
            <a:ext cx="12192000" cy="1094509"/>
          </a:xfrm>
        </p:spPr>
        <p:txBody>
          <a:bodyPr>
            <a:noAutofit/>
          </a:bodyPr>
          <a:lstStyle/>
          <a:p>
            <a:pPr algn="ctr"/>
            <a:r>
              <a:rPr lang="ar-IQ" sz="5400" b="1" smtClean="0">
                <a:solidFill>
                  <a:srgbClr val="00B050"/>
                </a:solidFill>
                <a:effectLst>
                  <a:outerShdw blurRad="38100" dist="38100" dir="2700000" algn="tl">
                    <a:srgbClr val="000000">
                      <a:alpha val="43137"/>
                    </a:srgbClr>
                  </a:outerShdw>
                </a:effectLst>
                <a:cs typeface="Ali-A-Samik" pitchFamily="2" charset="-78"/>
              </a:rPr>
              <a:t>رابعاً</a:t>
            </a:r>
            <a:r>
              <a:rPr lang="ar-SA" sz="5400" b="1" dirty="0" smtClean="0">
                <a:solidFill>
                  <a:srgbClr val="00B050"/>
                </a:solidFill>
                <a:effectLst>
                  <a:outerShdw blurRad="38100" dist="38100" dir="2700000" algn="tl">
                    <a:srgbClr val="000000">
                      <a:alpha val="43137"/>
                    </a:srgbClr>
                  </a:outerShdw>
                </a:effectLst>
                <a:cs typeface="Ali-A-Samik" pitchFamily="2" charset="-78"/>
              </a:rPr>
              <a:t>: </a:t>
            </a:r>
            <a:r>
              <a:rPr lang="ar-SA" sz="5400" b="1" dirty="0">
                <a:solidFill>
                  <a:srgbClr val="00B050"/>
                </a:solidFill>
                <a:effectLst>
                  <a:outerShdw blurRad="38100" dist="38100" dir="2700000" algn="tl">
                    <a:srgbClr val="000000">
                      <a:alpha val="43137"/>
                    </a:srgbClr>
                  </a:outerShdw>
                </a:effectLst>
                <a:cs typeface="Ali-A-Samik" pitchFamily="2" charset="-78"/>
              </a:rPr>
              <a:t>مطالب النُّمو في مرحلة </a:t>
            </a:r>
            <a:r>
              <a:rPr lang="ar-IQ" sz="5400" b="1" dirty="0" smtClean="0">
                <a:solidFill>
                  <a:srgbClr val="00B050"/>
                </a:solidFill>
                <a:effectLst>
                  <a:outerShdw blurRad="38100" dist="38100" dir="2700000" algn="tl">
                    <a:srgbClr val="000000">
                      <a:alpha val="43137"/>
                    </a:srgbClr>
                  </a:outerShdw>
                </a:effectLst>
                <a:cs typeface="Ali-A-Samik" pitchFamily="2" charset="-78"/>
              </a:rPr>
              <a:t>وسط العمر </a:t>
            </a:r>
            <a:r>
              <a:rPr lang="ar-SA" sz="5400" b="1" dirty="0" smtClean="0">
                <a:effectLst>
                  <a:outerShdw blurRad="38100" dist="38100" dir="2700000" algn="tl">
                    <a:srgbClr val="000000">
                      <a:alpha val="43137"/>
                    </a:srgbClr>
                  </a:outerShdw>
                </a:effectLst>
                <a:cs typeface="Ali-A-Samik" pitchFamily="2" charset="-78"/>
              </a:rPr>
              <a:t>(من </a:t>
            </a:r>
            <a:r>
              <a:rPr lang="ar-IQ" sz="5400" b="1" dirty="0" smtClean="0">
                <a:effectLst>
                  <a:outerShdw blurRad="38100" dist="38100" dir="2700000" algn="tl">
                    <a:srgbClr val="000000">
                      <a:alpha val="43137"/>
                    </a:srgbClr>
                  </a:outerShdw>
                </a:effectLst>
                <a:cs typeface="+mn-cs"/>
              </a:rPr>
              <a:t>40</a:t>
            </a:r>
            <a:r>
              <a:rPr lang="ar-SA" sz="5400" b="1" dirty="0" smtClean="0">
                <a:effectLst>
                  <a:outerShdw blurRad="38100" dist="38100" dir="2700000" algn="tl">
                    <a:srgbClr val="000000">
                      <a:alpha val="43137"/>
                    </a:srgbClr>
                  </a:outerShdw>
                </a:effectLst>
                <a:cs typeface="Ali-A-Samik" pitchFamily="2" charset="-78"/>
              </a:rPr>
              <a:t>- </a:t>
            </a:r>
            <a:r>
              <a:rPr lang="ar-IQ" sz="5400" b="1" dirty="0">
                <a:effectLst>
                  <a:outerShdw blurRad="38100" dist="38100" dir="2700000" algn="tl">
                    <a:srgbClr val="000000">
                      <a:alpha val="43137"/>
                    </a:srgbClr>
                  </a:outerShdw>
                </a:effectLst>
                <a:cs typeface="+mn-cs"/>
              </a:rPr>
              <a:t>6</a:t>
            </a:r>
            <a:r>
              <a:rPr lang="ar-SA" sz="5400" b="1" dirty="0">
                <a:effectLst>
                  <a:outerShdw blurRad="38100" dist="38100" dir="2700000" algn="tl">
                    <a:srgbClr val="000000">
                      <a:alpha val="43137"/>
                    </a:srgbClr>
                  </a:outerShdw>
                </a:effectLst>
                <a:cs typeface="+mn-cs"/>
              </a:rPr>
              <a:t>0</a:t>
            </a:r>
            <a:r>
              <a:rPr lang="ar-SA" sz="5400" b="1" dirty="0">
                <a:effectLst>
                  <a:outerShdw blurRad="38100" dist="38100" dir="2700000" algn="tl">
                    <a:srgbClr val="000000">
                      <a:alpha val="43137"/>
                    </a:srgbClr>
                  </a:outerShdw>
                </a:effectLst>
                <a:cs typeface="Ali-A-Samik" pitchFamily="2" charset="-78"/>
              </a:rPr>
              <a:t>)</a:t>
            </a:r>
            <a:endParaRPr lang="en-US" sz="5400" b="1" dirty="0">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96982" y="1357744"/>
            <a:ext cx="11762509" cy="5112329"/>
          </a:xfrm>
        </p:spPr>
        <p:txBody>
          <a:bodyPr>
            <a:normAutofit/>
          </a:bodyPr>
          <a:lstStyle/>
          <a:p>
            <a:pPr lvl="0" algn="r" rtl="1">
              <a:lnSpc>
                <a:spcPct val="150000"/>
              </a:lnSpc>
              <a:buFont typeface="Wingdings" pitchFamily="2" charset="2"/>
              <a:buChar char="v"/>
            </a:pPr>
            <a:r>
              <a:rPr lang="ar-SA" sz="4800" b="1" dirty="0">
                <a:solidFill>
                  <a:srgbClr val="002060"/>
                </a:solidFill>
                <a:effectLst>
                  <a:outerShdw blurRad="38100" dist="38100" dir="2700000" algn="tl">
                    <a:srgbClr val="000000">
                      <a:alpha val="43137"/>
                    </a:srgbClr>
                  </a:outerShdw>
                </a:effectLst>
                <a:latin typeface="ae_Khalid" pitchFamily="18" charset="-78"/>
                <a:cs typeface="Ali-A-Jiddah" pitchFamily="2" charset="-78"/>
              </a:rPr>
              <a:t>تحقيق مستويات من </a:t>
            </a:r>
            <a:r>
              <a:rPr lang="ar-SA" sz="4800" b="1" dirty="0" smtClean="0">
                <a:solidFill>
                  <a:srgbClr val="002060"/>
                </a:solidFill>
                <a:effectLst>
                  <a:outerShdw blurRad="38100" dist="38100" dir="2700000" algn="tl">
                    <a:srgbClr val="000000">
                      <a:alpha val="43137"/>
                    </a:srgbClr>
                  </a:outerShdw>
                </a:effectLst>
                <a:latin typeface="ae_Khalid" pitchFamily="18" charset="-78"/>
                <a:cs typeface="Ali-A-Jiddah" pitchFamily="2" charset="-78"/>
              </a:rPr>
              <a:t>الن</a:t>
            </a:r>
            <a:r>
              <a:rPr lang="ar-IQ" sz="4800" b="1" dirty="0" smtClean="0">
                <a:solidFill>
                  <a:srgbClr val="002060"/>
                </a:solidFill>
                <a:effectLst>
                  <a:outerShdw blurRad="38100" dist="38100" dir="2700000" algn="tl">
                    <a:srgbClr val="000000">
                      <a:alpha val="43137"/>
                    </a:srgbClr>
                  </a:outerShdw>
                </a:effectLst>
                <a:latin typeface="ae_Khalid" pitchFamily="18" charset="-78"/>
                <a:cs typeface="Ali-A-Jiddah" pitchFamily="2" charset="-78"/>
              </a:rPr>
              <a:t>َّ</a:t>
            </a:r>
            <a:r>
              <a:rPr lang="ar-SA" sz="4800" b="1" dirty="0" smtClean="0">
                <a:solidFill>
                  <a:srgbClr val="002060"/>
                </a:solidFill>
                <a:effectLst>
                  <a:outerShdw blurRad="38100" dist="38100" dir="2700000" algn="tl">
                    <a:srgbClr val="000000">
                      <a:alpha val="43137"/>
                    </a:srgbClr>
                  </a:outerShdw>
                </a:effectLst>
                <a:latin typeface="ae_Khalid" pitchFamily="18" charset="-78"/>
                <a:cs typeface="Ali-A-Jiddah" pitchFamily="2" charset="-78"/>
              </a:rPr>
              <a:t>جاح </a:t>
            </a:r>
            <a:r>
              <a:rPr lang="ar-SA" sz="4800" b="1" dirty="0">
                <a:solidFill>
                  <a:srgbClr val="002060"/>
                </a:solidFill>
                <a:effectLst>
                  <a:outerShdw blurRad="38100" dist="38100" dir="2700000" algn="tl">
                    <a:srgbClr val="000000">
                      <a:alpha val="43137"/>
                    </a:srgbClr>
                  </a:outerShdw>
                </a:effectLst>
                <a:latin typeface="ae_Khalid" pitchFamily="18" charset="-78"/>
                <a:cs typeface="Ali-A-Jiddah" pitchFamily="2" charset="-78"/>
              </a:rPr>
              <a:t>الاجتماعي والمهني.</a:t>
            </a:r>
            <a:endParaRPr lang="en-US" sz="4800" b="1" dirty="0">
              <a:solidFill>
                <a:srgbClr val="002060"/>
              </a:solidFill>
              <a:effectLst>
                <a:outerShdw blurRad="38100" dist="38100" dir="2700000" algn="tl">
                  <a:srgbClr val="000000">
                    <a:alpha val="43137"/>
                  </a:srgbClr>
                </a:outerShdw>
              </a:effectLst>
              <a:latin typeface="ae_Khalid" pitchFamily="18" charset="-78"/>
              <a:cs typeface="Ali-A-Jiddah" pitchFamily="2" charset="-78"/>
            </a:endParaRPr>
          </a:p>
          <a:p>
            <a:pPr lvl="0" algn="r" rtl="1">
              <a:lnSpc>
                <a:spcPct val="150000"/>
              </a:lnSpc>
              <a:buFont typeface="Wingdings" pitchFamily="2" charset="2"/>
              <a:buChar char="v"/>
            </a:pPr>
            <a:r>
              <a:rPr lang="ar-SA" sz="4800" b="1" dirty="0">
                <a:solidFill>
                  <a:srgbClr val="FFC000"/>
                </a:solidFill>
                <a:effectLst>
                  <a:outerShdw blurRad="38100" dist="38100" dir="2700000" algn="tl">
                    <a:srgbClr val="000000">
                      <a:alpha val="43137"/>
                    </a:srgbClr>
                  </a:outerShdw>
                </a:effectLst>
                <a:latin typeface="ae_Khalid" pitchFamily="18" charset="-78"/>
                <a:cs typeface="Ali-A-Jiddah" pitchFamily="2" charset="-78"/>
              </a:rPr>
              <a:t>تحقيق مستوى معيشي ملائم.</a:t>
            </a:r>
            <a:endParaRPr lang="en-US" sz="4800" b="1" dirty="0">
              <a:solidFill>
                <a:srgbClr val="FFC000"/>
              </a:solidFill>
              <a:effectLst>
                <a:outerShdw blurRad="38100" dist="38100" dir="2700000" algn="tl">
                  <a:srgbClr val="000000">
                    <a:alpha val="43137"/>
                  </a:srgbClr>
                </a:outerShdw>
              </a:effectLst>
              <a:latin typeface="ae_Khalid" pitchFamily="18" charset="-78"/>
              <a:cs typeface="Ali-A-Jiddah" pitchFamily="2" charset="-78"/>
            </a:endParaRPr>
          </a:p>
          <a:p>
            <a:pPr lvl="0" algn="r" rtl="1">
              <a:lnSpc>
                <a:spcPct val="150000"/>
              </a:lnSpc>
              <a:buFont typeface="Wingdings" pitchFamily="2" charset="2"/>
              <a:buChar char="v"/>
            </a:pPr>
            <a:r>
              <a:rPr lang="ar-SA" sz="4800" b="1" dirty="0" smtClean="0">
                <a:solidFill>
                  <a:srgbClr val="FF0000"/>
                </a:solidFill>
                <a:effectLst>
                  <a:outerShdw blurRad="38100" dist="38100" dir="2700000" algn="tl">
                    <a:srgbClr val="000000">
                      <a:alpha val="43137"/>
                    </a:srgbClr>
                  </a:outerShdw>
                </a:effectLst>
                <a:latin typeface="ae_Khalid" pitchFamily="18" charset="-78"/>
                <a:cs typeface="Ali-A-Jiddah" pitchFamily="2" charset="-78"/>
              </a:rPr>
              <a:t>الت</a:t>
            </a:r>
            <a:r>
              <a:rPr lang="ar-IQ" sz="4800" b="1" dirty="0" smtClean="0">
                <a:solidFill>
                  <a:srgbClr val="FF0000"/>
                </a:solidFill>
                <a:effectLst>
                  <a:outerShdw blurRad="38100" dist="38100" dir="2700000" algn="tl">
                    <a:srgbClr val="000000">
                      <a:alpha val="43137"/>
                    </a:srgbClr>
                  </a:outerShdw>
                </a:effectLst>
                <a:latin typeface="ae_Khalid" pitchFamily="18" charset="-78"/>
                <a:cs typeface="Ali-A-Jiddah" pitchFamily="2" charset="-78"/>
              </a:rPr>
              <a:t>َّ</a:t>
            </a:r>
            <a:r>
              <a:rPr lang="ar-SA" sz="4800" b="1" dirty="0" smtClean="0">
                <a:solidFill>
                  <a:srgbClr val="FF0000"/>
                </a:solidFill>
                <a:effectLst>
                  <a:outerShdw blurRad="38100" dist="38100" dir="2700000" algn="tl">
                    <a:srgbClr val="000000">
                      <a:alpha val="43137"/>
                    </a:srgbClr>
                  </a:outerShdw>
                </a:effectLst>
                <a:latin typeface="ae_Khalid" pitchFamily="18" charset="-78"/>
                <a:cs typeface="Ali-A-Jiddah" pitchFamily="2" charset="-78"/>
              </a:rPr>
              <a:t>عاون </a:t>
            </a:r>
            <a:r>
              <a:rPr lang="ar-SA" sz="4800" b="1" dirty="0">
                <a:solidFill>
                  <a:srgbClr val="FF0000"/>
                </a:solidFill>
                <a:effectLst>
                  <a:outerShdw blurRad="38100" dist="38100" dir="2700000" algn="tl">
                    <a:srgbClr val="000000">
                      <a:alpha val="43137"/>
                    </a:srgbClr>
                  </a:outerShdw>
                </a:effectLst>
                <a:latin typeface="ae_Khalid" pitchFamily="18" charset="-78"/>
                <a:cs typeface="Ali-A-Jiddah" pitchFamily="2" charset="-78"/>
              </a:rPr>
              <a:t>في تنشئة الأطفال والمراهقين.</a:t>
            </a:r>
            <a:endParaRPr lang="en-US" sz="4800" b="1" dirty="0">
              <a:solidFill>
                <a:srgbClr val="FF0000"/>
              </a:solidFill>
              <a:effectLst>
                <a:outerShdw blurRad="38100" dist="38100" dir="2700000" algn="tl">
                  <a:srgbClr val="000000">
                    <a:alpha val="43137"/>
                  </a:srgbClr>
                </a:outerShdw>
              </a:effectLst>
              <a:latin typeface="ae_Khalid" pitchFamily="18" charset="-78"/>
              <a:cs typeface="Ali-A-Jiddah" pitchFamily="2" charset="-78"/>
            </a:endParaRPr>
          </a:p>
          <a:p>
            <a:pPr lvl="0" algn="r" rtl="1">
              <a:lnSpc>
                <a:spcPct val="150000"/>
              </a:lnSpc>
              <a:buFont typeface="Wingdings" pitchFamily="2" charset="2"/>
              <a:buChar char="v"/>
            </a:pPr>
            <a:r>
              <a:rPr lang="ar-SA" sz="4800" b="1" dirty="0" smtClean="0">
                <a:solidFill>
                  <a:srgbClr val="00B0F0"/>
                </a:solidFill>
                <a:effectLst>
                  <a:outerShdw blurRad="38100" dist="38100" dir="2700000" algn="tl">
                    <a:srgbClr val="000000">
                      <a:alpha val="43137"/>
                    </a:srgbClr>
                  </a:outerShdw>
                </a:effectLst>
                <a:latin typeface="ae_Khalid" pitchFamily="18" charset="-78"/>
                <a:cs typeface="Ali-A-Jiddah" pitchFamily="2" charset="-78"/>
              </a:rPr>
              <a:t>الت</a:t>
            </a:r>
            <a:r>
              <a:rPr lang="ar-IQ" sz="4800" b="1" dirty="0" smtClean="0">
                <a:solidFill>
                  <a:srgbClr val="00B0F0"/>
                </a:solidFill>
                <a:effectLst>
                  <a:outerShdw blurRad="38100" dist="38100" dir="2700000" algn="tl">
                    <a:srgbClr val="000000">
                      <a:alpha val="43137"/>
                    </a:srgbClr>
                  </a:outerShdw>
                </a:effectLst>
                <a:latin typeface="ae_Khalid" pitchFamily="18" charset="-78"/>
                <a:cs typeface="Ali-A-Jiddah" pitchFamily="2" charset="-78"/>
              </a:rPr>
              <a:t>َّ</a:t>
            </a:r>
            <a:r>
              <a:rPr lang="ar-SA" sz="4800" b="1" dirty="0" smtClean="0">
                <a:solidFill>
                  <a:srgbClr val="00B0F0"/>
                </a:solidFill>
                <a:effectLst>
                  <a:outerShdw blurRad="38100" dist="38100" dir="2700000" algn="tl">
                    <a:srgbClr val="000000">
                      <a:alpha val="43137"/>
                    </a:srgbClr>
                  </a:outerShdw>
                </a:effectLst>
                <a:latin typeface="ae_Khalid" pitchFamily="18" charset="-78"/>
                <a:cs typeface="Ali-A-Jiddah" pitchFamily="2" charset="-78"/>
              </a:rPr>
              <a:t>وافق </a:t>
            </a:r>
            <a:r>
              <a:rPr lang="ar-SA" sz="4800" b="1" dirty="0">
                <a:solidFill>
                  <a:srgbClr val="00B0F0"/>
                </a:solidFill>
                <a:effectLst>
                  <a:outerShdw blurRad="38100" dist="38100" dir="2700000" algn="tl">
                    <a:srgbClr val="000000">
                      <a:alpha val="43137"/>
                    </a:srgbClr>
                  </a:outerShdw>
                </a:effectLst>
                <a:latin typeface="ae_Khalid" pitchFamily="18" charset="-78"/>
                <a:cs typeface="Ali-A-Jiddah" pitchFamily="2" charset="-78"/>
              </a:rPr>
              <a:t>مع الآخرين.</a:t>
            </a:r>
            <a:endParaRPr lang="en-US" sz="4800" b="1" dirty="0">
              <a:solidFill>
                <a:srgbClr val="00B0F0"/>
              </a:solidFill>
              <a:effectLst>
                <a:outerShdw blurRad="38100" dist="38100" dir="2700000" algn="tl">
                  <a:srgbClr val="000000">
                    <a:alpha val="43137"/>
                  </a:srgbClr>
                </a:outerShdw>
              </a:effectLst>
              <a:latin typeface="ae_Khalid" pitchFamily="18" charset="-78"/>
              <a:cs typeface="Ali-A-Jiddah" pitchFamily="2" charset="-78"/>
            </a:endParaRPr>
          </a:p>
          <a:p>
            <a:pPr lvl="0" algn="r" rtl="1">
              <a:lnSpc>
                <a:spcPct val="150000"/>
              </a:lnSpc>
              <a:buFont typeface="Wingdings" pitchFamily="2" charset="2"/>
              <a:buChar char="v"/>
            </a:pPr>
            <a:endParaRPr lang="en-US" sz="4800" b="1" dirty="0">
              <a:solidFill>
                <a:srgbClr val="002060"/>
              </a:solidFill>
              <a:effectLst>
                <a:outerShdw blurRad="38100" dist="38100" dir="2700000" algn="tl">
                  <a:srgbClr val="000000">
                    <a:alpha val="43137"/>
                  </a:srgbClr>
                </a:outerShdw>
              </a:effectLst>
              <a:latin typeface="ae_Khalid" pitchFamily="18" charset="-78"/>
              <a:cs typeface="ae_Khalid" pitchFamily="18" charset="-78"/>
            </a:endParaRPr>
          </a:p>
        </p:txBody>
      </p:sp>
    </p:spTree>
    <p:extLst>
      <p:ext uri="{BB962C8B-B14F-4D97-AF65-F5344CB8AC3E}">
        <p14:creationId xmlns:p14="http://schemas.microsoft.com/office/powerpoint/2010/main" val="10448131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07818"/>
            <a:ext cx="12192000" cy="900545"/>
          </a:xfrm>
        </p:spPr>
        <p:txBody>
          <a:bodyPr>
            <a:noAutofit/>
          </a:bodyPr>
          <a:lstStyle/>
          <a:p>
            <a:pPr algn="ctr"/>
            <a:r>
              <a:rPr lang="ar-SA" sz="6000" b="1" dirty="0">
                <a:cs typeface="Ali-A-Samik" pitchFamily="2" charset="-78"/>
              </a:rPr>
              <a:t>خامساً: مطالب النُّمو في مرحلة الشيخوخة </a:t>
            </a:r>
            <a:r>
              <a:rPr lang="ar-SA" sz="6000" b="1" dirty="0">
                <a:solidFill>
                  <a:srgbClr val="FF0000"/>
                </a:solidFill>
                <a:cs typeface="Ali-A-Samik" pitchFamily="2" charset="-78"/>
              </a:rPr>
              <a:t>(</a:t>
            </a:r>
            <a:r>
              <a:rPr lang="ar-SA" sz="6000" b="1" dirty="0">
                <a:solidFill>
                  <a:srgbClr val="FF0000"/>
                </a:solidFill>
                <a:cs typeface="+mn-cs"/>
              </a:rPr>
              <a:t>60</a:t>
            </a:r>
            <a:r>
              <a:rPr lang="ar-SA" sz="6000" b="1" dirty="0">
                <a:solidFill>
                  <a:srgbClr val="FF0000"/>
                </a:solidFill>
                <a:cs typeface="Ali-A-Samik" pitchFamily="2" charset="-78"/>
              </a:rPr>
              <a:t>- الموت)</a:t>
            </a:r>
            <a:endParaRPr lang="en-US" sz="6000" b="1" dirty="0">
              <a:solidFill>
                <a:srgbClr val="FF0000"/>
              </a:solidFill>
              <a:cs typeface="Ali-A-Samik" pitchFamily="2" charset="-78"/>
            </a:endParaRPr>
          </a:p>
        </p:txBody>
      </p:sp>
      <p:sp>
        <p:nvSpPr>
          <p:cNvPr id="4" name="Content Placeholder 3"/>
          <p:cNvSpPr>
            <a:spLocks noGrp="1"/>
          </p:cNvSpPr>
          <p:nvPr>
            <p:ph idx="1"/>
          </p:nvPr>
        </p:nvSpPr>
        <p:spPr>
          <a:xfrm>
            <a:off x="0" y="1246909"/>
            <a:ext cx="12039600" cy="5611091"/>
          </a:xfrm>
        </p:spPr>
        <p:txBody>
          <a:bodyPr>
            <a:normAutofit fontScale="92500" lnSpcReduction="20000"/>
          </a:bodyPr>
          <a:lstStyle/>
          <a:p>
            <a:pPr lvl="0" algn="r" rtl="1">
              <a:lnSpc>
                <a:spcPct val="150000"/>
              </a:lnSpc>
              <a:buFont typeface="Wingdings" pitchFamily="2" charset="2"/>
              <a:buChar char="q"/>
            </a:pPr>
            <a:r>
              <a:rPr lang="ar-IQ" sz="5400" b="1" dirty="0" smtClean="0">
                <a:solidFill>
                  <a:srgbClr val="0070C0"/>
                </a:solidFill>
                <a:effectLst>
                  <a:outerShdw blurRad="38100" dist="38100" dir="2700000" algn="tl">
                    <a:srgbClr val="000000">
                      <a:alpha val="43137"/>
                    </a:srgbClr>
                  </a:outerShdw>
                </a:effectLst>
                <a:cs typeface="Ali-A-Traditional" pitchFamily="2" charset="-78"/>
              </a:rPr>
              <a:t> </a:t>
            </a:r>
            <a:r>
              <a:rPr lang="ar-SA" sz="5400" b="1" dirty="0" smtClean="0">
                <a:solidFill>
                  <a:srgbClr val="0070C0"/>
                </a:solidFill>
                <a:effectLst>
                  <a:outerShdw blurRad="38100" dist="38100" dir="2700000" algn="tl">
                    <a:srgbClr val="000000">
                      <a:alpha val="43137"/>
                    </a:srgbClr>
                  </a:outerShdw>
                </a:effectLst>
                <a:cs typeface="Ali-A-Traditional" pitchFamily="2" charset="-78"/>
              </a:rPr>
              <a:t>تقبل </a:t>
            </a:r>
            <a:r>
              <a:rPr lang="ar-SA" sz="5400" b="1" dirty="0">
                <a:solidFill>
                  <a:srgbClr val="0070C0"/>
                </a:solidFill>
                <a:effectLst>
                  <a:outerShdw blurRad="38100" dist="38100" dir="2700000" algn="tl">
                    <a:srgbClr val="000000">
                      <a:alpha val="43137"/>
                    </a:srgbClr>
                  </a:outerShdw>
                </a:effectLst>
                <a:cs typeface="Ali-A-Traditional" pitchFamily="2" charset="-78"/>
              </a:rPr>
              <a:t>حالات الضعف الجسمي والمتاعب الصحية.</a:t>
            </a:r>
            <a:endParaRPr lang="en-US" sz="5400" b="1" dirty="0">
              <a:solidFill>
                <a:srgbClr val="0070C0"/>
              </a:solidFill>
              <a:effectLst>
                <a:outerShdw blurRad="38100" dist="38100" dir="2700000" algn="tl">
                  <a:srgbClr val="000000">
                    <a:alpha val="43137"/>
                  </a:srgbClr>
                </a:outerShdw>
              </a:effectLst>
              <a:cs typeface="Ali-A-Traditional" pitchFamily="2" charset="-78"/>
            </a:endParaRPr>
          </a:p>
          <a:p>
            <a:pPr lvl="0" algn="r" rtl="1">
              <a:lnSpc>
                <a:spcPct val="150000"/>
              </a:lnSpc>
              <a:buFont typeface="Wingdings" pitchFamily="2" charset="2"/>
              <a:buChar char="q"/>
            </a:pPr>
            <a:r>
              <a:rPr lang="ar-IQ" sz="5400" b="1" dirty="0" smtClean="0">
                <a:effectLst>
                  <a:outerShdw blurRad="38100" dist="38100" dir="2700000" algn="tl">
                    <a:srgbClr val="000000">
                      <a:alpha val="43137"/>
                    </a:srgbClr>
                  </a:outerShdw>
                </a:effectLst>
                <a:cs typeface="Ali-A-Traditional" pitchFamily="2" charset="-78"/>
              </a:rPr>
              <a:t> </a:t>
            </a:r>
            <a:r>
              <a:rPr lang="ar-SA" sz="5400" b="1" dirty="0" smtClean="0">
                <a:effectLst>
                  <a:outerShdw blurRad="38100" dist="38100" dir="2700000" algn="tl">
                    <a:srgbClr val="000000">
                      <a:alpha val="43137"/>
                    </a:srgbClr>
                  </a:outerShdw>
                </a:effectLst>
                <a:cs typeface="Ali-A-Traditional" pitchFamily="2" charset="-78"/>
              </a:rPr>
              <a:t>تقبل </a:t>
            </a:r>
            <a:r>
              <a:rPr lang="ar-SA" sz="5400" b="1" dirty="0">
                <a:effectLst>
                  <a:outerShdw blurRad="38100" dist="38100" dir="2700000" algn="tl">
                    <a:srgbClr val="000000">
                      <a:alpha val="43137"/>
                    </a:srgbClr>
                  </a:outerShdw>
                </a:effectLst>
                <a:cs typeface="Ali-A-Traditional" pitchFamily="2" charset="-78"/>
              </a:rPr>
              <a:t>النقص في الدخل.</a:t>
            </a:r>
            <a:endParaRPr lang="en-US" sz="5400" b="1" dirty="0">
              <a:effectLst>
                <a:outerShdw blurRad="38100" dist="38100" dir="2700000" algn="tl">
                  <a:srgbClr val="000000">
                    <a:alpha val="43137"/>
                  </a:srgbClr>
                </a:outerShdw>
              </a:effectLst>
              <a:cs typeface="Ali-A-Traditional" pitchFamily="2" charset="-78"/>
            </a:endParaRPr>
          </a:p>
          <a:p>
            <a:pPr lvl="0" algn="r" rtl="1">
              <a:lnSpc>
                <a:spcPct val="150000"/>
              </a:lnSpc>
              <a:buFont typeface="Wingdings" pitchFamily="2" charset="2"/>
              <a:buChar char="q"/>
            </a:pPr>
            <a:r>
              <a:rPr lang="ar-IQ" sz="5400" b="1" dirty="0" smtClean="0">
                <a:effectLst>
                  <a:outerShdw blurRad="38100" dist="38100" dir="2700000" algn="tl">
                    <a:srgbClr val="000000">
                      <a:alpha val="43137"/>
                    </a:srgbClr>
                  </a:outerShdw>
                </a:effectLst>
                <a:cs typeface="Ali-A-Traditional" pitchFamily="2" charset="-78"/>
              </a:rPr>
              <a:t> </a:t>
            </a:r>
            <a:r>
              <a:rPr lang="ar-SA" sz="5400" b="1" dirty="0" smtClean="0">
                <a:solidFill>
                  <a:srgbClr val="C00000"/>
                </a:solidFill>
                <a:effectLst>
                  <a:outerShdw blurRad="38100" dist="38100" dir="2700000" algn="tl">
                    <a:srgbClr val="000000">
                      <a:alpha val="43137"/>
                    </a:srgbClr>
                  </a:outerShdw>
                </a:effectLst>
                <a:cs typeface="Ali-A-Traditional" pitchFamily="2" charset="-78"/>
              </a:rPr>
              <a:t>التوافق </a:t>
            </a:r>
            <a:r>
              <a:rPr lang="ar-SA" sz="5400" b="1" dirty="0">
                <a:solidFill>
                  <a:srgbClr val="C00000"/>
                </a:solidFill>
                <a:effectLst>
                  <a:outerShdw blurRad="38100" dist="38100" dir="2700000" algn="tl">
                    <a:srgbClr val="000000">
                      <a:alpha val="43137"/>
                    </a:srgbClr>
                  </a:outerShdw>
                </a:effectLst>
                <a:cs typeface="Ali-A-Traditional" pitchFamily="2" charset="-78"/>
              </a:rPr>
              <a:t>مع فقدان الزوج أو الزوجة.</a:t>
            </a:r>
            <a:endParaRPr lang="en-US" sz="5400" b="1" dirty="0">
              <a:solidFill>
                <a:srgbClr val="C00000"/>
              </a:solidFill>
              <a:effectLst>
                <a:outerShdw blurRad="38100" dist="38100" dir="2700000" algn="tl">
                  <a:srgbClr val="000000">
                    <a:alpha val="43137"/>
                  </a:srgbClr>
                </a:outerShdw>
              </a:effectLst>
              <a:cs typeface="Ali-A-Traditional" pitchFamily="2" charset="-78"/>
            </a:endParaRPr>
          </a:p>
          <a:p>
            <a:pPr lvl="0" algn="r" rtl="1">
              <a:lnSpc>
                <a:spcPct val="150000"/>
              </a:lnSpc>
              <a:buFont typeface="Wingdings" pitchFamily="2" charset="2"/>
              <a:buChar char="q"/>
            </a:pPr>
            <a:r>
              <a:rPr lang="ar-IQ" sz="5400" b="1" dirty="0" smtClean="0">
                <a:effectLst>
                  <a:outerShdw blurRad="38100" dist="38100" dir="2700000" algn="tl">
                    <a:srgbClr val="000000">
                      <a:alpha val="43137"/>
                    </a:srgbClr>
                  </a:outerShdw>
                </a:effectLst>
                <a:cs typeface="Ali-A-Traditional" pitchFamily="2" charset="-78"/>
              </a:rPr>
              <a:t> </a:t>
            </a:r>
            <a:r>
              <a:rPr lang="ar-SA" sz="5400" b="1" dirty="0" smtClean="0">
                <a:solidFill>
                  <a:srgbClr val="7030A0"/>
                </a:solidFill>
                <a:effectLst>
                  <a:outerShdw blurRad="38100" dist="38100" dir="2700000" algn="tl">
                    <a:srgbClr val="000000">
                      <a:alpha val="43137"/>
                    </a:srgbClr>
                  </a:outerShdw>
                </a:effectLst>
                <a:cs typeface="Ali-A-Traditional" pitchFamily="2" charset="-78"/>
              </a:rPr>
              <a:t>تقبل </a:t>
            </a:r>
            <a:r>
              <a:rPr lang="ar-SA" sz="5400" b="1" dirty="0">
                <a:solidFill>
                  <a:srgbClr val="7030A0"/>
                </a:solidFill>
                <a:effectLst>
                  <a:outerShdw blurRad="38100" dist="38100" dir="2700000" algn="tl">
                    <a:srgbClr val="000000">
                      <a:alpha val="43137"/>
                    </a:srgbClr>
                  </a:outerShdw>
                </a:effectLst>
                <a:cs typeface="Ali-A-Traditional" pitchFamily="2" charset="-78"/>
              </a:rPr>
              <a:t>الحياة بواقعها الحالي لا الماضي.</a:t>
            </a:r>
            <a:endParaRPr lang="en-US" sz="5400" b="1" dirty="0">
              <a:solidFill>
                <a:srgbClr val="7030A0"/>
              </a:solidFill>
              <a:effectLst>
                <a:outerShdw blurRad="38100" dist="38100" dir="2700000" algn="tl">
                  <a:srgbClr val="000000">
                    <a:alpha val="43137"/>
                  </a:srgbClr>
                </a:outerShdw>
              </a:effectLst>
              <a:cs typeface="Ali-A-Traditional" pitchFamily="2" charset="-78"/>
            </a:endParaRPr>
          </a:p>
          <a:p>
            <a:pPr lvl="0" algn="r" rtl="1">
              <a:lnSpc>
                <a:spcPct val="150000"/>
              </a:lnSpc>
              <a:buFont typeface="Wingdings" pitchFamily="2" charset="2"/>
              <a:buChar char="q"/>
            </a:pPr>
            <a:r>
              <a:rPr lang="ar-IQ" sz="5400" b="1" dirty="0" smtClean="0">
                <a:effectLst>
                  <a:outerShdw blurRad="38100" dist="38100" dir="2700000" algn="tl">
                    <a:srgbClr val="000000">
                      <a:alpha val="43137"/>
                    </a:srgbClr>
                  </a:outerShdw>
                </a:effectLst>
                <a:cs typeface="Ali-A-Traditional" pitchFamily="2" charset="-78"/>
              </a:rPr>
              <a:t> </a:t>
            </a:r>
            <a:r>
              <a:rPr lang="ar-SA" sz="5200" b="1" dirty="0" smtClean="0">
                <a:solidFill>
                  <a:srgbClr val="FF0000"/>
                </a:solidFill>
                <a:effectLst>
                  <a:outerShdw blurRad="38100" dist="38100" dir="2700000" algn="tl">
                    <a:srgbClr val="000000">
                      <a:alpha val="43137"/>
                    </a:srgbClr>
                  </a:outerShdw>
                </a:effectLst>
                <a:cs typeface="Ali-A-Traditional" pitchFamily="2" charset="-78"/>
              </a:rPr>
              <a:t>المساهمة </a:t>
            </a:r>
            <a:r>
              <a:rPr lang="ar-SA" sz="5200" b="1" dirty="0">
                <a:solidFill>
                  <a:srgbClr val="FF0000"/>
                </a:solidFill>
                <a:effectLst>
                  <a:outerShdw blurRad="38100" dist="38100" dir="2700000" algn="tl">
                    <a:srgbClr val="000000">
                      <a:alpha val="43137"/>
                    </a:srgbClr>
                  </a:outerShdw>
                </a:effectLst>
                <a:cs typeface="Ali-A-Traditional" pitchFamily="2" charset="-78"/>
              </a:rPr>
              <a:t>في الواجبات الاجتماعية في حدود الإمكانات المتاحة</a:t>
            </a:r>
            <a:r>
              <a:rPr lang="ar-SA" sz="5200" b="1" dirty="0" smtClean="0">
                <a:solidFill>
                  <a:srgbClr val="FF0000"/>
                </a:solidFill>
                <a:effectLst>
                  <a:outerShdw blurRad="38100" dist="38100" dir="2700000" algn="tl">
                    <a:srgbClr val="000000">
                      <a:alpha val="43137"/>
                    </a:srgbClr>
                  </a:outerShdw>
                </a:effectLst>
                <a:cs typeface="Ali-A-Traditional" pitchFamily="2" charset="-78"/>
              </a:rPr>
              <a:t>.</a:t>
            </a:r>
            <a:endParaRPr lang="en-US" sz="5200" b="1" dirty="0">
              <a:solidFill>
                <a:srgbClr val="FF0000"/>
              </a:solidFill>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274006929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0945" y="207818"/>
            <a:ext cx="11901055" cy="900545"/>
          </a:xfrm>
        </p:spPr>
        <p:txBody>
          <a:bodyPr>
            <a:noAutofit/>
          </a:bodyPr>
          <a:lstStyle/>
          <a:p>
            <a:pPr algn="ctr"/>
            <a:r>
              <a:rPr lang="ar-SA" sz="7200" b="1" dirty="0" smtClean="0">
                <a:solidFill>
                  <a:srgbClr val="0070C0"/>
                </a:solidFill>
                <a:effectLst>
                  <a:outerShdw blurRad="38100" dist="38100" dir="2700000" algn="tl">
                    <a:srgbClr val="000000">
                      <a:alpha val="43137"/>
                    </a:srgbClr>
                  </a:outerShdw>
                </a:effectLst>
                <a:cs typeface="Ali-A-Samik" pitchFamily="2" charset="-78"/>
              </a:rPr>
              <a:t> </a:t>
            </a:r>
            <a:r>
              <a:rPr lang="ar-SA" sz="7200" b="1" dirty="0">
                <a:solidFill>
                  <a:srgbClr val="0070C0"/>
                </a:solidFill>
                <a:effectLst>
                  <a:outerShdw blurRad="38100" dist="38100" dir="2700000" algn="tl">
                    <a:srgbClr val="000000">
                      <a:alpha val="43137"/>
                    </a:srgbClr>
                  </a:outerShdw>
                </a:effectLst>
                <a:cs typeface="Ali-A-Samik" pitchFamily="2" charset="-78"/>
              </a:rPr>
              <a:t>العوامل </a:t>
            </a:r>
            <a:r>
              <a:rPr lang="ar-SA" sz="7200" b="1" dirty="0" smtClean="0">
                <a:solidFill>
                  <a:srgbClr val="0070C0"/>
                </a:solidFill>
                <a:effectLst>
                  <a:outerShdw blurRad="38100" dist="38100" dir="2700000" algn="tl">
                    <a:srgbClr val="000000">
                      <a:alpha val="43137"/>
                    </a:srgbClr>
                  </a:outerShdw>
                </a:effectLst>
                <a:cs typeface="Ali-A-Samik" pitchFamily="2" charset="-78"/>
              </a:rPr>
              <a:t>المؤث</a:t>
            </a:r>
            <a:r>
              <a:rPr lang="ar-IQ" sz="7200" b="1" dirty="0" smtClean="0">
                <a:solidFill>
                  <a:srgbClr val="0070C0"/>
                </a:solidFill>
                <a:effectLst>
                  <a:outerShdw blurRad="38100" dist="38100" dir="2700000" algn="tl">
                    <a:srgbClr val="000000">
                      <a:alpha val="43137"/>
                    </a:srgbClr>
                  </a:outerShdw>
                </a:effectLst>
                <a:cs typeface="Ali-A-Samik" pitchFamily="2" charset="-78"/>
              </a:rPr>
              <a:t>ّ</a:t>
            </a:r>
            <a:r>
              <a:rPr lang="ar-SA" sz="7200" b="1" dirty="0" smtClean="0">
                <a:solidFill>
                  <a:srgbClr val="0070C0"/>
                </a:solidFill>
                <a:effectLst>
                  <a:outerShdw blurRad="38100" dist="38100" dir="2700000" algn="tl">
                    <a:srgbClr val="000000">
                      <a:alpha val="43137"/>
                    </a:srgbClr>
                  </a:outerShdw>
                </a:effectLst>
                <a:cs typeface="Ali-A-Samik" pitchFamily="2" charset="-78"/>
              </a:rPr>
              <a:t>ره </a:t>
            </a:r>
            <a:r>
              <a:rPr lang="ar-SA" sz="7200" b="1" dirty="0">
                <a:solidFill>
                  <a:srgbClr val="0070C0"/>
                </a:solidFill>
                <a:effectLst>
                  <a:outerShdw blurRad="38100" dist="38100" dir="2700000" algn="tl">
                    <a:srgbClr val="000000">
                      <a:alpha val="43137"/>
                    </a:srgbClr>
                  </a:outerShdw>
                </a:effectLst>
                <a:cs typeface="Ali-A-Samik" pitchFamily="2" charset="-78"/>
              </a:rPr>
              <a:t>على النُّمو</a:t>
            </a:r>
            <a:endParaRPr lang="en-US" sz="7200" b="1" dirty="0">
              <a:solidFill>
                <a:srgbClr val="0070C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83127" y="1136072"/>
            <a:ext cx="11956473" cy="5583383"/>
          </a:xfrm>
        </p:spPr>
        <p:txBody>
          <a:bodyPr>
            <a:normAutofit fontScale="70000" lnSpcReduction="20000"/>
          </a:bodyPr>
          <a:lstStyle/>
          <a:p>
            <a:pPr marL="0" indent="0" algn="just" rtl="1">
              <a:lnSpc>
                <a:spcPct val="160000"/>
              </a:lnSpc>
              <a:buNone/>
            </a:pPr>
            <a:r>
              <a:rPr lang="en-US" sz="1700" dirty="0">
                <a:effectLst>
                  <a:outerShdw blurRad="38100" dist="38100" dir="2700000" algn="tl">
                    <a:srgbClr val="000000">
                      <a:alpha val="43137"/>
                    </a:srgbClr>
                  </a:outerShdw>
                </a:effectLst>
              </a:rPr>
              <a:t/>
            </a:r>
            <a:br>
              <a:rPr lang="en-US" sz="1700" dirty="0">
                <a:effectLst>
                  <a:outerShdw blurRad="38100" dist="38100" dir="2700000" algn="tl">
                    <a:srgbClr val="000000">
                      <a:alpha val="43137"/>
                    </a:srgbClr>
                  </a:outerShdw>
                </a:effectLst>
              </a:rPr>
            </a:br>
            <a:r>
              <a:rPr lang="ar-SA" sz="5400" b="1" dirty="0">
                <a:effectLst>
                  <a:outerShdw blurRad="38100" dist="38100" dir="2700000" algn="tl">
                    <a:srgbClr val="000000">
                      <a:alpha val="43137"/>
                    </a:srgbClr>
                  </a:outerShdw>
                </a:effectLst>
                <a:cs typeface="Ali-A-Traditional" pitchFamily="2" charset="-78"/>
              </a:rPr>
              <a:t>ينمو الإنسان نتيجة للتفاعل بين عوامل الوراثة </a:t>
            </a:r>
            <a:r>
              <a:rPr lang="ar-SA" sz="5400" b="1" dirty="0" smtClean="0">
                <a:effectLst>
                  <a:outerShdw blurRad="38100" dist="38100" dir="2700000" algn="tl">
                    <a:srgbClr val="000000">
                      <a:alpha val="43137"/>
                    </a:srgbClr>
                  </a:outerShdw>
                </a:effectLst>
                <a:cs typeface="Ali-A-Traditional" pitchFamily="2" charset="-78"/>
              </a:rPr>
              <a:t>والبيئة</a:t>
            </a:r>
            <a:r>
              <a:rPr lang="ar-IQ" sz="5400" b="1" dirty="0" smtClean="0">
                <a:effectLst>
                  <a:outerShdw blurRad="38100" dist="38100" dir="2700000" algn="tl">
                    <a:srgbClr val="000000">
                      <a:alpha val="43137"/>
                    </a:srgbClr>
                  </a:outerShdw>
                </a:effectLst>
                <a:cs typeface="Ali-A-Traditional" pitchFamily="2" charset="-78"/>
              </a:rPr>
              <a:t> </a:t>
            </a:r>
            <a:r>
              <a:rPr lang="ar-SA" sz="5400" b="1" dirty="0" smtClean="0">
                <a:effectLst>
                  <a:outerShdw blurRad="38100" dist="38100" dir="2700000" algn="tl">
                    <a:srgbClr val="000000">
                      <a:alpha val="43137"/>
                    </a:srgbClr>
                  </a:outerShdw>
                </a:effectLst>
                <a:cs typeface="Ali-A-Traditional" pitchFamily="2" charset="-78"/>
              </a:rPr>
              <a:t>، </a:t>
            </a:r>
            <a:r>
              <a:rPr lang="ar-SA" sz="5400" b="1" dirty="0">
                <a:effectLst>
                  <a:outerShdw blurRad="38100" dist="38100" dir="2700000" algn="tl">
                    <a:srgbClr val="000000">
                      <a:alpha val="43137"/>
                    </a:srgbClr>
                  </a:outerShdw>
                </a:effectLst>
                <a:cs typeface="Ali-A-Traditional" pitchFamily="2" charset="-78"/>
              </a:rPr>
              <a:t>فعامل الوراثة والذي يتمثل في الخصائص والقدرات </a:t>
            </a:r>
            <a:r>
              <a:rPr lang="ar-SA" sz="5400" b="1" dirty="0" smtClean="0">
                <a:effectLst>
                  <a:outerShdw blurRad="38100" dist="38100" dir="2700000" algn="tl">
                    <a:srgbClr val="000000">
                      <a:alpha val="43137"/>
                    </a:srgbClr>
                  </a:outerShdw>
                </a:effectLst>
                <a:cs typeface="Ali-A-Traditional" pitchFamily="2" charset="-78"/>
              </a:rPr>
              <a:t>والس</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مات الجسمي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 والعقلي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 </a:t>
            </a:r>
            <a:r>
              <a:rPr lang="ar-SA" sz="5400" b="1" dirty="0">
                <a:effectLst>
                  <a:outerShdw blurRad="38100" dist="38100" dir="2700000" algn="tl">
                    <a:srgbClr val="000000">
                      <a:alpha val="43137"/>
                    </a:srgbClr>
                  </a:outerShdw>
                </a:effectLst>
                <a:cs typeface="Ali-A-Traditional" pitchFamily="2" charset="-78"/>
              </a:rPr>
              <a:t>المورثة إلى جانب الغدد </a:t>
            </a:r>
            <a:r>
              <a:rPr lang="ar-SA" sz="5400" b="1" dirty="0" smtClean="0">
                <a:effectLst>
                  <a:outerShdw blurRad="38100" dist="38100" dir="2700000" algn="tl">
                    <a:srgbClr val="000000">
                      <a:alpha val="43137"/>
                    </a:srgbClr>
                  </a:outerShdw>
                </a:effectLst>
                <a:cs typeface="Ali-A-Traditional" pitchFamily="2" charset="-78"/>
              </a:rPr>
              <a:t>والن</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واحي الفسيولوجي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 والعصبي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a:t>
            </a:r>
            <a:r>
              <a:rPr lang="ar-SA" sz="5400" b="1" dirty="0">
                <a:effectLst>
                  <a:outerShdw blurRad="38100" dist="38100" dir="2700000" algn="tl">
                    <a:srgbClr val="000000">
                      <a:alpha val="43137"/>
                    </a:srgbClr>
                  </a:outerShdw>
                </a:effectLst>
                <a:cs typeface="Ali-A-Traditional" pitchFamily="2" charset="-78"/>
              </a:rPr>
              <a:t>، وعامل البيئة بما </a:t>
            </a:r>
            <a:r>
              <a:rPr lang="ar-SA" sz="5400" b="1" dirty="0" smtClean="0">
                <a:effectLst>
                  <a:outerShdw blurRad="38100" dist="38100" dir="2700000" algn="tl">
                    <a:srgbClr val="000000">
                      <a:alpha val="43137"/>
                    </a:srgbClr>
                  </a:outerShdw>
                </a:effectLst>
                <a:cs typeface="Ali-A-Traditional" pitchFamily="2" charset="-78"/>
              </a:rPr>
              <a:t>يمث</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له </a:t>
            </a:r>
            <a:r>
              <a:rPr lang="ar-SA" sz="5400" b="1" dirty="0">
                <a:effectLst>
                  <a:outerShdw blurRad="38100" dist="38100" dir="2700000" algn="tl">
                    <a:srgbClr val="000000">
                      <a:alpha val="43137"/>
                    </a:srgbClr>
                  </a:outerShdw>
                </a:effectLst>
                <a:cs typeface="Ali-A-Traditional" pitchFamily="2" charset="-78"/>
              </a:rPr>
              <a:t>من </a:t>
            </a:r>
            <a:r>
              <a:rPr lang="ar-SA" sz="5400" b="1" dirty="0" smtClean="0">
                <a:effectLst>
                  <a:outerShdw blurRad="38100" dist="38100" dir="2700000" algn="tl">
                    <a:srgbClr val="000000">
                      <a:alpha val="43137"/>
                    </a:srgbClr>
                  </a:outerShdw>
                </a:effectLst>
                <a:cs typeface="Ali-A-Traditional" pitchFamily="2" charset="-78"/>
              </a:rPr>
              <a:t>تعل</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م </a:t>
            </a:r>
            <a:r>
              <a:rPr lang="ar-SA" sz="5400" b="1" dirty="0">
                <a:effectLst>
                  <a:outerShdw blurRad="38100" dist="38100" dir="2700000" algn="tl">
                    <a:srgbClr val="000000">
                      <a:alpha val="43137"/>
                    </a:srgbClr>
                  </a:outerShdw>
                </a:effectLst>
                <a:cs typeface="Ali-A-Traditional" pitchFamily="2" charset="-78"/>
              </a:rPr>
              <a:t>وخبرات وعلاقات </a:t>
            </a:r>
            <a:r>
              <a:rPr lang="ar-SA" sz="5400" b="1" dirty="0" smtClean="0">
                <a:effectLst>
                  <a:outerShdw blurRad="38100" dist="38100" dir="2700000" algn="tl">
                    <a:srgbClr val="000000">
                      <a:alpha val="43137"/>
                    </a:srgbClr>
                  </a:outerShdw>
                </a:effectLst>
                <a:cs typeface="Ali-A-Traditional" pitchFamily="2" charset="-78"/>
              </a:rPr>
              <a:t>اجتماعي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 وثقافي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a:t>
            </a:r>
            <a:r>
              <a:rPr lang="en-US" sz="5400" b="1" dirty="0">
                <a:effectLst>
                  <a:outerShdw blurRad="38100" dist="38100" dir="2700000" algn="tl">
                    <a:srgbClr val="000000">
                      <a:alpha val="43137"/>
                    </a:srgbClr>
                  </a:outerShdw>
                </a:effectLst>
                <a:cs typeface="Ali-A-Traditional" pitchFamily="2" charset="-78"/>
              </a:rPr>
              <a:t>.</a:t>
            </a:r>
            <a:br>
              <a:rPr lang="en-US" sz="5400" b="1" dirty="0">
                <a:effectLst>
                  <a:outerShdw blurRad="38100" dist="38100" dir="2700000" algn="tl">
                    <a:srgbClr val="000000">
                      <a:alpha val="43137"/>
                    </a:srgbClr>
                  </a:outerShdw>
                </a:effectLst>
                <a:cs typeface="Ali-A-Traditional" pitchFamily="2" charset="-78"/>
              </a:rPr>
            </a:br>
            <a:r>
              <a:rPr lang="ar-SA" sz="5400" b="1" dirty="0">
                <a:effectLst>
                  <a:outerShdw blurRad="38100" dist="38100" dir="2700000" algn="tl">
                    <a:srgbClr val="000000">
                      <a:alpha val="43137"/>
                    </a:srgbClr>
                  </a:outerShdw>
                </a:effectLst>
                <a:cs typeface="Ali-A-Traditional" pitchFamily="2" charset="-78"/>
              </a:rPr>
              <a:t>وهذه العوامل متداخلة بشكل كبير بحيث يصعب الفصل بينها.</a:t>
            </a:r>
            <a:r>
              <a:rPr lang="en-US" sz="5400" b="1" dirty="0">
                <a:effectLst>
                  <a:outerShdw blurRad="38100" dist="38100" dir="2700000" algn="tl">
                    <a:srgbClr val="000000">
                      <a:alpha val="43137"/>
                    </a:srgbClr>
                  </a:outerShdw>
                </a:effectLst>
                <a:cs typeface="Ali-A-Traditional" pitchFamily="2" charset="-78"/>
              </a:rPr>
              <a:t> </a:t>
            </a:r>
            <a:endParaRPr lang="ar-IQ" sz="5400" b="1" dirty="0" smtClean="0">
              <a:effectLst>
                <a:outerShdw blurRad="38100" dist="38100" dir="2700000" algn="tl">
                  <a:srgbClr val="000000">
                    <a:alpha val="43137"/>
                  </a:srgbClr>
                </a:outerShdw>
              </a:effectLst>
              <a:cs typeface="Ali-A-Traditional" pitchFamily="2" charset="-78"/>
            </a:endParaRPr>
          </a:p>
          <a:p>
            <a:pPr marL="0" indent="0" algn="r" rtl="1">
              <a:buNone/>
            </a:pPr>
            <a:r>
              <a:rPr lang="en-US" sz="2000" b="1" dirty="0">
                <a:solidFill>
                  <a:srgbClr val="FF0000"/>
                </a:solidFill>
                <a:effectLst>
                  <a:outerShdw blurRad="38100" dist="38100" dir="2700000" algn="tl">
                    <a:srgbClr val="000000">
                      <a:alpha val="43137"/>
                    </a:srgbClr>
                  </a:outerShdw>
                </a:effectLst>
                <a:cs typeface="Ali-A-Samik" pitchFamily="2" charset="-78"/>
              </a:rPr>
              <a:t/>
            </a:r>
            <a:br>
              <a:rPr lang="en-US" sz="2000" b="1" dirty="0">
                <a:solidFill>
                  <a:srgbClr val="FF0000"/>
                </a:solidFill>
                <a:effectLst>
                  <a:outerShdw blurRad="38100" dist="38100" dir="2700000" algn="tl">
                    <a:srgbClr val="000000">
                      <a:alpha val="43137"/>
                    </a:srgbClr>
                  </a:outerShdw>
                </a:effectLst>
                <a:cs typeface="Ali-A-Samik" pitchFamily="2" charset="-78"/>
              </a:rPr>
            </a:br>
            <a:r>
              <a:rPr lang="ar-IQ" sz="2300" b="1" dirty="0" smtClean="0">
                <a:solidFill>
                  <a:srgbClr val="FF0000"/>
                </a:solidFill>
                <a:effectLst>
                  <a:outerShdw blurRad="38100" dist="38100" dir="2700000" algn="tl">
                    <a:srgbClr val="000000">
                      <a:alpha val="43137"/>
                    </a:srgbClr>
                  </a:outerShdw>
                </a:effectLst>
                <a:cs typeface="Ali-A-Samik" pitchFamily="2" charset="-78"/>
              </a:rPr>
              <a:t>              </a:t>
            </a:r>
            <a:r>
              <a:rPr lang="en-US" sz="6300" b="1" dirty="0" smtClean="0">
                <a:solidFill>
                  <a:srgbClr val="FF0000"/>
                </a:solidFill>
                <a:effectLst>
                  <a:outerShdw blurRad="38100" dist="38100" dir="2700000" algn="tl">
                    <a:srgbClr val="000000">
                      <a:alpha val="43137"/>
                    </a:srgbClr>
                  </a:outerShdw>
                </a:effectLst>
                <a:cs typeface="Ali-A-Samik" pitchFamily="2" charset="-78"/>
              </a:rPr>
              <a:t>-</a:t>
            </a:r>
            <a:r>
              <a:rPr lang="ar-IQ" sz="6300" b="1" dirty="0" smtClean="0">
                <a:solidFill>
                  <a:srgbClr val="FF0000"/>
                </a:solidFill>
                <a:effectLst>
                  <a:outerShdw blurRad="38100" dist="38100" dir="2700000" algn="tl">
                    <a:srgbClr val="000000">
                      <a:alpha val="43137"/>
                    </a:srgbClr>
                  </a:outerShdw>
                </a:effectLst>
                <a:cs typeface="Ali-A-Samik" pitchFamily="2" charset="-78"/>
              </a:rPr>
              <a:t> </a:t>
            </a:r>
            <a:r>
              <a:rPr lang="ar-SA" sz="6300" b="1" dirty="0" smtClean="0">
                <a:solidFill>
                  <a:srgbClr val="FF0000"/>
                </a:solidFill>
                <a:effectLst>
                  <a:outerShdw blurRad="38100" dist="38100" dir="2700000" algn="tl">
                    <a:srgbClr val="000000">
                      <a:alpha val="43137"/>
                    </a:srgbClr>
                  </a:outerShdw>
                </a:effectLst>
                <a:cs typeface="Ali-A-Samik" pitchFamily="2" charset="-78"/>
              </a:rPr>
              <a:t>الع</a:t>
            </a:r>
            <a:r>
              <a:rPr lang="ar-IQ" sz="6300" b="1" dirty="0" smtClean="0">
                <a:solidFill>
                  <a:srgbClr val="FF0000"/>
                </a:solidFill>
                <a:effectLst>
                  <a:outerShdw blurRad="38100" dist="38100" dir="2700000" algn="tl">
                    <a:srgbClr val="000000">
                      <a:alpha val="43137"/>
                    </a:srgbClr>
                  </a:outerShdw>
                </a:effectLst>
                <a:cs typeface="Ali-A-Samik" pitchFamily="2" charset="-78"/>
              </a:rPr>
              <a:t>ـ</a:t>
            </a:r>
            <a:r>
              <a:rPr lang="ar-SA" sz="6300" b="1" dirty="0" smtClean="0">
                <a:solidFill>
                  <a:srgbClr val="FF0000"/>
                </a:solidFill>
                <a:effectLst>
                  <a:outerShdw blurRad="38100" dist="38100" dir="2700000" algn="tl">
                    <a:srgbClr val="000000">
                      <a:alpha val="43137"/>
                    </a:srgbClr>
                  </a:outerShdw>
                </a:effectLst>
                <a:cs typeface="Ali-A-Samik" pitchFamily="2" charset="-78"/>
              </a:rPr>
              <a:t>وامل المؤث</a:t>
            </a:r>
            <a:r>
              <a:rPr lang="ar-IQ" sz="6300" b="1" dirty="0" smtClean="0">
                <a:solidFill>
                  <a:srgbClr val="FF0000"/>
                </a:solidFill>
                <a:effectLst>
                  <a:outerShdw blurRad="38100" dist="38100" dir="2700000" algn="tl">
                    <a:srgbClr val="000000">
                      <a:alpha val="43137"/>
                    </a:srgbClr>
                  </a:outerShdw>
                </a:effectLst>
                <a:cs typeface="Ali-A-Samik" pitchFamily="2" charset="-78"/>
              </a:rPr>
              <a:t>ـ</a:t>
            </a:r>
            <a:r>
              <a:rPr lang="ar-SA" sz="6300" b="1" dirty="0" smtClean="0">
                <a:solidFill>
                  <a:srgbClr val="FF0000"/>
                </a:solidFill>
                <a:effectLst>
                  <a:outerShdw blurRad="38100" dist="38100" dir="2700000" algn="tl">
                    <a:srgbClr val="000000">
                      <a:alpha val="43137"/>
                    </a:srgbClr>
                  </a:outerShdw>
                </a:effectLst>
                <a:cs typeface="Ali-A-Samik" pitchFamily="2" charset="-78"/>
              </a:rPr>
              <a:t>رة </a:t>
            </a:r>
            <a:r>
              <a:rPr lang="ar-SA" sz="6300" b="1" dirty="0">
                <a:solidFill>
                  <a:srgbClr val="FF0000"/>
                </a:solidFill>
                <a:effectLst>
                  <a:outerShdw blurRad="38100" dist="38100" dir="2700000" algn="tl">
                    <a:srgbClr val="000000">
                      <a:alpha val="43137"/>
                    </a:srgbClr>
                  </a:outerShdw>
                </a:effectLst>
                <a:cs typeface="Ali-A-Samik" pitchFamily="2" charset="-78"/>
              </a:rPr>
              <a:t>في </a:t>
            </a:r>
            <a:r>
              <a:rPr lang="ar-SA" sz="6300" b="1" dirty="0" smtClean="0">
                <a:solidFill>
                  <a:srgbClr val="FF0000"/>
                </a:solidFill>
                <a:effectLst>
                  <a:outerShdw blurRad="38100" dist="38100" dir="2700000" algn="tl">
                    <a:srgbClr val="000000">
                      <a:alpha val="43137"/>
                    </a:srgbClr>
                  </a:outerShdw>
                </a:effectLst>
                <a:cs typeface="Ali-A-Samik" pitchFamily="2" charset="-78"/>
              </a:rPr>
              <a:t>النُّم</a:t>
            </a:r>
            <a:r>
              <a:rPr lang="ar-IQ" sz="6300" b="1" dirty="0" smtClean="0">
                <a:solidFill>
                  <a:srgbClr val="FF0000"/>
                </a:solidFill>
                <a:effectLst>
                  <a:outerShdw blurRad="38100" dist="38100" dir="2700000" algn="tl">
                    <a:srgbClr val="000000">
                      <a:alpha val="43137"/>
                    </a:srgbClr>
                  </a:outerShdw>
                </a:effectLst>
                <a:cs typeface="Ali-A-Samik" pitchFamily="2" charset="-78"/>
              </a:rPr>
              <a:t>ـ</a:t>
            </a:r>
            <a:r>
              <a:rPr lang="ar-SA" sz="6300" b="1" dirty="0" smtClean="0">
                <a:solidFill>
                  <a:srgbClr val="FF0000"/>
                </a:solidFill>
                <a:effectLst>
                  <a:outerShdw blurRad="38100" dist="38100" dir="2700000" algn="tl">
                    <a:srgbClr val="000000">
                      <a:alpha val="43137"/>
                    </a:srgbClr>
                  </a:outerShdw>
                </a:effectLst>
                <a:cs typeface="Ali-A-Samik" pitchFamily="2" charset="-78"/>
              </a:rPr>
              <a:t>و</a:t>
            </a:r>
            <a:endParaRPr lang="en-US" sz="6300" b="1" dirty="0">
              <a:solidFill>
                <a:srgbClr val="FF0000"/>
              </a:solidFill>
              <a:effectLst>
                <a:outerShdw blurRad="38100" dist="38100" dir="2700000" algn="tl">
                  <a:srgbClr val="000000">
                    <a:alpha val="43137"/>
                  </a:srgbClr>
                </a:outerShdw>
              </a:effectLst>
              <a:cs typeface="Ali-A-Samik" pitchFamily="2" charset="-78"/>
            </a:endParaRPr>
          </a:p>
          <a:p>
            <a:pPr marL="0" indent="0" algn="just" rtl="1">
              <a:buNone/>
            </a:pPr>
            <a:r>
              <a:rPr lang="en-US" sz="5400" dirty="0">
                <a:cs typeface="Ali-A-Traditional" pitchFamily="2" charset="-78"/>
              </a:rPr>
              <a:t/>
            </a:r>
            <a:br>
              <a:rPr lang="en-US" sz="5400" dirty="0">
                <a:cs typeface="Ali-A-Traditional" pitchFamily="2" charset="-78"/>
              </a:rPr>
            </a:br>
            <a:r>
              <a:rPr lang="ar-IQ" sz="5400" dirty="0" smtClean="0">
                <a:solidFill>
                  <a:srgbClr val="002060"/>
                </a:solidFill>
                <a:cs typeface="Ali-A-Traditional" pitchFamily="2" charset="-78"/>
              </a:rPr>
              <a:t>   </a:t>
            </a:r>
            <a:r>
              <a:rPr lang="ar-SA" sz="6300" b="1" dirty="0" smtClean="0">
                <a:solidFill>
                  <a:srgbClr val="002060"/>
                </a:solidFill>
                <a:effectLst>
                  <a:outerShdw blurRad="38100" dist="38100" dir="2700000" algn="tl">
                    <a:srgbClr val="000000">
                      <a:alpha val="43137"/>
                    </a:srgbClr>
                  </a:outerShdw>
                </a:effectLst>
                <a:cs typeface="Ali-A-Traditional" pitchFamily="2" charset="-78"/>
              </a:rPr>
              <a:t>الوراث</a:t>
            </a:r>
            <a:r>
              <a:rPr lang="ar-IQ" sz="6300" b="1" dirty="0" smtClean="0">
                <a:solidFill>
                  <a:srgbClr val="002060"/>
                </a:solidFill>
                <a:effectLst>
                  <a:outerShdw blurRad="38100" dist="38100" dir="2700000" algn="tl">
                    <a:srgbClr val="000000">
                      <a:alpha val="43137"/>
                    </a:srgbClr>
                  </a:outerShdw>
                </a:effectLst>
                <a:cs typeface="Ali-A-Traditional" pitchFamily="2" charset="-78"/>
              </a:rPr>
              <a:t>ـ</a:t>
            </a:r>
            <a:r>
              <a:rPr lang="ar-SA" sz="6300" b="1" dirty="0" smtClean="0">
                <a:solidFill>
                  <a:srgbClr val="002060"/>
                </a:solidFill>
                <a:effectLst>
                  <a:outerShdw blurRad="38100" dist="38100" dir="2700000" algn="tl">
                    <a:srgbClr val="000000">
                      <a:alpha val="43137"/>
                    </a:srgbClr>
                  </a:outerShdw>
                </a:effectLst>
                <a:cs typeface="Ali-A-Traditional" pitchFamily="2" charset="-78"/>
              </a:rPr>
              <a:t>ة</a:t>
            </a:r>
            <a:r>
              <a:rPr lang="ar-SA" sz="6300" b="1" dirty="0">
                <a:solidFill>
                  <a:srgbClr val="002060"/>
                </a:solidFill>
                <a:effectLst>
                  <a:outerShdw blurRad="38100" dist="38100" dir="2700000" algn="tl">
                    <a:srgbClr val="000000">
                      <a:alpha val="43137"/>
                    </a:srgbClr>
                  </a:outerShdw>
                </a:effectLst>
                <a:cs typeface="Ali-A-Traditional" pitchFamily="2" charset="-78"/>
              </a:rPr>
              <a:t>....   </a:t>
            </a:r>
            <a:r>
              <a:rPr lang="ar-SA" sz="6300" b="1" dirty="0">
                <a:solidFill>
                  <a:srgbClr val="0070C0"/>
                </a:solidFill>
                <a:effectLst>
                  <a:outerShdw blurRad="38100" dist="38100" dir="2700000" algn="tl">
                    <a:srgbClr val="000000">
                      <a:alpha val="43137"/>
                    </a:srgbClr>
                  </a:outerShdw>
                </a:effectLst>
                <a:cs typeface="Ali-A-Traditional" pitchFamily="2" charset="-78"/>
              </a:rPr>
              <a:t>البيئة.....    </a:t>
            </a:r>
            <a:r>
              <a:rPr lang="ar-SA" sz="6300" b="1" dirty="0">
                <a:solidFill>
                  <a:srgbClr val="00B050"/>
                </a:solidFill>
                <a:effectLst>
                  <a:outerShdw blurRad="38100" dist="38100" dir="2700000" algn="tl">
                    <a:srgbClr val="000000">
                      <a:alpha val="43137"/>
                    </a:srgbClr>
                  </a:outerShdw>
                </a:effectLst>
                <a:cs typeface="Ali-A-Traditional" pitchFamily="2" charset="-78"/>
              </a:rPr>
              <a:t>الغدد....   </a:t>
            </a:r>
            <a:r>
              <a:rPr lang="ar-SA" sz="6300" b="1" dirty="0" smtClean="0">
                <a:effectLst>
                  <a:outerShdw blurRad="38100" dist="38100" dir="2700000" algn="tl">
                    <a:srgbClr val="000000">
                      <a:alpha val="43137"/>
                    </a:srgbClr>
                  </a:outerShdw>
                </a:effectLst>
                <a:cs typeface="Ali-A-Traditional" pitchFamily="2" charset="-78"/>
              </a:rPr>
              <a:t>الت</a:t>
            </a:r>
            <a:r>
              <a:rPr lang="ar-IQ" sz="6300" b="1" dirty="0" smtClean="0">
                <a:effectLst>
                  <a:outerShdw blurRad="38100" dist="38100" dir="2700000" algn="tl">
                    <a:srgbClr val="000000">
                      <a:alpha val="43137"/>
                    </a:srgbClr>
                  </a:outerShdw>
                </a:effectLst>
                <a:cs typeface="Ali-A-Traditional" pitchFamily="2" charset="-78"/>
              </a:rPr>
              <a:t>َّ</a:t>
            </a:r>
            <a:r>
              <a:rPr lang="ar-SA" sz="6300" b="1" dirty="0" smtClean="0">
                <a:effectLst>
                  <a:outerShdw blurRad="38100" dist="38100" dir="2700000" algn="tl">
                    <a:srgbClr val="000000">
                      <a:alpha val="43137"/>
                    </a:srgbClr>
                  </a:outerShdw>
                </a:effectLst>
                <a:cs typeface="Ali-A-Traditional" pitchFamily="2" charset="-78"/>
              </a:rPr>
              <a:t>غذي</a:t>
            </a:r>
            <a:r>
              <a:rPr lang="ar-IQ" sz="6300" b="1" dirty="0" smtClean="0">
                <a:effectLst>
                  <a:outerShdw blurRad="38100" dist="38100" dir="2700000" algn="tl">
                    <a:srgbClr val="000000">
                      <a:alpha val="43137"/>
                    </a:srgbClr>
                  </a:outerShdw>
                </a:effectLst>
                <a:cs typeface="Ali-A-Traditional" pitchFamily="2" charset="-78"/>
              </a:rPr>
              <a:t>َّ</a:t>
            </a:r>
            <a:r>
              <a:rPr lang="ar-SA" sz="6300" b="1" dirty="0" smtClean="0">
                <a:effectLst>
                  <a:outerShdw blurRad="38100" dist="38100" dir="2700000" algn="tl">
                    <a:srgbClr val="000000">
                      <a:alpha val="43137"/>
                    </a:srgbClr>
                  </a:outerShdw>
                </a:effectLst>
                <a:cs typeface="Ali-A-Traditional" pitchFamily="2" charset="-78"/>
              </a:rPr>
              <a:t>ة</a:t>
            </a:r>
            <a:r>
              <a:rPr lang="ar-SA" sz="6300" b="1" dirty="0">
                <a:effectLst>
                  <a:outerShdw blurRad="38100" dist="38100" dir="2700000" algn="tl">
                    <a:srgbClr val="000000">
                      <a:alpha val="43137"/>
                    </a:srgbClr>
                  </a:outerShdw>
                </a:effectLst>
                <a:cs typeface="Ali-A-Traditional" pitchFamily="2" charset="-78"/>
              </a:rPr>
              <a:t>....  </a:t>
            </a:r>
            <a:r>
              <a:rPr lang="ar-SA" sz="6300" b="1" dirty="0" smtClean="0">
                <a:effectLst>
                  <a:outerShdw blurRad="38100" dist="38100" dir="2700000" algn="tl">
                    <a:srgbClr val="000000">
                      <a:alpha val="43137"/>
                    </a:srgbClr>
                  </a:outerShdw>
                </a:effectLst>
                <a:cs typeface="Ali-A-Traditional" pitchFamily="2" charset="-78"/>
              </a:rPr>
              <a:t>  </a:t>
            </a:r>
            <a:r>
              <a:rPr lang="ar-SA" sz="6300" b="1" dirty="0" smtClean="0">
                <a:solidFill>
                  <a:srgbClr val="C00000"/>
                </a:solidFill>
                <a:effectLst>
                  <a:outerShdw blurRad="38100" dist="38100" dir="2700000" algn="tl">
                    <a:srgbClr val="000000">
                      <a:alpha val="43137"/>
                    </a:srgbClr>
                  </a:outerShdw>
                </a:effectLst>
                <a:cs typeface="Ali-A-Traditional" pitchFamily="2" charset="-78"/>
              </a:rPr>
              <a:t>الن</a:t>
            </a:r>
            <a:r>
              <a:rPr lang="ar-IQ" sz="6300" b="1" dirty="0" smtClean="0">
                <a:solidFill>
                  <a:srgbClr val="C00000"/>
                </a:solidFill>
                <a:effectLst>
                  <a:outerShdw blurRad="38100" dist="38100" dir="2700000" algn="tl">
                    <a:srgbClr val="000000">
                      <a:alpha val="43137"/>
                    </a:srgbClr>
                  </a:outerShdw>
                </a:effectLst>
                <a:cs typeface="Ali-A-Traditional" pitchFamily="2" charset="-78"/>
              </a:rPr>
              <a:t>ُّ</a:t>
            </a:r>
            <a:r>
              <a:rPr lang="ar-SA" sz="6300" b="1" dirty="0" smtClean="0">
                <a:solidFill>
                  <a:srgbClr val="C00000"/>
                </a:solidFill>
                <a:effectLst>
                  <a:outerShdw blurRad="38100" dist="38100" dir="2700000" algn="tl">
                    <a:srgbClr val="000000">
                      <a:alpha val="43137"/>
                    </a:srgbClr>
                  </a:outerShdw>
                </a:effectLst>
                <a:cs typeface="Ali-A-Traditional" pitchFamily="2" charset="-78"/>
              </a:rPr>
              <a:t>ضج والت</a:t>
            </a:r>
            <a:r>
              <a:rPr lang="ar-IQ" sz="6300" b="1" dirty="0" smtClean="0">
                <a:solidFill>
                  <a:srgbClr val="C00000"/>
                </a:solidFill>
                <a:effectLst>
                  <a:outerShdw blurRad="38100" dist="38100" dir="2700000" algn="tl">
                    <a:srgbClr val="000000">
                      <a:alpha val="43137"/>
                    </a:srgbClr>
                  </a:outerShdw>
                </a:effectLst>
                <a:cs typeface="Ali-A-Traditional" pitchFamily="2" charset="-78"/>
              </a:rPr>
              <a:t>َّ</a:t>
            </a:r>
            <a:r>
              <a:rPr lang="ar-SA" sz="6300" b="1" dirty="0" smtClean="0">
                <a:solidFill>
                  <a:srgbClr val="C00000"/>
                </a:solidFill>
                <a:effectLst>
                  <a:outerShdw blurRad="38100" dist="38100" dir="2700000" algn="tl">
                    <a:srgbClr val="000000">
                      <a:alpha val="43137"/>
                    </a:srgbClr>
                  </a:outerShdw>
                </a:effectLst>
                <a:cs typeface="Ali-A-Traditional" pitchFamily="2" charset="-78"/>
              </a:rPr>
              <a:t>علّم.</a:t>
            </a:r>
            <a:r>
              <a:rPr lang="ar-IQ" sz="6300" b="1" dirty="0" smtClean="0">
                <a:solidFill>
                  <a:srgbClr val="C00000"/>
                </a:solidFill>
                <a:effectLst>
                  <a:outerShdw blurRad="38100" dist="38100" dir="2700000" algn="tl">
                    <a:srgbClr val="000000">
                      <a:alpha val="43137"/>
                    </a:srgbClr>
                  </a:outerShdw>
                </a:effectLst>
                <a:cs typeface="Ali-A-Traditional" pitchFamily="2" charset="-78"/>
              </a:rPr>
              <a:t>.</a:t>
            </a:r>
            <a:r>
              <a:rPr lang="ar-SA" sz="6300" b="1" dirty="0" smtClean="0">
                <a:solidFill>
                  <a:srgbClr val="C00000"/>
                </a:solidFill>
                <a:effectLst>
                  <a:outerShdw blurRad="38100" dist="38100" dir="2700000" algn="tl">
                    <a:srgbClr val="000000">
                      <a:alpha val="43137"/>
                    </a:srgbClr>
                  </a:outerShdw>
                </a:effectLst>
                <a:cs typeface="Ali-A-Traditional" pitchFamily="2" charset="-78"/>
              </a:rPr>
              <a:t>..</a:t>
            </a:r>
            <a:endParaRPr lang="en-US" sz="6300" dirty="0">
              <a:solidFill>
                <a:srgbClr val="C00000"/>
              </a:solidFill>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31036012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5527" y="207818"/>
            <a:ext cx="11831782" cy="955964"/>
          </a:xfrm>
        </p:spPr>
        <p:txBody>
          <a:bodyPr>
            <a:noAutofit/>
          </a:bodyPr>
          <a:lstStyle/>
          <a:p>
            <a:pPr algn="ctr"/>
            <a:r>
              <a:rPr lang="ar-IQ" sz="6000" b="1" dirty="0" smtClean="0">
                <a:solidFill>
                  <a:srgbClr val="FF0000"/>
                </a:solidFill>
                <a:effectLst>
                  <a:outerShdw blurRad="38100" dist="38100" dir="2700000" algn="tl">
                    <a:srgbClr val="000000">
                      <a:alpha val="43137"/>
                    </a:srgbClr>
                  </a:outerShdw>
                </a:effectLst>
                <a:cs typeface="Ali-A-Samik" pitchFamily="2" charset="-78"/>
              </a:rPr>
              <a:t>أولاً/</a:t>
            </a:r>
            <a:r>
              <a:rPr lang="ar-SA" sz="6000" b="1" dirty="0" smtClean="0">
                <a:solidFill>
                  <a:srgbClr val="FF0000"/>
                </a:solidFill>
                <a:effectLst>
                  <a:outerShdw blurRad="38100" dist="38100" dir="2700000" algn="tl">
                    <a:srgbClr val="000000">
                      <a:alpha val="43137"/>
                    </a:srgbClr>
                  </a:outerShdw>
                </a:effectLst>
                <a:cs typeface="Ali-A-Samik" pitchFamily="2" charset="-78"/>
              </a:rPr>
              <a:t> </a:t>
            </a:r>
            <a:r>
              <a:rPr lang="ar-SA" sz="6000" b="1" dirty="0">
                <a:solidFill>
                  <a:srgbClr val="FF0000"/>
                </a:solidFill>
                <a:effectLst>
                  <a:outerShdw blurRad="38100" dist="38100" dir="2700000" algn="tl">
                    <a:srgbClr val="000000">
                      <a:alpha val="43137"/>
                    </a:srgbClr>
                  </a:outerShdw>
                </a:effectLst>
                <a:cs typeface="Ali-A-Samik" pitchFamily="2" charset="-78"/>
              </a:rPr>
              <a:t>العَوَامِلُ الوِرَاثِيَّة</a:t>
            </a:r>
            <a:endParaRPr lang="en-US" sz="6000" b="1" dirty="0">
              <a:solidFill>
                <a:srgbClr val="FF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24690" y="1246909"/>
            <a:ext cx="11914909" cy="5611091"/>
          </a:xfrm>
        </p:spPr>
        <p:txBody>
          <a:bodyPr>
            <a:normAutofit fontScale="92500" lnSpcReduction="20000"/>
          </a:bodyPr>
          <a:lstStyle/>
          <a:p>
            <a:pPr marL="0" indent="0" algn="just" rtl="1">
              <a:lnSpc>
                <a:spcPct val="150000"/>
              </a:lnSpc>
              <a:buNone/>
            </a:pPr>
            <a:r>
              <a:rPr lang="ar-SA" sz="4000" b="1" u="sng" dirty="0">
                <a:solidFill>
                  <a:srgbClr val="0070C0"/>
                </a:solidFill>
                <a:effectLst>
                  <a:outerShdw blurRad="38100" dist="38100" dir="2700000" algn="tl">
                    <a:srgbClr val="000000">
                      <a:alpha val="43137"/>
                    </a:srgbClr>
                  </a:outerShdw>
                </a:effectLst>
                <a:cs typeface="Ali-A-Sahifa Bold" pitchFamily="2" charset="-78"/>
              </a:rPr>
              <a:t>الوِرَاثَةُ</a:t>
            </a:r>
            <a:r>
              <a:rPr lang="en-US" sz="4000" b="1" dirty="0">
                <a:solidFill>
                  <a:srgbClr val="0070C0"/>
                </a:solidFill>
                <a:effectLst>
                  <a:outerShdw blurRad="38100" dist="38100" dir="2700000" algn="tl">
                    <a:srgbClr val="000000">
                      <a:alpha val="43137"/>
                    </a:srgbClr>
                  </a:outerShdw>
                </a:effectLst>
                <a:cs typeface="Ali-A-Sahifa Bold" pitchFamily="2" charset="-78"/>
              </a:rPr>
              <a:t>: </a:t>
            </a:r>
            <a:r>
              <a:rPr lang="ar-IQ" sz="4000" b="1" dirty="0" smtClean="0">
                <a:solidFill>
                  <a:srgbClr val="0070C0"/>
                </a:solidFill>
                <a:effectLst>
                  <a:outerShdw blurRad="38100" dist="38100" dir="2700000" algn="tl">
                    <a:srgbClr val="000000">
                      <a:alpha val="43137"/>
                    </a:srgbClr>
                  </a:outerShdw>
                </a:effectLst>
                <a:cs typeface="Ali-A-Sahifa Bold" pitchFamily="2" charset="-78"/>
              </a:rPr>
              <a:t> </a:t>
            </a:r>
            <a:r>
              <a:rPr lang="ar-SA" sz="4000" dirty="0" smtClean="0">
                <a:solidFill>
                  <a:srgbClr val="002060"/>
                </a:solidFill>
                <a:effectLst>
                  <a:outerShdw blurRad="38100" dist="38100" dir="2700000" algn="tl">
                    <a:srgbClr val="000000">
                      <a:alpha val="43137"/>
                    </a:srgbClr>
                  </a:outerShdw>
                </a:effectLst>
                <a:cs typeface="Ali-A-Sahifa Bold" pitchFamily="2" charset="-78"/>
              </a:rPr>
              <a:t>هِيَ </a:t>
            </a:r>
            <a:r>
              <a:rPr lang="ar-SA" sz="4000" dirty="0">
                <a:solidFill>
                  <a:srgbClr val="002060"/>
                </a:solidFill>
                <a:effectLst>
                  <a:outerShdw blurRad="38100" dist="38100" dir="2700000" algn="tl">
                    <a:srgbClr val="000000">
                      <a:alpha val="43137"/>
                    </a:srgbClr>
                  </a:outerShdw>
                </a:effectLst>
                <a:cs typeface="Ali-A-Sahifa Bold" pitchFamily="2" charset="-78"/>
              </a:rPr>
              <a:t>مجموع الخصائص والسِّمات التي تَنْتَقِلُ من الآباء والأجداد والأسلاف إلى الأبناء عن طريق الكروموسومات والجِينات</a:t>
            </a:r>
            <a:r>
              <a:rPr lang="en-US" sz="4000" dirty="0">
                <a:solidFill>
                  <a:srgbClr val="002060"/>
                </a:solidFill>
                <a:effectLst>
                  <a:outerShdw blurRad="38100" dist="38100" dir="2700000" algn="tl">
                    <a:srgbClr val="000000">
                      <a:alpha val="43137"/>
                    </a:srgbClr>
                  </a:outerShdw>
                </a:effectLst>
                <a:cs typeface="Ali-A-Sahifa Bold" pitchFamily="2" charset="-78"/>
              </a:rPr>
              <a:t> ..</a:t>
            </a:r>
          </a:p>
          <a:p>
            <a:pPr marL="0" indent="0" algn="just" rtl="1">
              <a:lnSpc>
                <a:spcPct val="150000"/>
              </a:lnSpc>
              <a:buNone/>
            </a:pPr>
            <a:r>
              <a:rPr lang="ar-SA" sz="4000" dirty="0">
                <a:effectLst>
                  <a:outerShdw blurRad="38100" dist="38100" dir="2700000" algn="tl">
                    <a:srgbClr val="000000">
                      <a:alpha val="43137"/>
                    </a:srgbClr>
                  </a:outerShdw>
                </a:effectLst>
                <a:cs typeface="Ali-A-Sahifa Bold" pitchFamily="2" charset="-78"/>
              </a:rPr>
              <a:t>بالتقاء حيوان منوي من الأب يحمل في نواته آلاف المَورثات التي (تُلَخِصُ) خصائص الأب الجسميَّة ببويضة </a:t>
            </a:r>
            <a:r>
              <a:rPr lang="ar-SA" sz="4000" dirty="0" smtClean="0">
                <a:effectLst>
                  <a:outerShdw blurRad="38100" dist="38100" dir="2700000" algn="tl">
                    <a:srgbClr val="000000">
                      <a:alpha val="43137"/>
                    </a:srgbClr>
                  </a:outerShdw>
                </a:effectLst>
                <a:cs typeface="Ali-A-Sahifa Bold" pitchFamily="2" charset="-78"/>
              </a:rPr>
              <a:t>الأم</a:t>
            </a:r>
            <a:r>
              <a:rPr lang="ar-IQ" sz="4000" dirty="0" smtClean="0">
                <a:effectLst>
                  <a:outerShdw blurRad="38100" dist="38100" dir="2700000" algn="tl">
                    <a:srgbClr val="000000">
                      <a:alpha val="43137"/>
                    </a:srgbClr>
                  </a:outerShdw>
                </a:effectLst>
                <a:cs typeface="Ali-A-Sahifa Bold" pitchFamily="2" charset="-78"/>
              </a:rPr>
              <a:t>ّ</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التي تحمل أيضاً في نواتها آلافاً أخرى من المَورثات (تُلَخِصُ) بدورها خصائص </a:t>
            </a:r>
            <a:r>
              <a:rPr lang="ar-SA" sz="4000" dirty="0" smtClean="0">
                <a:effectLst>
                  <a:outerShdw blurRad="38100" dist="38100" dir="2700000" algn="tl">
                    <a:srgbClr val="000000">
                      <a:alpha val="43137"/>
                    </a:srgbClr>
                  </a:outerShdw>
                </a:effectLst>
                <a:cs typeface="Ali-A-Sahifa Bold" pitchFamily="2" charset="-78"/>
              </a:rPr>
              <a:t>الأم</a:t>
            </a:r>
            <a:r>
              <a:rPr lang="ar-IQ" sz="4000" dirty="0" smtClean="0">
                <a:effectLst>
                  <a:outerShdw blurRad="38100" dist="38100" dir="2700000" algn="tl">
                    <a:srgbClr val="000000">
                      <a:alpha val="43137"/>
                    </a:srgbClr>
                  </a:outerShdw>
                </a:effectLst>
                <a:cs typeface="Ali-A-Sahifa Bold" pitchFamily="2" charset="-78"/>
              </a:rPr>
              <a:t>ّ</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الجسميَّة فإنّ خصائص الكائن الحيِّ الجديد تبدأ بالتَّحدد، مع العلم أنَّه ليست كل الخصائص تحددها الوراثة وحدها، </a:t>
            </a:r>
            <a:r>
              <a:rPr lang="ar-SA" sz="4000" dirty="0">
                <a:solidFill>
                  <a:srgbClr val="FF0000"/>
                </a:solidFill>
                <a:effectLst>
                  <a:outerShdw blurRad="38100" dist="38100" dir="2700000" algn="tl">
                    <a:srgbClr val="000000">
                      <a:alpha val="43137"/>
                    </a:srgbClr>
                  </a:outerShdw>
                </a:effectLst>
                <a:cs typeface="Ali-A-Sahifa Bold" pitchFamily="2" charset="-78"/>
              </a:rPr>
              <a:t>ومما يمكن أنْ يرثه الطَّفل عن أبويه وأسلافه من خصائص </a:t>
            </a:r>
            <a:r>
              <a:rPr lang="ar-SA" sz="4000" dirty="0" smtClean="0">
                <a:solidFill>
                  <a:srgbClr val="FF0000"/>
                </a:solidFill>
                <a:effectLst>
                  <a:outerShdw blurRad="38100" dist="38100" dir="2700000" algn="tl">
                    <a:srgbClr val="000000">
                      <a:alpha val="43137"/>
                    </a:srgbClr>
                  </a:outerShdw>
                </a:effectLst>
                <a:cs typeface="Ali-A-Sahifa Bold" pitchFamily="2" charset="-78"/>
              </a:rPr>
              <a:t>مختلفة</a:t>
            </a:r>
            <a:r>
              <a:rPr lang="ar-IQ" sz="4000" dirty="0" smtClean="0">
                <a:solidFill>
                  <a:srgbClr val="FF0000"/>
                </a:solidFill>
                <a:effectLst>
                  <a:outerShdw blurRad="38100" dist="38100" dir="2700000" algn="tl">
                    <a:srgbClr val="000000">
                      <a:alpha val="43137"/>
                    </a:srgbClr>
                  </a:outerShdw>
                </a:effectLst>
                <a:cs typeface="Ali-A-Sahifa Bold" pitchFamily="2" charset="-78"/>
              </a:rPr>
              <a:t> ما يلي</a:t>
            </a:r>
            <a:r>
              <a:rPr lang="ar-SA" sz="4000" dirty="0" smtClean="0">
                <a:solidFill>
                  <a:srgbClr val="FF0000"/>
                </a:solidFill>
                <a:effectLst>
                  <a:outerShdw blurRad="38100" dist="38100" dir="2700000" algn="tl">
                    <a:srgbClr val="000000">
                      <a:alpha val="43137"/>
                    </a:srgbClr>
                  </a:outerShdw>
                </a:effectLst>
                <a:cs typeface="Ali-A-Sahifa Bold" pitchFamily="2" charset="-78"/>
              </a:rPr>
              <a:t>:</a:t>
            </a:r>
            <a:endParaRPr lang="en-US" sz="4000" dirty="0">
              <a:solidFill>
                <a:srgbClr val="FF000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00196967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224426"/>
          </a:xfrm>
        </p:spPr>
        <p:txBody>
          <a:bodyPr>
            <a:normAutofit/>
          </a:bodyPr>
          <a:lstStyle/>
          <a:p>
            <a:pPr algn="ctr"/>
            <a:r>
              <a:rPr lang="ar-IQ" sz="6600" b="1" dirty="0" smtClean="0">
                <a:solidFill>
                  <a:srgbClr val="FF0000"/>
                </a:solidFill>
                <a:effectLst>
                  <a:outerShdw blurRad="38100" dist="38100" dir="2700000" algn="tl">
                    <a:srgbClr val="000000">
                      <a:alpha val="43137"/>
                    </a:srgbClr>
                  </a:outerShdw>
                </a:effectLst>
                <a:cs typeface="Ali-A-Samik" pitchFamily="2" charset="-78"/>
              </a:rPr>
              <a:t>بداية دراسة النُّمو</a:t>
            </a:r>
            <a:endParaRPr lang="en-US" sz="66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152400" y="1260763"/>
            <a:ext cx="11928764" cy="5440287"/>
          </a:xfrm>
        </p:spPr>
        <p:txBody>
          <a:bodyPr>
            <a:noAutofit/>
          </a:bodyPr>
          <a:lstStyle/>
          <a:p>
            <a:pPr marL="0" indent="0" algn="just" rtl="1">
              <a:buNone/>
            </a:pPr>
            <a:r>
              <a:rPr lang="ar-SA" sz="3900" b="1" dirty="0" smtClean="0">
                <a:effectLst>
                  <a:outerShdw blurRad="38100" dist="38100" dir="2700000" algn="tl">
                    <a:srgbClr val="000000">
                      <a:alpha val="43137"/>
                    </a:srgbClr>
                  </a:outerShdw>
                </a:effectLst>
                <a:cs typeface="Ali-A-Sharif" pitchFamily="2" charset="-78"/>
              </a:rPr>
              <a:t>على </a:t>
            </a:r>
            <a:r>
              <a:rPr lang="ar-SA" sz="3900" b="1" dirty="0">
                <a:effectLst>
                  <a:outerShdw blurRad="38100" dist="38100" dir="2700000" algn="tl">
                    <a:srgbClr val="000000">
                      <a:alpha val="43137"/>
                    </a:srgbClr>
                  </a:outerShdw>
                </a:effectLst>
                <a:cs typeface="Ali-A-Sharif" pitchFamily="2" charset="-78"/>
              </a:rPr>
              <a:t>مرّ العصور ألقى أصحاب الفلسفات القديمة وعلم النفس الضوء على عمليّة </a:t>
            </a:r>
            <a:r>
              <a:rPr lang="ar-SA" sz="3900" b="1" dirty="0" smtClean="0">
                <a:effectLst>
                  <a:outerShdw blurRad="38100" dist="38100" dir="2700000" algn="tl">
                    <a:srgbClr val="000000">
                      <a:alpha val="43137"/>
                    </a:srgbClr>
                  </a:outerShdw>
                </a:effectLst>
                <a:cs typeface="Ali-A-Sharif" pitchFamily="2" charset="-78"/>
              </a:rPr>
              <a:t>الن</a:t>
            </a:r>
            <a:r>
              <a:rPr lang="ar-IQ" sz="3900" b="1" dirty="0" smtClean="0">
                <a:effectLst>
                  <a:outerShdw blurRad="38100" dist="38100" dir="2700000" algn="tl">
                    <a:srgbClr val="000000">
                      <a:alpha val="43137"/>
                    </a:srgbClr>
                  </a:outerShdw>
                </a:effectLst>
                <a:cs typeface="Ali-A-Sharif" pitchFamily="2" charset="-78"/>
              </a:rPr>
              <a:t>ُّ</a:t>
            </a:r>
            <a:r>
              <a:rPr lang="ar-SA" sz="3900" b="1" dirty="0" smtClean="0">
                <a:effectLst>
                  <a:outerShdw blurRad="38100" dist="38100" dir="2700000" algn="tl">
                    <a:srgbClr val="000000">
                      <a:alpha val="43137"/>
                    </a:srgbClr>
                  </a:outerShdw>
                </a:effectLst>
                <a:cs typeface="Ali-A-Sharif" pitchFamily="2" charset="-78"/>
              </a:rPr>
              <a:t>مو </a:t>
            </a:r>
            <a:r>
              <a:rPr lang="ar-SA" sz="3900" b="1" dirty="0">
                <a:effectLst>
                  <a:outerShdw blurRad="38100" dist="38100" dir="2700000" algn="tl">
                    <a:srgbClr val="000000">
                      <a:alpha val="43137"/>
                    </a:srgbClr>
                  </a:outerShdw>
                </a:effectLst>
                <a:cs typeface="Ali-A-Sharif" pitchFamily="2" charset="-78"/>
              </a:rPr>
              <a:t>ومراحل تكوينها وتطورها، فذكرت الكتب القديمة اهتمام الفلاسفة المصريين بوضع تصور بسيط لحياة الجنين في بطن أمه، والتطورات النمائية التي تطرأ عليه منذ الإخصاب وحتى الولادة، بالإضافة إلى اهتمام كل من الحضارتين اليونانية والإغريقية بذلك، فتحدث أفلاطون عن التكاثر الإنساني وأُسس ومبادئ النمو التي يمرّ بها الطفل في مختلف مراحله العمريّة، وذكر أرسطو ضرورة تقديم الرعاية والاهتمام بالعملية النمائية للطفل، وتأكيد الدور المهم للأسرة في عملية التنشئة الاجتماعية. </a:t>
            </a:r>
            <a:endParaRPr lang="en-US" sz="3900" b="1" dirty="0">
              <a:effectLst>
                <a:outerShdw blurRad="38100" dist="38100" dir="2700000" algn="tl">
                  <a:srgbClr val="000000">
                    <a:alpha val="43137"/>
                  </a:srgbClr>
                </a:outerShdw>
              </a:effectLst>
              <a:cs typeface="Ali-A-Sharif" pitchFamily="2" charset="-78"/>
            </a:endParaRPr>
          </a:p>
          <a:p>
            <a:pPr marL="0" indent="0" algn="just" rtl="1">
              <a:buNone/>
            </a:pPr>
            <a:r>
              <a:rPr lang="ar-SA" sz="3900" b="1" dirty="0">
                <a:solidFill>
                  <a:srgbClr val="FF0000"/>
                </a:solidFill>
                <a:effectLst>
                  <a:outerShdw blurRad="38100" dist="38100" dir="2700000" algn="tl">
                    <a:srgbClr val="000000">
                      <a:alpha val="43137"/>
                    </a:srgbClr>
                  </a:outerShdw>
                </a:effectLst>
                <a:cs typeface="Ali-A-Sharif" pitchFamily="2" charset="-78"/>
              </a:rPr>
              <a:t>أما العلماء المسلمون فقد اهتموا بالمراحل النمائية وقسموها إلى ست فترات أساسية يمرّ فيها الطفل في مراحله العمرية. </a:t>
            </a:r>
            <a:endParaRPr lang="en-US" sz="3900" b="1" dirty="0">
              <a:solidFill>
                <a:srgbClr val="FF000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7"/>
            <a:ext cx="11998036" cy="6650182"/>
          </a:xfrm>
        </p:spPr>
        <p:txBody>
          <a:bodyPr>
            <a:noAutofit/>
          </a:bodyPr>
          <a:lstStyle/>
          <a:p>
            <a:pPr lvl="0" algn="r" rtl="1">
              <a:lnSpc>
                <a:spcPct val="150000"/>
              </a:lnSpc>
            </a:pPr>
            <a:r>
              <a:rPr lang="ar-IQ" sz="3600" dirty="0" smtClean="0">
                <a:effectLst>
                  <a:outerShdw blurRad="38100" dist="38100" dir="2700000" algn="tl">
                    <a:srgbClr val="000000">
                      <a:alpha val="43137"/>
                    </a:srgbClr>
                  </a:outerShdw>
                </a:effectLst>
                <a:cs typeface="Ali-A-Samik" pitchFamily="2" charset="-78"/>
              </a:rPr>
              <a:t>              </a:t>
            </a:r>
            <a:r>
              <a:rPr lang="ar-SA" sz="3600" dirty="0" smtClean="0">
                <a:effectLst>
                  <a:outerShdw blurRad="38100" dist="38100" dir="2700000" algn="tl">
                    <a:srgbClr val="000000">
                      <a:alpha val="43137"/>
                    </a:srgbClr>
                  </a:outerShdw>
                </a:effectLst>
                <a:cs typeface="Ali-A-Samik" pitchFamily="2" charset="-78"/>
              </a:rPr>
              <a:t>الصِّفات </a:t>
            </a:r>
            <a:r>
              <a:rPr lang="ar-SA" sz="3600" dirty="0">
                <a:effectLst>
                  <a:outerShdw blurRad="38100" dist="38100" dir="2700000" algn="tl">
                    <a:srgbClr val="000000">
                      <a:alpha val="43137"/>
                    </a:srgbClr>
                  </a:outerShdw>
                </a:effectLst>
                <a:cs typeface="Ali-A-Samik" pitchFamily="2" charset="-78"/>
              </a:rPr>
              <a:t>الأساسيَّة للهيئة البشريَّة والتراكيب الدَّاخليَّة المميزة لها، فلا يولد الطفل بخياشيم أو أجنحة لأنَّ كل ما تحمله المورثات من صفات لا يخرج أصلاً عن الإطار العام </a:t>
            </a:r>
            <a:r>
              <a:rPr lang="ar-SA" sz="3600" dirty="0" smtClean="0">
                <a:effectLst>
                  <a:outerShdw blurRad="38100" dist="38100" dir="2700000" algn="tl">
                    <a:srgbClr val="000000">
                      <a:alpha val="43137"/>
                    </a:srgbClr>
                  </a:outerShdw>
                </a:effectLst>
                <a:cs typeface="Ali-A-Samik" pitchFamily="2" charset="-78"/>
              </a:rPr>
              <a:t>للبشر</a:t>
            </a:r>
            <a:r>
              <a:rPr lang="en-US" sz="3600" dirty="0">
                <a:effectLst>
                  <a:outerShdw blurRad="38100" dist="38100" dir="2700000" algn="tl">
                    <a:srgbClr val="000000">
                      <a:alpha val="43137"/>
                    </a:srgbClr>
                  </a:outerShdw>
                </a:effectLst>
                <a:cs typeface="Ali-A-Samik" pitchFamily="2" charset="-78"/>
              </a:rPr>
              <a:t/>
            </a:r>
            <a:br>
              <a:rPr lang="en-US" sz="3600" dirty="0">
                <a:effectLst>
                  <a:outerShdw blurRad="38100" dist="38100" dir="2700000" algn="tl">
                    <a:srgbClr val="000000">
                      <a:alpha val="43137"/>
                    </a:srgbClr>
                  </a:outerShdw>
                </a:effectLst>
                <a:cs typeface="Ali-A-Samik" pitchFamily="2" charset="-78"/>
              </a:rPr>
            </a:br>
            <a:r>
              <a:rPr lang="ar-IQ" sz="3600" dirty="0" smtClean="0">
                <a:effectLst>
                  <a:outerShdw blurRad="38100" dist="38100" dir="2700000" algn="tl">
                    <a:srgbClr val="000000">
                      <a:alpha val="43137"/>
                    </a:srgbClr>
                  </a:outerShdw>
                </a:effectLst>
                <a:cs typeface="Ali-A-Samik" pitchFamily="2" charset="-78"/>
              </a:rPr>
              <a:t>                </a:t>
            </a:r>
            <a:r>
              <a:rPr lang="ar-SA" sz="3600" dirty="0" smtClean="0">
                <a:solidFill>
                  <a:srgbClr val="0070C0"/>
                </a:solidFill>
                <a:effectLst>
                  <a:outerShdw blurRad="38100" dist="38100" dir="2700000" algn="tl">
                    <a:srgbClr val="000000">
                      <a:alpha val="43137"/>
                    </a:srgbClr>
                  </a:outerShdw>
                </a:effectLst>
                <a:cs typeface="Ali-A-Samik" pitchFamily="2" charset="-78"/>
              </a:rPr>
              <a:t>يرث </a:t>
            </a:r>
            <a:r>
              <a:rPr lang="ar-SA" sz="3600" dirty="0">
                <a:solidFill>
                  <a:srgbClr val="0070C0"/>
                </a:solidFill>
                <a:effectLst>
                  <a:outerShdw blurRad="38100" dist="38100" dir="2700000" algn="tl">
                    <a:srgbClr val="000000">
                      <a:alpha val="43137"/>
                    </a:srgbClr>
                  </a:outerShdw>
                </a:effectLst>
                <a:cs typeface="Ali-A-Samik" pitchFamily="2" charset="-78"/>
              </a:rPr>
              <a:t>الطفل جنسه: ذكر أو </a:t>
            </a:r>
            <a:r>
              <a:rPr lang="ar-SA" sz="3600" dirty="0" smtClean="0">
                <a:solidFill>
                  <a:srgbClr val="0070C0"/>
                </a:solidFill>
                <a:effectLst>
                  <a:outerShdw blurRad="38100" dist="38100" dir="2700000" algn="tl">
                    <a:srgbClr val="000000">
                      <a:alpha val="43137"/>
                    </a:srgbClr>
                  </a:outerShdw>
                </a:effectLst>
                <a:cs typeface="Ali-A-Samik" pitchFamily="2" charset="-78"/>
              </a:rPr>
              <a:t>أنثى</a:t>
            </a:r>
            <a:r>
              <a:rPr lang="ar-IQ" sz="3600" dirty="0" smtClean="0">
                <a:solidFill>
                  <a:srgbClr val="0070C0"/>
                </a:solidFill>
                <a:effectLst>
                  <a:outerShdw blurRad="38100" dist="38100" dir="2700000" algn="tl">
                    <a:srgbClr val="000000">
                      <a:alpha val="43137"/>
                    </a:srgbClr>
                  </a:outerShdw>
                </a:effectLst>
                <a:cs typeface="Ali-A-Samik" pitchFamily="2" charset="-78"/>
              </a:rPr>
              <a:t> </a:t>
            </a:r>
            <a:r>
              <a:rPr lang="en-US" sz="3600" dirty="0" smtClean="0">
                <a:solidFill>
                  <a:srgbClr val="0070C0"/>
                </a:solidFill>
                <a:effectLst>
                  <a:outerShdw blurRad="38100" dist="38100" dir="2700000" algn="tl">
                    <a:srgbClr val="000000">
                      <a:alpha val="43137"/>
                    </a:srgbClr>
                  </a:outerShdw>
                </a:effectLst>
                <a:cs typeface="Ali-A-Samik" pitchFamily="2" charset="-78"/>
              </a:rPr>
              <a:t>.</a:t>
            </a:r>
            <a:r>
              <a:rPr lang="en-US" sz="3600" dirty="0">
                <a:effectLst>
                  <a:outerShdw blurRad="38100" dist="38100" dir="2700000" algn="tl">
                    <a:srgbClr val="000000">
                      <a:alpha val="43137"/>
                    </a:srgbClr>
                  </a:outerShdw>
                </a:effectLst>
                <a:cs typeface="Ali-A-Samik" pitchFamily="2" charset="-78"/>
              </a:rPr>
              <a:t/>
            </a:r>
            <a:br>
              <a:rPr lang="en-US" sz="3600" dirty="0">
                <a:effectLst>
                  <a:outerShdw blurRad="38100" dist="38100" dir="2700000" algn="tl">
                    <a:srgbClr val="000000">
                      <a:alpha val="43137"/>
                    </a:srgbClr>
                  </a:outerShdw>
                </a:effectLst>
                <a:cs typeface="Ali-A-Samik" pitchFamily="2" charset="-78"/>
              </a:rPr>
            </a:br>
            <a:r>
              <a:rPr lang="ar-IQ" sz="3600" dirty="0" smtClean="0">
                <a:effectLst>
                  <a:outerShdw blurRad="38100" dist="38100" dir="2700000" algn="tl">
                    <a:srgbClr val="000000">
                      <a:alpha val="43137"/>
                    </a:srgbClr>
                  </a:outerShdw>
                </a:effectLst>
                <a:cs typeface="Ali-A-Samik" pitchFamily="2" charset="-78"/>
              </a:rPr>
              <a:t>                </a:t>
            </a:r>
            <a:r>
              <a:rPr lang="ar-SA" sz="3600" dirty="0" smtClean="0">
                <a:solidFill>
                  <a:srgbClr val="7030A0"/>
                </a:solidFill>
                <a:effectLst>
                  <a:outerShdw blurRad="38100" dist="38100" dir="2700000" algn="tl">
                    <a:srgbClr val="000000">
                      <a:alpha val="43137"/>
                    </a:srgbClr>
                  </a:outerShdw>
                </a:effectLst>
                <a:cs typeface="Ali-A-Samik" pitchFamily="2" charset="-78"/>
              </a:rPr>
              <a:t>يرث </a:t>
            </a:r>
            <a:r>
              <a:rPr lang="ar-SA" sz="3600" dirty="0">
                <a:solidFill>
                  <a:srgbClr val="7030A0"/>
                </a:solidFill>
                <a:effectLst>
                  <a:outerShdw blurRad="38100" dist="38100" dir="2700000" algn="tl">
                    <a:srgbClr val="000000">
                      <a:alpha val="43137"/>
                    </a:srgbClr>
                  </a:outerShdw>
                </a:effectLst>
                <a:cs typeface="Ali-A-Samik" pitchFamily="2" charset="-78"/>
              </a:rPr>
              <a:t>الطفل مقدار طول قامته ولون بشرته ولون عينيه وغزارة شعره ونعومته.</a:t>
            </a:r>
            <a:r>
              <a:rPr lang="en-US" sz="3600" dirty="0">
                <a:effectLst>
                  <a:outerShdw blurRad="38100" dist="38100" dir="2700000" algn="tl">
                    <a:srgbClr val="000000">
                      <a:alpha val="43137"/>
                    </a:srgbClr>
                  </a:outerShdw>
                </a:effectLst>
                <a:cs typeface="Ali-A-Samik" pitchFamily="2" charset="-78"/>
              </a:rPr>
              <a:t/>
            </a:r>
            <a:br>
              <a:rPr lang="en-US" sz="3600" dirty="0">
                <a:effectLst>
                  <a:outerShdw blurRad="38100" dist="38100" dir="2700000" algn="tl">
                    <a:srgbClr val="000000">
                      <a:alpha val="43137"/>
                    </a:srgbClr>
                  </a:outerShdw>
                </a:effectLst>
                <a:cs typeface="Ali-A-Samik" pitchFamily="2" charset="-78"/>
              </a:rPr>
            </a:br>
            <a:r>
              <a:rPr lang="ar-IQ" sz="3600" dirty="0" smtClean="0">
                <a:effectLst>
                  <a:outerShdw blurRad="38100" dist="38100" dir="2700000" algn="tl">
                    <a:srgbClr val="000000">
                      <a:alpha val="43137"/>
                    </a:srgbClr>
                  </a:outerShdw>
                </a:effectLst>
                <a:cs typeface="Ali-A-Samik" pitchFamily="2" charset="-78"/>
              </a:rPr>
              <a:t>                 </a:t>
            </a:r>
            <a:r>
              <a:rPr lang="ar-SA" sz="3600" dirty="0" smtClean="0">
                <a:solidFill>
                  <a:srgbClr val="C00000"/>
                </a:solidFill>
                <a:effectLst>
                  <a:outerShdw blurRad="38100" dist="38100" dir="2700000" algn="tl">
                    <a:srgbClr val="000000">
                      <a:alpha val="43137"/>
                    </a:srgbClr>
                  </a:outerShdw>
                </a:effectLst>
                <a:cs typeface="Ali-A-Samik" pitchFamily="2" charset="-78"/>
              </a:rPr>
              <a:t>يرث </a:t>
            </a:r>
            <a:r>
              <a:rPr lang="ar-SA" sz="3600" dirty="0">
                <a:solidFill>
                  <a:srgbClr val="C00000"/>
                </a:solidFill>
                <a:effectLst>
                  <a:outerShdw blurRad="38100" dist="38100" dir="2700000" algn="tl">
                    <a:srgbClr val="000000">
                      <a:alpha val="43137"/>
                    </a:srgbClr>
                  </a:outerShdw>
                </a:effectLst>
                <a:cs typeface="Ali-A-Samik" pitchFamily="2" charset="-78"/>
              </a:rPr>
              <a:t>الفردُ مَدَى كفاءة </a:t>
            </a:r>
            <a:r>
              <a:rPr lang="ar-SA" sz="3600" dirty="0" smtClean="0">
                <a:solidFill>
                  <a:srgbClr val="C00000"/>
                </a:solidFill>
                <a:effectLst>
                  <a:outerShdw blurRad="38100" dist="38100" dir="2700000" algn="tl">
                    <a:srgbClr val="000000">
                      <a:alpha val="43137"/>
                    </a:srgbClr>
                  </a:outerShdw>
                </a:effectLst>
                <a:cs typeface="Ali-A-Samik" pitchFamily="2" charset="-78"/>
              </a:rPr>
              <a:t>حواسه</a:t>
            </a:r>
            <a:r>
              <a:rPr lang="ar-IQ" sz="3600" dirty="0" smtClean="0">
                <a:solidFill>
                  <a:srgbClr val="C00000"/>
                </a:solidFill>
                <a:effectLst>
                  <a:outerShdw blurRad="38100" dist="38100" dir="2700000" algn="tl">
                    <a:srgbClr val="000000">
                      <a:alpha val="43137"/>
                    </a:srgbClr>
                  </a:outerShdw>
                </a:effectLst>
                <a:cs typeface="Ali-A-Samik" pitchFamily="2" charset="-78"/>
              </a:rPr>
              <a:t> </a:t>
            </a:r>
            <a:r>
              <a:rPr lang="en-US" sz="3600" dirty="0" smtClean="0">
                <a:solidFill>
                  <a:srgbClr val="C00000"/>
                </a:solidFill>
                <a:effectLst>
                  <a:outerShdw blurRad="38100" dist="38100" dir="2700000" algn="tl">
                    <a:srgbClr val="000000">
                      <a:alpha val="43137"/>
                    </a:srgbClr>
                  </a:outerShdw>
                </a:effectLst>
                <a:cs typeface="Ali-A-Samik" pitchFamily="2" charset="-78"/>
              </a:rPr>
              <a:t>.</a:t>
            </a:r>
            <a:r>
              <a:rPr lang="en-US" sz="3600" dirty="0">
                <a:effectLst>
                  <a:outerShdw blurRad="38100" dist="38100" dir="2700000" algn="tl">
                    <a:srgbClr val="000000">
                      <a:alpha val="43137"/>
                    </a:srgbClr>
                  </a:outerShdw>
                </a:effectLst>
                <a:cs typeface="Ali-A-Samik" pitchFamily="2" charset="-78"/>
              </a:rPr>
              <a:t/>
            </a:r>
            <a:br>
              <a:rPr lang="en-US" sz="3600" dirty="0">
                <a:effectLst>
                  <a:outerShdw blurRad="38100" dist="38100" dir="2700000" algn="tl">
                    <a:srgbClr val="000000">
                      <a:alpha val="43137"/>
                    </a:srgbClr>
                  </a:outerShdw>
                </a:effectLst>
                <a:cs typeface="Ali-A-Samik" pitchFamily="2" charset="-78"/>
              </a:rPr>
            </a:br>
            <a:r>
              <a:rPr lang="ar-IQ" sz="3600" dirty="0" smtClean="0">
                <a:effectLst>
                  <a:outerShdw blurRad="38100" dist="38100" dir="2700000" algn="tl">
                    <a:srgbClr val="000000">
                      <a:alpha val="43137"/>
                    </a:srgbClr>
                  </a:outerShdw>
                </a:effectLst>
                <a:cs typeface="Ali-A-Samik" pitchFamily="2" charset="-78"/>
              </a:rPr>
              <a:t>                 </a:t>
            </a:r>
            <a:r>
              <a:rPr lang="ar-SA" sz="3600" dirty="0" smtClean="0">
                <a:solidFill>
                  <a:srgbClr val="00B050"/>
                </a:solidFill>
                <a:effectLst>
                  <a:outerShdw blurRad="38100" dist="38100" dir="2700000" algn="tl">
                    <a:srgbClr val="000000">
                      <a:alpha val="43137"/>
                    </a:srgbClr>
                  </a:outerShdw>
                </a:effectLst>
                <a:cs typeface="Ali-A-Samik" pitchFamily="2" charset="-78"/>
              </a:rPr>
              <a:t>يرث </a:t>
            </a:r>
            <a:r>
              <a:rPr lang="ar-SA" sz="3600" dirty="0">
                <a:solidFill>
                  <a:srgbClr val="00B050"/>
                </a:solidFill>
                <a:effectLst>
                  <a:outerShdw blurRad="38100" dist="38100" dir="2700000" algn="tl">
                    <a:srgbClr val="000000">
                      <a:alpha val="43137"/>
                    </a:srgbClr>
                  </a:outerShdw>
                </a:effectLst>
                <a:cs typeface="Ali-A-Samik" pitchFamily="2" charset="-78"/>
              </a:rPr>
              <a:t>الفرد أيضاً مدى كفاءة أنسجة المخ وقدرتها على القيام بالأعمال المنوطة بها وأشهرها العمليات العقليَّة العليا بالإضافة إلى التَّذكر والتَّعرف والنَّقد </a:t>
            </a:r>
            <a:r>
              <a:rPr lang="ar-SA" sz="3600" dirty="0" smtClean="0">
                <a:solidFill>
                  <a:srgbClr val="00B050"/>
                </a:solidFill>
                <a:effectLst>
                  <a:outerShdw blurRad="38100" dist="38100" dir="2700000" algn="tl">
                    <a:srgbClr val="000000">
                      <a:alpha val="43137"/>
                    </a:srgbClr>
                  </a:outerShdw>
                </a:effectLst>
                <a:cs typeface="Ali-A-Samik" pitchFamily="2" charset="-78"/>
              </a:rPr>
              <a:t>والإبداع</a:t>
            </a:r>
            <a:r>
              <a:rPr lang="ar-IQ" sz="3600" dirty="0" smtClean="0">
                <a:solidFill>
                  <a:srgbClr val="00B050"/>
                </a:solidFill>
                <a:effectLst>
                  <a:outerShdw blurRad="38100" dist="38100" dir="2700000" algn="tl">
                    <a:srgbClr val="000000">
                      <a:alpha val="43137"/>
                    </a:srgbClr>
                  </a:outerShdw>
                </a:effectLst>
                <a:cs typeface="Ali-A-Samik" pitchFamily="2" charset="-78"/>
              </a:rPr>
              <a:t> </a:t>
            </a:r>
            <a:r>
              <a:rPr lang="en-US" sz="3600" dirty="0" smtClean="0">
                <a:solidFill>
                  <a:srgbClr val="00B050"/>
                </a:solidFill>
                <a:effectLst>
                  <a:outerShdw blurRad="38100" dist="38100" dir="2700000" algn="tl">
                    <a:srgbClr val="000000">
                      <a:alpha val="43137"/>
                    </a:srgbClr>
                  </a:outerShdw>
                </a:effectLst>
                <a:cs typeface="Ali-A-Samik" pitchFamily="2" charset="-78"/>
              </a:rPr>
              <a:t>.</a:t>
            </a:r>
            <a:endParaRPr lang="en-US" sz="3600" b="1" dirty="0">
              <a:solidFill>
                <a:srgbClr val="00B050"/>
              </a:solidFill>
              <a:effectLst>
                <a:outerShdw blurRad="38100" dist="38100" dir="2700000" algn="tl">
                  <a:srgbClr val="000000">
                    <a:alpha val="43137"/>
                  </a:srgbClr>
                </a:outerShdw>
              </a:effectLst>
              <a:latin typeface="+mn-lt"/>
              <a:ea typeface="+mn-ea"/>
              <a:cs typeface="Ali-A-Samik" pitchFamily="2" charset="-78"/>
            </a:endParaRPr>
          </a:p>
        </p:txBody>
      </p:sp>
      <p:sp>
        <p:nvSpPr>
          <p:cNvPr id="2" name="Left Arrow 1"/>
          <p:cNvSpPr/>
          <p:nvPr/>
        </p:nvSpPr>
        <p:spPr>
          <a:xfrm>
            <a:off x="11178954" y="851915"/>
            <a:ext cx="780149" cy="367006"/>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Left Arrow 2"/>
          <p:cNvSpPr/>
          <p:nvPr/>
        </p:nvSpPr>
        <p:spPr>
          <a:xfrm>
            <a:off x="11042073" y="2507663"/>
            <a:ext cx="914399" cy="471060"/>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rgbClr val="FF0000"/>
              </a:solidFill>
            </a:endParaRPr>
          </a:p>
        </p:txBody>
      </p:sp>
      <p:sp>
        <p:nvSpPr>
          <p:cNvPr id="7" name="Left Arrow 6"/>
          <p:cNvSpPr/>
          <p:nvPr/>
        </p:nvSpPr>
        <p:spPr>
          <a:xfrm>
            <a:off x="11042073" y="3439870"/>
            <a:ext cx="914399" cy="339299"/>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 name="Left Arrow 7"/>
          <p:cNvSpPr/>
          <p:nvPr/>
        </p:nvSpPr>
        <p:spPr>
          <a:xfrm>
            <a:off x="11042073" y="4232560"/>
            <a:ext cx="893268" cy="374073"/>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Left Arrow 8"/>
          <p:cNvSpPr/>
          <p:nvPr/>
        </p:nvSpPr>
        <p:spPr>
          <a:xfrm>
            <a:off x="11042073" y="4959928"/>
            <a:ext cx="893268" cy="374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016688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7"/>
            <a:ext cx="11998036" cy="6650182"/>
          </a:xfrm>
        </p:spPr>
        <p:txBody>
          <a:bodyPr>
            <a:noAutofit/>
          </a:bodyPr>
          <a:lstStyle/>
          <a:p>
            <a:pPr lvl="0" algn="r" rtl="1">
              <a:lnSpc>
                <a:spcPct val="150000"/>
              </a:lnSpc>
            </a:pPr>
            <a:r>
              <a:rPr lang="ar-IQ" sz="3600" dirty="0" smtClean="0">
                <a:effectLst>
                  <a:outerShdw blurRad="38100" dist="38100" dir="2700000" algn="tl">
                    <a:srgbClr val="000000">
                      <a:alpha val="43137"/>
                    </a:srgbClr>
                  </a:outerShdw>
                </a:effectLst>
                <a:cs typeface="Ali-A-Samik" pitchFamily="2" charset="-78"/>
              </a:rPr>
              <a:t>                </a:t>
            </a:r>
            <a:r>
              <a:rPr lang="ar-SA" sz="3800" dirty="0" smtClean="0">
                <a:effectLst>
                  <a:outerShdw blurRad="38100" dist="38100" dir="2700000" algn="tl">
                    <a:srgbClr val="000000">
                      <a:alpha val="43137"/>
                    </a:srgbClr>
                  </a:outerShdw>
                </a:effectLst>
                <a:cs typeface="Ali-A-Samik" pitchFamily="2" charset="-78"/>
              </a:rPr>
              <a:t>قد </a:t>
            </a:r>
            <a:r>
              <a:rPr lang="ar-SA" sz="3800" dirty="0">
                <a:effectLst>
                  <a:outerShdw blurRad="38100" dist="38100" dir="2700000" algn="tl">
                    <a:srgbClr val="000000">
                      <a:alpha val="43137"/>
                    </a:srgbClr>
                  </a:outerShdw>
                </a:effectLst>
                <a:cs typeface="Ali-A-Samik" pitchFamily="2" charset="-78"/>
              </a:rPr>
              <a:t>يرث الطفل صفة </a:t>
            </a:r>
            <a:r>
              <a:rPr lang="ar-SA" sz="3800" dirty="0" smtClean="0">
                <a:effectLst>
                  <a:outerShdw blurRad="38100" dist="38100" dir="2700000" algn="tl">
                    <a:srgbClr val="000000">
                      <a:alpha val="43137"/>
                    </a:srgbClr>
                  </a:outerShdw>
                </a:effectLst>
                <a:cs typeface="Ali-A-Samik" pitchFamily="2" charset="-78"/>
              </a:rPr>
              <a:t>كالص</a:t>
            </a:r>
            <a:r>
              <a:rPr lang="ar-IQ" sz="3800" dirty="0" smtClean="0">
                <a:effectLst>
                  <a:outerShdw blurRad="38100" dist="38100" dir="2700000" algn="tl">
                    <a:srgbClr val="000000">
                      <a:alpha val="43137"/>
                    </a:srgbClr>
                  </a:outerShdw>
                </a:effectLst>
                <a:cs typeface="Ali-A-Samik" pitchFamily="2" charset="-78"/>
              </a:rPr>
              <a:t>َّ</a:t>
            </a:r>
            <a:r>
              <a:rPr lang="ar-SA" sz="3800" dirty="0" smtClean="0">
                <a:effectLst>
                  <a:outerShdw blurRad="38100" dist="38100" dir="2700000" algn="tl">
                    <a:srgbClr val="000000">
                      <a:alpha val="43137"/>
                    </a:srgbClr>
                  </a:outerShdw>
                </a:effectLst>
                <a:cs typeface="Ali-A-Samik" pitchFamily="2" charset="-78"/>
              </a:rPr>
              <a:t>لع </a:t>
            </a:r>
            <a:r>
              <a:rPr lang="ar-SA" sz="3800" dirty="0">
                <a:effectLst>
                  <a:outerShdw blurRad="38100" dist="38100" dir="2700000" algn="tl">
                    <a:srgbClr val="000000">
                      <a:alpha val="43137"/>
                    </a:srgbClr>
                  </a:outerShdw>
                </a:effectLst>
                <a:cs typeface="Ali-A-Samik" pitchFamily="2" charset="-78"/>
              </a:rPr>
              <a:t>وقد لا يرثها فإنْ ورثها طفل ذكر </a:t>
            </a:r>
            <a:r>
              <a:rPr lang="ar-SA" sz="3800" dirty="0" smtClean="0">
                <a:effectLst>
                  <a:outerShdw blurRad="38100" dist="38100" dir="2700000" algn="tl">
                    <a:srgbClr val="000000">
                      <a:alpha val="43137"/>
                    </a:srgbClr>
                  </a:outerShdw>
                </a:effectLst>
                <a:cs typeface="Ali-A-Samik" pitchFamily="2" charset="-78"/>
              </a:rPr>
              <a:t>فإن</a:t>
            </a:r>
            <a:r>
              <a:rPr lang="ar-IQ" sz="3800" dirty="0" smtClean="0">
                <a:effectLst>
                  <a:outerShdw blurRad="38100" dist="38100" dir="2700000" algn="tl">
                    <a:srgbClr val="000000">
                      <a:alpha val="43137"/>
                    </a:srgbClr>
                  </a:outerShdw>
                </a:effectLst>
                <a:cs typeface="Ali-A-Samik" pitchFamily="2" charset="-78"/>
              </a:rPr>
              <a:t>ّ</a:t>
            </a:r>
            <a:r>
              <a:rPr lang="ar-SA" sz="3800" dirty="0" smtClean="0">
                <a:effectLst>
                  <a:outerShdw blurRad="38100" dist="38100" dir="2700000" algn="tl">
                    <a:srgbClr val="000000">
                      <a:alpha val="43137"/>
                    </a:srgbClr>
                  </a:outerShdw>
                </a:effectLst>
                <a:cs typeface="Ali-A-Samik" pitchFamily="2" charset="-78"/>
              </a:rPr>
              <a:t>ها </a:t>
            </a:r>
            <a:r>
              <a:rPr lang="ar-SA" sz="3800" dirty="0">
                <a:effectLst>
                  <a:outerShdw blurRad="38100" dist="38100" dir="2700000" algn="tl">
                    <a:srgbClr val="000000">
                      <a:alpha val="43137"/>
                    </a:srgbClr>
                  </a:outerShdw>
                </a:effectLst>
                <a:cs typeface="Ali-A-Samik" pitchFamily="2" charset="-78"/>
              </a:rPr>
              <a:t>تكمن حتى </a:t>
            </a:r>
            <a:r>
              <a:rPr lang="ar-SA" sz="3800" dirty="0" smtClean="0">
                <a:effectLst>
                  <a:outerShdw blurRad="38100" dist="38100" dir="2700000" algn="tl">
                    <a:srgbClr val="000000">
                      <a:alpha val="43137"/>
                    </a:srgbClr>
                  </a:outerShdw>
                </a:effectLst>
                <a:cs typeface="Ali-A-Samik" pitchFamily="2" charset="-78"/>
              </a:rPr>
              <a:t>يتقد</a:t>
            </a:r>
            <a:r>
              <a:rPr lang="ar-IQ" sz="3800" dirty="0" smtClean="0">
                <a:effectLst>
                  <a:outerShdw blurRad="38100" dist="38100" dir="2700000" algn="tl">
                    <a:srgbClr val="000000">
                      <a:alpha val="43137"/>
                    </a:srgbClr>
                  </a:outerShdw>
                </a:effectLst>
                <a:cs typeface="Ali-A-Samik" pitchFamily="2" charset="-78"/>
              </a:rPr>
              <a:t>َّ</a:t>
            </a:r>
            <a:r>
              <a:rPr lang="ar-SA" sz="3800" dirty="0" smtClean="0">
                <a:effectLst>
                  <a:outerShdw blurRad="38100" dist="38100" dir="2700000" algn="tl">
                    <a:srgbClr val="000000">
                      <a:alpha val="43137"/>
                    </a:srgbClr>
                  </a:outerShdw>
                </a:effectLst>
                <a:cs typeface="Ali-A-Samik" pitchFamily="2" charset="-78"/>
              </a:rPr>
              <a:t>م </a:t>
            </a:r>
            <a:r>
              <a:rPr lang="ar-SA" sz="3800" dirty="0">
                <a:effectLst>
                  <a:outerShdw blurRad="38100" dist="38100" dir="2700000" algn="tl">
                    <a:srgbClr val="000000">
                      <a:alpha val="43137"/>
                    </a:srgbClr>
                  </a:outerShdw>
                </a:effectLst>
                <a:cs typeface="Ali-A-Samik" pitchFamily="2" charset="-78"/>
              </a:rPr>
              <a:t>به </a:t>
            </a:r>
            <a:r>
              <a:rPr lang="ar-SA" sz="3800" dirty="0" smtClean="0">
                <a:effectLst>
                  <a:outerShdw blurRad="38100" dist="38100" dir="2700000" algn="tl">
                    <a:srgbClr val="000000">
                      <a:alpha val="43137"/>
                    </a:srgbClr>
                  </a:outerShdw>
                </a:effectLst>
                <a:cs typeface="Ali-A-Samik" pitchFamily="2" charset="-78"/>
              </a:rPr>
              <a:t>الس</a:t>
            </a:r>
            <a:r>
              <a:rPr lang="ar-IQ" sz="3800" dirty="0" smtClean="0">
                <a:effectLst>
                  <a:outerShdw blurRad="38100" dist="38100" dir="2700000" algn="tl">
                    <a:srgbClr val="000000">
                      <a:alpha val="43137"/>
                    </a:srgbClr>
                  </a:outerShdw>
                </a:effectLst>
                <a:cs typeface="Ali-A-Samik" pitchFamily="2" charset="-78"/>
              </a:rPr>
              <a:t>ِّ</a:t>
            </a:r>
            <a:r>
              <a:rPr lang="ar-SA" sz="3800" dirty="0" smtClean="0">
                <a:effectLst>
                  <a:outerShdw blurRad="38100" dist="38100" dir="2700000" algn="tl">
                    <a:srgbClr val="000000">
                      <a:alpha val="43137"/>
                    </a:srgbClr>
                  </a:outerShdw>
                </a:effectLst>
                <a:cs typeface="Ali-A-Samik" pitchFamily="2" charset="-78"/>
              </a:rPr>
              <a:t>ن </a:t>
            </a:r>
            <a:r>
              <a:rPr lang="ar-SA" sz="3800" dirty="0">
                <a:effectLst>
                  <a:outerShdw blurRad="38100" dist="38100" dir="2700000" algn="tl">
                    <a:srgbClr val="000000">
                      <a:alpha val="43137"/>
                    </a:srgbClr>
                  </a:outerShdw>
                </a:effectLst>
                <a:cs typeface="Ali-A-Samik" pitchFamily="2" charset="-78"/>
              </a:rPr>
              <a:t>ويفرز جسمه هرموناً ذكرياً </a:t>
            </a:r>
            <a:r>
              <a:rPr lang="ar-SA" sz="3800" dirty="0" smtClean="0">
                <a:effectLst>
                  <a:outerShdw blurRad="38100" dist="38100" dir="2700000" algn="tl">
                    <a:srgbClr val="000000">
                      <a:alpha val="43137"/>
                    </a:srgbClr>
                  </a:outerShdw>
                </a:effectLst>
                <a:cs typeface="Ali-A-Samik" pitchFamily="2" charset="-78"/>
              </a:rPr>
              <a:t>يتسب</a:t>
            </a:r>
            <a:r>
              <a:rPr lang="ar-IQ" sz="3800" dirty="0" smtClean="0">
                <a:effectLst>
                  <a:outerShdw blurRad="38100" dist="38100" dir="2700000" algn="tl">
                    <a:srgbClr val="000000">
                      <a:alpha val="43137"/>
                    </a:srgbClr>
                  </a:outerShdw>
                </a:effectLst>
                <a:cs typeface="Ali-A-Samik" pitchFamily="2" charset="-78"/>
              </a:rPr>
              <a:t>ّ</a:t>
            </a:r>
            <a:r>
              <a:rPr lang="ar-SA" sz="3800" dirty="0" smtClean="0">
                <a:effectLst>
                  <a:outerShdw blurRad="38100" dist="38100" dir="2700000" algn="tl">
                    <a:srgbClr val="000000">
                      <a:alpha val="43137"/>
                    </a:srgbClr>
                  </a:outerShdw>
                </a:effectLst>
                <a:cs typeface="Ali-A-Samik" pitchFamily="2" charset="-78"/>
              </a:rPr>
              <a:t>ب </a:t>
            </a:r>
            <a:r>
              <a:rPr lang="ar-SA" sz="3800" dirty="0">
                <a:effectLst>
                  <a:outerShdw blurRad="38100" dist="38100" dir="2700000" algn="tl">
                    <a:srgbClr val="000000">
                      <a:alpha val="43137"/>
                    </a:srgbClr>
                  </a:outerShdw>
                </a:effectLst>
                <a:cs typeface="Ali-A-Samik" pitchFamily="2" charset="-78"/>
              </a:rPr>
              <a:t>في إظهارها، أما إذا ورثتها أنثى </a:t>
            </a:r>
            <a:r>
              <a:rPr lang="ar-SA" sz="3800" dirty="0" smtClean="0">
                <a:effectLst>
                  <a:outerShdw blurRad="38100" dist="38100" dir="2700000" algn="tl">
                    <a:srgbClr val="000000">
                      <a:alpha val="43137"/>
                    </a:srgbClr>
                  </a:outerShdw>
                </a:effectLst>
                <a:cs typeface="Ali-A-Samik" pitchFamily="2" charset="-78"/>
              </a:rPr>
              <a:t>فإن</a:t>
            </a:r>
            <a:r>
              <a:rPr lang="ar-IQ" sz="3800" dirty="0" smtClean="0">
                <a:effectLst>
                  <a:outerShdw blurRad="38100" dist="38100" dir="2700000" algn="tl">
                    <a:srgbClr val="000000">
                      <a:alpha val="43137"/>
                    </a:srgbClr>
                  </a:outerShdw>
                </a:effectLst>
                <a:cs typeface="Ali-A-Samik" pitchFamily="2" charset="-78"/>
              </a:rPr>
              <a:t>َّ</a:t>
            </a:r>
            <a:r>
              <a:rPr lang="ar-SA" sz="3800" dirty="0" smtClean="0">
                <a:effectLst>
                  <a:outerShdw blurRad="38100" dist="38100" dir="2700000" algn="tl">
                    <a:srgbClr val="000000">
                      <a:alpha val="43137"/>
                    </a:srgbClr>
                  </a:outerShdw>
                </a:effectLst>
                <a:cs typeface="Ali-A-Samik" pitchFamily="2" charset="-78"/>
              </a:rPr>
              <a:t>ها تظل</a:t>
            </a:r>
            <a:r>
              <a:rPr lang="ar-IQ" sz="3800" dirty="0" smtClean="0">
                <a:effectLst>
                  <a:outerShdw blurRad="38100" dist="38100" dir="2700000" algn="tl">
                    <a:srgbClr val="000000">
                      <a:alpha val="43137"/>
                    </a:srgbClr>
                  </a:outerShdw>
                </a:effectLst>
                <a:cs typeface="Ali-A-Samik" pitchFamily="2" charset="-78"/>
              </a:rPr>
              <a:t>ّ</a:t>
            </a:r>
            <a:r>
              <a:rPr lang="ar-SA" sz="3800" dirty="0" smtClean="0">
                <a:effectLst>
                  <a:outerShdw blurRad="38100" dist="38100" dir="2700000" algn="tl">
                    <a:srgbClr val="000000">
                      <a:alpha val="43137"/>
                    </a:srgbClr>
                  </a:outerShdw>
                </a:effectLst>
                <a:cs typeface="Ali-A-Samik" pitchFamily="2" charset="-78"/>
              </a:rPr>
              <a:t> </a:t>
            </a:r>
            <a:r>
              <a:rPr lang="ar-SA" sz="3800" dirty="0">
                <a:effectLst>
                  <a:outerShdw blurRad="38100" dist="38100" dir="2700000" algn="tl">
                    <a:srgbClr val="000000">
                      <a:alpha val="43137"/>
                    </a:srgbClr>
                  </a:outerShdw>
                </a:effectLst>
                <a:cs typeface="Ali-A-Samik" pitchFamily="2" charset="-78"/>
              </a:rPr>
              <a:t>كامنة بخلاياها ولا تظهر لعدم إفراز جسمها لذلك </a:t>
            </a:r>
            <a:r>
              <a:rPr lang="ar-SA" sz="3800" dirty="0" smtClean="0">
                <a:effectLst>
                  <a:outerShdw blurRad="38100" dist="38100" dir="2700000" algn="tl">
                    <a:srgbClr val="000000">
                      <a:alpha val="43137"/>
                    </a:srgbClr>
                  </a:outerShdw>
                </a:effectLst>
                <a:cs typeface="Ali-A-Samik" pitchFamily="2" charset="-78"/>
              </a:rPr>
              <a:t>الهرمون</a:t>
            </a:r>
            <a:r>
              <a:rPr lang="ar-IQ" sz="3800" dirty="0" smtClean="0">
                <a:effectLst>
                  <a:outerShdw blurRad="38100" dist="38100" dir="2700000" algn="tl">
                    <a:srgbClr val="000000">
                      <a:alpha val="43137"/>
                    </a:srgbClr>
                  </a:outerShdw>
                </a:effectLst>
                <a:cs typeface="Ali-A-Samik" pitchFamily="2" charset="-78"/>
              </a:rPr>
              <a:t> </a:t>
            </a:r>
            <a:r>
              <a:rPr lang="en-US" sz="3800" dirty="0" smtClean="0">
                <a:effectLst>
                  <a:outerShdw blurRad="38100" dist="38100" dir="2700000" algn="tl">
                    <a:srgbClr val="000000">
                      <a:alpha val="43137"/>
                    </a:srgbClr>
                  </a:outerShdw>
                </a:effectLst>
                <a:cs typeface="Ali-A-Samik" pitchFamily="2" charset="-78"/>
              </a:rPr>
              <a:t>.</a:t>
            </a:r>
            <a:r>
              <a:rPr lang="ar-IQ" sz="3800" dirty="0" smtClean="0">
                <a:effectLst>
                  <a:outerShdw blurRad="38100" dist="38100" dir="2700000" algn="tl">
                    <a:srgbClr val="000000">
                      <a:alpha val="43137"/>
                    </a:srgbClr>
                  </a:outerShdw>
                </a:effectLst>
                <a:cs typeface="Ali-A-Samik" pitchFamily="2" charset="-78"/>
              </a:rPr>
              <a:t>  </a:t>
            </a:r>
            <a:r>
              <a:rPr lang="ar-IQ" sz="3600" dirty="0" smtClean="0">
                <a:effectLst>
                  <a:outerShdw blurRad="38100" dist="38100" dir="2700000" algn="tl">
                    <a:srgbClr val="000000">
                      <a:alpha val="43137"/>
                    </a:srgbClr>
                  </a:outerShdw>
                </a:effectLst>
                <a:cs typeface="Ali-A-Samik" pitchFamily="2" charset="-78"/>
              </a:rPr>
              <a:t/>
            </a:r>
            <a:br>
              <a:rPr lang="ar-IQ" sz="3600" dirty="0" smtClean="0">
                <a:effectLst>
                  <a:outerShdw blurRad="38100" dist="38100" dir="2700000" algn="tl">
                    <a:srgbClr val="000000">
                      <a:alpha val="43137"/>
                    </a:srgbClr>
                  </a:outerShdw>
                </a:effectLst>
                <a:cs typeface="Ali-A-Samik" pitchFamily="2" charset="-78"/>
              </a:rPr>
            </a:br>
            <a:r>
              <a:rPr lang="en-US" sz="1600" dirty="0">
                <a:effectLst>
                  <a:outerShdw blurRad="38100" dist="38100" dir="2700000" algn="tl">
                    <a:srgbClr val="000000">
                      <a:alpha val="43137"/>
                    </a:srgbClr>
                  </a:outerShdw>
                </a:effectLst>
                <a:cs typeface="Ali-A-Samik" pitchFamily="2" charset="-78"/>
              </a:rPr>
              <a:t/>
            </a:r>
            <a:br>
              <a:rPr lang="en-US" sz="1600" dirty="0">
                <a:effectLst>
                  <a:outerShdw blurRad="38100" dist="38100" dir="2700000" algn="tl">
                    <a:srgbClr val="000000">
                      <a:alpha val="43137"/>
                    </a:srgbClr>
                  </a:outerShdw>
                </a:effectLst>
                <a:cs typeface="Ali-A-Samik" pitchFamily="2" charset="-78"/>
              </a:rPr>
            </a:br>
            <a:r>
              <a:rPr lang="ar-IQ" sz="3600" dirty="0" smtClean="0">
                <a:effectLst>
                  <a:outerShdw blurRad="38100" dist="38100" dir="2700000" algn="tl">
                    <a:srgbClr val="000000">
                      <a:alpha val="43137"/>
                    </a:srgbClr>
                  </a:outerShdw>
                </a:effectLst>
                <a:cs typeface="Ali-A-Samik" pitchFamily="2" charset="-78"/>
              </a:rPr>
              <a:t>                 </a:t>
            </a:r>
            <a:r>
              <a:rPr lang="ar-SA" sz="3800" dirty="0">
                <a:solidFill>
                  <a:srgbClr val="FF0000"/>
                </a:solidFill>
                <a:effectLst>
                  <a:outerShdw blurRad="38100" dist="38100" dir="2700000" algn="tl">
                    <a:srgbClr val="000000">
                      <a:alpha val="43137"/>
                    </a:srgbClr>
                  </a:outerShdw>
                </a:effectLst>
                <a:cs typeface="Ali-A-Samik" pitchFamily="2" charset="-78"/>
              </a:rPr>
              <a:t>قد يرث الفردُ بعض الصِّفات العصبيَّة والسُّلوكيَّة عن والديه أو أسلافه </a:t>
            </a:r>
            <a:r>
              <a:rPr lang="ar-SA" sz="3800" dirty="0" smtClean="0">
                <a:solidFill>
                  <a:srgbClr val="FF0000"/>
                </a:solidFill>
                <a:effectLst>
                  <a:outerShdw blurRad="38100" dist="38100" dir="2700000" algn="tl">
                    <a:srgbClr val="000000">
                      <a:alpha val="43137"/>
                    </a:srgbClr>
                  </a:outerShdw>
                </a:effectLst>
                <a:cs typeface="Ali-A-Samik" pitchFamily="2" charset="-78"/>
              </a:rPr>
              <a:t>كالاكتئاب </a:t>
            </a:r>
            <a:r>
              <a:rPr lang="ar-SA" sz="3800" dirty="0">
                <a:solidFill>
                  <a:srgbClr val="FF0000"/>
                </a:solidFill>
                <a:effectLst>
                  <a:outerShdw blurRad="38100" dist="38100" dir="2700000" algn="tl">
                    <a:srgbClr val="000000">
                      <a:alpha val="43137"/>
                    </a:srgbClr>
                  </a:outerShdw>
                </a:effectLst>
                <a:cs typeface="Ali-A-Samik" pitchFamily="2" charset="-78"/>
              </a:rPr>
              <a:t>أو السُّلوك الاندفاعي وكلُّ ذلك يؤثر على معدلات نمو الطِّفل في المكونات المختلفة </a:t>
            </a:r>
            <a:r>
              <a:rPr lang="ar-SA" sz="3800" dirty="0" smtClean="0">
                <a:solidFill>
                  <a:srgbClr val="FF0000"/>
                </a:solidFill>
                <a:effectLst>
                  <a:outerShdw blurRad="38100" dist="38100" dir="2700000" algn="tl">
                    <a:srgbClr val="000000">
                      <a:alpha val="43137"/>
                    </a:srgbClr>
                  </a:outerShdw>
                </a:effectLst>
                <a:cs typeface="Ali-A-Samik" pitchFamily="2" charset="-78"/>
              </a:rPr>
              <a:t>لشخصي</a:t>
            </a:r>
            <a:r>
              <a:rPr lang="ar-IQ" sz="3800" dirty="0" smtClean="0">
                <a:solidFill>
                  <a:srgbClr val="FF0000"/>
                </a:solidFill>
                <a:effectLst>
                  <a:outerShdw blurRad="38100" dist="38100" dir="2700000" algn="tl">
                    <a:srgbClr val="000000">
                      <a:alpha val="43137"/>
                    </a:srgbClr>
                  </a:outerShdw>
                </a:effectLst>
                <a:cs typeface="Ali-A-Samik" pitchFamily="2" charset="-78"/>
              </a:rPr>
              <a:t>َّ</a:t>
            </a:r>
            <a:r>
              <a:rPr lang="ar-SA" sz="3800" dirty="0" smtClean="0">
                <a:solidFill>
                  <a:srgbClr val="FF0000"/>
                </a:solidFill>
                <a:effectLst>
                  <a:outerShdw blurRad="38100" dist="38100" dir="2700000" algn="tl">
                    <a:srgbClr val="000000">
                      <a:alpha val="43137"/>
                    </a:srgbClr>
                  </a:outerShdw>
                </a:effectLst>
                <a:cs typeface="Ali-A-Samik" pitchFamily="2" charset="-78"/>
              </a:rPr>
              <a:t>ته</a:t>
            </a:r>
            <a:endParaRPr lang="en-US" sz="3800" b="1" dirty="0">
              <a:solidFill>
                <a:srgbClr val="FF0000"/>
              </a:solidFill>
              <a:effectLst>
                <a:outerShdw blurRad="38100" dist="38100" dir="2700000" algn="tl">
                  <a:srgbClr val="000000">
                    <a:alpha val="43137"/>
                  </a:srgbClr>
                </a:outerShdw>
              </a:effectLst>
              <a:latin typeface="+mn-lt"/>
              <a:ea typeface="+mn-ea"/>
              <a:cs typeface="Ali-A-Samik" pitchFamily="2" charset="-78"/>
            </a:endParaRPr>
          </a:p>
        </p:txBody>
      </p:sp>
      <p:sp>
        <p:nvSpPr>
          <p:cNvPr id="2" name="Left Arrow 1"/>
          <p:cNvSpPr/>
          <p:nvPr/>
        </p:nvSpPr>
        <p:spPr>
          <a:xfrm>
            <a:off x="10943128" y="872836"/>
            <a:ext cx="1096471" cy="588400"/>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Left Arrow 7"/>
          <p:cNvSpPr/>
          <p:nvPr/>
        </p:nvSpPr>
        <p:spPr>
          <a:xfrm>
            <a:off x="10895176" y="3900053"/>
            <a:ext cx="1144423" cy="436419"/>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392113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5527" y="207818"/>
            <a:ext cx="11831782" cy="955964"/>
          </a:xfrm>
        </p:spPr>
        <p:txBody>
          <a:bodyPr>
            <a:noAutofit/>
          </a:bodyPr>
          <a:lstStyle/>
          <a:p>
            <a:pPr algn="ctr"/>
            <a:r>
              <a:rPr lang="ar-IQ" sz="6000" b="1" dirty="0" smtClean="0">
                <a:solidFill>
                  <a:srgbClr val="FF0000"/>
                </a:solidFill>
                <a:effectLst>
                  <a:outerShdw blurRad="38100" dist="38100" dir="2700000" algn="tl">
                    <a:srgbClr val="000000">
                      <a:alpha val="43137"/>
                    </a:srgbClr>
                  </a:outerShdw>
                </a:effectLst>
                <a:cs typeface="Ali-A-Samik" pitchFamily="2" charset="-78"/>
              </a:rPr>
              <a:t>ثانياً/</a:t>
            </a:r>
            <a:r>
              <a:rPr lang="ar-SA" sz="6000" b="1" dirty="0" smtClean="0">
                <a:solidFill>
                  <a:srgbClr val="FF0000"/>
                </a:solidFill>
                <a:effectLst>
                  <a:outerShdw blurRad="38100" dist="38100" dir="2700000" algn="tl">
                    <a:srgbClr val="000000">
                      <a:alpha val="43137"/>
                    </a:srgbClr>
                  </a:outerShdw>
                </a:effectLst>
                <a:cs typeface="Ali-A-Samik" pitchFamily="2" charset="-78"/>
              </a:rPr>
              <a:t> </a:t>
            </a:r>
            <a:r>
              <a:rPr lang="ar-SA" sz="6000" b="1" dirty="0">
                <a:solidFill>
                  <a:srgbClr val="FF0000"/>
                </a:solidFill>
                <a:effectLst>
                  <a:outerShdw blurRad="38100" dist="38100" dir="2700000" algn="tl">
                    <a:srgbClr val="000000">
                      <a:alpha val="43137"/>
                    </a:srgbClr>
                  </a:outerShdw>
                </a:effectLst>
                <a:cs typeface="Ali-A-Samik" pitchFamily="2" charset="-78"/>
              </a:rPr>
              <a:t>العَوَامِلُ </a:t>
            </a:r>
            <a:r>
              <a:rPr lang="ar-IQ" sz="6000" b="1" dirty="0" smtClean="0">
                <a:solidFill>
                  <a:srgbClr val="FF0000"/>
                </a:solidFill>
                <a:effectLst>
                  <a:outerShdw blurRad="38100" dist="38100" dir="2700000" algn="tl">
                    <a:srgbClr val="000000">
                      <a:alpha val="43137"/>
                    </a:srgbClr>
                  </a:outerShdw>
                </a:effectLst>
                <a:cs typeface="Ali-A-Samik" pitchFamily="2" charset="-78"/>
              </a:rPr>
              <a:t>البيئيَّة</a:t>
            </a:r>
            <a:endParaRPr lang="en-US" sz="6000" b="1" dirty="0">
              <a:solidFill>
                <a:srgbClr val="FF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0" y="1246909"/>
            <a:ext cx="12039599" cy="5514109"/>
          </a:xfrm>
        </p:spPr>
        <p:txBody>
          <a:bodyPr>
            <a:noAutofit/>
          </a:bodyPr>
          <a:lstStyle/>
          <a:p>
            <a:pPr marL="0" indent="0" algn="r" rtl="1">
              <a:lnSpc>
                <a:spcPct val="160000"/>
              </a:lnSpc>
              <a:buNone/>
            </a:pPr>
            <a:r>
              <a:rPr lang="ar-SA" sz="3400" b="1" dirty="0">
                <a:solidFill>
                  <a:srgbClr val="0070C0"/>
                </a:solidFill>
                <a:effectLst>
                  <a:outerShdw blurRad="38100" dist="38100" dir="2700000" algn="tl">
                    <a:srgbClr val="000000">
                      <a:alpha val="43137"/>
                    </a:srgbClr>
                  </a:outerShdw>
                </a:effectLst>
                <a:cs typeface="Ali-A-Traditional" pitchFamily="2" charset="-78"/>
              </a:rPr>
              <a:t>يشير مصطلح </a:t>
            </a:r>
            <a:r>
              <a:rPr lang="en-US" sz="3400" b="1" dirty="0">
                <a:solidFill>
                  <a:srgbClr val="0070C0"/>
                </a:solidFill>
                <a:effectLst>
                  <a:outerShdw blurRad="38100" dist="38100" dir="2700000" algn="tl">
                    <a:srgbClr val="000000">
                      <a:alpha val="43137"/>
                    </a:srgbClr>
                  </a:outerShdw>
                </a:effectLst>
                <a:cs typeface="Ali-A-Traditional" pitchFamily="2" charset="-78"/>
              </a:rPr>
              <a:t>" </a:t>
            </a:r>
            <a:r>
              <a:rPr lang="ar-SA" sz="3400" b="1" dirty="0">
                <a:solidFill>
                  <a:srgbClr val="0070C0"/>
                </a:solidFill>
                <a:effectLst>
                  <a:outerShdw blurRad="38100" dist="38100" dir="2700000" algn="tl">
                    <a:srgbClr val="000000">
                      <a:alpha val="43137"/>
                    </a:srgbClr>
                  </a:outerShdw>
                </a:effectLst>
                <a:cs typeface="Ali-A-Traditional" pitchFamily="2" charset="-78"/>
              </a:rPr>
              <a:t>البيئة </a:t>
            </a:r>
            <a:r>
              <a:rPr lang="en-US" sz="3400" b="1" dirty="0">
                <a:solidFill>
                  <a:srgbClr val="0070C0"/>
                </a:solidFill>
                <a:effectLst>
                  <a:outerShdw blurRad="38100" dist="38100" dir="2700000" algn="tl">
                    <a:srgbClr val="000000">
                      <a:alpha val="43137"/>
                    </a:srgbClr>
                  </a:outerShdw>
                </a:effectLst>
                <a:cs typeface="Ali-A-Traditional" pitchFamily="2" charset="-78"/>
              </a:rPr>
              <a:t>"  </a:t>
            </a:r>
            <a:r>
              <a:rPr lang="ar-SA" sz="3400" b="1" dirty="0">
                <a:solidFill>
                  <a:srgbClr val="0070C0"/>
                </a:solidFill>
                <a:effectLst>
                  <a:outerShdw blurRad="38100" dist="38100" dir="2700000" algn="tl">
                    <a:srgbClr val="000000">
                      <a:alpha val="43137"/>
                    </a:srgbClr>
                  </a:outerShdw>
                </a:effectLst>
                <a:cs typeface="Ali-A-Traditional" pitchFamily="2" charset="-78"/>
              </a:rPr>
              <a:t>إلى ما يحيط بالفرد من متغيرات طبيعية جغرافية مثل درجات </a:t>
            </a:r>
            <a:r>
              <a:rPr lang="ar-SA" sz="3400" b="1" dirty="0" smtClean="0">
                <a:solidFill>
                  <a:srgbClr val="0070C0"/>
                </a:solidFill>
                <a:effectLst>
                  <a:outerShdw blurRad="38100" dist="38100" dir="2700000" algn="tl">
                    <a:srgbClr val="000000">
                      <a:alpha val="43137"/>
                    </a:srgbClr>
                  </a:outerShdw>
                </a:effectLst>
                <a:cs typeface="Ali-A-Traditional" pitchFamily="2" charset="-78"/>
              </a:rPr>
              <a:t>الحرارة</a:t>
            </a:r>
            <a:r>
              <a:rPr lang="ar-IQ" sz="3400" b="1" dirty="0" smtClean="0">
                <a:solidFill>
                  <a:srgbClr val="0070C0"/>
                </a:solidFill>
                <a:effectLst>
                  <a:outerShdw blurRad="38100" dist="38100" dir="2700000" algn="tl">
                    <a:srgbClr val="000000">
                      <a:alpha val="43137"/>
                    </a:srgbClr>
                  </a:outerShdw>
                </a:effectLst>
                <a:cs typeface="Ali-A-Traditional" pitchFamily="2" charset="-78"/>
              </a:rPr>
              <a:t> </a:t>
            </a:r>
            <a:r>
              <a:rPr lang="ar-SA" sz="3400" b="1" dirty="0" smtClean="0">
                <a:solidFill>
                  <a:srgbClr val="0070C0"/>
                </a:solidFill>
                <a:effectLst>
                  <a:outerShdw blurRad="38100" dist="38100" dir="2700000" algn="tl">
                    <a:srgbClr val="000000">
                      <a:alpha val="43137"/>
                    </a:srgbClr>
                  </a:outerShdw>
                </a:effectLst>
                <a:cs typeface="Ali-A-Traditional" pitchFamily="2" charset="-78"/>
              </a:rPr>
              <a:t>، </a:t>
            </a:r>
            <a:r>
              <a:rPr lang="ar-SA" sz="3400" b="1" dirty="0">
                <a:solidFill>
                  <a:srgbClr val="0070C0"/>
                </a:solidFill>
                <a:effectLst>
                  <a:outerShdw blurRad="38100" dist="38100" dir="2700000" algn="tl">
                    <a:srgbClr val="000000">
                      <a:alpha val="43137"/>
                    </a:srgbClr>
                  </a:outerShdw>
                </a:effectLst>
                <a:cs typeface="Ali-A-Traditional" pitchFamily="2" charset="-78"/>
              </a:rPr>
              <a:t>ونوع البيئة </a:t>
            </a:r>
            <a:r>
              <a:rPr lang="ar-SA" sz="3400" b="1" dirty="0" smtClean="0">
                <a:solidFill>
                  <a:srgbClr val="0070C0"/>
                </a:solidFill>
                <a:effectLst>
                  <a:outerShdw blurRad="38100" dist="38100" dir="2700000" algn="tl">
                    <a:srgbClr val="000000">
                      <a:alpha val="43137"/>
                    </a:srgbClr>
                  </a:outerShdw>
                </a:effectLst>
                <a:cs typeface="Ali-A-Traditional" pitchFamily="2" charset="-78"/>
              </a:rPr>
              <a:t>زراعي</a:t>
            </a:r>
            <a:r>
              <a:rPr lang="ar-IQ" sz="3400" b="1" dirty="0" smtClean="0">
                <a:solidFill>
                  <a:srgbClr val="0070C0"/>
                </a:solidFill>
                <a:effectLst>
                  <a:outerShdw blurRad="38100" dist="38100" dir="2700000" algn="tl">
                    <a:srgbClr val="000000">
                      <a:alpha val="43137"/>
                    </a:srgbClr>
                  </a:outerShdw>
                </a:effectLst>
                <a:cs typeface="Ali-A-Traditional" pitchFamily="2" charset="-78"/>
              </a:rPr>
              <a:t>َّ</a:t>
            </a:r>
            <a:r>
              <a:rPr lang="ar-SA" sz="3400" b="1" dirty="0" smtClean="0">
                <a:solidFill>
                  <a:srgbClr val="0070C0"/>
                </a:solidFill>
                <a:effectLst>
                  <a:outerShdw blurRad="38100" dist="38100" dir="2700000" algn="tl">
                    <a:srgbClr val="000000">
                      <a:alpha val="43137"/>
                    </a:srgbClr>
                  </a:outerShdw>
                </a:effectLst>
                <a:cs typeface="Ali-A-Traditional" pitchFamily="2" charset="-78"/>
              </a:rPr>
              <a:t>ة</a:t>
            </a:r>
            <a:r>
              <a:rPr lang="en-US" sz="3400" b="1" dirty="0" smtClean="0">
                <a:solidFill>
                  <a:srgbClr val="0070C0"/>
                </a:solidFill>
                <a:effectLst>
                  <a:outerShdw blurRad="38100" dist="38100" dir="2700000" algn="tl">
                    <a:srgbClr val="000000">
                      <a:alpha val="43137"/>
                    </a:srgbClr>
                  </a:outerShdw>
                </a:effectLst>
                <a:cs typeface="Ali-A-Traditional" pitchFamily="2" charset="-78"/>
              </a:rPr>
              <a:t> </a:t>
            </a:r>
            <a:r>
              <a:rPr lang="en-US" sz="3400" b="1" dirty="0">
                <a:solidFill>
                  <a:srgbClr val="0070C0"/>
                </a:solidFill>
                <a:effectLst>
                  <a:outerShdw blurRad="38100" dist="38100" dir="2700000" algn="tl">
                    <a:srgbClr val="000000">
                      <a:alpha val="43137"/>
                    </a:srgbClr>
                  </a:outerShdw>
                </a:effectLst>
                <a:cs typeface="Ali-A-Traditional" pitchFamily="2" charset="-78"/>
              </a:rPr>
              <a:t>– </a:t>
            </a:r>
            <a:r>
              <a:rPr lang="ar-SA" sz="3400" b="1" dirty="0" smtClean="0">
                <a:solidFill>
                  <a:srgbClr val="0070C0"/>
                </a:solidFill>
                <a:effectLst>
                  <a:outerShdw blurRad="38100" dist="38100" dir="2700000" algn="tl">
                    <a:srgbClr val="000000">
                      <a:alpha val="43137"/>
                    </a:srgbClr>
                  </a:outerShdw>
                </a:effectLst>
                <a:cs typeface="Ali-A-Traditional" pitchFamily="2" charset="-78"/>
              </a:rPr>
              <a:t>صناعي</a:t>
            </a:r>
            <a:r>
              <a:rPr lang="ar-IQ" sz="3400" b="1" dirty="0" smtClean="0">
                <a:solidFill>
                  <a:srgbClr val="0070C0"/>
                </a:solidFill>
                <a:effectLst>
                  <a:outerShdw blurRad="38100" dist="38100" dir="2700000" algn="tl">
                    <a:srgbClr val="000000">
                      <a:alpha val="43137"/>
                    </a:srgbClr>
                  </a:outerShdw>
                </a:effectLst>
                <a:cs typeface="Ali-A-Traditional" pitchFamily="2" charset="-78"/>
              </a:rPr>
              <a:t>َّ</a:t>
            </a:r>
            <a:r>
              <a:rPr lang="ar-SA" sz="3400" b="1" dirty="0" smtClean="0">
                <a:solidFill>
                  <a:srgbClr val="0070C0"/>
                </a:solidFill>
                <a:effectLst>
                  <a:outerShdw blurRad="38100" dist="38100" dir="2700000" algn="tl">
                    <a:srgbClr val="000000">
                      <a:alpha val="43137"/>
                    </a:srgbClr>
                  </a:outerShdw>
                </a:effectLst>
                <a:cs typeface="Ali-A-Traditional" pitchFamily="2" charset="-78"/>
              </a:rPr>
              <a:t>ة </a:t>
            </a:r>
            <a:r>
              <a:rPr lang="ar-SA" sz="3400" b="1" dirty="0">
                <a:solidFill>
                  <a:srgbClr val="0070C0"/>
                </a:solidFill>
                <a:effectLst>
                  <a:outerShdw blurRad="38100" dist="38100" dir="2700000" algn="tl">
                    <a:srgbClr val="000000">
                      <a:alpha val="43137"/>
                    </a:srgbClr>
                  </a:outerShdw>
                </a:effectLst>
                <a:cs typeface="Ali-A-Traditional" pitchFamily="2" charset="-78"/>
              </a:rPr>
              <a:t>– </a:t>
            </a:r>
            <a:r>
              <a:rPr lang="ar-SA" sz="3400" b="1" dirty="0" smtClean="0">
                <a:solidFill>
                  <a:srgbClr val="0070C0"/>
                </a:solidFill>
                <a:effectLst>
                  <a:outerShdw blurRad="38100" dist="38100" dir="2700000" algn="tl">
                    <a:srgbClr val="000000">
                      <a:alpha val="43137"/>
                    </a:srgbClr>
                  </a:outerShdw>
                </a:effectLst>
                <a:cs typeface="Ali-A-Traditional" pitchFamily="2" charset="-78"/>
              </a:rPr>
              <a:t>ساحلي</a:t>
            </a:r>
            <a:r>
              <a:rPr lang="ar-IQ" sz="3400" b="1" dirty="0" smtClean="0">
                <a:solidFill>
                  <a:srgbClr val="0070C0"/>
                </a:solidFill>
                <a:effectLst>
                  <a:outerShdw blurRad="38100" dist="38100" dir="2700000" algn="tl">
                    <a:srgbClr val="000000">
                      <a:alpha val="43137"/>
                    </a:srgbClr>
                  </a:outerShdw>
                </a:effectLst>
                <a:cs typeface="Ali-A-Traditional" pitchFamily="2" charset="-78"/>
              </a:rPr>
              <a:t>َّ</a:t>
            </a:r>
            <a:r>
              <a:rPr lang="ar-SA" sz="3400" b="1" dirty="0" smtClean="0">
                <a:solidFill>
                  <a:srgbClr val="0070C0"/>
                </a:solidFill>
                <a:effectLst>
                  <a:outerShdw blurRad="38100" dist="38100" dir="2700000" algn="tl">
                    <a:srgbClr val="000000">
                      <a:alpha val="43137"/>
                    </a:srgbClr>
                  </a:outerShdw>
                </a:effectLst>
                <a:cs typeface="Ali-A-Traditional" pitchFamily="2" charset="-78"/>
              </a:rPr>
              <a:t>ة</a:t>
            </a:r>
            <a:r>
              <a:rPr lang="ar-IQ" sz="3400" b="1" dirty="0" smtClean="0">
                <a:solidFill>
                  <a:srgbClr val="0070C0"/>
                </a:solidFill>
                <a:effectLst>
                  <a:outerShdw blurRad="38100" dist="38100" dir="2700000" algn="tl">
                    <a:srgbClr val="000000">
                      <a:alpha val="43137"/>
                    </a:srgbClr>
                  </a:outerShdw>
                </a:effectLst>
                <a:cs typeface="Ali-A-Traditional" pitchFamily="2" charset="-78"/>
              </a:rPr>
              <a:t> </a:t>
            </a:r>
            <a:r>
              <a:rPr lang="ar-SA" sz="3400" b="1" dirty="0" smtClean="0">
                <a:solidFill>
                  <a:srgbClr val="0070C0"/>
                </a:solidFill>
                <a:effectLst>
                  <a:outerShdw blurRad="38100" dist="38100" dir="2700000" algn="tl">
                    <a:srgbClr val="000000">
                      <a:alpha val="43137"/>
                    </a:srgbClr>
                  </a:outerShdw>
                </a:effectLst>
                <a:cs typeface="Ali-A-Traditional" pitchFamily="2" charset="-78"/>
              </a:rPr>
              <a:t>. </a:t>
            </a:r>
            <a:r>
              <a:rPr lang="en-US" sz="3400" b="1" dirty="0" smtClean="0">
                <a:solidFill>
                  <a:srgbClr val="0070C0"/>
                </a:solidFill>
                <a:effectLst>
                  <a:outerShdw blurRad="38100" dist="38100" dir="2700000" algn="tl">
                    <a:srgbClr val="000000">
                      <a:alpha val="43137"/>
                    </a:srgbClr>
                  </a:outerShdw>
                </a:effectLst>
                <a:cs typeface="Ali-A-Traditional" pitchFamily="2" charset="-78"/>
              </a:rPr>
              <a:t> </a:t>
            </a:r>
            <a:r>
              <a:rPr lang="en-US" sz="3400" b="1" dirty="0">
                <a:effectLst>
                  <a:outerShdw blurRad="38100" dist="38100" dir="2700000" algn="tl">
                    <a:srgbClr val="000000">
                      <a:alpha val="43137"/>
                    </a:srgbClr>
                  </a:outerShdw>
                </a:effectLst>
                <a:cs typeface="Ali-A-Traditional" pitchFamily="2" charset="-78"/>
              </a:rPr>
              <a:t/>
            </a:r>
            <a:br>
              <a:rPr lang="en-US" sz="3400" b="1" dirty="0">
                <a:effectLst>
                  <a:outerShdw blurRad="38100" dist="38100" dir="2700000" algn="tl">
                    <a:srgbClr val="000000">
                      <a:alpha val="43137"/>
                    </a:srgbClr>
                  </a:outerShdw>
                </a:effectLst>
                <a:cs typeface="Ali-A-Traditional" pitchFamily="2" charset="-78"/>
              </a:rPr>
            </a:br>
            <a:r>
              <a:rPr lang="ar-SA" sz="3400" b="1" dirty="0">
                <a:solidFill>
                  <a:srgbClr val="C00000"/>
                </a:solidFill>
                <a:effectLst>
                  <a:outerShdw blurRad="38100" dist="38100" dir="2700000" algn="tl">
                    <a:srgbClr val="000000">
                      <a:alpha val="43137"/>
                    </a:srgbClr>
                  </a:outerShdw>
                </a:effectLst>
                <a:cs typeface="Ali-A-Traditional" pitchFamily="2" charset="-78"/>
              </a:rPr>
              <a:t>والبيئة الاجتماعيَّة من عادات و تقاليد ونظم </a:t>
            </a:r>
            <a:r>
              <a:rPr lang="ar-SA" sz="3400" b="1" dirty="0" smtClean="0">
                <a:solidFill>
                  <a:srgbClr val="C00000"/>
                </a:solidFill>
                <a:effectLst>
                  <a:outerShdw blurRad="38100" dist="38100" dir="2700000" algn="tl">
                    <a:srgbClr val="000000">
                      <a:alpha val="43137"/>
                    </a:srgbClr>
                  </a:outerShdw>
                </a:effectLst>
                <a:cs typeface="Ali-A-Traditional" pitchFamily="2" charset="-78"/>
              </a:rPr>
              <a:t>وتعليم</a:t>
            </a:r>
            <a:r>
              <a:rPr lang="ar-IQ" sz="3400" b="1" dirty="0" smtClean="0">
                <a:solidFill>
                  <a:srgbClr val="C00000"/>
                </a:solidFill>
                <a:effectLst>
                  <a:outerShdw blurRad="38100" dist="38100" dir="2700000" algn="tl">
                    <a:srgbClr val="000000">
                      <a:alpha val="43137"/>
                    </a:srgbClr>
                  </a:outerShdw>
                </a:effectLst>
                <a:cs typeface="Ali-A-Traditional" pitchFamily="2" charset="-78"/>
              </a:rPr>
              <a:t> </a:t>
            </a:r>
            <a:r>
              <a:rPr lang="ar-SA" sz="3400" b="1" dirty="0" smtClean="0">
                <a:solidFill>
                  <a:srgbClr val="C00000"/>
                </a:solidFill>
                <a:effectLst>
                  <a:outerShdw blurRad="38100" dist="38100" dir="2700000" algn="tl">
                    <a:srgbClr val="000000">
                      <a:alpha val="43137"/>
                    </a:srgbClr>
                  </a:outerShdw>
                </a:effectLst>
                <a:cs typeface="Ali-A-Traditional" pitchFamily="2" charset="-78"/>
              </a:rPr>
              <a:t>، </a:t>
            </a:r>
            <a:r>
              <a:rPr lang="ar-SA" sz="3400" b="1" dirty="0">
                <a:solidFill>
                  <a:srgbClr val="C00000"/>
                </a:solidFill>
                <a:effectLst>
                  <a:outerShdw blurRad="38100" dist="38100" dir="2700000" algn="tl">
                    <a:srgbClr val="000000">
                      <a:alpha val="43137"/>
                    </a:srgbClr>
                  </a:outerShdw>
                </a:effectLst>
                <a:cs typeface="Ali-A-Traditional" pitchFamily="2" charset="-78"/>
              </a:rPr>
              <a:t>وما يوفره المجتمع من إمكانات </a:t>
            </a:r>
            <a:r>
              <a:rPr lang="ar-SA" sz="3400" b="1" dirty="0" smtClean="0">
                <a:solidFill>
                  <a:srgbClr val="C00000"/>
                </a:solidFill>
                <a:effectLst>
                  <a:outerShdw blurRad="38100" dist="38100" dir="2700000" algn="tl">
                    <a:srgbClr val="000000">
                      <a:alpha val="43137"/>
                    </a:srgbClr>
                  </a:outerShdw>
                </a:effectLst>
                <a:cs typeface="Ali-A-Traditional" pitchFamily="2" charset="-78"/>
              </a:rPr>
              <a:t>وتسهيلات</a:t>
            </a:r>
            <a:r>
              <a:rPr lang="ar-IQ" sz="3400" b="1" dirty="0" smtClean="0">
                <a:solidFill>
                  <a:srgbClr val="C00000"/>
                </a:solidFill>
                <a:effectLst>
                  <a:outerShdw blurRad="38100" dist="38100" dir="2700000" algn="tl">
                    <a:srgbClr val="000000">
                      <a:alpha val="43137"/>
                    </a:srgbClr>
                  </a:outerShdw>
                </a:effectLst>
                <a:cs typeface="Ali-A-Traditional" pitchFamily="2" charset="-78"/>
              </a:rPr>
              <a:t> </a:t>
            </a:r>
            <a:r>
              <a:rPr lang="ar-SA" sz="3400" b="1" dirty="0" smtClean="0">
                <a:solidFill>
                  <a:srgbClr val="C00000"/>
                </a:solidFill>
                <a:effectLst>
                  <a:outerShdw blurRad="38100" dist="38100" dir="2700000" algn="tl">
                    <a:srgbClr val="000000">
                      <a:alpha val="43137"/>
                    </a:srgbClr>
                  </a:outerShdw>
                </a:effectLst>
                <a:cs typeface="Ali-A-Traditional" pitchFamily="2" charset="-78"/>
              </a:rPr>
              <a:t>.</a:t>
            </a:r>
            <a:r>
              <a:rPr lang="en-US" sz="3400" b="1" dirty="0">
                <a:effectLst>
                  <a:outerShdw blurRad="38100" dist="38100" dir="2700000" algn="tl">
                    <a:srgbClr val="000000">
                      <a:alpha val="43137"/>
                    </a:srgbClr>
                  </a:outerShdw>
                </a:effectLst>
                <a:cs typeface="Ali-A-Traditional" pitchFamily="2" charset="-78"/>
              </a:rPr>
              <a:t/>
            </a:r>
            <a:br>
              <a:rPr lang="en-US" sz="3400" b="1" dirty="0">
                <a:effectLst>
                  <a:outerShdw blurRad="38100" dist="38100" dir="2700000" algn="tl">
                    <a:srgbClr val="000000">
                      <a:alpha val="43137"/>
                    </a:srgbClr>
                  </a:outerShdw>
                </a:effectLst>
                <a:cs typeface="Ali-A-Traditional" pitchFamily="2" charset="-78"/>
              </a:rPr>
            </a:br>
            <a:r>
              <a:rPr lang="ar-SA" sz="3400" b="1" dirty="0">
                <a:solidFill>
                  <a:srgbClr val="00B050"/>
                </a:solidFill>
                <a:effectLst>
                  <a:outerShdw blurRad="38100" dist="38100" dir="2700000" algn="tl">
                    <a:srgbClr val="000000">
                      <a:alpha val="43137"/>
                    </a:srgbClr>
                  </a:outerShdw>
                </a:effectLst>
                <a:cs typeface="Ali-A-Traditional" pitchFamily="2" charset="-78"/>
              </a:rPr>
              <a:t>كما يتضمَّن هذا المفهوم مصطلح "البيئة النَّفسيَّة" والتي تشير إلى تأثر الفرد بمثيرات معينة دون غيرها</a:t>
            </a:r>
            <a:r>
              <a:rPr lang="en-US" sz="3400" b="1" dirty="0">
                <a:solidFill>
                  <a:srgbClr val="00B050"/>
                </a:solidFill>
                <a:effectLst>
                  <a:outerShdw blurRad="38100" dist="38100" dir="2700000" algn="tl">
                    <a:srgbClr val="000000">
                      <a:alpha val="43137"/>
                    </a:srgbClr>
                  </a:outerShdw>
                </a:effectLst>
                <a:cs typeface="Ali-A-Traditional" pitchFamily="2" charset="-78"/>
              </a:rPr>
              <a:t> .</a:t>
            </a:r>
            <a:br>
              <a:rPr lang="en-US" sz="3400" b="1" dirty="0">
                <a:solidFill>
                  <a:srgbClr val="00B050"/>
                </a:solidFill>
                <a:effectLst>
                  <a:outerShdw blurRad="38100" dist="38100" dir="2700000" algn="tl">
                    <a:srgbClr val="000000">
                      <a:alpha val="43137"/>
                    </a:srgbClr>
                  </a:outerShdw>
                </a:effectLst>
                <a:cs typeface="Ali-A-Traditional" pitchFamily="2" charset="-78"/>
              </a:rPr>
            </a:br>
            <a:r>
              <a:rPr lang="ar-SA" sz="4000" b="1" dirty="0">
                <a:effectLst>
                  <a:outerShdw blurRad="38100" dist="38100" dir="2700000" algn="tl">
                    <a:srgbClr val="000000">
                      <a:alpha val="43137"/>
                    </a:srgbClr>
                  </a:outerShdw>
                </a:effectLst>
                <a:cs typeface="Ali-A-Traditional" pitchFamily="2" charset="-78"/>
              </a:rPr>
              <a:t>وتعرف البيئة بأنَّها: </a:t>
            </a:r>
            <a:r>
              <a:rPr lang="ar-SA" sz="4000" b="1">
                <a:effectLst>
                  <a:outerShdw blurRad="38100" dist="38100" dir="2700000" algn="tl">
                    <a:srgbClr val="000000">
                      <a:alpha val="43137"/>
                    </a:srgbClr>
                  </a:outerShdw>
                </a:effectLst>
                <a:cs typeface="Ali-A-Traditional" pitchFamily="2" charset="-78"/>
              </a:rPr>
              <a:t>"</a:t>
            </a:r>
            <a:r>
              <a:rPr lang="ar-SA" sz="4000" b="1" smtClean="0">
                <a:effectLst>
                  <a:outerShdw blurRad="38100" dist="38100" dir="2700000" algn="tl">
                    <a:srgbClr val="000000">
                      <a:alpha val="43137"/>
                    </a:srgbClr>
                  </a:outerShdw>
                </a:effectLst>
                <a:cs typeface="Ali-A-Traditional" pitchFamily="2" charset="-78"/>
              </a:rPr>
              <a:t>مجموع </a:t>
            </a:r>
            <a:r>
              <a:rPr lang="ar-SA" sz="4000" b="1" dirty="0">
                <a:effectLst>
                  <a:outerShdw blurRad="38100" dist="38100" dir="2700000" algn="tl">
                    <a:srgbClr val="000000">
                      <a:alpha val="43137"/>
                    </a:srgbClr>
                  </a:outerShdw>
                </a:effectLst>
                <a:cs typeface="Ali-A-Traditional" pitchFamily="2" charset="-78"/>
              </a:rPr>
              <a:t>الاستثارات التي </a:t>
            </a:r>
            <a:r>
              <a:rPr lang="ar-SA" sz="4000" b="1" dirty="0" smtClean="0">
                <a:effectLst>
                  <a:outerShdw blurRad="38100" dist="38100" dir="2700000" algn="tl">
                    <a:srgbClr val="000000">
                      <a:alpha val="43137"/>
                    </a:srgbClr>
                  </a:outerShdw>
                </a:effectLst>
                <a:cs typeface="Ali-A-Traditional" pitchFamily="2" charset="-78"/>
              </a:rPr>
              <a:t>يتلق</a:t>
            </a:r>
            <a:r>
              <a:rPr lang="ar-IQ" sz="4000" b="1" dirty="0" smtClean="0">
                <a:effectLst>
                  <a:outerShdw blurRad="38100" dist="38100" dir="2700000" algn="tl">
                    <a:srgbClr val="000000">
                      <a:alpha val="43137"/>
                    </a:srgbClr>
                  </a:outerShdw>
                </a:effectLst>
                <a:cs typeface="Ali-A-Traditional" pitchFamily="2" charset="-78"/>
              </a:rPr>
              <a:t>ّ</a:t>
            </a:r>
            <a:r>
              <a:rPr lang="ar-SA" sz="4000" b="1" dirty="0" smtClean="0">
                <a:effectLst>
                  <a:outerShdw blurRad="38100" dist="38100" dir="2700000" algn="tl">
                    <a:srgbClr val="000000">
                      <a:alpha val="43137"/>
                    </a:srgbClr>
                  </a:outerShdw>
                </a:effectLst>
                <a:cs typeface="Ali-A-Traditional" pitchFamily="2" charset="-78"/>
              </a:rPr>
              <a:t>اها </a:t>
            </a:r>
            <a:r>
              <a:rPr lang="ar-SA" sz="4000" b="1" dirty="0">
                <a:effectLst>
                  <a:outerShdw blurRad="38100" dist="38100" dir="2700000" algn="tl">
                    <a:srgbClr val="000000">
                      <a:alpha val="43137"/>
                    </a:srgbClr>
                  </a:outerShdw>
                </a:effectLst>
                <a:cs typeface="Ali-A-Traditional" pitchFamily="2" charset="-78"/>
              </a:rPr>
              <a:t>الفرد منذ لحظة إخصاب البُويضَة في رحم الأمِّ وحتى </a:t>
            </a:r>
            <a:r>
              <a:rPr lang="ar-SA" sz="4000" b="1" dirty="0" smtClean="0">
                <a:effectLst>
                  <a:outerShdw blurRad="38100" dist="38100" dir="2700000" algn="tl">
                    <a:srgbClr val="000000">
                      <a:alpha val="43137"/>
                    </a:srgbClr>
                  </a:outerShdw>
                </a:effectLst>
                <a:cs typeface="Ali-A-Traditional" pitchFamily="2" charset="-78"/>
              </a:rPr>
              <a:t>وفاته</a:t>
            </a:r>
            <a:r>
              <a:rPr lang="ar-IQ" sz="4000" b="1" dirty="0" smtClean="0">
                <a:effectLst>
                  <a:outerShdw blurRad="38100" dist="38100" dir="2700000" algn="tl">
                    <a:srgbClr val="000000">
                      <a:alpha val="43137"/>
                    </a:srgbClr>
                  </a:outerShdw>
                </a:effectLst>
                <a:cs typeface="Ali-A-Traditional" pitchFamily="2" charset="-78"/>
              </a:rPr>
              <a:t> </a:t>
            </a:r>
            <a:r>
              <a:rPr lang="ar-SA" sz="4000" b="1" dirty="0" smtClean="0">
                <a:effectLst>
                  <a:outerShdw blurRad="38100" dist="38100" dir="2700000" algn="tl">
                    <a:srgbClr val="000000">
                      <a:alpha val="43137"/>
                    </a:srgbClr>
                  </a:outerShdw>
                </a:effectLst>
                <a:cs typeface="Ali-A-Traditional" pitchFamily="2" charset="-78"/>
              </a:rPr>
              <a:t>".</a:t>
            </a:r>
            <a:endParaRPr lang="en-US" sz="4000" b="1" dirty="0">
              <a:solidFill>
                <a:srgbClr val="FF0000"/>
              </a:solidFill>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1974644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8545" y="207818"/>
            <a:ext cx="11901054" cy="6497781"/>
          </a:xfrm>
        </p:spPr>
        <p:txBody>
          <a:bodyPr>
            <a:noAutofit/>
          </a:bodyPr>
          <a:lstStyle/>
          <a:p>
            <a:pPr marL="0" indent="0" algn="r" rtl="1">
              <a:lnSpc>
                <a:spcPct val="150000"/>
              </a:lnSpc>
              <a:buNone/>
            </a:pPr>
            <a:r>
              <a:rPr lang="ar-SA" sz="4000" b="1" u="sng" dirty="0">
                <a:solidFill>
                  <a:srgbClr val="FF0000"/>
                </a:solidFill>
                <a:effectLst>
                  <a:outerShdw blurRad="38100" dist="38100" dir="2700000" algn="tl">
                    <a:srgbClr val="000000">
                      <a:alpha val="43137"/>
                    </a:srgbClr>
                  </a:outerShdw>
                </a:effectLst>
                <a:cs typeface="Ali-A-Sahifa Bold" pitchFamily="2" charset="-78"/>
              </a:rPr>
              <a:t>وبناءً على المعنى السََّابق للبيئة تصنف </a:t>
            </a:r>
            <a:r>
              <a:rPr lang="ar-SA" sz="4000" b="1" u="sng" dirty="0" smtClean="0">
                <a:solidFill>
                  <a:srgbClr val="FF0000"/>
                </a:solidFill>
                <a:effectLst>
                  <a:outerShdw blurRad="38100" dist="38100" dir="2700000" algn="tl">
                    <a:srgbClr val="000000">
                      <a:alpha val="43137"/>
                    </a:srgbClr>
                  </a:outerShdw>
                </a:effectLst>
                <a:cs typeface="Ali-A-Sahifa Bold" pitchFamily="2" charset="-78"/>
              </a:rPr>
              <a:t>إلى</a:t>
            </a:r>
            <a:r>
              <a:rPr lang="en-US" sz="4000" b="1" u="sng" dirty="0" smtClean="0">
                <a:solidFill>
                  <a:srgbClr val="FF0000"/>
                </a:solidFill>
                <a:effectLst>
                  <a:outerShdw blurRad="38100" dist="38100" dir="2700000" algn="tl">
                    <a:srgbClr val="000000">
                      <a:alpha val="43137"/>
                    </a:srgbClr>
                  </a:outerShdw>
                </a:effectLst>
                <a:cs typeface="Ali-A-Sahifa Bold" pitchFamily="2" charset="-78"/>
              </a:rPr>
              <a:t>: </a:t>
            </a:r>
            <a:endParaRPr lang="en-US" sz="4000" b="1" dirty="0">
              <a:solidFill>
                <a:srgbClr val="FF0000"/>
              </a:solidFill>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4000" b="1" dirty="0">
                <a:solidFill>
                  <a:srgbClr val="0070C0"/>
                </a:solidFill>
                <a:effectLst>
                  <a:outerShdw blurRad="38100" dist="38100" dir="2700000" algn="tl">
                    <a:srgbClr val="000000">
                      <a:alpha val="43137"/>
                    </a:srgbClr>
                  </a:outerShdw>
                </a:effectLst>
              </a:rPr>
              <a:t>1</a:t>
            </a:r>
            <a:r>
              <a:rPr lang="ar-SA" sz="4000" b="1" dirty="0">
                <a:solidFill>
                  <a:srgbClr val="0070C0"/>
                </a:solidFill>
                <a:effectLst>
                  <a:outerShdw blurRad="38100" dist="38100" dir="2700000" algn="tl">
                    <a:srgbClr val="000000">
                      <a:alpha val="43137"/>
                    </a:srgbClr>
                  </a:outerShdw>
                </a:effectLst>
                <a:cs typeface="Ali-A-Sahifa Bold" pitchFamily="2" charset="-78"/>
              </a:rPr>
              <a:t>- بِيئَةُ مَا قَبْلَ المِيلاَدِ "بيئة الرَّحم"</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4000" b="1" dirty="0">
                <a:effectLst>
                  <a:outerShdw blurRad="38100" dist="38100" dir="2700000" algn="tl">
                    <a:srgbClr val="000000">
                      <a:alpha val="43137"/>
                    </a:srgbClr>
                  </a:outerShdw>
                </a:effectLst>
                <a:cs typeface="Ali-A-Sahifa Bold" pitchFamily="2" charset="-78"/>
              </a:rPr>
              <a:t>هي </a:t>
            </a:r>
            <a:r>
              <a:rPr lang="ar-SA" sz="4000" b="1" dirty="0" smtClean="0">
                <a:effectLst>
                  <a:outerShdw blurRad="38100" dist="38100" dir="2700000" algn="tl">
                    <a:srgbClr val="000000">
                      <a:alpha val="43137"/>
                    </a:srgbClr>
                  </a:outerShdw>
                </a:effectLst>
                <a:cs typeface="Ali-A-Sahifa Bold" pitchFamily="2" charset="-78"/>
              </a:rPr>
              <a:t>أو</a:t>
            </a:r>
            <a:r>
              <a:rPr lang="ar-IQ" sz="4000" b="1" dirty="0" smtClean="0">
                <a:effectLst>
                  <a:outerShdw blurRad="38100" dist="38100" dir="2700000" algn="tl">
                    <a:srgbClr val="000000">
                      <a:alpha val="43137"/>
                    </a:srgbClr>
                  </a:outerShdw>
                </a:effectLst>
                <a:cs typeface="Ali-A-Sahifa Bold" pitchFamily="2" charset="-78"/>
              </a:rPr>
              <a:t>ّ</a:t>
            </a:r>
            <a:r>
              <a:rPr lang="ar-SA" sz="4000" b="1" dirty="0" smtClean="0">
                <a:effectLst>
                  <a:outerShdw blurRad="38100" dist="38100" dir="2700000" algn="tl">
                    <a:srgbClr val="000000">
                      <a:alpha val="43137"/>
                    </a:srgbClr>
                  </a:outerShdw>
                </a:effectLst>
                <a:cs typeface="Ali-A-Sahifa Bold" pitchFamily="2" charset="-78"/>
              </a:rPr>
              <a:t>ل </a:t>
            </a:r>
            <a:r>
              <a:rPr lang="ar-SA" sz="4000" b="1" dirty="0">
                <a:effectLst>
                  <a:outerShdw blurRad="38100" dist="38100" dir="2700000" algn="tl">
                    <a:srgbClr val="000000">
                      <a:alpha val="43137"/>
                    </a:srgbClr>
                  </a:outerShdw>
                </a:effectLst>
                <a:cs typeface="Ali-A-Sahifa Bold" pitchFamily="2" charset="-78"/>
              </a:rPr>
              <a:t>بيئة يوجد بها الإنسان ، يتأثر نمو الجنين بعوامل: </a:t>
            </a:r>
            <a:endParaRPr lang="ar-IQ" sz="4000" b="1" dirty="0" smtClean="0">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4000" b="1" dirty="0" smtClean="0">
                <a:effectLst>
                  <a:outerShdw blurRad="38100" dist="38100" dir="2700000" algn="tl">
                    <a:srgbClr val="000000">
                      <a:alpha val="43137"/>
                    </a:srgbClr>
                  </a:outerShdw>
                </a:effectLst>
                <a:cs typeface="Ali-A-Sahifa Bold" pitchFamily="2" charset="-78"/>
              </a:rPr>
              <a:t>تغذيَّة </a:t>
            </a:r>
            <a:r>
              <a:rPr lang="ar-SA" sz="4000" b="1" dirty="0">
                <a:effectLst>
                  <a:outerShdw blurRad="38100" dist="38100" dir="2700000" algn="tl">
                    <a:srgbClr val="000000">
                      <a:alpha val="43137"/>
                    </a:srgbClr>
                  </a:outerShdw>
                </a:effectLst>
                <a:cs typeface="Ali-A-Sahifa Bold" pitchFamily="2" charset="-78"/>
              </a:rPr>
              <a:t>الأم – تناولها المواد الضارة مثل بعض أنواع العقاقير الطبيَّة والتَّدخين، وحالة الأم الصِّحية و إصابتها بالأمراض كما يتأثر بالحالة النَّفسية للأم مثل القلق والتَّوتر والسَّعادة وكلُّها عوامل تنشأ نتيجة تفاعل الأم مع البيئة المحيطة بها.</a:t>
            </a:r>
            <a:endParaRPr lang="en-US" sz="3800" b="1" dirty="0">
              <a:solidFill>
                <a:srgbClr val="FF000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5623215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8545" y="124692"/>
            <a:ext cx="11901054" cy="6733308"/>
          </a:xfrm>
        </p:spPr>
        <p:txBody>
          <a:bodyPr>
            <a:noAutofit/>
          </a:bodyPr>
          <a:lstStyle/>
          <a:p>
            <a:pPr marL="0" indent="0" algn="r" rtl="1">
              <a:lnSpc>
                <a:spcPct val="150000"/>
              </a:lnSpc>
              <a:buNone/>
            </a:pPr>
            <a:r>
              <a:rPr lang="ar-SA" sz="4400" b="1" dirty="0">
                <a:solidFill>
                  <a:srgbClr val="FF0000"/>
                </a:solidFill>
                <a:effectLst>
                  <a:outerShdw blurRad="38100" dist="38100" dir="2700000" algn="tl">
                    <a:srgbClr val="000000">
                      <a:alpha val="43137"/>
                    </a:srgbClr>
                  </a:outerShdw>
                </a:effectLst>
              </a:rPr>
              <a:t>2</a:t>
            </a:r>
            <a:r>
              <a:rPr lang="ar-SA" sz="4400" b="1" dirty="0">
                <a:solidFill>
                  <a:srgbClr val="FF0000"/>
                </a:solidFill>
                <a:effectLst>
                  <a:outerShdw blurRad="38100" dist="38100" dir="2700000" algn="tl">
                    <a:srgbClr val="000000">
                      <a:alpha val="43137"/>
                    </a:srgbClr>
                  </a:outerShdw>
                </a:effectLst>
                <a:cs typeface="Ali-A-Sahifa Bold" pitchFamily="2" charset="-78"/>
              </a:rPr>
              <a:t>- بِيئَةُ مَا بَعْدَ </a:t>
            </a:r>
            <a:r>
              <a:rPr lang="ar-SA" sz="4400" b="1" dirty="0" smtClean="0">
                <a:solidFill>
                  <a:srgbClr val="FF0000"/>
                </a:solidFill>
                <a:effectLst>
                  <a:outerShdw blurRad="38100" dist="38100" dir="2700000" algn="tl">
                    <a:srgbClr val="000000">
                      <a:alpha val="43137"/>
                    </a:srgbClr>
                  </a:outerShdw>
                </a:effectLst>
                <a:cs typeface="Ali-A-Sahifa Bold" pitchFamily="2" charset="-78"/>
              </a:rPr>
              <a:t>المِيلاَد</a:t>
            </a:r>
            <a:r>
              <a:rPr lang="ar-IQ" sz="4400" b="1" dirty="0" smtClean="0">
                <a:solidFill>
                  <a:srgbClr val="FF0000"/>
                </a:solidFill>
                <a:effectLst>
                  <a:outerShdw blurRad="38100" dist="38100" dir="2700000" algn="tl">
                    <a:srgbClr val="000000">
                      <a:alpha val="43137"/>
                    </a:srgbClr>
                  </a:outerShdw>
                </a:effectLst>
                <a:cs typeface="Ali-A-Sahifa Bold" pitchFamily="2" charset="-78"/>
              </a:rPr>
              <a:t>:</a:t>
            </a:r>
            <a:r>
              <a:rPr lang="en-US" sz="4000" dirty="0">
                <a:effectLst>
                  <a:outerShdw blurRad="38100" dist="38100" dir="2700000" algn="tl">
                    <a:srgbClr val="000000">
                      <a:alpha val="43137"/>
                    </a:srgbClr>
                  </a:outerShdw>
                </a:effectLst>
                <a:cs typeface="Ali-A-Sahifa Bold" pitchFamily="2" charset="-78"/>
              </a:rPr>
              <a:t/>
            </a:r>
            <a:br>
              <a:rPr lang="en-US" sz="4000" dirty="0">
                <a:effectLst>
                  <a:outerShdw blurRad="38100" dist="38100" dir="2700000" algn="tl">
                    <a:srgbClr val="000000">
                      <a:alpha val="43137"/>
                    </a:srgbClr>
                  </a:outerShdw>
                </a:effectLst>
                <a:cs typeface="Ali-A-Sahifa Bold" pitchFamily="2" charset="-78"/>
              </a:rPr>
            </a:br>
            <a:r>
              <a:rPr lang="ar-SA" sz="4000" dirty="0">
                <a:effectLst>
                  <a:outerShdw blurRad="38100" dist="38100" dir="2700000" algn="tl">
                    <a:srgbClr val="000000">
                      <a:alpha val="43137"/>
                    </a:srgbClr>
                  </a:outerShdw>
                </a:effectLst>
                <a:cs typeface="Ali-A-Sahifa Bold" pitchFamily="2" charset="-78"/>
              </a:rPr>
              <a:t>وهيَ علَى التَّرتيب: بيئةُ المنزل - بيئةُ </a:t>
            </a:r>
            <a:r>
              <a:rPr lang="ar-SA" sz="4000" dirty="0" smtClean="0">
                <a:effectLst>
                  <a:outerShdw blurRad="38100" dist="38100" dir="2700000" algn="tl">
                    <a:srgbClr val="000000">
                      <a:alpha val="43137"/>
                    </a:srgbClr>
                  </a:outerShdw>
                </a:effectLst>
                <a:cs typeface="Ali-A-Sahifa Bold" pitchFamily="2" charset="-78"/>
              </a:rPr>
              <a:t>المدرسة</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أو الدِّراسة  - بيئةُ </a:t>
            </a:r>
            <a:r>
              <a:rPr lang="ar-SA" sz="4000" dirty="0" smtClean="0">
                <a:effectLst>
                  <a:outerShdw blurRad="38100" dist="38100" dir="2700000" algn="tl">
                    <a:srgbClr val="000000">
                      <a:alpha val="43137"/>
                    </a:srgbClr>
                  </a:outerShdw>
                </a:effectLst>
                <a:cs typeface="Ali-A-Sahifa Bold" pitchFamily="2" charset="-78"/>
              </a:rPr>
              <a:t>العمل</a:t>
            </a:r>
            <a:r>
              <a:rPr lang="ar-IQ" sz="4000" dirty="0" smtClean="0">
                <a:effectLst>
                  <a:outerShdw blurRad="38100" dist="38100" dir="2700000" algn="tl">
                    <a:srgbClr val="000000">
                      <a:alpha val="43137"/>
                    </a:srgbClr>
                  </a:outerShdw>
                </a:effectLst>
                <a:cs typeface="Ali-A-Sahifa Bold" pitchFamily="2" charset="-78"/>
              </a:rPr>
              <a:t> </a:t>
            </a:r>
            <a:r>
              <a:rPr lang="ar-SA" sz="4000" b="1" u="sng" dirty="0" smtClean="0">
                <a:solidFill>
                  <a:srgbClr val="0070C0"/>
                </a:solidFill>
                <a:effectLst>
                  <a:outerShdw blurRad="38100" dist="38100" dir="2700000" algn="tl">
                    <a:srgbClr val="000000">
                      <a:alpha val="43137"/>
                    </a:srgbClr>
                  </a:outerShdw>
                </a:effectLst>
                <a:cs typeface="Ali-A-Sahifa Bold" pitchFamily="2" charset="-78"/>
              </a:rPr>
              <a:t>ويمكن </a:t>
            </a:r>
            <a:r>
              <a:rPr lang="ar-SA" sz="4000" b="1" u="sng" dirty="0">
                <a:solidFill>
                  <a:srgbClr val="0070C0"/>
                </a:solidFill>
                <a:effectLst>
                  <a:outerShdw blurRad="38100" dist="38100" dir="2700000" algn="tl">
                    <a:srgbClr val="000000">
                      <a:alpha val="43137"/>
                    </a:srgbClr>
                  </a:outerShdw>
                </a:effectLst>
                <a:cs typeface="Ali-A-Sahifa Bold" pitchFamily="2" charset="-78"/>
              </a:rPr>
              <a:t>تقسيمها إلى ثلاثة مجالات:</a:t>
            </a:r>
            <a:endParaRPr lang="en-US" sz="4000" b="1" dirty="0">
              <a:solidFill>
                <a:srgbClr val="0070C0"/>
              </a:solidFill>
              <a:effectLst>
                <a:outerShdw blurRad="38100" dist="38100" dir="2700000" algn="tl">
                  <a:srgbClr val="000000">
                    <a:alpha val="43137"/>
                  </a:srgbClr>
                </a:outerShdw>
              </a:effectLst>
              <a:cs typeface="Ali-A-Sahifa Bold" pitchFamily="2" charset="-78"/>
            </a:endParaRPr>
          </a:p>
          <a:p>
            <a:pPr marL="0" indent="0" algn="r" rtl="1">
              <a:buNone/>
            </a:pPr>
            <a:r>
              <a:rPr lang="ar-SA" sz="4400" dirty="0">
                <a:solidFill>
                  <a:srgbClr val="00B050"/>
                </a:solidFill>
                <a:effectLst>
                  <a:outerShdw blurRad="38100" dist="38100" dir="2700000" algn="tl">
                    <a:srgbClr val="000000">
                      <a:alpha val="43137"/>
                    </a:srgbClr>
                  </a:outerShdw>
                </a:effectLst>
                <a:cs typeface="Ali-A-Sahifa Bold" pitchFamily="2" charset="-78"/>
              </a:rPr>
              <a:t>أولاً: البيئة الطَّبيعيَّة: </a:t>
            </a:r>
            <a:endParaRPr lang="en-US" sz="4400" dirty="0">
              <a:solidFill>
                <a:srgbClr val="00B050"/>
              </a:solidFill>
              <a:effectLst>
                <a:outerShdw blurRad="38100" dist="38100" dir="2700000" algn="tl">
                  <a:srgbClr val="000000">
                    <a:alpha val="43137"/>
                  </a:srgbClr>
                </a:outerShdw>
              </a:effectLst>
              <a:cs typeface="Ali-A-Sahifa Bold" pitchFamily="2" charset="-78"/>
            </a:endParaRPr>
          </a:p>
          <a:p>
            <a:pPr marL="0" indent="0" algn="just" rtl="1">
              <a:lnSpc>
                <a:spcPct val="150000"/>
              </a:lnSpc>
              <a:buNone/>
            </a:pPr>
            <a:r>
              <a:rPr lang="ar-SA" sz="3300" dirty="0">
                <a:effectLst>
                  <a:outerShdw blurRad="38100" dist="38100" dir="2700000" algn="tl">
                    <a:srgbClr val="000000">
                      <a:alpha val="43137"/>
                    </a:srgbClr>
                  </a:outerShdw>
                </a:effectLst>
                <a:cs typeface="Ali-A-Sahifa Bold" pitchFamily="2" charset="-78"/>
              </a:rPr>
              <a:t>هي البيئة التي تفرضها ظروف </a:t>
            </a:r>
            <a:r>
              <a:rPr lang="ar-SA" sz="3300" dirty="0" smtClean="0">
                <a:effectLst>
                  <a:outerShdw blurRad="38100" dist="38100" dir="2700000" algn="tl">
                    <a:srgbClr val="000000">
                      <a:alpha val="43137"/>
                    </a:srgbClr>
                  </a:outerShdw>
                </a:effectLst>
                <a:cs typeface="Ali-A-Sahifa Bold" pitchFamily="2" charset="-78"/>
              </a:rPr>
              <a:t>طبيعي</a:t>
            </a:r>
            <a:r>
              <a:rPr lang="ar-IQ" sz="3300" dirty="0" smtClean="0">
                <a:effectLst>
                  <a:outerShdw blurRad="38100" dist="38100" dir="2700000" algn="tl">
                    <a:srgbClr val="000000">
                      <a:alpha val="43137"/>
                    </a:srgbClr>
                  </a:outerShdw>
                </a:effectLst>
                <a:cs typeface="Ali-A-Sahifa Bold" pitchFamily="2" charset="-78"/>
              </a:rPr>
              <a:t>َّ</a:t>
            </a:r>
            <a:r>
              <a:rPr lang="ar-SA" sz="3300" dirty="0" smtClean="0">
                <a:effectLst>
                  <a:outerShdw blurRad="38100" dist="38100" dir="2700000" algn="tl">
                    <a:srgbClr val="000000">
                      <a:alpha val="43137"/>
                    </a:srgbClr>
                  </a:outerShdw>
                </a:effectLst>
                <a:cs typeface="Ali-A-Sahifa Bold" pitchFamily="2" charset="-78"/>
              </a:rPr>
              <a:t>ة </a:t>
            </a:r>
            <a:r>
              <a:rPr lang="ar-SA" sz="3300" dirty="0">
                <a:effectLst>
                  <a:outerShdw blurRad="38100" dist="38100" dir="2700000" algn="tl">
                    <a:srgbClr val="000000">
                      <a:alpha val="43137"/>
                    </a:srgbClr>
                  </a:outerShdw>
                </a:effectLst>
                <a:cs typeface="Ali-A-Sahifa Bold" pitchFamily="2" charset="-78"/>
              </a:rPr>
              <a:t>من عوامل طقس ومناخ. ولقد أثبتت الدراسات أنّ اختلافات الطقس تسبب فروقا واضحة بين الأطفال من حيث درجة النمو . واذا نظرنا إلى السلالات والأجناس البشرية في مشارق الأرض ومغاربها، شمالها وجنوبها نجد فروقا ترجع إلى حد كبير إلى الاختلافات في البيئة الجغرافية. </a:t>
            </a:r>
            <a:endParaRPr lang="en-US" sz="33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46637183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8545" y="124692"/>
            <a:ext cx="11901054" cy="6733308"/>
          </a:xfrm>
        </p:spPr>
        <p:txBody>
          <a:bodyPr>
            <a:noAutofit/>
          </a:bodyPr>
          <a:lstStyle/>
          <a:p>
            <a:pPr marL="0" indent="0" algn="r" rtl="1">
              <a:buNone/>
            </a:pPr>
            <a:r>
              <a:rPr lang="ar-SA" sz="4000" b="1" dirty="0">
                <a:solidFill>
                  <a:srgbClr val="0070C0"/>
                </a:solidFill>
                <a:effectLst>
                  <a:outerShdw blurRad="38100" dist="38100" dir="2700000" algn="tl">
                    <a:srgbClr val="000000">
                      <a:alpha val="43137"/>
                    </a:srgbClr>
                  </a:outerShdw>
                </a:effectLst>
                <a:cs typeface="Ali-A-Samik" pitchFamily="2" charset="-78"/>
              </a:rPr>
              <a:t>ثانياً: البيئةُ الاجتماعيَّة: </a:t>
            </a:r>
            <a:endParaRPr lang="en-US" sz="4000" b="1" dirty="0">
              <a:solidFill>
                <a:srgbClr val="0070C0"/>
              </a:solidFill>
              <a:effectLst>
                <a:outerShdw blurRad="38100" dist="38100" dir="2700000" algn="tl">
                  <a:srgbClr val="000000">
                    <a:alpha val="43137"/>
                  </a:srgbClr>
                </a:outerShdw>
              </a:effectLst>
              <a:cs typeface="Ali-A-Samik" pitchFamily="2" charset="-78"/>
            </a:endParaRPr>
          </a:p>
          <a:p>
            <a:pPr marL="0" indent="0" algn="just" rtl="1">
              <a:buNone/>
            </a:pPr>
            <a:r>
              <a:rPr lang="ar-SA" sz="3800" dirty="0" smtClean="0">
                <a:effectLst>
                  <a:outerShdw blurRad="38100" dist="38100" dir="2700000" algn="tl">
                    <a:srgbClr val="000000">
                      <a:alpha val="43137"/>
                    </a:srgbClr>
                  </a:outerShdw>
                </a:effectLst>
                <a:cs typeface="Ali-A-Sahifa Bold" pitchFamily="2" charset="-78"/>
              </a:rPr>
              <a:t>البيئة </a:t>
            </a:r>
            <a:r>
              <a:rPr lang="ar-SA" sz="3800" dirty="0">
                <a:effectLst>
                  <a:outerShdw blurRad="38100" dist="38100" dir="2700000" algn="tl">
                    <a:srgbClr val="000000">
                      <a:alpha val="43137"/>
                    </a:srgbClr>
                  </a:outerShdw>
                </a:effectLst>
                <a:cs typeface="Ali-A-Sahifa Bold" pitchFamily="2" charset="-78"/>
              </a:rPr>
              <a:t>التي يعيش فيها الطفل منذ أنْ يرى النور، حيث ينشأ الطفل بين أفراد أسرته، والأسرة البيئة الأساسية التي ترعى الطفل. </a:t>
            </a:r>
            <a:endParaRPr lang="en-US" sz="3800" dirty="0">
              <a:effectLst>
                <a:outerShdw blurRad="38100" dist="38100" dir="2700000" algn="tl">
                  <a:srgbClr val="000000">
                    <a:alpha val="43137"/>
                  </a:srgbClr>
                </a:outerShdw>
              </a:effectLst>
              <a:cs typeface="Ali-A-Sahifa Bold" pitchFamily="2" charset="-78"/>
            </a:endParaRPr>
          </a:p>
          <a:p>
            <a:pPr marL="0" indent="0" algn="just" rtl="1">
              <a:buNone/>
            </a:pPr>
            <a:r>
              <a:rPr lang="ar-SA" sz="3800" dirty="0">
                <a:solidFill>
                  <a:srgbClr val="FF0000"/>
                </a:solidFill>
                <a:effectLst>
                  <a:outerShdw blurRad="38100" dist="38100" dir="2700000" algn="tl">
                    <a:srgbClr val="000000">
                      <a:alpha val="43137"/>
                    </a:srgbClr>
                  </a:outerShdw>
                </a:effectLst>
                <a:cs typeface="Ali-A-Sahifa Bold" pitchFamily="2" charset="-78"/>
              </a:rPr>
              <a:t>وتلعب الأسرة دوراً هاماً في تنشئة الطفل وهناك عدة عوامل داخل الأسرة تحكم تنشئة الطفل ونموه، من تلك العوامل الاتجاهات الوالدية السائدة في الأسرة، الوضع الاجتماعي والاقتصادي وترتيب الطفل داخل الأسرة وغيرها... ويكتسب الطفل أنماط سلوكه وسمات شخصيته نتيجة لتفاعله مع أفراد أسرته ومع غيره من الناس من خلال عملية التنشئة والتطبيع الاجتماعي. </a:t>
            </a:r>
            <a:endParaRPr lang="en-US" sz="3800" dirty="0">
              <a:solidFill>
                <a:srgbClr val="FF0000"/>
              </a:solidFill>
              <a:effectLst>
                <a:outerShdw blurRad="38100" dist="38100" dir="2700000" algn="tl">
                  <a:srgbClr val="000000">
                    <a:alpha val="43137"/>
                  </a:srgbClr>
                </a:outerShdw>
              </a:effectLst>
              <a:cs typeface="Ali-A-Sahifa Bold" pitchFamily="2" charset="-78"/>
            </a:endParaRPr>
          </a:p>
          <a:p>
            <a:pPr marL="0" indent="0" algn="just" rtl="1">
              <a:buNone/>
            </a:pPr>
            <a:r>
              <a:rPr lang="ar-SA" sz="3800" dirty="0">
                <a:solidFill>
                  <a:srgbClr val="002060"/>
                </a:solidFill>
                <a:effectLst>
                  <a:outerShdw blurRad="38100" dist="38100" dir="2700000" algn="tl">
                    <a:srgbClr val="000000">
                      <a:alpha val="43137"/>
                    </a:srgbClr>
                  </a:outerShdw>
                </a:effectLst>
                <a:cs typeface="Ali-A-Sahifa Bold" pitchFamily="2" charset="-78"/>
              </a:rPr>
              <a:t>وتلعب وسائل الإعلام على مختلف أنواعها المسموعة والمرئية دوراً أساسيا في النمو العقلي المعرفي والانفعالي والاجتماعي للأطفال والمراهقين وذلك من خلال ما تنقله لهم من خبرات ومعلومات قد تؤثر سلباً أو إيجاباً على نواحي نموهم المختلفة</a:t>
            </a:r>
            <a:r>
              <a:rPr lang="ar-SA" sz="3800" dirty="0" smtClean="0">
                <a:solidFill>
                  <a:srgbClr val="002060"/>
                </a:solidFill>
                <a:effectLst>
                  <a:outerShdw blurRad="38100" dist="38100" dir="2700000" algn="tl">
                    <a:srgbClr val="000000">
                      <a:alpha val="43137"/>
                    </a:srgbClr>
                  </a:outerShdw>
                </a:effectLst>
                <a:cs typeface="Ali-A-Sahifa Bold" pitchFamily="2" charset="-78"/>
              </a:rPr>
              <a:t>.</a:t>
            </a:r>
            <a:endParaRPr lang="en-US" sz="3800" dirty="0">
              <a:solidFill>
                <a:srgbClr val="00206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1700451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8545" y="124692"/>
            <a:ext cx="11901054" cy="6567053"/>
          </a:xfrm>
        </p:spPr>
        <p:txBody>
          <a:bodyPr>
            <a:noAutofit/>
          </a:bodyPr>
          <a:lstStyle/>
          <a:p>
            <a:pPr marL="0" indent="0" algn="r" rtl="1">
              <a:lnSpc>
                <a:spcPct val="150000"/>
              </a:lnSpc>
              <a:buNone/>
            </a:pPr>
            <a:r>
              <a:rPr lang="ar-SA" sz="4800" b="1" dirty="0">
                <a:solidFill>
                  <a:srgbClr val="FF0000"/>
                </a:solidFill>
                <a:effectLst>
                  <a:outerShdw blurRad="38100" dist="38100" dir="2700000" algn="tl">
                    <a:srgbClr val="000000">
                      <a:alpha val="43137"/>
                    </a:srgbClr>
                  </a:outerShdw>
                </a:effectLst>
                <a:cs typeface="Ali-A-Samik" pitchFamily="2" charset="-78"/>
              </a:rPr>
              <a:t>ثَالِثاً: البِيئَةُ الحَضَارِيَّةُ: </a:t>
            </a:r>
            <a:endParaRPr lang="en-US" sz="4800" b="1" dirty="0">
              <a:solidFill>
                <a:srgbClr val="FF0000"/>
              </a:solidFill>
              <a:effectLst>
                <a:outerShdw blurRad="38100" dist="38100" dir="2700000" algn="tl">
                  <a:srgbClr val="000000">
                    <a:alpha val="43137"/>
                  </a:srgbClr>
                </a:outerShdw>
              </a:effectLst>
              <a:cs typeface="Ali-A-Samik" pitchFamily="2" charset="-78"/>
            </a:endParaRPr>
          </a:p>
          <a:p>
            <a:pPr marL="0" indent="0" algn="just" rtl="1">
              <a:lnSpc>
                <a:spcPct val="200000"/>
              </a:lnSpc>
              <a:buNone/>
            </a:pPr>
            <a:r>
              <a:rPr lang="ar-SA" sz="4000" b="1" dirty="0">
                <a:effectLst>
                  <a:outerShdw blurRad="38100" dist="38100" dir="2700000" algn="tl">
                    <a:srgbClr val="000000">
                      <a:alpha val="43137"/>
                    </a:srgbClr>
                  </a:outerShdw>
                </a:effectLst>
                <a:cs typeface="Ali-A-Samik" pitchFamily="2" charset="-78"/>
              </a:rPr>
              <a:t>تسهم في عملية </a:t>
            </a:r>
            <a:r>
              <a:rPr lang="ar-SA" sz="4000" b="1" dirty="0" smtClean="0">
                <a:effectLst>
                  <a:outerShdw blurRad="38100" dist="38100" dir="2700000" algn="tl">
                    <a:srgbClr val="000000">
                      <a:alpha val="43137"/>
                    </a:srgbClr>
                  </a:outerShdw>
                </a:effectLst>
                <a:cs typeface="Ali-A-Samik" pitchFamily="2" charset="-78"/>
              </a:rPr>
              <a:t>الن</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مو </a:t>
            </a:r>
            <a:r>
              <a:rPr lang="ar-SA" sz="4000" b="1" dirty="0">
                <a:effectLst>
                  <a:outerShdw blurRad="38100" dist="38100" dir="2700000" algn="tl">
                    <a:srgbClr val="000000">
                      <a:alpha val="43137"/>
                    </a:srgbClr>
                  </a:outerShdw>
                </a:effectLst>
                <a:cs typeface="Ali-A-Samik" pitchFamily="2" charset="-78"/>
              </a:rPr>
              <a:t>الاجتماعي للفرد والدليل على ذلك اختلاف الأدوار </a:t>
            </a:r>
            <a:r>
              <a:rPr lang="ar-SA" sz="4000" b="1" dirty="0" smtClean="0">
                <a:effectLst>
                  <a:outerShdw blurRad="38100" dist="38100" dir="2700000" algn="tl">
                    <a:srgbClr val="000000">
                      <a:alpha val="43137"/>
                    </a:srgbClr>
                  </a:outerShdw>
                </a:effectLst>
                <a:cs typeface="Ali-A-Samik" pitchFamily="2" charset="-78"/>
              </a:rPr>
              <a:t>الاجتماعي</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ة </a:t>
            </a:r>
            <a:r>
              <a:rPr lang="ar-SA" sz="4000" b="1" dirty="0">
                <a:effectLst>
                  <a:outerShdw blurRad="38100" dist="38100" dir="2700000" algn="tl">
                    <a:srgbClr val="000000">
                      <a:alpha val="43137"/>
                    </a:srgbClr>
                  </a:outerShdw>
                </a:effectLst>
                <a:cs typeface="Ali-A-Samik" pitchFamily="2" charset="-78"/>
              </a:rPr>
              <a:t>لكل من الجنسين في البيئات والثقافات المختلفة. </a:t>
            </a:r>
            <a:endParaRPr lang="ar-IQ" sz="4000" b="1" dirty="0" smtClean="0">
              <a:effectLst>
                <a:outerShdw blurRad="38100" dist="38100" dir="2700000" algn="tl">
                  <a:srgbClr val="000000">
                    <a:alpha val="43137"/>
                  </a:srgbClr>
                </a:outerShdw>
              </a:effectLst>
              <a:cs typeface="Ali-A-Samik" pitchFamily="2" charset="-78"/>
            </a:endParaRPr>
          </a:p>
          <a:p>
            <a:pPr marL="0" indent="0" algn="just" rtl="1">
              <a:lnSpc>
                <a:spcPct val="200000"/>
              </a:lnSpc>
              <a:buNone/>
            </a:pPr>
            <a:r>
              <a:rPr lang="ar-SA" sz="4000" b="1" dirty="0" smtClean="0">
                <a:effectLst>
                  <a:outerShdw blurRad="38100" dist="38100" dir="2700000" algn="tl">
                    <a:srgbClr val="000000">
                      <a:alpha val="43137"/>
                    </a:srgbClr>
                  </a:outerShdw>
                </a:effectLst>
                <a:cs typeface="Ali-A-Samik" pitchFamily="2" charset="-78"/>
              </a:rPr>
              <a:t>وملخص </a:t>
            </a:r>
            <a:r>
              <a:rPr lang="ar-SA" sz="4000" b="1" dirty="0">
                <a:effectLst>
                  <a:outerShdw blurRad="38100" dist="38100" dir="2700000" algn="tl">
                    <a:srgbClr val="000000">
                      <a:alpha val="43137"/>
                    </a:srgbClr>
                  </a:outerShdw>
                </a:effectLst>
                <a:cs typeface="Ali-A-Samik" pitchFamily="2" charset="-78"/>
              </a:rPr>
              <a:t>القول أنّه كلما كانت البيئة ثرية ومتنوعة كان تأثيرها حسنةً في النُّمو، وكلما كانت البيئة غير ملائمة أثرت تأثيراً سيئةً على النّمو. </a:t>
            </a:r>
            <a:endParaRPr lang="en-US" sz="40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40578721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8545" y="124692"/>
            <a:ext cx="11901054" cy="6567053"/>
          </a:xfrm>
        </p:spPr>
        <p:txBody>
          <a:bodyPr>
            <a:noAutofit/>
          </a:bodyPr>
          <a:lstStyle/>
          <a:p>
            <a:pPr marL="0" indent="0" algn="r" rtl="1">
              <a:lnSpc>
                <a:spcPct val="150000"/>
              </a:lnSpc>
              <a:buNone/>
            </a:pPr>
            <a:r>
              <a:rPr lang="ar-SA" sz="4400" b="1" dirty="0">
                <a:solidFill>
                  <a:srgbClr val="FF0000"/>
                </a:solidFill>
                <a:effectLst>
                  <a:outerShdw blurRad="38100" dist="38100" dir="2700000" algn="tl">
                    <a:srgbClr val="000000">
                      <a:alpha val="43137"/>
                    </a:srgbClr>
                  </a:outerShdw>
                </a:effectLst>
              </a:rPr>
              <a:t>3</a:t>
            </a:r>
            <a:r>
              <a:rPr lang="ar-SA" sz="4400" b="1" dirty="0">
                <a:solidFill>
                  <a:srgbClr val="FF0000"/>
                </a:solidFill>
                <a:effectLst>
                  <a:outerShdw blurRad="38100" dist="38100" dir="2700000" algn="tl">
                    <a:srgbClr val="000000">
                      <a:alpha val="43137"/>
                    </a:srgbClr>
                  </a:outerShdw>
                </a:effectLst>
                <a:cs typeface="Ali-A-Samik" pitchFamily="2" charset="-78"/>
              </a:rPr>
              <a:t>- تَأْثِيرُ الغُدَدِ فِي النُّمُوِّ</a:t>
            </a:r>
            <a:r>
              <a:rPr lang="en-US" sz="4000" dirty="0">
                <a:effectLst>
                  <a:outerShdw blurRad="38100" dist="38100" dir="2700000" algn="tl">
                    <a:srgbClr val="000000">
                      <a:alpha val="43137"/>
                    </a:srgbClr>
                  </a:outerShdw>
                </a:effectLst>
              </a:rPr>
              <a:t/>
            </a:r>
            <a:br>
              <a:rPr lang="en-US" sz="4000" dirty="0">
                <a:effectLst>
                  <a:outerShdw blurRad="38100" dist="38100" dir="2700000" algn="tl">
                    <a:srgbClr val="000000">
                      <a:alpha val="43137"/>
                    </a:srgbClr>
                  </a:outerShdw>
                </a:effectLst>
              </a:rPr>
            </a:br>
            <a:r>
              <a:rPr lang="ar-SA" sz="3600" b="1" dirty="0">
                <a:effectLst>
                  <a:outerShdw blurRad="38100" dist="38100" dir="2700000" algn="tl">
                    <a:srgbClr val="000000">
                      <a:alpha val="43137"/>
                    </a:srgbClr>
                  </a:outerShdw>
                </a:effectLst>
                <a:cs typeface="Ali-A-Samik" pitchFamily="2" charset="-78"/>
              </a:rPr>
              <a:t>الغُدَدُ: هِي أعضاء داخليَّة تقوم بتَكوين مُركبات كيميائية –الهُرمونات- التي يحتاج إليها الجسم في عمليات النُّمُو. </a:t>
            </a:r>
            <a:endParaRPr lang="en-US" sz="3600" b="1" dirty="0">
              <a:effectLst>
                <a:outerShdw blurRad="38100" dist="38100" dir="2700000" algn="tl">
                  <a:srgbClr val="000000">
                    <a:alpha val="43137"/>
                  </a:srgbClr>
                </a:outerShdw>
              </a:effectLst>
              <a:cs typeface="Ali-A-Samik" pitchFamily="2" charset="-78"/>
            </a:endParaRPr>
          </a:p>
          <a:p>
            <a:pPr marL="0" lvl="0" indent="0" algn="r" rtl="1">
              <a:lnSpc>
                <a:spcPct val="150000"/>
              </a:lnSpc>
              <a:buNone/>
            </a:pPr>
            <a:r>
              <a:rPr lang="ar-SA" sz="4000" b="1" dirty="0">
                <a:solidFill>
                  <a:srgbClr val="0070C0"/>
                </a:solidFill>
                <a:effectLst>
                  <a:outerShdw blurRad="38100" dist="38100" dir="2700000" algn="tl">
                    <a:srgbClr val="000000">
                      <a:alpha val="43137"/>
                    </a:srgbClr>
                  </a:outerShdw>
                </a:effectLst>
                <a:cs typeface="Ali-A-Traditional" pitchFamily="2" charset="-78"/>
              </a:rPr>
              <a:t>إنَّ الغُدَد تقوم بدور المُتَحَكِّم في وظائف الأعضاء الدَّاخلية في الجسم وتشكيل مظاهر النُّمو الجسميَّة والانفعاليَّة. </a:t>
            </a:r>
            <a:endParaRPr lang="en-US" sz="4000" b="1" dirty="0">
              <a:solidFill>
                <a:srgbClr val="0070C0"/>
              </a:solidFill>
              <a:effectLst>
                <a:outerShdw blurRad="38100" dist="38100" dir="2700000" algn="tl">
                  <a:srgbClr val="000000">
                    <a:alpha val="43137"/>
                  </a:srgbClr>
                </a:outerShdw>
              </a:effectLst>
              <a:cs typeface="Ali-A-Traditional" pitchFamily="2" charset="-78"/>
            </a:endParaRPr>
          </a:p>
          <a:p>
            <a:pPr marL="0" lvl="0" indent="0" algn="r" rtl="1">
              <a:lnSpc>
                <a:spcPct val="150000"/>
              </a:lnSpc>
              <a:buNone/>
            </a:pPr>
            <a:r>
              <a:rPr lang="ar-SA" sz="4400" b="1" dirty="0">
                <a:solidFill>
                  <a:srgbClr val="C00000"/>
                </a:solidFill>
                <a:effectLst>
                  <a:outerShdw blurRad="38100" dist="38100" dir="2700000" algn="tl">
                    <a:srgbClr val="000000">
                      <a:alpha val="43137"/>
                    </a:srgbClr>
                  </a:outerShdw>
                </a:effectLst>
                <a:cs typeface="Ali-A-Sharif Bold" pitchFamily="2" charset="-78"/>
              </a:rPr>
              <a:t>أيُّ خلل في هرمونات هذه الغُدد زيادةً أو نقصاً له أثر خطير على نمو الإنسان وشخصيته. </a:t>
            </a:r>
            <a:endParaRPr lang="en-US" sz="4400" b="1" dirty="0">
              <a:solidFill>
                <a:srgbClr val="C0000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5493521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3963" y="124692"/>
            <a:ext cx="11804073" cy="6622472"/>
          </a:xfrm>
        </p:spPr>
        <p:txBody>
          <a:bodyPr>
            <a:noAutofit/>
          </a:bodyPr>
          <a:lstStyle/>
          <a:p>
            <a:pPr marL="0" indent="0" algn="r" rtl="1">
              <a:lnSpc>
                <a:spcPct val="150000"/>
              </a:lnSpc>
              <a:buNone/>
            </a:pPr>
            <a:r>
              <a:rPr lang="ar-SA" sz="4400" b="1" dirty="0">
                <a:solidFill>
                  <a:srgbClr val="FF0000"/>
                </a:solidFill>
                <a:effectLst>
                  <a:outerShdw blurRad="38100" dist="38100" dir="2700000" algn="tl">
                    <a:srgbClr val="000000">
                      <a:alpha val="43137"/>
                    </a:srgbClr>
                  </a:outerShdw>
                </a:effectLst>
              </a:rPr>
              <a:t>4</a:t>
            </a:r>
            <a:r>
              <a:rPr lang="en-US" sz="4400" b="1" dirty="0">
                <a:solidFill>
                  <a:srgbClr val="FF0000"/>
                </a:solidFill>
                <a:effectLst>
                  <a:outerShdw blurRad="38100" dist="38100" dir="2700000" algn="tl">
                    <a:srgbClr val="000000">
                      <a:alpha val="43137"/>
                    </a:srgbClr>
                  </a:outerShdw>
                </a:effectLst>
                <a:cs typeface="Ali-A-Traditional" pitchFamily="2" charset="-78"/>
              </a:rPr>
              <a:t> - </a:t>
            </a:r>
            <a:r>
              <a:rPr lang="ar-SA" sz="4400" b="1" dirty="0">
                <a:solidFill>
                  <a:srgbClr val="FF0000"/>
                </a:solidFill>
                <a:effectLst>
                  <a:outerShdw blurRad="38100" dist="38100" dir="2700000" algn="tl">
                    <a:srgbClr val="000000">
                      <a:alpha val="43137"/>
                    </a:srgbClr>
                  </a:outerShdw>
                </a:effectLst>
                <a:cs typeface="Ali-A-Samik" pitchFamily="2" charset="-78"/>
              </a:rPr>
              <a:t>الغِذَاءُ وَعَلاَقَتُهُ بِالنُّمُوِّ</a:t>
            </a:r>
            <a:r>
              <a:rPr lang="en-US" sz="3600" b="1" dirty="0">
                <a:cs typeface="Ali-A-Traditional" pitchFamily="2" charset="-78"/>
              </a:rPr>
              <a:t/>
            </a:r>
            <a:br>
              <a:rPr lang="en-US" sz="3600" b="1" dirty="0">
                <a:cs typeface="Ali-A-Traditional" pitchFamily="2" charset="-78"/>
              </a:rPr>
            </a:br>
            <a:r>
              <a:rPr lang="ar-SA" sz="3600" b="1" dirty="0">
                <a:solidFill>
                  <a:srgbClr val="0070C0"/>
                </a:solidFill>
                <a:effectLst>
                  <a:outerShdw blurRad="38100" dist="38100" dir="2700000" algn="tl">
                    <a:srgbClr val="000000">
                      <a:alpha val="43137"/>
                    </a:srgbClr>
                  </a:outerShdw>
                </a:effectLst>
                <a:cs typeface="Ali-A-Traditional" pitchFamily="2" charset="-78"/>
              </a:rPr>
              <a:t>يلعب الغذاء دوراً </a:t>
            </a:r>
            <a:r>
              <a:rPr lang="ar-SA" sz="3600" b="1" dirty="0" smtClean="0">
                <a:solidFill>
                  <a:srgbClr val="0070C0"/>
                </a:solidFill>
                <a:effectLst>
                  <a:outerShdw blurRad="38100" dist="38100" dir="2700000" algn="tl">
                    <a:srgbClr val="000000">
                      <a:alpha val="43137"/>
                    </a:srgbClr>
                  </a:outerShdw>
                </a:effectLst>
                <a:cs typeface="Ali-A-Traditional" pitchFamily="2" charset="-78"/>
              </a:rPr>
              <a:t>مهم</a:t>
            </a:r>
            <a:r>
              <a:rPr lang="ar-IQ" sz="3600" b="1" dirty="0" smtClean="0">
                <a:solidFill>
                  <a:srgbClr val="0070C0"/>
                </a:solidFill>
                <a:effectLst>
                  <a:outerShdw blurRad="38100" dist="38100" dir="2700000" algn="tl">
                    <a:srgbClr val="000000">
                      <a:alpha val="43137"/>
                    </a:srgbClr>
                  </a:outerShdw>
                </a:effectLst>
                <a:cs typeface="Ali-A-Traditional" pitchFamily="2" charset="-78"/>
              </a:rPr>
              <a:t>ّ</a:t>
            </a:r>
            <a:r>
              <a:rPr lang="ar-SA" sz="3600" b="1" dirty="0" smtClean="0">
                <a:solidFill>
                  <a:srgbClr val="0070C0"/>
                </a:solidFill>
                <a:effectLst>
                  <a:outerShdw blurRad="38100" dist="38100" dir="2700000" algn="tl">
                    <a:srgbClr val="000000">
                      <a:alpha val="43137"/>
                    </a:srgbClr>
                  </a:outerShdw>
                </a:effectLst>
                <a:cs typeface="Ali-A-Traditional" pitchFamily="2" charset="-78"/>
              </a:rPr>
              <a:t>اً </a:t>
            </a:r>
            <a:r>
              <a:rPr lang="ar-SA" sz="3600" b="1" dirty="0">
                <a:solidFill>
                  <a:srgbClr val="0070C0"/>
                </a:solidFill>
                <a:effectLst>
                  <a:outerShdw blurRad="38100" dist="38100" dir="2700000" algn="tl">
                    <a:srgbClr val="000000">
                      <a:alpha val="43137"/>
                    </a:srgbClr>
                  </a:outerShdw>
                </a:effectLst>
                <a:cs typeface="Ali-A-Traditional" pitchFamily="2" charset="-78"/>
              </a:rPr>
              <a:t>في عمليَّة </a:t>
            </a:r>
            <a:r>
              <a:rPr lang="ar-SA" sz="3600" b="1" dirty="0" smtClean="0">
                <a:solidFill>
                  <a:srgbClr val="0070C0"/>
                </a:solidFill>
                <a:effectLst>
                  <a:outerShdw blurRad="38100" dist="38100" dir="2700000" algn="tl">
                    <a:srgbClr val="000000">
                      <a:alpha val="43137"/>
                    </a:srgbClr>
                  </a:outerShdw>
                </a:effectLst>
                <a:cs typeface="Ali-A-Traditional" pitchFamily="2" charset="-78"/>
              </a:rPr>
              <a:t>النُّمو</a:t>
            </a:r>
            <a:r>
              <a:rPr lang="ar-IQ" sz="3600" b="1" dirty="0" smtClean="0">
                <a:solidFill>
                  <a:srgbClr val="0070C0"/>
                </a:solidFill>
                <a:effectLst>
                  <a:outerShdw blurRad="38100" dist="38100" dir="2700000" algn="tl">
                    <a:srgbClr val="000000">
                      <a:alpha val="43137"/>
                    </a:srgbClr>
                  </a:outerShdw>
                </a:effectLst>
                <a:cs typeface="Ali-A-Traditional" pitchFamily="2" charset="-78"/>
              </a:rPr>
              <a:t> </a:t>
            </a:r>
            <a:r>
              <a:rPr lang="en-US" sz="3600" b="1" dirty="0" smtClean="0">
                <a:solidFill>
                  <a:srgbClr val="0070C0"/>
                </a:solidFill>
                <a:effectLst>
                  <a:outerShdw blurRad="38100" dist="38100" dir="2700000" algn="tl">
                    <a:srgbClr val="000000">
                      <a:alpha val="43137"/>
                    </a:srgbClr>
                  </a:outerShdw>
                </a:effectLst>
                <a:cs typeface="Ali-A-Traditional" pitchFamily="2" charset="-78"/>
              </a:rPr>
              <a:t> </a:t>
            </a:r>
            <a:r>
              <a:rPr lang="en-US" sz="3600" b="1" dirty="0">
                <a:solidFill>
                  <a:srgbClr val="0070C0"/>
                </a:solidFill>
                <a:effectLst>
                  <a:outerShdw blurRad="38100" dist="38100" dir="2700000" algn="tl">
                    <a:srgbClr val="000000">
                      <a:alpha val="43137"/>
                    </a:srgbClr>
                  </a:outerShdw>
                </a:effectLst>
                <a:cs typeface="Ali-A-Traditional" pitchFamily="2" charset="-78"/>
              </a:rPr>
              <a:t>.</a:t>
            </a:r>
            <a:r>
              <a:rPr lang="en-US" sz="3600" dirty="0">
                <a:cs typeface="Ali-A-Traditional" pitchFamily="2" charset="-78"/>
              </a:rPr>
              <a:t/>
            </a:r>
            <a:br>
              <a:rPr lang="en-US" sz="3600" dirty="0">
                <a:cs typeface="Ali-A-Traditional" pitchFamily="2" charset="-78"/>
              </a:rPr>
            </a:br>
            <a:r>
              <a:rPr lang="ar-SA" sz="3600" dirty="0">
                <a:solidFill>
                  <a:srgbClr val="C00000"/>
                </a:solidFill>
                <a:effectLst>
                  <a:outerShdw blurRad="38100" dist="38100" dir="2700000" algn="tl">
                    <a:srgbClr val="000000">
                      <a:alpha val="43137"/>
                    </a:srgbClr>
                  </a:outerShdw>
                </a:effectLst>
                <a:cs typeface="Ali-A-Traditional" pitchFamily="2" charset="-78"/>
              </a:rPr>
              <a:t>تُؤدي عمليَّة التَّغذيَّة إلى تغيرات كيميائية تحدث داخل الجسم ينتج عنها تكوين بنية الجسم، وتجديد أنسجة الجسم </a:t>
            </a:r>
            <a:r>
              <a:rPr lang="ar-SA" sz="3600" dirty="0" smtClean="0">
                <a:solidFill>
                  <a:srgbClr val="C00000"/>
                </a:solidFill>
                <a:effectLst>
                  <a:outerShdw blurRad="38100" dist="38100" dir="2700000" algn="tl">
                    <a:srgbClr val="000000">
                      <a:alpha val="43137"/>
                    </a:srgbClr>
                  </a:outerShdw>
                </a:effectLst>
                <a:cs typeface="Ali-A-Traditional" pitchFamily="2" charset="-78"/>
              </a:rPr>
              <a:t>المستهلكة</a:t>
            </a:r>
            <a:r>
              <a:rPr lang="ar-IQ" sz="3600" dirty="0" smtClean="0">
                <a:solidFill>
                  <a:srgbClr val="C00000"/>
                </a:solidFill>
                <a:effectLst>
                  <a:outerShdw blurRad="38100" dist="38100" dir="2700000" algn="tl">
                    <a:srgbClr val="000000">
                      <a:alpha val="43137"/>
                    </a:srgbClr>
                  </a:outerShdw>
                </a:effectLst>
                <a:cs typeface="Ali-A-Traditional" pitchFamily="2" charset="-78"/>
              </a:rPr>
              <a:t> </a:t>
            </a:r>
            <a:r>
              <a:rPr lang="en-US" sz="3600" dirty="0" smtClean="0">
                <a:solidFill>
                  <a:srgbClr val="C00000"/>
                </a:solidFill>
                <a:effectLst>
                  <a:outerShdw blurRad="38100" dist="38100" dir="2700000" algn="tl">
                    <a:srgbClr val="000000">
                      <a:alpha val="43137"/>
                    </a:srgbClr>
                  </a:outerShdw>
                </a:effectLst>
                <a:cs typeface="Ali-A-Traditional" pitchFamily="2" charset="-78"/>
              </a:rPr>
              <a:t>.</a:t>
            </a:r>
            <a:r>
              <a:rPr lang="en-US" sz="3600" dirty="0">
                <a:cs typeface="Ali-A-Traditional" pitchFamily="2" charset="-78"/>
              </a:rPr>
              <a:t/>
            </a:r>
            <a:br>
              <a:rPr lang="en-US" sz="3600" dirty="0">
                <a:cs typeface="Ali-A-Traditional" pitchFamily="2" charset="-78"/>
              </a:rPr>
            </a:br>
            <a:r>
              <a:rPr lang="ar-SA" sz="3600" b="1" dirty="0">
                <a:solidFill>
                  <a:srgbClr val="00B050"/>
                </a:solidFill>
                <a:effectLst>
                  <a:outerShdw blurRad="38100" dist="38100" dir="2700000" algn="tl">
                    <a:srgbClr val="000000">
                      <a:alpha val="43137"/>
                    </a:srgbClr>
                  </a:outerShdw>
                </a:effectLst>
                <a:cs typeface="Ali-A-Traditional" pitchFamily="2" charset="-78"/>
              </a:rPr>
              <a:t>تحدث عمليات الهدم والبناء في </a:t>
            </a:r>
            <a:r>
              <a:rPr lang="ar-SA" sz="3600" b="1" dirty="0" smtClean="0">
                <a:solidFill>
                  <a:srgbClr val="00B050"/>
                </a:solidFill>
                <a:effectLst>
                  <a:outerShdw blurRad="38100" dist="38100" dir="2700000" algn="tl">
                    <a:srgbClr val="000000">
                      <a:alpha val="43137"/>
                    </a:srgbClr>
                  </a:outerShdw>
                </a:effectLst>
                <a:cs typeface="Ali-A-Traditional" pitchFamily="2" charset="-78"/>
              </a:rPr>
              <a:t>الجسم</a:t>
            </a:r>
            <a:r>
              <a:rPr lang="ar-IQ" sz="3600" b="1" dirty="0" smtClean="0">
                <a:solidFill>
                  <a:srgbClr val="00B050"/>
                </a:solidFill>
                <a:effectLst>
                  <a:outerShdw blurRad="38100" dist="38100" dir="2700000" algn="tl">
                    <a:srgbClr val="000000">
                      <a:alpha val="43137"/>
                    </a:srgbClr>
                  </a:outerShdw>
                </a:effectLst>
                <a:cs typeface="Ali-A-Traditional" pitchFamily="2" charset="-78"/>
              </a:rPr>
              <a:t> </a:t>
            </a:r>
            <a:r>
              <a:rPr lang="ar-SA" sz="3600" b="1" dirty="0" smtClean="0">
                <a:solidFill>
                  <a:srgbClr val="00B050"/>
                </a:solidFill>
                <a:effectLst>
                  <a:outerShdw blurRad="38100" dist="38100" dir="2700000" algn="tl">
                    <a:srgbClr val="000000">
                      <a:alpha val="43137"/>
                    </a:srgbClr>
                  </a:outerShdw>
                </a:effectLst>
                <a:cs typeface="Ali-A-Traditional" pitchFamily="2" charset="-78"/>
              </a:rPr>
              <a:t>، </a:t>
            </a:r>
            <a:r>
              <a:rPr lang="ar-SA" sz="3600" b="1" dirty="0">
                <a:solidFill>
                  <a:srgbClr val="00B050"/>
                </a:solidFill>
                <a:effectLst>
                  <a:outerShdw blurRad="38100" dist="38100" dir="2700000" algn="tl">
                    <a:srgbClr val="000000">
                      <a:alpha val="43137"/>
                    </a:srgbClr>
                  </a:outerShdw>
                </a:effectLst>
                <a:cs typeface="Ali-A-Traditional" pitchFamily="2" charset="-78"/>
              </a:rPr>
              <a:t>وقد تزيد عمليات الهدم عن البناء بسبب نقص التَّغذية </a:t>
            </a:r>
            <a:r>
              <a:rPr lang="ar-SA" sz="3600" b="1" dirty="0" smtClean="0">
                <a:solidFill>
                  <a:srgbClr val="00B050"/>
                </a:solidFill>
                <a:effectLst>
                  <a:outerShdw blurRad="38100" dist="38100" dir="2700000" algn="tl">
                    <a:srgbClr val="000000">
                      <a:alpha val="43137"/>
                    </a:srgbClr>
                  </a:outerShdw>
                </a:effectLst>
                <a:cs typeface="Ali-A-Traditional" pitchFamily="2" charset="-78"/>
              </a:rPr>
              <a:t>مم</a:t>
            </a:r>
            <a:r>
              <a:rPr lang="ar-IQ" sz="3600" b="1" dirty="0" smtClean="0">
                <a:solidFill>
                  <a:srgbClr val="00B050"/>
                </a:solidFill>
                <a:effectLst>
                  <a:outerShdw blurRad="38100" dist="38100" dir="2700000" algn="tl">
                    <a:srgbClr val="000000">
                      <a:alpha val="43137"/>
                    </a:srgbClr>
                  </a:outerShdw>
                </a:effectLst>
                <a:cs typeface="Ali-A-Traditional" pitchFamily="2" charset="-78"/>
              </a:rPr>
              <a:t>ّ</a:t>
            </a:r>
            <a:r>
              <a:rPr lang="ar-SA" sz="3600" b="1" dirty="0" smtClean="0">
                <a:solidFill>
                  <a:srgbClr val="00B050"/>
                </a:solidFill>
                <a:effectLst>
                  <a:outerShdw blurRad="38100" dist="38100" dir="2700000" algn="tl">
                    <a:srgbClr val="000000">
                      <a:alpha val="43137"/>
                    </a:srgbClr>
                  </a:outerShdw>
                </a:effectLst>
                <a:cs typeface="Ali-A-Traditional" pitchFamily="2" charset="-78"/>
              </a:rPr>
              <a:t>ا يؤث</a:t>
            </a:r>
            <a:r>
              <a:rPr lang="ar-IQ" sz="3600" b="1" dirty="0" smtClean="0">
                <a:solidFill>
                  <a:srgbClr val="00B050"/>
                </a:solidFill>
                <a:effectLst>
                  <a:outerShdw blurRad="38100" dist="38100" dir="2700000" algn="tl">
                    <a:srgbClr val="000000">
                      <a:alpha val="43137"/>
                    </a:srgbClr>
                  </a:outerShdw>
                </a:effectLst>
                <a:cs typeface="Ali-A-Traditional" pitchFamily="2" charset="-78"/>
              </a:rPr>
              <a:t>ّ</a:t>
            </a:r>
            <a:r>
              <a:rPr lang="ar-SA" sz="3600" b="1" dirty="0" smtClean="0">
                <a:solidFill>
                  <a:srgbClr val="00B050"/>
                </a:solidFill>
                <a:effectLst>
                  <a:outerShdw blurRad="38100" dist="38100" dir="2700000" algn="tl">
                    <a:srgbClr val="000000">
                      <a:alpha val="43137"/>
                    </a:srgbClr>
                  </a:outerShdw>
                </a:effectLst>
                <a:cs typeface="Ali-A-Traditional" pitchFamily="2" charset="-78"/>
              </a:rPr>
              <a:t>ر </a:t>
            </a:r>
            <a:r>
              <a:rPr lang="ar-SA" sz="3600" b="1" dirty="0">
                <a:solidFill>
                  <a:srgbClr val="00B050"/>
                </a:solidFill>
                <a:effectLst>
                  <a:outerShdw blurRad="38100" dist="38100" dir="2700000" algn="tl">
                    <a:srgbClr val="000000">
                      <a:alpha val="43137"/>
                    </a:srgbClr>
                  </a:outerShdw>
                </a:effectLst>
                <a:cs typeface="Ali-A-Traditional" pitchFamily="2" charset="-78"/>
              </a:rPr>
              <a:t>في النُّمو</a:t>
            </a:r>
            <a:r>
              <a:rPr lang="en-US" sz="3600" b="1" dirty="0">
                <a:solidFill>
                  <a:srgbClr val="00B050"/>
                </a:solidFill>
                <a:effectLst>
                  <a:outerShdw blurRad="38100" dist="38100" dir="2700000" algn="tl">
                    <a:srgbClr val="000000">
                      <a:alpha val="43137"/>
                    </a:srgbClr>
                  </a:outerShdw>
                </a:effectLst>
                <a:cs typeface="Ali-A-Traditional" pitchFamily="2" charset="-78"/>
              </a:rPr>
              <a:t> .</a:t>
            </a:r>
            <a:r>
              <a:rPr lang="en-US" sz="3600" dirty="0">
                <a:cs typeface="Ali-A-Traditional" pitchFamily="2" charset="-78"/>
              </a:rPr>
              <a:t/>
            </a:r>
            <a:br>
              <a:rPr lang="en-US" sz="3600" dirty="0">
                <a:cs typeface="Ali-A-Traditional" pitchFamily="2" charset="-78"/>
              </a:rPr>
            </a:br>
            <a:r>
              <a:rPr lang="ar-SA" sz="3600" dirty="0">
                <a:solidFill>
                  <a:srgbClr val="0070C0"/>
                </a:solidFill>
                <a:effectLst>
                  <a:outerShdw blurRad="38100" dist="38100" dir="2700000" algn="tl">
                    <a:srgbClr val="000000">
                      <a:alpha val="43137"/>
                    </a:srgbClr>
                  </a:outerShdw>
                </a:effectLst>
                <a:cs typeface="Ali-A-Traditional" pitchFamily="2" charset="-78"/>
              </a:rPr>
              <a:t>يحتاج الجسم إلى الغذاء المتوازن المتكامل الشامل للعناصر الغذائية</a:t>
            </a:r>
            <a:r>
              <a:rPr lang="en-US" sz="3600" dirty="0">
                <a:solidFill>
                  <a:srgbClr val="0070C0"/>
                </a:solidFill>
                <a:effectLst>
                  <a:outerShdw blurRad="38100" dist="38100" dir="2700000" algn="tl">
                    <a:srgbClr val="000000">
                      <a:alpha val="43137"/>
                    </a:srgbClr>
                  </a:outerShdw>
                </a:effectLst>
                <a:cs typeface="Ali-A-Traditional" pitchFamily="2" charset="-78"/>
              </a:rPr>
              <a:t>) </a:t>
            </a:r>
            <a:r>
              <a:rPr lang="ar-SA" sz="3600" dirty="0">
                <a:solidFill>
                  <a:srgbClr val="0070C0"/>
                </a:solidFill>
                <a:effectLst>
                  <a:outerShdw blurRad="38100" dist="38100" dir="2700000" algn="tl">
                    <a:srgbClr val="000000">
                      <a:alpha val="43137"/>
                    </a:srgbClr>
                  </a:outerShdw>
                </a:effectLst>
                <a:cs typeface="Ali-A-Traditional" pitchFamily="2" charset="-78"/>
              </a:rPr>
              <a:t>أملاح</a:t>
            </a:r>
            <a:r>
              <a:rPr lang="en-US" sz="3600" dirty="0">
                <a:solidFill>
                  <a:srgbClr val="0070C0"/>
                </a:solidFill>
                <a:effectLst>
                  <a:outerShdw blurRad="38100" dist="38100" dir="2700000" algn="tl">
                    <a:srgbClr val="000000">
                      <a:alpha val="43137"/>
                    </a:srgbClr>
                  </a:outerShdw>
                </a:effectLst>
                <a:cs typeface="Ali-A-Traditional" pitchFamily="2" charset="-78"/>
              </a:rPr>
              <a:t> – </a:t>
            </a:r>
            <a:r>
              <a:rPr lang="ar-SA" sz="3600" dirty="0">
                <a:solidFill>
                  <a:srgbClr val="0070C0"/>
                </a:solidFill>
                <a:effectLst>
                  <a:outerShdw blurRad="38100" dist="38100" dir="2700000" algn="tl">
                    <a:srgbClr val="000000">
                      <a:alpha val="43137"/>
                    </a:srgbClr>
                  </a:outerShdw>
                </a:effectLst>
                <a:cs typeface="Ali-A-Traditional" pitchFamily="2" charset="-78"/>
              </a:rPr>
              <a:t>بروتين</a:t>
            </a:r>
            <a:r>
              <a:rPr lang="en-US" sz="3600" dirty="0">
                <a:solidFill>
                  <a:srgbClr val="0070C0"/>
                </a:solidFill>
                <a:effectLst>
                  <a:outerShdw blurRad="38100" dist="38100" dir="2700000" algn="tl">
                    <a:srgbClr val="000000">
                      <a:alpha val="43137"/>
                    </a:srgbClr>
                  </a:outerShdw>
                </a:effectLst>
                <a:cs typeface="Ali-A-Traditional" pitchFamily="2" charset="-78"/>
              </a:rPr>
              <a:t> – </a:t>
            </a:r>
            <a:r>
              <a:rPr lang="ar-SA" sz="3600" dirty="0">
                <a:solidFill>
                  <a:srgbClr val="0070C0"/>
                </a:solidFill>
                <a:effectLst>
                  <a:outerShdw blurRad="38100" dist="38100" dir="2700000" algn="tl">
                    <a:srgbClr val="000000">
                      <a:alpha val="43137"/>
                    </a:srgbClr>
                  </a:outerShdw>
                </a:effectLst>
                <a:cs typeface="Ali-A-Traditional" pitchFamily="2" charset="-78"/>
              </a:rPr>
              <a:t>دهون</a:t>
            </a:r>
            <a:r>
              <a:rPr lang="en-US" sz="3600" dirty="0">
                <a:solidFill>
                  <a:srgbClr val="0070C0"/>
                </a:solidFill>
                <a:effectLst>
                  <a:outerShdw blurRad="38100" dist="38100" dir="2700000" algn="tl">
                    <a:srgbClr val="000000">
                      <a:alpha val="43137"/>
                    </a:srgbClr>
                  </a:outerShdw>
                </a:effectLst>
                <a:cs typeface="Ali-A-Traditional" pitchFamily="2" charset="-78"/>
              </a:rPr>
              <a:t> – </a:t>
            </a:r>
            <a:r>
              <a:rPr lang="ar-SA" sz="3600" dirty="0">
                <a:solidFill>
                  <a:srgbClr val="0070C0"/>
                </a:solidFill>
                <a:effectLst>
                  <a:outerShdw blurRad="38100" dist="38100" dir="2700000" algn="tl">
                    <a:srgbClr val="000000">
                      <a:alpha val="43137"/>
                    </a:srgbClr>
                  </a:outerShdw>
                </a:effectLst>
                <a:cs typeface="Ali-A-Traditional" pitchFamily="2" charset="-78"/>
              </a:rPr>
              <a:t>سكريات </a:t>
            </a:r>
            <a:r>
              <a:rPr lang="en-US" sz="3600" dirty="0">
                <a:solidFill>
                  <a:srgbClr val="0070C0"/>
                </a:solidFill>
                <a:effectLst>
                  <a:outerShdw blurRad="38100" dist="38100" dir="2700000" algn="tl">
                    <a:srgbClr val="000000">
                      <a:alpha val="43137"/>
                    </a:srgbClr>
                  </a:outerShdw>
                </a:effectLst>
                <a:cs typeface="Ali-A-Traditional" pitchFamily="2" charset="-78"/>
              </a:rPr>
              <a:t> –</a:t>
            </a:r>
            <a:r>
              <a:rPr lang="ar-SA" sz="3600" dirty="0">
                <a:solidFill>
                  <a:srgbClr val="0070C0"/>
                </a:solidFill>
                <a:effectLst>
                  <a:outerShdw blurRad="38100" dist="38100" dir="2700000" algn="tl">
                    <a:srgbClr val="000000">
                      <a:alpha val="43137"/>
                    </a:srgbClr>
                  </a:outerShdw>
                </a:effectLst>
                <a:cs typeface="Ali-A-Traditional" pitchFamily="2" charset="-78"/>
              </a:rPr>
              <a:t>الماء</a:t>
            </a:r>
            <a:r>
              <a:rPr lang="en-US" sz="3600" dirty="0">
                <a:solidFill>
                  <a:srgbClr val="0070C0"/>
                </a:solidFill>
                <a:effectLst>
                  <a:outerShdw blurRad="38100" dist="38100" dir="2700000" algn="tl">
                    <a:srgbClr val="000000">
                      <a:alpha val="43137"/>
                    </a:srgbClr>
                  </a:outerShdw>
                </a:effectLst>
                <a:cs typeface="Ali-A-Traditional" pitchFamily="2" charset="-78"/>
              </a:rPr>
              <a:t> </a:t>
            </a:r>
            <a:r>
              <a:rPr lang="en-US" sz="3600" dirty="0" smtClean="0">
                <a:solidFill>
                  <a:srgbClr val="0070C0"/>
                </a:solidFill>
                <a:effectLst>
                  <a:outerShdw blurRad="38100" dist="38100" dir="2700000" algn="tl">
                    <a:srgbClr val="000000">
                      <a:alpha val="43137"/>
                    </a:srgbClr>
                  </a:outerShdw>
                </a:effectLst>
                <a:cs typeface="Ali-A-Traditional" pitchFamily="2" charset="-78"/>
              </a:rPr>
              <a:t>...(</a:t>
            </a:r>
            <a:endParaRPr lang="en-US" sz="3600" b="1" dirty="0">
              <a:solidFill>
                <a:srgbClr val="0070C0"/>
              </a:solidFill>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40563827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3963" y="124692"/>
            <a:ext cx="11804073" cy="6622472"/>
          </a:xfrm>
        </p:spPr>
        <p:txBody>
          <a:bodyPr>
            <a:noAutofit/>
          </a:bodyPr>
          <a:lstStyle/>
          <a:p>
            <a:pPr marL="0" indent="0" algn="r" rtl="1">
              <a:lnSpc>
                <a:spcPct val="150000"/>
              </a:lnSpc>
              <a:buNone/>
            </a:pPr>
            <a:r>
              <a:rPr lang="ar-SA" sz="5400" b="1" dirty="0">
                <a:solidFill>
                  <a:srgbClr val="FF0000"/>
                </a:solidFill>
                <a:effectLst>
                  <a:outerShdw blurRad="38100" dist="38100" dir="2700000" algn="tl">
                    <a:srgbClr val="000000">
                      <a:alpha val="43137"/>
                    </a:srgbClr>
                  </a:outerShdw>
                </a:effectLst>
              </a:rPr>
              <a:t>5</a:t>
            </a:r>
            <a:r>
              <a:rPr lang="en-US" sz="5400" b="1" dirty="0">
                <a:solidFill>
                  <a:srgbClr val="FF0000"/>
                </a:solidFill>
                <a:effectLst>
                  <a:outerShdw blurRad="38100" dist="38100" dir="2700000" algn="tl">
                    <a:srgbClr val="000000">
                      <a:alpha val="43137"/>
                    </a:srgbClr>
                  </a:outerShdw>
                </a:effectLst>
                <a:cs typeface="Ali-A-Samik" pitchFamily="2" charset="-78"/>
              </a:rPr>
              <a:t> - </a:t>
            </a:r>
            <a:r>
              <a:rPr lang="ar-SA" sz="5400" b="1" dirty="0">
                <a:solidFill>
                  <a:srgbClr val="FF0000"/>
                </a:solidFill>
                <a:effectLst>
                  <a:outerShdw blurRad="38100" dist="38100" dir="2700000" algn="tl">
                    <a:srgbClr val="000000">
                      <a:alpha val="43137"/>
                    </a:srgbClr>
                  </a:outerShdw>
                </a:effectLst>
                <a:cs typeface="Ali-A-Samik" pitchFamily="2" charset="-78"/>
              </a:rPr>
              <a:t>النُّضْجُ والتَّعَلُّم</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4000" b="1" dirty="0">
                <a:solidFill>
                  <a:srgbClr val="0070C0"/>
                </a:solidFill>
                <a:effectLst>
                  <a:outerShdw blurRad="38100" dist="38100" dir="2700000" algn="tl">
                    <a:srgbClr val="000000">
                      <a:alpha val="43137"/>
                    </a:srgbClr>
                  </a:outerShdw>
                </a:effectLst>
                <a:cs typeface="Ali-A-Traditional" pitchFamily="2" charset="-78"/>
              </a:rPr>
              <a:t>النُّضج</a:t>
            </a:r>
            <a:r>
              <a:rPr lang="en-US" sz="4000" b="1" dirty="0">
                <a:solidFill>
                  <a:srgbClr val="0070C0"/>
                </a:solidFill>
                <a:effectLst>
                  <a:outerShdw blurRad="38100" dist="38100" dir="2700000" algn="tl">
                    <a:srgbClr val="000000">
                      <a:alpha val="43137"/>
                    </a:srgbClr>
                  </a:outerShdw>
                </a:effectLst>
                <a:cs typeface="Ali-A-Traditional" pitchFamily="2" charset="-78"/>
              </a:rPr>
              <a:t> : </a:t>
            </a:r>
            <a:r>
              <a:rPr lang="ar-SA" sz="4000" b="1" dirty="0">
                <a:solidFill>
                  <a:srgbClr val="0070C0"/>
                </a:solidFill>
                <a:effectLst>
                  <a:outerShdw blurRad="38100" dist="38100" dir="2700000" algn="tl">
                    <a:srgbClr val="000000">
                      <a:alpha val="43137"/>
                    </a:srgbClr>
                  </a:outerShdw>
                </a:effectLst>
                <a:cs typeface="Ali-A-Traditional" pitchFamily="2" charset="-78"/>
              </a:rPr>
              <a:t>هو تغيرات نمائيَّة يمكن ملاحظتها</a:t>
            </a:r>
            <a:r>
              <a:rPr lang="en-US" sz="4000" b="1" dirty="0">
                <a:solidFill>
                  <a:srgbClr val="0070C0"/>
                </a:solidFill>
                <a:effectLst>
                  <a:outerShdw blurRad="38100" dist="38100" dir="2700000" algn="tl">
                    <a:srgbClr val="000000">
                      <a:alpha val="43137"/>
                    </a:srgbClr>
                  </a:outerShdw>
                </a:effectLst>
                <a:cs typeface="Ali-A-Traditional" pitchFamily="2" charset="-78"/>
              </a:rPr>
              <a:t> .. </a:t>
            </a:r>
            <a:r>
              <a:rPr lang="en-US" sz="3600" dirty="0">
                <a:effectLst>
                  <a:outerShdw blurRad="38100" dist="38100" dir="2700000" algn="tl">
                    <a:srgbClr val="000000">
                      <a:alpha val="43137"/>
                    </a:srgbClr>
                  </a:outerShdw>
                </a:effectLst>
                <a:cs typeface="Ali-A-Samik" pitchFamily="2" charset="-78"/>
              </a:rPr>
              <a:t/>
            </a:r>
            <a:br>
              <a:rPr lang="en-US" sz="3600" dirty="0">
                <a:effectLst>
                  <a:outerShdw blurRad="38100" dist="38100" dir="2700000" algn="tl">
                    <a:srgbClr val="000000">
                      <a:alpha val="43137"/>
                    </a:srgbClr>
                  </a:outerShdw>
                </a:effectLst>
                <a:cs typeface="Ali-A-Samik" pitchFamily="2" charset="-78"/>
              </a:rPr>
            </a:br>
            <a:r>
              <a:rPr lang="ar-SA" sz="3800" b="1" dirty="0">
                <a:solidFill>
                  <a:srgbClr val="C00000"/>
                </a:solidFill>
                <a:effectLst>
                  <a:outerShdw blurRad="38100" dist="38100" dir="2700000" algn="tl">
                    <a:srgbClr val="000000">
                      <a:alpha val="43137"/>
                    </a:srgbClr>
                  </a:outerShdw>
                </a:effectLst>
                <a:cs typeface="Ali-A-Samik" pitchFamily="2" charset="-78"/>
              </a:rPr>
              <a:t>النُّضج هو : </a:t>
            </a:r>
            <a:r>
              <a:rPr lang="ar-SA" sz="3800" b="1" dirty="0" smtClean="0">
                <a:solidFill>
                  <a:srgbClr val="C00000"/>
                </a:solidFill>
                <a:effectLst>
                  <a:outerShdw blurRad="38100" dist="38100" dir="2700000" algn="tl">
                    <a:srgbClr val="000000">
                      <a:alpha val="43137"/>
                    </a:srgbClr>
                  </a:outerShdw>
                </a:effectLst>
                <a:cs typeface="Ali-A-Samik" pitchFamily="2" charset="-78"/>
              </a:rPr>
              <a:t>"</a:t>
            </a:r>
            <a:r>
              <a:rPr lang="ar-IQ" sz="3800" b="1" dirty="0" smtClean="0">
                <a:solidFill>
                  <a:srgbClr val="C00000"/>
                </a:solidFill>
                <a:effectLst>
                  <a:outerShdw blurRad="38100" dist="38100" dir="2700000" algn="tl">
                    <a:srgbClr val="000000">
                      <a:alpha val="43137"/>
                    </a:srgbClr>
                  </a:outerShdw>
                </a:effectLst>
                <a:cs typeface="Ali-A-Samik" pitchFamily="2" charset="-78"/>
              </a:rPr>
              <a:t> </a:t>
            </a:r>
            <a:r>
              <a:rPr lang="ar-SA" sz="3800" b="1" dirty="0" smtClean="0">
                <a:solidFill>
                  <a:srgbClr val="C00000"/>
                </a:solidFill>
                <a:effectLst>
                  <a:outerShdw blurRad="38100" dist="38100" dir="2700000" algn="tl">
                    <a:srgbClr val="000000">
                      <a:alpha val="43137"/>
                    </a:srgbClr>
                  </a:outerShdw>
                </a:effectLst>
                <a:cs typeface="Ali-A-Samik" pitchFamily="2" charset="-78"/>
              </a:rPr>
              <a:t>التَّغير </a:t>
            </a:r>
            <a:r>
              <a:rPr lang="ar-SA" sz="3800" b="1" dirty="0">
                <a:solidFill>
                  <a:srgbClr val="C00000"/>
                </a:solidFill>
                <a:effectLst>
                  <a:outerShdw blurRad="38100" dist="38100" dir="2700000" algn="tl">
                    <a:srgbClr val="000000">
                      <a:alpha val="43137"/>
                    </a:srgbClr>
                  </a:outerShdw>
                </a:effectLst>
                <a:cs typeface="Ali-A-Samik" pitchFamily="2" charset="-78"/>
              </a:rPr>
              <a:t>المفاجئ لمظاهر سلوكيَّة تظهر عند أفراد النَّوع الواحد دون أثر </a:t>
            </a:r>
            <a:r>
              <a:rPr lang="ar-SA" sz="3800" b="1" dirty="0" smtClean="0">
                <a:solidFill>
                  <a:srgbClr val="C00000"/>
                </a:solidFill>
                <a:effectLst>
                  <a:outerShdw blurRad="38100" dist="38100" dir="2700000" algn="tl">
                    <a:srgbClr val="000000">
                      <a:alpha val="43137"/>
                    </a:srgbClr>
                  </a:outerShdw>
                </a:effectLst>
                <a:cs typeface="Ali-A-Samik" pitchFamily="2" charset="-78"/>
              </a:rPr>
              <a:t>للتَّدريب</a:t>
            </a:r>
            <a:r>
              <a:rPr lang="ar-IQ" sz="3800" b="1" dirty="0" smtClean="0">
                <a:solidFill>
                  <a:srgbClr val="C00000"/>
                </a:solidFill>
                <a:effectLst>
                  <a:outerShdw blurRad="38100" dist="38100" dir="2700000" algn="tl">
                    <a:srgbClr val="000000">
                      <a:alpha val="43137"/>
                    </a:srgbClr>
                  </a:outerShdw>
                </a:effectLst>
                <a:cs typeface="Ali-A-Samik" pitchFamily="2" charset="-78"/>
              </a:rPr>
              <a:t> </a:t>
            </a:r>
            <a:r>
              <a:rPr lang="en-US" sz="3800" b="1" dirty="0" smtClean="0">
                <a:solidFill>
                  <a:srgbClr val="C00000"/>
                </a:solidFill>
                <a:effectLst>
                  <a:outerShdw blurRad="38100" dist="38100" dir="2700000" algn="tl">
                    <a:srgbClr val="000000">
                      <a:alpha val="43137"/>
                    </a:srgbClr>
                  </a:outerShdw>
                </a:effectLst>
                <a:cs typeface="Ali-A-Samik" pitchFamily="2" charset="-78"/>
              </a:rPr>
              <a:t>"</a:t>
            </a:r>
            <a:r>
              <a:rPr lang="ar-IQ" sz="3800" b="1" dirty="0" smtClean="0">
                <a:solidFill>
                  <a:srgbClr val="C00000"/>
                </a:solidFill>
                <a:effectLst>
                  <a:outerShdw blurRad="38100" dist="38100" dir="2700000" algn="tl">
                    <a:srgbClr val="000000">
                      <a:alpha val="43137"/>
                    </a:srgbClr>
                  </a:outerShdw>
                </a:effectLst>
                <a:cs typeface="Ali-A-Samik" pitchFamily="2" charset="-78"/>
              </a:rPr>
              <a:t> </a:t>
            </a:r>
            <a:r>
              <a:rPr lang="ar-SA" sz="3800" b="1" dirty="0" smtClean="0">
                <a:solidFill>
                  <a:srgbClr val="C00000"/>
                </a:solidFill>
                <a:effectLst>
                  <a:outerShdw blurRad="38100" dist="38100" dir="2700000" algn="tl">
                    <a:srgbClr val="000000">
                      <a:alpha val="43137"/>
                    </a:srgbClr>
                  </a:outerShdw>
                </a:effectLst>
                <a:cs typeface="Ali-A-Samik" pitchFamily="2" charset="-78"/>
              </a:rPr>
              <a:t>.</a:t>
            </a:r>
            <a:r>
              <a:rPr lang="en-US" sz="3600" dirty="0">
                <a:effectLst>
                  <a:outerShdw blurRad="38100" dist="38100" dir="2700000" algn="tl">
                    <a:srgbClr val="000000">
                      <a:alpha val="43137"/>
                    </a:srgbClr>
                  </a:outerShdw>
                </a:effectLst>
                <a:cs typeface="Ali-A-Samik" pitchFamily="2" charset="-78"/>
              </a:rPr>
              <a:t/>
            </a:r>
            <a:br>
              <a:rPr lang="en-US" sz="3600" dirty="0">
                <a:effectLst>
                  <a:outerShdw blurRad="38100" dist="38100" dir="2700000" algn="tl">
                    <a:srgbClr val="000000">
                      <a:alpha val="43137"/>
                    </a:srgbClr>
                  </a:outerShdw>
                </a:effectLst>
                <a:cs typeface="Ali-A-Samik" pitchFamily="2" charset="-78"/>
              </a:rPr>
            </a:br>
            <a:r>
              <a:rPr lang="ar-SA" sz="4400" b="1" dirty="0">
                <a:solidFill>
                  <a:srgbClr val="00B0F0"/>
                </a:solidFill>
                <a:effectLst>
                  <a:outerShdw blurRad="38100" dist="38100" dir="2700000" algn="tl">
                    <a:srgbClr val="000000">
                      <a:alpha val="43137"/>
                    </a:srgbClr>
                  </a:outerShdw>
                </a:effectLst>
                <a:cs typeface="Ali-A-Sahifa Bold" pitchFamily="2" charset="-78"/>
              </a:rPr>
              <a:t>مثال: نضج الجهاز العصبي والتشريحي للطفل الذي يمكنه من المشي أو الكلام أو الكتابة </a:t>
            </a:r>
            <a:r>
              <a:rPr lang="ar-SA" sz="4400" b="1" dirty="0" smtClean="0">
                <a:solidFill>
                  <a:srgbClr val="00B0F0"/>
                </a:solidFill>
                <a:effectLst>
                  <a:outerShdw blurRad="38100" dist="38100" dir="2700000" algn="tl">
                    <a:srgbClr val="000000">
                      <a:alpha val="43137"/>
                    </a:srgbClr>
                  </a:outerShdw>
                </a:effectLst>
                <a:cs typeface="Ali-A-Sahifa Bold" pitchFamily="2" charset="-78"/>
              </a:rPr>
              <a:t>والقراءة</a:t>
            </a:r>
            <a:r>
              <a:rPr lang="ar-IQ" sz="4400" b="1" dirty="0" smtClean="0">
                <a:solidFill>
                  <a:srgbClr val="00B0F0"/>
                </a:solidFill>
                <a:effectLst>
                  <a:outerShdw blurRad="38100" dist="38100" dir="2700000" algn="tl">
                    <a:srgbClr val="000000">
                      <a:alpha val="43137"/>
                    </a:srgbClr>
                  </a:outerShdw>
                </a:effectLst>
                <a:cs typeface="Ali-A-Sahifa Bold" pitchFamily="2" charset="-78"/>
              </a:rPr>
              <a:t> </a:t>
            </a:r>
            <a:r>
              <a:rPr lang="ar-SA" sz="4400" b="1" dirty="0" smtClean="0">
                <a:solidFill>
                  <a:srgbClr val="00B0F0"/>
                </a:solidFill>
                <a:effectLst>
                  <a:outerShdw blurRad="38100" dist="38100" dir="2700000" algn="tl">
                    <a:srgbClr val="000000">
                      <a:alpha val="43137"/>
                    </a:srgbClr>
                  </a:outerShdw>
                </a:effectLst>
                <a:cs typeface="Ali-A-Sahifa Bold" pitchFamily="2" charset="-78"/>
              </a:rPr>
              <a:t>.</a:t>
            </a:r>
            <a:r>
              <a:rPr lang="ar-IQ" sz="4400" b="1" dirty="0" smtClean="0">
                <a:solidFill>
                  <a:srgbClr val="00B0F0"/>
                </a:solidFill>
                <a:effectLst>
                  <a:outerShdw blurRad="38100" dist="38100" dir="2700000" algn="tl">
                    <a:srgbClr val="000000">
                      <a:alpha val="43137"/>
                    </a:srgbClr>
                  </a:outerShdw>
                </a:effectLst>
                <a:cs typeface="Ali-A-Sahifa Bold" pitchFamily="2" charset="-78"/>
              </a:rPr>
              <a:t> </a:t>
            </a:r>
            <a:endParaRPr lang="en-US" sz="4400" b="1" dirty="0">
              <a:solidFill>
                <a:srgbClr val="00B0F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8269300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7999"/>
          </a:xfrm>
        </p:spPr>
        <p:txBody>
          <a:bodyPr>
            <a:noAutofit/>
          </a:bodyPr>
          <a:lstStyle/>
          <a:p>
            <a:pPr algn="r" rtl="1">
              <a:lnSpc>
                <a:spcPct val="150000"/>
              </a:lnSpc>
            </a:pPr>
            <a:r>
              <a:rPr lang="ar-SA" sz="3400" b="1" dirty="0">
                <a:effectLst>
                  <a:outerShdw blurRad="38100" dist="38100" dir="2700000" algn="tl">
                    <a:srgbClr val="000000">
                      <a:alpha val="43137"/>
                    </a:srgbClr>
                  </a:outerShdw>
                </a:effectLst>
                <a:latin typeface="+mn-lt"/>
                <a:ea typeface="+mn-ea"/>
                <a:cs typeface="Ali-A-Sharif" pitchFamily="2" charset="-78"/>
              </a:rPr>
              <a:t>علم ظهر هذا العلم في أواخر القرن </a:t>
            </a:r>
            <a:r>
              <a:rPr lang="ar-IQ" sz="3400" b="1" dirty="0" smtClean="0">
                <a:effectLst>
                  <a:outerShdw blurRad="38100" dist="38100" dir="2700000" algn="tl">
                    <a:srgbClr val="000000">
                      <a:alpha val="43137"/>
                    </a:srgbClr>
                  </a:outerShdw>
                </a:effectLst>
                <a:latin typeface="+mn-lt"/>
                <a:ea typeface="+mn-ea"/>
                <a:cs typeface="Ali-A-Sharif" pitchFamily="2" charset="-78"/>
              </a:rPr>
              <a:t>((</a:t>
            </a:r>
            <a:r>
              <a:rPr lang="ar-IQ" sz="3400" b="1" dirty="0" smtClean="0">
                <a:effectLst>
                  <a:outerShdw blurRad="38100" dist="38100" dir="2700000" algn="tl">
                    <a:srgbClr val="000000">
                      <a:alpha val="43137"/>
                    </a:srgbClr>
                  </a:outerShdw>
                </a:effectLst>
                <a:latin typeface="+mn-lt"/>
                <a:ea typeface="+mn-ea"/>
                <a:cs typeface="+mn-cs"/>
              </a:rPr>
              <a:t>19</a:t>
            </a:r>
            <a:r>
              <a:rPr lang="ar-IQ" sz="3400" b="1" dirty="0" smtClean="0">
                <a:effectLst>
                  <a:outerShdw blurRad="38100" dist="38100" dir="2700000" algn="tl">
                    <a:srgbClr val="000000">
                      <a:alpha val="43137"/>
                    </a:srgbClr>
                  </a:outerShdw>
                </a:effectLst>
                <a:latin typeface="+mn-lt"/>
                <a:ea typeface="+mn-ea"/>
                <a:cs typeface="Ali-A-Sharif" pitchFamily="2" charset="-78"/>
              </a:rPr>
              <a:t>))</a:t>
            </a:r>
            <a:r>
              <a:rPr lang="ar-SA" sz="3400" b="1" dirty="0" smtClean="0">
                <a:effectLst>
                  <a:outerShdw blurRad="38100" dist="38100" dir="2700000" algn="tl">
                    <a:srgbClr val="000000">
                      <a:alpha val="43137"/>
                    </a:srgbClr>
                  </a:outerShdw>
                </a:effectLst>
                <a:latin typeface="+mn-lt"/>
                <a:ea typeface="+mn-ea"/>
                <a:cs typeface="Ali-A-Sharif" pitchFamily="2" charset="-78"/>
              </a:rPr>
              <a:t>, </a:t>
            </a:r>
            <a:r>
              <a:rPr lang="ar-SA" sz="3400" b="1" dirty="0">
                <a:effectLst>
                  <a:outerShdw blurRad="38100" dist="38100" dir="2700000" algn="tl">
                    <a:srgbClr val="000000">
                      <a:alpha val="43137"/>
                    </a:srgbClr>
                  </a:outerShdw>
                </a:effectLst>
                <a:latin typeface="+mn-lt"/>
                <a:ea typeface="+mn-ea"/>
                <a:cs typeface="Ali-A-Sharif" pitchFamily="2" charset="-78"/>
              </a:rPr>
              <a:t>وكان تركيزه على فترات عمرية </a:t>
            </a:r>
            <a:r>
              <a:rPr lang="ar-IQ" sz="3400" b="1" dirty="0" smtClean="0">
                <a:effectLst>
                  <a:outerShdw blurRad="38100" dist="38100" dir="2700000" algn="tl">
                    <a:srgbClr val="000000">
                      <a:alpha val="43137"/>
                    </a:srgbClr>
                  </a:outerShdw>
                </a:effectLst>
                <a:latin typeface="+mn-lt"/>
                <a:ea typeface="+mn-ea"/>
                <a:cs typeface="Ali-A-Sharif" pitchFamily="2" charset="-78"/>
              </a:rPr>
              <a:t>معينة</a:t>
            </a:r>
            <a:r>
              <a:rPr lang="ar-SA" sz="3400" b="1" dirty="0" smtClean="0">
                <a:effectLst>
                  <a:outerShdw blurRad="38100" dist="38100" dir="2700000" algn="tl">
                    <a:srgbClr val="000000">
                      <a:alpha val="43137"/>
                    </a:srgbClr>
                  </a:outerShdw>
                </a:effectLst>
                <a:latin typeface="+mn-lt"/>
                <a:ea typeface="+mn-ea"/>
                <a:cs typeface="Ali-A-Sharif" pitchFamily="2" charset="-78"/>
              </a:rPr>
              <a:t>, </a:t>
            </a:r>
            <a:r>
              <a:rPr lang="ar-SA" sz="3400" b="1" dirty="0">
                <a:effectLst>
                  <a:outerShdw blurRad="38100" dist="38100" dir="2700000" algn="tl">
                    <a:srgbClr val="000000">
                      <a:alpha val="43137"/>
                    </a:srgbClr>
                  </a:outerShdw>
                </a:effectLst>
                <a:latin typeface="+mn-lt"/>
                <a:ea typeface="+mn-ea"/>
                <a:cs typeface="Ali-A-Sharif" pitchFamily="2" charset="-78"/>
              </a:rPr>
              <a:t>وظلَّ على </a:t>
            </a:r>
            <a:r>
              <a:rPr lang="ar-SA" sz="3400" b="1" dirty="0" smtClean="0">
                <a:effectLst>
                  <a:outerShdw blurRad="38100" dist="38100" dir="2700000" algn="tl">
                    <a:srgbClr val="000000">
                      <a:alpha val="43137"/>
                    </a:srgbClr>
                  </a:outerShdw>
                </a:effectLst>
                <a:latin typeface="+mn-lt"/>
                <a:ea typeface="+mn-ea"/>
                <a:cs typeface="Ali-A-Sharif" pitchFamily="2" charset="-78"/>
              </a:rPr>
              <a:t>هذا</a:t>
            </a:r>
            <a:r>
              <a:rPr lang="ar-IQ" sz="3400" b="1" dirty="0" smtClean="0">
                <a:effectLst>
                  <a:outerShdw blurRad="38100" dist="38100" dir="2700000" algn="tl">
                    <a:srgbClr val="000000">
                      <a:alpha val="43137"/>
                    </a:srgbClr>
                  </a:outerShdw>
                </a:effectLst>
                <a:latin typeface="+mn-lt"/>
                <a:ea typeface="+mn-ea"/>
                <a:cs typeface="Ali-A-Sharif" pitchFamily="2" charset="-78"/>
              </a:rPr>
              <a:t> </a:t>
            </a:r>
            <a:r>
              <a:rPr lang="ar-SA" sz="3400" b="1" dirty="0" smtClean="0">
                <a:effectLst>
                  <a:outerShdw blurRad="38100" dist="38100" dir="2700000" algn="tl">
                    <a:srgbClr val="000000">
                      <a:alpha val="43137"/>
                    </a:srgbClr>
                  </a:outerShdw>
                </a:effectLst>
                <a:latin typeface="+mn-lt"/>
                <a:ea typeface="+mn-ea"/>
                <a:cs typeface="Ali-A-Sharif" pitchFamily="2" charset="-78"/>
              </a:rPr>
              <a:t>النحو </a:t>
            </a:r>
            <a:r>
              <a:rPr lang="ar-SA" sz="3400" b="1" dirty="0">
                <a:effectLst>
                  <a:outerShdw blurRad="38100" dist="38100" dir="2700000" algn="tl">
                    <a:srgbClr val="000000">
                      <a:alpha val="43137"/>
                    </a:srgbClr>
                  </a:outerShdw>
                </a:effectLst>
                <a:latin typeface="+mn-lt"/>
                <a:ea typeface="+mn-ea"/>
                <a:cs typeface="Ali-A-Sharif" pitchFamily="2" charset="-78"/>
              </a:rPr>
              <a:t>لعقود طويلة متتابعة, وكانت الاهتمامات المبكرة مقتصرة على أطفال المدارس، ثم امتدَّ الاهتمام إلى سنوات ما قبل المدرسة، وبعد ذلك إلى </a:t>
            </a:r>
            <a:r>
              <a:rPr lang="ar-SA" sz="3400" b="1" dirty="0" smtClean="0">
                <a:effectLst>
                  <a:outerShdw blurRad="38100" dist="38100" dir="2700000" algn="tl">
                    <a:srgbClr val="000000">
                      <a:alpha val="43137"/>
                    </a:srgbClr>
                  </a:outerShdw>
                </a:effectLst>
                <a:latin typeface="+mn-lt"/>
                <a:ea typeface="+mn-ea"/>
                <a:cs typeface="Ali-A-Sharif" pitchFamily="2" charset="-78"/>
              </a:rPr>
              <a:t>سن</a:t>
            </a:r>
            <a:r>
              <a:rPr lang="ar-IQ" sz="3400" b="1" dirty="0" smtClean="0">
                <a:effectLst>
                  <a:outerShdw blurRad="38100" dist="38100" dir="2700000" algn="tl">
                    <a:srgbClr val="000000">
                      <a:alpha val="43137"/>
                    </a:srgbClr>
                  </a:outerShdw>
                </a:effectLst>
                <a:latin typeface="+mn-lt"/>
                <a:ea typeface="+mn-ea"/>
                <a:cs typeface="Ali-A-Sharif" pitchFamily="2" charset="-78"/>
              </a:rPr>
              <a:t>َّ</a:t>
            </a:r>
            <a:r>
              <a:rPr lang="ar-SA" sz="3400" b="1" dirty="0" smtClean="0">
                <a:effectLst>
                  <a:outerShdw blurRad="38100" dist="38100" dir="2700000" algn="tl">
                    <a:srgbClr val="000000">
                      <a:alpha val="43137"/>
                    </a:srgbClr>
                  </a:outerShdw>
                </a:effectLst>
                <a:latin typeface="+mn-lt"/>
                <a:ea typeface="+mn-ea"/>
                <a:cs typeface="Ali-A-Sharif" pitchFamily="2" charset="-78"/>
              </a:rPr>
              <a:t> </a:t>
            </a:r>
            <a:r>
              <a:rPr lang="ar-SA" sz="3400" b="1" dirty="0">
                <a:effectLst>
                  <a:outerShdw blurRad="38100" dist="38100" dir="2700000" algn="tl">
                    <a:srgbClr val="000000">
                      <a:alpha val="43137"/>
                    </a:srgbClr>
                  </a:outerShdw>
                </a:effectLst>
                <a:latin typeface="+mn-lt"/>
                <a:ea typeface="+mn-ea"/>
                <a:cs typeface="Ali-A-Sharif" pitchFamily="2" charset="-78"/>
              </a:rPr>
              <a:t>المهد "الوليد والرضيع"، فإلى مرحلة الجنين "مرحلة ما قبل </a:t>
            </a:r>
            <a:r>
              <a:rPr lang="ar-SA" sz="3400" b="1" dirty="0" smtClean="0">
                <a:effectLst>
                  <a:outerShdw blurRad="38100" dist="38100" dir="2700000" algn="tl">
                    <a:srgbClr val="000000">
                      <a:alpha val="43137"/>
                    </a:srgbClr>
                  </a:outerShdw>
                </a:effectLst>
                <a:latin typeface="+mn-lt"/>
                <a:ea typeface="+mn-ea"/>
                <a:cs typeface="Ali-A-Sharif" pitchFamily="2" charset="-78"/>
              </a:rPr>
              <a:t>الولادة".</a:t>
            </a:r>
            <a:r>
              <a:rPr lang="ar-IQ" sz="3400" b="1" dirty="0" smtClean="0">
                <a:effectLst>
                  <a:outerShdw blurRad="38100" dist="38100" dir="2700000" algn="tl">
                    <a:srgbClr val="000000">
                      <a:alpha val="43137"/>
                    </a:srgbClr>
                  </a:outerShdw>
                </a:effectLst>
                <a:latin typeface="+mn-lt"/>
                <a:ea typeface="+mn-ea"/>
                <a:cs typeface="Ali-A-Sharif" pitchFamily="2" charset="-78"/>
              </a:rPr>
              <a:t>              </a:t>
            </a:r>
            <a:r>
              <a:rPr lang="en-US" sz="3400" b="1" dirty="0">
                <a:solidFill>
                  <a:schemeClr val="bg1"/>
                </a:solidFill>
                <a:effectLst>
                  <a:outerShdw blurRad="38100" dist="38100" dir="2700000" algn="tl">
                    <a:srgbClr val="000000">
                      <a:alpha val="43137"/>
                    </a:srgbClr>
                  </a:outerShdw>
                </a:effectLst>
                <a:latin typeface="+mn-lt"/>
                <a:ea typeface="+mn-ea"/>
                <a:cs typeface="Ali-A-Sharif" pitchFamily="2" charset="-78"/>
              </a:rPr>
              <a:t/>
            </a:r>
            <a:br>
              <a:rPr lang="en-US" sz="3400" b="1" dirty="0">
                <a:solidFill>
                  <a:schemeClr val="bg1"/>
                </a:solidFill>
                <a:effectLst>
                  <a:outerShdw blurRad="38100" dist="38100" dir="2700000" algn="tl">
                    <a:srgbClr val="000000">
                      <a:alpha val="43137"/>
                    </a:srgbClr>
                  </a:outerShdw>
                </a:effectLst>
                <a:latin typeface="+mn-lt"/>
                <a:ea typeface="+mn-ea"/>
                <a:cs typeface="Ali-A-Sharif" pitchFamily="2" charset="-78"/>
              </a:rPr>
            </a:br>
            <a:r>
              <a:rPr lang="ar-SA" sz="3400" b="1" dirty="0">
                <a:effectLst>
                  <a:outerShdw blurRad="38100" dist="38100" dir="2700000" algn="tl">
                    <a:srgbClr val="000000">
                      <a:alpha val="43137"/>
                    </a:srgbClr>
                  </a:outerShdw>
                </a:effectLst>
                <a:latin typeface="+mn-lt"/>
                <a:ea typeface="+mn-ea"/>
                <a:cs typeface="Ali-A-Sharif" pitchFamily="2" charset="-78"/>
              </a:rPr>
              <a:t>وبعد الحرب العالمية الأولى بقليل, بدأت البحوث حول المراهقة في الظهور والذيوع, وخلال فترة ما بين الحربين ظهرت بعض الدراسات حول الرشد المبكر، إلّا أنها لم تتناول النمو في هذه المرحلة بالمعنى المعتاد، بل ركزت على قضايا معينة مثل ذكاء الراشدين وسمات شخصياتهم, ويذكر "مايلز </a:t>
            </a:r>
            <a:r>
              <a:rPr lang="en-US" sz="3400" b="1" dirty="0">
                <a:effectLst>
                  <a:outerShdw blurRad="38100" dist="38100" dir="2700000" algn="tl">
                    <a:srgbClr val="000000">
                      <a:alpha val="43137"/>
                    </a:srgbClr>
                  </a:outerShdw>
                </a:effectLst>
                <a:latin typeface="+mn-lt"/>
                <a:ea typeface="+mn-ea"/>
                <a:cs typeface="Ali-A-Sharif" pitchFamily="2" charset="-78"/>
              </a:rPr>
              <a:t>miles, 1933</a:t>
            </a:r>
            <a:r>
              <a:rPr lang="ar-SA" sz="3400" b="1" dirty="0">
                <a:effectLst>
                  <a:outerShdw blurRad="38100" dist="38100" dir="2700000" algn="tl">
                    <a:srgbClr val="000000">
                      <a:alpha val="43137"/>
                    </a:srgbClr>
                  </a:outerShdw>
                </a:effectLst>
                <a:latin typeface="+mn-lt"/>
                <a:ea typeface="+mn-ea"/>
                <a:cs typeface="Ali-A-Sharif" pitchFamily="2" charset="-78"/>
              </a:rPr>
              <a:t>" أنّه حتى عام </a:t>
            </a:r>
            <a:r>
              <a:rPr lang="ar-SA" sz="3400" b="1" dirty="0">
                <a:effectLst>
                  <a:outerShdw blurRad="38100" dist="38100" dir="2700000" algn="tl">
                    <a:srgbClr val="000000">
                      <a:alpha val="43137"/>
                    </a:srgbClr>
                  </a:outerShdw>
                </a:effectLst>
                <a:latin typeface="+mn-lt"/>
                <a:ea typeface="+mn-ea"/>
                <a:cs typeface="+mn-cs"/>
              </a:rPr>
              <a:t>1933</a:t>
            </a:r>
            <a:r>
              <a:rPr lang="ar-SA" sz="3400" b="1" dirty="0">
                <a:effectLst>
                  <a:outerShdw blurRad="38100" dist="38100" dir="2700000" algn="tl">
                    <a:srgbClr val="000000">
                      <a:alpha val="43137"/>
                    </a:srgbClr>
                  </a:outerShdw>
                </a:effectLst>
                <a:latin typeface="+mn-lt"/>
                <a:ea typeface="+mn-ea"/>
                <a:cs typeface="Ali-A-Sharif" pitchFamily="2" charset="-78"/>
              </a:rPr>
              <a:t> لم تتجاوز بحوث سيكولوجية النُّمو السنوات الخمس والعشرين الأولى من حياة الإنسان، بينما تركت السنوات الخمسون أو الستون التالية.</a:t>
            </a:r>
            <a:r>
              <a:rPr lang="ar-SA" sz="3400" dirty="0"/>
              <a:t> </a:t>
            </a:r>
            <a:endParaRPr lang="en-US" sz="3400"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756112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3963" y="124692"/>
            <a:ext cx="11804073" cy="6622472"/>
          </a:xfrm>
        </p:spPr>
        <p:txBody>
          <a:bodyPr>
            <a:noAutofit/>
          </a:bodyPr>
          <a:lstStyle/>
          <a:p>
            <a:pPr marL="0" indent="0" algn="ctr" rtl="1">
              <a:buNone/>
            </a:pPr>
            <a:r>
              <a:rPr lang="ar-SA" sz="6000" b="1" dirty="0" smtClean="0">
                <a:solidFill>
                  <a:srgbClr val="FF0000"/>
                </a:solidFill>
                <a:effectLst>
                  <a:outerShdw blurRad="38100" dist="38100" dir="2700000" algn="tl">
                    <a:srgbClr val="000000">
                      <a:alpha val="43137"/>
                    </a:srgbClr>
                  </a:outerShdw>
                </a:effectLst>
                <a:cs typeface="Ali-A-Samik" pitchFamily="2" charset="-78"/>
              </a:rPr>
              <a:t>أَنْوَاعُ النُّضْج</a:t>
            </a:r>
            <a:endParaRPr lang="ar-IQ" sz="6000" b="1" dirty="0" smtClean="0">
              <a:solidFill>
                <a:srgbClr val="FF0000"/>
              </a:solidFill>
              <a:effectLst>
                <a:outerShdw blurRad="38100" dist="38100" dir="2700000" algn="tl">
                  <a:srgbClr val="000000">
                    <a:alpha val="43137"/>
                  </a:srgbClr>
                </a:outerShdw>
              </a:effectLst>
              <a:cs typeface="Ali-A-Samik" pitchFamily="2" charset="-78"/>
            </a:endParaRPr>
          </a:p>
          <a:p>
            <a:pPr marL="0" indent="0" algn="r" rtl="1">
              <a:buNone/>
            </a:pPr>
            <a:r>
              <a:rPr lang="ar-SA" sz="3600" b="1" dirty="0" smtClean="0">
                <a:solidFill>
                  <a:srgbClr val="7030A0"/>
                </a:solidFill>
                <a:cs typeface="Ali-A-Jiddah" pitchFamily="2" charset="-78"/>
              </a:rPr>
              <a:t>أ</a:t>
            </a:r>
            <a:r>
              <a:rPr lang="en-US" sz="3600" b="1" dirty="0" smtClean="0">
                <a:solidFill>
                  <a:srgbClr val="7030A0"/>
                </a:solidFill>
                <a:cs typeface="Ali-A-Jiddah" pitchFamily="2" charset="-78"/>
              </a:rPr>
              <a:t>-</a:t>
            </a:r>
            <a:r>
              <a:rPr lang="ar-IQ" sz="3600" b="1" dirty="0" smtClean="0">
                <a:solidFill>
                  <a:srgbClr val="7030A0"/>
                </a:solidFill>
                <a:cs typeface="Ali-A-Jiddah" pitchFamily="2" charset="-78"/>
              </a:rPr>
              <a:t> </a:t>
            </a:r>
            <a:r>
              <a:rPr lang="en-US" sz="3600" b="1" dirty="0" smtClean="0">
                <a:solidFill>
                  <a:srgbClr val="7030A0"/>
                </a:solidFill>
                <a:cs typeface="Ali-A-Jiddah" pitchFamily="2" charset="-78"/>
              </a:rPr>
              <a:t> </a:t>
            </a:r>
            <a:r>
              <a:rPr lang="ar-SA" sz="3600" b="1" dirty="0" smtClean="0">
                <a:solidFill>
                  <a:srgbClr val="7030A0"/>
                </a:solidFill>
                <a:cs typeface="Ali-A-Jiddah" pitchFamily="2" charset="-78"/>
              </a:rPr>
              <a:t>النُّضج </a:t>
            </a:r>
            <a:r>
              <a:rPr lang="ar-SA" sz="3600" b="1" dirty="0">
                <a:solidFill>
                  <a:srgbClr val="7030A0"/>
                </a:solidFill>
                <a:cs typeface="Ali-A-Jiddah" pitchFamily="2" charset="-78"/>
              </a:rPr>
              <a:t>العضوي أو </a:t>
            </a:r>
            <a:r>
              <a:rPr lang="ar-SA" sz="3600" b="1" dirty="0" smtClean="0">
                <a:solidFill>
                  <a:srgbClr val="7030A0"/>
                </a:solidFill>
                <a:cs typeface="Ali-A-Jiddah" pitchFamily="2" charset="-78"/>
              </a:rPr>
              <a:t>الجسمي</a:t>
            </a:r>
            <a:r>
              <a:rPr lang="ar-IQ" sz="3600" b="1" dirty="0" smtClean="0">
                <a:solidFill>
                  <a:srgbClr val="7030A0"/>
                </a:solidFill>
                <a:cs typeface="Ali-A-Jiddah" pitchFamily="2" charset="-78"/>
              </a:rPr>
              <a:t>:</a:t>
            </a:r>
            <a:r>
              <a:rPr lang="en-US" sz="3600" b="1" dirty="0" smtClean="0">
                <a:solidFill>
                  <a:srgbClr val="7030A0"/>
                </a:solidFill>
                <a:cs typeface="Ali-A-Jiddah" pitchFamily="2" charset="-78"/>
              </a:rPr>
              <a:t> </a:t>
            </a:r>
            <a:r>
              <a:rPr lang="ar-SA" sz="3600" b="1" dirty="0" smtClean="0">
                <a:effectLst>
                  <a:outerShdw blurRad="38100" dist="38100" dir="2700000" algn="tl">
                    <a:srgbClr val="000000">
                      <a:alpha val="43137"/>
                    </a:srgbClr>
                  </a:outerShdw>
                </a:effectLst>
                <a:cs typeface="Ali-A-Sahifa Bold" pitchFamily="2" charset="-78"/>
              </a:rPr>
              <a:t>درجة </a:t>
            </a:r>
            <a:r>
              <a:rPr lang="ar-SA" sz="3600" b="1" dirty="0">
                <a:effectLst>
                  <a:outerShdw blurRad="38100" dist="38100" dir="2700000" algn="tl">
                    <a:srgbClr val="000000">
                      <a:alpha val="43137"/>
                    </a:srgbClr>
                  </a:outerShdw>
                </a:effectLst>
                <a:cs typeface="Ali-A-Sahifa Bold" pitchFamily="2" charset="-78"/>
              </a:rPr>
              <a:t>نمو أعضاء الجسم بما يمكنها من القيام بوظائف </a:t>
            </a:r>
            <a:r>
              <a:rPr lang="ar-SA" sz="3600" b="1" dirty="0" smtClean="0">
                <a:effectLst>
                  <a:outerShdw blurRad="38100" dist="38100" dir="2700000" algn="tl">
                    <a:srgbClr val="000000">
                      <a:alpha val="43137"/>
                    </a:srgbClr>
                  </a:outerShdw>
                </a:effectLst>
                <a:cs typeface="Ali-A-Sahifa Bold" pitchFamily="2" charset="-78"/>
              </a:rPr>
              <a:t>محددة</a:t>
            </a:r>
            <a:r>
              <a:rPr lang="ar-IQ" sz="3600" b="1" dirty="0" smtClean="0">
                <a:effectLst>
                  <a:outerShdw blurRad="38100" dist="38100" dir="2700000" algn="tl">
                    <a:srgbClr val="000000">
                      <a:alpha val="43137"/>
                    </a:srgbClr>
                  </a:outerShdw>
                </a:effectLst>
                <a:cs typeface="Ali-A-Sahifa Bold" pitchFamily="2" charset="-78"/>
              </a:rPr>
              <a:t> </a:t>
            </a:r>
            <a:r>
              <a:rPr lang="en-US" sz="3600" b="1" dirty="0" smtClean="0">
                <a:effectLst>
                  <a:outerShdw blurRad="38100" dist="38100" dir="2700000" algn="tl">
                    <a:srgbClr val="000000">
                      <a:alpha val="43137"/>
                    </a:srgbClr>
                  </a:outerShdw>
                </a:effectLst>
                <a:cs typeface="Ali-A-Sahifa Bold" pitchFamily="2" charset="-78"/>
              </a:rPr>
              <a:t>.</a:t>
            </a:r>
            <a:r>
              <a:rPr lang="ar-IQ" sz="3600" b="1" dirty="0" smtClean="0">
                <a:effectLst>
                  <a:outerShdw blurRad="38100" dist="38100" dir="2700000" algn="tl">
                    <a:srgbClr val="000000">
                      <a:alpha val="43137"/>
                    </a:srgbClr>
                  </a:outerShdw>
                </a:effectLst>
                <a:cs typeface="Ali-A-Sahifa Bold" pitchFamily="2" charset="-78"/>
              </a:rPr>
              <a:t> </a:t>
            </a:r>
          </a:p>
          <a:p>
            <a:pPr marL="0" indent="0" algn="r" rtl="1">
              <a:buNone/>
            </a:pPr>
            <a:r>
              <a:rPr lang="ar-SA" sz="3600" b="1" dirty="0" smtClean="0">
                <a:effectLst>
                  <a:outerShdw blurRad="38100" dist="38100" dir="2700000" algn="tl">
                    <a:srgbClr val="000000">
                      <a:alpha val="43137"/>
                    </a:srgbClr>
                  </a:outerShdw>
                </a:effectLst>
                <a:cs typeface="Ali-A-Sahifa Bold" pitchFamily="2" charset="-78"/>
              </a:rPr>
              <a:t>مثل </a:t>
            </a:r>
            <a:r>
              <a:rPr lang="ar-SA" sz="3600" b="1" dirty="0">
                <a:effectLst>
                  <a:outerShdw blurRad="38100" dist="38100" dir="2700000" algn="tl">
                    <a:srgbClr val="000000">
                      <a:alpha val="43137"/>
                    </a:srgbClr>
                  </a:outerShdw>
                </a:effectLst>
                <a:cs typeface="Ali-A-Sahifa Bold" pitchFamily="2" charset="-78"/>
              </a:rPr>
              <a:t>درجة نمو عضلات اليد والأصابع والجهاز العصبي الذي يمكن الطفل من الكتابة أو </a:t>
            </a:r>
            <a:r>
              <a:rPr lang="ar-SA" sz="3600" b="1" dirty="0" smtClean="0">
                <a:effectLst>
                  <a:outerShdw blurRad="38100" dist="38100" dir="2700000" algn="tl">
                    <a:srgbClr val="000000">
                      <a:alpha val="43137"/>
                    </a:srgbClr>
                  </a:outerShdw>
                </a:effectLst>
                <a:cs typeface="Ali-A-Sahifa Bold" pitchFamily="2" charset="-78"/>
              </a:rPr>
              <a:t>الرسم</a:t>
            </a:r>
            <a:r>
              <a:rPr lang="en-US" sz="3600" b="1" dirty="0" smtClean="0">
                <a:effectLst>
                  <a:outerShdw blurRad="38100" dist="38100" dir="2700000" algn="tl">
                    <a:srgbClr val="000000">
                      <a:alpha val="43137"/>
                    </a:srgbClr>
                  </a:outerShdw>
                </a:effectLst>
                <a:cs typeface="Ali-A-Sahifa Bold" pitchFamily="2" charset="-78"/>
              </a:rPr>
              <a:t>.</a:t>
            </a:r>
            <a:r>
              <a:rPr lang="ar-IQ" sz="3600" b="1" dirty="0" smtClean="0">
                <a:effectLst>
                  <a:outerShdw blurRad="38100" dist="38100" dir="2700000" algn="tl">
                    <a:srgbClr val="000000">
                      <a:alpha val="43137"/>
                    </a:srgbClr>
                  </a:outerShdw>
                </a:effectLst>
                <a:cs typeface="Ali-A-Sahifa Bold" pitchFamily="2" charset="-78"/>
              </a:rPr>
              <a:t> </a:t>
            </a:r>
          </a:p>
          <a:p>
            <a:pPr marL="0" indent="0" algn="r" rtl="1">
              <a:buNone/>
            </a:pPr>
            <a:r>
              <a:rPr lang="en-US" sz="1100" dirty="0"/>
              <a:t/>
            </a:r>
            <a:br>
              <a:rPr lang="en-US" sz="1100" dirty="0"/>
            </a:br>
            <a:r>
              <a:rPr lang="ar-SA" sz="4000" b="1" dirty="0" smtClean="0">
                <a:solidFill>
                  <a:srgbClr val="C00000"/>
                </a:solidFill>
                <a:cs typeface="Ali-A-Jiddah" pitchFamily="2" charset="-78"/>
              </a:rPr>
              <a:t>ب</a:t>
            </a:r>
            <a:r>
              <a:rPr lang="ar-IQ" sz="4000" b="1" dirty="0" smtClean="0">
                <a:solidFill>
                  <a:srgbClr val="C00000"/>
                </a:solidFill>
                <a:cs typeface="Ali-A-Jiddah" pitchFamily="2" charset="-78"/>
              </a:rPr>
              <a:t>-</a:t>
            </a:r>
            <a:r>
              <a:rPr lang="en-US" sz="4000" b="1" dirty="0" smtClean="0">
                <a:solidFill>
                  <a:srgbClr val="C00000"/>
                </a:solidFill>
                <a:cs typeface="Ali-A-Jiddah" pitchFamily="2" charset="-78"/>
              </a:rPr>
              <a:t>  </a:t>
            </a:r>
            <a:r>
              <a:rPr lang="ar-SA" sz="4000" b="1" dirty="0" smtClean="0">
                <a:solidFill>
                  <a:srgbClr val="C00000"/>
                </a:solidFill>
                <a:cs typeface="Ali-A-Jiddah" pitchFamily="2" charset="-78"/>
              </a:rPr>
              <a:t>النُّضج </a:t>
            </a:r>
            <a:r>
              <a:rPr lang="ar-SA" sz="4000" b="1" dirty="0">
                <a:solidFill>
                  <a:srgbClr val="C00000"/>
                </a:solidFill>
                <a:cs typeface="Ali-A-Jiddah" pitchFamily="2" charset="-78"/>
              </a:rPr>
              <a:t>العقلي</a:t>
            </a:r>
            <a:r>
              <a:rPr lang="en-US" sz="4000" b="1" dirty="0">
                <a:solidFill>
                  <a:srgbClr val="C00000"/>
                </a:solidFill>
                <a:cs typeface="Ali-A-Jiddah" pitchFamily="2" charset="-78"/>
              </a:rPr>
              <a:t> </a:t>
            </a:r>
            <a:r>
              <a:rPr lang="ar-IQ" sz="3200" b="1" dirty="0" smtClean="0">
                <a:cs typeface="Ali-A-Jiddah" pitchFamily="2" charset="-78"/>
              </a:rPr>
              <a:t>: </a:t>
            </a:r>
            <a:r>
              <a:rPr lang="ar-SA" sz="3200" b="1" dirty="0" smtClean="0">
                <a:effectLst>
                  <a:outerShdw blurRad="38100" dist="38100" dir="2700000" algn="tl">
                    <a:srgbClr val="000000">
                      <a:alpha val="43137"/>
                    </a:srgbClr>
                  </a:outerShdw>
                </a:effectLst>
              </a:rPr>
              <a:t>درجة </a:t>
            </a:r>
            <a:r>
              <a:rPr lang="ar-SA" sz="3200" b="1" dirty="0">
                <a:effectLst>
                  <a:outerShdw blurRad="38100" dist="38100" dir="2700000" algn="tl">
                    <a:srgbClr val="000000">
                      <a:alpha val="43137"/>
                    </a:srgbClr>
                  </a:outerShdw>
                </a:effectLst>
              </a:rPr>
              <a:t>نمو الوظائف العقليَّة كالتفكير، الانتباه التي تمكن الفرد من التَّعلُّم وحلِّ المشكلات</a:t>
            </a:r>
            <a:r>
              <a:rPr lang="en-US" sz="3200" b="1" dirty="0">
                <a:effectLst>
                  <a:outerShdw blurRad="38100" dist="38100" dir="2700000" algn="tl">
                    <a:srgbClr val="000000">
                      <a:alpha val="43137"/>
                    </a:srgbClr>
                  </a:outerShdw>
                </a:effectLst>
              </a:rPr>
              <a:t> </a:t>
            </a:r>
            <a:r>
              <a:rPr lang="en-US" sz="3200" dirty="0" smtClean="0"/>
              <a:t>.</a:t>
            </a:r>
            <a:endParaRPr lang="ar-IQ" sz="3200" dirty="0" smtClean="0"/>
          </a:p>
          <a:p>
            <a:pPr marL="0" indent="0" algn="r" rtl="1">
              <a:buNone/>
            </a:pPr>
            <a:r>
              <a:rPr lang="en-US" sz="1400" dirty="0"/>
              <a:t/>
            </a:r>
            <a:br>
              <a:rPr lang="en-US" sz="1400" dirty="0"/>
            </a:br>
            <a:r>
              <a:rPr lang="ar-SA" sz="3600" b="1" dirty="0">
                <a:solidFill>
                  <a:srgbClr val="00B050"/>
                </a:solidFill>
                <a:cs typeface="Ali-A-Jiddah" pitchFamily="2" charset="-78"/>
              </a:rPr>
              <a:t>ج- النُّضج </a:t>
            </a:r>
            <a:r>
              <a:rPr lang="ar-SA" sz="3600" b="1" dirty="0" smtClean="0">
                <a:solidFill>
                  <a:srgbClr val="00B050"/>
                </a:solidFill>
                <a:cs typeface="Ali-A-Jiddah" pitchFamily="2" charset="-78"/>
              </a:rPr>
              <a:t>الاجتماعي</a:t>
            </a:r>
            <a:r>
              <a:rPr lang="ar-IQ" sz="3200" b="1" dirty="0" smtClean="0">
                <a:cs typeface="Ali-A-Jiddah" pitchFamily="2" charset="-78"/>
              </a:rPr>
              <a:t>: </a:t>
            </a:r>
            <a:r>
              <a:rPr lang="ar-SA" sz="3600" b="1" dirty="0" smtClean="0">
                <a:effectLst>
                  <a:outerShdw blurRad="38100" dist="38100" dir="2700000" algn="tl">
                    <a:srgbClr val="000000">
                      <a:alpha val="43137"/>
                    </a:srgbClr>
                  </a:outerShdw>
                </a:effectLst>
                <a:cs typeface="Ali-A-Traditional" pitchFamily="2" charset="-78"/>
              </a:rPr>
              <a:t>وصول </a:t>
            </a:r>
            <a:r>
              <a:rPr lang="ar-SA" sz="3600" b="1" dirty="0">
                <a:effectLst>
                  <a:outerShdw blurRad="38100" dist="38100" dir="2700000" algn="tl">
                    <a:srgbClr val="000000">
                      <a:alpha val="43137"/>
                    </a:srgbClr>
                  </a:outerShdw>
                </a:effectLst>
                <a:cs typeface="Ali-A-Traditional" pitchFamily="2" charset="-78"/>
              </a:rPr>
              <a:t>الفرد إلى درجة من النُّمو تُمَكِنُهُ من التَّفاعل الاجتماعي مع أفراد البيئة التي يعيش فيه</a:t>
            </a:r>
            <a:r>
              <a:rPr lang="en-US" sz="3600" b="1" dirty="0" smtClean="0">
                <a:effectLst>
                  <a:outerShdw blurRad="38100" dist="38100" dir="2700000" algn="tl">
                    <a:srgbClr val="000000">
                      <a:alpha val="43137"/>
                    </a:srgbClr>
                  </a:outerShdw>
                </a:effectLst>
                <a:cs typeface="Ali-A-Traditional" pitchFamily="2" charset="-78"/>
              </a:rPr>
              <a:t>..</a:t>
            </a:r>
            <a:r>
              <a:rPr lang="ar-IQ" sz="3600" b="1" dirty="0" smtClean="0">
                <a:effectLst>
                  <a:outerShdw blurRad="38100" dist="38100" dir="2700000" algn="tl">
                    <a:srgbClr val="000000">
                      <a:alpha val="43137"/>
                    </a:srgbClr>
                  </a:outerShdw>
                </a:effectLst>
                <a:cs typeface="Ali-A-Traditional" pitchFamily="2" charset="-78"/>
              </a:rPr>
              <a:t> </a:t>
            </a:r>
          </a:p>
          <a:p>
            <a:pPr marL="0" indent="0" algn="r" rtl="1">
              <a:buNone/>
            </a:pPr>
            <a:r>
              <a:rPr lang="en-US" sz="1600" dirty="0"/>
              <a:t/>
            </a:r>
            <a:br>
              <a:rPr lang="en-US" sz="1600" dirty="0"/>
            </a:br>
            <a:r>
              <a:rPr lang="ar-SA" sz="4000" b="1" dirty="0">
                <a:solidFill>
                  <a:srgbClr val="0070C0"/>
                </a:solidFill>
                <a:cs typeface="Ali-A-Jiddah" pitchFamily="2" charset="-78"/>
              </a:rPr>
              <a:t>د- النُّضج </a:t>
            </a:r>
            <a:r>
              <a:rPr lang="ar-SA" sz="4000" b="1" dirty="0" smtClean="0">
                <a:solidFill>
                  <a:srgbClr val="0070C0"/>
                </a:solidFill>
                <a:cs typeface="Ali-A-Jiddah" pitchFamily="2" charset="-78"/>
              </a:rPr>
              <a:t>الانفعالي</a:t>
            </a:r>
            <a:r>
              <a:rPr lang="ar-IQ" sz="4000" b="1" dirty="0" smtClean="0">
                <a:solidFill>
                  <a:srgbClr val="0070C0"/>
                </a:solidFill>
                <a:cs typeface="Ali-A-Jiddah" pitchFamily="2" charset="-78"/>
              </a:rPr>
              <a:t>:</a:t>
            </a:r>
            <a:r>
              <a:rPr lang="ar-IQ" sz="3200" b="1" dirty="0">
                <a:cs typeface="Ali-A-Jiddah" pitchFamily="2" charset="-78"/>
              </a:rPr>
              <a:t> </a:t>
            </a:r>
            <a:r>
              <a:rPr lang="ar-SA" sz="3300" b="1" dirty="0" smtClean="0">
                <a:effectLst>
                  <a:outerShdw blurRad="38100" dist="38100" dir="2700000" algn="tl">
                    <a:srgbClr val="000000">
                      <a:alpha val="43137"/>
                    </a:srgbClr>
                  </a:outerShdw>
                </a:effectLst>
                <a:cs typeface="Ali-A-Sahifa Bold" pitchFamily="2" charset="-78"/>
              </a:rPr>
              <a:t>وصول </a:t>
            </a:r>
            <a:r>
              <a:rPr lang="ar-SA" sz="3300" b="1" dirty="0">
                <a:effectLst>
                  <a:outerShdw blurRad="38100" dist="38100" dir="2700000" algn="tl">
                    <a:srgbClr val="000000">
                      <a:alpha val="43137"/>
                    </a:srgbClr>
                  </a:outerShdw>
                </a:effectLst>
                <a:cs typeface="Ali-A-Sahifa Bold" pitchFamily="2" charset="-78"/>
              </a:rPr>
              <a:t>الفرد إلى درجة من النمو تُمَكِنُهُ من التَّحَكُم في </a:t>
            </a:r>
            <a:r>
              <a:rPr lang="ar-SA" sz="3300" b="1" dirty="0" smtClean="0">
                <a:effectLst>
                  <a:outerShdw blurRad="38100" dist="38100" dir="2700000" algn="tl">
                    <a:srgbClr val="000000">
                      <a:alpha val="43137"/>
                    </a:srgbClr>
                  </a:outerShdw>
                </a:effectLst>
                <a:cs typeface="Ali-A-Sahifa Bold" pitchFamily="2" charset="-78"/>
              </a:rPr>
              <a:t>انفعالات</a:t>
            </a:r>
            <a:r>
              <a:rPr lang="ar-IQ" sz="3300" b="1" dirty="0" smtClean="0">
                <a:effectLst>
                  <a:outerShdw blurRad="38100" dist="38100" dir="2700000" algn="tl">
                    <a:srgbClr val="000000">
                      <a:alpha val="43137"/>
                    </a:srgbClr>
                  </a:outerShdw>
                </a:effectLst>
                <a:cs typeface="Ali-A-Sahifa Bold" pitchFamily="2" charset="-78"/>
              </a:rPr>
              <a:t>ه</a:t>
            </a:r>
            <a:endParaRPr lang="en-US" sz="33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64027295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9381" y="180110"/>
            <a:ext cx="11804073" cy="6622472"/>
          </a:xfrm>
        </p:spPr>
        <p:txBody>
          <a:bodyPr>
            <a:noAutofit/>
          </a:bodyPr>
          <a:lstStyle/>
          <a:p>
            <a:pPr marL="0" indent="0" algn="ctr" rtl="1">
              <a:buNone/>
            </a:pPr>
            <a:r>
              <a:rPr lang="ar-SA" sz="8000" b="1" dirty="0" smtClean="0">
                <a:solidFill>
                  <a:srgbClr val="FF0000"/>
                </a:solidFill>
                <a:effectLst>
                  <a:outerShdw blurRad="38100" dist="38100" dir="2700000" algn="tl">
                    <a:srgbClr val="000000">
                      <a:alpha val="43137"/>
                    </a:srgbClr>
                  </a:outerShdw>
                </a:effectLst>
                <a:cs typeface="Ali-A-Samik" pitchFamily="2" charset="-78"/>
              </a:rPr>
              <a:t>التَّـعلُّــم</a:t>
            </a:r>
            <a:endParaRPr lang="ar-IQ" sz="8000" b="1" dirty="0" smtClean="0">
              <a:solidFill>
                <a:srgbClr val="FF0000"/>
              </a:solidFill>
              <a:effectLst>
                <a:outerShdw blurRad="38100" dist="38100" dir="2700000" algn="tl">
                  <a:srgbClr val="000000">
                    <a:alpha val="43137"/>
                  </a:srgbClr>
                </a:outerShdw>
              </a:effectLst>
              <a:cs typeface="Ali-A-Samik" pitchFamily="2" charset="-78"/>
            </a:endParaRPr>
          </a:p>
          <a:p>
            <a:pPr marL="0" indent="0" algn="r" rtl="1">
              <a:buNone/>
            </a:pPr>
            <a:r>
              <a:rPr lang="ar-SA" sz="4000" b="1" dirty="0" smtClean="0">
                <a:solidFill>
                  <a:srgbClr val="0070C0"/>
                </a:solidFill>
                <a:effectLst>
                  <a:outerShdw blurRad="38100" dist="38100" dir="2700000" algn="tl">
                    <a:srgbClr val="000000">
                      <a:alpha val="43137"/>
                    </a:srgbClr>
                  </a:outerShdw>
                </a:effectLst>
                <a:cs typeface="Ali-A-Sahifa Bold" pitchFamily="2" charset="-78"/>
              </a:rPr>
              <a:t>التَّعلُّم </a:t>
            </a:r>
            <a:r>
              <a:rPr lang="ar-SA" sz="4000" b="1" dirty="0">
                <a:solidFill>
                  <a:srgbClr val="0070C0"/>
                </a:solidFill>
                <a:effectLst>
                  <a:outerShdw blurRad="38100" dist="38100" dir="2700000" algn="tl">
                    <a:srgbClr val="000000">
                      <a:alpha val="43137"/>
                    </a:srgbClr>
                  </a:outerShdw>
                </a:effectLst>
                <a:cs typeface="Ali-A-Sahifa Bold" pitchFamily="2" charset="-78"/>
              </a:rPr>
              <a:t>هو: التَّغير في السُّلوك نتيجة للخِبرة والمُمَارسة </a:t>
            </a:r>
            <a:r>
              <a:rPr lang="ar-SA" sz="4000" b="1" dirty="0" smtClean="0">
                <a:solidFill>
                  <a:srgbClr val="0070C0"/>
                </a:solidFill>
                <a:effectLst>
                  <a:outerShdw blurRad="38100" dist="38100" dir="2700000" algn="tl">
                    <a:srgbClr val="000000">
                      <a:alpha val="43137"/>
                    </a:srgbClr>
                  </a:outerShdw>
                </a:effectLst>
                <a:cs typeface="Ali-A-Sahifa Bold" pitchFamily="2" charset="-78"/>
              </a:rPr>
              <a:t>ويتعل</a:t>
            </a:r>
            <a:r>
              <a:rPr lang="ar-IQ" sz="4000" b="1" dirty="0" smtClean="0">
                <a:solidFill>
                  <a:srgbClr val="0070C0"/>
                </a:solidFill>
                <a:effectLst>
                  <a:outerShdw blurRad="38100" dist="38100" dir="2700000" algn="tl">
                    <a:srgbClr val="000000">
                      <a:alpha val="43137"/>
                    </a:srgbClr>
                  </a:outerShdw>
                </a:effectLst>
                <a:cs typeface="Ali-A-Sahifa Bold" pitchFamily="2" charset="-78"/>
              </a:rPr>
              <a:t>ّ</a:t>
            </a:r>
            <a:r>
              <a:rPr lang="ar-SA" sz="4000" b="1" dirty="0" smtClean="0">
                <a:solidFill>
                  <a:srgbClr val="0070C0"/>
                </a:solidFill>
                <a:effectLst>
                  <a:outerShdw blurRad="38100" dist="38100" dir="2700000" algn="tl">
                    <a:srgbClr val="000000">
                      <a:alpha val="43137"/>
                    </a:srgbClr>
                  </a:outerShdw>
                </a:effectLst>
                <a:cs typeface="Ali-A-Sahifa Bold" pitchFamily="2" charset="-78"/>
              </a:rPr>
              <a:t>م </a:t>
            </a:r>
            <a:r>
              <a:rPr lang="ar-SA" sz="4000" b="1" dirty="0">
                <a:solidFill>
                  <a:srgbClr val="0070C0"/>
                </a:solidFill>
                <a:effectLst>
                  <a:outerShdw blurRad="38100" dist="38100" dir="2700000" algn="tl">
                    <a:srgbClr val="000000">
                      <a:alpha val="43137"/>
                    </a:srgbClr>
                  </a:outerShdw>
                </a:effectLst>
                <a:cs typeface="Ali-A-Sahifa Bold" pitchFamily="2" charset="-78"/>
              </a:rPr>
              <a:t>الأطفال الجديد من السُّلوك بصفة مستمرة. </a:t>
            </a:r>
            <a:endParaRPr lang="ar-IQ" sz="4000" b="1" dirty="0" smtClean="0">
              <a:solidFill>
                <a:srgbClr val="0070C0"/>
              </a:solidFill>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3600" b="1" dirty="0" smtClean="0">
                <a:effectLst>
                  <a:outerShdw blurRad="38100" dist="38100" dir="2700000" algn="tl">
                    <a:srgbClr val="000000">
                      <a:alpha val="43137"/>
                    </a:srgbClr>
                  </a:outerShdw>
                </a:effectLst>
                <a:cs typeface="Ali-A-Sahifa Bold" pitchFamily="2" charset="-78"/>
              </a:rPr>
              <a:t>وتتضمن </a:t>
            </a:r>
            <a:r>
              <a:rPr lang="ar-SA" sz="3600" b="1" dirty="0">
                <a:effectLst>
                  <a:outerShdw blurRad="38100" dist="38100" dir="2700000" algn="tl">
                    <a:srgbClr val="000000">
                      <a:alpha val="43137"/>
                    </a:srgbClr>
                  </a:outerShdw>
                </a:effectLst>
                <a:cs typeface="Ali-A-Sahifa Bold" pitchFamily="2" charset="-78"/>
              </a:rPr>
              <a:t>عمليَّة التَّعلُّم النَّشاط العقلي الذي يمارس فيه الفرد نوعاً من الخبرة الجديدة وما ينتج عن هذا من نتائج سواء كانت في شكل معارف أو مهارات أو عادات أو اتجاهات أو قِيَم</a:t>
            </a:r>
            <a:r>
              <a:rPr lang="ar-SA" sz="3600" b="1" dirty="0" smtClean="0">
                <a:effectLst>
                  <a:outerShdw blurRad="38100" dist="38100" dir="2700000" algn="tl">
                    <a:srgbClr val="000000">
                      <a:alpha val="43137"/>
                    </a:srgbClr>
                  </a:outerShdw>
                </a:effectLst>
                <a:cs typeface="Ali-A-Sahifa Bold" pitchFamily="2" charset="-78"/>
              </a:rPr>
              <a:t>.</a:t>
            </a:r>
            <a:endParaRPr lang="en-US" sz="36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2514386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35526" y="69273"/>
            <a:ext cx="11804073" cy="6622472"/>
          </a:xfrm>
        </p:spPr>
        <p:txBody>
          <a:bodyPr>
            <a:noAutofit/>
          </a:bodyPr>
          <a:lstStyle/>
          <a:p>
            <a:pPr marL="0" indent="0" algn="ctr" rtl="1">
              <a:lnSpc>
                <a:spcPct val="150000"/>
              </a:lnSpc>
              <a:buNone/>
            </a:pPr>
            <a:r>
              <a:rPr lang="ar-SA" sz="5400" b="1" dirty="0">
                <a:solidFill>
                  <a:srgbClr val="FF0000"/>
                </a:solidFill>
                <a:effectLst>
                  <a:outerShdw blurRad="38100" dist="38100" dir="2700000" algn="tl">
                    <a:srgbClr val="000000">
                      <a:alpha val="43137"/>
                    </a:srgbClr>
                  </a:outerShdw>
                </a:effectLst>
                <a:cs typeface="Ali-A-Samik" pitchFamily="2" charset="-78"/>
              </a:rPr>
              <a:t>العَلاَقَةُ بَيْنَ النُّضْجِ </a:t>
            </a:r>
            <a:r>
              <a:rPr lang="ar-SA" sz="5400" b="1" dirty="0" smtClean="0">
                <a:solidFill>
                  <a:srgbClr val="FF0000"/>
                </a:solidFill>
                <a:effectLst>
                  <a:outerShdw blurRad="38100" dist="38100" dir="2700000" algn="tl">
                    <a:srgbClr val="000000">
                      <a:alpha val="43137"/>
                    </a:srgbClr>
                  </a:outerShdw>
                </a:effectLst>
                <a:cs typeface="Ali-A-Samik" pitchFamily="2" charset="-78"/>
              </a:rPr>
              <a:t>وَالتَّعَلُّمِ</a:t>
            </a:r>
            <a:endParaRPr lang="en-US" sz="5400" b="1" dirty="0">
              <a:solidFill>
                <a:srgbClr val="FF0000"/>
              </a:solidFill>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3600" dirty="0">
                <a:effectLst>
                  <a:outerShdw blurRad="38100" dist="38100" dir="2700000" algn="tl">
                    <a:srgbClr val="000000">
                      <a:alpha val="43137"/>
                    </a:srgbClr>
                  </a:outerShdw>
                </a:effectLst>
                <a:cs typeface="Ali-A-Sahifa Bold" pitchFamily="2" charset="-78"/>
              </a:rPr>
              <a:t>يتفاعل كُلٌّ من النُّضج والتَّعلُّم ويؤثران معاً في عمليَّة النُّمو. والنُّضج والتَّعلُّم بالنسية للنُّمو مترابطان ترابط الهيدروجين والأكسجين. فلا نمو بلا نضج ولا نمو بلا تعلُّم ويُلاحَظ أنَّ مُعظَّم أنماط السُّلوك تنمو وتتطور بفعل النُّضج والتَّعَلُّم معاً فالطفل لا يستطيع أنْ </a:t>
            </a:r>
            <a:r>
              <a:rPr lang="ar-SA" sz="3600" dirty="0" smtClean="0">
                <a:effectLst>
                  <a:outerShdw blurRad="38100" dist="38100" dir="2700000" algn="tl">
                    <a:srgbClr val="000000">
                      <a:alpha val="43137"/>
                    </a:srgbClr>
                  </a:outerShdw>
                </a:effectLst>
                <a:cs typeface="Ali-A-Sahifa Bold" pitchFamily="2" charset="-78"/>
              </a:rPr>
              <a:t>يتكل</a:t>
            </a:r>
            <a:r>
              <a:rPr lang="ar-IQ" sz="3600" dirty="0" smtClean="0">
                <a:effectLst>
                  <a:outerShdw blurRad="38100" dist="38100" dir="2700000" algn="tl">
                    <a:srgbClr val="000000">
                      <a:alpha val="43137"/>
                    </a:srgbClr>
                  </a:outerShdw>
                </a:effectLst>
                <a:cs typeface="Ali-A-Sahifa Bold" pitchFamily="2" charset="-78"/>
              </a:rPr>
              <a:t>ّ</a:t>
            </a:r>
            <a:r>
              <a:rPr lang="ar-SA" sz="3600" dirty="0" smtClean="0">
                <a:effectLst>
                  <a:outerShdw blurRad="38100" dist="38100" dir="2700000" algn="tl">
                    <a:srgbClr val="000000">
                      <a:alpha val="43137"/>
                    </a:srgbClr>
                  </a:outerShdw>
                </a:effectLst>
                <a:cs typeface="Ali-A-Sahifa Bold" pitchFamily="2" charset="-78"/>
              </a:rPr>
              <a:t>م </a:t>
            </a:r>
            <a:r>
              <a:rPr lang="ar-SA" sz="3600" dirty="0">
                <a:effectLst>
                  <a:outerShdw blurRad="38100" dist="38100" dir="2700000" algn="tl">
                    <a:srgbClr val="000000">
                      <a:alpha val="43137"/>
                    </a:srgbClr>
                  </a:outerShdw>
                </a:effectLst>
                <a:cs typeface="Ali-A-Sahifa Bold" pitchFamily="2" charset="-78"/>
              </a:rPr>
              <a:t>إلاّ إذا نضج جهازه الكلامي وإلاّ إذا تعلَّم الكلام. </a:t>
            </a:r>
            <a:endParaRPr lang="en-US" sz="36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240369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9381" y="180110"/>
            <a:ext cx="11804073" cy="6622472"/>
          </a:xfrm>
        </p:spPr>
        <p:txBody>
          <a:bodyPr>
            <a:noAutofit/>
          </a:bodyPr>
          <a:lstStyle/>
          <a:p>
            <a:pPr marL="0" indent="0" algn="just" rtl="1">
              <a:lnSpc>
                <a:spcPct val="150000"/>
              </a:lnSpc>
              <a:buNone/>
            </a:pPr>
            <a:r>
              <a:rPr lang="ar-SA" sz="4400" b="1" dirty="0" smtClean="0">
                <a:effectLst>
                  <a:outerShdw blurRad="38100" dist="38100" dir="2700000" algn="tl">
                    <a:srgbClr val="000000">
                      <a:alpha val="43137"/>
                    </a:srgbClr>
                  </a:outerShdw>
                </a:effectLst>
                <a:cs typeface="Ali-A-Sahifa Bold" pitchFamily="2" charset="-78"/>
              </a:rPr>
              <a:t>كما </a:t>
            </a:r>
            <a:r>
              <a:rPr lang="ar-SA" sz="4400" b="1" dirty="0">
                <a:effectLst>
                  <a:outerShdw blurRad="38100" dist="38100" dir="2700000" algn="tl">
                    <a:srgbClr val="000000">
                      <a:alpha val="43137"/>
                    </a:srgbClr>
                  </a:outerShdw>
                </a:effectLst>
                <a:cs typeface="Ali-A-Sahifa Bold" pitchFamily="2" charset="-78"/>
              </a:rPr>
              <a:t>أنَّ حالة المعتوه الذي وقف نموه العَصَبي عند مستوى منخفض جداً. فلن يفلح أي قدر من الإثارة البيئيَّة في دفع سلوكه إلى المستوى الطَّبيعي. وأيضاً الطفل الذي نال سن النُّضج حظاً مناسباً ولكنَّه حُرِّم من البيئة الصَّالحة </a:t>
            </a:r>
            <a:r>
              <a:rPr lang="ar-SA" sz="4400" b="1" dirty="0" smtClean="0">
                <a:effectLst>
                  <a:outerShdw blurRad="38100" dist="38100" dir="2700000" algn="tl">
                    <a:srgbClr val="000000">
                      <a:alpha val="43137"/>
                    </a:srgbClr>
                  </a:outerShdw>
                </a:effectLst>
                <a:cs typeface="Ali-A-Sahifa Bold" pitchFamily="2" charset="-78"/>
              </a:rPr>
              <a:t>الغني</a:t>
            </a:r>
            <a:r>
              <a:rPr lang="ar-IQ" sz="4400" b="1" dirty="0" smtClean="0">
                <a:effectLst>
                  <a:outerShdw blurRad="38100" dist="38100" dir="2700000" algn="tl">
                    <a:srgbClr val="000000">
                      <a:alpha val="43137"/>
                    </a:srgbClr>
                  </a:outerShdw>
                </a:effectLst>
                <a:cs typeface="Ali-A-Sahifa Bold" pitchFamily="2" charset="-78"/>
              </a:rPr>
              <a:t>َّ</a:t>
            </a:r>
            <a:r>
              <a:rPr lang="ar-SA" sz="4400" b="1" dirty="0" smtClean="0">
                <a:effectLst>
                  <a:outerShdw blurRad="38100" dist="38100" dir="2700000" algn="tl">
                    <a:srgbClr val="000000">
                      <a:alpha val="43137"/>
                    </a:srgbClr>
                  </a:outerShdw>
                </a:effectLst>
                <a:cs typeface="Ali-A-Sahifa Bold" pitchFamily="2" charset="-78"/>
              </a:rPr>
              <a:t>ة </a:t>
            </a:r>
            <a:r>
              <a:rPr lang="ar-SA" sz="4400" b="1" dirty="0">
                <a:effectLst>
                  <a:outerShdw blurRad="38100" dist="38100" dir="2700000" algn="tl">
                    <a:srgbClr val="000000">
                      <a:alpha val="43137"/>
                    </a:srgbClr>
                  </a:outerShdw>
                </a:effectLst>
                <a:cs typeface="Ali-A-Sahifa Bold" pitchFamily="2" charset="-78"/>
              </a:rPr>
              <a:t>بالمثيرات المناسبة، فإنَّ سلوكه يغلب عليه الطَّابع الطِّفلي البسيط غير المناسب للمواقف الَتي تعرض له.</a:t>
            </a:r>
            <a:endParaRPr lang="en-US" sz="44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9633909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35526"/>
            <a:ext cx="11887200" cy="6511637"/>
          </a:xfrm>
        </p:spPr>
        <p:txBody>
          <a:bodyPr>
            <a:noAutofit/>
          </a:bodyPr>
          <a:lstStyle/>
          <a:p>
            <a:pPr algn="r" rtl="1">
              <a:lnSpc>
                <a:spcPct val="150000"/>
              </a:lnSpc>
            </a:pPr>
            <a:r>
              <a:rPr lang="ar-SA" sz="4000" b="1" dirty="0" smtClean="0">
                <a:effectLst>
                  <a:outerShdw blurRad="38100" dist="38100" dir="2700000" algn="tl">
                    <a:srgbClr val="000000">
                      <a:alpha val="43137"/>
                    </a:srgbClr>
                  </a:outerShdw>
                </a:effectLst>
                <a:latin typeface="+mn-lt"/>
                <a:ea typeface="+mn-ea"/>
                <a:cs typeface="Ali-A-Sharif" pitchFamily="2" charset="-78"/>
              </a:rPr>
              <a:t>ومنذ </a:t>
            </a:r>
            <a:r>
              <a:rPr lang="ar-SA" sz="4000" b="1" dirty="0">
                <a:effectLst>
                  <a:outerShdw blurRad="38100" dist="38100" dir="2700000" algn="tl">
                    <a:srgbClr val="000000">
                      <a:alpha val="43137"/>
                    </a:srgbClr>
                  </a:outerShdw>
                </a:effectLst>
                <a:latin typeface="+mn-lt"/>
                <a:ea typeface="+mn-ea"/>
                <a:cs typeface="Ali-A-Sharif" pitchFamily="2" charset="-78"/>
              </a:rPr>
              <a:t>الحرب العالمية الثانية ازداد الاهتمام التدريجي بالرشد، وخاصةً مع زيادة الاهتمام بحركة تعليم الكبار.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أما الاهتمام بالمسنين فلم يظهر بشكلٍ واضحٍ إلّا منذ مطلع الستيات من هذا القرن، وكان السبب الجوهري في ذلك الزيادة السريعة في عددهم, ونسبتهم في الإحصاءات السكانية العامة، وما تتطلب ذلك من دراسة لمشكلاتهم, وتحديد أنواع الخدمات التي يجب أنْ توجه إليهم</a:t>
            </a:r>
            <a:r>
              <a:rPr lang="ar-SA" sz="4000" b="1" dirty="0" smtClean="0">
                <a:effectLst>
                  <a:outerShdw blurRad="38100" dist="38100" dir="2700000" algn="tl">
                    <a:srgbClr val="000000">
                      <a:alpha val="43137"/>
                    </a:srgbClr>
                  </a:outerShdw>
                </a:effectLst>
                <a:latin typeface="+mn-lt"/>
                <a:ea typeface="+mn-ea"/>
                <a:cs typeface="Ali-A-Sharif" pitchFamily="2" charset="-78"/>
              </a:rPr>
              <a:t>.</a:t>
            </a:r>
            <a:endParaRPr lang="en-US" b="1" dirty="0">
              <a:solidFill>
                <a:srgbClr val="00B0F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058171"/>
          </a:xfrm>
        </p:spPr>
        <p:txBody>
          <a:bodyPr>
            <a:normAutofit/>
          </a:bodyPr>
          <a:lstStyle/>
          <a:p>
            <a:pPr algn="ctr"/>
            <a:r>
              <a:rPr lang="ar-IQ" sz="6600" b="1" dirty="0" smtClean="0">
                <a:solidFill>
                  <a:srgbClr val="FF0000"/>
                </a:solidFill>
                <a:effectLst>
                  <a:outerShdw blurRad="38100" dist="38100" dir="2700000" algn="tl">
                    <a:srgbClr val="000000">
                      <a:alpha val="43137"/>
                    </a:srgbClr>
                  </a:outerShdw>
                </a:effectLst>
                <a:cs typeface="Ali-A-Samik" pitchFamily="2" charset="-78"/>
              </a:rPr>
              <a:t>        أهمّية دراسة النُّمو</a:t>
            </a:r>
            <a:endParaRPr lang="en-US" sz="66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152400" y="1011382"/>
            <a:ext cx="11928764" cy="5846617"/>
          </a:xfrm>
        </p:spPr>
        <p:txBody>
          <a:bodyPr>
            <a:noAutofit/>
          </a:bodyPr>
          <a:lstStyle/>
          <a:p>
            <a:pPr marL="0" indent="0" algn="just" rtl="1">
              <a:buNone/>
            </a:pPr>
            <a:r>
              <a:rPr lang="ar-SA" sz="4800" b="1" dirty="0" smtClean="0">
                <a:solidFill>
                  <a:srgbClr val="0070C0"/>
                </a:solidFill>
                <a:effectLst>
                  <a:outerShdw blurRad="38100" dist="38100" dir="2700000" algn="tl">
                    <a:srgbClr val="000000">
                      <a:alpha val="43137"/>
                    </a:srgbClr>
                  </a:outerShdw>
                </a:effectLst>
                <a:cs typeface="Ali-A-Sharif" pitchFamily="2" charset="-78"/>
              </a:rPr>
              <a:t>أولاً</a:t>
            </a:r>
            <a:r>
              <a:rPr lang="ar-SA" sz="4800" b="1" dirty="0">
                <a:solidFill>
                  <a:srgbClr val="0070C0"/>
                </a:solidFill>
                <a:effectLst>
                  <a:outerShdw blurRad="38100" dist="38100" dir="2700000" algn="tl">
                    <a:srgbClr val="000000">
                      <a:alpha val="43137"/>
                    </a:srgbClr>
                  </a:outerShdw>
                </a:effectLst>
                <a:cs typeface="Ali-A-Sharif" pitchFamily="2" charset="-78"/>
              </a:rPr>
              <a:t>: من الناحية النَّظرية:</a:t>
            </a:r>
            <a:endParaRPr lang="en-US" sz="4800" b="1" dirty="0">
              <a:solidFill>
                <a:srgbClr val="0070C0"/>
              </a:solidFill>
              <a:effectLst>
                <a:outerShdw blurRad="38100" dist="38100" dir="2700000" algn="tl">
                  <a:srgbClr val="000000">
                    <a:alpha val="43137"/>
                  </a:srgbClr>
                </a:outerShdw>
              </a:effectLst>
              <a:cs typeface="Ali-A-Sharif" pitchFamily="2" charset="-78"/>
            </a:endParaRPr>
          </a:p>
          <a:p>
            <a:pPr marL="0" lvl="0" indent="0" algn="just" rtl="1">
              <a:lnSpc>
                <a:spcPct val="150000"/>
              </a:lnSpc>
              <a:buNone/>
            </a:pPr>
            <a:r>
              <a:rPr lang="ar-IQ" sz="4000" b="1" dirty="0" smtClean="0">
                <a:effectLst>
                  <a:outerShdw blurRad="38100" dist="38100" dir="2700000" algn="tl">
                    <a:srgbClr val="000000">
                      <a:alpha val="43137"/>
                    </a:srgbClr>
                  </a:outerShdw>
                </a:effectLst>
                <a:cs typeface="Ali-A-Sharif" pitchFamily="2" charset="-78"/>
              </a:rPr>
              <a:t>- </a:t>
            </a:r>
            <a:r>
              <a:rPr lang="ar-SA" sz="4000" b="1" dirty="0" smtClean="0">
                <a:effectLst>
                  <a:outerShdw blurRad="38100" dist="38100" dir="2700000" algn="tl">
                    <a:srgbClr val="000000">
                      <a:alpha val="43137"/>
                    </a:srgbClr>
                  </a:outerShdw>
                </a:effectLst>
                <a:cs typeface="Ali-A-Sharif" pitchFamily="2" charset="-78"/>
              </a:rPr>
              <a:t>تزيد </a:t>
            </a:r>
            <a:r>
              <a:rPr lang="ar-SA" sz="4000" b="1" dirty="0">
                <a:effectLst>
                  <a:outerShdw blurRad="38100" dist="38100" dir="2700000" algn="tl">
                    <a:srgbClr val="000000">
                      <a:alpha val="43137"/>
                    </a:srgbClr>
                  </a:outerShdw>
                </a:effectLst>
                <a:cs typeface="Ali-A-Sharif" pitchFamily="2" charset="-78"/>
              </a:rPr>
              <a:t>من معرفتنا للطبيعة الإنسانية والعلاقة الإنسان بالبيئة التي يعيش فيها. </a:t>
            </a:r>
            <a:endParaRPr lang="en-US" sz="4000" b="1" dirty="0">
              <a:effectLst>
                <a:outerShdw blurRad="38100" dist="38100" dir="2700000" algn="tl">
                  <a:srgbClr val="000000">
                    <a:alpha val="43137"/>
                  </a:srgbClr>
                </a:outerShdw>
              </a:effectLst>
              <a:cs typeface="Ali-A-Sharif" pitchFamily="2" charset="-78"/>
            </a:endParaRPr>
          </a:p>
          <a:p>
            <a:pPr marL="0" lvl="0" indent="0" algn="just" rtl="1">
              <a:lnSpc>
                <a:spcPct val="150000"/>
              </a:lnSpc>
              <a:buNone/>
            </a:pPr>
            <a:r>
              <a:rPr lang="ar-IQ" sz="4000" b="1" dirty="0" smtClean="0">
                <a:effectLst>
                  <a:outerShdw blurRad="38100" dist="38100" dir="2700000" algn="tl">
                    <a:srgbClr val="000000">
                      <a:alpha val="43137"/>
                    </a:srgbClr>
                  </a:outerShdw>
                </a:effectLst>
                <a:cs typeface="Ali-A-Sharif" pitchFamily="2" charset="-78"/>
              </a:rPr>
              <a:t>- </a:t>
            </a:r>
            <a:r>
              <a:rPr lang="ar-SA" sz="4000" b="1" dirty="0" smtClean="0">
                <a:effectLst>
                  <a:outerShdw blurRad="38100" dist="38100" dir="2700000" algn="tl">
                    <a:srgbClr val="000000">
                      <a:alpha val="43137"/>
                    </a:srgbClr>
                  </a:outerShdw>
                </a:effectLst>
                <a:cs typeface="Ali-A-Sharif" pitchFamily="2" charset="-78"/>
              </a:rPr>
              <a:t>تؤدي </a:t>
            </a:r>
            <a:r>
              <a:rPr lang="ar-SA" sz="4000" b="1" dirty="0">
                <a:effectLst>
                  <a:outerShdw blurRad="38100" dist="38100" dir="2700000" algn="tl">
                    <a:srgbClr val="000000">
                      <a:alpha val="43137"/>
                    </a:srgbClr>
                  </a:outerShdw>
                </a:effectLst>
                <a:cs typeface="Ali-A-Sharif" pitchFamily="2" charset="-78"/>
              </a:rPr>
              <a:t>إلى تحديد معايير النمو في كافة مظاهره وخلال مراحله المختلفة.</a:t>
            </a:r>
            <a:endParaRPr lang="en-US" sz="4000" b="1" dirty="0">
              <a:effectLst>
                <a:outerShdw blurRad="38100" dist="38100" dir="2700000" algn="tl">
                  <a:srgbClr val="000000">
                    <a:alpha val="43137"/>
                  </a:srgbClr>
                </a:outerShdw>
              </a:effectLst>
              <a:cs typeface="Ali-A-Sharif" pitchFamily="2" charset="-78"/>
            </a:endParaRPr>
          </a:p>
          <a:p>
            <a:pPr marL="0" indent="0" algn="just" rtl="1">
              <a:buNone/>
            </a:pPr>
            <a:r>
              <a:rPr lang="en-US" sz="2000" b="1" dirty="0">
                <a:effectLst>
                  <a:outerShdw blurRad="38100" dist="38100" dir="2700000" algn="tl">
                    <a:srgbClr val="000000">
                      <a:alpha val="43137"/>
                    </a:srgbClr>
                  </a:outerShdw>
                </a:effectLst>
                <a:cs typeface="Ali-A-Sharif" pitchFamily="2" charset="-78"/>
              </a:rPr>
              <a:t> </a:t>
            </a:r>
            <a:endParaRPr lang="en-US" sz="100" b="1" dirty="0">
              <a:effectLst>
                <a:outerShdw blurRad="38100" dist="38100" dir="2700000" algn="tl">
                  <a:srgbClr val="000000">
                    <a:alpha val="43137"/>
                  </a:srgbClr>
                </a:outerShdw>
              </a:effectLst>
              <a:cs typeface="Ali-A-Sharif" pitchFamily="2" charset="-78"/>
            </a:endParaRPr>
          </a:p>
          <a:p>
            <a:pPr marL="0" indent="0" algn="just" rtl="1">
              <a:buNone/>
            </a:pPr>
            <a:r>
              <a:rPr lang="ar-SA" sz="4800" b="1" dirty="0">
                <a:solidFill>
                  <a:srgbClr val="00B050"/>
                </a:solidFill>
                <a:effectLst>
                  <a:outerShdw blurRad="38100" dist="38100" dir="2700000" algn="tl">
                    <a:srgbClr val="000000">
                      <a:alpha val="43137"/>
                    </a:srgbClr>
                  </a:outerShdw>
                </a:effectLst>
                <a:cs typeface="Ali-A-Sharif" pitchFamily="2" charset="-78"/>
              </a:rPr>
              <a:t>ثانياً: من الناحية التطبيقية: </a:t>
            </a:r>
            <a:endParaRPr lang="en-US" sz="4800" b="1" dirty="0">
              <a:solidFill>
                <a:srgbClr val="00B05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4000" b="1" dirty="0">
                <a:effectLst>
                  <a:outerShdw blurRad="38100" dist="38100" dir="2700000" algn="tl">
                    <a:srgbClr val="000000">
                      <a:alpha val="43137"/>
                    </a:srgbClr>
                  </a:outerShdw>
                </a:effectLst>
                <a:cs typeface="Ali-A-Sharif" pitchFamily="2" charset="-78"/>
              </a:rPr>
              <a:t>- تزيد من قدرتنا على توجيه الأطفال والمراهقين والراشدين والشيوخ، وعلى التحكم في العوامل  والمؤثرات المختلفة التي تؤثر في النمو.</a:t>
            </a:r>
            <a:endParaRPr lang="en-US" sz="40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405471574"/>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12039600" cy="6594764"/>
          </a:xfrm>
        </p:spPr>
        <p:txBody>
          <a:bodyPr>
            <a:noAutofit/>
          </a:bodyPr>
          <a:lstStyle/>
          <a:p>
            <a:pPr algn="r" rtl="1">
              <a:lnSpc>
                <a:spcPct val="150000"/>
              </a:lnSpc>
            </a:pPr>
            <a:r>
              <a:rPr lang="ar-SA" sz="6000" b="1" dirty="0">
                <a:solidFill>
                  <a:srgbClr val="FF0000"/>
                </a:solidFill>
                <a:effectLst>
                  <a:outerShdw blurRad="38100" dist="38100" dir="2700000" algn="tl">
                    <a:srgbClr val="000000">
                      <a:alpha val="43137"/>
                    </a:srgbClr>
                  </a:outerShdw>
                </a:effectLst>
                <a:latin typeface="+mn-lt"/>
                <a:ea typeface="+mn-ea"/>
                <a:cs typeface="Ali-A-Sharif" pitchFamily="2" charset="-78"/>
              </a:rPr>
              <a:t>ثالثاً: أهميته بالنسبة لعلماء النَّفس: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002060"/>
                </a:solidFill>
                <a:effectLst>
                  <a:outerShdw blurRad="38100" dist="38100" dir="2700000" algn="tl">
                    <a:srgbClr val="000000">
                      <a:alpha val="43137"/>
                    </a:srgbClr>
                  </a:outerShdw>
                </a:effectLst>
                <a:latin typeface="+mn-lt"/>
                <a:ea typeface="+mn-ea"/>
                <a:cs typeface="Ali-A-Sharif" pitchFamily="2" charset="-78"/>
              </a:rPr>
              <a:t>- تساعد الأخصائيين النفسيين في جهودهم المساعدة الأطفال والمراهقين والراشدين والشيوخ، خاصة في مجال علم النفس العلاجي والتوجيه والإرشاد النفسي والتربوي والمهني.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 تعين دراسة قوانين ومبادی النمو وتحديد معاييره في اكتشاف أي انحراف أو اضطراب أو شذوذ في سلوك الفرد، وتتيح معرفة أسباب هذا الانحراف وتحديد طريقة </a:t>
            </a:r>
            <a:r>
              <a:rPr lang="ar-SA" sz="4000" b="1" dirty="0" smtClean="0">
                <a:effectLst>
                  <a:outerShdw blurRad="38100" dist="38100" dir="2700000" algn="tl">
                    <a:srgbClr val="000000">
                      <a:alpha val="43137"/>
                    </a:srgbClr>
                  </a:outerShdw>
                </a:effectLst>
                <a:latin typeface="+mn-lt"/>
                <a:ea typeface="+mn-ea"/>
                <a:cs typeface="Ali-A-Sharif" pitchFamily="2" charset="-78"/>
              </a:rPr>
              <a:t>علاجه</a:t>
            </a:r>
            <a:r>
              <a:rPr lang="ar-IQ" sz="4000" b="1" dirty="0">
                <a:effectLst>
                  <a:outerShdw blurRad="38100" dist="38100" dir="2700000" algn="tl">
                    <a:srgbClr val="000000">
                      <a:alpha val="43137"/>
                    </a:srgbClr>
                  </a:outerShdw>
                </a:effectLst>
                <a:latin typeface="+mn-lt"/>
                <a:ea typeface="+mn-ea"/>
                <a:cs typeface="Ali-A-Sharif" pitchFamily="2" charset="-78"/>
              </a:rPr>
              <a:t>.</a:t>
            </a:r>
            <a:endParaRPr lang="en-US" sz="36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667990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0836"/>
            <a:ext cx="12095018" cy="6594763"/>
          </a:xfrm>
        </p:spPr>
        <p:txBody>
          <a:bodyPr>
            <a:noAutofit/>
          </a:bodyPr>
          <a:lstStyle/>
          <a:p>
            <a:pPr algn="r" rtl="1">
              <a:lnSpc>
                <a:spcPct val="100000"/>
              </a:lnSpc>
            </a:pPr>
            <a:r>
              <a:rPr lang="ar-SA" sz="6600" b="1" dirty="0">
                <a:solidFill>
                  <a:srgbClr val="FF0000"/>
                </a:solidFill>
                <a:effectLst>
                  <a:outerShdw blurRad="38100" dist="38100" dir="2700000" algn="tl">
                    <a:srgbClr val="000000">
                      <a:alpha val="43137"/>
                    </a:srgbClr>
                  </a:outerShdw>
                </a:effectLst>
                <a:latin typeface="+mn-lt"/>
                <a:ea typeface="+mn-ea"/>
                <a:cs typeface="Ali-A-Sharif" pitchFamily="2" charset="-78"/>
              </a:rPr>
              <a:t>رابعاً: أهميته بالنسبة للمربين: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 تساعد في معرفة خصائص الأطفال والمراهقين وفي تؤثر في نموهم.</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 يؤدي فهم النمو العقلي ونمو الذكاء والقدرات الخاصة.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 تفيد في إدراك المعلم للفروق الفردية بين تلاميذه. </a:t>
            </a:r>
            <a:r>
              <a:rPr lang="en-US" sz="1400" b="1" dirty="0">
                <a:effectLst>
                  <a:outerShdw blurRad="38100" dist="38100" dir="2700000" algn="tl">
                    <a:srgbClr val="000000">
                      <a:alpha val="43137"/>
                    </a:srgbClr>
                  </a:outerShdw>
                </a:effectLst>
                <a:latin typeface="+mn-lt"/>
                <a:ea typeface="+mn-ea"/>
                <a:cs typeface="Ali-A-Sharif" pitchFamily="2" charset="-78"/>
              </a:rPr>
              <a:t/>
            </a:r>
            <a:br>
              <a:rPr lang="en-US" sz="1400" b="1" dirty="0">
                <a:effectLst>
                  <a:outerShdw blurRad="38100" dist="38100" dir="2700000" algn="tl">
                    <a:srgbClr val="000000">
                      <a:alpha val="43137"/>
                    </a:srgbClr>
                  </a:outerShdw>
                </a:effectLst>
                <a:latin typeface="+mn-lt"/>
                <a:ea typeface="+mn-ea"/>
                <a:cs typeface="Ali-A-Sharif" pitchFamily="2" charset="-78"/>
              </a:rPr>
            </a:br>
            <a:r>
              <a:rPr lang="ar-SA" sz="6600" b="1" dirty="0">
                <a:solidFill>
                  <a:srgbClr val="0070C0"/>
                </a:solidFill>
                <a:effectLst>
                  <a:outerShdw blurRad="38100" dist="38100" dir="2700000" algn="tl">
                    <a:srgbClr val="000000">
                      <a:alpha val="43137"/>
                    </a:srgbClr>
                  </a:outerShdw>
                </a:effectLst>
                <a:latin typeface="+mn-lt"/>
                <a:ea typeface="+mn-ea"/>
                <a:cs typeface="Ali-A-Sharif" pitchFamily="2" charset="-78"/>
              </a:rPr>
              <a:t>خامساً: أهميته بالنسبة للوالدين: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200" b="1" dirty="0">
                <a:effectLst>
                  <a:outerShdw blurRad="38100" dist="38100" dir="2700000" algn="tl">
                    <a:srgbClr val="000000">
                      <a:alpha val="43137"/>
                    </a:srgbClr>
                  </a:outerShdw>
                </a:effectLst>
                <a:latin typeface="+mn-lt"/>
                <a:ea typeface="+mn-ea"/>
                <a:cs typeface="Ali-A-Sharif" pitchFamily="2" charset="-78"/>
              </a:rPr>
              <a:t>- تساعد الوالدين في معرفة خصائص الأطفال والمراهقين مما يعينهم في عملية التنشئة.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 تعين الوالدين على نفهم مراحل النمو والانتقال من مرحلة إلى أخرى.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 تتيح معرفة الفروق الفردية الشاسعة في معدلات النمو. </a:t>
            </a:r>
            <a:endParaRPr lang="en-US" b="1" dirty="0">
              <a:solidFill>
                <a:srgbClr val="00B0F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8310229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11887200" cy="6594763"/>
          </a:xfrm>
        </p:spPr>
        <p:txBody>
          <a:bodyPr>
            <a:noAutofit/>
          </a:bodyPr>
          <a:lstStyle/>
          <a:p>
            <a:pPr algn="r" rtl="1"/>
            <a:r>
              <a:rPr lang="ar-SA"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سادساً</a:t>
            </a:r>
            <a:r>
              <a:rPr lang="ar-SA" sz="4800" b="1" dirty="0">
                <a:solidFill>
                  <a:srgbClr val="FF0000"/>
                </a:solidFill>
                <a:effectLst>
                  <a:outerShdw blurRad="38100" dist="38100" dir="2700000" algn="tl">
                    <a:srgbClr val="000000">
                      <a:alpha val="43137"/>
                    </a:srgbClr>
                  </a:outerShdw>
                </a:effectLst>
                <a:latin typeface="+mn-lt"/>
                <a:ea typeface="+mn-ea"/>
                <a:cs typeface="Ali-A-Sharif" pitchFamily="2" charset="-78"/>
              </a:rPr>
              <a:t>: أهميته بالنسبة للأفراد: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 تفيد بالنسبة للأطفال، فبفضل الفهم لعلم نفس النمو أصبح التوجيه على أساس دليل علمي ممكناً.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 تساعد في أنْ يفهم كل فرد طبيعة المرحلة التي يعيشها. </a:t>
            </a:r>
            <a:r>
              <a:rPr lang="ar-IQ" sz="3600" b="1" dirty="0" smtClean="0">
                <a:effectLst>
                  <a:outerShdw blurRad="38100" dist="38100" dir="2700000" algn="tl">
                    <a:srgbClr val="000000">
                      <a:alpha val="43137"/>
                    </a:srgbClr>
                  </a:outerShdw>
                </a:effectLst>
                <a:latin typeface="+mn-lt"/>
                <a:ea typeface="+mn-ea"/>
                <a:cs typeface="Ali-A-Sharif" pitchFamily="2" charset="-78"/>
              </a:rPr>
              <a:t/>
            </a:r>
            <a:br>
              <a:rPr lang="ar-IQ" sz="3600" b="1" dirty="0" smtClean="0">
                <a:effectLst>
                  <a:outerShdw blurRad="38100" dist="38100" dir="2700000" algn="tl">
                    <a:srgbClr val="000000">
                      <a:alpha val="43137"/>
                    </a:srgbClr>
                  </a:outerShdw>
                </a:effectLst>
                <a:latin typeface="+mn-lt"/>
                <a:ea typeface="+mn-ea"/>
                <a:cs typeface="Ali-A-Sharif" pitchFamily="2" charset="-78"/>
              </a:rPr>
            </a:br>
            <a:r>
              <a:rPr lang="en-US" sz="900" b="1" dirty="0">
                <a:effectLst>
                  <a:outerShdw blurRad="38100" dist="38100" dir="2700000" algn="tl">
                    <a:srgbClr val="000000">
                      <a:alpha val="43137"/>
                    </a:srgbClr>
                  </a:outerShdw>
                </a:effectLst>
                <a:latin typeface="+mn-lt"/>
                <a:ea typeface="+mn-ea"/>
                <a:cs typeface="Ali-A-Sharif" pitchFamily="2" charset="-78"/>
              </a:rPr>
              <a:t/>
            </a:r>
            <a:br>
              <a:rPr lang="en-US" sz="900" b="1" dirty="0">
                <a:effectLst>
                  <a:outerShdw blurRad="38100" dist="38100" dir="2700000" algn="tl">
                    <a:srgbClr val="000000">
                      <a:alpha val="43137"/>
                    </a:srgbClr>
                  </a:outerShdw>
                </a:effectLst>
                <a:latin typeface="+mn-lt"/>
                <a:ea typeface="+mn-ea"/>
                <a:cs typeface="Ali-A-Sharif" pitchFamily="2" charset="-78"/>
              </a:rPr>
            </a:br>
            <a:r>
              <a:rPr lang="ar-SA" sz="4800" b="1" dirty="0">
                <a:solidFill>
                  <a:srgbClr val="FF0000"/>
                </a:solidFill>
                <a:effectLst>
                  <a:outerShdw blurRad="38100" dist="38100" dir="2700000" algn="tl">
                    <a:srgbClr val="000000">
                      <a:alpha val="43137"/>
                    </a:srgbClr>
                  </a:outerShdw>
                </a:effectLst>
                <a:latin typeface="+mn-lt"/>
                <a:ea typeface="+mn-ea"/>
                <a:cs typeface="Ali-A-Sharif" pitchFamily="2" charset="-78"/>
              </a:rPr>
              <a:t>سابعاً: أهميته بالنسبة للمجتمع: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 يفيد فهم الفرد ونموه النفسي وتطور مظاهر النمو في تحديد أحسن الشروط الوراثية والبيئية.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 تعين على فهم المشكلات الاجتماعية وثيقة الصلة بتكوين ونمو شخصية الفرد والعمل على الوقاية منها و علاج ما يظهر منها.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 تساعد في ضبط السلوك وتقويمه في الحاضر بهدف تحقيق أفضل مستوى من التوافق، مما يحقق الصحة النفسية حاضراً ومستقبلاً.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 تؤدي إلى التنبؤ كهدف رئيسي يساعد في عملية التوجيه مستقبلاً، حتى يفيد المجتمع أقصى فائدة من أبنائه</a:t>
            </a:r>
            <a:r>
              <a:rPr lang="ar-SA" sz="3600" b="1" dirty="0" smtClean="0">
                <a:effectLst>
                  <a:outerShdw blurRad="38100" dist="38100" dir="2700000" algn="tl">
                    <a:srgbClr val="000000">
                      <a:alpha val="43137"/>
                    </a:srgbClr>
                  </a:outerShdw>
                </a:effectLst>
                <a:latin typeface="+mn-lt"/>
                <a:ea typeface="+mn-ea"/>
                <a:cs typeface="Ali-A-Sharif" pitchFamily="2" charset="-78"/>
              </a:rPr>
              <a:t>.</a:t>
            </a:r>
            <a:endParaRPr lang="en-US" sz="4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6152990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809</TotalTime>
  <Words>1608</Words>
  <Application>Microsoft Office PowerPoint</Application>
  <PresentationFormat>Custom</PresentationFormat>
  <Paragraphs>116</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لقمان صمد برادۆستى</vt:lpstr>
      <vt:lpstr>المُحَاضَرَةُ الثانية/ النُّمُوّ: مظاهره- مبادءُه- العوامل المؤثرة عليه</vt:lpstr>
      <vt:lpstr>بداية دراسة النُّمو</vt:lpstr>
      <vt:lpstr>علم ظهر هذا العلم في أواخر القرن ((19)), وكان تركيزه على فترات عمرية معينة, وظلَّ على هذا النحو لعقود طويلة متتابعة, وكانت الاهتمامات المبكرة مقتصرة على أطفال المدارس، ثم امتدَّ الاهتمام إلى سنوات ما قبل المدرسة، وبعد ذلك إلى سنَّ المهد "الوليد والرضيع"، فإلى مرحلة الجنين "مرحلة ما قبل الولادة".               وبعد الحرب العالمية الأولى بقليل, بدأت البحوث حول المراهقة في الظهور والذيوع, وخلال فترة ما بين الحربين ظهرت بعض الدراسات حول الرشد المبكر، إلّا أنها لم تتناول النمو في هذه المرحلة بالمعنى المعتاد، بل ركزت على قضايا معينة مثل ذكاء الراشدين وسمات شخصياتهم, ويذكر "مايلز miles, 1933" أنّه حتى عام 1933 لم تتجاوز بحوث سيكولوجية النُّمو السنوات الخمس والعشرين الأولى من حياة الإنسان، بينما تركت السنوات الخمسون أو الستون التالية. </vt:lpstr>
      <vt:lpstr>ومنذ الحرب العالمية الثانية ازداد الاهتمام التدريجي بالرشد، وخاصةً مع زيادة الاهتمام بحركة تعليم الكبار.  أما الاهتمام بالمسنين فلم يظهر بشكلٍ واضحٍ إلّا منذ مطلع الستيات من هذا القرن، وكان السبب الجوهري في ذلك الزيادة السريعة في عددهم, ونسبتهم في الإحصاءات السكانية العامة، وما تتطلب ذلك من دراسة لمشكلاتهم, وتحديد أنواع الخدمات التي يجب أنْ توجه إليهم.</vt:lpstr>
      <vt:lpstr>        أهمّية دراسة النُّمو</vt:lpstr>
      <vt:lpstr>ثالثاً: أهميته بالنسبة لعلماء النَّفس:  - تساعد الأخصائيين النفسيين في جهودهم المساعدة الأطفال والمراهقين والراشدين والشيوخ، خاصة في مجال علم النفس العلاجي والتوجيه والإرشاد النفسي والتربوي والمهني.  - تعين دراسة قوانين ومبادی النمو وتحديد معاييره في اكتشاف أي انحراف أو اضطراب أو شذوذ في سلوك الفرد، وتتيح معرفة أسباب هذا الانحراف وتحديد طريقة علاجه.</vt:lpstr>
      <vt:lpstr>رابعاً: أهميته بالنسبة للمربين:  - تساعد في معرفة خصائص الأطفال والمراهقين وفي تؤثر في نموهم. - يؤدي فهم النمو العقلي ونمو الذكاء والقدرات الخاصة.  - تفيد في إدراك المعلم للفروق الفردية بين تلاميذه.  خامساً: أهميته بالنسبة للوالدين:  - تساعد الوالدين في معرفة خصائص الأطفال والمراهقين مما يعينهم في عملية التنشئة.  - تعين الوالدين على نفهم مراحل النمو والانتقال من مرحلة إلى أخرى.  - تتيح معرفة الفروق الفردية الشاسعة في معدلات النمو. </vt:lpstr>
      <vt:lpstr>سادساً: أهميته بالنسبة للأفراد:  - تفيد بالنسبة للأطفال، فبفضل الفهم لعلم نفس النمو أصبح التوجيه على أساس دليل علمي ممكناً.  - تساعد في أنْ يفهم كل فرد طبيعة المرحلة التي يعيشها.   سابعاً: أهميته بالنسبة للمجتمع:  - يفيد فهم الفرد ونموه النفسي وتطور مظاهر النمو في تحديد أحسن الشروط الوراثية والبيئية.  - تعين على فهم المشكلات الاجتماعية وثيقة الصلة بتكوين ونمو شخصية الفرد والعمل على الوقاية منها و علاج ما يظهر منها.   - تساعد في ضبط السلوك وتقويمه في الحاضر بهدف تحقيق أفضل مستوى من التوافق، مما يحقق الصحة النفسية حاضراً ومستقبلاً.  - تؤدي إلى التنبؤ كهدف رئيسي يساعد في عملية التوجيه مستقبلاً، حتى يفيد المجتمع أقصى فائدة من أبنائه.</vt:lpstr>
      <vt:lpstr>ظاهرة النُّمو:- بعد النُّمو بمعناه النَّفسي يَعني التَّغيرات الجسميَّة والفِسيولوجيَّة من حيث الطُّول والوزن والحجم والتَّغيرات التـي تحــدث فــي أجـهــزة الجســم ، مــن الجانب العقلــي والمعـرفــي والسُّلوكـي والانفعالـي والاجتماعي.  وبإيجاز فإنَّ مَظَاهر النُّمو المختلفة تتضح فيما يلي حيث إِنَّ :   1- النُّمُو الجِسْمِي:  يَتَمَثَّلُ في التَّطورات التي تطرأ على ملامح الجسم الظاهرة، ومنها تغيرات كمية في الطُّول والوزن والحجم ونمو الأجهزة الدَّاخلية، وتغيرات عددية في ظهور أعداد جديدة من الأسنان. ونمو الأعضاء قد تسرع في مرحلة وتبطيء في مرحلة أخرى.</vt:lpstr>
      <vt:lpstr>2- النُّمُو الحَرَكِي:  فيشمل التَّغيرات التي تطرأ على حركات الطفل وزحفه ووقوفه ومشيه وكذلك قفزه وجريه والمهارات الحركية اليدوية والحركية الأخرى ومنها مهارات اللعب .  3- النُّمُو العَقْلي:  يشمل كلّ التَّغيرات التي تطرأ على العمليَّات العقليَّة سواء الإدراك والتخيّل أو التَّفكير والتَّعليل والتَّفسير كما يشمل القدرات العقليَّة كالذَّكاء والقُدرات الخاصَّة . </vt:lpstr>
      <vt:lpstr>4- النُّمُو الانْفِعَالِي:  يتمثَّل في التَّغيــرات التي تطــرأ على نمو الانفعالات ومثيراتها وكذلك أساليـب الاستجابة نحو شيىء ما، وردود الأفعال نحو الآخرين والمثيرات الأخرى، والعواطف.  6- النُّمُو الاجْتِمَاعِي:  يتمثل في التَّغيرات التي تطرأ على العلاقات الاجتماعيَّة مع أفراد الأسرة والأقران والآخرين.</vt:lpstr>
      <vt:lpstr>القوانين والمبادئ العامة للنُّمو</vt:lpstr>
      <vt:lpstr>2 - يسير النّمو في اتجاهات محددة:  أ - الاتجاه من الرأس إلى القدمين أو الاتجاه من أعلى إلى أسفل مثل: حركات الرأس قبل الوقوف. ومثل الجلوس قبل الوقوف أو المشي.   ب - الاتجاه من الوسط إلى الأطراف، مثل: استخدام مفاصل الرسغ والكوع قبل استخدام الأطراف. الجلوس قبل الكلام والمشي.</vt:lpstr>
      <vt:lpstr>3 - تتأثر كل مرحلة من مراحل النُّمو بالمرحلة السَّابقة وتؤثر في المرحلة التالية لها  كل مرحلة هي امتداد للمرحلة السابقة لها وتمهيد للمرحلة التالية، مثال: إصابة الأم بالحصبة الألمانية خلال الثَّلاث أشهر الأولى من الحمل تؤدي إلى ولادة طفل مشوهاً ويبقى كذلك. مثال : العام الأول من حياة الطفل يعتبر عاماً حاسماً في نمو الشعور بالثقة، وفقدان الرعاية والاهتمام الكافي يؤدي إلى الفشل في تكوين علاقات اجتماعية صحيحة في المستقبل.</vt:lpstr>
      <vt:lpstr>4 - يتأثر النُّمو بالعوامل الداخليَّة والخارجيَّة:  العوامل الوراثية (الداخليَّة) تظهر في الصفات الجسمية والعقلية كالذكاء والقدرات العقلية الخاصة. أما العوامل البيئية (الخارجيَّة) تظهر في الصفات الانفعالية والاجتماعية والنفسية .  كما تؤثر عملية التفاعل بين الوراثة والبيئة في النُّمو.</vt:lpstr>
      <vt:lpstr>5 - يخضع النّمو لمبدأ الفروق الفردية:  أساس هذا المبدأ هو عاملي الوراثة والبيئة. لكل فرد سرعته في النمو تختلف عن الآخرين، وأسلوبه في الحياة، وطريقته في التعلم, وقدرات ومهارات....                 16%              68%              16%                  متفوقين              متوسط             ضعيف</vt:lpstr>
      <vt:lpstr>6 - النُّمو يتضمن التغير الكمي والكيفي:  التغير الكمي يتضمن الزيادة في حجم الأعضاء، أما الكيفي فيتضمن الزيادة في القدرة الوظيفية للعضو مصاحبةً للزيادة في الحجم. مثل: زيادة حجم الذراعين يصاحبها زيادة في كفاءتها الوظيفية.... </vt:lpstr>
      <vt:lpstr>7 - اختلاف معدل سرعة النُّمو: تختلف سرعة النُّمو من مرحلة إلى أخرى ، وبين كل جانب من جوانب النمو ، ومن فرد إلى آخر ..  8 - النُّمو يمكن التَّنبُّؤ بـه:  من خلال التعرف على ما يمتلكه الفرد من قدرات حالية يمكن التنبؤ بما سوف ينجزه مستقبلاً. </vt:lpstr>
      <vt:lpstr>مطالب النُّمو</vt:lpstr>
      <vt:lpstr>مصادر مطالب النُّمو</vt:lpstr>
      <vt:lpstr>المصدر الثاني: النمط الثقافي للمجتمع الذي يوجد فيه الفرد  مثال: مطالب النُّمو في المجتمعات المعاصرة تتطلب أنْ يكتسب الفرد مهارات استخدام الكومبيوتر والإنترنت ووسائل الاتصال الحديثة حتى يستطيع أنْ يتكيف مع الحياة المعاصرة المصدر الثالث: الفــرد نـفـســـه  ما يبذله الفرد في سبيل تعلُّمه وإتقانه للمهارات والمعارف المختلفة تعتبر من الأمور الهامَّة في تحقيق طموحاته ، وحصوله على الرِّزق وعلى الاستقرار الاجتماعي ولكي يؤدي دوره بشكل متوازن في الحياة . </vt:lpstr>
      <vt:lpstr>مطالب النُّمو خلال مراحل عمر الإنسان</vt:lpstr>
      <vt:lpstr>ثانياً: مطالب النُّمو في مراحل المراهقة من (12- 21)</vt:lpstr>
      <vt:lpstr>ثالثاً: مطالب النُّمو في مرحلة الرُّشد والنُّضج (من 21- 40)</vt:lpstr>
      <vt:lpstr>رابعاً: مطالب النُّمو في مرحلة وسط العمر (من 40- 60)</vt:lpstr>
      <vt:lpstr>خامساً: مطالب النُّمو في مرحلة الشيخوخة (60- الموت)</vt:lpstr>
      <vt:lpstr> العوامل المؤثّره على النُّمو</vt:lpstr>
      <vt:lpstr>أولاً/ العَوَامِلُ الوِرَاثِيَّة</vt:lpstr>
      <vt:lpstr>              الصِّفات الأساسيَّة للهيئة البشريَّة والتراكيب الدَّاخليَّة المميزة لها، فلا يولد الطفل بخياشيم أو أجنحة لأنَّ كل ما تحمله المورثات من صفات لا يخرج أصلاً عن الإطار العام للبشر                 يرث الطفل جنسه: ذكر أو أنثى .                 يرث الطفل مقدار طول قامته ولون بشرته ولون عينيه وغزارة شعره ونعومته.                  يرث الفردُ مَدَى كفاءة حواسه .                  يرث الفرد أيضاً مدى كفاءة أنسجة المخ وقدرتها على القيام بالأعمال المنوطة بها وأشهرها العمليات العقليَّة العليا بالإضافة إلى التَّذكر والتَّعرف والنَّقد والإبداع .</vt:lpstr>
      <vt:lpstr>                قد يرث الطفل صفة كالصَّلع وقد لا يرثها فإنْ ورثها طفل ذكر فإنّها تكمن حتى يتقدَّم به السِّن ويفرز جسمه هرموناً ذكرياً يتسبّب في إظهارها، أما إذا ورثتها أنثى فإنَّها تظلّ كامنة بخلاياها ولا تظهر لعدم إفراز جسمها لذلك الهرمون .                     قد يرث الفردُ بعض الصِّفات العصبيَّة والسُّلوكيَّة عن والديه أو أسلافه كالاكتئاب أو السُّلوك الاندفاعي وكلُّ ذلك يؤثر على معدلات نمو الطِّفل في المكونات المختلفة لشخصيَّته</vt:lpstr>
      <vt:lpstr>ثانياً/ العَوَامِلُ البيئيَّة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HP</cp:lastModifiedBy>
  <cp:revision>259</cp:revision>
  <dcterms:created xsi:type="dcterms:W3CDTF">2020-11-06T17:51:24Z</dcterms:created>
  <dcterms:modified xsi:type="dcterms:W3CDTF">2023-09-15T07:25:53Z</dcterms:modified>
</cp:coreProperties>
</file>