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g"/>
  <Override PartName="/ppt/media/image5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20.jpg" ContentType="image/jpg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411200" cy="100584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53300BA-A1C5-4537-9C62-18C4DAE2D5B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536" y="68"/>
      </p:cViewPr>
      <p:guideLst>
        <p:guide orient="horz" pos="2880"/>
        <p:guide pos="37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4602" y="1176706"/>
            <a:ext cx="8240489" cy="3727432"/>
          </a:xfrm>
        </p:spPr>
        <p:txBody>
          <a:bodyPr bIns="0" anchor="b">
            <a:normAutofit/>
          </a:bodyPr>
          <a:lstStyle>
            <a:lvl1pPr algn="l">
              <a:defRPr sz="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4602" y="5179101"/>
            <a:ext cx="8240489" cy="1433844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347" b="0" cap="all" baseline="0">
                <a:solidFill>
                  <a:schemeClr val="tx1"/>
                </a:solidFill>
              </a:defRPr>
            </a:lvl1pPr>
            <a:lvl2pPr marL="502931" indent="0" algn="ctr">
              <a:buNone/>
              <a:defRPr sz="2200"/>
            </a:lvl2pPr>
            <a:lvl3pPr marL="1005863" indent="0" algn="ctr">
              <a:buNone/>
              <a:defRPr sz="1980"/>
            </a:lvl3pPr>
            <a:lvl4pPr marL="1508794" indent="0" algn="ctr">
              <a:buNone/>
              <a:defRPr sz="1760"/>
            </a:lvl4pPr>
            <a:lvl5pPr marL="2011726" indent="0" algn="ctr">
              <a:buNone/>
              <a:defRPr sz="1760"/>
            </a:lvl5pPr>
            <a:lvl6pPr marL="2514657" indent="0" algn="ctr">
              <a:buNone/>
              <a:defRPr sz="1760"/>
            </a:lvl6pPr>
            <a:lvl7pPr marL="3017589" indent="0" algn="ctr">
              <a:buNone/>
              <a:defRPr sz="1760"/>
            </a:lvl7pPr>
            <a:lvl8pPr marL="3520520" indent="0" algn="ctr">
              <a:buNone/>
              <a:defRPr sz="1760"/>
            </a:lvl8pPr>
            <a:lvl9pPr marL="4023451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601" y="482986"/>
            <a:ext cx="4526562" cy="45349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04232" y="1171827"/>
            <a:ext cx="1176274" cy="738581"/>
          </a:xfrm>
        </p:spPr>
        <p:txBody>
          <a:bodyPr/>
          <a:lstStyle/>
          <a:p>
            <a:pPr marL="38099">
              <a:lnSpc>
                <a:spcPts val="1405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05"/>
                </a:lnSpc>
              </a:pPr>
              <a:t>‹#›</a:t>
            </a:fld>
            <a:endParaRPr lang="en-US" spc="-25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14602" y="5175195"/>
            <a:ext cx="82404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66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2117121" y="2709062"/>
            <a:ext cx="96379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05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05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2303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6442" y="1171829"/>
            <a:ext cx="1617773" cy="683450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7121" y="1171829"/>
            <a:ext cx="7774939" cy="68345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05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05"/>
                </a:lnSpc>
              </a:pPr>
              <a:t>‹#›</a:t>
            </a:fld>
            <a:endParaRPr lang="en-US" spc="-25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146441" y="1171829"/>
            <a:ext cx="0" cy="683450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29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05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05"/>
                </a:lnSpc>
              </a:pPr>
              <a:t>‹#›</a:t>
            </a:fld>
            <a:endParaRPr lang="en-US" spc="-25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17121" y="2709062"/>
            <a:ext cx="96379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67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20" y="2575658"/>
            <a:ext cx="8238270" cy="2768993"/>
          </a:xfrm>
        </p:spPr>
        <p:txBody>
          <a:bodyPr anchor="b">
            <a:normAutofit/>
          </a:bodyPr>
          <a:lstStyle>
            <a:lvl1pPr algn="l"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7121" y="5582422"/>
            <a:ext cx="8238270" cy="1485629"/>
          </a:xfrm>
        </p:spPr>
        <p:txBody>
          <a:bodyPr tIns="91440">
            <a:normAutofit/>
          </a:bodyPr>
          <a:lstStyle>
            <a:lvl1pPr marL="0" indent="0" algn="l">
              <a:buNone/>
              <a:defRPr sz="2640">
                <a:solidFill>
                  <a:schemeClr val="tx1"/>
                </a:solidFill>
              </a:defRPr>
            </a:lvl1pPr>
            <a:lvl2pPr marL="50293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63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94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726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57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89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451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05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05"/>
                </a:lnSpc>
              </a:pPr>
              <a:t>‹#›</a:t>
            </a:fld>
            <a:endParaRPr lang="en-US" spc="-25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17120" y="5580645"/>
            <a:ext cx="82382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06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21" y="1180506"/>
            <a:ext cx="9637970" cy="1553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7119" y="2953773"/>
            <a:ext cx="4584611" cy="50417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0800" y="2953774"/>
            <a:ext cx="4584290" cy="5041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05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05"/>
                </a:lnSpc>
              </a:pPr>
              <a:t>‹#›</a:t>
            </a:fld>
            <a:endParaRPr lang="en-US" spc="-25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17121" y="2709062"/>
            <a:ext cx="96379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12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2117121" y="2709062"/>
            <a:ext cx="96379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20" y="1179441"/>
            <a:ext cx="9637971" cy="15492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7120" y="2962007"/>
            <a:ext cx="4584457" cy="117618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227" b="0" cap="all" baseline="0">
                <a:solidFill>
                  <a:schemeClr val="accent1"/>
                </a:solidFill>
              </a:defRPr>
            </a:lvl1pPr>
            <a:lvl2pPr marL="502931" indent="0">
              <a:buNone/>
              <a:defRPr sz="2200" b="1"/>
            </a:lvl2pPr>
            <a:lvl3pPr marL="1005863" indent="0">
              <a:buNone/>
              <a:defRPr sz="1980" b="1"/>
            </a:lvl3pPr>
            <a:lvl4pPr marL="1508794" indent="0">
              <a:buNone/>
              <a:defRPr sz="1760" b="1"/>
            </a:lvl4pPr>
            <a:lvl5pPr marL="2011726" indent="0">
              <a:buNone/>
              <a:defRPr sz="1760" b="1"/>
            </a:lvl5pPr>
            <a:lvl6pPr marL="2514657" indent="0">
              <a:buNone/>
              <a:defRPr sz="1760" b="1"/>
            </a:lvl6pPr>
            <a:lvl7pPr marL="3017589" indent="0">
              <a:buNone/>
              <a:defRPr sz="1760" b="1"/>
            </a:lvl7pPr>
            <a:lvl8pPr marL="3520520" indent="0">
              <a:buNone/>
              <a:defRPr sz="1760" b="1"/>
            </a:lvl8pPr>
            <a:lvl9pPr marL="4023451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7120" y="4142263"/>
            <a:ext cx="4584457" cy="3878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70800" y="2967073"/>
            <a:ext cx="4584290" cy="117661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227" b="0" cap="all" baseline="0">
                <a:solidFill>
                  <a:schemeClr val="accent1"/>
                </a:solidFill>
              </a:defRPr>
            </a:lvl1pPr>
            <a:lvl2pPr marL="502931" indent="0">
              <a:buNone/>
              <a:defRPr sz="2200" b="1"/>
            </a:lvl2pPr>
            <a:lvl3pPr marL="1005863" indent="0">
              <a:buNone/>
              <a:defRPr sz="1980" b="1"/>
            </a:lvl3pPr>
            <a:lvl4pPr marL="1508794" indent="0">
              <a:buNone/>
              <a:defRPr sz="1760" b="1"/>
            </a:lvl4pPr>
            <a:lvl5pPr marL="2011726" indent="0">
              <a:buNone/>
              <a:defRPr sz="1760" b="1"/>
            </a:lvl5pPr>
            <a:lvl6pPr marL="2514657" indent="0">
              <a:buNone/>
              <a:defRPr sz="1760" b="1"/>
            </a:lvl6pPr>
            <a:lvl7pPr marL="3017589" indent="0">
              <a:buNone/>
              <a:defRPr sz="1760" b="1"/>
            </a:lvl7pPr>
            <a:lvl8pPr marL="3520520" indent="0">
              <a:buNone/>
              <a:defRPr sz="1760" b="1"/>
            </a:lvl8pPr>
            <a:lvl9pPr marL="4023451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70800" y="4138188"/>
            <a:ext cx="4584290" cy="386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05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05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67020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2117121" y="2709062"/>
            <a:ext cx="96379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05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05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52475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05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05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45388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595" y="1171828"/>
            <a:ext cx="3558060" cy="3295772"/>
          </a:xfrm>
        </p:spPr>
        <p:txBody>
          <a:bodyPr anchor="b">
            <a:normAutofit/>
          </a:bodyPr>
          <a:lstStyle>
            <a:lvl1pPr algn="l"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429" y="1171828"/>
            <a:ext cx="5614661" cy="683294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0596" y="4701389"/>
            <a:ext cx="3560141" cy="3297332"/>
          </a:xfrm>
        </p:spPr>
        <p:txBody>
          <a:bodyPr>
            <a:normAutofit/>
          </a:bodyPr>
          <a:lstStyle>
            <a:lvl1pPr marL="0" indent="0" algn="l">
              <a:buNone/>
              <a:defRPr sz="2347"/>
            </a:lvl1pPr>
            <a:lvl2pPr marL="502931" indent="0">
              <a:buNone/>
              <a:defRPr sz="1540"/>
            </a:lvl2pPr>
            <a:lvl3pPr marL="1005863" indent="0">
              <a:buNone/>
              <a:defRPr sz="1320"/>
            </a:lvl3pPr>
            <a:lvl4pPr marL="1508794" indent="0">
              <a:buNone/>
              <a:defRPr sz="1100"/>
            </a:lvl4pPr>
            <a:lvl5pPr marL="2011726" indent="0">
              <a:buNone/>
              <a:defRPr sz="1100"/>
            </a:lvl5pPr>
            <a:lvl6pPr marL="2514657" indent="0">
              <a:buNone/>
              <a:defRPr sz="1100"/>
            </a:lvl6pPr>
            <a:lvl7pPr marL="3017589" indent="0">
              <a:buNone/>
              <a:defRPr sz="1100"/>
            </a:lvl7pPr>
            <a:lvl8pPr marL="3520520" indent="0">
              <a:buNone/>
              <a:defRPr sz="1100"/>
            </a:lvl8pPr>
            <a:lvl9pPr marL="402345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05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05"/>
                </a:lnSpc>
              </a:pPr>
              <a:t>‹#›</a:t>
            </a:fld>
            <a:endParaRPr lang="en-US" spc="-25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14564" y="4701387"/>
            <a:ext cx="35541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84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328202" y="707185"/>
            <a:ext cx="5150034" cy="7552015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084" y="1656619"/>
            <a:ext cx="4759238" cy="2684857"/>
          </a:xfrm>
        </p:spPr>
        <p:txBody>
          <a:bodyPr anchor="b">
            <a:normAutofit/>
          </a:bodyPr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72188" y="1646397"/>
            <a:ext cx="3277997" cy="5670613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520"/>
            </a:lvl1pPr>
            <a:lvl2pPr marL="502931" indent="0">
              <a:buNone/>
              <a:defRPr sz="3080"/>
            </a:lvl2pPr>
            <a:lvl3pPr marL="1005863" indent="0">
              <a:buNone/>
              <a:defRPr sz="2640"/>
            </a:lvl3pPr>
            <a:lvl4pPr marL="1508794" indent="0">
              <a:buNone/>
              <a:defRPr sz="2200"/>
            </a:lvl4pPr>
            <a:lvl5pPr marL="2011726" indent="0">
              <a:buNone/>
              <a:defRPr sz="2200"/>
            </a:lvl5pPr>
            <a:lvl6pPr marL="2514657" indent="0">
              <a:buNone/>
              <a:defRPr sz="2200"/>
            </a:lvl6pPr>
            <a:lvl7pPr marL="3017589" indent="0">
              <a:buNone/>
              <a:defRPr sz="2200"/>
            </a:lvl7pPr>
            <a:lvl8pPr marL="3520520" indent="0">
              <a:buNone/>
              <a:defRPr sz="2200"/>
            </a:lvl8pPr>
            <a:lvl9pPr marL="4023451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22" y="4614121"/>
            <a:ext cx="4752419" cy="2938822"/>
          </a:xfrm>
        </p:spPr>
        <p:txBody>
          <a:bodyPr>
            <a:normAutofit/>
          </a:bodyPr>
          <a:lstStyle>
            <a:lvl1pPr marL="0" indent="0" algn="l">
              <a:buNone/>
              <a:defRPr sz="2640"/>
            </a:lvl1pPr>
            <a:lvl2pPr marL="502931" indent="0">
              <a:buNone/>
              <a:defRPr sz="1540"/>
            </a:lvl2pPr>
            <a:lvl3pPr marL="1005863" indent="0">
              <a:buNone/>
              <a:defRPr sz="1320"/>
            </a:lvl3pPr>
            <a:lvl4pPr marL="1508794" indent="0">
              <a:buNone/>
              <a:defRPr sz="1100"/>
            </a:lvl4pPr>
            <a:lvl5pPr marL="2011726" indent="0">
              <a:buNone/>
              <a:defRPr sz="1100"/>
            </a:lvl5pPr>
            <a:lvl6pPr marL="2514657" indent="0">
              <a:buNone/>
              <a:defRPr sz="1100"/>
            </a:lvl6pPr>
            <a:lvl7pPr marL="3017589" indent="0">
              <a:buNone/>
              <a:defRPr sz="1100"/>
            </a:lvl7pPr>
            <a:lvl8pPr marL="3520520" indent="0">
              <a:buNone/>
              <a:defRPr sz="1100"/>
            </a:lvl8pPr>
            <a:lvl9pPr marL="402345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07107" y="8022458"/>
            <a:ext cx="4770216" cy="469514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8378" y="467341"/>
            <a:ext cx="4768944" cy="4706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405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05"/>
                </a:lnSpc>
              </a:pPr>
              <a:t>‹#›</a:t>
            </a:fld>
            <a:endParaRPr lang="en-US" spc="-25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13879" y="4610621"/>
            <a:ext cx="47549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46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56410"/>
            <a:ext cx="13411200" cy="598329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8939705"/>
            <a:ext cx="13411201" cy="113626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8948320"/>
            <a:ext cx="134112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7121" y="1179963"/>
            <a:ext cx="9637970" cy="1538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7121" y="2956409"/>
            <a:ext cx="9637970" cy="506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1595" y="484543"/>
            <a:ext cx="3473495" cy="453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7120" y="482986"/>
            <a:ext cx="5916539" cy="453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330" y="1171827"/>
            <a:ext cx="1167094" cy="7385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107">
                <a:solidFill>
                  <a:schemeClr val="accent1"/>
                </a:solidFill>
              </a:defRPr>
            </a:lvl1pPr>
          </a:lstStyle>
          <a:p>
            <a:pPr marL="38099">
              <a:lnSpc>
                <a:spcPts val="1405"/>
              </a:lnSpc>
            </a:pPr>
            <a:fld id="{81D60167-4931-47E6-BA6A-407CBD079E47}" type="slidenum">
              <a:rPr lang="en-US" spc="-25" smtClean="0"/>
              <a:pPr marL="38099">
                <a:lnSpc>
                  <a:spcPts val="1405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83033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1005863" rtl="0" eaLnBrk="1" latinLnBrk="0" hangingPunct="1">
        <a:lnSpc>
          <a:spcPct val="90000"/>
        </a:lnSpc>
        <a:spcBef>
          <a:spcPct val="0"/>
        </a:spcBef>
        <a:buNone/>
        <a:defRPr sz="4693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35288" indent="-335288" algn="l" defTabSz="1005863" rtl="0" eaLnBrk="1" latinLnBrk="0" hangingPunct="1">
        <a:lnSpc>
          <a:spcPct val="120000"/>
        </a:lnSpc>
        <a:spcBef>
          <a:spcPts val="14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9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05863" indent="-335288" algn="l" defTabSz="1005863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347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76438" indent="-335288" algn="l" defTabSz="1005863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347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347013" indent="-335288" algn="l" defTabSz="1005863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5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17589" indent="-335288" algn="l" defTabSz="1005863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120000"/>
        </a:lnSpc>
        <a:spcBef>
          <a:spcPts val="7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31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63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94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726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7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89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520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451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401" y="3794125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177800" y="0"/>
                </a:moveTo>
                <a:lnTo>
                  <a:pt x="0" y="0"/>
                </a:lnTo>
                <a:lnTo>
                  <a:pt x="0" y="177800"/>
                </a:lnTo>
                <a:lnTo>
                  <a:pt x="177800" y="177800"/>
                </a:lnTo>
                <a:lnTo>
                  <a:pt x="177800" y="0"/>
                </a:lnTo>
                <a:close/>
              </a:path>
            </a:pathLst>
          </a:custGeom>
          <a:solidFill>
            <a:srgbClr val="7CE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4400" y="3794125"/>
            <a:ext cx="1257300" cy="177800"/>
          </a:xfrm>
          <a:custGeom>
            <a:avLst/>
            <a:gdLst/>
            <a:ahLst/>
            <a:cxnLst/>
            <a:rect l="l" t="t" r="r" b="b"/>
            <a:pathLst>
              <a:path w="1257300" h="177800">
                <a:moveTo>
                  <a:pt x="1257300" y="0"/>
                </a:moveTo>
                <a:lnTo>
                  <a:pt x="0" y="0"/>
                </a:lnTo>
                <a:lnTo>
                  <a:pt x="0" y="177800"/>
                </a:lnTo>
                <a:lnTo>
                  <a:pt x="1257300" y="177800"/>
                </a:lnTo>
                <a:lnTo>
                  <a:pt x="1257300" y="0"/>
                </a:lnTo>
                <a:close/>
              </a:path>
            </a:pathLst>
          </a:custGeom>
          <a:solidFill>
            <a:srgbClr val="8EDD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80401" y="3794125"/>
            <a:ext cx="203200" cy="177800"/>
          </a:xfrm>
          <a:custGeom>
            <a:avLst/>
            <a:gdLst/>
            <a:ahLst/>
            <a:cxnLst/>
            <a:rect l="l" t="t" r="r" b="b"/>
            <a:pathLst>
              <a:path w="203200" h="177800">
                <a:moveTo>
                  <a:pt x="203200" y="0"/>
                </a:moveTo>
                <a:lnTo>
                  <a:pt x="0" y="0"/>
                </a:lnTo>
                <a:lnTo>
                  <a:pt x="0" y="177800"/>
                </a:lnTo>
                <a:lnTo>
                  <a:pt x="203200" y="177800"/>
                </a:lnTo>
                <a:lnTo>
                  <a:pt x="203200" y="0"/>
                </a:lnTo>
                <a:close/>
              </a:path>
            </a:pathLst>
          </a:custGeom>
          <a:solidFill>
            <a:srgbClr val="FFE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45100" y="2600326"/>
            <a:ext cx="228600" cy="177800"/>
          </a:xfrm>
          <a:custGeom>
            <a:avLst/>
            <a:gdLst/>
            <a:ahLst/>
            <a:cxnLst/>
            <a:rect l="l" t="t" r="r" b="b"/>
            <a:pathLst>
              <a:path w="228600" h="177800">
                <a:moveTo>
                  <a:pt x="228600" y="0"/>
                </a:moveTo>
                <a:lnTo>
                  <a:pt x="0" y="0"/>
                </a:lnTo>
                <a:lnTo>
                  <a:pt x="0" y="177800"/>
                </a:lnTo>
                <a:lnTo>
                  <a:pt x="228600" y="177800"/>
                </a:lnTo>
                <a:lnTo>
                  <a:pt x="228600" y="0"/>
                </a:lnTo>
                <a:close/>
              </a:path>
            </a:pathLst>
          </a:custGeom>
          <a:solidFill>
            <a:srgbClr val="7CE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85108" y="-995391"/>
            <a:ext cx="183261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Mechanic-</a:t>
            </a:r>
            <a:r>
              <a:rPr sz="1200" dirty="0">
                <a:latin typeface="Times New Roman"/>
                <a:cs typeface="Times New Roman"/>
              </a:rPr>
              <a:t>Mechatronics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Dep.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3681" y="-995391"/>
            <a:ext cx="138176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Fluid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Dynamics,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8910" y="739146"/>
            <a:ext cx="5602605" cy="1746632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448298" algn="ctr">
              <a:spcBef>
                <a:spcPts val="1140"/>
              </a:spcBef>
            </a:pPr>
            <a:r>
              <a:rPr sz="2000" b="1" i="1" dirty="0">
                <a:latin typeface="Times New Roman"/>
                <a:cs typeface="Times New Roman"/>
              </a:rPr>
              <a:t>CHAPTER</a:t>
            </a:r>
            <a:r>
              <a:rPr sz="2000" b="1" i="1" spc="-95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Times New Roman"/>
                <a:cs typeface="Times New Roman"/>
              </a:rPr>
              <a:t>TWO</a:t>
            </a:r>
            <a:endParaRPr sz="2000" dirty="0">
              <a:latin typeface="Times New Roman"/>
              <a:cs typeface="Times New Roman"/>
            </a:endParaRPr>
          </a:p>
          <a:p>
            <a:pPr marL="507987" algn="ctr">
              <a:spcBef>
                <a:spcPts val="1045"/>
              </a:spcBef>
            </a:pPr>
            <a:r>
              <a:rPr sz="2000" b="1" i="1" dirty="0">
                <a:latin typeface="Times New Roman"/>
                <a:cs typeface="Times New Roman"/>
              </a:rPr>
              <a:t>Pressure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Drop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and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Head Loss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in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Close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Conduits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15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/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quantity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interest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analysis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9800" y="2282826"/>
            <a:ext cx="482600" cy="179536"/>
          </a:xfrm>
          <a:prstGeom prst="rect">
            <a:avLst/>
          </a:prstGeom>
          <a:solidFill>
            <a:srgbClr val="FFEF66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5"/>
              </a:lnSpc>
            </a:pPr>
            <a:r>
              <a:rPr sz="1400" spc="-10" dirty="0">
                <a:latin typeface="Times New Roman"/>
                <a:cs typeface="Times New Roman"/>
              </a:rPr>
              <a:t>power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21101" y="2600325"/>
            <a:ext cx="939800" cy="167162"/>
          </a:xfrm>
          <a:prstGeom prst="rect">
            <a:avLst/>
          </a:prstGeom>
          <a:solidFill>
            <a:srgbClr val="FFEF66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400" spc="-10" dirty="0">
                <a:latin typeface="Times New Roman"/>
                <a:cs typeface="Times New Roman"/>
              </a:rPr>
              <a:t>requirements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78501" y="2600325"/>
            <a:ext cx="444500" cy="167162"/>
          </a:xfrm>
          <a:prstGeom prst="rect">
            <a:avLst/>
          </a:prstGeom>
          <a:solidFill>
            <a:srgbClr val="8EDDF9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400" spc="-20" dirty="0">
                <a:latin typeface="Times New Roman"/>
                <a:cs typeface="Times New Roman"/>
              </a:rPr>
              <a:t>pump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14328" y="2537290"/>
            <a:ext cx="30308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38567" algn="l"/>
              </a:tabLst>
            </a:pP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fan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or</a:t>
            </a:r>
            <a:r>
              <a:rPr sz="1400" dirty="0">
                <a:latin typeface="Times New Roman"/>
                <a:cs typeface="Times New Roman"/>
              </a:rPr>
              <a:t>	to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maintain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flow.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If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08909" y="2843614"/>
            <a:ext cx="1267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dP/dx 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constant,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83510" y="3294764"/>
            <a:ext cx="152336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099">
              <a:spcBef>
                <a:spcPts val="90"/>
              </a:spcBef>
            </a:pPr>
            <a:r>
              <a:rPr sz="1600" spc="-300" dirty="0">
                <a:latin typeface="Lucida Sans Unicode"/>
                <a:cs typeface="Lucida Sans Unicode"/>
              </a:rPr>
              <a:t>∆𝑷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90" dirty="0">
                <a:latin typeface="Lucida Sans Unicode"/>
                <a:cs typeface="Lucida Sans Unicode"/>
              </a:rPr>
              <a:t>=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45" dirty="0">
                <a:latin typeface="Lucida Sans Unicode"/>
                <a:cs typeface="Lucida Sans Unicode"/>
              </a:rPr>
              <a:t>𝑷</a:t>
            </a:r>
            <a:r>
              <a:rPr sz="1725" spc="-217" baseline="-14492" dirty="0">
                <a:latin typeface="Lucida Sans Unicode"/>
                <a:cs typeface="Lucida Sans Unicode"/>
              </a:rPr>
              <a:t>𝟏</a:t>
            </a:r>
            <a:r>
              <a:rPr sz="1725" spc="75" baseline="-14492" dirty="0">
                <a:latin typeface="Lucida Sans Unicode"/>
                <a:cs typeface="Lucida Sans Unicode"/>
              </a:rPr>
              <a:t> </a:t>
            </a:r>
            <a:r>
              <a:rPr sz="1600" spc="-95" dirty="0">
                <a:latin typeface="Lucida Sans Unicode"/>
                <a:cs typeface="Lucida Sans Unicode"/>
              </a:rPr>
              <a:t>−</a:t>
            </a:r>
            <a:r>
              <a:rPr sz="1600" spc="-155" dirty="0">
                <a:latin typeface="Lucida Sans Unicode"/>
                <a:cs typeface="Lucida Sans Unicode"/>
              </a:rPr>
              <a:t> </a:t>
            </a:r>
            <a:r>
              <a:rPr sz="1600" spc="-60" dirty="0">
                <a:latin typeface="Lucida Sans Unicode"/>
                <a:cs typeface="Lucida Sans Unicode"/>
              </a:rPr>
              <a:t>𝑷</a:t>
            </a:r>
            <a:r>
              <a:rPr sz="1725" spc="-89" baseline="-14492" dirty="0">
                <a:latin typeface="Lucida Sans Unicode"/>
                <a:cs typeface="Lucida Sans Unicode"/>
              </a:rPr>
              <a:t>𝟐</a:t>
            </a:r>
            <a:r>
              <a:rPr sz="1725" spc="22" baseline="-14492" dirty="0">
                <a:latin typeface="Lucida Sans Unicode"/>
                <a:cs typeface="Lucida Sans Unicode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=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86174" y="3131696"/>
            <a:ext cx="97345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099">
              <a:spcBef>
                <a:spcPts val="90"/>
              </a:spcBef>
            </a:pPr>
            <a:r>
              <a:rPr sz="1600" spc="-165" dirty="0">
                <a:latin typeface="Lucida Sans Unicode"/>
                <a:cs typeface="Lucida Sans Unicode"/>
              </a:rPr>
              <a:t>𝟑𝟐𝝁𝑳𝑽</a:t>
            </a:r>
            <a:r>
              <a:rPr sz="1725" spc="-247" baseline="-14492" dirty="0">
                <a:latin typeface="Lucida Sans Unicode"/>
                <a:cs typeface="Lucida Sans Unicode"/>
              </a:rPr>
              <a:t>𝒂𝒗𝒈</a:t>
            </a:r>
            <a:endParaRPr sz="1725" baseline="-14492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15356" y="3370966"/>
            <a:ext cx="31623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099">
              <a:spcBef>
                <a:spcPts val="90"/>
              </a:spcBef>
            </a:pPr>
            <a:r>
              <a:rPr sz="2400" spc="-37" baseline="-17361" dirty="0">
                <a:latin typeface="Lucida Sans Unicode"/>
                <a:cs typeface="Lucida Sans Unicode"/>
              </a:rPr>
              <a:t>𝑫</a:t>
            </a:r>
            <a:r>
              <a:rPr sz="1150" spc="-25" dirty="0">
                <a:latin typeface="Lucida Sans Unicode"/>
                <a:cs typeface="Lucida Sans Unicode"/>
              </a:rPr>
              <a:t>𝟐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24273" y="3445765"/>
            <a:ext cx="905510" cy="13970"/>
          </a:xfrm>
          <a:custGeom>
            <a:avLst/>
            <a:gdLst/>
            <a:ahLst/>
            <a:cxnLst/>
            <a:rect l="l" t="t" r="r" b="b"/>
            <a:pathLst>
              <a:path w="905510" h="13970">
                <a:moveTo>
                  <a:pt x="905255" y="13716"/>
                </a:moveTo>
                <a:lnTo>
                  <a:pt x="0" y="13716"/>
                </a:lnTo>
                <a:lnTo>
                  <a:pt x="0" y="0"/>
                </a:lnTo>
                <a:lnTo>
                  <a:pt x="905255" y="0"/>
                </a:lnTo>
                <a:lnTo>
                  <a:pt x="905255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08910" y="3736678"/>
            <a:ext cx="60534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practice,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found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convenient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express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types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fully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21100" y="4098925"/>
            <a:ext cx="1790700" cy="167162"/>
          </a:xfrm>
          <a:prstGeom prst="rect">
            <a:avLst/>
          </a:prstGeom>
          <a:solidFill>
            <a:srgbClr val="8EDDF9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0"/>
              </a:lnSpc>
            </a:pPr>
            <a:r>
              <a:rPr sz="1400" dirty="0">
                <a:latin typeface="Times New Roman"/>
                <a:cs typeface="Times New Roman"/>
              </a:rPr>
              <a:t>developed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internal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flows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59210" y="4043002"/>
            <a:ext cx="41998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(laminar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turbulent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flows,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circular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noncircular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pipes,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08909" y="4349326"/>
            <a:ext cx="411670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smooth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rough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surfaces,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horizontal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inclined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pipes)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08910" y="4835528"/>
            <a:ext cx="66484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600" spc="-300" dirty="0">
                <a:latin typeface="Lucida Sans Unicode"/>
                <a:cs typeface="Lucida Sans Unicode"/>
              </a:rPr>
              <a:t>∆𝑷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90" dirty="0">
                <a:latin typeface="Lucida Sans Unicode"/>
                <a:cs typeface="Lucida Sans Unicode"/>
              </a:rPr>
              <a:t>=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365" dirty="0">
                <a:latin typeface="Lucida Sans Unicode"/>
                <a:cs typeface="Lucida Sans Unicode"/>
              </a:rPr>
              <a:t>𝒇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95216" y="4986529"/>
            <a:ext cx="152400" cy="13970"/>
          </a:xfrm>
          <a:custGeom>
            <a:avLst/>
            <a:gdLst/>
            <a:ahLst/>
            <a:cxnLst/>
            <a:rect l="l" t="t" r="r" b="b"/>
            <a:pathLst>
              <a:path w="152400" h="13970">
                <a:moveTo>
                  <a:pt x="152399" y="13716"/>
                </a:moveTo>
                <a:lnTo>
                  <a:pt x="0" y="13716"/>
                </a:lnTo>
                <a:lnTo>
                  <a:pt x="0" y="0"/>
                </a:lnTo>
                <a:lnTo>
                  <a:pt x="152399" y="0"/>
                </a:lnTo>
                <a:lnTo>
                  <a:pt x="152399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82518" y="4972689"/>
            <a:ext cx="54292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  <a:tabLst>
                <a:tab pos="408295" algn="l"/>
              </a:tabLst>
            </a:pPr>
            <a:r>
              <a:rPr sz="1600" spc="-50" dirty="0">
                <a:latin typeface="Lucida Sans Unicode"/>
                <a:cs typeface="Lucida Sans Unicode"/>
              </a:rPr>
              <a:t>𝑫</a:t>
            </a:r>
            <a:r>
              <a:rPr sz="1600" dirty="0">
                <a:latin typeface="Lucida Sans Unicode"/>
                <a:cs typeface="Lucida Sans Unicode"/>
              </a:rPr>
              <a:t>	</a:t>
            </a:r>
            <a:r>
              <a:rPr sz="1600" spc="-305" dirty="0">
                <a:latin typeface="Lucida Sans Unicode"/>
                <a:cs typeface="Lucida Sans Unicode"/>
              </a:rPr>
              <a:t>𝟐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26002" y="4769889"/>
            <a:ext cx="30416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50" spc="-120" dirty="0">
                <a:latin typeface="Lucida Sans Unicode"/>
                <a:cs typeface="Lucida Sans Unicode"/>
              </a:rPr>
              <a:t>𝒂𝒗𝒈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75405" y="4681604"/>
            <a:ext cx="58928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099">
              <a:spcBef>
                <a:spcPts val="90"/>
              </a:spcBef>
            </a:pPr>
            <a:r>
              <a:rPr sz="1600" spc="-300" dirty="0">
                <a:latin typeface="Lucida Sans Unicode"/>
                <a:cs typeface="Lucida Sans Unicode"/>
              </a:rPr>
              <a:t>𝑳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2400" spc="-157" baseline="1736" dirty="0">
                <a:latin typeface="Lucida Sans Unicode"/>
                <a:cs typeface="Lucida Sans Unicode"/>
              </a:rPr>
              <a:t>𝝆𝑽</a:t>
            </a:r>
            <a:r>
              <a:rPr sz="1725" spc="-157" baseline="31400" dirty="0">
                <a:latin typeface="Lucida Sans Unicode"/>
                <a:cs typeface="Lucida Sans Unicode"/>
              </a:rPr>
              <a:t>𝟐</a:t>
            </a:r>
            <a:endParaRPr sz="1725" baseline="314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81146" y="4986529"/>
            <a:ext cx="544195" cy="13970"/>
          </a:xfrm>
          <a:custGeom>
            <a:avLst/>
            <a:gdLst/>
            <a:ahLst/>
            <a:cxnLst/>
            <a:rect l="l" t="t" r="r" b="b"/>
            <a:pathLst>
              <a:path w="544194" h="13970">
                <a:moveTo>
                  <a:pt x="544067" y="13716"/>
                </a:moveTo>
                <a:lnTo>
                  <a:pt x="0" y="13716"/>
                </a:lnTo>
                <a:lnTo>
                  <a:pt x="0" y="0"/>
                </a:lnTo>
                <a:lnTo>
                  <a:pt x="544067" y="0"/>
                </a:lnTo>
                <a:lnTo>
                  <a:pt x="544067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708910" y="5277442"/>
            <a:ext cx="5716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i="1" dirty="0">
                <a:latin typeface="Times New Roman"/>
                <a:cs typeface="Times New Roman"/>
              </a:rPr>
              <a:t>f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Darcy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friction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factor,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also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called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Darcy–Weisbach</a:t>
            </a:r>
            <a:r>
              <a:rPr sz="1400" dirty="0">
                <a:latin typeface="Times New Roman"/>
                <a:cs typeface="Times New Roman"/>
              </a:rPr>
              <a:t> friction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factor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08908" y="5717924"/>
            <a:ext cx="34671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600" spc="-315" dirty="0">
                <a:latin typeface="Lucida Sans Unicode"/>
                <a:cs typeface="Lucida Sans Unicode"/>
              </a:rPr>
              <a:t>𝒇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=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60521" y="5564000"/>
            <a:ext cx="41719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099">
              <a:spcBef>
                <a:spcPts val="90"/>
              </a:spcBef>
            </a:pPr>
            <a:r>
              <a:rPr sz="1600" spc="-114" dirty="0">
                <a:latin typeface="Lucida Sans Unicode"/>
                <a:cs typeface="Lucida Sans Unicode"/>
              </a:rPr>
              <a:t>𝟖𝝉</a:t>
            </a:r>
            <a:r>
              <a:rPr sz="1725" spc="-172" baseline="-14492" dirty="0">
                <a:latin typeface="Lucida Sans Unicode"/>
                <a:cs typeface="Lucida Sans Unicode"/>
              </a:rPr>
              <a:t>𝒘</a:t>
            </a:r>
            <a:endParaRPr sz="1725" baseline="-14492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45942" y="5952513"/>
            <a:ext cx="30416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50" spc="-120" dirty="0">
                <a:latin typeface="Lucida Sans Unicode"/>
                <a:cs typeface="Lucida Sans Unicode"/>
              </a:rPr>
              <a:t>𝒂𝒗𝒈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62984" y="5855086"/>
            <a:ext cx="42164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099">
              <a:spcBef>
                <a:spcPts val="90"/>
              </a:spcBef>
            </a:pPr>
            <a:r>
              <a:rPr sz="1600" spc="-105" dirty="0">
                <a:latin typeface="Lucida Sans Unicode"/>
                <a:cs typeface="Lucida Sans Unicode"/>
              </a:rPr>
              <a:t>𝝆𝑽</a:t>
            </a:r>
            <a:r>
              <a:rPr sz="1725" spc="-157" baseline="24154" dirty="0">
                <a:latin typeface="Lucida Sans Unicode"/>
                <a:cs typeface="Lucida Sans Unicode"/>
              </a:rPr>
              <a:t>𝟐</a:t>
            </a:r>
            <a:endParaRPr sz="1725" baseline="24154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01085" y="5868924"/>
            <a:ext cx="544195" cy="13970"/>
          </a:xfrm>
          <a:custGeom>
            <a:avLst/>
            <a:gdLst/>
            <a:ahLst/>
            <a:cxnLst/>
            <a:rect l="l" t="t" r="r" b="b"/>
            <a:pathLst>
              <a:path w="544194" h="13970">
                <a:moveTo>
                  <a:pt x="544067" y="13716"/>
                </a:moveTo>
                <a:lnTo>
                  <a:pt x="0" y="13716"/>
                </a:lnTo>
                <a:lnTo>
                  <a:pt x="0" y="0"/>
                </a:lnTo>
                <a:lnTo>
                  <a:pt x="544067" y="0"/>
                </a:lnTo>
                <a:lnTo>
                  <a:pt x="544067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708908" y="6673472"/>
            <a:ext cx="34671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600" spc="-315" dirty="0">
                <a:latin typeface="Lucida Sans Unicode"/>
                <a:cs typeface="Lucida Sans Unicode"/>
              </a:rPr>
              <a:t>𝒇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=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08910" y="6171644"/>
            <a:ext cx="4901565" cy="614912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spcBef>
                <a:spcPts val="595"/>
              </a:spcBef>
            </a:pPr>
            <a:r>
              <a:rPr sz="1400" dirty="0">
                <a:latin typeface="Times New Roman"/>
                <a:cs typeface="Times New Roman"/>
              </a:rPr>
              <a:t>Friction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factor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ully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developed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laminar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flow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circular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pipe</a:t>
            </a:r>
            <a:r>
              <a:rPr sz="1400" spc="-10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marL="396230">
              <a:spcBef>
                <a:spcPts val="555"/>
              </a:spcBef>
            </a:pPr>
            <a:r>
              <a:rPr sz="1600" spc="-280" dirty="0">
                <a:latin typeface="Lucida Sans Unicode"/>
                <a:cs typeface="Lucida Sans Unicode"/>
              </a:rPr>
              <a:t>𝟔𝟒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88385" y="6810632"/>
            <a:ext cx="27749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600" spc="-190" dirty="0">
                <a:latin typeface="Lucida Sans Unicode"/>
                <a:cs typeface="Lucida Sans Unicode"/>
              </a:rPr>
              <a:t>𝑹𝒆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101085" y="6824472"/>
            <a:ext cx="253365" cy="13970"/>
          </a:xfrm>
          <a:custGeom>
            <a:avLst/>
            <a:gdLst/>
            <a:ahLst/>
            <a:cxnLst/>
            <a:rect l="l" t="t" r="r" b="b"/>
            <a:pathLst>
              <a:path w="253365" h="13970">
                <a:moveTo>
                  <a:pt x="252983" y="13716"/>
                </a:moveTo>
                <a:lnTo>
                  <a:pt x="0" y="13716"/>
                </a:lnTo>
                <a:lnTo>
                  <a:pt x="0" y="0"/>
                </a:lnTo>
                <a:lnTo>
                  <a:pt x="252983" y="0"/>
                </a:lnTo>
                <a:lnTo>
                  <a:pt x="252983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683508" y="7025674"/>
            <a:ext cx="6101080" cy="5978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99" marR="30479">
              <a:lnSpc>
                <a:spcPct val="1436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analysis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piping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systems,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losses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commonly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expressed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terms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equivalent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fluid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column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height,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called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b="1" i="1" spc="-25" dirty="0">
                <a:latin typeface="Times New Roman"/>
                <a:cs typeface="Times New Roman"/>
              </a:rPr>
              <a:t>h</a:t>
            </a:r>
            <a:r>
              <a:rPr sz="1350" b="1" i="1" spc="-37" baseline="-12345" dirty="0">
                <a:latin typeface="Times New Roman"/>
                <a:cs typeface="Times New Roman"/>
              </a:rPr>
              <a:t>L</a:t>
            </a:r>
            <a:r>
              <a:rPr sz="1400" spc="-2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27896" y="7932613"/>
            <a:ext cx="579755" cy="161925"/>
          </a:xfrm>
          <a:custGeom>
            <a:avLst/>
            <a:gdLst/>
            <a:ahLst/>
            <a:cxnLst/>
            <a:rect l="l" t="t" r="r" b="b"/>
            <a:pathLst>
              <a:path w="579755" h="161925">
                <a:moveTo>
                  <a:pt x="56197" y="159829"/>
                </a:moveTo>
                <a:lnTo>
                  <a:pt x="0" y="159829"/>
                </a:lnTo>
                <a:lnTo>
                  <a:pt x="1619" y="152495"/>
                </a:lnTo>
                <a:lnTo>
                  <a:pt x="5905" y="151352"/>
                </a:lnTo>
                <a:lnTo>
                  <a:pt x="9048" y="149351"/>
                </a:lnTo>
                <a:lnTo>
                  <a:pt x="11049" y="146303"/>
                </a:lnTo>
                <a:lnTo>
                  <a:pt x="13049" y="143446"/>
                </a:lnTo>
                <a:lnTo>
                  <a:pt x="14974" y="137826"/>
                </a:lnTo>
                <a:lnTo>
                  <a:pt x="16668" y="129730"/>
                </a:lnTo>
                <a:lnTo>
                  <a:pt x="36957" y="37623"/>
                </a:lnTo>
                <a:lnTo>
                  <a:pt x="38004" y="33337"/>
                </a:lnTo>
                <a:lnTo>
                  <a:pt x="38398" y="29717"/>
                </a:lnTo>
                <a:lnTo>
                  <a:pt x="29146" y="14858"/>
                </a:lnTo>
                <a:lnTo>
                  <a:pt x="30765" y="7524"/>
                </a:lnTo>
                <a:lnTo>
                  <a:pt x="86868" y="7524"/>
                </a:lnTo>
                <a:lnTo>
                  <a:pt x="85343" y="14858"/>
                </a:lnTo>
                <a:lnTo>
                  <a:pt x="81153" y="16192"/>
                </a:lnTo>
                <a:lnTo>
                  <a:pt x="78009" y="18287"/>
                </a:lnTo>
                <a:lnTo>
                  <a:pt x="62484" y="73056"/>
                </a:lnTo>
                <a:lnTo>
                  <a:pt x="143034" y="73056"/>
                </a:lnTo>
                <a:lnTo>
                  <a:pt x="139935" y="87058"/>
                </a:lnTo>
                <a:lnTo>
                  <a:pt x="59340" y="87058"/>
                </a:lnTo>
                <a:lnTo>
                  <a:pt x="49911" y="129730"/>
                </a:lnTo>
                <a:lnTo>
                  <a:pt x="49053" y="134397"/>
                </a:lnTo>
                <a:lnTo>
                  <a:pt x="48664" y="137921"/>
                </a:lnTo>
                <a:lnTo>
                  <a:pt x="48482" y="140112"/>
                </a:lnTo>
                <a:lnTo>
                  <a:pt x="48577" y="146303"/>
                </a:lnTo>
                <a:lnTo>
                  <a:pt x="49244" y="148304"/>
                </a:lnTo>
                <a:lnTo>
                  <a:pt x="52197" y="151257"/>
                </a:lnTo>
                <a:lnTo>
                  <a:pt x="54483" y="152113"/>
                </a:lnTo>
                <a:lnTo>
                  <a:pt x="57721" y="152495"/>
                </a:lnTo>
                <a:lnTo>
                  <a:pt x="56197" y="159829"/>
                </a:lnTo>
                <a:close/>
              </a:path>
              <a:path w="579755" h="161925">
                <a:moveTo>
                  <a:pt x="143034" y="73056"/>
                </a:moveTo>
                <a:lnTo>
                  <a:pt x="109728" y="73056"/>
                </a:lnTo>
                <a:lnTo>
                  <a:pt x="117538" y="37623"/>
                </a:lnTo>
                <a:lnTo>
                  <a:pt x="118586" y="33337"/>
                </a:lnTo>
                <a:lnTo>
                  <a:pt x="118979" y="29717"/>
                </a:lnTo>
                <a:lnTo>
                  <a:pt x="109728" y="14858"/>
                </a:lnTo>
                <a:lnTo>
                  <a:pt x="111347" y="7524"/>
                </a:lnTo>
                <a:lnTo>
                  <a:pt x="167449" y="7524"/>
                </a:lnTo>
                <a:lnTo>
                  <a:pt x="165925" y="14858"/>
                </a:lnTo>
                <a:lnTo>
                  <a:pt x="161734" y="16192"/>
                </a:lnTo>
                <a:lnTo>
                  <a:pt x="158591" y="18287"/>
                </a:lnTo>
                <a:lnTo>
                  <a:pt x="156591" y="21240"/>
                </a:lnTo>
                <a:lnTo>
                  <a:pt x="154590" y="24288"/>
                </a:lnTo>
                <a:lnTo>
                  <a:pt x="152685" y="29717"/>
                </a:lnTo>
                <a:lnTo>
                  <a:pt x="150876" y="37623"/>
                </a:lnTo>
                <a:lnTo>
                  <a:pt x="143034" y="73056"/>
                </a:lnTo>
                <a:close/>
              </a:path>
              <a:path w="579755" h="161925">
                <a:moveTo>
                  <a:pt x="136779" y="159829"/>
                </a:moveTo>
                <a:lnTo>
                  <a:pt x="80676" y="159829"/>
                </a:lnTo>
                <a:lnTo>
                  <a:pt x="82200" y="152495"/>
                </a:lnTo>
                <a:lnTo>
                  <a:pt x="86487" y="151352"/>
                </a:lnTo>
                <a:lnTo>
                  <a:pt x="89630" y="149351"/>
                </a:lnTo>
                <a:lnTo>
                  <a:pt x="91630" y="146303"/>
                </a:lnTo>
                <a:lnTo>
                  <a:pt x="93630" y="143446"/>
                </a:lnTo>
                <a:lnTo>
                  <a:pt x="95555" y="137826"/>
                </a:lnTo>
                <a:lnTo>
                  <a:pt x="97250" y="129730"/>
                </a:lnTo>
                <a:lnTo>
                  <a:pt x="106680" y="87058"/>
                </a:lnTo>
                <a:lnTo>
                  <a:pt x="139935" y="87058"/>
                </a:lnTo>
                <a:lnTo>
                  <a:pt x="130492" y="129730"/>
                </a:lnTo>
                <a:lnTo>
                  <a:pt x="129624" y="134397"/>
                </a:lnTo>
                <a:lnTo>
                  <a:pt x="129246" y="137921"/>
                </a:lnTo>
                <a:lnTo>
                  <a:pt x="129063" y="140112"/>
                </a:lnTo>
                <a:lnTo>
                  <a:pt x="129158" y="146303"/>
                </a:lnTo>
                <a:lnTo>
                  <a:pt x="129825" y="148304"/>
                </a:lnTo>
                <a:lnTo>
                  <a:pt x="132778" y="151257"/>
                </a:lnTo>
                <a:lnTo>
                  <a:pt x="135064" y="152113"/>
                </a:lnTo>
                <a:lnTo>
                  <a:pt x="138303" y="152495"/>
                </a:lnTo>
                <a:lnTo>
                  <a:pt x="136779" y="159829"/>
                </a:lnTo>
                <a:close/>
              </a:path>
              <a:path w="579755" h="161925">
                <a:moveTo>
                  <a:pt x="225837" y="161638"/>
                </a:moveTo>
                <a:lnTo>
                  <a:pt x="217170" y="161638"/>
                </a:lnTo>
                <a:lnTo>
                  <a:pt x="209740" y="160210"/>
                </a:lnTo>
                <a:lnTo>
                  <a:pt x="197548" y="154114"/>
                </a:lnTo>
                <a:lnTo>
                  <a:pt x="192976" y="149637"/>
                </a:lnTo>
                <a:lnTo>
                  <a:pt x="189928" y="143541"/>
                </a:lnTo>
                <a:lnTo>
                  <a:pt x="186880" y="137636"/>
                </a:lnTo>
                <a:lnTo>
                  <a:pt x="185261" y="130397"/>
                </a:lnTo>
                <a:lnTo>
                  <a:pt x="185261" y="118204"/>
                </a:lnTo>
                <a:lnTo>
                  <a:pt x="196881" y="77533"/>
                </a:lnTo>
                <a:lnTo>
                  <a:pt x="228314" y="52006"/>
                </a:lnTo>
                <a:lnTo>
                  <a:pt x="254317" y="47338"/>
                </a:lnTo>
                <a:lnTo>
                  <a:pt x="269304" y="48929"/>
                </a:lnTo>
                <a:lnTo>
                  <a:pt x="279987" y="53565"/>
                </a:lnTo>
                <a:lnTo>
                  <a:pt x="284474" y="58959"/>
                </a:lnTo>
                <a:lnTo>
                  <a:pt x="251555" y="58959"/>
                </a:lnTo>
                <a:lnTo>
                  <a:pt x="244697" y="59055"/>
                </a:lnTo>
                <a:lnTo>
                  <a:pt x="222063" y="89996"/>
                </a:lnTo>
                <a:lnTo>
                  <a:pt x="219170" y="99154"/>
                </a:lnTo>
                <a:lnTo>
                  <a:pt x="273182" y="99154"/>
                </a:lnTo>
                <a:lnTo>
                  <a:pt x="268509" y="102298"/>
                </a:lnTo>
                <a:lnTo>
                  <a:pt x="226343" y="110533"/>
                </a:lnTo>
                <a:lnTo>
                  <a:pt x="216503" y="110871"/>
                </a:lnTo>
                <a:lnTo>
                  <a:pt x="215550" y="115347"/>
                </a:lnTo>
                <a:lnTo>
                  <a:pt x="215074" y="119919"/>
                </a:lnTo>
                <a:lnTo>
                  <a:pt x="215074" y="131540"/>
                </a:lnTo>
                <a:lnTo>
                  <a:pt x="216598" y="136778"/>
                </a:lnTo>
                <a:lnTo>
                  <a:pt x="219456" y="140207"/>
                </a:lnTo>
                <a:lnTo>
                  <a:pt x="222313" y="143731"/>
                </a:lnTo>
                <a:lnTo>
                  <a:pt x="226695" y="145446"/>
                </a:lnTo>
                <a:lnTo>
                  <a:pt x="269436" y="145446"/>
                </a:lnTo>
                <a:lnTo>
                  <a:pt x="266688" y="147827"/>
                </a:lnTo>
                <a:lnTo>
                  <a:pt x="233338" y="161275"/>
                </a:lnTo>
                <a:lnTo>
                  <a:pt x="225837" y="161638"/>
                </a:lnTo>
                <a:close/>
              </a:path>
              <a:path w="579755" h="161925">
                <a:moveTo>
                  <a:pt x="273182" y="99154"/>
                </a:moveTo>
                <a:lnTo>
                  <a:pt x="219170" y="99154"/>
                </a:lnTo>
                <a:lnTo>
                  <a:pt x="228850" y="98510"/>
                </a:lnTo>
                <a:lnTo>
                  <a:pt x="237315" y="97000"/>
                </a:lnTo>
                <a:lnTo>
                  <a:pt x="244566" y="94614"/>
                </a:lnTo>
                <a:lnTo>
                  <a:pt x="250602" y="91344"/>
                </a:lnTo>
                <a:lnTo>
                  <a:pt x="257841" y="86487"/>
                </a:lnTo>
                <a:lnTo>
                  <a:pt x="261461" y="79533"/>
                </a:lnTo>
                <a:lnTo>
                  <a:pt x="261461" y="66865"/>
                </a:lnTo>
                <a:lnTo>
                  <a:pt x="251555" y="58959"/>
                </a:lnTo>
                <a:lnTo>
                  <a:pt x="284474" y="58959"/>
                </a:lnTo>
                <a:lnTo>
                  <a:pt x="286384" y="61255"/>
                </a:lnTo>
                <a:lnTo>
                  <a:pt x="288512" y="72008"/>
                </a:lnTo>
                <a:lnTo>
                  <a:pt x="288512" y="77723"/>
                </a:lnTo>
                <a:lnTo>
                  <a:pt x="287369" y="82772"/>
                </a:lnTo>
                <a:lnTo>
                  <a:pt x="285083" y="87058"/>
                </a:lnTo>
                <a:lnTo>
                  <a:pt x="282797" y="91439"/>
                </a:lnTo>
                <a:lnTo>
                  <a:pt x="279082" y="95345"/>
                </a:lnTo>
                <a:lnTo>
                  <a:pt x="273748" y="98774"/>
                </a:lnTo>
                <a:lnTo>
                  <a:pt x="273182" y="99154"/>
                </a:lnTo>
                <a:close/>
              </a:path>
              <a:path w="579755" h="161925">
                <a:moveTo>
                  <a:pt x="269436" y="145446"/>
                </a:moveTo>
                <a:lnTo>
                  <a:pt x="239172" y="145446"/>
                </a:lnTo>
                <a:lnTo>
                  <a:pt x="245078" y="144113"/>
                </a:lnTo>
                <a:lnTo>
                  <a:pt x="250317" y="141446"/>
                </a:lnTo>
                <a:lnTo>
                  <a:pt x="255651" y="138874"/>
                </a:lnTo>
                <a:lnTo>
                  <a:pt x="261842" y="134112"/>
                </a:lnTo>
                <a:lnTo>
                  <a:pt x="268986" y="127253"/>
                </a:lnTo>
                <a:lnTo>
                  <a:pt x="278320" y="136683"/>
                </a:lnTo>
                <a:lnTo>
                  <a:pt x="272624" y="142684"/>
                </a:lnTo>
                <a:lnTo>
                  <a:pt x="269436" y="145446"/>
                </a:lnTo>
                <a:close/>
              </a:path>
              <a:path w="579755" h="161925">
                <a:moveTo>
                  <a:pt x="239172" y="145446"/>
                </a:moveTo>
                <a:lnTo>
                  <a:pt x="226695" y="145446"/>
                </a:lnTo>
                <a:lnTo>
                  <a:pt x="232600" y="145351"/>
                </a:lnTo>
                <a:lnTo>
                  <a:pt x="239172" y="145446"/>
                </a:lnTo>
                <a:close/>
              </a:path>
              <a:path w="579755" h="161925">
                <a:moveTo>
                  <a:pt x="342804" y="161638"/>
                </a:moveTo>
                <a:lnTo>
                  <a:pt x="328517" y="161638"/>
                </a:lnTo>
                <a:lnTo>
                  <a:pt x="321754" y="158686"/>
                </a:lnTo>
                <a:lnTo>
                  <a:pt x="310265" y="125063"/>
                </a:lnTo>
                <a:lnTo>
                  <a:pt x="310512" y="118571"/>
                </a:lnTo>
                <a:lnTo>
                  <a:pt x="323250" y="76244"/>
                </a:lnTo>
                <a:lnTo>
                  <a:pt x="353923" y="50929"/>
                </a:lnTo>
                <a:lnTo>
                  <a:pt x="375475" y="47338"/>
                </a:lnTo>
                <a:lnTo>
                  <a:pt x="383513" y="47892"/>
                </a:lnTo>
                <a:lnTo>
                  <a:pt x="390917" y="49410"/>
                </a:lnTo>
                <a:lnTo>
                  <a:pt x="397697" y="51893"/>
                </a:lnTo>
                <a:lnTo>
                  <a:pt x="403860" y="55340"/>
                </a:lnTo>
                <a:lnTo>
                  <a:pt x="425720" y="55340"/>
                </a:lnTo>
                <a:lnTo>
                  <a:pt x="424857" y="58959"/>
                </a:lnTo>
                <a:lnTo>
                  <a:pt x="376809" y="58959"/>
                </a:lnTo>
                <a:lnTo>
                  <a:pt x="369951" y="59055"/>
                </a:lnTo>
                <a:lnTo>
                  <a:pt x="345471" y="97535"/>
                </a:lnTo>
                <a:lnTo>
                  <a:pt x="340518" y="134588"/>
                </a:lnTo>
                <a:lnTo>
                  <a:pt x="341376" y="138588"/>
                </a:lnTo>
                <a:lnTo>
                  <a:pt x="344614" y="144017"/>
                </a:lnTo>
                <a:lnTo>
                  <a:pt x="347091" y="145351"/>
                </a:lnTo>
                <a:lnTo>
                  <a:pt x="371446" y="145351"/>
                </a:lnTo>
                <a:lnTo>
                  <a:pt x="368427" y="148494"/>
                </a:lnTo>
                <a:lnTo>
                  <a:pt x="360616" y="154971"/>
                </a:lnTo>
                <a:lnTo>
                  <a:pt x="356425" y="157447"/>
                </a:lnTo>
                <a:lnTo>
                  <a:pt x="347662" y="160877"/>
                </a:lnTo>
                <a:lnTo>
                  <a:pt x="342804" y="161638"/>
                </a:lnTo>
                <a:close/>
              </a:path>
              <a:path w="579755" h="161925">
                <a:moveTo>
                  <a:pt x="425720" y="55340"/>
                </a:moveTo>
                <a:lnTo>
                  <a:pt x="403860" y="55340"/>
                </a:lnTo>
                <a:lnTo>
                  <a:pt x="414718" y="47338"/>
                </a:lnTo>
                <a:lnTo>
                  <a:pt x="427196" y="49148"/>
                </a:lnTo>
                <a:lnTo>
                  <a:pt x="425720" y="55340"/>
                </a:lnTo>
                <a:close/>
              </a:path>
              <a:path w="579755" h="161925">
                <a:moveTo>
                  <a:pt x="371446" y="145351"/>
                </a:moveTo>
                <a:lnTo>
                  <a:pt x="355377" y="145351"/>
                </a:lnTo>
                <a:lnTo>
                  <a:pt x="360330" y="142970"/>
                </a:lnTo>
                <a:lnTo>
                  <a:pt x="365379" y="138112"/>
                </a:lnTo>
                <a:lnTo>
                  <a:pt x="384231" y="102621"/>
                </a:lnTo>
                <a:lnTo>
                  <a:pt x="387000" y="90392"/>
                </a:lnTo>
                <a:lnTo>
                  <a:pt x="388239" y="85058"/>
                </a:lnTo>
                <a:lnTo>
                  <a:pt x="388810" y="79533"/>
                </a:lnTo>
                <a:lnTo>
                  <a:pt x="388810" y="69151"/>
                </a:lnTo>
                <a:lnTo>
                  <a:pt x="376809" y="58959"/>
                </a:lnTo>
                <a:lnTo>
                  <a:pt x="424857" y="58959"/>
                </a:lnTo>
                <a:lnTo>
                  <a:pt x="407955" y="129825"/>
                </a:lnTo>
                <a:lnTo>
                  <a:pt x="407485" y="133350"/>
                </a:lnTo>
                <a:lnTo>
                  <a:pt x="407384" y="137159"/>
                </a:lnTo>
                <a:lnTo>
                  <a:pt x="378523" y="137159"/>
                </a:lnTo>
                <a:lnTo>
                  <a:pt x="373094" y="143637"/>
                </a:lnTo>
                <a:lnTo>
                  <a:pt x="371446" y="145351"/>
                </a:lnTo>
                <a:close/>
              </a:path>
              <a:path w="579755" h="161925">
                <a:moveTo>
                  <a:pt x="433188" y="145541"/>
                </a:moveTo>
                <a:lnTo>
                  <a:pt x="415194" y="145541"/>
                </a:lnTo>
                <a:lnTo>
                  <a:pt x="417766" y="144494"/>
                </a:lnTo>
                <a:lnTo>
                  <a:pt x="420433" y="142398"/>
                </a:lnTo>
                <a:lnTo>
                  <a:pt x="423100" y="140398"/>
                </a:lnTo>
                <a:lnTo>
                  <a:pt x="426324" y="137159"/>
                </a:lnTo>
                <a:lnTo>
                  <a:pt x="429768" y="133063"/>
                </a:lnTo>
                <a:lnTo>
                  <a:pt x="437769" y="141065"/>
                </a:lnTo>
                <a:lnTo>
                  <a:pt x="433188" y="145541"/>
                </a:lnTo>
                <a:close/>
              </a:path>
              <a:path w="579755" h="161925">
                <a:moveTo>
                  <a:pt x="406050" y="161638"/>
                </a:moveTo>
                <a:lnTo>
                  <a:pt x="393477" y="161638"/>
                </a:lnTo>
                <a:lnTo>
                  <a:pt x="388524" y="159924"/>
                </a:lnTo>
                <a:lnTo>
                  <a:pt x="381285" y="153066"/>
                </a:lnTo>
                <a:lnTo>
                  <a:pt x="379380" y="148494"/>
                </a:lnTo>
                <a:lnTo>
                  <a:pt x="379501" y="140303"/>
                </a:lnTo>
                <a:lnTo>
                  <a:pt x="379666" y="139255"/>
                </a:lnTo>
                <a:lnTo>
                  <a:pt x="380047" y="137445"/>
                </a:lnTo>
                <a:lnTo>
                  <a:pt x="378523" y="137159"/>
                </a:lnTo>
                <a:lnTo>
                  <a:pt x="407384" y="137159"/>
                </a:lnTo>
                <a:lnTo>
                  <a:pt x="407408" y="140398"/>
                </a:lnTo>
                <a:lnTo>
                  <a:pt x="407860" y="142208"/>
                </a:lnTo>
                <a:lnTo>
                  <a:pt x="408683" y="143637"/>
                </a:lnTo>
                <a:lnTo>
                  <a:pt x="409479" y="144875"/>
                </a:lnTo>
                <a:lnTo>
                  <a:pt x="410908" y="145541"/>
                </a:lnTo>
                <a:lnTo>
                  <a:pt x="433188" y="145541"/>
                </a:lnTo>
                <a:lnTo>
                  <a:pt x="432122" y="146583"/>
                </a:lnTo>
                <a:lnTo>
                  <a:pt x="426886" y="151137"/>
                </a:lnTo>
                <a:lnTo>
                  <a:pt x="422043" y="154727"/>
                </a:lnTo>
                <a:lnTo>
                  <a:pt x="417576" y="157353"/>
                </a:lnTo>
                <a:lnTo>
                  <a:pt x="411956" y="160210"/>
                </a:lnTo>
                <a:lnTo>
                  <a:pt x="406050" y="161638"/>
                </a:lnTo>
                <a:close/>
              </a:path>
              <a:path w="579755" h="161925">
                <a:moveTo>
                  <a:pt x="355377" y="145351"/>
                </a:moveTo>
                <a:lnTo>
                  <a:pt x="347091" y="145351"/>
                </a:lnTo>
                <a:lnTo>
                  <a:pt x="350424" y="145256"/>
                </a:lnTo>
                <a:lnTo>
                  <a:pt x="355377" y="145351"/>
                </a:lnTo>
                <a:close/>
              </a:path>
              <a:path w="579755" h="161925">
                <a:moveTo>
                  <a:pt x="415194" y="145541"/>
                </a:moveTo>
                <a:lnTo>
                  <a:pt x="410908" y="145541"/>
                </a:lnTo>
                <a:lnTo>
                  <a:pt x="412908" y="145446"/>
                </a:lnTo>
                <a:lnTo>
                  <a:pt x="415194" y="145541"/>
                </a:lnTo>
                <a:close/>
              </a:path>
              <a:path w="579755" h="161925">
                <a:moveTo>
                  <a:pt x="567579" y="50768"/>
                </a:moveTo>
                <a:lnTo>
                  <a:pt x="536352" y="50768"/>
                </a:lnTo>
                <a:lnTo>
                  <a:pt x="540067" y="33718"/>
                </a:lnTo>
                <a:lnTo>
                  <a:pt x="540543" y="32003"/>
                </a:lnTo>
                <a:lnTo>
                  <a:pt x="541115" y="29337"/>
                </a:lnTo>
                <a:lnTo>
                  <a:pt x="542258" y="22383"/>
                </a:lnTo>
                <a:lnTo>
                  <a:pt x="542544" y="19716"/>
                </a:lnTo>
                <a:lnTo>
                  <a:pt x="542448" y="14954"/>
                </a:lnTo>
                <a:lnTo>
                  <a:pt x="542067" y="14001"/>
                </a:lnTo>
                <a:lnTo>
                  <a:pt x="541781" y="13049"/>
                </a:lnTo>
                <a:lnTo>
                  <a:pt x="531304" y="9048"/>
                </a:lnTo>
                <a:lnTo>
                  <a:pt x="533114" y="1809"/>
                </a:lnTo>
                <a:lnTo>
                  <a:pt x="566451" y="0"/>
                </a:lnTo>
                <a:lnTo>
                  <a:pt x="579024" y="0"/>
                </a:lnTo>
                <a:lnTo>
                  <a:pt x="567579" y="50768"/>
                </a:lnTo>
                <a:close/>
              </a:path>
              <a:path w="579755" h="161925">
                <a:moveTo>
                  <a:pt x="487108" y="161638"/>
                </a:moveTo>
                <a:lnTo>
                  <a:pt x="470154" y="161638"/>
                </a:lnTo>
                <a:lnTo>
                  <a:pt x="463581" y="158686"/>
                </a:lnTo>
                <a:lnTo>
                  <a:pt x="451997" y="125063"/>
                </a:lnTo>
                <a:lnTo>
                  <a:pt x="452244" y="118571"/>
                </a:lnTo>
                <a:lnTo>
                  <a:pt x="464982" y="76244"/>
                </a:lnTo>
                <a:lnTo>
                  <a:pt x="495654" y="50929"/>
                </a:lnTo>
                <a:lnTo>
                  <a:pt x="517112" y="47338"/>
                </a:lnTo>
                <a:lnTo>
                  <a:pt x="523779" y="47434"/>
                </a:lnTo>
                <a:lnTo>
                  <a:pt x="530161" y="48577"/>
                </a:lnTo>
                <a:lnTo>
                  <a:pt x="536352" y="50768"/>
                </a:lnTo>
                <a:lnTo>
                  <a:pt x="567579" y="50768"/>
                </a:lnTo>
                <a:lnTo>
                  <a:pt x="565733" y="58959"/>
                </a:lnTo>
                <a:lnTo>
                  <a:pt x="518541" y="58959"/>
                </a:lnTo>
                <a:lnTo>
                  <a:pt x="511683" y="59055"/>
                </a:lnTo>
                <a:lnTo>
                  <a:pt x="487203" y="97535"/>
                </a:lnTo>
                <a:lnTo>
                  <a:pt x="482250" y="134588"/>
                </a:lnTo>
                <a:lnTo>
                  <a:pt x="483108" y="138588"/>
                </a:lnTo>
                <a:lnTo>
                  <a:pt x="486346" y="144017"/>
                </a:lnTo>
                <a:lnTo>
                  <a:pt x="488823" y="145351"/>
                </a:lnTo>
                <a:lnTo>
                  <a:pt x="512971" y="145351"/>
                </a:lnTo>
                <a:lnTo>
                  <a:pt x="510123" y="148268"/>
                </a:lnTo>
                <a:lnTo>
                  <a:pt x="505255" y="152508"/>
                </a:lnTo>
                <a:lnTo>
                  <a:pt x="500538" y="155828"/>
                </a:lnTo>
                <a:lnTo>
                  <a:pt x="494442" y="159829"/>
                </a:lnTo>
                <a:lnTo>
                  <a:pt x="487108" y="161638"/>
                </a:lnTo>
                <a:close/>
              </a:path>
              <a:path w="579755" h="161925">
                <a:moveTo>
                  <a:pt x="512971" y="145351"/>
                </a:moveTo>
                <a:lnTo>
                  <a:pt x="497109" y="145351"/>
                </a:lnTo>
                <a:lnTo>
                  <a:pt x="502062" y="142970"/>
                </a:lnTo>
                <a:lnTo>
                  <a:pt x="507110" y="138112"/>
                </a:lnTo>
                <a:lnTo>
                  <a:pt x="525963" y="102621"/>
                </a:lnTo>
                <a:lnTo>
                  <a:pt x="528732" y="90392"/>
                </a:lnTo>
                <a:lnTo>
                  <a:pt x="529971" y="85058"/>
                </a:lnTo>
                <a:lnTo>
                  <a:pt x="530542" y="79533"/>
                </a:lnTo>
                <a:lnTo>
                  <a:pt x="530542" y="69151"/>
                </a:lnTo>
                <a:lnTo>
                  <a:pt x="518541" y="58959"/>
                </a:lnTo>
                <a:lnTo>
                  <a:pt x="565733" y="58959"/>
                </a:lnTo>
                <a:lnTo>
                  <a:pt x="550830" y="125063"/>
                </a:lnTo>
                <a:lnTo>
                  <a:pt x="549687" y="130015"/>
                </a:lnTo>
                <a:lnTo>
                  <a:pt x="549243" y="133350"/>
                </a:lnTo>
                <a:lnTo>
                  <a:pt x="549116" y="137064"/>
                </a:lnTo>
                <a:lnTo>
                  <a:pt x="520350" y="137064"/>
                </a:lnTo>
                <a:lnTo>
                  <a:pt x="515152" y="143117"/>
                </a:lnTo>
                <a:lnTo>
                  <a:pt x="512971" y="145351"/>
                </a:lnTo>
                <a:close/>
              </a:path>
              <a:path w="579755" h="161925">
                <a:moveTo>
                  <a:pt x="574920" y="145541"/>
                </a:moveTo>
                <a:lnTo>
                  <a:pt x="556926" y="145541"/>
                </a:lnTo>
                <a:lnTo>
                  <a:pt x="559498" y="144494"/>
                </a:lnTo>
                <a:lnTo>
                  <a:pt x="562165" y="142398"/>
                </a:lnTo>
                <a:lnTo>
                  <a:pt x="564832" y="140398"/>
                </a:lnTo>
                <a:lnTo>
                  <a:pt x="567975" y="137254"/>
                </a:lnTo>
                <a:lnTo>
                  <a:pt x="571500" y="133063"/>
                </a:lnTo>
                <a:lnTo>
                  <a:pt x="579501" y="141065"/>
                </a:lnTo>
                <a:lnTo>
                  <a:pt x="574920" y="145541"/>
                </a:lnTo>
                <a:close/>
              </a:path>
              <a:path w="579755" h="161925">
                <a:moveTo>
                  <a:pt x="547782" y="161638"/>
                </a:moveTo>
                <a:lnTo>
                  <a:pt x="535209" y="161638"/>
                </a:lnTo>
                <a:lnTo>
                  <a:pt x="530256" y="159924"/>
                </a:lnTo>
                <a:lnTo>
                  <a:pt x="523017" y="153066"/>
                </a:lnTo>
                <a:lnTo>
                  <a:pt x="521112" y="148494"/>
                </a:lnTo>
                <a:lnTo>
                  <a:pt x="521233" y="140303"/>
                </a:lnTo>
                <a:lnTo>
                  <a:pt x="521398" y="139255"/>
                </a:lnTo>
                <a:lnTo>
                  <a:pt x="521779" y="137445"/>
                </a:lnTo>
                <a:lnTo>
                  <a:pt x="520350" y="137064"/>
                </a:lnTo>
                <a:lnTo>
                  <a:pt x="549116" y="137064"/>
                </a:lnTo>
                <a:lnTo>
                  <a:pt x="549140" y="140398"/>
                </a:lnTo>
                <a:lnTo>
                  <a:pt x="549592" y="142208"/>
                </a:lnTo>
                <a:lnTo>
                  <a:pt x="550354" y="143541"/>
                </a:lnTo>
                <a:lnTo>
                  <a:pt x="551211" y="144875"/>
                </a:lnTo>
                <a:lnTo>
                  <a:pt x="552640" y="145541"/>
                </a:lnTo>
                <a:lnTo>
                  <a:pt x="574920" y="145541"/>
                </a:lnTo>
                <a:lnTo>
                  <a:pt x="573854" y="146583"/>
                </a:lnTo>
                <a:lnTo>
                  <a:pt x="568618" y="151137"/>
                </a:lnTo>
                <a:lnTo>
                  <a:pt x="563775" y="154727"/>
                </a:lnTo>
                <a:lnTo>
                  <a:pt x="559308" y="157353"/>
                </a:lnTo>
                <a:lnTo>
                  <a:pt x="553688" y="160210"/>
                </a:lnTo>
                <a:lnTo>
                  <a:pt x="547782" y="161638"/>
                </a:lnTo>
                <a:close/>
              </a:path>
              <a:path w="579755" h="161925">
                <a:moveTo>
                  <a:pt x="497109" y="145351"/>
                </a:moveTo>
                <a:lnTo>
                  <a:pt x="488823" y="145351"/>
                </a:lnTo>
                <a:lnTo>
                  <a:pt x="492156" y="145256"/>
                </a:lnTo>
                <a:lnTo>
                  <a:pt x="497109" y="145351"/>
                </a:lnTo>
                <a:close/>
              </a:path>
              <a:path w="579755" h="161925">
                <a:moveTo>
                  <a:pt x="556926" y="145541"/>
                </a:moveTo>
                <a:lnTo>
                  <a:pt x="552640" y="145541"/>
                </a:lnTo>
                <a:lnTo>
                  <a:pt x="554640" y="145446"/>
                </a:lnTo>
                <a:lnTo>
                  <a:pt x="556926" y="145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72547" y="7940137"/>
            <a:ext cx="477520" cy="154305"/>
          </a:xfrm>
          <a:custGeom>
            <a:avLst/>
            <a:gdLst/>
            <a:ahLst/>
            <a:cxnLst/>
            <a:rect l="l" t="t" r="r" b="b"/>
            <a:pathLst>
              <a:path w="477519" h="154304">
                <a:moveTo>
                  <a:pt x="102203" y="152304"/>
                </a:moveTo>
                <a:lnTo>
                  <a:pt x="0" y="152304"/>
                </a:lnTo>
                <a:lnTo>
                  <a:pt x="1619" y="144970"/>
                </a:lnTo>
                <a:lnTo>
                  <a:pt x="5905" y="143827"/>
                </a:lnTo>
                <a:lnTo>
                  <a:pt x="9048" y="141827"/>
                </a:lnTo>
                <a:lnTo>
                  <a:pt x="11049" y="138779"/>
                </a:lnTo>
                <a:lnTo>
                  <a:pt x="13049" y="135921"/>
                </a:lnTo>
                <a:lnTo>
                  <a:pt x="14954" y="130397"/>
                </a:lnTo>
                <a:lnTo>
                  <a:pt x="16668" y="122205"/>
                </a:lnTo>
                <a:lnTo>
                  <a:pt x="36957" y="30099"/>
                </a:lnTo>
                <a:lnTo>
                  <a:pt x="38004" y="25812"/>
                </a:lnTo>
                <a:lnTo>
                  <a:pt x="38398" y="22193"/>
                </a:lnTo>
                <a:lnTo>
                  <a:pt x="29146" y="7334"/>
                </a:lnTo>
                <a:lnTo>
                  <a:pt x="30765" y="0"/>
                </a:lnTo>
                <a:lnTo>
                  <a:pt x="86867" y="0"/>
                </a:lnTo>
                <a:lnTo>
                  <a:pt x="85344" y="7334"/>
                </a:lnTo>
                <a:lnTo>
                  <a:pt x="81153" y="8668"/>
                </a:lnTo>
                <a:lnTo>
                  <a:pt x="78009" y="10763"/>
                </a:lnTo>
                <a:lnTo>
                  <a:pt x="46100" y="139065"/>
                </a:lnTo>
                <a:lnTo>
                  <a:pt x="67246" y="139065"/>
                </a:lnTo>
                <a:lnTo>
                  <a:pt x="70866" y="139160"/>
                </a:lnTo>
                <a:lnTo>
                  <a:pt x="105567" y="139160"/>
                </a:lnTo>
                <a:lnTo>
                  <a:pt x="102203" y="152304"/>
                </a:lnTo>
                <a:close/>
              </a:path>
              <a:path w="477519" h="154304">
                <a:moveTo>
                  <a:pt x="105567" y="139160"/>
                </a:moveTo>
                <a:lnTo>
                  <a:pt x="70866" y="139160"/>
                </a:lnTo>
                <a:lnTo>
                  <a:pt x="73723" y="138874"/>
                </a:lnTo>
                <a:lnTo>
                  <a:pt x="75723" y="138207"/>
                </a:lnTo>
                <a:lnTo>
                  <a:pt x="77819" y="137636"/>
                </a:lnTo>
                <a:lnTo>
                  <a:pt x="79629" y="136778"/>
                </a:lnTo>
                <a:lnTo>
                  <a:pt x="81248" y="135445"/>
                </a:lnTo>
                <a:lnTo>
                  <a:pt x="82867" y="134207"/>
                </a:lnTo>
                <a:lnTo>
                  <a:pt x="84677" y="132493"/>
                </a:lnTo>
                <a:lnTo>
                  <a:pt x="86582" y="130207"/>
                </a:lnTo>
                <a:lnTo>
                  <a:pt x="88582" y="128016"/>
                </a:lnTo>
                <a:lnTo>
                  <a:pt x="90582" y="125158"/>
                </a:lnTo>
                <a:lnTo>
                  <a:pt x="92487" y="121539"/>
                </a:lnTo>
                <a:lnTo>
                  <a:pt x="94392" y="118014"/>
                </a:lnTo>
                <a:lnTo>
                  <a:pt x="96392" y="113538"/>
                </a:lnTo>
                <a:lnTo>
                  <a:pt x="98393" y="108013"/>
                </a:lnTo>
                <a:lnTo>
                  <a:pt x="113537" y="108013"/>
                </a:lnTo>
                <a:lnTo>
                  <a:pt x="105567" y="139160"/>
                </a:lnTo>
                <a:close/>
              </a:path>
              <a:path w="477519" h="154304">
                <a:moveTo>
                  <a:pt x="176974" y="154114"/>
                </a:moveTo>
                <a:lnTo>
                  <a:pt x="168878" y="154114"/>
                </a:lnTo>
                <a:lnTo>
                  <a:pt x="161734" y="152686"/>
                </a:lnTo>
                <a:lnTo>
                  <a:pt x="149256" y="146970"/>
                </a:lnTo>
                <a:lnTo>
                  <a:pt x="144399" y="142494"/>
                </a:lnTo>
                <a:lnTo>
                  <a:pt x="140874" y="136398"/>
                </a:lnTo>
                <a:lnTo>
                  <a:pt x="137350" y="130492"/>
                </a:lnTo>
                <a:lnTo>
                  <a:pt x="135570" y="123277"/>
                </a:lnTo>
                <a:lnTo>
                  <a:pt x="135544" y="114289"/>
                </a:lnTo>
                <a:lnTo>
                  <a:pt x="135805" y="107803"/>
                </a:lnTo>
                <a:lnTo>
                  <a:pt x="148423" y="67111"/>
                </a:lnTo>
                <a:lnTo>
                  <a:pt x="179884" y="42881"/>
                </a:lnTo>
                <a:lnTo>
                  <a:pt x="201167" y="39814"/>
                </a:lnTo>
                <a:lnTo>
                  <a:pt x="210407" y="39909"/>
                </a:lnTo>
                <a:lnTo>
                  <a:pt x="218122" y="41624"/>
                </a:lnTo>
                <a:lnTo>
                  <a:pt x="224408" y="44958"/>
                </a:lnTo>
                <a:lnTo>
                  <a:pt x="230695" y="48387"/>
                </a:lnTo>
                <a:lnTo>
                  <a:pt x="233621" y="51435"/>
                </a:lnTo>
                <a:lnTo>
                  <a:pt x="198596" y="51435"/>
                </a:lnTo>
                <a:lnTo>
                  <a:pt x="192309" y="51530"/>
                </a:lnTo>
                <a:lnTo>
                  <a:pt x="170497" y="88773"/>
                </a:lnTo>
                <a:lnTo>
                  <a:pt x="165544" y="121634"/>
                </a:lnTo>
                <a:lnTo>
                  <a:pt x="165654" y="129188"/>
                </a:lnTo>
                <a:lnTo>
                  <a:pt x="166687" y="133921"/>
                </a:lnTo>
                <a:lnTo>
                  <a:pt x="168973" y="137350"/>
                </a:lnTo>
                <a:lnTo>
                  <a:pt x="171259" y="140875"/>
                </a:lnTo>
                <a:lnTo>
                  <a:pt x="174783" y="142589"/>
                </a:lnTo>
                <a:lnTo>
                  <a:pt x="216752" y="142589"/>
                </a:lnTo>
                <a:lnTo>
                  <a:pt x="211740" y="146209"/>
                </a:lnTo>
                <a:lnTo>
                  <a:pt x="203835" y="149351"/>
                </a:lnTo>
                <a:lnTo>
                  <a:pt x="197762" y="151462"/>
                </a:lnTo>
                <a:lnTo>
                  <a:pt x="191262" y="152947"/>
                </a:lnTo>
                <a:lnTo>
                  <a:pt x="184332" y="153825"/>
                </a:lnTo>
                <a:lnTo>
                  <a:pt x="176974" y="154114"/>
                </a:lnTo>
                <a:close/>
              </a:path>
              <a:path w="477519" h="154304">
                <a:moveTo>
                  <a:pt x="216752" y="142589"/>
                </a:moveTo>
                <a:lnTo>
                  <a:pt x="186023" y="142589"/>
                </a:lnTo>
                <a:lnTo>
                  <a:pt x="191547" y="139541"/>
                </a:lnTo>
                <a:lnTo>
                  <a:pt x="196215" y="133350"/>
                </a:lnTo>
                <a:lnTo>
                  <a:pt x="209890" y="96537"/>
                </a:lnTo>
                <a:lnTo>
                  <a:pt x="212493" y="73283"/>
                </a:lnTo>
                <a:lnTo>
                  <a:pt x="212410" y="65246"/>
                </a:lnTo>
                <a:lnTo>
                  <a:pt x="198596" y="51435"/>
                </a:lnTo>
                <a:lnTo>
                  <a:pt x="233621" y="51435"/>
                </a:lnTo>
                <a:lnTo>
                  <a:pt x="235267" y="53149"/>
                </a:lnTo>
                <a:lnTo>
                  <a:pt x="238315" y="59150"/>
                </a:lnTo>
                <a:lnTo>
                  <a:pt x="241363" y="65246"/>
                </a:lnTo>
                <a:lnTo>
                  <a:pt x="242792" y="72199"/>
                </a:lnTo>
                <a:lnTo>
                  <a:pt x="242780" y="80288"/>
                </a:lnTo>
                <a:lnTo>
                  <a:pt x="232088" y="123277"/>
                </a:lnTo>
                <a:lnTo>
                  <a:pt x="218598" y="141255"/>
                </a:lnTo>
                <a:lnTo>
                  <a:pt x="216752" y="142589"/>
                </a:lnTo>
                <a:close/>
              </a:path>
              <a:path w="477519" h="154304">
                <a:moveTo>
                  <a:pt x="186023" y="142589"/>
                </a:moveTo>
                <a:lnTo>
                  <a:pt x="174783" y="142589"/>
                </a:lnTo>
                <a:lnTo>
                  <a:pt x="179736" y="142494"/>
                </a:lnTo>
                <a:lnTo>
                  <a:pt x="186023" y="142589"/>
                </a:lnTo>
                <a:close/>
              </a:path>
              <a:path w="477519" h="154304">
                <a:moveTo>
                  <a:pt x="340408" y="142589"/>
                </a:moveTo>
                <a:lnTo>
                  <a:pt x="307181" y="142589"/>
                </a:lnTo>
                <a:lnTo>
                  <a:pt x="311658" y="141160"/>
                </a:lnTo>
                <a:lnTo>
                  <a:pt x="318135" y="135445"/>
                </a:lnTo>
                <a:lnTo>
                  <a:pt x="319658" y="131444"/>
                </a:lnTo>
                <a:lnTo>
                  <a:pt x="319658" y="123063"/>
                </a:lnTo>
                <a:lnTo>
                  <a:pt x="293941" y="99536"/>
                </a:lnTo>
                <a:lnTo>
                  <a:pt x="288607" y="94869"/>
                </a:lnTo>
                <a:lnTo>
                  <a:pt x="285178" y="90011"/>
                </a:lnTo>
                <a:lnTo>
                  <a:pt x="281749" y="85248"/>
                </a:lnTo>
                <a:lnTo>
                  <a:pt x="280035" y="79914"/>
                </a:lnTo>
                <a:lnTo>
                  <a:pt x="299088" y="44850"/>
                </a:lnTo>
                <a:lnTo>
                  <a:pt x="326707" y="39814"/>
                </a:lnTo>
                <a:lnTo>
                  <a:pt x="332422" y="39909"/>
                </a:lnTo>
                <a:lnTo>
                  <a:pt x="363188" y="44958"/>
                </a:lnTo>
                <a:lnTo>
                  <a:pt x="361777" y="51435"/>
                </a:lnTo>
                <a:lnTo>
                  <a:pt x="325564" y="51435"/>
                </a:lnTo>
                <a:lnTo>
                  <a:pt x="320611" y="51530"/>
                </a:lnTo>
                <a:lnTo>
                  <a:pt x="316706" y="52863"/>
                </a:lnTo>
                <a:lnTo>
                  <a:pt x="313658" y="55340"/>
                </a:lnTo>
                <a:lnTo>
                  <a:pt x="310610" y="58007"/>
                </a:lnTo>
                <a:lnTo>
                  <a:pt x="309086" y="61436"/>
                </a:lnTo>
                <a:lnTo>
                  <a:pt x="309086" y="69723"/>
                </a:lnTo>
                <a:lnTo>
                  <a:pt x="310419" y="73057"/>
                </a:lnTo>
                <a:lnTo>
                  <a:pt x="312896" y="75914"/>
                </a:lnTo>
                <a:lnTo>
                  <a:pt x="315372" y="78867"/>
                </a:lnTo>
                <a:lnTo>
                  <a:pt x="320325" y="82486"/>
                </a:lnTo>
                <a:lnTo>
                  <a:pt x="327564" y="86772"/>
                </a:lnTo>
                <a:lnTo>
                  <a:pt x="335470" y="91535"/>
                </a:lnTo>
                <a:lnTo>
                  <a:pt x="349662" y="126492"/>
                </a:lnTo>
                <a:lnTo>
                  <a:pt x="347662" y="132969"/>
                </a:lnTo>
                <a:lnTo>
                  <a:pt x="343566" y="138303"/>
                </a:lnTo>
                <a:lnTo>
                  <a:pt x="340408" y="142589"/>
                </a:lnTo>
                <a:close/>
              </a:path>
              <a:path w="477519" h="154304">
                <a:moveTo>
                  <a:pt x="357378" y="71628"/>
                </a:moveTo>
                <a:lnTo>
                  <a:pt x="343185" y="71628"/>
                </a:lnTo>
                <a:lnTo>
                  <a:pt x="342614" y="64769"/>
                </a:lnTo>
                <a:lnTo>
                  <a:pt x="340804" y="59721"/>
                </a:lnTo>
                <a:lnTo>
                  <a:pt x="337946" y="56388"/>
                </a:lnTo>
                <a:lnTo>
                  <a:pt x="335089" y="53149"/>
                </a:lnTo>
                <a:lnTo>
                  <a:pt x="330898" y="51530"/>
                </a:lnTo>
                <a:lnTo>
                  <a:pt x="325564" y="51435"/>
                </a:lnTo>
                <a:lnTo>
                  <a:pt x="361777" y="51435"/>
                </a:lnTo>
                <a:lnTo>
                  <a:pt x="357378" y="71628"/>
                </a:lnTo>
                <a:close/>
              </a:path>
              <a:path w="477519" h="154304">
                <a:moveTo>
                  <a:pt x="311943" y="154114"/>
                </a:moveTo>
                <a:lnTo>
                  <a:pt x="302895" y="154114"/>
                </a:lnTo>
                <a:lnTo>
                  <a:pt x="292213" y="153790"/>
                </a:lnTo>
                <a:lnTo>
                  <a:pt x="281737" y="152804"/>
                </a:lnTo>
                <a:lnTo>
                  <a:pt x="271458" y="151140"/>
                </a:lnTo>
                <a:lnTo>
                  <a:pt x="261366" y="148780"/>
                </a:lnTo>
                <a:lnTo>
                  <a:pt x="267652" y="121062"/>
                </a:lnTo>
                <a:lnTo>
                  <a:pt x="281844" y="121062"/>
                </a:lnTo>
                <a:lnTo>
                  <a:pt x="282225" y="127920"/>
                </a:lnTo>
                <a:lnTo>
                  <a:pt x="284035" y="133159"/>
                </a:lnTo>
                <a:lnTo>
                  <a:pt x="287083" y="136874"/>
                </a:lnTo>
                <a:lnTo>
                  <a:pt x="290131" y="140684"/>
                </a:lnTo>
                <a:lnTo>
                  <a:pt x="294894" y="142589"/>
                </a:lnTo>
                <a:lnTo>
                  <a:pt x="340408" y="142589"/>
                </a:lnTo>
                <a:lnTo>
                  <a:pt x="339566" y="143732"/>
                </a:lnTo>
                <a:lnTo>
                  <a:pt x="334041" y="147732"/>
                </a:lnTo>
                <a:lnTo>
                  <a:pt x="319944" y="152876"/>
                </a:lnTo>
                <a:lnTo>
                  <a:pt x="311943" y="154114"/>
                </a:lnTo>
                <a:close/>
              </a:path>
              <a:path w="477519" h="154304">
                <a:moveTo>
                  <a:pt x="307181" y="142589"/>
                </a:moveTo>
                <a:lnTo>
                  <a:pt x="294894" y="142589"/>
                </a:lnTo>
                <a:lnTo>
                  <a:pt x="301275" y="142494"/>
                </a:lnTo>
                <a:lnTo>
                  <a:pt x="307181" y="142589"/>
                </a:lnTo>
                <a:close/>
              </a:path>
              <a:path w="477519" h="154304">
                <a:moveTo>
                  <a:pt x="454708" y="142589"/>
                </a:moveTo>
                <a:lnTo>
                  <a:pt x="421481" y="142589"/>
                </a:lnTo>
                <a:lnTo>
                  <a:pt x="425958" y="141160"/>
                </a:lnTo>
                <a:lnTo>
                  <a:pt x="432435" y="135445"/>
                </a:lnTo>
                <a:lnTo>
                  <a:pt x="433958" y="131444"/>
                </a:lnTo>
                <a:lnTo>
                  <a:pt x="433958" y="123063"/>
                </a:lnTo>
                <a:lnTo>
                  <a:pt x="408241" y="99536"/>
                </a:lnTo>
                <a:lnTo>
                  <a:pt x="402907" y="94869"/>
                </a:lnTo>
                <a:lnTo>
                  <a:pt x="399478" y="90011"/>
                </a:lnTo>
                <a:lnTo>
                  <a:pt x="396049" y="85248"/>
                </a:lnTo>
                <a:lnTo>
                  <a:pt x="394335" y="79914"/>
                </a:lnTo>
                <a:lnTo>
                  <a:pt x="413388" y="44850"/>
                </a:lnTo>
                <a:lnTo>
                  <a:pt x="441007" y="39814"/>
                </a:lnTo>
                <a:lnTo>
                  <a:pt x="446722" y="39909"/>
                </a:lnTo>
                <a:lnTo>
                  <a:pt x="477488" y="44958"/>
                </a:lnTo>
                <a:lnTo>
                  <a:pt x="476077" y="51435"/>
                </a:lnTo>
                <a:lnTo>
                  <a:pt x="439864" y="51435"/>
                </a:lnTo>
                <a:lnTo>
                  <a:pt x="434911" y="51530"/>
                </a:lnTo>
                <a:lnTo>
                  <a:pt x="431006" y="52863"/>
                </a:lnTo>
                <a:lnTo>
                  <a:pt x="427958" y="55340"/>
                </a:lnTo>
                <a:lnTo>
                  <a:pt x="424910" y="58007"/>
                </a:lnTo>
                <a:lnTo>
                  <a:pt x="423386" y="61436"/>
                </a:lnTo>
                <a:lnTo>
                  <a:pt x="423386" y="69723"/>
                </a:lnTo>
                <a:lnTo>
                  <a:pt x="424719" y="73057"/>
                </a:lnTo>
                <a:lnTo>
                  <a:pt x="427196" y="75914"/>
                </a:lnTo>
                <a:lnTo>
                  <a:pt x="429672" y="78867"/>
                </a:lnTo>
                <a:lnTo>
                  <a:pt x="434625" y="82486"/>
                </a:lnTo>
                <a:lnTo>
                  <a:pt x="441864" y="86772"/>
                </a:lnTo>
                <a:lnTo>
                  <a:pt x="449770" y="91535"/>
                </a:lnTo>
                <a:lnTo>
                  <a:pt x="463962" y="126492"/>
                </a:lnTo>
                <a:lnTo>
                  <a:pt x="461962" y="132969"/>
                </a:lnTo>
                <a:lnTo>
                  <a:pt x="457866" y="138303"/>
                </a:lnTo>
                <a:lnTo>
                  <a:pt x="454708" y="142589"/>
                </a:lnTo>
                <a:close/>
              </a:path>
              <a:path w="477519" h="154304">
                <a:moveTo>
                  <a:pt x="471678" y="71628"/>
                </a:moveTo>
                <a:lnTo>
                  <a:pt x="457485" y="71628"/>
                </a:lnTo>
                <a:lnTo>
                  <a:pt x="456914" y="64769"/>
                </a:lnTo>
                <a:lnTo>
                  <a:pt x="455104" y="59721"/>
                </a:lnTo>
                <a:lnTo>
                  <a:pt x="452246" y="56388"/>
                </a:lnTo>
                <a:lnTo>
                  <a:pt x="449389" y="53149"/>
                </a:lnTo>
                <a:lnTo>
                  <a:pt x="445198" y="51530"/>
                </a:lnTo>
                <a:lnTo>
                  <a:pt x="439864" y="51435"/>
                </a:lnTo>
                <a:lnTo>
                  <a:pt x="476077" y="51435"/>
                </a:lnTo>
                <a:lnTo>
                  <a:pt x="471678" y="71628"/>
                </a:lnTo>
                <a:close/>
              </a:path>
              <a:path w="477519" h="154304">
                <a:moveTo>
                  <a:pt x="426243" y="154114"/>
                </a:moveTo>
                <a:lnTo>
                  <a:pt x="417195" y="154114"/>
                </a:lnTo>
                <a:lnTo>
                  <a:pt x="406513" y="153790"/>
                </a:lnTo>
                <a:lnTo>
                  <a:pt x="396037" y="152804"/>
                </a:lnTo>
                <a:lnTo>
                  <a:pt x="385758" y="151140"/>
                </a:lnTo>
                <a:lnTo>
                  <a:pt x="375666" y="148780"/>
                </a:lnTo>
                <a:lnTo>
                  <a:pt x="381952" y="121062"/>
                </a:lnTo>
                <a:lnTo>
                  <a:pt x="396144" y="121062"/>
                </a:lnTo>
                <a:lnTo>
                  <a:pt x="396525" y="127920"/>
                </a:lnTo>
                <a:lnTo>
                  <a:pt x="398335" y="133159"/>
                </a:lnTo>
                <a:lnTo>
                  <a:pt x="401383" y="136874"/>
                </a:lnTo>
                <a:lnTo>
                  <a:pt x="404431" y="140684"/>
                </a:lnTo>
                <a:lnTo>
                  <a:pt x="409194" y="142589"/>
                </a:lnTo>
                <a:lnTo>
                  <a:pt x="454708" y="142589"/>
                </a:lnTo>
                <a:lnTo>
                  <a:pt x="453866" y="143732"/>
                </a:lnTo>
                <a:lnTo>
                  <a:pt x="448341" y="147732"/>
                </a:lnTo>
                <a:lnTo>
                  <a:pt x="434244" y="152876"/>
                </a:lnTo>
                <a:lnTo>
                  <a:pt x="426243" y="154114"/>
                </a:lnTo>
                <a:close/>
              </a:path>
              <a:path w="477519" h="154304">
                <a:moveTo>
                  <a:pt x="421481" y="142589"/>
                </a:moveTo>
                <a:lnTo>
                  <a:pt x="409194" y="142589"/>
                </a:lnTo>
                <a:lnTo>
                  <a:pt x="415575" y="142494"/>
                </a:lnTo>
                <a:lnTo>
                  <a:pt x="421481" y="142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37571" y="7996619"/>
            <a:ext cx="137795" cy="61594"/>
          </a:xfrm>
          <a:custGeom>
            <a:avLst/>
            <a:gdLst/>
            <a:ahLst/>
            <a:cxnLst/>
            <a:rect l="l" t="t" r="r" b="b"/>
            <a:pathLst>
              <a:path w="137794" h="61595">
                <a:moveTo>
                  <a:pt x="137541" y="46291"/>
                </a:moveTo>
                <a:lnTo>
                  <a:pt x="0" y="46291"/>
                </a:lnTo>
                <a:lnTo>
                  <a:pt x="0" y="61150"/>
                </a:lnTo>
                <a:lnTo>
                  <a:pt x="137541" y="61150"/>
                </a:lnTo>
                <a:lnTo>
                  <a:pt x="137541" y="46291"/>
                </a:lnTo>
                <a:close/>
              </a:path>
              <a:path w="137794" h="61595">
                <a:moveTo>
                  <a:pt x="137541" y="0"/>
                </a:moveTo>
                <a:lnTo>
                  <a:pt x="0" y="0"/>
                </a:lnTo>
                <a:lnTo>
                  <a:pt x="0" y="14859"/>
                </a:lnTo>
                <a:lnTo>
                  <a:pt x="137541" y="14859"/>
                </a:lnTo>
                <a:lnTo>
                  <a:pt x="1375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6176" y="7932612"/>
            <a:ext cx="131540" cy="161639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5338066" y="7962704"/>
            <a:ext cx="118745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300" spc="-190" dirty="0">
                <a:latin typeface="Lucida Sans Unicode"/>
                <a:cs typeface="Lucida Sans Unicode"/>
              </a:rPr>
              <a:t>𝑳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533455" y="8042909"/>
            <a:ext cx="137795" cy="15240"/>
          </a:xfrm>
          <a:custGeom>
            <a:avLst/>
            <a:gdLst/>
            <a:ahLst/>
            <a:cxnLst/>
            <a:rect l="l" t="t" r="r" b="b"/>
            <a:pathLst>
              <a:path w="137794" h="15240">
                <a:moveTo>
                  <a:pt x="137541" y="14859"/>
                </a:moveTo>
                <a:lnTo>
                  <a:pt x="0" y="14859"/>
                </a:lnTo>
                <a:lnTo>
                  <a:pt x="0" y="0"/>
                </a:lnTo>
                <a:lnTo>
                  <a:pt x="137541" y="0"/>
                </a:lnTo>
                <a:lnTo>
                  <a:pt x="137541" y="14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50053" y="8019288"/>
            <a:ext cx="215265" cy="15240"/>
          </a:xfrm>
          <a:custGeom>
            <a:avLst/>
            <a:gdLst/>
            <a:ahLst/>
            <a:cxnLst/>
            <a:rect l="l" t="t" r="r" b="b"/>
            <a:pathLst>
              <a:path w="215264" h="15240">
                <a:moveTo>
                  <a:pt x="214883" y="15240"/>
                </a:moveTo>
                <a:lnTo>
                  <a:pt x="0" y="15240"/>
                </a:lnTo>
                <a:lnTo>
                  <a:pt x="0" y="0"/>
                </a:lnTo>
                <a:lnTo>
                  <a:pt x="214883" y="0"/>
                </a:lnTo>
                <a:lnTo>
                  <a:pt x="214883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45519" y="8042909"/>
            <a:ext cx="137795" cy="15240"/>
          </a:xfrm>
          <a:custGeom>
            <a:avLst/>
            <a:gdLst/>
            <a:ahLst/>
            <a:cxnLst/>
            <a:rect l="l" t="t" r="r" b="b"/>
            <a:pathLst>
              <a:path w="137795" h="15240">
                <a:moveTo>
                  <a:pt x="137541" y="14859"/>
                </a:moveTo>
                <a:lnTo>
                  <a:pt x="0" y="14859"/>
                </a:lnTo>
                <a:lnTo>
                  <a:pt x="0" y="0"/>
                </a:lnTo>
                <a:lnTo>
                  <a:pt x="137541" y="0"/>
                </a:lnTo>
                <a:lnTo>
                  <a:pt x="137541" y="14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6260401" y="7932327"/>
            <a:ext cx="293370" cy="210185"/>
            <a:chOff x="3441001" y="7932325"/>
            <a:chExt cx="293370" cy="210185"/>
          </a:xfrm>
        </p:grpSpPr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1001" y="7932325"/>
              <a:ext cx="128777" cy="21002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610356" y="8019288"/>
              <a:ext cx="123825" cy="15240"/>
            </a:xfrm>
            <a:custGeom>
              <a:avLst/>
              <a:gdLst/>
              <a:ahLst/>
              <a:cxnLst/>
              <a:rect l="l" t="t" r="r" b="b"/>
              <a:pathLst>
                <a:path w="123825" h="15240">
                  <a:moveTo>
                    <a:pt x="123443" y="15240"/>
                  </a:moveTo>
                  <a:lnTo>
                    <a:pt x="0" y="15240"/>
                  </a:lnTo>
                  <a:lnTo>
                    <a:pt x="0" y="0"/>
                  </a:lnTo>
                  <a:lnTo>
                    <a:pt x="123443" y="0"/>
                  </a:lnTo>
                  <a:lnTo>
                    <a:pt x="123443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685279" y="7828536"/>
            <a:ext cx="28067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spc="-110" dirty="0">
                <a:latin typeface="Lucida Sans Unicode"/>
                <a:cs typeface="Lucida Sans Unicode"/>
              </a:rPr>
              <a:t>𝒂𝒗𝒈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06898" y="7703624"/>
            <a:ext cx="409575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099">
              <a:spcBef>
                <a:spcPts val="90"/>
              </a:spcBef>
            </a:pPr>
            <a:r>
              <a:rPr sz="1950" spc="-375" baseline="-25641" dirty="0">
                <a:latin typeface="Lucida Sans Unicode"/>
                <a:cs typeface="Lucida Sans Unicode"/>
              </a:rPr>
              <a:t>𝑳</a:t>
            </a:r>
            <a:r>
              <a:rPr sz="1950" spc="15" baseline="-25641" dirty="0">
                <a:latin typeface="Lucida Sans Unicode"/>
                <a:cs typeface="Lucida Sans Unicode"/>
              </a:rPr>
              <a:t> </a:t>
            </a:r>
            <a:r>
              <a:rPr sz="1950" spc="-37" baseline="-21367" dirty="0">
                <a:latin typeface="Lucida Sans Unicode"/>
                <a:cs typeface="Lucida Sans Unicode"/>
              </a:rPr>
              <a:t>𝑽</a:t>
            </a:r>
            <a:r>
              <a:rPr sz="1050" spc="-25" dirty="0">
                <a:latin typeface="Lucida Sans Unicode"/>
                <a:cs typeface="Lucida Sans Unicode"/>
              </a:rPr>
              <a:t>𝟐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20755" y="7730074"/>
            <a:ext cx="1370965" cy="5148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spcBef>
                <a:spcPts val="495"/>
              </a:spcBef>
              <a:tabLst>
                <a:tab pos="188591" algn="l"/>
                <a:tab pos="700388" algn="l"/>
              </a:tabLst>
            </a:pPr>
            <a:r>
              <a:rPr sz="13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∆𝑷</a:t>
            </a:r>
            <a:r>
              <a:rPr sz="1300" spc="240" dirty="0">
                <a:latin typeface="Lucida Sans Unicode"/>
                <a:cs typeface="Lucida Sans Unicode"/>
              </a:rPr>
              <a:t> </a:t>
            </a:r>
            <a:r>
              <a:rPr sz="13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300">
              <a:latin typeface="Times New Roman"/>
              <a:cs typeface="Times New Roman"/>
            </a:endParaRPr>
          </a:p>
          <a:p>
            <a:pPr marL="229229">
              <a:spcBef>
                <a:spcPts val="395"/>
              </a:spcBef>
              <a:tabLst>
                <a:tab pos="908663" algn="l"/>
              </a:tabLst>
            </a:pPr>
            <a:r>
              <a:rPr sz="1300" spc="-25" dirty="0">
                <a:latin typeface="Lucida Sans Unicode"/>
                <a:cs typeface="Lucida Sans Unicode"/>
              </a:rPr>
              <a:t>𝝆𝒈</a:t>
            </a:r>
            <a:r>
              <a:rPr sz="1300" dirty="0">
                <a:latin typeface="Lucida Sans Unicode"/>
                <a:cs typeface="Lucida Sans Unicode"/>
              </a:rPr>
              <a:t>	𝑫</a:t>
            </a:r>
            <a:r>
              <a:rPr sz="1300" spc="490" dirty="0">
                <a:latin typeface="Lucida Sans Unicode"/>
                <a:cs typeface="Lucida Sans Unicode"/>
              </a:rPr>
              <a:t> </a:t>
            </a:r>
            <a:r>
              <a:rPr sz="1300" spc="-125" dirty="0">
                <a:latin typeface="Lucida Sans Unicode"/>
                <a:cs typeface="Lucida Sans Unicode"/>
              </a:rPr>
              <a:t>𝟐𝒈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591302" y="8019288"/>
            <a:ext cx="367665" cy="15240"/>
          </a:xfrm>
          <a:custGeom>
            <a:avLst/>
            <a:gdLst/>
            <a:ahLst/>
            <a:cxnLst/>
            <a:rect l="l" t="t" r="r" b="b"/>
            <a:pathLst>
              <a:path w="367664" h="15240">
                <a:moveTo>
                  <a:pt x="367283" y="15240"/>
                </a:moveTo>
                <a:lnTo>
                  <a:pt x="0" y="15240"/>
                </a:lnTo>
                <a:lnTo>
                  <a:pt x="0" y="0"/>
                </a:lnTo>
                <a:lnTo>
                  <a:pt x="367283" y="0"/>
                </a:lnTo>
                <a:lnTo>
                  <a:pt x="367283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683508" y="8255542"/>
            <a:ext cx="6103620" cy="908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099" marR="30479" algn="just">
              <a:lnSpc>
                <a:spcPct val="1439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h</a:t>
            </a:r>
            <a:r>
              <a:rPr sz="1350" b="1" i="1" baseline="-12345" dirty="0">
                <a:latin typeface="Times New Roman"/>
                <a:cs typeface="Times New Roman"/>
              </a:rPr>
              <a:t>L</a:t>
            </a:r>
            <a:r>
              <a:rPr sz="1350" b="1" i="1" spc="209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represents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additional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height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fluid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raised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by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pump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order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overcome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frictional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losses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pipe.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caused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viscosity,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directly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wall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shear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stress.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6" name="object 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7078" y="2005583"/>
            <a:ext cx="2045207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7300" y="1546225"/>
            <a:ext cx="457200" cy="190500"/>
          </a:xfrm>
          <a:custGeom>
            <a:avLst/>
            <a:gdLst/>
            <a:ahLst/>
            <a:cxnLst/>
            <a:rect l="l" t="t" r="r" b="b"/>
            <a:pathLst>
              <a:path w="457200" h="190500">
                <a:moveTo>
                  <a:pt x="457200" y="0"/>
                </a:moveTo>
                <a:lnTo>
                  <a:pt x="0" y="0"/>
                </a:lnTo>
                <a:lnTo>
                  <a:pt x="0" y="190500"/>
                </a:lnTo>
                <a:lnTo>
                  <a:pt x="457200" y="190500"/>
                </a:lnTo>
                <a:lnTo>
                  <a:pt x="457200" y="0"/>
                </a:lnTo>
                <a:close/>
              </a:path>
            </a:pathLst>
          </a:custGeom>
          <a:solidFill>
            <a:srgbClr val="8EDD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4601" y="1546225"/>
            <a:ext cx="1206500" cy="190500"/>
          </a:xfrm>
          <a:custGeom>
            <a:avLst/>
            <a:gdLst/>
            <a:ahLst/>
            <a:cxnLst/>
            <a:rect l="l" t="t" r="r" b="b"/>
            <a:pathLst>
              <a:path w="1206500" h="190500">
                <a:moveTo>
                  <a:pt x="1206500" y="0"/>
                </a:moveTo>
                <a:lnTo>
                  <a:pt x="0" y="0"/>
                </a:lnTo>
                <a:lnTo>
                  <a:pt x="0" y="190500"/>
                </a:lnTo>
                <a:lnTo>
                  <a:pt x="1206500" y="190500"/>
                </a:lnTo>
                <a:lnTo>
                  <a:pt x="1206500" y="0"/>
                </a:lnTo>
                <a:close/>
              </a:path>
            </a:pathLst>
          </a:custGeom>
          <a:solidFill>
            <a:srgbClr val="8EDD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1701" y="1241425"/>
            <a:ext cx="965200" cy="190500"/>
          </a:xfrm>
          <a:custGeom>
            <a:avLst/>
            <a:gdLst/>
            <a:ahLst/>
            <a:cxnLst/>
            <a:rect l="l" t="t" r="r" b="b"/>
            <a:pathLst>
              <a:path w="965200" h="190500">
                <a:moveTo>
                  <a:pt x="965200" y="0"/>
                </a:moveTo>
                <a:lnTo>
                  <a:pt x="0" y="0"/>
                </a:lnTo>
                <a:lnTo>
                  <a:pt x="0" y="190500"/>
                </a:lnTo>
                <a:lnTo>
                  <a:pt x="965200" y="190500"/>
                </a:lnTo>
                <a:lnTo>
                  <a:pt x="965200" y="0"/>
                </a:lnTo>
                <a:close/>
              </a:path>
            </a:pathLst>
          </a:custGeom>
          <a:solidFill>
            <a:srgbClr val="FFE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40401" y="-333375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203200" y="0"/>
                </a:moveTo>
                <a:lnTo>
                  <a:pt x="0" y="0"/>
                </a:lnTo>
                <a:lnTo>
                  <a:pt x="0" y="203200"/>
                </a:lnTo>
                <a:lnTo>
                  <a:pt x="203200" y="203200"/>
                </a:lnTo>
                <a:lnTo>
                  <a:pt x="203200" y="0"/>
                </a:lnTo>
                <a:close/>
              </a:path>
            </a:pathLst>
          </a:custGeom>
          <a:solidFill>
            <a:srgbClr val="7CE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85108" y="-995391"/>
            <a:ext cx="183261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Mechanic-</a:t>
            </a:r>
            <a:r>
              <a:rPr sz="1200" dirty="0">
                <a:latin typeface="Times New Roman"/>
                <a:cs typeface="Times New Roman"/>
              </a:rPr>
              <a:t>Mechatronics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Dep.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3681" y="-995391"/>
            <a:ext cx="138176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Fluid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Dynamics,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1300" y="-333374"/>
            <a:ext cx="1219200" cy="179536"/>
          </a:xfrm>
          <a:prstGeom prst="rect">
            <a:avLst/>
          </a:prstGeom>
          <a:solidFill>
            <a:srgbClr val="7CEF66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380"/>
              </a:lnSpc>
            </a:pPr>
            <a:r>
              <a:rPr sz="1400" dirty="0">
                <a:latin typeface="Times New Roman"/>
                <a:cs typeface="Times New Roman"/>
              </a:rPr>
              <a:t>overall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loss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3508" y="-384218"/>
            <a:ext cx="61150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99">
              <a:spcBef>
                <a:spcPts val="100"/>
              </a:spcBef>
              <a:tabLst>
                <a:tab pos="1632545" algn="l"/>
              </a:tabLst>
            </a:pPr>
            <a:r>
              <a:rPr sz="1400" spc="-2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	or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h</a:t>
            </a:r>
            <a:r>
              <a:rPr sz="1350" i="1" baseline="-12345" dirty="0">
                <a:latin typeface="Times New Roman"/>
                <a:cs typeface="Times New Roman"/>
              </a:rPr>
              <a:t>L</a:t>
            </a:r>
            <a:r>
              <a:rPr sz="1350" i="1" spc="277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system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consists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viscous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1300" y="1241425"/>
            <a:ext cx="762000" cy="333874"/>
          </a:xfrm>
          <a:prstGeom prst="rect">
            <a:avLst/>
          </a:prstGeom>
          <a:solidFill>
            <a:srgbClr val="FFEF66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5"/>
              </a:lnSpc>
            </a:pPr>
            <a:r>
              <a:rPr sz="1400" b="1" i="1" dirty="0">
                <a:latin typeface="Times New Roman"/>
                <a:cs typeface="Times New Roman"/>
              </a:rPr>
              <a:t>major</a:t>
            </a:r>
            <a:r>
              <a:rPr sz="1400" b="1" i="1" spc="75" dirty="0">
                <a:latin typeface="Times New Roman"/>
                <a:cs typeface="Times New Roman"/>
              </a:rPr>
              <a:t> </a:t>
            </a:r>
            <a:r>
              <a:rPr sz="1400" b="1" i="1" spc="-20" dirty="0">
                <a:latin typeface="Times New Roman"/>
                <a:cs typeface="Times New Roman"/>
              </a:rPr>
              <a:t>loss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08908" y="1179406"/>
            <a:ext cx="4583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698783" algn="l"/>
              </a:tabLst>
            </a:pPr>
            <a:r>
              <a:rPr sz="1400" dirty="0">
                <a:latin typeface="Times New Roman"/>
                <a:cs typeface="Times New Roman"/>
              </a:rPr>
              <a:t>effects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straight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pipes,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termed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	and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denoted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31200" y="1241426"/>
            <a:ext cx="457200" cy="363689"/>
          </a:xfrm>
          <a:prstGeom prst="rect">
            <a:avLst/>
          </a:prstGeom>
          <a:solidFill>
            <a:srgbClr val="FFEF66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495"/>
              </a:lnSpc>
            </a:pPr>
            <a:r>
              <a:rPr sz="2100" b="1" spc="-15" baseline="7936" dirty="0">
                <a:latin typeface="Times New Roman"/>
                <a:cs typeface="Times New Roman"/>
              </a:rPr>
              <a:t>h</a:t>
            </a:r>
            <a:r>
              <a:rPr sz="900" b="1" i="1" spc="-10" dirty="0">
                <a:latin typeface="Times New Roman"/>
                <a:cs typeface="Times New Roman"/>
              </a:rPr>
              <a:t>Lmajor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23505" y="1179406"/>
            <a:ext cx="9417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head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50101" y="1546225"/>
            <a:ext cx="774700" cy="333874"/>
          </a:xfrm>
          <a:prstGeom prst="rect">
            <a:avLst/>
          </a:prstGeom>
          <a:solidFill>
            <a:srgbClr val="8EDDF9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305"/>
              </a:lnSpc>
            </a:pPr>
            <a:r>
              <a:rPr sz="1400" b="1" i="1" dirty="0">
                <a:latin typeface="Times New Roman"/>
                <a:cs typeface="Times New Roman"/>
              </a:rPr>
              <a:t>minor</a:t>
            </a:r>
            <a:r>
              <a:rPr sz="1400" b="1" i="1" spc="-5" dirty="0">
                <a:latin typeface="Times New Roman"/>
                <a:cs typeface="Times New Roman"/>
              </a:rPr>
              <a:t> </a:t>
            </a:r>
            <a:r>
              <a:rPr sz="1400" b="1" i="1" spc="-20" dirty="0">
                <a:latin typeface="Times New Roman"/>
                <a:cs typeface="Times New Roman"/>
              </a:rPr>
              <a:t>loss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83509" y="1485730"/>
            <a:ext cx="60413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99">
              <a:spcBef>
                <a:spcPts val="100"/>
              </a:spcBef>
              <a:tabLst>
                <a:tab pos="4280428" algn="l"/>
              </a:tabLst>
            </a:pPr>
            <a:r>
              <a:rPr sz="1400" dirty="0">
                <a:latin typeface="Times New Roman"/>
                <a:cs typeface="Times New Roman"/>
              </a:rPr>
              <a:t>loss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various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components,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termed</a:t>
            </a:r>
            <a:r>
              <a:rPr sz="1400" spc="-25" dirty="0">
                <a:latin typeface="Times New Roman"/>
                <a:cs typeface="Times New Roman"/>
              </a:rPr>
              <a:t> the</a:t>
            </a:r>
            <a:r>
              <a:rPr sz="1400" dirty="0">
                <a:latin typeface="Times New Roman"/>
                <a:cs typeface="Times New Roman"/>
              </a:rPr>
              <a:t>	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denoted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</a:t>
            </a:r>
            <a:r>
              <a:rPr sz="1350" b="1" i="1" baseline="-12345" dirty="0">
                <a:latin typeface="Times New Roman"/>
                <a:cs typeface="Times New Roman"/>
              </a:rPr>
              <a:t>Lminor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25" dirty="0">
                <a:latin typeface="Times New Roman"/>
                <a:cs typeface="Times New Roman"/>
              </a:rPr>
              <a:t> and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84750" y="3739772"/>
            <a:ext cx="70167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099">
              <a:spcBef>
                <a:spcPts val="90"/>
              </a:spcBef>
            </a:pPr>
            <a:r>
              <a:rPr sz="2400" spc="-179" baseline="10416" dirty="0">
                <a:latin typeface="Lucida Sans Unicode"/>
                <a:cs typeface="Lucida Sans Unicode"/>
              </a:rPr>
              <a:t>𝑽</a:t>
            </a:r>
            <a:r>
              <a:rPr sz="1150" spc="-120" dirty="0">
                <a:latin typeface="Lucida Sans Unicode"/>
                <a:cs typeface="Lucida Sans Unicode"/>
              </a:rPr>
              <a:t>𝒂𝒗𝒈</a:t>
            </a:r>
            <a:r>
              <a:rPr sz="1150" spc="40" dirty="0">
                <a:latin typeface="Lucida Sans Unicode"/>
                <a:cs typeface="Lucida Sans Unicode"/>
              </a:rPr>
              <a:t> </a:t>
            </a:r>
            <a:r>
              <a:rPr sz="2400" spc="-75" baseline="10416" dirty="0">
                <a:latin typeface="Lucida Sans Unicode"/>
                <a:cs typeface="Lucida Sans Unicode"/>
              </a:rPr>
              <a:t>=</a:t>
            </a:r>
            <a:endParaRPr sz="2400" baseline="10416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83510" y="1713764"/>
            <a:ext cx="6099175" cy="209993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409665">
              <a:spcBef>
                <a:spcPts val="975"/>
              </a:spcBef>
            </a:pPr>
            <a:r>
              <a:rPr sz="2700" b="1" baseline="7716" dirty="0">
                <a:latin typeface="Times New Roman"/>
                <a:cs typeface="Times New Roman"/>
              </a:rPr>
              <a:t>h</a:t>
            </a:r>
            <a:r>
              <a:rPr sz="1150" b="1" i="1" dirty="0">
                <a:latin typeface="Times New Roman"/>
                <a:cs typeface="Times New Roman"/>
              </a:rPr>
              <a:t>L</a:t>
            </a:r>
            <a:r>
              <a:rPr sz="1150" b="1" i="1" spc="145" dirty="0">
                <a:latin typeface="Times New Roman"/>
                <a:cs typeface="Times New Roman"/>
              </a:rPr>
              <a:t> </a:t>
            </a:r>
            <a:r>
              <a:rPr sz="2700" b="1" baseline="7716" dirty="0">
                <a:latin typeface="Times New Roman"/>
                <a:cs typeface="Times New Roman"/>
              </a:rPr>
              <a:t>=</a:t>
            </a:r>
            <a:r>
              <a:rPr sz="2700" b="1" spc="-30" baseline="7716" dirty="0">
                <a:latin typeface="Times New Roman"/>
                <a:cs typeface="Times New Roman"/>
              </a:rPr>
              <a:t> </a:t>
            </a:r>
            <a:r>
              <a:rPr sz="2700" b="1" baseline="7716" dirty="0">
                <a:latin typeface="Times New Roman"/>
                <a:cs typeface="Times New Roman"/>
              </a:rPr>
              <a:t>h</a:t>
            </a:r>
            <a:r>
              <a:rPr sz="1150" b="1" i="1" dirty="0">
                <a:latin typeface="Times New Roman"/>
                <a:cs typeface="Times New Roman"/>
              </a:rPr>
              <a:t>L,major</a:t>
            </a:r>
            <a:r>
              <a:rPr sz="1150" b="1" i="1" spc="160" dirty="0">
                <a:latin typeface="Times New Roman"/>
                <a:cs typeface="Times New Roman"/>
              </a:rPr>
              <a:t>  </a:t>
            </a:r>
            <a:r>
              <a:rPr sz="2700" b="1" baseline="7716" dirty="0">
                <a:latin typeface="Times New Roman"/>
                <a:cs typeface="Times New Roman"/>
              </a:rPr>
              <a:t>+</a:t>
            </a:r>
            <a:r>
              <a:rPr sz="2700" b="1" spc="-30" baseline="7716" dirty="0">
                <a:latin typeface="Times New Roman"/>
                <a:cs typeface="Times New Roman"/>
              </a:rPr>
              <a:t> </a:t>
            </a:r>
            <a:r>
              <a:rPr sz="2700" b="1" spc="-15" baseline="7716" dirty="0">
                <a:latin typeface="Times New Roman"/>
                <a:cs typeface="Times New Roman"/>
              </a:rPr>
              <a:t>h</a:t>
            </a:r>
            <a:r>
              <a:rPr sz="1150" b="1" i="1" spc="-10" dirty="0">
                <a:latin typeface="Times New Roman"/>
                <a:cs typeface="Times New Roman"/>
              </a:rPr>
              <a:t>L,minor</a:t>
            </a:r>
            <a:endParaRPr sz="1150">
              <a:latin typeface="Times New Roman"/>
              <a:cs typeface="Times New Roman"/>
            </a:endParaRPr>
          </a:p>
          <a:p>
            <a:pPr marL="38099" marR="30479">
              <a:lnSpc>
                <a:spcPts val="2410"/>
              </a:lnSpc>
              <a:spcBef>
                <a:spcPts val="160"/>
              </a:spcBef>
            </a:pPr>
            <a:r>
              <a:rPr sz="1400" dirty="0">
                <a:latin typeface="Times New Roman"/>
                <a:cs typeface="Times New Roman"/>
              </a:rPr>
              <a:t>Once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(or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loss)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known,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required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pumping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power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to </a:t>
            </a:r>
            <a:r>
              <a:rPr sz="1400" dirty="0">
                <a:latin typeface="Times New Roman"/>
                <a:cs typeface="Times New Roman"/>
              </a:rPr>
              <a:t>overcome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determined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from</a:t>
            </a:r>
            <a:endParaRPr sz="1400">
              <a:latin typeface="Times New Roman"/>
              <a:cs typeface="Times New Roman"/>
            </a:endParaRPr>
          </a:p>
          <a:p>
            <a:pPr marL="1357596">
              <a:spcBef>
                <a:spcPts val="690"/>
              </a:spcBef>
            </a:pPr>
            <a:r>
              <a:rPr sz="1700" spc="-200" dirty="0">
                <a:latin typeface="Lucida Sans Unicode"/>
                <a:cs typeface="Lucida Sans Unicode"/>
              </a:rPr>
              <a:t>𝑾</a:t>
            </a:r>
            <a:r>
              <a:rPr sz="2550" spc="-300" baseline="9803" dirty="0">
                <a:latin typeface="Lucida Sans Unicode"/>
                <a:cs typeface="Lucida Sans Unicode"/>
              </a:rPr>
              <a:t>̇</a:t>
            </a:r>
            <a:r>
              <a:rPr sz="2550" spc="89" baseline="9803" dirty="0">
                <a:latin typeface="Lucida Sans Unicode"/>
                <a:cs typeface="Lucida Sans Unicode"/>
              </a:rPr>
              <a:t> </a:t>
            </a:r>
            <a:r>
              <a:rPr spc="-112" baseline="-16203" dirty="0">
                <a:latin typeface="Lucida Sans Unicode"/>
                <a:cs typeface="Lucida Sans Unicode"/>
              </a:rPr>
              <a:t>𝒑𝒖𝒎𝒑,𝑳</a:t>
            </a:r>
            <a:r>
              <a:rPr spc="7" baseline="-16203" dirty="0">
                <a:latin typeface="Lucida Sans Unicode"/>
                <a:cs typeface="Lucida Sans Unicode"/>
              </a:rPr>
              <a:t> </a:t>
            </a:r>
            <a:r>
              <a:rPr sz="1700" spc="-90" dirty="0">
                <a:latin typeface="Lucida Sans Unicode"/>
                <a:cs typeface="Lucida Sans Unicode"/>
              </a:rPr>
              <a:t>=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spc="-220" dirty="0">
                <a:latin typeface="Lucida Sans Unicode"/>
                <a:cs typeface="Lucida Sans Unicode"/>
              </a:rPr>
              <a:t>𝑸∆𝑷</a:t>
            </a:r>
            <a:r>
              <a:rPr spc="-330" baseline="-16203" dirty="0">
                <a:latin typeface="Lucida Sans Unicode"/>
                <a:cs typeface="Lucida Sans Unicode"/>
              </a:rPr>
              <a:t>𝑳</a:t>
            </a:r>
            <a:r>
              <a:rPr spc="187" baseline="-16203" dirty="0">
                <a:latin typeface="Lucida Sans Unicode"/>
                <a:cs typeface="Lucida Sans Unicode"/>
              </a:rPr>
              <a:t> </a:t>
            </a:r>
            <a:r>
              <a:rPr sz="1700" spc="-90" dirty="0">
                <a:latin typeface="Lucida Sans Unicode"/>
                <a:cs typeface="Lucida Sans Unicode"/>
              </a:rPr>
              <a:t>=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spc="-150" dirty="0">
                <a:latin typeface="Lucida Sans Unicode"/>
                <a:cs typeface="Lucida Sans Unicode"/>
              </a:rPr>
              <a:t>𝑸𝝆𝒈𝒉</a:t>
            </a:r>
            <a:r>
              <a:rPr spc="-225" baseline="-16203" dirty="0">
                <a:latin typeface="Lucida Sans Unicode"/>
                <a:cs typeface="Lucida Sans Unicode"/>
              </a:rPr>
              <a:t>𝑳</a:t>
            </a:r>
            <a:r>
              <a:rPr spc="195" baseline="-16203" dirty="0">
                <a:latin typeface="Lucida Sans Unicode"/>
                <a:cs typeface="Lucida Sans Unicode"/>
              </a:rPr>
              <a:t> </a:t>
            </a:r>
            <a:r>
              <a:rPr sz="1700" spc="-90" dirty="0">
                <a:latin typeface="Lucida Sans Unicode"/>
                <a:cs typeface="Lucida Sans Unicode"/>
              </a:rPr>
              <a:t>=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spc="-250" dirty="0">
                <a:latin typeface="Lucida Sans Unicode"/>
                <a:cs typeface="Lucida Sans Unicode"/>
              </a:rPr>
              <a:t>𝒎̇</a:t>
            </a:r>
            <a:r>
              <a:rPr sz="1700" spc="1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𝒈𝒉</a:t>
            </a:r>
            <a:r>
              <a:rPr spc="-37" baseline="-16203" dirty="0">
                <a:latin typeface="Lucida Sans Unicode"/>
                <a:cs typeface="Lucida Sans Unicode"/>
              </a:rPr>
              <a:t>𝑳</a:t>
            </a:r>
            <a:endParaRPr baseline="-16203">
              <a:latin typeface="Lucida Sans Unicode"/>
              <a:cs typeface="Lucida Sans Unicode"/>
            </a:endParaRPr>
          </a:p>
          <a:p>
            <a:pPr marL="38099">
              <a:spcBef>
                <a:spcPts val="1140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average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velocity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laminar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horizontal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is,</a:t>
            </a:r>
            <a:endParaRPr sz="1400">
              <a:latin typeface="Times New Roman"/>
              <a:cs typeface="Times New Roman"/>
            </a:endParaRPr>
          </a:p>
          <a:p>
            <a:pPr marL="680068" algn="ctr">
              <a:spcBef>
                <a:spcPts val="845"/>
              </a:spcBef>
            </a:pPr>
            <a:r>
              <a:rPr sz="1600" spc="-300" dirty="0">
                <a:latin typeface="Lucida Sans Unicode"/>
                <a:cs typeface="Lucida Sans Unicode"/>
              </a:rPr>
              <a:t>∆𝑷</a:t>
            </a:r>
            <a:r>
              <a:rPr sz="1600" spc="-150" dirty="0">
                <a:latin typeface="Lucida Sans Unicode"/>
                <a:cs typeface="Lucida Sans Unicode"/>
              </a:rPr>
              <a:t> ×</a:t>
            </a:r>
            <a:r>
              <a:rPr sz="1600" spc="-14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𝑫</a:t>
            </a:r>
            <a:r>
              <a:rPr sz="1725" spc="-37" baseline="28985" dirty="0">
                <a:latin typeface="Lucida Sans Unicode"/>
                <a:cs typeface="Lucida Sans Unicode"/>
              </a:rPr>
              <a:t>𝟐</a:t>
            </a:r>
            <a:endParaRPr sz="1725" baseline="28985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20915" y="3835784"/>
            <a:ext cx="51308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600" spc="-235" dirty="0">
                <a:latin typeface="Lucida Sans Unicode"/>
                <a:cs typeface="Lucida Sans Unicode"/>
              </a:rPr>
              <a:t>𝟑𝟐𝝁𝑳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05600" y="3849624"/>
            <a:ext cx="744220" cy="13970"/>
          </a:xfrm>
          <a:custGeom>
            <a:avLst/>
            <a:gdLst/>
            <a:ahLst/>
            <a:cxnLst/>
            <a:rect l="l" t="t" r="r" b="b"/>
            <a:pathLst>
              <a:path w="744220" h="13970">
                <a:moveTo>
                  <a:pt x="743711" y="13716"/>
                </a:moveTo>
                <a:lnTo>
                  <a:pt x="0" y="13716"/>
                </a:lnTo>
                <a:lnTo>
                  <a:pt x="0" y="0"/>
                </a:lnTo>
                <a:lnTo>
                  <a:pt x="743711" y="0"/>
                </a:lnTo>
                <a:lnTo>
                  <a:pt x="743711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08909" y="4087404"/>
            <a:ext cx="6055360" cy="6270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spcBef>
                <a:spcPts val="830"/>
              </a:spcBef>
            </a:pPr>
            <a:r>
              <a:rPr sz="1400" dirty="0">
                <a:latin typeface="Times New Roman"/>
                <a:cs typeface="Times New Roman"/>
              </a:rPr>
              <a:t>Then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volume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laminar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through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horizontal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diameter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b="1" i="1" spc="-50" dirty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12700">
              <a:spcBef>
                <a:spcPts val="730"/>
              </a:spcBef>
            </a:pP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length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L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becomes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52976" y="4923813"/>
            <a:ext cx="75628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669273" algn="l"/>
              </a:tabLst>
            </a:pPr>
            <a:r>
              <a:rPr sz="1150" spc="-25" dirty="0">
                <a:latin typeface="Lucida Sans Unicode"/>
                <a:cs typeface="Lucida Sans Unicode"/>
              </a:rPr>
              <a:t>𝒂𝒗𝒈</a:t>
            </a:r>
            <a:r>
              <a:rPr sz="1150" dirty="0">
                <a:latin typeface="Lucida Sans Unicode"/>
                <a:cs typeface="Lucida Sans Unicode"/>
              </a:rPr>
              <a:t>	</a:t>
            </a:r>
            <a:r>
              <a:rPr sz="1150" spc="-335" dirty="0">
                <a:latin typeface="Lucida Sans Unicode"/>
                <a:cs typeface="Lucida Sans Unicode"/>
              </a:rPr>
              <a:t>𝒄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08910" y="4826386"/>
            <a:ext cx="174942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  <a:tabLst>
                <a:tab pos="888343" algn="l"/>
                <a:tab pos="1351881" algn="l"/>
              </a:tabLst>
            </a:pPr>
            <a:r>
              <a:rPr sz="1600" dirty="0">
                <a:latin typeface="Lucida Sans Unicode"/>
                <a:cs typeface="Lucida Sans Unicode"/>
              </a:rPr>
              <a:t>𝑸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95" dirty="0">
                <a:latin typeface="Lucida Sans Unicode"/>
                <a:cs typeface="Lucida Sans Unicode"/>
              </a:rPr>
              <a:t>=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𝑽</a:t>
            </a:r>
            <a:r>
              <a:rPr sz="1600" dirty="0">
                <a:latin typeface="Lucida Sans Unicode"/>
                <a:cs typeface="Lucida Sans Unicode"/>
              </a:rPr>
              <a:t>	</a:t>
            </a:r>
            <a:r>
              <a:rPr sz="1600" spc="-150" dirty="0">
                <a:latin typeface="Lucida Sans Unicode"/>
                <a:cs typeface="Lucida Sans Unicode"/>
              </a:rPr>
              <a:t>×</a:t>
            </a:r>
            <a:r>
              <a:rPr sz="1600" spc="-145" dirty="0">
                <a:latin typeface="Lucida Sans Unicode"/>
                <a:cs typeface="Lucida Sans Unicode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𝑨</a:t>
            </a:r>
            <a:r>
              <a:rPr sz="1600" dirty="0">
                <a:latin typeface="Lucida Sans Unicode"/>
                <a:cs typeface="Lucida Sans Unicode"/>
              </a:rPr>
              <a:t>	=</a:t>
            </a:r>
            <a:r>
              <a:rPr sz="1600" spc="204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𝑽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53760" y="4762269"/>
            <a:ext cx="125730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50" spc="-50" dirty="0">
                <a:latin typeface="Lucida Sans Unicode"/>
                <a:cs typeface="Lucida Sans Unicode"/>
              </a:rPr>
              <a:t>𝝅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66462" y="4977385"/>
            <a:ext cx="100965" cy="13970"/>
          </a:xfrm>
          <a:custGeom>
            <a:avLst/>
            <a:gdLst/>
            <a:ahLst/>
            <a:cxnLst/>
            <a:rect l="l" t="t" r="r" b="b"/>
            <a:pathLst>
              <a:path w="100964" h="13970">
                <a:moveTo>
                  <a:pt x="100583" y="13716"/>
                </a:moveTo>
                <a:lnTo>
                  <a:pt x="0" y="13716"/>
                </a:lnTo>
                <a:lnTo>
                  <a:pt x="0" y="0"/>
                </a:lnTo>
                <a:lnTo>
                  <a:pt x="100583" y="0"/>
                </a:lnTo>
                <a:lnTo>
                  <a:pt x="100583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407153" y="4867532"/>
            <a:ext cx="883919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099">
              <a:spcBef>
                <a:spcPts val="90"/>
              </a:spcBef>
            </a:pPr>
            <a:r>
              <a:rPr sz="1150" spc="-130" dirty="0">
                <a:latin typeface="Lucida Sans Unicode"/>
                <a:cs typeface="Lucida Sans Unicode"/>
              </a:rPr>
              <a:t>𝒂𝒗𝒈</a:t>
            </a:r>
            <a:r>
              <a:rPr sz="1150" spc="55" dirty="0">
                <a:latin typeface="Lucida Sans Unicode"/>
                <a:cs typeface="Lucida Sans Unicode"/>
              </a:rPr>
              <a:t> </a:t>
            </a:r>
            <a:r>
              <a:rPr sz="2400" spc="-225" baseline="10416" dirty="0">
                <a:latin typeface="Lucida Sans Unicode"/>
                <a:cs typeface="Lucida Sans Unicode"/>
              </a:rPr>
              <a:t>×</a:t>
            </a:r>
            <a:r>
              <a:rPr sz="2400" spc="-165" baseline="10416" dirty="0">
                <a:latin typeface="Lucida Sans Unicode"/>
                <a:cs typeface="Lucida Sans Unicode"/>
              </a:rPr>
              <a:t> </a:t>
            </a:r>
            <a:r>
              <a:rPr sz="1725" spc="-284" baseline="-24154" dirty="0">
                <a:latin typeface="Lucida Sans Unicode"/>
                <a:cs typeface="Lucida Sans Unicode"/>
              </a:rPr>
              <a:t>𝟒</a:t>
            </a:r>
            <a:r>
              <a:rPr sz="1725" spc="-67" baseline="-24154" dirty="0">
                <a:latin typeface="Lucida Sans Unicode"/>
                <a:cs typeface="Lucida Sans Unicode"/>
              </a:rPr>
              <a:t> </a:t>
            </a:r>
            <a:r>
              <a:rPr sz="2400" spc="-75" baseline="10416" dirty="0">
                <a:latin typeface="Lucida Sans Unicode"/>
                <a:cs typeface="Lucida Sans Unicode"/>
              </a:rPr>
              <a:t>𝑫</a:t>
            </a:r>
            <a:endParaRPr sz="2400" baseline="10416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40273" y="4807989"/>
            <a:ext cx="113030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50" spc="-130" dirty="0">
                <a:latin typeface="Lucida Sans Unicode"/>
                <a:cs typeface="Lucida Sans Unicode"/>
              </a:rPr>
              <a:t>𝟐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88913" y="4850722"/>
            <a:ext cx="206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25" dirty="0">
                <a:latin typeface="Times New Roman"/>
                <a:cs typeface="Times New Roman"/>
              </a:rPr>
              <a:t>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08910" y="5478656"/>
            <a:ext cx="38290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600" dirty="0">
                <a:latin typeface="Lucida Sans Unicode"/>
                <a:cs typeface="Lucida Sans Unicode"/>
              </a:rPr>
              <a:t>𝑸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=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96514" y="5324732"/>
            <a:ext cx="95186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099">
              <a:spcBef>
                <a:spcPts val="90"/>
              </a:spcBef>
            </a:pPr>
            <a:r>
              <a:rPr sz="1600" spc="-300" dirty="0">
                <a:latin typeface="Lucida Sans Unicode"/>
                <a:cs typeface="Lucida Sans Unicode"/>
              </a:rPr>
              <a:t>∆𝑷</a:t>
            </a:r>
            <a:r>
              <a:rPr sz="1600" spc="-135" dirty="0">
                <a:latin typeface="Lucida Sans Unicode"/>
                <a:cs typeface="Lucida Sans Unicode"/>
              </a:rPr>
              <a:t> </a:t>
            </a:r>
            <a:r>
              <a:rPr sz="1600" spc="-150" dirty="0">
                <a:latin typeface="Lucida Sans Unicode"/>
                <a:cs typeface="Lucida Sans Unicode"/>
              </a:rPr>
              <a:t>×</a:t>
            </a:r>
            <a:r>
              <a:rPr sz="1600" spc="-14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𝝅𝑫</a:t>
            </a:r>
            <a:r>
              <a:rPr sz="1725" spc="-37" baseline="28985" dirty="0">
                <a:latin typeface="Lucida Sans Unicode"/>
                <a:cs typeface="Lucida Sans Unicode"/>
              </a:rPr>
              <a:t>𝟒</a:t>
            </a:r>
            <a:endParaRPr sz="1725" baseline="28985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9074" y="5615816"/>
            <a:ext cx="63436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600" spc="-240" dirty="0">
                <a:latin typeface="Lucida Sans Unicode"/>
                <a:cs typeface="Lucida Sans Unicode"/>
              </a:rPr>
              <a:t>𝟏𝟐𝟖𝝁𝑳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134614" y="5629656"/>
            <a:ext cx="883919" cy="13970"/>
          </a:xfrm>
          <a:custGeom>
            <a:avLst/>
            <a:gdLst/>
            <a:ahLst/>
            <a:cxnLst/>
            <a:rect l="l" t="t" r="r" b="b"/>
            <a:pathLst>
              <a:path w="883919" h="13970">
                <a:moveTo>
                  <a:pt x="883920" y="13716"/>
                </a:moveTo>
                <a:lnTo>
                  <a:pt x="0" y="13716"/>
                </a:lnTo>
                <a:lnTo>
                  <a:pt x="0" y="0"/>
                </a:lnTo>
                <a:lnTo>
                  <a:pt x="883920" y="0"/>
                </a:lnTo>
                <a:lnTo>
                  <a:pt x="883920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708909" y="5961718"/>
            <a:ext cx="59715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Energy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equation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steady,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incompressible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one-dimensional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terms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heads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89606" y="6313713"/>
            <a:ext cx="257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099">
              <a:spcBef>
                <a:spcPts val="95"/>
              </a:spcBef>
            </a:pPr>
            <a:r>
              <a:rPr sz="1200" u="heavy" spc="-2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𝑷</a:t>
            </a:r>
            <a:r>
              <a:rPr sz="1500" u="heavy" spc="-37" baseline="-13888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𝟏</a:t>
            </a:r>
            <a:endParaRPr sz="1500" baseline="-13888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08910" y="6548410"/>
            <a:ext cx="67500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67984" algn="l"/>
              </a:tabLst>
            </a:pPr>
            <a:r>
              <a:rPr sz="1200" spc="-25" dirty="0">
                <a:latin typeface="Lucida Sans Unicode"/>
                <a:cs typeface="Lucida Sans Unicode"/>
              </a:rPr>
              <a:t>𝝆𝒈</a:t>
            </a:r>
            <a:r>
              <a:rPr sz="1200" dirty="0">
                <a:latin typeface="Lucida Sans Unicode"/>
                <a:cs typeface="Lucida Sans Unicode"/>
              </a:rPr>
              <a:t>	</a:t>
            </a:r>
            <a:r>
              <a:rPr sz="1200" spc="-110" dirty="0">
                <a:latin typeface="Lucida Sans Unicode"/>
                <a:cs typeface="Lucida Sans Unicode"/>
              </a:rPr>
              <a:t>𝟐𝒈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28874" y="6376319"/>
            <a:ext cx="2002789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99">
              <a:spcBef>
                <a:spcPts val="100"/>
              </a:spcBef>
            </a:pPr>
            <a:r>
              <a:rPr sz="1700" dirty="0">
                <a:latin typeface="Lucida Sans Unicode"/>
                <a:cs typeface="Lucida Sans Unicode"/>
              </a:rPr>
              <a:t>+</a:t>
            </a:r>
            <a:r>
              <a:rPr sz="1700" spc="-155" dirty="0">
                <a:latin typeface="Lucida Sans Unicode"/>
                <a:cs typeface="Lucida Sans Unicode"/>
              </a:rPr>
              <a:t> </a:t>
            </a:r>
            <a:r>
              <a:rPr sz="1500" u="heavy" spc="465" baseline="36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heavy" baseline="36111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𝟏</a:t>
            </a:r>
            <a:r>
              <a:rPr sz="1500" spc="165" baseline="36111" dirty="0">
                <a:latin typeface="Lucida Sans Unicode"/>
                <a:cs typeface="Lucida Sans Unicode"/>
              </a:rPr>
              <a:t> </a:t>
            </a:r>
            <a:r>
              <a:rPr sz="1700" spc="-90" dirty="0">
                <a:latin typeface="Lucida Sans Unicode"/>
                <a:cs typeface="Lucida Sans Unicode"/>
              </a:rPr>
              <a:t>+</a:t>
            </a:r>
            <a:r>
              <a:rPr sz="1700" spc="-160" dirty="0">
                <a:latin typeface="Lucida Sans Unicode"/>
                <a:cs typeface="Lucida Sans Unicode"/>
              </a:rPr>
              <a:t> </a:t>
            </a:r>
            <a:r>
              <a:rPr sz="1700" spc="-305" dirty="0">
                <a:latin typeface="Lucida Sans Unicode"/>
                <a:cs typeface="Lucida Sans Unicode"/>
              </a:rPr>
              <a:t>𝒛</a:t>
            </a:r>
            <a:r>
              <a:rPr spc="-457" baseline="-16203" dirty="0">
                <a:latin typeface="Lucida Sans Unicode"/>
                <a:cs typeface="Lucida Sans Unicode"/>
              </a:rPr>
              <a:t>𝟏</a:t>
            </a:r>
            <a:r>
              <a:rPr spc="97" baseline="-16203" dirty="0">
                <a:latin typeface="Lucida Sans Unicode"/>
                <a:cs typeface="Lucida Sans Unicode"/>
              </a:rPr>
              <a:t> </a:t>
            </a:r>
            <a:r>
              <a:rPr sz="1700" spc="-90" dirty="0">
                <a:latin typeface="Lucida Sans Unicode"/>
                <a:cs typeface="Lucida Sans Unicode"/>
              </a:rPr>
              <a:t>+</a:t>
            </a:r>
            <a:r>
              <a:rPr sz="1700" spc="-160" dirty="0">
                <a:latin typeface="Lucida Sans Unicode"/>
                <a:cs typeface="Lucida Sans Unicode"/>
              </a:rPr>
              <a:t> </a:t>
            </a:r>
            <a:r>
              <a:rPr sz="1700" spc="-60" dirty="0">
                <a:latin typeface="Lucida Sans Unicode"/>
                <a:cs typeface="Lucida Sans Unicode"/>
              </a:rPr>
              <a:t>𝒉</a:t>
            </a:r>
            <a:r>
              <a:rPr spc="-89" baseline="-16203" dirty="0">
                <a:latin typeface="Lucida Sans Unicode"/>
                <a:cs typeface="Lucida Sans Unicode"/>
              </a:rPr>
              <a:t>𝒑𝒖𝒎𝒑</a:t>
            </a:r>
            <a:r>
              <a:rPr spc="157" baseline="-16203" dirty="0">
                <a:latin typeface="Lucida Sans Unicode"/>
                <a:cs typeface="Lucida Sans Unicode"/>
              </a:rPr>
              <a:t> </a:t>
            </a:r>
            <a:r>
              <a:rPr sz="1700" spc="-50" dirty="0">
                <a:latin typeface="Lucida Sans Unicode"/>
                <a:cs typeface="Lucida Sans Unicode"/>
              </a:rPr>
              <a:t>=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19218" y="6313713"/>
            <a:ext cx="257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099">
              <a:spcBef>
                <a:spcPts val="95"/>
              </a:spcBef>
            </a:pPr>
            <a:r>
              <a:rPr sz="1200" spc="-25" dirty="0">
                <a:latin typeface="Lucida Sans Unicode"/>
                <a:cs typeface="Lucida Sans Unicode"/>
              </a:rPr>
              <a:t>𝑷</a:t>
            </a:r>
            <a:r>
              <a:rPr sz="1500" spc="-37" baseline="-13888" dirty="0">
                <a:latin typeface="Lucida Sans Unicode"/>
                <a:cs typeface="Lucida Sans Unicode"/>
              </a:rPr>
              <a:t>𝟐</a:t>
            </a:r>
            <a:endParaRPr sz="1500" baseline="-13888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952743" y="6536436"/>
            <a:ext cx="198120" cy="13970"/>
          </a:xfrm>
          <a:custGeom>
            <a:avLst/>
            <a:gdLst/>
            <a:ahLst/>
            <a:cxnLst/>
            <a:rect l="l" t="t" r="r" b="b"/>
            <a:pathLst>
              <a:path w="198120" h="13970">
                <a:moveTo>
                  <a:pt x="198120" y="13716"/>
                </a:moveTo>
                <a:lnTo>
                  <a:pt x="0" y="13716"/>
                </a:lnTo>
                <a:lnTo>
                  <a:pt x="0" y="0"/>
                </a:lnTo>
                <a:lnTo>
                  <a:pt x="198120" y="0"/>
                </a:lnTo>
                <a:lnTo>
                  <a:pt x="198120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132582" y="6246657"/>
            <a:ext cx="250761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799">
              <a:spcBef>
                <a:spcPts val="95"/>
              </a:spcBef>
              <a:tabLst>
                <a:tab pos="2281498" algn="l"/>
              </a:tabLst>
            </a:pPr>
            <a:r>
              <a:rPr spc="-37" baseline="-25462" dirty="0">
                <a:latin typeface="Lucida Sans Unicode"/>
                <a:cs typeface="Lucida Sans Unicode"/>
              </a:rPr>
              <a:t>𝑽</a:t>
            </a:r>
            <a:r>
              <a:rPr sz="1000" spc="-25" dirty="0">
                <a:latin typeface="Lucida Sans Unicode"/>
                <a:cs typeface="Lucida Sans Unicode"/>
              </a:rPr>
              <a:t>𝟐</a:t>
            </a:r>
            <a:r>
              <a:rPr sz="1000" dirty="0">
                <a:latin typeface="Lucida Sans Unicode"/>
                <a:cs typeface="Lucida Sans Unicode"/>
              </a:rPr>
              <a:t>	</a:t>
            </a:r>
            <a:r>
              <a:rPr spc="-37" baseline="-25462" dirty="0">
                <a:latin typeface="Lucida Sans Unicode"/>
                <a:cs typeface="Lucida Sans Unicode"/>
              </a:rPr>
              <a:t>𝑽</a:t>
            </a:r>
            <a:r>
              <a:rPr sz="1000" spc="-25" dirty="0">
                <a:latin typeface="Lucida Sans Unicode"/>
                <a:cs typeface="Lucida Sans Unicode"/>
              </a:rPr>
              <a:t>𝟐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40045" y="6548410"/>
            <a:ext cx="67373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66713" algn="l"/>
              </a:tabLst>
            </a:pPr>
            <a:r>
              <a:rPr sz="1200" spc="-25" dirty="0">
                <a:latin typeface="Lucida Sans Unicode"/>
                <a:cs typeface="Lucida Sans Unicode"/>
              </a:rPr>
              <a:t>𝝆𝒈</a:t>
            </a:r>
            <a:r>
              <a:rPr sz="1200" dirty="0">
                <a:latin typeface="Lucida Sans Unicode"/>
                <a:cs typeface="Lucida Sans Unicode"/>
              </a:rPr>
              <a:t>	</a:t>
            </a:r>
            <a:r>
              <a:rPr sz="1200" spc="-110" dirty="0">
                <a:latin typeface="Lucida Sans Unicode"/>
                <a:cs typeface="Lucida Sans Unicode"/>
              </a:rPr>
              <a:t>𝟐𝒈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60010" y="6420515"/>
            <a:ext cx="240728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99">
              <a:spcBef>
                <a:spcPts val="100"/>
              </a:spcBef>
            </a:pPr>
            <a:r>
              <a:rPr sz="2550" baseline="11437" dirty="0">
                <a:latin typeface="Lucida Sans Unicode"/>
                <a:cs typeface="Lucida Sans Unicode"/>
              </a:rPr>
              <a:t>+</a:t>
            </a:r>
            <a:r>
              <a:rPr sz="2550" spc="-247" baseline="11437" dirty="0">
                <a:latin typeface="Lucida Sans Unicode"/>
                <a:cs typeface="Lucida Sans Unicode"/>
              </a:rPr>
              <a:t> </a:t>
            </a:r>
            <a:r>
              <a:rPr sz="1500" u="heavy" spc="652" baseline="55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heavy" baseline="5555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𝟐</a:t>
            </a:r>
            <a:r>
              <a:rPr sz="1500" spc="195" baseline="55555" dirty="0">
                <a:latin typeface="Lucida Sans Unicode"/>
                <a:cs typeface="Lucida Sans Unicode"/>
              </a:rPr>
              <a:t> </a:t>
            </a:r>
            <a:r>
              <a:rPr sz="2550" spc="-135" baseline="11437" dirty="0">
                <a:latin typeface="Lucida Sans Unicode"/>
                <a:cs typeface="Lucida Sans Unicode"/>
              </a:rPr>
              <a:t>+</a:t>
            </a:r>
            <a:r>
              <a:rPr sz="2550" spc="-240" baseline="11437" dirty="0">
                <a:latin typeface="Lucida Sans Unicode"/>
                <a:cs typeface="Lucida Sans Unicode"/>
              </a:rPr>
              <a:t> </a:t>
            </a:r>
            <a:r>
              <a:rPr sz="2550" spc="-450" baseline="11437" dirty="0">
                <a:latin typeface="Lucida Sans Unicode"/>
                <a:cs typeface="Lucida Sans Unicode"/>
              </a:rPr>
              <a:t>𝒛</a:t>
            </a:r>
            <a:r>
              <a:rPr sz="1200" spc="-300" dirty="0">
                <a:latin typeface="Lucida Sans Unicode"/>
                <a:cs typeface="Lucida Sans Unicode"/>
              </a:rPr>
              <a:t>𝟐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2550" spc="-135" baseline="11437" dirty="0">
                <a:latin typeface="Lucida Sans Unicode"/>
                <a:cs typeface="Lucida Sans Unicode"/>
              </a:rPr>
              <a:t>+</a:t>
            </a:r>
            <a:r>
              <a:rPr sz="2550" spc="-240" baseline="11437" dirty="0">
                <a:latin typeface="Lucida Sans Unicode"/>
                <a:cs typeface="Lucida Sans Unicode"/>
              </a:rPr>
              <a:t> </a:t>
            </a:r>
            <a:r>
              <a:rPr sz="2550" spc="-382" baseline="11437" dirty="0">
                <a:latin typeface="Lucida Sans Unicode"/>
                <a:cs typeface="Lucida Sans Unicode"/>
              </a:rPr>
              <a:t>𝒉</a:t>
            </a:r>
            <a:r>
              <a:rPr sz="1200" spc="-254" dirty="0">
                <a:latin typeface="Lucida Sans Unicode"/>
                <a:cs typeface="Lucida Sans Unicode"/>
              </a:rPr>
              <a:t>𝒕𝒖𝒓𝒃𝒊𝒏𝒆</a:t>
            </a:r>
            <a:r>
              <a:rPr sz="1200" spc="60" dirty="0">
                <a:latin typeface="Lucida Sans Unicode"/>
                <a:cs typeface="Lucida Sans Unicode"/>
              </a:rPr>
              <a:t> </a:t>
            </a:r>
            <a:r>
              <a:rPr sz="2550" spc="-135" baseline="11437" dirty="0">
                <a:latin typeface="Lucida Sans Unicode"/>
                <a:cs typeface="Lucida Sans Unicode"/>
              </a:rPr>
              <a:t>+</a:t>
            </a:r>
            <a:r>
              <a:rPr sz="2550" spc="-240" baseline="11437" dirty="0">
                <a:latin typeface="Lucida Sans Unicode"/>
                <a:cs typeface="Lucida Sans Unicode"/>
              </a:rPr>
              <a:t> </a:t>
            </a:r>
            <a:r>
              <a:rPr sz="2550" spc="-67" baseline="11437" dirty="0">
                <a:latin typeface="Lucida Sans Unicode"/>
                <a:cs typeface="Lucida Sans Unicode"/>
              </a:rPr>
              <a:t>𝒉</a:t>
            </a:r>
            <a:r>
              <a:rPr sz="1200" spc="-45" dirty="0">
                <a:latin typeface="Lucida Sans Unicode"/>
                <a:cs typeface="Lucida Sans Unicode"/>
              </a:rPr>
              <a:t>𝑳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83510" y="7516244"/>
            <a:ext cx="70167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099">
              <a:spcBef>
                <a:spcPts val="90"/>
              </a:spcBef>
            </a:pPr>
            <a:r>
              <a:rPr sz="2400" spc="-179" baseline="10416" dirty="0">
                <a:latin typeface="Lucida Sans Unicode"/>
                <a:cs typeface="Lucida Sans Unicode"/>
              </a:rPr>
              <a:t>𝑽</a:t>
            </a:r>
            <a:r>
              <a:rPr sz="1150" spc="-120" dirty="0">
                <a:latin typeface="Lucida Sans Unicode"/>
                <a:cs typeface="Lucida Sans Unicode"/>
              </a:rPr>
              <a:t>𝒂𝒗𝒈</a:t>
            </a:r>
            <a:r>
              <a:rPr sz="1150" spc="40" dirty="0">
                <a:latin typeface="Lucida Sans Unicode"/>
                <a:cs typeface="Lucida Sans Unicode"/>
              </a:rPr>
              <a:t> </a:t>
            </a:r>
            <a:r>
              <a:rPr sz="2400" spc="-75" baseline="10416" dirty="0">
                <a:latin typeface="Lucida Sans Unicode"/>
                <a:cs typeface="Lucida Sans Unicode"/>
              </a:rPr>
              <a:t>=</a:t>
            </a:r>
            <a:endParaRPr sz="2400" baseline="10416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96209" y="6923363"/>
            <a:ext cx="276352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inclined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pipes</a:t>
            </a:r>
            <a:endParaRPr sz="1400">
              <a:latin typeface="Times New Roman"/>
              <a:cs typeface="Times New Roman"/>
            </a:endParaRPr>
          </a:p>
          <a:p>
            <a:pPr marL="708008">
              <a:spcBef>
                <a:spcPts val="1445"/>
              </a:spcBef>
            </a:pPr>
            <a:r>
              <a:rPr sz="1600" spc="-165" dirty="0">
                <a:latin typeface="Lucida Sans Unicode"/>
                <a:cs typeface="Lucida Sans Unicode"/>
              </a:rPr>
              <a:t>(∆𝑷</a:t>
            </a:r>
            <a:r>
              <a:rPr sz="1600" spc="-125" dirty="0">
                <a:latin typeface="Lucida Sans Unicode"/>
                <a:cs typeface="Lucida Sans Unicode"/>
              </a:rPr>
              <a:t> </a:t>
            </a:r>
            <a:r>
              <a:rPr sz="1600" spc="-95" dirty="0">
                <a:latin typeface="Lucida Sans Unicode"/>
                <a:cs typeface="Lucida Sans Unicode"/>
              </a:rPr>
              <a:t>−</a:t>
            </a:r>
            <a:r>
              <a:rPr sz="1600" spc="-140" dirty="0">
                <a:latin typeface="Lucida Sans Unicode"/>
                <a:cs typeface="Lucida Sans Unicode"/>
              </a:rPr>
              <a:t> </a:t>
            </a:r>
            <a:r>
              <a:rPr sz="1600" spc="-220" dirty="0">
                <a:latin typeface="Lucida Sans Unicode"/>
                <a:cs typeface="Lucida Sans Unicode"/>
              </a:rPr>
              <a:t>𝝆𝒈𝑳</a:t>
            </a:r>
            <a:r>
              <a:rPr sz="1600" spc="-135" dirty="0">
                <a:latin typeface="Lucida Sans Unicode"/>
                <a:cs typeface="Lucida Sans Unicode"/>
              </a:rPr>
              <a:t> </a:t>
            </a:r>
            <a:r>
              <a:rPr sz="1600" spc="-260" dirty="0">
                <a:latin typeface="Lucida Sans Unicode"/>
                <a:cs typeface="Lucida Sans Unicode"/>
              </a:rPr>
              <a:t>𝒔𝒊𝒏𝜽)</a:t>
            </a:r>
            <a:r>
              <a:rPr sz="1600" spc="-120" dirty="0">
                <a:latin typeface="Lucida Sans Unicode"/>
                <a:cs typeface="Lucida Sans Unicode"/>
              </a:rPr>
              <a:t> </a:t>
            </a:r>
            <a:r>
              <a:rPr sz="1600" spc="-150" dirty="0">
                <a:latin typeface="Lucida Sans Unicode"/>
                <a:cs typeface="Lucida Sans Unicode"/>
              </a:rPr>
              <a:t>× </a:t>
            </a:r>
            <a:r>
              <a:rPr sz="1600" spc="-25" dirty="0">
                <a:latin typeface="Lucida Sans Unicode"/>
                <a:cs typeface="Lucida Sans Unicode"/>
              </a:rPr>
              <a:t>𝑫</a:t>
            </a:r>
            <a:r>
              <a:rPr sz="1725" spc="-37" baseline="28985" dirty="0">
                <a:latin typeface="Lucida Sans Unicode"/>
                <a:cs typeface="Lucida Sans Unicode"/>
              </a:rPr>
              <a:t>𝟐</a:t>
            </a:r>
            <a:endParaRPr sz="1725" baseline="28985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55183" y="7612258"/>
            <a:ext cx="51308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600" spc="-235" dirty="0">
                <a:latin typeface="Lucida Sans Unicode"/>
                <a:cs typeface="Lucida Sans Unicode"/>
              </a:rPr>
              <a:t>𝟑𝟐𝝁𝑳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404361" y="7626097"/>
            <a:ext cx="2014855" cy="13970"/>
          </a:xfrm>
          <a:custGeom>
            <a:avLst/>
            <a:gdLst/>
            <a:ahLst/>
            <a:cxnLst/>
            <a:rect l="l" t="t" r="r" b="b"/>
            <a:pathLst>
              <a:path w="2014854" h="13970">
                <a:moveTo>
                  <a:pt x="2014728" y="13716"/>
                </a:moveTo>
                <a:lnTo>
                  <a:pt x="0" y="13716"/>
                </a:lnTo>
                <a:lnTo>
                  <a:pt x="0" y="0"/>
                </a:lnTo>
                <a:lnTo>
                  <a:pt x="2014728" y="0"/>
                </a:lnTo>
                <a:lnTo>
                  <a:pt x="2014728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708910" y="8124322"/>
            <a:ext cx="38290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600" dirty="0">
                <a:latin typeface="Lucida Sans Unicode"/>
                <a:cs typeface="Lucida Sans Unicode"/>
              </a:rPr>
              <a:t>𝑸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=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96512" y="7970396"/>
            <a:ext cx="222123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099">
              <a:spcBef>
                <a:spcPts val="90"/>
              </a:spcBef>
            </a:pPr>
            <a:r>
              <a:rPr sz="1600" spc="-160" dirty="0">
                <a:latin typeface="Lucida Sans Unicode"/>
                <a:cs typeface="Lucida Sans Unicode"/>
              </a:rPr>
              <a:t>(∆𝑷</a:t>
            </a:r>
            <a:r>
              <a:rPr sz="1600" spc="-130" dirty="0">
                <a:latin typeface="Lucida Sans Unicode"/>
                <a:cs typeface="Lucida Sans Unicode"/>
              </a:rPr>
              <a:t> </a:t>
            </a:r>
            <a:r>
              <a:rPr sz="1600" spc="-95" dirty="0">
                <a:latin typeface="Lucida Sans Unicode"/>
                <a:cs typeface="Lucida Sans Unicode"/>
              </a:rPr>
              <a:t>−</a:t>
            </a:r>
            <a:r>
              <a:rPr sz="1600" spc="-125" dirty="0">
                <a:latin typeface="Lucida Sans Unicode"/>
                <a:cs typeface="Lucida Sans Unicode"/>
              </a:rPr>
              <a:t> </a:t>
            </a:r>
            <a:r>
              <a:rPr sz="1600" spc="-225" dirty="0">
                <a:latin typeface="Lucida Sans Unicode"/>
                <a:cs typeface="Lucida Sans Unicode"/>
              </a:rPr>
              <a:t>𝝆𝒈𝑳</a:t>
            </a:r>
            <a:r>
              <a:rPr sz="1600" spc="-150" dirty="0">
                <a:latin typeface="Lucida Sans Unicode"/>
                <a:cs typeface="Lucida Sans Unicode"/>
              </a:rPr>
              <a:t> </a:t>
            </a:r>
            <a:r>
              <a:rPr sz="1600" spc="-254" dirty="0">
                <a:latin typeface="Lucida Sans Unicode"/>
                <a:cs typeface="Lucida Sans Unicode"/>
              </a:rPr>
              <a:t>𝒔𝒊𝒏𝜽)</a:t>
            </a:r>
            <a:r>
              <a:rPr sz="1600" spc="-140" dirty="0">
                <a:latin typeface="Lucida Sans Unicode"/>
                <a:cs typeface="Lucida Sans Unicode"/>
              </a:rPr>
              <a:t> </a:t>
            </a:r>
            <a:r>
              <a:rPr sz="1600" spc="-150" dirty="0">
                <a:latin typeface="Lucida Sans Unicode"/>
                <a:cs typeface="Lucida Sans Unicode"/>
              </a:rPr>
              <a:t>×</a:t>
            </a:r>
            <a:r>
              <a:rPr sz="1600" spc="-13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𝝅𝑫</a:t>
            </a:r>
            <a:r>
              <a:rPr sz="1725" spc="-37" baseline="28985" dirty="0">
                <a:latin typeface="Lucida Sans Unicode"/>
                <a:cs typeface="Lucida Sans Unicode"/>
              </a:rPr>
              <a:t>𝟒</a:t>
            </a:r>
            <a:endParaRPr sz="1725" baseline="28985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94580" y="8261480"/>
            <a:ext cx="63436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600" spc="-240" dirty="0">
                <a:latin typeface="Lucida Sans Unicode"/>
                <a:cs typeface="Lucida Sans Unicode"/>
              </a:rPr>
              <a:t>𝟏𝟐𝟖𝝁𝑳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134612" y="8275320"/>
            <a:ext cx="2153920" cy="13970"/>
          </a:xfrm>
          <a:custGeom>
            <a:avLst/>
            <a:gdLst/>
            <a:ahLst/>
            <a:cxnLst/>
            <a:rect l="l" t="t" r="r" b="b"/>
            <a:pathLst>
              <a:path w="2153920" h="13970">
                <a:moveTo>
                  <a:pt x="2153412" y="13716"/>
                </a:moveTo>
                <a:lnTo>
                  <a:pt x="0" y="13716"/>
                </a:lnTo>
                <a:lnTo>
                  <a:pt x="0" y="0"/>
                </a:lnTo>
                <a:lnTo>
                  <a:pt x="2153412" y="0"/>
                </a:lnTo>
                <a:lnTo>
                  <a:pt x="2153412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708910" y="8514623"/>
            <a:ext cx="2995295" cy="6270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R="5080" algn="r">
              <a:spcBef>
                <a:spcPts val="830"/>
              </a:spcBef>
              <a:tabLst>
                <a:tab pos="1642069" algn="l"/>
              </a:tabLst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Note: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Uphill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flow: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60" dirty="0">
                <a:latin typeface="Times New Roman"/>
                <a:cs typeface="Times New Roman"/>
              </a:rPr>
              <a:t>θ&gt;0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b="1" i="1" spc="70" dirty="0">
                <a:latin typeface="Times New Roman"/>
                <a:cs typeface="Times New Roman"/>
              </a:rPr>
              <a:t>sinθ&gt;0,</a:t>
            </a:r>
            <a:endParaRPr sz="1400">
              <a:latin typeface="Times New Roman"/>
              <a:cs typeface="Times New Roman"/>
            </a:endParaRPr>
          </a:p>
          <a:p>
            <a:pPr marR="37464" algn="r">
              <a:spcBef>
                <a:spcPts val="730"/>
              </a:spcBef>
              <a:tabLst>
                <a:tab pos="1884633" algn="l"/>
              </a:tabLst>
            </a:pPr>
            <a:r>
              <a:rPr sz="1400" dirty="0">
                <a:latin typeface="Times New Roman"/>
                <a:cs typeface="Times New Roman"/>
              </a:rPr>
              <a:t>Downhill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flow: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θ&lt;0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i="1" spc="65" dirty="0">
                <a:latin typeface="Times New Roman"/>
                <a:cs typeface="Times New Roman"/>
              </a:rPr>
              <a:t>sinθ&lt;0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6766" y="6998209"/>
            <a:ext cx="2145791" cy="2145791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5551275" y="3962214"/>
            <a:ext cx="740410" cy="980440"/>
            <a:chOff x="2731875" y="3962213"/>
            <a:chExt cx="740410" cy="980440"/>
          </a:xfrm>
        </p:grpSpPr>
        <p:sp>
          <p:nvSpPr>
            <p:cNvPr id="52" name="object 52"/>
            <p:cNvSpPr/>
            <p:nvPr/>
          </p:nvSpPr>
          <p:spPr>
            <a:xfrm>
              <a:off x="2747490" y="3971738"/>
              <a:ext cx="715010" cy="961390"/>
            </a:xfrm>
            <a:custGeom>
              <a:avLst/>
              <a:gdLst/>
              <a:ahLst/>
              <a:cxnLst/>
              <a:rect l="l" t="t" r="r" b="b"/>
              <a:pathLst>
                <a:path w="715010" h="961389">
                  <a:moveTo>
                    <a:pt x="714743" y="165"/>
                  </a:moveTo>
                  <a:lnTo>
                    <a:pt x="714578" y="165"/>
                  </a:lnTo>
                  <a:lnTo>
                    <a:pt x="714466" y="0"/>
                  </a:lnTo>
                  <a:lnTo>
                    <a:pt x="713747" y="165"/>
                  </a:lnTo>
                  <a:lnTo>
                    <a:pt x="713029" y="332"/>
                  </a:lnTo>
                  <a:lnTo>
                    <a:pt x="712300" y="111"/>
                  </a:lnTo>
                  <a:lnTo>
                    <a:pt x="710431" y="1161"/>
                  </a:lnTo>
                  <a:lnTo>
                    <a:pt x="708562" y="2212"/>
                  </a:lnTo>
                  <a:lnTo>
                    <a:pt x="706321" y="3993"/>
                  </a:lnTo>
                  <a:lnTo>
                    <a:pt x="702535" y="6470"/>
                  </a:lnTo>
                  <a:lnTo>
                    <a:pt x="676932" y="22805"/>
                  </a:lnTo>
                  <a:lnTo>
                    <a:pt x="670717" y="26728"/>
                  </a:lnTo>
                  <a:lnTo>
                    <a:pt x="631869" y="52232"/>
                  </a:lnTo>
                  <a:lnTo>
                    <a:pt x="593051" y="79867"/>
                  </a:lnTo>
                  <a:lnTo>
                    <a:pt x="559383" y="104861"/>
                  </a:lnTo>
                  <a:lnTo>
                    <a:pt x="522863" y="133845"/>
                  </a:lnTo>
                  <a:lnTo>
                    <a:pt x="510171" y="144228"/>
                  </a:lnTo>
                  <a:lnTo>
                    <a:pt x="497414" y="154533"/>
                  </a:lnTo>
                  <a:lnTo>
                    <a:pt x="484529" y="164717"/>
                  </a:lnTo>
                  <a:lnTo>
                    <a:pt x="471477" y="174920"/>
                  </a:lnTo>
                  <a:lnTo>
                    <a:pt x="458432" y="185139"/>
                  </a:lnTo>
                  <a:lnTo>
                    <a:pt x="420289" y="215918"/>
                  </a:lnTo>
                  <a:lnTo>
                    <a:pt x="383717" y="246545"/>
                  </a:lnTo>
                  <a:lnTo>
                    <a:pt x="349304" y="276482"/>
                  </a:lnTo>
                  <a:lnTo>
                    <a:pt x="318210" y="304447"/>
                  </a:lnTo>
                  <a:lnTo>
                    <a:pt x="281714" y="338384"/>
                  </a:lnTo>
                  <a:lnTo>
                    <a:pt x="252025" y="367771"/>
                  </a:lnTo>
                  <a:lnTo>
                    <a:pt x="221526" y="399746"/>
                  </a:lnTo>
                  <a:lnTo>
                    <a:pt x="196136" y="428760"/>
                  </a:lnTo>
                  <a:lnTo>
                    <a:pt x="170946" y="462716"/>
                  </a:lnTo>
                  <a:lnTo>
                    <a:pt x="150315" y="500911"/>
                  </a:lnTo>
                  <a:lnTo>
                    <a:pt x="132062" y="542912"/>
                  </a:lnTo>
                  <a:lnTo>
                    <a:pt x="129211" y="550217"/>
                  </a:lnTo>
                  <a:lnTo>
                    <a:pt x="114467" y="588323"/>
                  </a:lnTo>
                  <a:lnTo>
                    <a:pt x="99943" y="626514"/>
                  </a:lnTo>
                  <a:lnTo>
                    <a:pt x="97235" y="633742"/>
                  </a:lnTo>
                  <a:lnTo>
                    <a:pt x="94616" y="640693"/>
                  </a:lnTo>
                  <a:lnTo>
                    <a:pt x="92068" y="647383"/>
                  </a:lnTo>
                  <a:lnTo>
                    <a:pt x="89589" y="653848"/>
                  </a:lnTo>
                  <a:lnTo>
                    <a:pt x="87224" y="660026"/>
                  </a:lnTo>
                  <a:lnTo>
                    <a:pt x="85018" y="665857"/>
                  </a:lnTo>
                  <a:lnTo>
                    <a:pt x="82203" y="673371"/>
                  </a:lnTo>
                  <a:lnTo>
                    <a:pt x="79922" y="679972"/>
                  </a:lnTo>
                  <a:lnTo>
                    <a:pt x="77723" y="685776"/>
                  </a:lnTo>
                  <a:lnTo>
                    <a:pt x="75524" y="691580"/>
                  </a:lnTo>
                  <a:lnTo>
                    <a:pt x="73672" y="696221"/>
                  </a:lnTo>
                  <a:lnTo>
                    <a:pt x="71823" y="700682"/>
                  </a:lnTo>
                  <a:lnTo>
                    <a:pt x="69974" y="705143"/>
                  </a:lnTo>
                  <a:lnTo>
                    <a:pt x="68154" y="709011"/>
                  </a:lnTo>
                  <a:lnTo>
                    <a:pt x="66629" y="712539"/>
                  </a:lnTo>
                  <a:lnTo>
                    <a:pt x="65103" y="716068"/>
                  </a:lnTo>
                  <a:lnTo>
                    <a:pt x="63940" y="718892"/>
                  </a:lnTo>
                  <a:lnTo>
                    <a:pt x="62669" y="721853"/>
                  </a:lnTo>
                  <a:lnTo>
                    <a:pt x="61399" y="724813"/>
                  </a:lnTo>
                  <a:lnTo>
                    <a:pt x="60264" y="727465"/>
                  </a:lnTo>
                  <a:lnTo>
                    <a:pt x="59005" y="730303"/>
                  </a:lnTo>
                  <a:lnTo>
                    <a:pt x="57746" y="733140"/>
                  </a:lnTo>
                  <a:lnTo>
                    <a:pt x="56320" y="735587"/>
                  </a:lnTo>
                  <a:lnTo>
                    <a:pt x="55115" y="738876"/>
                  </a:lnTo>
                  <a:lnTo>
                    <a:pt x="53910" y="742165"/>
                  </a:lnTo>
                  <a:lnTo>
                    <a:pt x="52914" y="746085"/>
                  </a:lnTo>
                  <a:lnTo>
                    <a:pt x="43866" y="782156"/>
                  </a:lnTo>
                  <a:lnTo>
                    <a:pt x="43089" y="785516"/>
                  </a:lnTo>
                  <a:lnTo>
                    <a:pt x="38509" y="800193"/>
                  </a:lnTo>
                  <a:lnTo>
                    <a:pt x="37491" y="802855"/>
                  </a:lnTo>
                  <a:lnTo>
                    <a:pt x="36472" y="805516"/>
                  </a:lnTo>
                  <a:lnTo>
                    <a:pt x="35417" y="808228"/>
                  </a:lnTo>
                  <a:lnTo>
                    <a:pt x="34529" y="810821"/>
                  </a:lnTo>
                  <a:lnTo>
                    <a:pt x="30498" y="825519"/>
                  </a:lnTo>
                  <a:lnTo>
                    <a:pt x="30049" y="827813"/>
                  </a:lnTo>
                  <a:lnTo>
                    <a:pt x="29728" y="830016"/>
                  </a:lnTo>
                  <a:lnTo>
                    <a:pt x="29467" y="832174"/>
                  </a:lnTo>
                  <a:lnTo>
                    <a:pt x="29205" y="834331"/>
                  </a:lnTo>
                  <a:lnTo>
                    <a:pt x="29051" y="836410"/>
                  </a:lnTo>
                  <a:lnTo>
                    <a:pt x="28927" y="838465"/>
                  </a:lnTo>
                  <a:lnTo>
                    <a:pt x="28803" y="840520"/>
                  </a:lnTo>
                  <a:lnTo>
                    <a:pt x="28924" y="842516"/>
                  </a:lnTo>
                  <a:lnTo>
                    <a:pt x="28725" y="844502"/>
                  </a:lnTo>
                  <a:lnTo>
                    <a:pt x="28526" y="846489"/>
                  </a:lnTo>
                  <a:lnTo>
                    <a:pt x="28100" y="848436"/>
                  </a:lnTo>
                  <a:lnTo>
                    <a:pt x="27730" y="850382"/>
                  </a:lnTo>
                  <a:lnTo>
                    <a:pt x="27361" y="852328"/>
                  </a:lnTo>
                  <a:lnTo>
                    <a:pt x="26900" y="854085"/>
                  </a:lnTo>
                  <a:lnTo>
                    <a:pt x="26508" y="856179"/>
                  </a:lnTo>
                  <a:lnTo>
                    <a:pt x="26117" y="858272"/>
                  </a:lnTo>
                  <a:lnTo>
                    <a:pt x="25883" y="860466"/>
                  </a:lnTo>
                  <a:lnTo>
                    <a:pt x="25381" y="862941"/>
                  </a:lnTo>
                  <a:lnTo>
                    <a:pt x="24879" y="865415"/>
                  </a:lnTo>
                  <a:lnTo>
                    <a:pt x="24134" y="868284"/>
                  </a:lnTo>
                  <a:lnTo>
                    <a:pt x="23496" y="871027"/>
                  </a:lnTo>
                  <a:lnTo>
                    <a:pt x="22858" y="873770"/>
                  </a:lnTo>
                  <a:lnTo>
                    <a:pt x="22316" y="876323"/>
                  </a:lnTo>
                  <a:lnTo>
                    <a:pt x="21553" y="879398"/>
                  </a:lnTo>
                  <a:lnTo>
                    <a:pt x="20789" y="882472"/>
                  </a:lnTo>
                  <a:lnTo>
                    <a:pt x="19777" y="886093"/>
                  </a:lnTo>
                  <a:lnTo>
                    <a:pt x="18915" y="889475"/>
                  </a:lnTo>
                  <a:lnTo>
                    <a:pt x="18052" y="892856"/>
                  </a:lnTo>
                  <a:lnTo>
                    <a:pt x="17309" y="896396"/>
                  </a:lnTo>
                  <a:lnTo>
                    <a:pt x="16379" y="899688"/>
                  </a:lnTo>
                  <a:lnTo>
                    <a:pt x="15447" y="902980"/>
                  </a:lnTo>
                  <a:lnTo>
                    <a:pt x="14301" y="906208"/>
                  </a:lnTo>
                  <a:lnTo>
                    <a:pt x="13328" y="909228"/>
                  </a:lnTo>
                  <a:lnTo>
                    <a:pt x="12354" y="912248"/>
                  </a:lnTo>
                  <a:lnTo>
                    <a:pt x="11367" y="914938"/>
                  </a:lnTo>
                  <a:lnTo>
                    <a:pt x="10538" y="917807"/>
                  </a:lnTo>
                  <a:lnTo>
                    <a:pt x="9709" y="920675"/>
                  </a:lnTo>
                  <a:lnTo>
                    <a:pt x="9136" y="923635"/>
                  </a:lnTo>
                  <a:lnTo>
                    <a:pt x="8354" y="926438"/>
                  </a:lnTo>
                  <a:lnTo>
                    <a:pt x="7572" y="929240"/>
                  </a:lnTo>
                  <a:lnTo>
                    <a:pt x="6639" y="931998"/>
                  </a:lnTo>
                  <a:lnTo>
                    <a:pt x="5848" y="934624"/>
                  </a:lnTo>
                  <a:lnTo>
                    <a:pt x="5057" y="937249"/>
                  </a:lnTo>
                  <a:lnTo>
                    <a:pt x="4268" y="939768"/>
                  </a:lnTo>
                  <a:lnTo>
                    <a:pt x="3607" y="942191"/>
                  </a:lnTo>
                  <a:lnTo>
                    <a:pt x="2945" y="944614"/>
                  </a:lnTo>
                  <a:lnTo>
                    <a:pt x="2363" y="946918"/>
                  </a:lnTo>
                  <a:lnTo>
                    <a:pt x="1879" y="949159"/>
                  </a:lnTo>
                  <a:lnTo>
                    <a:pt x="1395" y="951400"/>
                  </a:lnTo>
                  <a:lnTo>
                    <a:pt x="1015" y="953703"/>
                  </a:lnTo>
                  <a:lnTo>
                    <a:pt x="701" y="955638"/>
                  </a:lnTo>
                  <a:lnTo>
                    <a:pt x="388" y="957574"/>
                  </a:lnTo>
                  <a:lnTo>
                    <a:pt x="116" y="959916"/>
                  </a:lnTo>
                  <a:lnTo>
                    <a:pt x="0" y="960771"/>
                  </a:lnTo>
                </a:path>
              </a:pathLst>
            </a:custGeom>
            <a:ln w="19050">
              <a:solidFill>
                <a:srgbClr val="004D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1875" y="4828813"/>
              <a:ext cx="77301" cy="107678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5235" y="5150445"/>
            <a:ext cx="1125720" cy="4068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5108" y="-995391"/>
            <a:ext cx="183261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Mechanic-</a:t>
            </a:r>
            <a:r>
              <a:rPr sz="1200" dirty="0">
                <a:latin typeface="Times New Roman"/>
                <a:cs typeface="Times New Roman"/>
              </a:rPr>
              <a:t>Mechatronics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Dep.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3681" y="-995391"/>
            <a:ext cx="138176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Fluid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Dynamics,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2024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1800" y="2514600"/>
            <a:ext cx="1882139" cy="18547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15828" y="7467600"/>
            <a:ext cx="1658111" cy="1511808"/>
          </a:xfrm>
          <a:prstGeom prst="rect">
            <a:avLst/>
          </a:prstGeom>
        </p:spPr>
      </p:pic>
      <p:sp>
        <p:nvSpPr>
          <p:cNvPr id="8" name="object 4"/>
          <p:cNvSpPr txBox="1"/>
          <p:nvPr/>
        </p:nvSpPr>
        <p:spPr>
          <a:xfrm>
            <a:off x="571706" y="838200"/>
            <a:ext cx="11734800" cy="78744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198" marR="68579" algn="just">
              <a:lnSpc>
                <a:spcPct val="144800"/>
              </a:lnSpc>
              <a:spcBef>
                <a:spcPts val="125"/>
              </a:spcBef>
            </a:pPr>
            <a:r>
              <a:rPr sz="2000" b="1" spc="-10" dirty="0">
                <a:latin typeface="Times New Roman"/>
                <a:cs typeface="Times New Roman"/>
              </a:rPr>
              <a:t>Ex2-</a:t>
            </a:r>
            <a:r>
              <a:rPr sz="2000" b="1" spc="-85" dirty="0">
                <a:latin typeface="Times New Roman"/>
                <a:cs typeface="Times New Roman"/>
              </a:rPr>
              <a:t>1</a:t>
            </a:r>
            <a:r>
              <a:rPr sz="2000" spc="-85" dirty="0">
                <a:latin typeface="Times New Roman"/>
                <a:cs typeface="Times New Roman"/>
              </a:rPr>
              <a:t>: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Consider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flow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oil,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"/>
                <a:cs typeface="Cambria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=0.0026m</a:t>
            </a:r>
            <a:r>
              <a:rPr baseline="40123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/s,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40cm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diameter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pipeline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average </a:t>
            </a:r>
            <a:r>
              <a:rPr sz="2000" dirty="0">
                <a:latin typeface="Times New Roman"/>
                <a:cs typeface="Times New Roman"/>
              </a:rPr>
              <a:t>velocity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0.5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m/s.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300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long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section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pipeline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passes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through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icy </a:t>
            </a:r>
            <a:r>
              <a:rPr sz="2000" dirty="0">
                <a:latin typeface="Times New Roman"/>
                <a:cs typeface="Times New Roman"/>
              </a:rPr>
              <a:t>waters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lake.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Disregarding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entrance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effects,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find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pumping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power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required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overcome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pressure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losses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maintain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flow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oil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pipe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76198" marR="1924002" algn="just">
              <a:lnSpc>
                <a:spcPct val="144500"/>
              </a:lnSpc>
            </a:pPr>
            <a:r>
              <a:rPr sz="2000" b="1" spc="-10" dirty="0">
                <a:latin typeface="Times New Roman"/>
                <a:cs typeface="Times New Roman"/>
              </a:rPr>
              <a:t>Ex2-</a:t>
            </a:r>
            <a:r>
              <a:rPr sz="2000" b="1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Oil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20°C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(ρ=888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kg/m</a:t>
            </a:r>
            <a:r>
              <a:rPr baseline="40123" dirty="0">
                <a:latin typeface="Times New Roman"/>
                <a:cs typeface="Times New Roman"/>
              </a:rPr>
              <a:t>3</a:t>
            </a:r>
            <a:r>
              <a:rPr spc="472" baseline="4012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mbria"/>
                <a:cs typeface="Cambria"/>
              </a:rPr>
              <a:t>µ</a:t>
            </a:r>
            <a:r>
              <a:rPr sz="2000" dirty="0">
                <a:latin typeface="Times New Roman"/>
                <a:cs typeface="Times New Roman"/>
              </a:rPr>
              <a:t>=0.8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kg/m·s)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flowing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steadily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through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5cm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diameter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40m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long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pipe.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pressure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pipe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inlet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outlet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measured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745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97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kPa,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respectively.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Determine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flow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rate </a:t>
            </a:r>
            <a:r>
              <a:rPr sz="2000" dirty="0">
                <a:latin typeface="Times New Roman"/>
                <a:cs typeface="Times New Roman"/>
              </a:rPr>
              <a:t>of oil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through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pipe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assuming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pipe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(a)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horizontal,</a:t>
            </a:r>
            <a:endParaRPr sz="2000" dirty="0">
              <a:latin typeface="Times New Roman"/>
              <a:cs typeface="Times New Roman"/>
            </a:endParaRPr>
          </a:p>
          <a:p>
            <a:pPr marL="76198" marR="1927177" algn="just">
              <a:lnSpc>
                <a:spcPct val="143600"/>
              </a:lnSpc>
              <a:spcBef>
                <a:spcPts val="15"/>
              </a:spcBef>
            </a:pPr>
            <a:r>
              <a:rPr sz="2000" dirty="0">
                <a:latin typeface="Times New Roman"/>
                <a:cs typeface="Times New Roman"/>
              </a:rPr>
              <a:t>(b)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inclined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15°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upward,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(c)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inclined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15°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downward.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Also </a:t>
            </a:r>
            <a:r>
              <a:rPr sz="2000" dirty="0">
                <a:latin typeface="Times New Roman"/>
                <a:cs typeface="Times New Roman"/>
              </a:rPr>
              <a:t>verify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flow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through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pipe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laminar.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77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76198" algn="just"/>
            <a:r>
              <a:rPr sz="2000" b="1" spc="-10" dirty="0">
                <a:latin typeface="Times New Roman"/>
                <a:cs typeface="Times New Roman"/>
              </a:rPr>
              <a:t>Ex2-</a:t>
            </a:r>
            <a:r>
              <a:rPr sz="2000" b="1" dirty="0">
                <a:latin typeface="Times New Roman"/>
                <a:cs typeface="Times New Roman"/>
              </a:rPr>
              <a:t>3:</a:t>
            </a:r>
            <a:r>
              <a:rPr sz="2000" b="1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Oil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(ρ=900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kg/m</a:t>
            </a:r>
            <a:r>
              <a:rPr baseline="40123" dirty="0">
                <a:latin typeface="Times New Roman"/>
                <a:cs typeface="Times New Roman"/>
              </a:rPr>
              <a:t>3</a:t>
            </a:r>
            <a:r>
              <a:rPr spc="337" baseline="4012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&amp;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"/>
                <a:cs typeface="Cambria"/>
              </a:rPr>
              <a:t>µ</a:t>
            </a:r>
            <a:r>
              <a:rPr sz="2000" dirty="0">
                <a:latin typeface="Times New Roman"/>
                <a:cs typeface="Times New Roman"/>
              </a:rPr>
              <a:t>=0.4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N.s/m</a:t>
            </a:r>
            <a:r>
              <a:rPr baseline="40123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flows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2cm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pipe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diameter.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FIND</a:t>
            </a:r>
            <a:endParaRPr sz="2000" dirty="0">
              <a:latin typeface="Times New Roman"/>
              <a:cs typeface="Times New Roman"/>
            </a:endParaRPr>
          </a:p>
          <a:p>
            <a:pPr marL="76198" marR="66038" algn="just">
              <a:lnSpc>
                <a:spcPct val="143600"/>
              </a:lnSpc>
              <a:spcBef>
                <a:spcPts val="60"/>
              </a:spcBef>
            </a:pPr>
            <a:r>
              <a:rPr sz="2000" dirty="0">
                <a:latin typeface="Times New Roman"/>
                <a:cs typeface="Times New Roman"/>
              </a:rPr>
              <a:t>(a)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What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pressure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drop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Δp,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needed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flow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rate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2×10</a:t>
            </a:r>
            <a:r>
              <a:rPr b="1" baseline="40123" dirty="0">
                <a:latin typeface="Times New Roman"/>
                <a:cs typeface="Times New Roman"/>
              </a:rPr>
              <a:t>-5</a:t>
            </a:r>
            <a:r>
              <a:rPr b="1" spc="359" baseline="4012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b="1" baseline="40123" dirty="0">
                <a:latin typeface="Times New Roman"/>
                <a:cs typeface="Times New Roman"/>
              </a:rPr>
              <a:t>3</a:t>
            </a:r>
            <a:r>
              <a:rPr sz="2000" dirty="0">
                <a:latin typeface="Times New Roman"/>
                <a:cs typeface="Times New Roman"/>
              </a:rPr>
              <a:t>/s;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pipe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horizontal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b="1" baseline="-12345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b="1" baseline="-12345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=10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m?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(b)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How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steep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hill,</a:t>
            </a:r>
            <a:r>
              <a:rPr sz="2000" i="1" dirty="0">
                <a:latin typeface="Times New Roman"/>
                <a:cs typeface="Times New Roman"/>
              </a:rPr>
              <a:t>θ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pipe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be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if 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oil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flow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through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pipe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rate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(a),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0" dirty="0">
                <a:latin typeface="Times New Roman"/>
                <a:cs typeface="Times New Roman"/>
              </a:rPr>
              <a:t> p</a:t>
            </a:r>
            <a:r>
              <a:rPr spc="-15" baseline="-12345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=p</a:t>
            </a:r>
            <a:r>
              <a:rPr spc="-15" baseline="-12345" dirty="0">
                <a:latin typeface="Times New Roman"/>
                <a:cs typeface="Times New Roman"/>
              </a:rPr>
              <a:t>2</a:t>
            </a:r>
            <a:endParaRPr baseline="-12345" dirty="0">
              <a:latin typeface="Times New Roman"/>
              <a:cs typeface="Times New Roman"/>
            </a:endParaRPr>
          </a:p>
          <a:p>
            <a:pPr marL="76198" marR="1920827" algn="just">
              <a:lnSpc>
                <a:spcPct val="144500"/>
              </a:lnSpc>
              <a:spcBef>
                <a:spcPts val="1485"/>
              </a:spcBef>
            </a:pPr>
            <a:r>
              <a:rPr sz="2000" b="1" spc="-10" dirty="0">
                <a:latin typeface="Times New Roman"/>
                <a:cs typeface="Times New Roman"/>
              </a:rPr>
              <a:t>Ex2-</a:t>
            </a:r>
            <a:r>
              <a:rPr sz="2000" b="1" dirty="0">
                <a:latin typeface="Times New Roman"/>
                <a:cs typeface="Times New Roman"/>
              </a:rPr>
              <a:t>4:</a:t>
            </a:r>
            <a:r>
              <a:rPr sz="2000" b="1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SAE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30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(ρ=891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kg/m</a:t>
            </a:r>
            <a:r>
              <a:rPr baseline="40123" dirty="0">
                <a:latin typeface="Times New Roman"/>
                <a:cs typeface="Times New Roman"/>
              </a:rPr>
              <a:t>3</a:t>
            </a:r>
            <a:r>
              <a:rPr spc="712" baseline="4012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&amp;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"/>
                <a:cs typeface="Cambria"/>
              </a:rPr>
              <a:t>µ</a:t>
            </a:r>
            <a:r>
              <a:rPr sz="2000" dirty="0">
                <a:latin typeface="Times New Roman"/>
                <a:cs typeface="Times New Roman"/>
              </a:rPr>
              <a:t>=0.4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N.s/m</a:t>
            </a:r>
            <a:r>
              <a:rPr baseline="40123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oil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at </a:t>
            </a:r>
            <a:r>
              <a:rPr sz="2000" dirty="0">
                <a:latin typeface="Times New Roman"/>
                <a:cs typeface="Times New Roman"/>
              </a:rPr>
              <a:t>20°C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flows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3-</a:t>
            </a:r>
            <a:r>
              <a:rPr sz="2000" spc="-20" dirty="0">
                <a:latin typeface="Times New Roman"/>
                <a:cs typeface="Times New Roman"/>
              </a:rPr>
              <a:t>cm-</a:t>
            </a:r>
            <a:r>
              <a:rPr sz="2000" dirty="0">
                <a:latin typeface="Times New Roman"/>
                <a:cs typeface="Times New Roman"/>
              </a:rPr>
              <a:t>diameter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pipe,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slopes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at </a:t>
            </a:r>
            <a:r>
              <a:rPr sz="2000" dirty="0">
                <a:latin typeface="Times New Roman"/>
                <a:cs typeface="Times New Roman"/>
              </a:rPr>
              <a:t>37°.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pressure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measurements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shown,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determine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(a) </a:t>
            </a:r>
            <a:r>
              <a:rPr sz="2000" dirty="0">
                <a:latin typeface="Times New Roman"/>
                <a:cs typeface="Times New Roman"/>
              </a:rPr>
              <a:t>whether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flow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up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down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(b)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Flow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rate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m</a:t>
            </a:r>
            <a:r>
              <a:rPr spc="-15" baseline="40123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/h.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1700" y="8201026"/>
            <a:ext cx="1409700" cy="177800"/>
          </a:xfrm>
          <a:custGeom>
            <a:avLst/>
            <a:gdLst/>
            <a:ahLst/>
            <a:cxnLst/>
            <a:rect l="l" t="t" r="r" b="b"/>
            <a:pathLst>
              <a:path w="1409700" h="177800">
                <a:moveTo>
                  <a:pt x="1409700" y="0"/>
                </a:moveTo>
                <a:lnTo>
                  <a:pt x="0" y="0"/>
                </a:lnTo>
                <a:lnTo>
                  <a:pt x="0" y="177800"/>
                </a:lnTo>
                <a:lnTo>
                  <a:pt x="1409700" y="177800"/>
                </a:lnTo>
                <a:lnTo>
                  <a:pt x="1409700" y="0"/>
                </a:lnTo>
                <a:close/>
              </a:path>
            </a:pathLst>
          </a:custGeom>
          <a:solidFill>
            <a:srgbClr val="8EDD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03900" y="5978526"/>
            <a:ext cx="977900" cy="177800"/>
          </a:xfrm>
          <a:custGeom>
            <a:avLst/>
            <a:gdLst/>
            <a:ahLst/>
            <a:cxnLst/>
            <a:rect l="l" t="t" r="r" b="b"/>
            <a:pathLst>
              <a:path w="977900" h="177800">
                <a:moveTo>
                  <a:pt x="977900" y="0"/>
                </a:moveTo>
                <a:lnTo>
                  <a:pt x="0" y="0"/>
                </a:lnTo>
                <a:lnTo>
                  <a:pt x="0" y="177800"/>
                </a:lnTo>
                <a:lnTo>
                  <a:pt x="977900" y="177800"/>
                </a:lnTo>
                <a:lnTo>
                  <a:pt x="977900" y="0"/>
                </a:lnTo>
                <a:close/>
              </a:path>
            </a:pathLst>
          </a:custGeom>
          <a:solidFill>
            <a:srgbClr val="F69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3000" y="5673726"/>
            <a:ext cx="1333500" cy="177800"/>
          </a:xfrm>
          <a:custGeom>
            <a:avLst/>
            <a:gdLst/>
            <a:ahLst/>
            <a:cxnLst/>
            <a:rect l="l" t="t" r="r" b="b"/>
            <a:pathLst>
              <a:path w="1333500" h="177800">
                <a:moveTo>
                  <a:pt x="1333500" y="0"/>
                </a:moveTo>
                <a:lnTo>
                  <a:pt x="0" y="0"/>
                </a:lnTo>
                <a:lnTo>
                  <a:pt x="0" y="177800"/>
                </a:lnTo>
                <a:lnTo>
                  <a:pt x="1333500" y="177800"/>
                </a:lnTo>
                <a:lnTo>
                  <a:pt x="1333500" y="0"/>
                </a:lnTo>
                <a:close/>
              </a:path>
            </a:pathLst>
          </a:custGeom>
          <a:solidFill>
            <a:srgbClr val="FFE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953000" y="5673726"/>
            <a:ext cx="1333500" cy="177800"/>
            <a:chOff x="2133600" y="5673725"/>
            <a:chExt cx="1333500" cy="177800"/>
          </a:xfrm>
        </p:grpSpPr>
        <p:sp>
          <p:nvSpPr>
            <p:cNvPr id="6" name="object 6"/>
            <p:cNvSpPr/>
            <p:nvPr/>
          </p:nvSpPr>
          <p:spPr>
            <a:xfrm>
              <a:off x="2133600" y="5673725"/>
              <a:ext cx="1333500" cy="177800"/>
            </a:xfrm>
            <a:custGeom>
              <a:avLst/>
              <a:gdLst/>
              <a:ahLst/>
              <a:cxnLst/>
              <a:rect l="l" t="t" r="r" b="b"/>
              <a:pathLst>
                <a:path w="1333500" h="177800">
                  <a:moveTo>
                    <a:pt x="1333500" y="0"/>
                  </a:moveTo>
                  <a:lnTo>
                    <a:pt x="0" y="0"/>
                  </a:lnTo>
                  <a:lnTo>
                    <a:pt x="0" y="177800"/>
                  </a:lnTo>
                  <a:lnTo>
                    <a:pt x="1333500" y="177800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rgbClr val="7CE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3600" y="5673725"/>
              <a:ext cx="1333500" cy="177800"/>
            </a:xfrm>
            <a:custGeom>
              <a:avLst/>
              <a:gdLst/>
              <a:ahLst/>
              <a:cxnLst/>
              <a:rect l="l" t="t" r="r" b="b"/>
              <a:pathLst>
                <a:path w="1333500" h="177800">
                  <a:moveTo>
                    <a:pt x="1333500" y="0"/>
                  </a:moveTo>
                  <a:lnTo>
                    <a:pt x="0" y="0"/>
                  </a:lnTo>
                  <a:lnTo>
                    <a:pt x="0" y="177800"/>
                  </a:lnTo>
                  <a:lnTo>
                    <a:pt x="1333500" y="177800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rgbClr val="FFE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362701" y="5673726"/>
            <a:ext cx="254000" cy="177800"/>
          </a:xfrm>
          <a:custGeom>
            <a:avLst/>
            <a:gdLst/>
            <a:ahLst/>
            <a:cxnLst/>
            <a:rect l="l" t="t" r="r" b="b"/>
            <a:pathLst>
              <a:path w="254000" h="177800">
                <a:moveTo>
                  <a:pt x="254000" y="0"/>
                </a:moveTo>
                <a:lnTo>
                  <a:pt x="0" y="0"/>
                </a:lnTo>
                <a:lnTo>
                  <a:pt x="0" y="177800"/>
                </a:lnTo>
                <a:lnTo>
                  <a:pt x="254000" y="177800"/>
                </a:lnTo>
                <a:lnTo>
                  <a:pt x="254000" y="0"/>
                </a:lnTo>
                <a:close/>
              </a:path>
            </a:pathLst>
          </a:custGeom>
          <a:solidFill>
            <a:srgbClr val="7CE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62701" y="5673726"/>
            <a:ext cx="254000" cy="177800"/>
          </a:xfrm>
          <a:custGeom>
            <a:avLst/>
            <a:gdLst/>
            <a:ahLst/>
            <a:cxnLst/>
            <a:rect l="l" t="t" r="r" b="b"/>
            <a:pathLst>
              <a:path w="254000" h="177800">
                <a:moveTo>
                  <a:pt x="254000" y="0"/>
                </a:moveTo>
                <a:lnTo>
                  <a:pt x="0" y="0"/>
                </a:lnTo>
                <a:lnTo>
                  <a:pt x="0" y="177800"/>
                </a:lnTo>
                <a:lnTo>
                  <a:pt x="254000" y="177800"/>
                </a:lnTo>
                <a:lnTo>
                  <a:pt x="254000" y="0"/>
                </a:lnTo>
                <a:close/>
              </a:path>
            </a:pathLst>
          </a:custGeom>
          <a:solidFill>
            <a:srgbClr val="FFE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4800" y="5368926"/>
            <a:ext cx="812800" cy="177800"/>
          </a:xfrm>
          <a:custGeom>
            <a:avLst/>
            <a:gdLst/>
            <a:ahLst/>
            <a:cxnLst/>
            <a:rect l="l" t="t" r="r" b="b"/>
            <a:pathLst>
              <a:path w="812800" h="177800">
                <a:moveTo>
                  <a:pt x="812800" y="0"/>
                </a:moveTo>
                <a:lnTo>
                  <a:pt x="0" y="0"/>
                </a:lnTo>
                <a:lnTo>
                  <a:pt x="0" y="177800"/>
                </a:lnTo>
                <a:lnTo>
                  <a:pt x="812800" y="177800"/>
                </a:lnTo>
                <a:lnTo>
                  <a:pt x="812800" y="0"/>
                </a:lnTo>
                <a:close/>
              </a:path>
            </a:pathLst>
          </a:custGeom>
          <a:solidFill>
            <a:srgbClr val="8EDD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3801" y="5368926"/>
            <a:ext cx="330200" cy="177800"/>
          </a:xfrm>
          <a:custGeom>
            <a:avLst/>
            <a:gdLst/>
            <a:ahLst/>
            <a:cxnLst/>
            <a:rect l="l" t="t" r="r" b="b"/>
            <a:pathLst>
              <a:path w="330200" h="177800">
                <a:moveTo>
                  <a:pt x="330200" y="0"/>
                </a:moveTo>
                <a:lnTo>
                  <a:pt x="0" y="0"/>
                </a:lnTo>
                <a:lnTo>
                  <a:pt x="0" y="177800"/>
                </a:lnTo>
                <a:lnTo>
                  <a:pt x="330200" y="177800"/>
                </a:lnTo>
                <a:lnTo>
                  <a:pt x="330200" y="0"/>
                </a:lnTo>
                <a:close/>
              </a:path>
            </a:pathLst>
          </a:custGeom>
          <a:solidFill>
            <a:srgbClr val="8EDD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85108" y="-995391"/>
            <a:ext cx="183261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Mechanic-</a:t>
            </a:r>
            <a:r>
              <a:rPr sz="1200" dirty="0">
                <a:latin typeface="Times New Roman"/>
                <a:cs typeface="Times New Roman"/>
              </a:rPr>
              <a:t>Mechatronics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Dep.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93681" y="-995391"/>
            <a:ext cx="138176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Fluid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Dynamics,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08910" y="874701"/>
            <a:ext cx="6049645" cy="1414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spcBef>
                <a:spcPts val="95"/>
              </a:spcBef>
            </a:pPr>
            <a:r>
              <a:rPr b="1" i="1" dirty="0">
                <a:latin typeface="Times New Roman"/>
                <a:cs typeface="Times New Roman"/>
              </a:rPr>
              <a:t>Pressure</a:t>
            </a:r>
            <a:r>
              <a:rPr b="1" i="1" spc="-55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Loss</a:t>
            </a:r>
            <a:r>
              <a:rPr b="1" i="1" spc="-55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in</a:t>
            </a:r>
            <a:r>
              <a:rPr b="1" i="1" spc="-45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Turbulent</a:t>
            </a:r>
            <a:r>
              <a:rPr b="1" i="1" spc="-35" dirty="0">
                <a:latin typeface="Times New Roman"/>
                <a:cs typeface="Times New Roman"/>
              </a:rPr>
              <a:t> </a:t>
            </a:r>
            <a:r>
              <a:rPr b="1" i="1" spc="-20" dirty="0">
                <a:latin typeface="Times New Roman"/>
                <a:cs typeface="Times New Roman"/>
              </a:rPr>
              <a:t>flows</a:t>
            </a:r>
            <a:endParaRPr>
              <a:latin typeface="Times New Roman"/>
              <a:cs typeface="Times New Roman"/>
            </a:endParaRPr>
          </a:p>
          <a:p>
            <a:pPr marL="12700" marR="5080">
              <a:lnSpc>
                <a:spcPct val="143600"/>
              </a:lnSpc>
              <a:spcBef>
                <a:spcPts val="810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drop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ΔP</a:t>
            </a:r>
            <a:r>
              <a:rPr sz="1400" b="1" i="1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steady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incompressible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turbulent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circular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of </a:t>
            </a:r>
            <a:r>
              <a:rPr sz="1400" dirty="0">
                <a:latin typeface="Times New Roman"/>
                <a:cs typeface="Times New Roman"/>
              </a:rPr>
              <a:t>diameter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D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 be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written in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functional form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  <a:p>
            <a:pPr marL="3810" algn="ctr">
              <a:spcBef>
                <a:spcPts val="1410"/>
              </a:spcBef>
            </a:pPr>
            <a:r>
              <a:rPr sz="1400" b="1" i="1" spc="85" dirty="0">
                <a:latin typeface="Times New Roman"/>
                <a:cs typeface="Times New Roman"/>
              </a:rPr>
              <a:t>Δ</a:t>
            </a:r>
            <a:r>
              <a:rPr sz="1400" b="1" i="1" spc="95" dirty="0">
                <a:latin typeface="Times New Roman"/>
                <a:cs typeface="Times New Roman"/>
              </a:rPr>
              <a:t>P=</a:t>
            </a:r>
            <a:r>
              <a:rPr sz="1400" b="1" i="1" spc="-515" dirty="0">
                <a:latin typeface="Times New Roman"/>
                <a:cs typeface="Times New Roman"/>
              </a:rPr>
              <a:t>F</a:t>
            </a:r>
            <a:r>
              <a:rPr sz="1575" baseline="2645" dirty="0">
                <a:solidFill>
                  <a:srgbClr val="0077D4"/>
                </a:solidFill>
                <a:latin typeface="Arial MT"/>
                <a:cs typeface="Arial MT"/>
              </a:rPr>
              <a:t>f</a:t>
            </a:r>
            <a:r>
              <a:rPr sz="1575" spc="37" baseline="2645" dirty="0">
                <a:solidFill>
                  <a:srgbClr val="0077D4"/>
                </a:solidFill>
                <a:latin typeface="Arial MT"/>
                <a:cs typeface="Arial MT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(V,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D,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L,</a:t>
            </a:r>
            <a:r>
              <a:rPr sz="1400" b="1" i="1" spc="2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ɛ, </a:t>
            </a:r>
            <a:r>
              <a:rPr sz="1450" i="1" dirty="0">
                <a:latin typeface="Cambria"/>
                <a:cs typeface="Cambria"/>
              </a:rPr>
              <a:t>µ</a:t>
            </a:r>
            <a:r>
              <a:rPr sz="1400" b="1" i="1" dirty="0">
                <a:latin typeface="Times New Roman"/>
                <a:cs typeface="Times New Roman"/>
              </a:rPr>
              <a:t>,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25" dirty="0">
                <a:latin typeface="Times New Roman"/>
                <a:cs typeface="Times New Roman"/>
              </a:rPr>
              <a:t>ρ)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08910" y="4180433"/>
            <a:ext cx="6053455" cy="94160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just">
              <a:lnSpc>
                <a:spcPct val="147600"/>
              </a:lnSpc>
              <a:spcBef>
                <a:spcPts val="20"/>
              </a:spcBef>
            </a:pPr>
            <a:r>
              <a:rPr sz="1400" dirty="0">
                <a:latin typeface="Times New Roman"/>
                <a:cs typeface="Times New Roman"/>
              </a:rPr>
              <a:t>Where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V</a:t>
            </a:r>
            <a:r>
              <a:rPr sz="1400" b="1" i="1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average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velocity,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L</a:t>
            </a:r>
            <a:r>
              <a:rPr sz="1400" b="1" i="1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length,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ɛ</a:t>
            </a:r>
            <a:r>
              <a:rPr sz="1400" b="1" i="1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measure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roughness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 wall.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dependence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ΔP</a:t>
            </a:r>
            <a:r>
              <a:rPr sz="1400" b="1" i="1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fluid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properties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50" i="1" dirty="0">
                <a:latin typeface="Cambria"/>
                <a:cs typeface="Cambria"/>
              </a:rPr>
              <a:t>µ</a:t>
            </a:r>
            <a:r>
              <a:rPr sz="1450" i="1" spc="50" dirty="0">
                <a:latin typeface="Cambria"/>
                <a:cs typeface="Cambria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ρ</a:t>
            </a:r>
            <a:r>
              <a:rPr sz="1400" b="1" i="1" spc="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because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dependence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50" i="1" dirty="0">
                <a:latin typeface="Cambria"/>
                <a:cs typeface="Cambria"/>
              </a:rPr>
              <a:t>τ</a:t>
            </a:r>
            <a:r>
              <a:rPr sz="1450" i="1" spc="5" dirty="0">
                <a:latin typeface="Cambria"/>
                <a:cs typeface="Cambria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parameters.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51301" y="5368925"/>
            <a:ext cx="1003300" cy="167162"/>
          </a:xfrm>
          <a:prstGeom prst="rect">
            <a:avLst/>
          </a:prstGeom>
          <a:solidFill>
            <a:srgbClr val="8EDDF9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300"/>
              </a:lnSpc>
            </a:pPr>
            <a:r>
              <a:rPr sz="1400" dirty="0">
                <a:latin typeface="Times New Roman"/>
                <a:cs typeface="Times New Roman"/>
              </a:rPr>
              <a:t>friction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factor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8908" y="5307922"/>
            <a:ext cx="15468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395060" algn="l"/>
              </a:tabLst>
            </a:pPr>
            <a:r>
              <a:rPr sz="1400" spc="-2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5900" y="5368925"/>
            <a:ext cx="1841500" cy="167162"/>
          </a:xfrm>
          <a:prstGeom prst="rect">
            <a:avLst/>
          </a:prstGeom>
          <a:solidFill>
            <a:srgbClr val="8EDDF9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300"/>
              </a:lnSpc>
            </a:pPr>
            <a:r>
              <a:rPr sz="1400" dirty="0">
                <a:latin typeface="Times New Roman"/>
                <a:cs typeface="Times New Roman"/>
              </a:rPr>
              <a:t>fully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developed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turbulent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66492" y="5307922"/>
            <a:ext cx="18611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depends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67800" y="5368925"/>
            <a:ext cx="685800" cy="167162"/>
          </a:xfrm>
          <a:prstGeom prst="rect">
            <a:avLst/>
          </a:prstGeom>
          <a:solidFill>
            <a:srgbClr val="FFEF66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300"/>
              </a:lnSpc>
            </a:pPr>
            <a:r>
              <a:rPr sz="1400" spc="-10" dirty="0">
                <a:latin typeface="Times New Roman"/>
                <a:cs typeface="Times New Roman"/>
              </a:rPr>
              <a:t>Reynolds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21101" y="5673726"/>
            <a:ext cx="546100" cy="167162"/>
          </a:xfrm>
          <a:prstGeom prst="rect">
            <a:avLst/>
          </a:prstGeom>
          <a:solidFill>
            <a:srgbClr val="FFEF66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5"/>
              </a:lnSpc>
            </a:pPr>
            <a:r>
              <a:rPr sz="1400" spc="-10" dirty="0">
                <a:latin typeface="Times New Roman"/>
                <a:cs typeface="Times New Roman"/>
              </a:rPr>
              <a:t>number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08900" y="5673726"/>
            <a:ext cx="342900" cy="167162"/>
          </a:xfrm>
          <a:prstGeom prst="rect">
            <a:avLst/>
          </a:prstGeom>
          <a:solidFill>
            <a:srgbClr val="F699D1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ts val="1315"/>
              </a:lnSpc>
            </a:pPr>
            <a:r>
              <a:rPr sz="1400" spc="-10" dirty="0">
                <a:latin typeface="Times New Roman"/>
                <a:cs typeface="Times New Roman"/>
              </a:rPr>
              <a:t>ratio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22346" y="5614246"/>
            <a:ext cx="4698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792125" algn="l"/>
              </a:tabLst>
            </a:pP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relative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roughness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ɛ/D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	of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mean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80500" y="5673726"/>
            <a:ext cx="711200" cy="167162"/>
          </a:xfrm>
          <a:prstGeom prst="rect">
            <a:avLst/>
          </a:prstGeom>
          <a:solidFill>
            <a:srgbClr val="F699D1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5"/>
              </a:lnSpc>
            </a:pPr>
            <a:r>
              <a:rPr sz="1400" dirty="0">
                <a:latin typeface="Times New Roman"/>
                <a:cs typeface="Times New Roman"/>
              </a:rPr>
              <a:t>height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21101" y="5978526"/>
            <a:ext cx="736600" cy="167162"/>
          </a:xfrm>
          <a:prstGeom prst="rect">
            <a:avLst/>
          </a:prstGeom>
          <a:solidFill>
            <a:srgbClr val="F699D1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400" spc="-10" dirty="0">
                <a:latin typeface="Times New Roman"/>
                <a:cs typeface="Times New Roman"/>
              </a:rPr>
              <a:t>roughness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88803" y="5920570"/>
            <a:ext cx="52698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diameter.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functional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form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dependence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08910" y="6228418"/>
            <a:ext cx="6048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can’t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obtained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theoretical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analysis,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available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results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obtained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14801" y="6588126"/>
            <a:ext cx="1739900" cy="179536"/>
          </a:xfrm>
          <a:prstGeom prst="rect">
            <a:avLst/>
          </a:prstGeom>
          <a:solidFill>
            <a:srgbClr val="FFEF66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</a:pPr>
            <a:r>
              <a:rPr sz="1400" dirty="0">
                <a:latin typeface="Times New Roman"/>
                <a:cs typeface="Times New Roman"/>
              </a:rPr>
              <a:t>painstaking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experiments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08910" y="6534742"/>
            <a:ext cx="48571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91331" algn="l"/>
              </a:tabLst>
            </a:pPr>
            <a:r>
              <a:rPr sz="1400" spc="-20" dirty="0">
                <a:latin typeface="Times New Roman"/>
                <a:cs typeface="Times New Roman"/>
              </a:rPr>
              <a:t>from</a:t>
            </a:r>
            <a:r>
              <a:rPr sz="1400" dirty="0">
                <a:latin typeface="Times New Roman"/>
                <a:cs typeface="Times New Roman"/>
              </a:rPr>
              <a:t>	using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artificially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roughened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surfaces.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08909" y="6824505"/>
            <a:ext cx="6049010" cy="9074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3900"/>
              </a:lnSpc>
              <a:spcBef>
                <a:spcPts val="95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friction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factor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was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calculated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measurements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pressure drop. 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experimental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results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obtained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presented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tabular,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graphical,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functional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forms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obtained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curve-</a:t>
            </a:r>
            <a:r>
              <a:rPr sz="1400" dirty="0">
                <a:latin typeface="Times New Roman"/>
                <a:cs typeface="Times New Roman"/>
              </a:rPr>
              <a:t>fitting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experimental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data.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transition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08910" y="7745002"/>
            <a:ext cx="4792345" cy="5978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36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turbulent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smooth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well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rough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pipes,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following </a:t>
            </a:r>
            <a:r>
              <a:rPr sz="1400" dirty="0">
                <a:latin typeface="Times New Roman"/>
                <a:cs typeface="Times New Roman"/>
              </a:rPr>
              <a:t>known as the Colebrook </a:t>
            </a:r>
            <a:r>
              <a:rPr sz="1400" spc="-10" dirty="0">
                <a:latin typeface="Times New Roman"/>
                <a:cs typeface="Times New Roman"/>
              </a:rPr>
              <a:t>equation: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59801" y="7896226"/>
            <a:ext cx="1193800" cy="167162"/>
          </a:xfrm>
          <a:prstGeom prst="rect">
            <a:avLst/>
          </a:prstGeom>
          <a:solidFill>
            <a:srgbClr val="8EDDF9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445">
              <a:lnSpc>
                <a:spcPts val="1320"/>
              </a:lnSpc>
            </a:pPr>
            <a:r>
              <a:rPr sz="1400" dirty="0">
                <a:latin typeface="Times New Roman"/>
                <a:cs typeface="Times New Roman"/>
              </a:rPr>
              <a:t>implicit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relation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45254" y="10059938"/>
            <a:ext cx="233679" cy="58419"/>
          </a:xfrm>
          <a:custGeom>
            <a:avLst/>
            <a:gdLst/>
            <a:ahLst/>
            <a:cxnLst/>
            <a:rect l="l" t="t" r="r" b="b"/>
            <a:pathLst>
              <a:path w="233680" h="58420">
                <a:moveTo>
                  <a:pt x="231648" y="0"/>
                </a:moveTo>
                <a:lnTo>
                  <a:pt x="0" y="0"/>
                </a:lnTo>
                <a:lnTo>
                  <a:pt x="0" y="12192"/>
                </a:lnTo>
                <a:lnTo>
                  <a:pt x="231648" y="12192"/>
                </a:lnTo>
                <a:lnTo>
                  <a:pt x="231648" y="0"/>
                </a:lnTo>
                <a:close/>
              </a:path>
              <a:path w="233680" h="58420">
                <a:moveTo>
                  <a:pt x="233172" y="45720"/>
                </a:moveTo>
                <a:lnTo>
                  <a:pt x="132588" y="45720"/>
                </a:lnTo>
                <a:lnTo>
                  <a:pt x="132588" y="57912"/>
                </a:lnTo>
                <a:lnTo>
                  <a:pt x="233172" y="57912"/>
                </a:lnTo>
                <a:lnTo>
                  <a:pt x="233172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40652" y="10059923"/>
            <a:ext cx="312420" cy="12700"/>
          </a:xfrm>
          <a:custGeom>
            <a:avLst/>
            <a:gdLst/>
            <a:ahLst/>
            <a:cxnLst/>
            <a:rect l="l" t="t" r="r" b="b"/>
            <a:pathLst>
              <a:path w="312420" h="12700">
                <a:moveTo>
                  <a:pt x="312420" y="12192"/>
                </a:moveTo>
                <a:lnTo>
                  <a:pt x="0" y="12192"/>
                </a:lnTo>
                <a:lnTo>
                  <a:pt x="0" y="0"/>
                </a:lnTo>
                <a:lnTo>
                  <a:pt x="312420" y="0"/>
                </a:lnTo>
                <a:lnTo>
                  <a:pt x="31242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64909" y="10059938"/>
            <a:ext cx="661670" cy="58419"/>
          </a:xfrm>
          <a:custGeom>
            <a:avLst/>
            <a:gdLst/>
            <a:ahLst/>
            <a:cxnLst/>
            <a:rect l="l" t="t" r="r" b="b"/>
            <a:pathLst>
              <a:path w="661670" h="58420">
                <a:moveTo>
                  <a:pt x="659892" y="0"/>
                </a:moveTo>
                <a:lnTo>
                  <a:pt x="0" y="0"/>
                </a:lnTo>
                <a:lnTo>
                  <a:pt x="0" y="12192"/>
                </a:lnTo>
                <a:lnTo>
                  <a:pt x="659892" y="12192"/>
                </a:lnTo>
                <a:lnTo>
                  <a:pt x="659892" y="0"/>
                </a:lnTo>
                <a:close/>
              </a:path>
              <a:path w="661670" h="58420">
                <a:moveTo>
                  <a:pt x="661403" y="45720"/>
                </a:moveTo>
                <a:lnTo>
                  <a:pt x="560819" y="45720"/>
                </a:lnTo>
                <a:lnTo>
                  <a:pt x="560819" y="57912"/>
                </a:lnTo>
                <a:lnTo>
                  <a:pt x="661403" y="57912"/>
                </a:lnTo>
                <a:lnTo>
                  <a:pt x="661403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394451" y="8532706"/>
            <a:ext cx="2684780" cy="54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27">
              <a:lnSpc>
                <a:spcPts val="1380"/>
              </a:lnSpc>
              <a:spcBef>
                <a:spcPts val="100"/>
              </a:spcBef>
              <a:tabLst>
                <a:tab pos="1345532" algn="l"/>
                <a:tab pos="2007185" algn="l"/>
              </a:tabLst>
            </a:pPr>
            <a:r>
              <a:rPr sz="1400" spc="-50" dirty="0">
                <a:latin typeface="Lucida Sans Unicode"/>
                <a:cs typeface="Lucida Sans Unicode"/>
              </a:rPr>
              <a:t>𝟏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25" dirty="0">
                <a:latin typeface="Lucida Sans Unicode"/>
                <a:cs typeface="Lucida Sans Unicode"/>
              </a:rPr>
              <a:t>𝜺/𝑫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95" dirty="0">
                <a:latin typeface="Lucida Sans Unicode"/>
                <a:cs typeface="Lucida Sans Unicode"/>
              </a:rPr>
              <a:t>𝟐.</a:t>
            </a:r>
            <a:r>
              <a:rPr sz="1400" spc="-18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𝟓𝟏</a:t>
            </a:r>
            <a:endParaRPr sz="1400">
              <a:latin typeface="Lucida Sans Unicode"/>
              <a:cs typeface="Lucida Sans Unicode"/>
            </a:endParaRPr>
          </a:p>
          <a:p>
            <a:pPr marL="332732">
              <a:lnSpc>
                <a:spcPts val="1170"/>
              </a:lnSpc>
              <a:tabLst>
                <a:tab pos="1697947" algn="l"/>
                <a:tab pos="2531682" algn="l"/>
              </a:tabLst>
            </a:pPr>
            <a:r>
              <a:rPr sz="1400" spc="-70" dirty="0">
                <a:latin typeface="Lucida Sans Unicode"/>
                <a:cs typeface="Lucida Sans Unicode"/>
              </a:rPr>
              <a:t>=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-155" dirty="0">
                <a:latin typeface="Lucida Sans Unicode"/>
                <a:cs typeface="Lucida Sans Unicode"/>
              </a:rPr>
              <a:t>−𝟐.</a:t>
            </a:r>
            <a:r>
              <a:rPr sz="1400" spc="-204" dirty="0">
                <a:latin typeface="Lucida Sans Unicode"/>
                <a:cs typeface="Lucida Sans Unicode"/>
              </a:rPr>
              <a:t> </a:t>
            </a:r>
            <a:r>
              <a:rPr sz="1400" spc="-285" dirty="0">
                <a:latin typeface="Lucida Sans Unicode"/>
                <a:cs typeface="Lucida Sans Unicode"/>
              </a:rPr>
              <a:t>𝟎𝒍𝒐𝒈</a:t>
            </a:r>
            <a:r>
              <a:rPr sz="1400" spc="-195" dirty="0">
                <a:latin typeface="Lucida Sans Unicode"/>
                <a:cs typeface="Lucida Sans Unicode"/>
              </a:rPr>
              <a:t> </a:t>
            </a:r>
            <a:r>
              <a:rPr sz="1400" spc="300" dirty="0">
                <a:latin typeface="Lucida Sans Unicode"/>
                <a:cs typeface="Lucida Sans Unicode"/>
              </a:rPr>
              <a:t>(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50" dirty="0">
                <a:latin typeface="Lucida Sans Unicode"/>
                <a:cs typeface="Lucida Sans Unicode"/>
              </a:rPr>
              <a:t>+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300" dirty="0">
                <a:latin typeface="Lucida Sans Unicode"/>
                <a:cs typeface="Lucida Sans Unicode"/>
              </a:rPr>
              <a:t>)</a:t>
            </a:r>
            <a:endParaRPr sz="1400">
              <a:latin typeface="Lucida Sans Unicode"/>
              <a:cs typeface="Lucida Sans Unicode"/>
            </a:endParaRPr>
          </a:p>
          <a:p>
            <a:pPr marL="50799">
              <a:lnSpc>
                <a:spcPts val="1470"/>
              </a:lnSpc>
              <a:tabLst>
                <a:tab pos="1362676" algn="l"/>
                <a:tab pos="1870028" algn="l"/>
              </a:tabLst>
            </a:pPr>
            <a:r>
              <a:rPr sz="1400" spc="-25" dirty="0">
                <a:latin typeface="Lucida Sans Unicode"/>
                <a:cs typeface="Lucida Sans Unicode"/>
              </a:rPr>
              <a:t>√</a:t>
            </a:r>
            <a:r>
              <a:rPr sz="2100" spc="-37" baseline="1984" dirty="0">
                <a:latin typeface="Lucida Sans Unicode"/>
                <a:cs typeface="Lucida Sans Unicode"/>
              </a:rPr>
              <a:t>𝒇</a:t>
            </a:r>
            <a:r>
              <a:rPr sz="2100" baseline="1984" dirty="0">
                <a:latin typeface="Lucida Sans Unicode"/>
                <a:cs typeface="Lucida Sans Unicode"/>
              </a:rPr>
              <a:t>	</a:t>
            </a:r>
            <a:r>
              <a:rPr sz="2100" spc="-292" baseline="13888" dirty="0">
                <a:latin typeface="Lucida Sans Unicode"/>
                <a:cs typeface="Lucida Sans Unicode"/>
              </a:rPr>
              <a:t>𝟑.</a:t>
            </a:r>
            <a:r>
              <a:rPr sz="2100" spc="-300" baseline="13888" dirty="0">
                <a:latin typeface="Lucida Sans Unicode"/>
                <a:cs typeface="Lucida Sans Unicode"/>
              </a:rPr>
              <a:t> </a:t>
            </a:r>
            <a:r>
              <a:rPr sz="2100" spc="-75" baseline="13888" dirty="0">
                <a:latin typeface="Lucida Sans Unicode"/>
                <a:cs typeface="Lucida Sans Unicode"/>
              </a:rPr>
              <a:t>𝟕</a:t>
            </a:r>
            <a:r>
              <a:rPr sz="2100" baseline="13888" dirty="0">
                <a:latin typeface="Lucida Sans Unicode"/>
                <a:cs typeface="Lucida Sans Unicode"/>
              </a:rPr>
              <a:t>	</a:t>
            </a:r>
            <a:r>
              <a:rPr sz="2100" spc="-284" baseline="1984" dirty="0">
                <a:latin typeface="Lucida Sans Unicode"/>
                <a:cs typeface="Lucida Sans Unicode"/>
              </a:rPr>
              <a:t>𝑹𝒆</a:t>
            </a:r>
            <a:r>
              <a:rPr sz="2100" spc="-187" baseline="1984" dirty="0">
                <a:latin typeface="Lucida Sans Unicode"/>
                <a:cs typeface="Lucida Sans Unicode"/>
              </a:rPr>
              <a:t> </a:t>
            </a:r>
            <a:r>
              <a:rPr sz="2100" spc="-195" baseline="1984" dirty="0">
                <a:latin typeface="Lucida Sans Unicode"/>
                <a:cs typeface="Lucida Sans Unicode"/>
              </a:rPr>
              <a:t>×</a:t>
            </a:r>
            <a:r>
              <a:rPr sz="2100" spc="-179" baseline="1984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√</a:t>
            </a:r>
            <a:r>
              <a:rPr sz="2100" spc="-37" baseline="1984" dirty="0">
                <a:latin typeface="Lucida Sans Unicode"/>
                <a:cs typeface="Lucida Sans Unicode"/>
              </a:rPr>
              <a:t>𝒇</a:t>
            </a:r>
            <a:endParaRPr sz="2100" baseline="1984">
              <a:latin typeface="Lucida Sans Unicode"/>
              <a:cs typeface="Lucida Sans Unicode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8518" y="2423160"/>
            <a:ext cx="1392935" cy="157276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3769" y="2552702"/>
            <a:ext cx="3634739" cy="1466087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6281112" y="2046562"/>
            <a:ext cx="128270" cy="281305"/>
            <a:chOff x="3461711" y="2046560"/>
            <a:chExt cx="128270" cy="281305"/>
          </a:xfrm>
        </p:grpSpPr>
        <p:sp>
          <p:nvSpPr>
            <p:cNvPr id="40" name="object 40"/>
            <p:cNvSpPr/>
            <p:nvPr/>
          </p:nvSpPr>
          <p:spPr>
            <a:xfrm>
              <a:off x="3471236" y="2056085"/>
              <a:ext cx="102870" cy="262255"/>
            </a:xfrm>
            <a:custGeom>
              <a:avLst/>
              <a:gdLst/>
              <a:ahLst/>
              <a:cxnLst/>
              <a:rect l="l" t="t" r="r" b="b"/>
              <a:pathLst>
                <a:path w="102870" h="262255">
                  <a:moveTo>
                    <a:pt x="102305" y="165"/>
                  </a:moveTo>
                  <a:lnTo>
                    <a:pt x="102305" y="165"/>
                  </a:lnTo>
                  <a:lnTo>
                    <a:pt x="94039" y="165"/>
                  </a:lnTo>
                  <a:lnTo>
                    <a:pt x="92456" y="0"/>
                  </a:lnTo>
                  <a:lnTo>
                    <a:pt x="74678" y="7067"/>
                  </a:lnTo>
                  <a:lnTo>
                    <a:pt x="73209" y="8431"/>
                  </a:lnTo>
                  <a:lnTo>
                    <a:pt x="72108" y="10014"/>
                  </a:lnTo>
                  <a:lnTo>
                    <a:pt x="70888" y="11669"/>
                  </a:lnTo>
                  <a:lnTo>
                    <a:pt x="69669" y="13324"/>
                  </a:lnTo>
                  <a:lnTo>
                    <a:pt x="68416" y="15144"/>
                  </a:lnTo>
                  <a:lnTo>
                    <a:pt x="67363" y="16994"/>
                  </a:lnTo>
                  <a:lnTo>
                    <a:pt x="66309" y="18845"/>
                  </a:lnTo>
                  <a:lnTo>
                    <a:pt x="65526" y="20806"/>
                  </a:lnTo>
                  <a:lnTo>
                    <a:pt x="64569" y="22772"/>
                  </a:lnTo>
                  <a:lnTo>
                    <a:pt x="59220" y="33470"/>
                  </a:lnTo>
                  <a:lnTo>
                    <a:pt x="58098" y="35894"/>
                  </a:lnTo>
                  <a:lnTo>
                    <a:pt x="56977" y="38318"/>
                  </a:lnTo>
                  <a:lnTo>
                    <a:pt x="56008" y="40870"/>
                  </a:lnTo>
                  <a:lnTo>
                    <a:pt x="54890" y="43333"/>
                  </a:lnTo>
                  <a:lnTo>
                    <a:pt x="53771" y="45794"/>
                  </a:lnTo>
                  <a:lnTo>
                    <a:pt x="52480" y="48273"/>
                  </a:lnTo>
                  <a:lnTo>
                    <a:pt x="51387" y="50668"/>
                  </a:lnTo>
                  <a:lnTo>
                    <a:pt x="46021" y="64384"/>
                  </a:lnTo>
                  <a:lnTo>
                    <a:pt x="45378" y="66558"/>
                  </a:lnTo>
                  <a:lnTo>
                    <a:pt x="45049" y="68669"/>
                  </a:lnTo>
                  <a:lnTo>
                    <a:pt x="44475" y="70750"/>
                  </a:lnTo>
                  <a:lnTo>
                    <a:pt x="43901" y="72832"/>
                  </a:lnTo>
                  <a:lnTo>
                    <a:pt x="43185" y="74860"/>
                  </a:lnTo>
                  <a:lnTo>
                    <a:pt x="42578" y="76873"/>
                  </a:lnTo>
                  <a:lnTo>
                    <a:pt x="41970" y="78886"/>
                  </a:lnTo>
                  <a:lnTo>
                    <a:pt x="41349" y="80860"/>
                  </a:lnTo>
                  <a:lnTo>
                    <a:pt x="38490" y="94490"/>
                  </a:lnTo>
                  <a:lnTo>
                    <a:pt x="38232" y="96423"/>
                  </a:lnTo>
                  <a:lnTo>
                    <a:pt x="37604" y="106074"/>
                  </a:lnTo>
                  <a:lnTo>
                    <a:pt x="37536" y="108007"/>
                  </a:lnTo>
                  <a:lnTo>
                    <a:pt x="37680" y="109942"/>
                  </a:lnTo>
                  <a:lnTo>
                    <a:pt x="37498" y="111880"/>
                  </a:lnTo>
                  <a:lnTo>
                    <a:pt x="37316" y="113818"/>
                  </a:lnTo>
                  <a:lnTo>
                    <a:pt x="36886" y="115759"/>
                  </a:lnTo>
                  <a:lnTo>
                    <a:pt x="36511" y="117702"/>
                  </a:lnTo>
                  <a:lnTo>
                    <a:pt x="36137" y="119645"/>
                  </a:lnTo>
                  <a:lnTo>
                    <a:pt x="35659" y="121591"/>
                  </a:lnTo>
                  <a:lnTo>
                    <a:pt x="35252" y="123538"/>
                  </a:lnTo>
                  <a:lnTo>
                    <a:pt x="34845" y="125485"/>
                  </a:lnTo>
                  <a:lnTo>
                    <a:pt x="34424" y="127434"/>
                  </a:lnTo>
                  <a:lnTo>
                    <a:pt x="34070" y="129384"/>
                  </a:lnTo>
                  <a:lnTo>
                    <a:pt x="32288" y="143215"/>
                  </a:lnTo>
                  <a:lnTo>
                    <a:pt x="32327" y="145612"/>
                  </a:lnTo>
                  <a:lnTo>
                    <a:pt x="32057" y="147952"/>
                  </a:lnTo>
                  <a:lnTo>
                    <a:pt x="31787" y="150293"/>
                  </a:lnTo>
                  <a:lnTo>
                    <a:pt x="31283" y="152587"/>
                  </a:lnTo>
                  <a:lnTo>
                    <a:pt x="30848" y="155137"/>
                  </a:lnTo>
                  <a:lnTo>
                    <a:pt x="30412" y="157689"/>
                  </a:lnTo>
                  <a:lnTo>
                    <a:pt x="29888" y="160538"/>
                  </a:lnTo>
                  <a:lnTo>
                    <a:pt x="29444" y="163259"/>
                  </a:lnTo>
                  <a:lnTo>
                    <a:pt x="27645" y="176945"/>
                  </a:lnTo>
                  <a:lnTo>
                    <a:pt x="27204" y="179308"/>
                  </a:lnTo>
                  <a:lnTo>
                    <a:pt x="26764" y="181671"/>
                  </a:lnTo>
                  <a:lnTo>
                    <a:pt x="26105" y="183670"/>
                  </a:lnTo>
                  <a:lnTo>
                    <a:pt x="25540" y="185642"/>
                  </a:lnTo>
                  <a:lnTo>
                    <a:pt x="24975" y="187614"/>
                  </a:lnTo>
                  <a:lnTo>
                    <a:pt x="24346" y="189366"/>
                  </a:lnTo>
                  <a:lnTo>
                    <a:pt x="23815" y="191139"/>
                  </a:lnTo>
                  <a:lnTo>
                    <a:pt x="23284" y="192912"/>
                  </a:lnTo>
                  <a:lnTo>
                    <a:pt x="22777" y="194409"/>
                  </a:lnTo>
                  <a:lnTo>
                    <a:pt x="22353" y="196278"/>
                  </a:lnTo>
                  <a:lnTo>
                    <a:pt x="21930" y="198149"/>
                  </a:lnTo>
                  <a:lnTo>
                    <a:pt x="21736" y="200259"/>
                  </a:lnTo>
                  <a:lnTo>
                    <a:pt x="21271" y="202358"/>
                  </a:lnTo>
                  <a:lnTo>
                    <a:pt x="20807" y="204456"/>
                  </a:lnTo>
                  <a:lnTo>
                    <a:pt x="20139" y="206681"/>
                  </a:lnTo>
                  <a:lnTo>
                    <a:pt x="19567" y="208869"/>
                  </a:lnTo>
                  <a:lnTo>
                    <a:pt x="18996" y="211057"/>
                  </a:lnTo>
                  <a:lnTo>
                    <a:pt x="18370" y="213293"/>
                  </a:lnTo>
                  <a:lnTo>
                    <a:pt x="17842" y="215486"/>
                  </a:lnTo>
                  <a:lnTo>
                    <a:pt x="17314" y="217678"/>
                  </a:lnTo>
                  <a:lnTo>
                    <a:pt x="16982" y="220037"/>
                  </a:lnTo>
                  <a:lnTo>
                    <a:pt x="16400" y="222025"/>
                  </a:lnTo>
                  <a:lnTo>
                    <a:pt x="15817" y="224014"/>
                  </a:lnTo>
                  <a:lnTo>
                    <a:pt x="15024" y="225701"/>
                  </a:lnTo>
                  <a:lnTo>
                    <a:pt x="14347" y="227416"/>
                  </a:lnTo>
                  <a:lnTo>
                    <a:pt x="13671" y="229130"/>
                  </a:lnTo>
                  <a:lnTo>
                    <a:pt x="12949" y="230692"/>
                  </a:lnTo>
                  <a:lnTo>
                    <a:pt x="12340" y="232310"/>
                  </a:lnTo>
                  <a:lnTo>
                    <a:pt x="11731" y="233928"/>
                  </a:lnTo>
                  <a:lnTo>
                    <a:pt x="11333" y="235329"/>
                  </a:lnTo>
                  <a:lnTo>
                    <a:pt x="10695" y="237121"/>
                  </a:lnTo>
                  <a:lnTo>
                    <a:pt x="10058" y="238914"/>
                  </a:lnTo>
                  <a:lnTo>
                    <a:pt x="9392" y="240991"/>
                  </a:lnTo>
                  <a:lnTo>
                    <a:pt x="8516" y="243064"/>
                  </a:lnTo>
                  <a:lnTo>
                    <a:pt x="7641" y="245136"/>
                  </a:lnTo>
                  <a:lnTo>
                    <a:pt x="6456" y="247366"/>
                  </a:lnTo>
                  <a:lnTo>
                    <a:pt x="5445" y="249558"/>
                  </a:lnTo>
                  <a:lnTo>
                    <a:pt x="408" y="260898"/>
                  </a:lnTo>
                  <a:lnTo>
                    <a:pt x="0" y="261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73951" y="2202708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0" y="0"/>
                  </a:lnTo>
                  <a:lnTo>
                    <a:pt x="62991" y="0"/>
                  </a:lnTo>
                  <a:lnTo>
                    <a:pt x="63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67683" y="2061943"/>
              <a:ext cx="12700" cy="40640"/>
            </a:xfrm>
            <a:custGeom>
              <a:avLst/>
              <a:gdLst/>
              <a:ahLst/>
              <a:cxnLst/>
              <a:rect l="l" t="t" r="r" b="b"/>
              <a:pathLst>
                <a:path w="12700" h="40639">
                  <a:moveTo>
                    <a:pt x="0" y="165"/>
                  </a:moveTo>
                  <a:lnTo>
                    <a:pt x="166" y="165"/>
                  </a:lnTo>
                  <a:lnTo>
                    <a:pt x="443" y="165"/>
                  </a:lnTo>
                  <a:lnTo>
                    <a:pt x="996" y="165"/>
                  </a:lnTo>
                  <a:lnTo>
                    <a:pt x="1548" y="165"/>
                  </a:lnTo>
                  <a:lnTo>
                    <a:pt x="2498" y="0"/>
                  </a:lnTo>
                  <a:lnTo>
                    <a:pt x="3316" y="165"/>
                  </a:lnTo>
                  <a:lnTo>
                    <a:pt x="4134" y="331"/>
                  </a:lnTo>
                  <a:lnTo>
                    <a:pt x="5093" y="609"/>
                  </a:lnTo>
                  <a:lnTo>
                    <a:pt x="5904" y="1161"/>
                  </a:lnTo>
                  <a:lnTo>
                    <a:pt x="6716" y="1714"/>
                  </a:lnTo>
                  <a:lnTo>
                    <a:pt x="7516" y="2498"/>
                  </a:lnTo>
                  <a:lnTo>
                    <a:pt x="8186" y="3481"/>
                  </a:lnTo>
                  <a:lnTo>
                    <a:pt x="8857" y="4466"/>
                  </a:lnTo>
                  <a:lnTo>
                    <a:pt x="9442" y="5701"/>
                  </a:lnTo>
                  <a:lnTo>
                    <a:pt x="12223" y="28788"/>
                  </a:lnTo>
                  <a:lnTo>
                    <a:pt x="12233" y="30809"/>
                  </a:lnTo>
                  <a:lnTo>
                    <a:pt x="12208" y="33027"/>
                  </a:lnTo>
                  <a:lnTo>
                    <a:pt x="12185" y="34898"/>
                  </a:lnTo>
                  <a:lnTo>
                    <a:pt x="12163" y="36769"/>
                  </a:lnTo>
                  <a:lnTo>
                    <a:pt x="12103" y="39163"/>
                  </a:lnTo>
                  <a:lnTo>
                    <a:pt x="12086" y="40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12"/>
          </p:nvPr>
        </p:nvSpPr>
        <p:spPr>
          <a:xfrm>
            <a:off x="3534731" y="1171830"/>
            <a:ext cx="1167094" cy="2288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099">
              <a:lnSpc>
                <a:spcPts val="1405"/>
              </a:lnSpc>
            </a:pPr>
            <a:r>
              <a:rPr spc="-25" dirty="0"/>
              <a:t>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0" y="3463926"/>
            <a:ext cx="990600" cy="177800"/>
          </a:xfrm>
          <a:custGeom>
            <a:avLst/>
            <a:gdLst/>
            <a:ahLst/>
            <a:cxnLst/>
            <a:rect l="l" t="t" r="r" b="b"/>
            <a:pathLst>
              <a:path w="990600" h="177800">
                <a:moveTo>
                  <a:pt x="990600" y="0"/>
                </a:moveTo>
                <a:lnTo>
                  <a:pt x="0" y="0"/>
                </a:lnTo>
                <a:lnTo>
                  <a:pt x="0" y="177800"/>
                </a:lnTo>
                <a:lnTo>
                  <a:pt x="990600" y="177800"/>
                </a:lnTo>
                <a:lnTo>
                  <a:pt x="990600" y="0"/>
                </a:lnTo>
                <a:close/>
              </a:path>
            </a:pathLst>
          </a:custGeom>
          <a:solidFill>
            <a:srgbClr val="7CE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37300" y="3463926"/>
            <a:ext cx="1028700" cy="177800"/>
          </a:xfrm>
          <a:custGeom>
            <a:avLst/>
            <a:gdLst/>
            <a:ahLst/>
            <a:cxnLst/>
            <a:rect l="l" t="t" r="r" b="b"/>
            <a:pathLst>
              <a:path w="1028700" h="177800">
                <a:moveTo>
                  <a:pt x="1028700" y="0"/>
                </a:moveTo>
                <a:lnTo>
                  <a:pt x="0" y="0"/>
                </a:lnTo>
                <a:lnTo>
                  <a:pt x="0" y="177800"/>
                </a:lnTo>
                <a:lnTo>
                  <a:pt x="1028700" y="177800"/>
                </a:lnTo>
                <a:lnTo>
                  <a:pt x="1028700" y="0"/>
                </a:lnTo>
                <a:close/>
              </a:path>
            </a:pathLst>
          </a:custGeom>
          <a:solidFill>
            <a:srgbClr val="7CE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1800" y="3463926"/>
            <a:ext cx="723900" cy="177800"/>
          </a:xfrm>
          <a:custGeom>
            <a:avLst/>
            <a:gdLst/>
            <a:ahLst/>
            <a:cxnLst/>
            <a:rect l="l" t="t" r="r" b="b"/>
            <a:pathLst>
              <a:path w="723900" h="177800">
                <a:moveTo>
                  <a:pt x="723900" y="0"/>
                </a:moveTo>
                <a:lnTo>
                  <a:pt x="0" y="0"/>
                </a:lnTo>
                <a:lnTo>
                  <a:pt x="0" y="177800"/>
                </a:lnTo>
                <a:lnTo>
                  <a:pt x="723900" y="177800"/>
                </a:lnTo>
                <a:lnTo>
                  <a:pt x="723900" y="0"/>
                </a:lnTo>
                <a:close/>
              </a:path>
            </a:pathLst>
          </a:custGeom>
          <a:solidFill>
            <a:srgbClr val="7CE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5108" y="-995391"/>
            <a:ext cx="183261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Mechanic-</a:t>
            </a:r>
            <a:r>
              <a:rPr sz="1200" dirty="0">
                <a:latin typeface="Times New Roman"/>
                <a:cs typeface="Times New Roman"/>
              </a:rPr>
              <a:t>Mechatronics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Dep.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3681" y="-995391"/>
            <a:ext cx="138176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Fluid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Dynamics,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8908" y="780323"/>
            <a:ext cx="6050280" cy="2225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436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Moody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chart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presents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friction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factor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function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Reynolds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number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ɛ/D</a:t>
            </a:r>
            <a:r>
              <a:rPr sz="1400" b="1" i="1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wide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range.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developed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circular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pipes,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and </a:t>
            </a:r>
            <a:r>
              <a:rPr sz="1400" dirty="0">
                <a:latin typeface="Times New Roman"/>
                <a:cs typeface="Times New Roman"/>
              </a:rPr>
              <a:t>noncircular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replacing 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diameter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hydraulic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diameter.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600"/>
              </a:lnSpc>
              <a:spcBef>
                <a:spcPts val="610"/>
              </a:spcBef>
            </a:pPr>
            <a:r>
              <a:rPr sz="1400" dirty="0">
                <a:latin typeface="Times New Roman"/>
                <a:cs typeface="Times New Roman"/>
              </a:rPr>
              <a:t>Commercially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available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pipes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differ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those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used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experiments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roughness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pipes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uniform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difficult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give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precise </a:t>
            </a:r>
            <a:r>
              <a:rPr sz="1400" dirty="0">
                <a:latin typeface="Times New Roman"/>
                <a:cs typeface="Times New Roman"/>
              </a:rPr>
              <a:t>description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it.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Equivalent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roughness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some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commercial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pipes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given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shown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Table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well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Moody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chart.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But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kept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mind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that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16701" y="3146426"/>
            <a:ext cx="2070100" cy="179536"/>
          </a:xfrm>
          <a:prstGeom prst="rect">
            <a:avLst/>
          </a:prstGeom>
          <a:solidFill>
            <a:srgbClr val="FFEF66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375"/>
              </a:lnSpc>
            </a:pPr>
            <a:r>
              <a:rPr sz="1400" b="1" dirty="0">
                <a:latin typeface="Times New Roman"/>
                <a:cs typeface="Times New Roman"/>
              </a:rPr>
              <a:t>relative</a:t>
            </a:r>
            <a:r>
              <a:rPr sz="1400" b="1" spc="8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roughness</a:t>
            </a:r>
            <a:r>
              <a:rPr sz="1400" b="1" spc="8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9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pipes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8910" y="3095074"/>
            <a:ext cx="53701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030979" algn="l"/>
              </a:tabLst>
            </a:pP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values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new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pipes,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spc="-25" dirty="0">
                <a:latin typeface="Times New Roman"/>
                <a:cs typeface="Times New Roman"/>
              </a:rPr>
              <a:t>may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18600" y="3146426"/>
            <a:ext cx="673100" cy="179536"/>
          </a:xfrm>
          <a:prstGeom prst="rect">
            <a:avLst/>
          </a:prstGeom>
          <a:solidFill>
            <a:srgbClr val="FFEF66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1375"/>
              </a:lnSpc>
            </a:pPr>
            <a:r>
              <a:rPr sz="1400" b="1" spc="-10" dirty="0">
                <a:latin typeface="Times New Roman"/>
                <a:cs typeface="Times New Roman"/>
              </a:rPr>
              <a:t>increase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32300" y="3463925"/>
            <a:ext cx="1016000" cy="167162"/>
          </a:xfrm>
          <a:prstGeom prst="rect">
            <a:avLst/>
          </a:prstGeom>
          <a:solidFill>
            <a:srgbClr val="8EDDF9">
              <a:alpha val="75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400" b="1" dirty="0">
                <a:latin typeface="Times New Roman"/>
                <a:cs typeface="Times New Roman"/>
              </a:rPr>
              <a:t>as</a:t>
            </a:r>
            <a:r>
              <a:rPr sz="1400" b="1" spc="1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1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result</a:t>
            </a:r>
            <a:r>
              <a:rPr sz="1400" b="1" spc="13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8910" y="3402922"/>
            <a:ext cx="60534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798275" algn="l"/>
              </a:tabLst>
            </a:pPr>
            <a:r>
              <a:rPr sz="1400" b="1" dirty="0">
                <a:latin typeface="Times New Roman"/>
                <a:cs typeface="Times New Roman"/>
              </a:rPr>
              <a:t>with</a:t>
            </a:r>
            <a:r>
              <a:rPr sz="1400" b="1" spc="12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use</a:t>
            </a:r>
            <a:r>
              <a:rPr sz="1400" b="1" dirty="0">
                <a:latin typeface="Times New Roman"/>
                <a:cs typeface="Times New Roman"/>
              </a:rPr>
              <a:t>	corrosion,</a:t>
            </a:r>
            <a:r>
              <a:rPr sz="1400" b="1" spc="1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scale</a:t>
            </a:r>
            <a:r>
              <a:rPr sz="1400" b="1" spc="1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buildup,</a:t>
            </a:r>
            <a:r>
              <a:rPr sz="1400" b="1" spc="1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and</a:t>
            </a:r>
            <a:r>
              <a:rPr sz="1400" b="1" spc="114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precipitation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result,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08908" y="3616485"/>
            <a:ext cx="6054090" cy="12176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3800"/>
              </a:lnSpc>
              <a:spcBef>
                <a:spcPts val="95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friction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factor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factor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10.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Colebrook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equation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implicit in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, and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thus 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determination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friction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factor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requires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some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iteration </a:t>
            </a:r>
            <a:r>
              <a:rPr sz="1400" dirty="0">
                <a:latin typeface="Times New Roman"/>
                <a:cs typeface="Times New Roman"/>
              </a:rPr>
              <a:t>unless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equation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solver.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approximate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explicit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relation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f</a:t>
            </a:r>
            <a:r>
              <a:rPr sz="1400" b="1" i="1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given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S.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E. </a:t>
            </a:r>
            <a:r>
              <a:rPr sz="1400" dirty="0">
                <a:latin typeface="Times New Roman"/>
                <a:cs typeface="Times New Roman"/>
              </a:rPr>
              <a:t>Haaland in 1983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54244" y="5311016"/>
            <a:ext cx="29083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600" spc="-180" dirty="0">
                <a:latin typeface="Lucida Sans Unicode"/>
                <a:cs typeface="Lucida Sans Unicode"/>
              </a:rPr>
              <a:t>√</a:t>
            </a:r>
            <a:r>
              <a:rPr sz="2400" spc="-270" baseline="1736" dirty="0">
                <a:latin typeface="Lucida Sans Unicode"/>
                <a:cs typeface="Lucida Sans Unicode"/>
              </a:rPr>
              <a:t>𝒇</a:t>
            </a:r>
            <a:endParaRPr sz="2400" baseline="1736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66945" y="5277613"/>
            <a:ext cx="265430" cy="13970"/>
          </a:xfrm>
          <a:custGeom>
            <a:avLst/>
            <a:gdLst/>
            <a:ahLst/>
            <a:cxnLst/>
            <a:rect l="l" t="t" r="r" b="b"/>
            <a:pathLst>
              <a:path w="265430" h="13970">
                <a:moveTo>
                  <a:pt x="265175" y="13716"/>
                </a:moveTo>
                <a:lnTo>
                  <a:pt x="0" y="13716"/>
                </a:lnTo>
                <a:lnTo>
                  <a:pt x="0" y="0"/>
                </a:lnTo>
                <a:lnTo>
                  <a:pt x="265175" y="0"/>
                </a:lnTo>
                <a:lnTo>
                  <a:pt x="265175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08648" y="5277612"/>
            <a:ext cx="318770" cy="13970"/>
          </a:xfrm>
          <a:custGeom>
            <a:avLst/>
            <a:gdLst/>
            <a:ahLst/>
            <a:cxnLst/>
            <a:rect l="l" t="t" r="r" b="b"/>
            <a:pathLst>
              <a:path w="318770" h="13970">
                <a:moveTo>
                  <a:pt x="318516" y="13716"/>
                </a:moveTo>
                <a:lnTo>
                  <a:pt x="0" y="13716"/>
                </a:lnTo>
                <a:lnTo>
                  <a:pt x="0" y="0"/>
                </a:lnTo>
                <a:lnTo>
                  <a:pt x="318516" y="0"/>
                </a:lnTo>
                <a:lnTo>
                  <a:pt x="318516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25874" y="4972688"/>
            <a:ext cx="241236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  <a:tabLst>
                <a:tab pos="1382360" algn="l"/>
                <a:tab pos="2044013" algn="l"/>
              </a:tabLst>
            </a:pPr>
            <a:r>
              <a:rPr sz="1600" spc="-305" dirty="0">
                <a:latin typeface="Lucida Sans Unicode"/>
                <a:cs typeface="Lucida Sans Unicode"/>
              </a:rPr>
              <a:t>𝟏</a:t>
            </a:r>
            <a:r>
              <a:rPr sz="1600" dirty="0">
                <a:latin typeface="Lucida Sans Unicode"/>
                <a:cs typeface="Lucida Sans Unicode"/>
              </a:rPr>
              <a:t>	</a:t>
            </a:r>
            <a:r>
              <a:rPr sz="1600" spc="-229" dirty="0">
                <a:latin typeface="Lucida Sans Unicode"/>
                <a:cs typeface="Lucida Sans Unicode"/>
              </a:rPr>
              <a:t>𝟔.</a:t>
            </a:r>
            <a:r>
              <a:rPr sz="1600" spc="-215" dirty="0">
                <a:latin typeface="Lucida Sans Unicode"/>
                <a:cs typeface="Lucida Sans Unicode"/>
              </a:rPr>
              <a:t> </a:t>
            </a:r>
            <a:r>
              <a:rPr sz="1600" spc="-305" dirty="0">
                <a:latin typeface="Lucida Sans Unicode"/>
                <a:cs typeface="Lucida Sans Unicode"/>
              </a:rPr>
              <a:t>𝟗</a:t>
            </a:r>
            <a:r>
              <a:rPr sz="1600" dirty="0">
                <a:latin typeface="Lucida Sans Unicode"/>
                <a:cs typeface="Lucida Sans Unicode"/>
              </a:rPr>
              <a:t>	</a:t>
            </a:r>
            <a:r>
              <a:rPr sz="1600" spc="-135" dirty="0">
                <a:latin typeface="Lucida Sans Unicode"/>
                <a:cs typeface="Lucida Sans Unicode"/>
              </a:rPr>
              <a:t>𝜺/𝑫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7954" y="5263773"/>
            <a:ext cx="99250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  <a:tabLst>
                <a:tab pos="659749" algn="l"/>
              </a:tabLst>
            </a:pPr>
            <a:r>
              <a:rPr sz="1600" spc="-25" dirty="0">
                <a:latin typeface="Lucida Sans Unicode"/>
                <a:cs typeface="Lucida Sans Unicode"/>
              </a:rPr>
              <a:t>𝑹𝒆</a:t>
            </a:r>
            <a:r>
              <a:rPr sz="1600" dirty="0">
                <a:latin typeface="Lucida Sans Unicode"/>
                <a:cs typeface="Lucida Sans Unicode"/>
              </a:rPr>
              <a:t>	</a:t>
            </a:r>
            <a:r>
              <a:rPr sz="1600" spc="-229" dirty="0">
                <a:latin typeface="Lucida Sans Unicode"/>
                <a:cs typeface="Lucida Sans Unicode"/>
              </a:rPr>
              <a:t>𝟑.</a:t>
            </a:r>
            <a:r>
              <a:rPr sz="1600" spc="-215" dirty="0">
                <a:latin typeface="Lucida Sans Unicode"/>
                <a:cs typeface="Lucida Sans Unicode"/>
              </a:rPr>
              <a:t> </a:t>
            </a:r>
            <a:r>
              <a:rPr sz="1600" spc="-305" dirty="0">
                <a:latin typeface="Lucida Sans Unicode"/>
                <a:cs typeface="Lucida Sans Unicode"/>
              </a:rPr>
              <a:t>𝟕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70065" y="5277612"/>
            <a:ext cx="356870" cy="13970"/>
          </a:xfrm>
          <a:custGeom>
            <a:avLst/>
            <a:gdLst/>
            <a:ahLst/>
            <a:cxnLst/>
            <a:rect l="l" t="t" r="r" b="b"/>
            <a:pathLst>
              <a:path w="356870" h="13970">
                <a:moveTo>
                  <a:pt x="356616" y="13716"/>
                </a:moveTo>
                <a:lnTo>
                  <a:pt x="0" y="13716"/>
                </a:lnTo>
                <a:lnTo>
                  <a:pt x="0" y="0"/>
                </a:lnTo>
                <a:lnTo>
                  <a:pt x="356616" y="0"/>
                </a:lnTo>
                <a:lnTo>
                  <a:pt x="356616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814564" y="4932957"/>
            <a:ext cx="316230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50" spc="-160" dirty="0">
                <a:latin typeface="Lucida Sans Unicode"/>
                <a:cs typeface="Lucida Sans Unicode"/>
              </a:rPr>
              <a:t>𝟏.𝟏𝟏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05120" y="5126613"/>
            <a:ext cx="281305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  <a:tabLst>
                <a:tab pos="1667468" algn="l"/>
                <a:tab pos="2320867" algn="l"/>
                <a:tab pos="2722177" algn="l"/>
              </a:tabLst>
            </a:pPr>
            <a:r>
              <a:rPr sz="1600" u="heavy" spc="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spc="-90" dirty="0">
                <a:latin typeface="Lucida Sans Unicode"/>
                <a:cs typeface="Lucida Sans Unicode"/>
              </a:rPr>
              <a:t>≅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185" dirty="0">
                <a:latin typeface="Lucida Sans Unicode"/>
                <a:cs typeface="Lucida Sans Unicode"/>
              </a:rPr>
              <a:t>−𝟏.</a:t>
            </a:r>
            <a:r>
              <a:rPr sz="1600" spc="-225" dirty="0">
                <a:latin typeface="Lucida Sans Unicode"/>
                <a:cs typeface="Lucida Sans Unicode"/>
              </a:rPr>
              <a:t> </a:t>
            </a:r>
            <a:r>
              <a:rPr sz="1600" spc="-325" dirty="0">
                <a:latin typeface="Lucida Sans Unicode"/>
                <a:cs typeface="Lucida Sans Unicode"/>
              </a:rPr>
              <a:t>𝟖𝒍𝒐𝒈</a:t>
            </a:r>
            <a:r>
              <a:rPr sz="1600" spc="-22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[</a:t>
            </a:r>
            <a:r>
              <a:rPr sz="1600" dirty="0">
                <a:latin typeface="Lucida Sans Unicode"/>
                <a:cs typeface="Lucida Sans Unicode"/>
              </a:rPr>
              <a:t>	</a:t>
            </a:r>
            <a:r>
              <a:rPr sz="1600" spc="-95" dirty="0">
                <a:latin typeface="Lucida Sans Unicode"/>
                <a:cs typeface="Lucida Sans Unicode"/>
              </a:rPr>
              <a:t>+</a:t>
            </a:r>
            <a:r>
              <a:rPr sz="1600" spc="-145" dirty="0">
                <a:latin typeface="Lucida Sans Unicode"/>
                <a:cs typeface="Lucida Sans Unicode"/>
              </a:rPr>
              <a:t> </a:t>
            </a:r>
            <a:r>
              <a:rPr sz="1600" spc="204" dirty="0">
                <a:latin typeface="Lucida Sans Unicode"/>
                <a:cs typeface="Lucida Sans Unicode"/>
              </a:rPr>
              <a:t>(</a:t>
            </a:r>
            <a:r>
              <a:rPr sz="1600" dirty="0">
                <a:latin typeface="Lucida Sans Unicode"/>
                <a:cs typeface="Lucida Sans Unicode"/>
              </a:rPr>
              <a:t>	</a:t>
            </a:r>
            <a:r>
              <a:rPr sz="1600" spc="204" dirty="0">
                <a:latin typeface="Lucida Sans Unicode"/>
                <a:cs typeface="Lucida Sans Unicode"/>
              </a:rPr>
              <a:t>)</a:t>
            </a:r>
            <a:r>
              <a:rPr sz="1600" dirty="0">
                <a:latin typeface="Lucida Sans Unicode"/>
                <a:cs typeface="Lucida Sans Unicode"/>
              </a:rPr>
              <a:t>	</a:t>
            </a:r>
            <a:r>
              <a:rPr sz="1600" spc="30" dirty="0">
                <a:latin typeface="Lucida Sans Unicode"/>
                <a:cs typeface="Lucida Sans Unicode"/>
              </a:rPr>
              <a:t>]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08910" y="5657123"/>
            <a:ext cx="6050915" cy="6270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algn="ctr">
              <a:spcBef>
                <a:spcPts val="830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results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obtained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relation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within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400" u="sng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percent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those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obtained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from</a:t>
            </a:r>
            <a:endParaRPr sz="1400">
              <a:latin typeface="Times New Roman"/>
              <a:cs typeface="Times New Roman"/>
            </a:endParaRPr>
          </a:p>
          <a:p>
            <a:pPr marL="255263" algn="ctr">
              <a:spcBef>
                <a:spcPts val="730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Colebrook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equation.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2238" y="6432803"/>
            <a:ext cx="2471927" cy="273253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4935" y="6499862"/>
            <a:ext cx="4082796" cy="2404871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sldNum" sz="quarter" idx="12"/>
          </p:nvPr>
        </p:nvSpPr>
        <p:spPr>
          <a:xfrm>
            <a:off x="3534731" y="1171830"/>
            <a:ext cx="1167094" cy="2288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099">
              <a:lnSpc>
                <a:spcPts val="1405"/>
              </a:lnSpc>
            </a:pPr>
            <a:r>
              <a:rPr spc="-25" dirty="0"/>
              <a:t>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5108" y="-995391"/>
            <a:ext cx="183261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Mechanic-</a:t>
            </a:r>
            <a:r>
              <a:rPr sz="1200" dirty="0">
                <a:latin typeface="Times New Roman"/>
                <a:cs typeface="Times New Roman"/>
              </a:rPr>
              <a:t>Mechatronics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Dep.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3681" y="-995391"/>
            <a:ext cx="138176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Fluid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Dynamics,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2024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71902" y="6571901"/>
            <a:ext cx="6189345" cy="2267585"/>
            <a:chOff x="952500" y="6571899"/>
            <a:chExt cx="6189345" cy="22675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00" y="6595872"/>
              <a:ext cx="6188963" cy="22433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308" y="7440711"/>
              <a:ext cx="186809" cy="4247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5504" y="6571899"/>
              <a:ext cx="166910" cy="2877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3916" y="6914243"/>
              <a:ext cx="171289" cy="3396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708910" y="874701"/>
            <a:ext cx="6050915" cy="73708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b="1" i="1" dirty="0">
                <a:latin typeface="Times New Roman"/>
                <a:cs typeface="Times New Roman"/>
              </a:rPr>
              <a:t>Types</a:t>
            </a:r>
            <a:r>
              <a:rPr b="1" i="1" spc="-30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of</a:t>
            </a:r>
            <a:r>
              <a:rPr b="1" i="1" spc="-35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Fluid</a:t>
            </a:r>
            <a:r>
              <a:rPr b="1" i="1" spc="-15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Flow</a:t>
            </a:r>
            <a:r>
              <a:rPr b="1" i="1" spc="-35" dirty="0">
                <a:latin typeface="Times New Roman"/>
                <a:cs typeface="Times New Roman"/>
              </a:rPr>
              <a:t> </a:t>
            </a:r>
            <a:r>
              <a:rPr b="1" i="1" spc="-10" dirty="0">
                <a:latin typeface="Times New Roman"/>
                <a:cs typeface="Times New Roman"/>
              </a:rPr>
              <a:t>Problems</a:t>
            </a:r>
            <a:endParaRPr>
              <a:latin typeface="Times New Roman"/>
              <a:cs typeface="Times New Roman"/>
            </a:endParaRPr>
          </a:p>
          <a:p>
            <a:pPr marL="12700" marR="6350" algn="just">
              <a:lnSpc>
                <a:spcPct val="143600"/>
              </a:lnSpc>
              <a:spcBef>
                <a:spcPts val="810"/>
              </a:spcBef>
            </a:pP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design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 analysis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piping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systems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 involve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Moody </a:t>
            </a:r>
            <a:r>
              <a:rPr sz="1400" spc="-10" dirty="0">
                <a:latin typeface="Times New Roman"/>
                <a:cs typeface="Times New Roman"/>
              </a:rPr>
              <a:t>chart </a:t>
            </a:r>
            <a:r>
              <a:rPr sz="1400" dirty="0">
                <a:latin typeface="Times New Roman"/>
                <a:cs typeface="Times New Roman"/>
              </a:rPr>
              <a:t>(or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Colebrook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equation),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usually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encounter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three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types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problems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fluid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roughness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assumed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specified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cases)</a:t>
            </a:r>
            <a:endParaRPr sz="1400">
              <a:latin typeface="Times New Roman"/>
              <a:cs typeface="Times New Roman"/>
            </a:endParaRPr>
          </a:p>
          <a:p>
            <a:pPr marL="192401" marR="6350" indent="-180335">
              <a:lnSpc>
                <a:spcPct val="143600"/>
              </a:lnSpc>
              <a:buAutoNum type="arabicPeriod"/>
              <a:tabLst>
                <a:tab pos="192401" algn="l"/>
                <a:tab pos="203195" algn="l"/>
              </a:tabLst>
            </a:pPr>
            <a:r>
              <a:rPr sz="1400" dirty="0">
                <a:latin typeface="Times New Roman"/>
                <a:cs typeface="Times New Roman"/>
              </a:rPr>
              <a:t>	Determining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drop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(or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loss)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length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diameter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given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specified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velocity)</a:t>
            </a:r>
            <a:endParaRPr sz="1400">
              <a:latin typeface="Times New Roman"/>
              <a:cs typeface="Times New Roman"/>
            </a:endParaRPr>
          </a:p>
          <a:p>
            <a:pPr marL="192401" marR="5080" indent="-180335">
              <a:lnSpc>
                <a:spcPct val="143600"/>
              </a:lnSpc>
              <a:spcBef>
                <a:spcPts val="10"/>
              </a:spcBef>
              <a:buAutoNum type="arabicPeriod"/>
              <a:tabLst>
                <a:tab pos="192401" algn="l"/>
                <a:tab pos="220973" algn="l"/>
              </a:tabLst>
            </a:pPr>
            <a:r>
              <a:rPr sz="1400" dirty="0">
                <a:latin typeface="Times New Roman"/>
                <a:cs typeface="Times New Roman"/>
              </a:rPr>
              <a:t>	Determining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length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diameter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given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a </a:t>
            </a:r>
            <a:r>
              <a:rPr sz="1400" dirty="0">
                <a:latin typeface="Times New Roman"/>
                <a:cs typeface="Times New Roman"/>
              </a:rPr>
              <a:t>specified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drop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(or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loss)</a:t>
            </a:r>
            <a:endParaRPr sz="1400">
              <a:latin typeface="Times New Roman"/>
              <a:cs typeface="Times New Roman"/>
            </a:endParaRPr>
          </a:p>
          <a:p>
            <a:pPr marL="192401" marR="6985" indent="-180335">
              <a:lnSpc>
                <a:spcPct val="143600"/>
              </a:lnSpc>
              <a:buAutoNum type="arabicPeriod"/>
              <a:tabLst>
                <a:tab pos="192401" algn="l"/>
                <a:tab pos="196210" algn="l"/>
              </a:tabLst>
            </a:pPr>
            <a:r>
              <a:rPr sz="1400" dirty="0">
                <a:latin typeface="Times New Roman"/>
                <a:cs typeface="Times New Roman"/>
              </a:rPr>
              <a:t>	Determining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diameter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length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given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a </a:t>
            </a:r>
            <a:r>
              <a:rPr sz="1400" dirty="0">
                <a:latin typeface="Times New Roman"/>
                <a:cs typeface="Times New Roman"/>
              </a:rPr>
              <a:t>specified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drop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(or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loss)</a:t>
            </a:r>
            <a:endParaRPr sz="14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438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Problems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first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type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straightforward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solved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directly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using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Moody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chart.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Problems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second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type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third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type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commonly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encountered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engineering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design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(in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selection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diameter,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example,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-10" dirty="0">
                <a:latin typeface="Times New Roman"/>
                <a:cs typeface="Times New Roman"/>
              </a:rPr>
              <a:t> minimizes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construction 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pumping costs), but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Moody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chart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with </a:t>
            </a:r>
            <a:r>
              <a:rPr sz="1400" dirty="0">
                <a:latin typeface="Times New Roman"/>
                <a:cs typeface="Times New Roman"/>
              </a:rPr>
              <a:t>such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problems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requires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iterative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approach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unless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equation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solver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used.</a:t>
            </a:r>
            <a:endParaRPr sz="1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43600"/>
              </a:lnSpc>
            </a:pP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avoid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tedious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iterations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loss,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rate,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diameter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calculations, </a:t>
            </a:r>
            <a:r>
              <a:rPr sz="1400" dirty="0">
                <a:latin typeface="Times New Roman"/>
                <a:cs typeface="Times New Roman"/>
              </a:rPr>
              <a:t>Swamee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Jain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proposed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following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explicit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relations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1976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accurate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percent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Moody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chart:</a:t>
            </a:r>
            <a:endParaRPr sz="1400">
              <a:latin typeface="Times New Roman"/>
              <a:cs typeface="Times New Roman"/>
            </a:endParaRPr>
          </a:p>
          <a:p>
            <a:pPr marR="3656237" algn="ctr">
              <a:spcBef>
                <a:spcPts val="1230"/>
              </a:spcBef>
            </a:pPr>
            <a:r>
              <a:rPr sz="1500" spc="-50" dirty="0">
                <a:latin typeface="Arial MT"/>
                <a:cs typeface="Arial MT"/>
              </a:rPr>
              <a:t>Q</a:t>
            </a:r>
            <a:endParaRPr sz="1500">
              <a:latin typeface="Arial MT"/>
              <a:cs typeface="Arial MT"/>
            </a:endParaRPr>
          </a:p>
          <a:p>
            <a:pPr marL="354321" algn="ctr">
              <a:spcBef>
                <a:spcPts val="305"/>
              </a:spcBef>
            </a:pPr>
            <a:r>
              <a:rPr sz="1500" spc="-50" dirty="0">
                <a:latin typeface="Arial MT"/>
                <a:cs typeface="Arial MT"/>
              </a:rPr>
              <a:t>Q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spcBef>
                <a:spcPts val="185"/>
              </a:spcBef>
            </a:pPr>
            <a:endParaRPr sz="1500">
              <a:latin typeface="Arial MT"/>
              <a:cs typeface="Arial MT"/>
            </a:endParaRPr>
          </a:p>
          <a:p>
            <a:pPr marL="113661"/>
            <a:r>
              <a:rPr sz="1650" spc="-50" dirty="0">
                <a:latin typeface="Arial MT"/>
                <a:cs typeface="Arial MT"/>
              </a:rPr>
              <a:t>Q</a:t>
            </a:r>
            <a:endParaRPr sz="165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06308" y="8224487"/>
            <a:ext cx="1181100" cy="416559"/>
            <a:chOff x="2486908" y="8224486"/>
            <a:chExt cx="1181100" cy="416559"/>
          </a:xfrm>
        </p:grpSpPr>
        <p:sp>
          <p:nvSpPr>
            <p:cNvPr id="11" name="object 11"/>
            <p:cNvSpPr/>
            <p:nvPr/>
          </p:nvSpPr>
          <p:spPr>
            <a:xfrm>
              <a:off x="2529770" y="8267348"/>
              <a:ext cx="92075" cy="194310"/>
            </a:xfrm>
            <a:custGeom>
              <a:avLst/>
              <a:gdLst/>
              <a:ahLst/>
              <a:cxnLst/>
              <a:rect l="l" t="t" r="r" b="b"/>
              <a:pathLst>
                <a:path w="92075" h="194309">
                  <a:moveTo>
                    <a:pt x="47865" y="22096"/>
                  </a:moveTo>
                  <a:lnTo>
                    <a:pt x="48031" y="21930"/>
                  </a:lnTo>
                  <a:lnTo>
                    <a:pt x="48309" y="21487"/>
                  </a:lnTo>
                  <a:lnTo>
                    <a:pt x="48861" y="21100"/>
                  </a:lnTo>
                  <a:lnTo>
                    <a:pt x="49414" y="20714"/>
                  </a:lnTo>
                  <a:lnTo>
                    <a:pt x="50364" y="20373"/>
                  </a:lnTo>
                  <a:lnTo>
                    <a:pt x="51182" y="19775"/>
                  </a:lnTo>
                  <a:lnTo>
                    <a:pt x="55825" y="15451"/>
                  </a:lnTo>
                  <a:lnTo>
                    <a:pt x="57048" y="14177"/>
                  </a:lnTo>
                  <a:lnTo>
                    <a:pt x="58271" y="12903"/>
                  </a:lnTo>
                  <a:lnTo>
                    <a:pt x="59806" y="11431"/>
                  </a:lnTo>
                  <a:lnTo>
                    <a:pt x="61110" y="9870"/>
                  </a:lnTo>
                  <a:lnTo>
                    <a:pt x="62414" y="8310"/>
                  </a:lnTo>
                  <a:lnTo>
                    <a:pt x="63750" y="6253"/>
                  </a:lnTo>
                  <a:lnTo>
                    <a:pt x="64872" y="4815"/>
                  </a:lnTo>
                  <a:lnTo>
                    <a:pt x="65995" y="3378"/>
                  </a:lnTo>
                  <a:lnTo>
                    <a:pt x="67005" y="2043"/>
                  </a:lnTo>
                  <a:lnTo>
                    <a:pt x="67846" y="1242"/>
                  </a:lnTo>
                  <a:lnTo>
                    <a:pt x="68688" y="442"/>
                  </a:lnTo>
                  <a:lnTo>
                    <a:pt x="69363" y="27"/>
                  </a:lnTo>
                  <a:lnTo>
                    <a:pt x="69920" y="13"/>
                  </a:lnTo>
                  <a:lnTo>
                    <a:pt x="70478" y="0"/>
                  </a:lnTo>
                  <a:lnTo>
                    <a:pt x="70871" y="447"/>
                  </a:lnTo>
                  <a:lnTo>
                    <a:pt x="71191" y="1161"/>
                  </a:lnTo>
                  <a:lnTo>
                    <a:pt x="71512" y="1875"/>
                  </a:lnTo>
                  <a:lnTo>
                    <a:pt x="71697" y="3009"/>
                  </a:lnTo>
                  <a:lnTo>
                    <a:pt x="71845" y="4298"/>
                  </a:lnTo>
                  <a:lnTo>
                    <a:pt x="71993" y="5586"/>
                  </a:lnTo>
                  <a:lnTo>
                    <a:pt x="72043" y="7037"/>
                  </a:lnTo>
                  <a:lnTo>
                    <a:pt x="72079" y="8891"/>
                  </a:lnTo>
                  <a:lnTo>
                    <a:pt x="72115" y="10747"/>
                  </a:lnTo>
                  <a:lnTo>
                    <a:pt x="72089" y="12939"/>
                  </a:lnTo>
                  <a:lnTo>
                    <a:pt x="72063" y="15426"/>
                  </a:lnTo>
                  <a:lnTo>
                    <a:pt x="72038" y="17912"/>
                  </a:lnTo>
                  <a:lnTo>
                    <a:pt x="72144" y="20932"/>
                  </a:lnTo>
                  <a:lnTo>
                    <a:pt x="71925" y="23810"/>
                  </a:lnTo>
                  <a:lnTo>
                    <a:pt x="71707" y="26687"/>
                  </a:lnTo>
                  <a:lnTo>
                    <a:pt x="71197" y="29276"/>
                  </a:lnTo>
                  <a:lnTo>
                    <a:pt x="70754" y="32690"/>
                  </a:lnTo>
                  <a:lnTo>
                    <a:pt x="70311" y="36104"/>
                  </a:lnTo>
                  <a:lnTo>
                    <a:pt x="69912" y="40361"/>
                  </a:lnTo>
                  <a:lnTo>
                    <a:pt x="69265" y="44292"/>
                  </a:lnTo>
                  <a:lnTo>
                    <a:pt x="63443" y="67416"/>
                  </a:lnTo>
                  <a:lnTo>
                    <a:pt x="62144" y="70908"/>
                  </a:lnTo>
                  <a:lnTo>
                    <a:pt x="48419" y="89765"/>
                  </a:lnTo>
                  <a:lnTo>
                    <a:pt x="46512" y="91101"/>
                  </a:lnTo>
                  <a:lnTo>
                    <a:pt x="28455" y="94619"/>
                  </a:lnTo>
                  <a:lnTo>
                    <a:pt x="26435" y="94511"/>
                  </a:lnTo>
                  <a:lnTo>
                    <a:pt x="24425" y="94412"/>
                  </a:lnTo>
                  <a:lnTo>
                    <a:pt x="22414" y="94314"/>
                  </a:lnTo>
                  <a:lnTo>
                    <a:pt x="20244" y="94305"/>
                  </a:lnTo>
                  <a:lnTo>
                    <a:pt x="18413" y="93988"/>
                  </a:lnTo>
                  <a:lnTo>
                    <a:pt x="16583" y="93670"/>
                  </a:lnTo>
                  <a:lnTo>
                    <a:pt x="15039" y="93047"/>
                  </a:lnTo>
                  <a:lnTo>
                    <a:pt x="13443" y="92508"/>
                  </a:lnTo>
                  <a:lnTo>
                    <a:pt x="11848" y="91969"/>
                  </a:lnTo>
                  <a:lnTo>
                    <a:pt x="10215" y="91478"/>
                  </a:lnTo>
                  <a:lnTo>
                    <a:pt x="8843" y="90754"/>
                  </a:lnTo>
                  <a:lnTo>
                    <a:pt x="2677" y="84600"/>
                  </a:lnTo>
                  <a:lnTo>
                    <a:pt x="1996" y="83266"/>
                  </a:lnTo>
                  <a:lnTo>
                    <a:pt x="1517" y="81753"/>
                  </a:lnTo>
                  <a:lnTo>
                    <a:pt x="1125" y="80160"/>
                  </a:lnTo>
                  <a:lnTo>
                    <a:pt x="734" y="78566"/>
                  </a:lnTo>
                  <a:lnTo>
                    <a:pt x="508" y="76492"/>
                  </a:lnTo>
                  <a:lnTo>
                    <a:pt x="328" y="75041"/>
                  </a:lnTo>
                  <a:lnTo>
                    <a:pt x="148" y="73588"/>
                  </a:lnTo>
                  <a:lnTo>
                    <a:pt x="88" y="72250"/>
                  </a:lnTo>
                  <a:lnTo>
                    <a:pt x="43" y="71447"/>
                  </a:lnTo>
                  <a:lnTo>
                    <a:pt x="0" y="70644"/>
                  </a:lnTo>
                  <a:lnTo>
                    <a:pt x="32" y="70067"/>
                  </a:lnTo>
                  <a:lnTo>
                    <a:pt x="64" y="70224"/>
                  </a:lnTo>
                  <a:lnTo>
                    <a:pt x="95" y="70380"/>
                  </a:lnTo>
                  <a:lnTo>
                    <a:pt x="169" y="71278"/>
                  </a:lnTo>
                  <a:lnTo>
                    <a:pt x="233" y="72385"/>
                  </a:lnTo>
                  <a:lnTo>
                    <a:pt x="297" y="73493"/>
                  </a:lnTo>
                  <a:lnTo>
                    <a:pt x="212" y="74976"/>
                  </a:lnTo>
                  <a:lnTo>
                    <a:pt x="448" y="76868"/>
                  </a:lnTo>
                  <a:lnTo>
                    <a:pt x="683" y="78761"/>
                  </a:lnTo>
                  <a:lnTo>
                    <a:pt x="1198" y="81113"/>
                  </a:lnTo>
                  <a:lnTo>
                    <a:pt x="1645" y="83740"/>
                  </a:lnTo>
                  <a:lnTo>
                    <a:pt x="2092" y="86368"/>
                  </a:lnTo>
                  <a:lnTo>
                    <a:pt x="2487" y="89586"/>
                  </a:lnTo>
                  <a:lnTo>
                    <a:pt x="3130" y="92632"/>
                  </a:lnTo>
                  <a:lnTo>
                    <a:pt x="3772" y="95678"/>
                  </a:lnTo>
                  <a:lnTo>
                    <a:pt x="4704" y="98781"/>
                  </a:lnTo>
                  <a:lnTo>
                    <a:pt x="5501" y="102017"/>
                  </a:lnTo>
                  <a:lnTo>
                    <a:pt x="6299" y="105252"/>
                  </a:lnTo>
                  <a:lnTo>
                    <a:pt x="7175" y="108767"/>
                  </a:lnTo>
                  <a:lnTo>
                    <a:pt x="7914" y="112045"/>
                  </a:lnTo>
                  <a:lnTo>
                    <a:pt x="8653" y="115323"/>
                  </a:lnTo>
                  <a:lnTo>
                    <a:pt x="9352" y="118612"/>
                  </a:lnTo>
                  <a:lnTo>
                    <a:pt x="9936" y="121686"/>
                  </a:lnTo>
                  <a:lnTo>
                    <a:pt x="10521" y="124760"/>
                  </a:lnTo>
                  <a:lnTo>
                    <a:pt x="11013" y="127708"/>
                  </a:lnTo>
                  <a:lnTo>
                    <a:pt x="11420" y="130490"/>
                  </a:lnTo>
                  <a:lnTo>
                    <a:pt x="11828" y="133271"/>
                  </a:lnTo>
                  <a:lnTo>
                    <a:pt x="11966" y="135880"/>
                  </a:lnTo>
                  <a:lnTo>
                    <a:pt x="12382" y="138375"/>
                  </a:lnTo>
                  <a:lnTo>
                    <a:pt x="12798" y="140869"/>
                  </a:lnTo>
                  <a:lnTo>
                    <a:pt x="13400" y="143197"/>
                  </a:lnTo>
                  <a:lnTo>
                    <a:pt x="13916" y="145456"/>
                  </a:lnTo>
                  <a:lnTo>
                    <a:pt x="14431" y="147715"/>
                  </a:lnTo>
                  <a:lnTo>
                    <a:pt x="14997" y="149838"/>
                  </a:lnTo>
                  <a:lnTo>
                    <a:pt x="15475" y="151927"/>
                  </a:lnTo>
                  <a:lnTo>
                    <a:pt x="15952" y="154016"/>
                  </a:lnTo>
                  <a:lnTo>
                    <a:pt x="16237" y="156008"/>
                  </a:lnTo>
                  <a:lnTo>
                    <a:pt x="16781" y="157989"/>
                  </a:lnTo>
                  <a:lnTo>
                    <a:pt x="17324" y="159970"/>
                  </a:lnTo>
                  <a:lnTo>
                    <a:pt x="18085" y="161889"/>
                  </a:lnTo>
                  <a:lnTo>
                    <a:pt x="18735" y="163811"/>
                  </a:lnTo>
                  <a:lnTo>
                    <a:pt x="19385" y="165733"/>
                  </a:lnTo>
                  <a:lnTo>
                    <a:pt x="19922" y="167623"/>
                  </a:lnTo>
                  <a:lnTo>
                    <a:pt x="20680" y="169521"/>
                  </a:lnTo>
                  <a:lnTo>
                    <a:pt x="21439" y="171418"/>
                  </a:lnTo>
                  <a:lnTo>
                    <a:pt x="22437" y="173303"/>
                  </a:lnTo>
                  <a:lnTo>
                    <a:pt x="23287" y="175198"/>
                  </a:lnTo>
                  <a:lnTo>
                    <a:pt x="24137" y="177093"/>
                  </a:lnTo>
                  <a:lnTo>
                    <a:pt x="24863" y="178988"/>
                  </a:lnTo>
                  <a:lnTo>
                    <a:pt x="25780" y="180891"/>
                  </a:lnTo>
                  <a:lnTo>
                    <a:pt x="26698" y="182795"/>
                  </a:lnTo>
                  <a:lnTo>
                    <a:pt x="27663" y="184869"/>
                  </a:lnTo>
                  <a:lnTo>
                    <a:pt x="28790" y="186619"/>
                  </a:lnTo>
                  <a:lnTo>
                    <a:pt x="37023" y="193878"/>
                  </a:lnTo>
                  <a:lnTo>
                    <a:pt x="38616" y="194115"/>
                  </a:lnTo>
                  <a:lnTo>
                    <a:pt x="46618" y="189146"/>
                  </a:lnTo>
                  <a:lnTo>
                    <a:pt x="48114" y="187647"/>
                  </a:lnTo>
                  <a:lnTo>
                    <a:pt x="49557" y="185746"/>
                  </a:lnTo>
                  <a:lnTo>
                    <a:pt x="51079" y="183814"/>
                  </a:lnTo>
                  <a:lnTo>
                    <a:pt x="52602" y="181882"/>
                  </a:lnTo>
                  <a:lnTo>
                    <a:pt x="65016" y="161873"/>
                  </a:lnTo>
                  <a:lnTo>
                    <a:pt x="66432" y="158891"/>
                  </a:lnTo>
                  <a:lnTo>
                    <a:pt x="67781" y="155341"/>
                  </a:lnTo>
                  <a:lnTo>
                    <a:pt x="69224" y="152018"/>
                  </a:lnTo>
                  <a:lnTo>
                    <a:pt x="70666" y="148694"/>
                  </a:lnTo>
                  <a:lnTo>
                    <a:pt x="72295" y="145195"/>
                  </a:lnTo>
                  <a:lnTo>
                    <a:pt x="73672" y="141934"/>
                  </a:lnTo>
                  <a:lnTo>
                    <a:pt x="75048" y="138674"/>
                  </a:lnTo>
                  <a:lnTo>
                    <a:pt x="76208" y="135295"/>
                  </a:lnTo>
                  <a:lnTo>
                    <a:pt x="77484" y="132454"/>
                  </a:lnTo>
                  <a:lnTo>
                    <a:pt x="78760" y="129613"/>
                  </a:lnTo>
                  <a:lnTo>
                    <a:pt x="80152" y="127203"/>
                  </a:lnTo>
                  <a:lnTo>
                    <a:pt x="81326" y="124888"/>
                  </a:lnTo>
                  <a:lnTo>
                    <a:pt x="82501" y="122573"/>
                  </a:lnTo>
                  <a:lnTo>
                    <a:pt x="83606" y="120558"/>
                  </a:lnTo>
                  <a:lnTo>
                    <a:pt x="84530" y="118568"/>
                  </a:lnTo>
                  <a:lnTo>
                    <a:pt x="85455" y="116579"/>
                  </a:lnTo>
                  <a:lnTo>
                    <a:pt x="86229" y="114772"/>
                  </a:lnTo>
                  <a:lnTo>
                    <a:pt x="86871" y="112952"/>
                  </a:lnTo>
                  <a:lnTo>
                    <a:pt x="87513" y="111131"/>
                  </a:lnTo>
                  <a:lnTo>
                    <a:pt x="90216" y="103394"/>
                  </a:lnTo>
                  <a:lnTo>
                    <a:pt x="90803" y="102186"/>
                  </a:lnTo>
                  <a:lnTo>
                    <a:pt x="91620" y="100895"/>
                  </a:lnTo>
                  <a:lnTo>
                    <a:pt x="91901" y="100395"/>
                  </a:lnTo>
                </a:path>
              </a:pathLst>
            </a:custGeom>
            <a:ln w="857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0931" y="8287591"/>
              <a:ext cx="85725" cy="857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7487" y="8388656"/>
              <a:ext cx="160165" cy="25201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350712" y="8428876"/>
            <a:ext cx="1739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spc="-50" dirty="0">
                <a:latin typeface="Arial MT"/>
                <a:cs typeface="Arial MT"/>
              </a:rPr>
              <a:t>Q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xfrm>
            <a:off x="3534731" y="1171830"/>
            <a:ext cx="1167094" cy="2288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099">
              <a:lnSpc>
                <a:spcPts val="1405"/>
              </a:lnSpc>
            </a:pPr>
            <a:r>
              <a:rPr spc="-25" dirty="0"/>
              <a:t>15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36706" y="8269289"/>
            <a:ext cx="1739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spc="-50" dirty="0">
                <a:latin typeface="Arial MT"/>
                <a:cs typeface="Arial MT"/>
              </a:rPr>
              <a:t>Q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5108" y="-995391"/>
            <a:ext cx="183261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Mechanic-</a:t>
            </a:r>
            <a:r>
              <a:rPr sz="1200" dirty="0">
                <a:latin typeface="Times New Roman"/>
                <a:cs typeface="Times New Roman"/>
              </a:rPr>
              <a:t>Mechatronics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Dep.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3681" y="-995391"/>
            <a:ext cx="138176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Fluid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Dynamics,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8110" y="787943"/>
            <a:ext cx="6157595" cy="830047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499" marR="55879" algn="just">
              <a:lnSpc>
                <a:spcPct val="144800"/>
              </a:lnSpc>
              <a:spcBef>
                <a:spcPts val="125"/>
              </a:spcBef>
            </a:pPr>
            <a:r>
              <a:rPr sz="1400" b="1" spc="-10" dirty="0">
                <a:latin typeface="Times New Roman"/>
                <a:cs typeface="Times New Roman"/>
              </a:rPr>
              <a:t>Ex2-</a:t>
            </a:r>
            <a:r>
              <a:rPr sz="1400" b="1" dirty="0">
                <a:latin typeface="Times New Roman"/>
                <a:cs typeface="Times New Roman"/>
              </a:rPr>
              <a:t>5:</a:t>
            </a:r>
            <a:r>
              <a:rPr sz="1400" b="1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Water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20°C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b="1" i="1" dirty="0">
                <a:latin typeface="Times New Roman"/>
                <a:cs typeface="Times New Roman"/>
              </a:rPr>
              <a:t>ρ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998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kg/m</a:t>
            </a:r>
            <a:r>
              <a:rPr sz="1350" b="1" baseline="40123" dirty="0">
                <a:latin typeface="Times New Roman"/>
                <a:cs typeface="Times New Roman"/>
              </a:rPr>
              <a:t>3</a:t>
            </a:r>
            <a:r>
              <a:rPr sz="1350" b="1" spc="352" baseline="401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"/>
                <a:cs typeface="Cambria"/>
              </a:rPr>
              <a:t>µ</a:t>
            </a:r>
            <a:r>
              <a:rPr sz="1400" dirty="0">
                <a:latin typeface="Times New Roman"/>
                <a:cs typeface="Times New Roman"/>
              </a:rPr>
              <a:t>=1.002×10</a:t>
            </a:r>
            <a:r>
              <a:rPr sz="1350" b="1" baseline="40123" dirty="0">
                <a:latin typeface="Times New Roman"/>
                <a:cs typeface="Times New Roman"/>
              </a:rPr>
              <a:t>-3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flowing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steadily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5 </a:t>
            </a:r>
            <a:r>
              <a:rPr sz="1400" dirty="0">
                <a:latin typeface="Times New Roman"/>
                <a:cs typeface="Times New Roman"/>
              </a:rPr>
              <a:t>cm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diameter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horizontal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made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stainless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steel</a:t>
            </a:r>
            <a:r>
              <a:rPr sz="1400" spc="4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4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4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0.006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</a:t>
            </a:r>
            <a:r>
              <a:rPr sz="1350" b="1" spc="-15" baseline="40123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/s. </a:t>
            </a:r>
            <a:r>
              <a:rPr sz="1400" dirty="0">
                <a:latin typeface="Times New Roman"/>
                <a:cs typeface="Times New Roman"/>
              </a:rPr>
              <a:t>Determine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drop,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loss,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required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pumping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power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input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60 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long section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pipe.</a:t>
            </a:r>
            <a:endParaRPr sz="1400">
              <a:latin typeface="Times New Roman"/>
              <a:cs typeface="Times New Roman"/>
            </a:endParaRPr>
          </a:p>
          <a:p>
            <a:pPr marL="63499" marR="57784" algn="just">
              <a:lnSpc>
                <a:spcPct val="143600"/>
              </a:lnSpc>
              <a:spcBef>
                <a:spcPts val="350"/>
              </a:spcBef>
            </a:pPr>
            <a:r>
              <a:rPr sz="1400" b="1" spc="-10" dirty="0">
                <a:latin typeface="Times New Roman"/>
                <a:cs typeface="Times New Roman"/>
              </a:rPr>
              <a:t>Ex2-</a:t>
            </a:r>
            <a:r>
              <a:rPr sz="1400" b="1" dirty="0">
                <a:latin typeface="Times New Roman"/>
                <a:cs typeface="Times New Roman"/>
              </a:rPr>
              <a:t>6: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Kerosene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 20°C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pumped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0.15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</a:t>
            </a:r>
            <a:r>
              <a:rPr sz="1350" baseline="40123" dirty="0">
                <a:latin typeface="Times New Roman"/>
                <a:cs typeface="Times New Roman"/>
              </a:rPr>
              <a:t>3</a:t>
            </a:r>
            <a:r>
              <a:rPr sz="1350" spc="232" baseline="401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through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 km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16-</a:t>
            </a:r>
            <a:r>
              <a:rPr sz="1400" spc="-10" dirty="0">
                <a:latin typeface="Times New Roman"/>
                <a:cs typeface="Times New Roman"/>
              </a:rPr>
              <a:t>cm-diameter </a:t>
            </a:r>
            <a:r>
              <a:rPr sz="1400" dirty="0">
                <a:latin typeface="Times New Roman"/>
                <a:cs typeface="Times New Roman"/>
              </a:rPr>
              <a:t>castiron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horizontal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pipe.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Compute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input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power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kW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required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pumps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are </a:t>
            </a:r>
            <a:r>
              <a:rPr sz="1400" dirty="0">
                <a:latin typeface="Times New Roman"/>
                <a:cs typeface="Times New Roman"/>
              </a:rPr>
              <a:t>85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percent</a:t>
            </a:r>
            <a:r>
              <a:rPr sz="1400" spc="-10" dirty="0">
                <a:latin typeface="Times New Roman"/>
                <a:cs typeface="Times New Roman"/>
              </a:rPr>
              <a:t> efficient.</a:t>
            </a:r>
            <a:endParaRPr sz="1400">
              <a:latin typeface="Times New Roman"/>
              <a:cs typeface="Times New Roman"/>
            </a:endParaRPr>
          </a:p>
          <a:p>
            <a:pPr marL="63499" marR="56513" algn="just">
              <a:lnSpc>
                <a:spcPct val="144800"/>
              </a:lnSpc>
              <a:spcBef>
                <a:spcPts val="434"/>
              </a:spcBef>
            </a:pPr>
            <a:r>
              <a:rPr sz="1400" b="1" spc="-10" dirty="0">
                <a:latin typeface="Times New Roman"/>
                <a:cs typeface="Times New Roman"/>
              </a:rPr>
              <a:t>Ex2-</a:t>
            </a:r>
            <a:r>
              <a:rPr sz="1400" b="1" dirty="0">
                <a:latin typeface="Times New Roman"/>
                <a:cs typeface="Times New Roman"/>
              </a:rPr>
              <a:t>7: </a:t>
            </a:r>
            <a:r>
              <a:rPr sz="1400" dirty="0">
                <a:latin typeface="Times New Roman"/>
                <a:cs typeface="Times New Roman"/>
              </a:rPr>
              <a:t>Water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 15°C (</a:t>
            </a:r>
            <a:r>
              <a:rPr sz="1400" b="1" i="1" dirty="0">
                <a:latin typeface="Times New Roman"/>
                <a:cs typeface="Times New Roman"/>
              </a:rPr>
              <a:t>ρ</a:t>
            </a:r>
            <a:r>
              <a:rPr sz="1400" dirty="0">
                <a:latin typeface="Times New Roman"/>
                <a:cs typeface="Times New Roman"/>
              </a:rPr>
              <a:t>=999.1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kg/m</a:t>
            </a:r>
            <a:r>
              <a:rPr sz="1350" b="1" baseline="40123" dirty="0">
                <a:latin typeface="Times New Roman"/>
                <a:cs typeface="Times New Roman"/>
              </a:rPr>
              <a:t>3</a:t>
            </a:r>
            <a:r>
              <a:rPr sz="1350" b="1" spc="202" baseline="401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"/>
                <a:cs typeface="Cambria"/>
              </a:rPr>
              <a:t>µ</a:t>
            </a:r>
            <a:r>
              <a:rPr sz="1400" dirty="0">
                <a:latin typeface="Times New Roman"/>
                <a:cs typeface="Times New Roman"/>
              </a:rPr>
              <a:t>=1.138×10</a:t>
            </a:r>
            <a:r>
              <a:rPr sz="1350" b="1" baseline="40123" dirty="0">
                <a:latin typeface="Times New Roman"/>
                <a:cs typeface="Times New Roman"/>
              </a:rPr>
              <a:t>-3</a:t>
            </a:r>
            <a:r>
              <a:rPr sz="1350" b="1" spc="202" baseline="401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kg/m·s) is flowing </a:t>
            </a:r>
            <a:r>
              <a:rPr sz="1400" spc="-10" dirty="0">
                <a:latin typeface="Times New Roman"/>
                <a:cs typeface="Times New Roman"/>
              </a:rPr>
              <a:t>steadily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long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cm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diameter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horizontal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made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stainless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steel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of </a:t>
            </a:r>
            <a:r>
              <a:rPr sz="1400" dirty="0">
                <a:latin typeface="Times New Roman"/>
                <a:cs typeface="Times New Roman"/>
              </a:rPr>
              <a:t>8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L/s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Determine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(a)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drop,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(b)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loss,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(c)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pumping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power </a:t>
            </a:r>
            <a:r>
              <a:rPr sz="1400" dirty="0">
                <a:latin typeface="Times New Roman"/>
                <a:cs typeface="Times New Roman"/>
              </a:rPr>
              <a:t>requirement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overcome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drop.</a:t>
            </a:r>
            <a:endParaRPr sz="1400">
              <a:latin typeface="Times New Roman"/>
              <a:cs typeface="Times New Roman"/>
            </a:endParaRPr>
          </a:p>
          <a:p>
            <a:pPr marL="63499" marR="1940512" algn="just">
              <a:lnSpc>
                <a:spcPct val="143700"/>
              </a:lnSpc>
              <a:spcBef>
                <a:spcPts val="345"/>
              </a:spcBef>
            </a:pPr>
            <a:r>
              <a:rPr sz="1400" b="1" spc="-10" dirty="0">
                <a:latin typeface="Times New Roman"/>
                <a:cs typeface="Times New Roman"/>
              </a:rPr>
              <a:t>Ex2-</a:t>
            </a:r>
            <a:r>
              <a:rPr sz="1400" b="1" dirty="0">
                <a:latin typeface="Times New Roman"/>
                <a:cs typeface="Times New Roman"/>
              </a:rPr>
              <a:t>8: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Consider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air solar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collector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wide,</a:t>
            </a:r>
            <a:r>
              <a:rPr sz="1400" spc="-25" dirty="0">
                <a:latin typeface="Times New Roman"/>
                <a:cs typeface="Times New Roman"/>
              </a:rPr>
              <a:t> 5m </a:t>
            </a:r>
            <a:r>
              <a:rPr sz="1400" dirty="0">
                <a:latin typeface="Times New Roman"/>
                <a:cs typeface="Times New Roman"/>
              </a:rPr>
              <a:t>long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constant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spacing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3cm between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glass </a:t>
            </a:r>
            <a:r>
              <a:rPr sz="1400" dirty="0">
                <a:latin typeface="Times New Roman"/>
                <a:cs typeface="Times New Roman"/>
              </a:rPr>
              <a:t>cover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collector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plate.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Air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average </a:t>
            </a:r>
            <a:r>
              <a:rPr sz="1400" dirty="0">
                <a:latin typeface="Times New Roman"/>
                <a:cs typeface="Times New Roman"/>
              </a:rPr>
              <a:t>temperature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45°C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0.15m</a:t>
            </a:r>
            <a:r>
              <a:rPr sz="1350" b="1" baseline="40123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/s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through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1m </a:t>
            </a:r>
            <a:r>
              <a:rPr sz="1400" dirty="0">
                <a:latin typeface="Times New Roman"/>
                <a:cs typeface="Times New Roman"/>
              </a:rPr>
              <a:t>wide edge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collector along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5m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long </a:t>
            </a:r>
            <a:r>
              <a:rPr sz="1400" spc="-10" dirty="0">
                <a:latin typeface="Times New Roman"/>
                <a:cs typeface="Times New Roman"/>
              </a:rPr>
              <a:t>passageway. </a:t>
            </a:r>
            <a:r>
              <a:rPr sz="1400" dirty="0">
                <a:latin typeface="Times New Roman"/>
                <a:cs typeface="Times New Roman"/>
              </a:rPr>
              <a:t>Disregarding</a:t>
            </a:r>
            <a:r>
              <a:rPr sz="1400" spc="3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entrance</a:t>
            </a:r>
            <a:r>
              <a:rPr sz="1400" spc="3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3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roughness</a:t>
            </a:r>
            <a:r>
              <a:rPr sz="1400" spc="35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effects, </a:t>
            </a:r>
            <a:r>
              <a:rPr sz="1400" dirty="0">
                <a:latin typeface="Times New Roman"/>
                <a:cs typeface="Times New Roman"/>
              </a:rPr>
              <a:t>determine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drop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collector.</a:t>
            </a:r>
            <a:endParaRPr sz="1400">
              <a:latin typeface="Times New Roman"/>
              <a:cs typeface="Times New Roman"/>
            </a:endParaRPr>
          </a:p>
          <a:p>
            <a:pPr marL="63499" marR="58418" algn="just">
              <a:lnSpc>
                <a:spcPct val="143900"/>
              </a:lnSpc>
              <a:spcBef>
                <a:spcPts val="340"/>
              </a:spcBef>
            </a:pPr>
            <a:r>
              <a:rPr sz="1400" b="1" spc="-10" dirty="0">
                <a:latin typeface="Times New Roman"/>
                <a:cs typeface="Times New Roman"/>
              </a:rPr>
              <a:t>Ex2-</a:t>
            </a:r>
            <a:r>
              <a:rPr sz="1400" b="1" dirty="0">
                <a:latin typeface="Times New Roman"/>
                <a:cs typeface="Times New Roman"/>
              </a:rPr>
              <a:t>9:</a:t>
            </a:r>
            <a:r>
              <a:rPr sz="1400" b="1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Heated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air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1atm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35</a:t>
            </a:r>
            <a:r>
              <a:rPr sz="1350" b="1" baseline="40123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transported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150-</a:t>
            </a:r>
            <a:r>
              <a:rPr sz="1400" spc="-10" dirty="0">
                <a:latin typeface="Times New Roman"/>
                <a:cs typeface="Times New Roman"/>
              </a:rPr>
              <a:t>m-</a:t>
            </a:r>
            <a:r>
              <a:rPr sz="1400" dirty="0">
                <a:latin typeface="Times New Roman"/>
                <a:cs typeface="Times New Roman"/>
              </a:rPr>
              <a:t>long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circular </a:t>
            </a:r>
            <a:r>
              <a:rPr sz="1400" dirty="0">
                <a:latin typeface="Times New Roman"/>
                <a:cs typeface="Times New Roman"/>
              </a:rPr>
              <a:t>plastic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duct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0.35m</a:t>
            </a:r>
            <a:r>
              <a:rPr sz="1350" b="1" baseline="40123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/s.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exceed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m, </a:t>
            </a:r>
            <a:r>
              <a:rPr sz="1400" dirty="0">
                <a:latin typeface="Times New Roman"/>
                <a:cs typeface="Times New Roman"/>
              </a:rPr>
              <a:t>determine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minimum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diameter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duct.</a:t>
            </a:r>
            <a:endParaRPr sz="1400">
              <a:latin typeface="Times New Roman"/>
              <a:cs typeface="Times New Roman"/>
            </a:endParaRPr>
          </a:p>
          <a:p>
            <a:pPr marL="63499" marR="58418" algn="just">
              <a:lnSpc>
                <a:spcPct val="144600"/>
              </a:lnSpc>
              <a:spcBef>
                <a:spcPts val="334"/>
              </a:spcBef>
            </a:pPr>
            <a:r>
              <a:rPr sz="1400" b="1" spc="-10" dirty="0">
                <a:latin typeface="Times New Roman"/>
                <a:cs typeface="Times New Roman"/>
              </a:rPr>
              <a:t>Ex2-</a:t>
            </a:r>
            <a:r>
              <a:rPr sz="1400" b="1" dirty="0">
                <a:latin typeface="Times New Roman"/>
                <a:cs typeface="Times New Roman"/>
              </a:rPr>
              <a:t>10: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Gasoline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(0.1m</a:t>
            </a:r>
            <a:r>
              <a:rPr sz="1350" b="1" baseline="40123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/s)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being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discharged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point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at </a:t>
            </a:r>
            <a:r>
              <a:rPr sz="1400" dirty="0">
                <a:latin typeface="Times New Roman"/>
                <a:cs typeface="Times New Roman"/>
              </a:rPr>
              <a:t>elevation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66.66m.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Point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located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965.5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along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point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2,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at </a:t>
            </a:r>
            <a:r>
              <a:rPr sz="1400" dirty="0">
                <a:latin typeface="Times New Roman"/>
                <a:cs typeface="Times New Roman"/>
              </a:rPr>
              <a:t>elevation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82.65,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2.5 kPa.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roughness is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0.5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mm,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what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diameter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needed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discharge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gasoline.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Assume 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velocity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constant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each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point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50" i="1" dirty="0">
                <a:latin typeface="Cambria"/>
                <a:cs typeface="Cambria"/>
              </a:rPr>
              <a:t>y</a:t>
            </a:r>
            <a:r>
              <a:rPr sz="1400" i="1" dirty="0">
                <a:latin typeface="Times New Roman"/>
                <a:cs typeface="Times New Roman"/>
              </a:rPr>
              <a:t>=7.05kN/m</a:t>
            </a:r>
            <a:r>
              <a:rPr sz="1350" i="1" baseline="40123" dirty="0">
                <a:latin typeface="Times New Roman"/>
                <a:cs typeface="Times New Roman"/>
              </a:rPr>
              <a:t>3</a:t>
            </a:r>
            <a:r>
              <a:rPr sz="1400" i="1" dirty="0">
                <a:latin typeface="Times New Roman"/>
                <a:cs typeface="Times New Roman"/>
              </a:rPr>
              <a:t>,</a:t>
            </a:r>
            <a:r>
              <a:rPr sz="1400" i="1" spc="35" dirty="0">
                <a:latin typeface="Times New Roman"/>
                <a:cs typeface="Times New Roman"/>
              </a:rPr>
              <a:t> </a:t>
            </a:r>
            <a:r>
              <a:rPr sz="1450" i="1" dirty="0">
                <a:latin typeface="Cambria"/>
                <a:cs typeface="Cambria"/>
              </a:rPr>
              <a:t>µ</a:t>
            </a:r>
            <a:r>
              <a:rPr sz="1400" i="1" dirty="0">
                <a:latin typeface="Times New Roman"/>
                <a:cs typeface="Times New Roman"/>
              </a:rPr>
              <a:t>=2.92×10</a:t>
            </a:r>
            <a:r>
              <a:rPr sz="1350" i="1" baseline="40123" dirty="0">
                <a:latin typeface="Times New Roman"/>
                <a:cs typeface="Times New Roman"/>
              </a:rPr>
              <a:t>-4</a:t>
            </a:r>
            <a:r>
              <a:rPr sz="1350" i="1" spc="225" baseline="4012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N.s/m</a:t>
            </a:r>
            <a:r>
              <a:rPr sz="1350" b="1" i="1" baseline="40123" dirty="0">
                <a:latin typeface="Times New Roman"/>
                <a:cs typeface="Times New Roman"/>
              </a:rPr>
              <a:t>2</a:t>
            </a:r>
            <a:r>
              <a:rPr sz="1400" i="1" dirty="0">
                <a:latin typeface="Times New Roman"/>
                <a:cs typeface="Times New Roman"/>
              </a:rPr>
              <a:t>,</a:t>
            </a:r>
            <a:r>
              <a:rPr sz="1400" i="1" spc="35" dirty="0">
                <a:latin typeface="Times New Roman"/>
                <a:cs typeface="Times New Roman"/>
              </a:rPr>
              <a:t> </a:t>
            </a:r>
            <a:r>
              <a:rPr sz="1450" i="1" spc="-10" dirty="0">
                <a:latin typeface="Cambria"/>
                <a:cs typeface="Cambria"/>
              </a:rPr>
              <a:t>p</a:t>
            </a:r>
            <a:r>
              <a:rPr sz="1400" i="1" spc="-10" dirty="0">
                <a:latin typeface="Times New Roman"/>
                <a:cs typeface="Times New Roman"/>
              </a:rPr>
              <a:t>=719kg/m</a:t>
            </a:r>
            <a:r>
              <a:rPr sz="1350" i="1" spc="-15" baseline="40123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8535" y="4497323"/>
            <a:ext cx="1978152" cy="169468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3534731" y="1171830"/>
            <a:ext cx="1167094" cy="2288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099">
              <a:lnSpc>
                <a:spcPts val="1405"/>
              </a:lnSpc>
            </a:pPr>
            <a:r>
              <a:rPr spc="-25" dirty="0"/>
              <a:t>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5108" y="-995391"/>
            <a:ext cx="183261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Mechanic-</a:t>
            </a:r>
            <a:r>
              <a:rPr sz="1200" dirty="0">
                <a:latin typeface="Times New Roman"/>
                <a:cs typeface="Times New Roman"/>
              </a:rPr>
              <a:t>Mechatronics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Dep.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3681" y="-995391"/>
            <a:ext cx="138176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Fluid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Dynamics,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0809" y="780322"/>
            <a:ext cx="6129020" cy="63999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799" marR="46354" algn="just">
              <a:lnSpc>
                <a:spcPct val="1436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Ex2-11:</a:t>
            </a:r>
            <a:r>
              <a:rPr sz="1400" b="1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kilometer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cm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asphalted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cast-</a:t>
            </a:r>
            <a:r>
              <a:rPr sz="1400" dirty="0">
                <a:latin typeface="Times New Roman"/>
                <a:cs typeface="Times New Roman"/>
              </a:rPr>
              <a:t>iron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12.2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m. </a:t>
            </a:r>
            <a:r>
              <a:rPr sz="1400" dirty="0">
                <a:latin typeface="Times New Roman"/>
                <a:cs typeface="Times New Roman"/>
              </a:rPr>
              <a:t>What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flow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water through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pipe?</a:t>
            </a:r>
            <a:endParaRPr sz="1400">
              <a:latin typeface="Times New Roman"/>
              <a:cs typeface="Times New Roman"/>
            </a:endParaRPr>
          </a:p>
          <a:p>
            <a:pPr marL="50799" marR="3541940" algn="just">
              <a:lnSpc>
                <a:spcPct val="143800"/>
              </a:lnSpc>
              <a:spcBef>
                <a:spcPts val="595"/>
              </a:spcBef>
            </a:pPr>
            <a:r>
              <a:rPr sz="1400" b="1" dirty="0">
                <a:latin typeface="Times New Roman"/>
                <a:cs typeface="Times New Roman"/>
              </a:rPr>
              <a:t>Ex2-12:</a:t>
            </a:r>
            <a:r>
              <a:rPr sz="1400" b="1" spc="1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Water</a:t>
            </a:r>
            <a:r>
              <a:rPr sz="1400" spc="1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(T=20°C)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spc="-20" dirty="0">
                <a:latin typeface="Times New Roman"/>
                <a:cs typeface="Times New Roman"/>
              </a:rPr>
              <a:t>flows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1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tank</a:t>
            </a:r>
            <a:r>
              <a:rPr sz="1400" spc="15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through</a:t>
            </a:r>
            <a:r>
              <a:rPr sz="1400" spc="15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50</a:t>
            </a:r>
            <a:r>
              <a:rPr sz="1400" spc="155" dirty="0">
                <a:latin typeface="Times New Roman"/>
                <a:cs typeface="Times New Roman"/>
              </a:rPr>
              <a:t>  </a:t>
            </a:r>
            <a:r>
              <a:rPr sz="1400" spc="-25" dirty="0">
                <a:latin typeface="Times New Roman"/>
                <a:cs typeface="Times New Roman"/>
              </a:rPr>
              <a:t>cm </a:t>
            </a:r>
            <a:r>
              <a:rPr sz="1400" dirty="0">
                <a:latin typeface="Times New Roman"/>
                <a:cs typeface="Times New Roman"/>
              </a:rPr>
              <a:t>diameter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steel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pipe.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Determine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discharge of </a:t>
            </a:r>
            <a:r>
              <a:rPr sz="1400" spc="-20" dirty="0">
                <a:latin typeface="Times New Roman"/>
                <a:cs typeface="Times New Roman"/>
              </a:rPr>
              <a:t>water</a:t>
            </a:r>
            <a:endParaRPr sz="1400">
              <a:latin typeface="Times New Roman"/>
              <a:cs typeface="Times New Roman"/>
            </a:endParaRPr>
          </a:p>
          <a:p>
            <a:pPr>
              <a:spcBef>
                <a:spcPts val="675"/>
              </a:spcBef>
            </a:pPr>
            <a:endParaRPr sz="1400">
              <a:latin typeface="Times New Roman"/>
              <a:cs typeface="Times New Roman"/>
            </a:endParaRPr>
          </a:p>
          <a:p>
            <a:pPr marL="50799" algn="just"/>
            <a:r>
              <a:rPr b="1" i="1" dirty="0">
                <a:latin typeface="Times New Roman"/>
                <a:cs typeface="Times New Roman"/>
              </a:rPr>
              <a:t>MINOR</a:t>
            </a:r>
            <a:r>
              <a:rPr b="1" i="1" spc="-75" dirty="0">
                <a:latin typeface="Times New Roman"/>
                <a:cs typeface="Times New Roman"/>
              </a:rPr>
              <a:t> </a:t>
            </a:r>
            <a:r>
              <a:rPr b="1" i="1" spc="-10" dirty="0">
                <a:latin typeface="Times New Roman"/>
                <a:cs typeface="Times New Roman"/>
              </a:rPr>
              <a:t>LOSSES</a:t>
            </a:r>
            <a:endParaRPr>
              <a:latin typeface="Times New Roman"/>
              <a:cs typeface="Times New Roman"/>
            </a:endParaRPr>
          </a:p>
          <a:p>
            <a:pPr marL="50799" marR="45719" algn="just">
              <a:lnSpc>
                <a:spcPct val="143700"/>
              </a:lnSpc>
              <a:spcBef>
                <a:spcPts val="810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fluid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typical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piping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system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passes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through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various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fittings,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valves,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bends, </a:t>
            </a:r>
            <a:r>
              <a:rPr sz="1400" dirty="0">
                <a:latin typeface="Times New Roman"/>
                <a:cs typeface="Times New Roman"/>
              </a:rPr>
              <a:t>elbows,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tees,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inlets,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exits,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enlargements,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contractions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addition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pipes. </a:t>
            </a:r>
            <a:r>
              <a:rPr sz="1400" dirty="0">
                <a:latin typeface="Times New Roman"/>
                <a:cs typeface="Times New Roman"/>
              </a:rPr>
              <a:t>These components interrupt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smooth flow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fluid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cause additional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losses </a:t>
            </a:r>
            <a:r>
              <a:rPr sz="1400" dirty="0">
                <a:latin typeface="Times New Roman"/>
                <a:cs typeface="Times New Roman"/>
              </a:rPr>
              <a:t>because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separation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mixing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they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induce.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typical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system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20" dirty="0">
                <a:latin typeface="Times New Roman"/>
                <a:cs typeface="Times New Roman"/>
              </a:rPr>
              <a:t> long </a:t>
            </a:r>
            <a:r>
              <a:rPr sz="1400" dirty="0">
                <a:latin typeface="Times New Roman"/>
                <a:cs typeface="Times New Roman"/>
              </a:rPr>
              <a:t>pipes,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losses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minor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compared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total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(the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major </a:t>
            </a:r>
            <a:r>
              <a:rPr sz="1400" dirty="0">
                <a:latin typeface="Times New Roman"/>
                <a:cs typeface="Times New Roman"/>
              </a:rPr>
              <a:t>losses)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called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minor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losses.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some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cases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minor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losses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greater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major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losses.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case,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example,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systems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several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turns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valves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a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short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distance.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 introduced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completely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valve,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example,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negligible.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But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partially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closed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valve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cause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largest </a:t>
            </a:r>
            <a:r>
              <a:rPr sz="1400" dirty="0">
                <a:latin typeface="Times New Roman"/>
                <a:cs typeface="Times New Roman"/>
              </a:rPr>
              <a:t>head loss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system.</a:t>
            </a:r>
            <a:endParaRPr sz="1400">
              <a:latin typeface="Times New Roman"/>
              <a:cs typeface="Times New Roman"/>
            </a:endParaRPr>
          </a:p>
          <a:p>
            <a:pPr marL="50799" marR="43179" algn="just">
              <a:lnSpc>
                <a:spcPct val="143600"/>
              </a:lnSpc>
              <a:spcBef>
                <a:spcPts val="595"/>
              </a:spcBef>
            </a:pPr>
            <a:r>
              <a:rPr sz="1400" dirty="0">
                <a:latin typeface="Times New Roman"/>
                <a:cs typeface="Times New Roman"/>
              </a:rPr>
              <a:t>Minor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losses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usually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expressed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terms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coefficient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K</a:t>
            </a:r>
            <a:r>
              <a:rPr sz="1350" b="1" i="1" baseline="-12345" dirty="0">
                <a:latin typeface="Times New Roman"/>
                <a:cs typeface="Times New Roman"/>
              </a:rPr>
              <a:t>L</a:t>
            </a:r>
            <a:r>
              <a:rPr sz="1350" b="1" i="1" spc="367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(also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called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resistance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coefficient),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defined </a:t>
            </a:r>
            <a:r>
              <a:rPr sz="1400" spc="-25" dirty="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4356" y="7449080"/>
            <a:ext cx="10858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50" spc="-165" dirty="0">
                <a:latin typeface="Lucida Sans Unicode"/>
                <a:cs typeface="Lucida Sans Unicode"/>
              </a:rPr>
              <a:t>𝑳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8910" y="7351654"/>
            <a:ext cx="480059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  <a:tabLst>
                <a:tab pos="315587" algn="l"/>
              </a:tabLst>
            </a:pPr>
            <a:r>
              <a:rPr sz="1600" spc="-50" dirty="0">
                <a:latin typeface="Lucida Sans Unicode"/>
                <a:cs typeface="Lucida Sans Unicode"/>
              </a:rPr>
              <a:t>𝑲</a:t>
            </a:r>
            <a:r>
              <a:rPr sz="1600" dirty="0">
                <a:latin typeface="Lucida Sans Unicode"/>
                <a:cs typeface="Lucida Sans Unicode"/>
              </a:rPr>
              <a:t>	</a:t>
            </a:r>
            <a:r>
              <a:rPr sz="1600" spc="-50" dirty="0">
                <a:latin typeface="Lucida Sans Unicode"/>
                <a:cs typeface="Lucida Sans Unicode"/>
              </a:rPr>
              <a:t>=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2272" y="7197730"/>
            <a:ext cx="28702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099">
              <a:spcBef>
                <a:spcPts val="90"/>
              </a:spcBef>
            </a:pPr>
            <a:r>
              <a:rPr sz="1600" spc="-85" dirty="0">
                <a:latin typeface="Lucida Sans Unicode"/>
                <a:cs typeface="Lucida Sans Unicode"/>
              </a:rPr>
              <a:t>𝒉</a:t>
            </a:r>
            <a:r>
              <a:rPr sz="1725" spc="-127" baseline="-14492" dirty="0">
                <a:latin typeface="Lucida Sans Unicode"/>
                <a:cs typeface="Lucida Sans Unicode"/>
              </a:rPr>
              <a:t>𝑳</a:t>
            </a:r>
            <a:endParaRPr sz="1725" baseline="-14492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5574" y="7488812"/>
            <a:ext cx="83121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099">
              <a:spcBef>
                <a:spcPts val="90"/>
              </a:spcBef>
            </a:pPr>
            <a:r>
              <a:rPr sz="1600" spc="-30" dirty="0">
                <a:latin typeface="Lucida Sans Unicode"/>
                <a:cs typeface="Lucida Sans Unicode"/>
              </a:rPr>
              <a:t>𝑽</a:t>
            </a:r>
            <a:r>
              <a:rPr sz="1725" spc="-44" baseline="24154" dirty="0">
                <a:latin typeface="Lucida Sans Unicode"/>
                <a:cs typeface="Lucida Sans Unicode"/>
              </a:rPr>
              <a:t>𝟐</a:t>
            </a:r>
            <a:r>
              <a:rPr sz="1600" spc="-30" dirty="0">
                <a:latin typeface="Lucida Sans Unicode"/>
                <a:cs typeface="Lucida Sans Unicode"/>
              </a:rPr>
              <a:t>/(𝟐𝒈)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33672" y="7502653"/>
            <a:ext cx="754380" cy="13970"/>
          </a:xfrm>
          <a:custGeom>
            <a:avLst/>
            <a:gdLst/>
            <a:ahLst/>
            <a:cxnLst/>
            <a:rect l="l" t="t" r="r" b="b"/>
            <a:pathLst>
              <a:path w="754380" h="13970">
                <a:moveTo>
                  <a:pt x="754379" y="13716"/>
                </a:moveTo>
                <a:lnTo>
                  <a:pt x="0" y="13716"/>
                </a:lnTo>
                <a:lnTo>
                  <a:pt x="0" y="0"/>
                </a:lnTo>
                <a:lnTo>
                  <a:pt x="754379" y="0"/>
                </a:lnTo>
                <a:lnTo>
                  <a:pt x="754379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70809" y="7837761"/>
            <a:ext cx="4174490" cy="695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799"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total head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piping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system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determined </a:t>
            </a:r>
            <a:r>
              <a:rPr sz="1400" spc="-20" dirty="0">
                <a:latin typeface="Times New Roman"/>
                <a:cs typeface="Times New Roman"/>
              </a:rPr>
              <a:t>from</a:t>
            </a:r>
            <a:endParaRPr sz="1400">
              <a:latin typeface="Times New Roman"/>
              <a:cs typeface="Times New Roman"/>
            </a:endParaRPr>
          </a:p>
          <a:p>
            <a:pPr marL="50799">
              <a:spcBef>
                <a:spcPts val="1595"/>
              </a:spcBef>
            </a:pPr>
            <a:r>
              <a:rPr sz="2550" b="1" i="1" baseline="8169" dirty="0">
                <a:latin typeface="Times New Roman"/>
                <a:cs typeface="Times New Roman"/>
              </a:rPr>
              <a:t>h</a:t>
            </a:r>
            <a:r>
              <a:rPr sz="1100" b="1" i="1" dirty="0">
                <a:latin typeface="Times New Roman"/>
                <a:cs typeface="Times New Roman"/>
              </a:rPr>
              <a:t>L,total</a:t>
            </a:r>
            <a:r>
              <a:rPr sz="1100" b="1" i="1" spc="160" dirty="0">
                <a:latin typeface="Times New Roman"/>
                <a:cs typeface="Times New Roman"/>
              </a:rPr>
              <a:t> </a:t>
            </a:r>
            <a:r>
              <a:rPr sz="2550" b="1" i="1" baseline="8169" dirty="0">
                <a:latin typeface="Times New Roman"/>
                <a:cs typeface="Times New Roman"/>
              </a:rPr>
              <a:t>=</a:t>
            </a:r>
            <a:r>
              <a:rPr sz="2550" b="1" i="1" spc="30" baseline="8169" dirty="0">
                <a:latin typeface="Times New Roman"/>
                <a:cs typeface="Times New Roman"/>
              </a:rPr>
              <a:t> </a:t>
            </a:r>
            <a:r>
              <a:rPr sz="2550" b="1" i="1" baseline="8169" dirty="0">
                <a:latin typeface="Times New Roman"/>
                <a:cs typeface="Times New Roman"/>
              </a:rPr>
              <a:t>h</a:t>
            </a:r>
            <a:r>
              <a:rPr sz="1100" b="1" i="1" dirty="0">
                <a:latin typeface="Times New Roman"/>
                <a:cs typeface="Times New Roman"/>
              </a:rPr>
              <a:t>L,major</a:t>
            </a:r>
            <a:r>
              <a:rPr sz="1100" b="1" i="1" spc="155" dirty="0">
                <a:latin typeface="Times New Roman"/>
                <a:cs typeface="Times New Roman"/>
              </a:rPr>
              <a:t> </a:t>
            </a:r>
            <a:r>
              <a:rPr sz="2550" b="1" i="1" baseline="8169" dirty="0">
                <a:latin typeface="Times New Roman"/>
                <a:cs typeface="Times New Roman"/>
              </a:rPr>
              <a:t>+</a:t>
            </a:r>
            <a:r>
              <a:rPr sz="2550" b="1" i="1" spc="30" baseline="8169" dirty="0">
                <a:latin typeface="Times New Roman"/>
                <a:cs typeface="Times New Roman"/>
              </a:rPr>
              <a:t> </a:t>
            </a:r>
            <a:r>
              <a:rPr sz="2550" b="1" i="1" spc="-15" baseline="8169" dirty="0">
                <a:latin typeface="Times New Roman"/>
                <a:cs typeface="Times New Roman"/>
              </a:rPr>
              <a:t>h</a:t>
            </a:r>
            <a:r>
              <a:rPr sz="1100" b="1" i="1" spc="-10" dirty="0">
                <a:latin typeface="Times New Roman"/>
                <a:cs typeface="Times New Roman"/>
              </a:rPr>
              <a:t>L,minor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7773" y="10128357"/>
            <a:ext cx="14605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500" spc="-125" dirty="0">
                <a:latin typeface="Lucida Sans Unicode"/>
                <a:cs typeface="Lucida Sans Unicode"/>
              </a:rPr>
              <a:t>𝒉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8169" y="10224263"/>
            <a:ext cx="45021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spc="-245" dirty="0">
                <a:latin typeface="Lucida Sans Unicode"/>
                <a:cs typeface="Lucida Sans Unicode"/>
              </a:rPr>
              <a:t>𝑳,𝒕𝒐𝒕𝒂𝒍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91277" y="10128358"/>
            <a:ext cx="612775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500" spc="-80" dirty="0">
                <a:latin typeface="Lucida Sans Unicode"/>
                <a:cs typeface="Lucida Sans Unicode"/>
              </a:rPr>
              <a:t>=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1090" dirty="0">
                <a:latin typeface="Lucida Sans Unicode"/>
                <a:cs typeface="Lucida Sans Unicode"/>
              </a:rPr>
              <a:t>Σ</a:t>
            </a:r>
            <a:r>
              <a:rPr sz="1500" spc="-225" dirty="0">
                <a:latin typeface="Lucida Sans Unicode"/>
                <a:cs typeface="Lucida Sans Unicode"/>
              </a:rPr>
              <a:t> </a:t>
            </a:r>
            <a:r>
              <a:rPr sz="1500" spc="-345" dirty="0">
                <a:latin typeface="Lucida Sans Unicode"/>
                <a:cs typeface="Lucida Sans Unicode"/>
              </a:rPr>
              <a:t>𝒇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94425" y="10079483"/>
            <a:ext cx="7556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spc="-455" dirty="0">
                <a:latin typeface="Lucida Sans Unicode"/>
                <a:cs typeface="Lucida Sans Unicode"/>
              </a:rPr>
              <a:t>𝒊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80634" y="10270235"/>
            <a:ext cx="200025" cy="12700"/>
          </a:xfrm>
          <a:custGeom>
            <a:avLst/>
            <a:gdLst/>
            <a:ahLst/>
            <a:cxnLst/>
            <a:rect l="l" t="t" r="r" b="b"/>
            <a:pathLst>
              <a:path w="200025" h="12700">
                <a:moveTo>
                  <a:pt x="199643" y="12192"/>
                </a:moveTo>
                <a:lnTo>
                  <a:pt x="0" y="12192"/>
                </a:lnTo>
                <a:lnTo>
                  <a:pt x="0" y="0"/>
                </a:lnTo>
                <a:lnTo>
                  <a:pt x="199643" y="0"/>
                </a:lnTo>
                <a:lnTo>
                  <a:pt x="199643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60822" y="8726277"/>
            <a:ext cx="493395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099">
              <a:spcBef>
                <a:spcPts val="95"/>
              </a:spcBef>
            </a:pPr>
            <a:r>
              <a:rPr sz="1500" spc="-285" dirty="0">
                <a:latin typeface="Lucida Sans Unicode"/>
                <a:cs typeface="Lucida Sans Unicode"/>
              </a:rPr>
              <a:t>𝑳</a:t>
            </a:r>
            <a:r>
              <a:rPr sz="1500" spc="355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𝑽</a:t>
            </a:r>
            <a:r>
              <a:rPr sz="1575" spc="-52" baseline="34391" dirty="0">
                <a:latin typeface="Lucida Sans Unicode"/>
                <a:cs typeface="Lucida Sans Unicode"/>
              </a:rPr>
              <a:t>𝟐</a:t>
            </a:r>
            <a:endParaRPr sz="1575" baseline="34391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52616" y="10256375"/>
            <a:ext cx="64643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099">
              <a:spcBef>
                <a:spcPts val="95"/>
              </a:spcBef>
            </a:pPr>
            <a:r>
              <a:rPr sz="1575" spc="-607" baseline="37037" dirty="0">
                <a:latin typeface="Lucida Sans Unicode"/>
                <a:cs typeface="Lucida Sans Unicode"/>
              </a:rPr>
              <a:t>𝒊</a:t>
            </a:r>
            <a:r>
              <a:rPr sz="1575" spc="-22" baseline="37037" dirty="0">
                <a:latin typeface="Lucida Sans Unicode"/>
                <a:cs typeface="Lucida Sans Unicode"/>
              </a:rPr>
              <a:t> </a:t>
            </a:r>
            <a:r>
              <a:rPr sz="1500" spc="-215" dirty="0">
                <a:latin typeface="Lucida Sans Unicode"/>
                <a:cs typeface="Lucida Sans Unicode"/>
              </a:rPr>
              <a:t>𝑫</a:t>
            </a:r>
            <a:r>
              <a:rPr sz="1575" spc="-322" baseline="-15873" dirty="0">
                <a:latin typeface="Lucida Sans Unicode"/>
                <a:cs typeface="Lucida Sans Unicode"/>
              </a:rPr>
              <a:t>𝒊</a:t>
            </a:r>
            <a:r>
              <a:rPr sz="1575" spc="52" baseline="-15873" dirty="0">
                <a:latin typeface="Lucida Sans Unicode"/>
                <a:cs typeface="Lucida Sans Unicode"/>
              </a:rPr>
              <a:t> </a:t>
            </a:r>
            <a:r>
              <a:rPr sz="1500" spc="-45" dirty="0">
                <a:latin typeface="Lucida Sans Unicode"/>
                <a:cs typeface="Lucida Sans Unicode"/>
              </a:rPr>
              <a:t>𝟐𝒈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1881" y="8643876"/>
            <a:ext cx="14922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spc="-50" dirty="0">
                <a:latin typeface="Lucida Sans Unicode"/>
                <a:cs typeface="Lucida Sans Unicode"/>
              </a:rPr>
              <a:t>∞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89981" y="10428479"/>
            <a:ext cx="7556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spc="-455" dirty="0">
                <a:latin typeface="Lucida Sans Unicode"/>
                <a:cs typeface="Lucida Sans Unicode"/>
              </a:rPr>
              <a:t>𝒊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12281" y="10270235"/>
            <a:ext cx="254635" cy="12700"/>
          </a:xfrm>
          <a:custGeom>
            <a:avLst/>
            <a:gdLst/>
            <a:ahLst/>
            <a:cxnLst/>
            <a:rect l="l" t="t" r="r" b="b"/>
            <a:pathLst>
              <a:path w="254635" h="12700">
                <a:moveTo>
                  <a:pt x="254508" y="12192"/>
                </a:moveTo>
                <a:lnTo>
                  <a:pt x="0" y="12192"/>
                </a:lnTo>
                <a:lnTo>
                  <a:pt x="0" y="0"/>
                </a:lnTo>
                <a:lnTo>
                  <a:pt x="254508" y="0"/>
                </a:lnTo>
                <a:lnTo>
                  <a:pt x="254508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096761" y="8597020"/>
            <a:ext cx="640715" cy="7553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5080" algn="ctr">
              <a:spcBef>
                <a:spcPts val="470"/>
              </a:spcBef>
            </a:pPr>
            <a:r>
              <a:rPr sz="1050" spc="-50" dirty="0">
                <a:latin typeface="Lucida Sans Unicode"/>
                <a:cs typeface="Lucida Sans Unicode"/>
              </a:rPr>
              <a:t>∞</a:t>
            </a:r>
            <a:endParaRPr sz="1050">
              <a:latin typeface="Lucida Sans Unicode"/>
              <a:cs typeface="Lucida Sans Unicode"/>
            </a:endParaRPr>
          </a:p>
          <a:p>
            <a:pPr algn="ctr">
              <a:spcBef>
                <a:spcPts val="525"/>
              </a:spcBef>
            </a:pPr>
            <a:r>
              <a:rPr sz="1500" spc="-80" dirty="0">
                <a:latin typeface="Lucida Sans Unicode"/>
                <a:cs typeface="Lucida Sans Unicode"/>
              </a:rPr>
              <a:t>+</a:t>
            </a:r>
            <a:r>
              <a:rPr sz="1500" spc="-140" dirty="0">
                <a:latin typeface="Lucida Sans Unicode"/>
                <a:cs typeface="Lucida Sans Unicode"/>
              </a:rPr>
              <a:t> </a:t>
            </a:r>
            <a:r>
              <a:rPr sz="1500" spc="1090" dirty="0">
                <a:latin typeface="Lucida Sans Unicode"/>
                <a:cs typeface="Lucida Sans Unicode"/>
              </a:rPr>
              <a:t>Σ</a:t>
            </a:r>
            <a:r>
              <a:rPr sz="1500" spc="-215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𝑲</a:t>
            </a:r>
            <a:endParaRPr sz="1500">
              <a:latin typeface="Lucida Sans Unicode"/>
              <a:cs typeface="Lucida Sans Unicode"/>
            </a:endParaRPr>
          </a:p>
          <a:p>
            <a:pPr marL="6350" algn="ctr">
              <a:spcBef>
                <a:spcPts val="570"/>
              </a:spcBef>
            </a:pPr>
            <a:r>
              <a:rPr sz="1050" spc="-430" dirty="0">
                <a:latin typeface="Lucida Sans Unicode"/>
                <a:cs typeface="Lucida Sans Unicode"/>
              </a:rPr>
              <a:t>𝒋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87057" y="10167982"/>
            <a:ext cx="518795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099">
              <a:spcBef>
                <a:spcPts val="95"/>
              </a:spcBef>
            </a:pPr>
            <a:r>
              <a:rPr sz="1050" spc="-240" dirty="0">
                <a:latin typeface="Lucida Sans Unicode"/>
                <a:cs typeface="Lucida Sans Unicode"/>
              </a:rPr>
              <a:t>𝑳,𝒋</a:t>
            </a:r>
            <a:r>
              <a:rPr sz="1050" spc="35" dirty="0">
                <a:latin typeface="Lucida Sans Unicode"/>
                <a:cs typeface="Lucida Sans Unicode"/>
              </a:rPr>
              <a:t> </a:t>
            </a:r>
            <a:r>
              <a:rPr sz="2250" spc="-75" baseline="-25925" dirty="0">
                <a:latin typeface="Lucida Sans Unicode"/>
                <a:cs typeface="Lucida Sans Unicode"/>
              </a:rPr>
              <a:t>𝟐𝒈</a:t>
            </a:r>
            <a:endParaRPr sz="2250" baseline="-25925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80605" y="8645506"/>
            <a:ext cx="280035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099">
              <a:spcBef>
                <a:spcPts val="95"/>
              </a:spcBef>
            </a:pPr>
            <a:r>
              <a:rPr sz="2250" spc="-52" baseline="-24074" dirty="0">
                <a:latin typeface="Lucida Sans Unicode"/>
                <a:cs typeface="Lucida Sans Unicode"/>
              </a:rPr>
              <a:t>𝑽</a:t>
            </a:r>
            <a:r>
              <a:rPr sz="1050" spc="-35" dirty="0">
                <a:latin typeface="Lucida Sans Unicode"/>
                <a:cs typeface="Lucida Sans Unicode"/>
              </a:rPr>
              <a:t>𝟐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18705" y="10270235"/>
            <a:ext cx="254635" cy="12700"/>
          </a:xfrm>
          <a:custGeom>
            <a:avLst/>
            <a:gdLst/>
            <a:ahLst/>
            <a:cxnLst/>
            <a:rect l="l" t="t" r="r" b="b"/>
            <a:pathLst>
              <a:path w="254635" h="12700">
                <a:moveTo>
                  <a:pt x="254508" y="12192"/>
                </a:moveTo>
                <a:lnTo>
                  <a:pt x="0" y="12192"/>
                </a:lnTo>
                <a:lnTo>
                  <a:pt x="0" y="0"/>
                </a:lnTo>
                <a:lnTo>
                  <a:pt x="254508" y="0"/>
                </a:lnTo>
                <a:lnTo>
                  <a:pt x="254508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4037" y="1615442"/>
            <a:ext cx="3756659" cy="1123187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sldNum" sz="quarter" idx="12"/>
          </p:nvPr>
        </p:nvSpPr>
        <p:spPr>
          <a:xfrm>
            <a:off x="3534731" y="1171830"/>
            <a:ext cx="1167094" cy="2288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099">
              <a:lnSpc>
                <a:spcPts val="1405"/>
              </a:lnSpc>
            </a:pPr>
            <a:r>
              <a:rPr spc="-25" dirty="0"/>
              <a:t>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</TotalTime>
  <Words>2317</Words>
  <Application>Microsoft Office PowerPoint</Application>
  <PresentationFormat>Custom</PresentationFormat>
  <Paragraphs>192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MT</vt:lpstr>
      <vt:lpstr>Cambria</vt:lpstr>
      <vt:lpstr>Gill Sans MT</vt:lpstr>
      <vt:lpstr>Lucida Sans Unicode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FLUID DYNAMICS CHAPTER TWO</dc:title>
  <cp:lastModifiedBy>Ram Computer</cp:lastModifiedBy>
  <cp:revision>4</cp:revision>
  <dcterms:created xsi:type="dcterms:W3CDTF">2024-05-27T20:13:48Z</dcterms:created>
  <dcterms:modified xsi:type="dcterms:W3CDTF">2024-05-27T20:33:10Z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2024-02-13T00:00:00Z</vt:filetime>
  </property>
  <property fmtid="{D5CDD505-2E9C-101B-9397-08002B2CF9AE}" pid="3" name="LastSaved">
    <vt:filetime>2024-05-27T00:00:00Z</vt:filetime>
  </property>
  <property fmtid="{D5CDD505-2E9C-101B-9397-08002B2CF9AE}" pid="4" name="Producer">
    <vt:lpwstr>Microsoft: Print To PDF</vt:lpwstr>
  </property>
</Properties>
</file>