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996" y="44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5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5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25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8575"/>
            <a:fld id="{81D60167-4931-47E6-BA6A-407CBD079E47}" type="slidenum">
              <a:rPr lang="en-US" spc="8" smtClean="0"/>
              <a:pPr marL="28575"/>
              <a:t>‹#›</a:t>
            </a:fld>
            <a:endParaRPr lang="en-US" spc="8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25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8575"/>
            <a:fld id="{81D60167-4931-47E6-BA6A-407CBD079E47}" type="slidenum">
              <a:rPr lang="en-US" spc="8" smtClean="0"/>
              <a:pPr marL="28575"/>
              <a:t>‹#›</a:t>
            </a:fld>
            <a:endParaRPr lang="en-US" spc="8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3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3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25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8575"/>
            <a:fld id="{81D60167-4931-47E6-BA6A-407CBD079E47}" type="slidenum">
              <a:rPr lang="en-US" spc="8" smtClean="0"/>
              <a:pPr marL="28575"/>
              <a:t>‹#›</a:t>
            </a:fld>
            <a:endParaRPr lang="en-US" spc="8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25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8575"/>
            <a:fld id="{81D60167-4931-47E6-BA6A-407CBD079E47}" type="slidenum">
              <a:rPr lang="en-US" spc="8" smtClean="0"/>
              <a:pPr marL="28575"/>
              <a:t>‹#›</a:t>
            </a:fld>
            <a:endParaRPr lang="en-US" spc="8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25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8575"/>
            <a:fld id="{81D60167-4931-47E6-BA6A-407CBD079E47}" type="slidenum">
              <a:rPr lang="en-US" spc="8" smtClean="0"/>
              <a:pPr marL="28575"/>
              <a:t>‹#›</a:t>
            </a:fld>
            <a:endParaRPr lang="en-US" spc="8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7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3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3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3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340080" y="9380313"/>
            <a:ext cx="379108" cy="1269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25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8575"/>
            <a:fld id="{81D60167-4931-47E6-BA6A-407CBD079E47}" type="slidenum">
              <a:rPr lang="en-US" spc="8" smtClean="0"/>
              <a:pPr marL="28575"/>
              <a:t>‹#›</a:t>
            </a:fld>
            <a:endParaRPr lang="en-US" spc="8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4.jp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0400" y="767132"/>
            <a:ext cx="6019800" cy="121406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68316" y="2347878"/>
            <a:ext cx="6966284" cy="656752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755060" y="8292535"/>
            <a:ext cx="284331" cy="12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"/>
            <a:r>
              <a:rPr spc="8" dirty="0"/>
              <a:t>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62000" y="76200"/>
            <a:ext cx="12344400" cy="7188636"/>
          </a:xfrm>
          <a:prstGeom prst="rect">
            <a:avLst/>
          </a:prstGeom>
        </p:spPr>
        <p:txBody>
          <a:bodyPr vert="horz" wrap="square" lIns="0" tIns="10478" rIns="0" bIns="0" rtlCol="0">
            <a:spAutoFit/>
          </a:bodyPr>
          <a:lstStyle/>
          <a:p>
            <a:pPr marL="1289209">
              <a:spcBef>
                <a:spcPts val="83"/>
              </a:spcBef>
            </a:pPr>
            <a:r>
              <a:rPr sz="4000" b="1" i="1" spc="4" dirty="0">
                <a:latin typeface="Times New Roman"/>
                <a:cs typeface="Times New Roman"/>
              </a:rPr>
              <a:t>CHAPTER</a:t>
            </a:r>
            <a:r>
              <a:rPr sz="4000" b="1" i="1" spc="-11" dirty="0">
                <a:latin typeface="Times New Roman"/>
                <a:cs typeface="Times New Roman"/>
              </a:rPr>
              <a:t> </a:t>
            </a:r>
            <a:r>
              <a:rPr sz="4000" b="1" i="1" spc="4" dirty="0">
                <a:latin typeface="Times New Roman"/>
                <a:cs typeface="Times New Roman"/>
              </a:rPr>
              <a:t>THREE</a:t>
            </a:r>
            <a:endParaRPr sz="4000" dirty="0">
              <a:latin typeface="Times New Roman"/>
              <a:cs typeface="Times New Roman"/>
            </a:endParaRPr>
          </a:p>
          <a:p>
            <a:pPr marL="1239203">
              <a:spcBef>
                <a:spcPts val="1298"/>
              </a:spcBef>
            </a:pPr>
            <a:r>
              <a:rPr sz="3600" b="1" i="1" spc="15" dirty="0">
                <a:latin typeface="Times New Roman"/>
                <a:cs typeface="Times New Roman"/>
              </a:rPr>
              <a:t>Pump</a:t>
            </a:r>
            <a:r>
              <a:rPr sz="3600" b="1" i="1" spc="8" dirty="0">
                <a:latin typeface="Times New Roman"/>
                <a:cs typeface="Times New Roman"/>
              </a:rPr>
              <a:t> </a:t>
            </a:r>
            <a:r>
              <a:rPr sz="3600" b="1" i="1" spc="15" dirty="0">
                <a:latin typeface="Times New Roman"/>
                <a:cs typeface="Times New Roman"/>
              </a:rPr>
              <a:t>and</a:t>
            </a:r>
            <a:r>
              <a:rPr sz="3600" b="1" i="1" spc="-4" dirty="0">
                <a:latin typeface="Times New Roman"/>
                <a:cs typeface="Times New Roman"/>
              </a:rPr>
              <a:t> </a:t>
            </a:r>
            <a:r>
              <a:rPr sz="3600" b="1" i="1" spc="11" dirty="0">
                <a:latin typeface="Times New Roman"/>
                <a:cs typeface="Times New Roman"/>
              </a:rPr>
              <a:t>Piping</a:t>
            </a:r>
            <a:r>
              <a:rPr sz="3600" b="1" i="1" spc="-4" dirty="0">
                <a:latin typeface="Times New Roman"/>
                <a:cs typeface="Times New Roman"/>
              </a:rPr>
              <a:t> </a:t>
            </a:r>
            <a:r>
              <a:rPr sz="3600" b="1" i="1" spc="11" dirty="0">
                <a:latin typeface="Times New Roman"/>
                <a:cs typeface="Times New Roman"/>
              </a:rPr>
              <a:t>Networks</a:t>
            </a:r>
            <a:endParaRPr sz="3600" dirty="0">
              <a:latin typeface="Times New Roman"/>
              <a:cs typeface="Times New Roman"/>
            </a:endParaRPr>
          </a:p>
          <a:p>
            <a:pPr marL="9525" marR="4763" algn="just">
              <a:lnSpc>
                <a:spcPct val="145100"/>
              </a:lnSpc>
              <a:spcBef>
                <a:spcPts val="600"/>
              </a:spcBef>
            </a:pPr>
            <a:r>
              <a:rPr sz="2000" spc="8" dirty="0">
                <a:latin typeface="Times New Roman"/>
                <a:cs typeface="Times New Roman"/>
              </a:rPr>
              <a:t>Most piping systems encountered </a:t>
            </a:r>
            <a:r>
              <a:rPr sz="2000" spc="4" dirty="0">
                <a:latin typeface="Times New Roman"/>
                <a:cs typeface="Times New Roman"/>
              </a:rPr>
              <a:t>in practice such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-4" dirty="0">
                <a:latin typeface="Times New Roman"/>
                <a:cs typeface="Times New Roman"/>
              </a:rPr>
              <a:t>as</a:t>
            </a:r>
            <a:r>
              <a:rPr sz="2000" spc="236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 </a:t>
            </a:r>
            <a:r>
              <a:rPr sz="2000" spc="4" dirty="0">
                <a:latin typeface="Times New Roman"/>
                <a:cs typeface="Times New Roman"/>
              </a:rPr>
              <a:t>water </a:t>
            </a:r>
            <a:r>
              <a:rPr sz="2000" spc="8" dirty="0">
                <a:latin typeface="Times New Roman"/>
                <a:cs typeface="Times New Roman"/>
              </a:rPr>
              <a:t>distribution </a:t>
            </a:r>
            <a:r>
              <a:rPr sz="2000" spc="4" dirty="0">
                <a:latin typeface="Times New Roman"/>
                <a:cs typeface="Times New Roman"/>
              </a:rPr>
              <a:t>systems 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in </a:t>
            </a:r>
            <a:r>
              <a:rPr sz="2000" spc="8" dirty="0">
                <a:latin typeface="Times New Roman"/>
                <a:cs typeface="Times New Roman"/>
              </a:rPr>
              <a:t>cities or </a:t>
            </a:r>
            <a:r>
              <a:rPr sz="2000" spc="4" dirty="0">
                <a:latin typeface="Times New Roman"/>
                <a:cs typeface="Times New Roman"/>
              </a:rPr>
              <a:t>commercial or residential establishments </a:t>
            </a:r>
            <a:r>
              <a:rPr sz="2000" spc="8" dirty="0">
                <a:latin typeface="Times New Roman"/>
                <a:cs typeface="Times New Roman"/>
              </a:rPr>
              <a:t>involve numerous </a:t>
            </a:r>
            <a:r>
              <a:rPr sz="2000" spc="4" dirty="0">
                <a:latin typeface="Times New Roman"/>
                <a:cs typeface="Times New Roman"/>
              </a:rPr>
              <a:t>parallel </a:t>
            </a:r>
            <a:r>
              <a:rPr sz="2000" spc="8" dirty="0">
                <a:latin typeface="Times New Roman"/>
                <a:cs typeface="Times New Roman"/>
              </a:rPr>
              <a:t>and 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series </a:t>
            </a:r>
            <a:r>
              <a:rPr sz="2000" spc="8" dirty="0">
                <a:latin typeface="Times New Roman"/>
                <a:cs typeface="Times New Roman"/>
              </a:rPr>
              <a:t>connections </a:t>
            </a:r>
            <a:r>
              <a:rPr sz="2000" spc="4" dirty="0">
                <a:latin typeface="Times New Roman"/>
                <a:cs typeface="Times New Roman"/>
              </a:rPr>
              <a:t>as well as several sources (supply </a:t>
            </a:r>
            <a:r>
              <a:rPr sz="2000" spc="8" dirty="0">
                <a:latin typeface="Times New Roman"/>
                <a:cs typeface="Times New Roman"/>
              </a:rPr>
              <a:t>of </a:t>
            </a:r>
            <a:r>
              <a:rPr sz="2000" spc="4" dirty="0">
                <a:latin typeface="Times New Roman"/>
                <a:cs typeface="Times New Roman"/>
              </a:rPr>
              <a:t>fluid into </a:t>
            </a:r>
            <a:r>
              <a:rPr sz="2000" spc="11" dirty="0">
                <a:latin typeface="Times New Roman"/>
                <a:cs typeface="Times New Roman"/>
              </a:rPr>
              <a:t>the </a:t>
            </a:r>
            <a:r>
              <a:rPr sz="2000" spc="8" dirty="0">
                <a:latin typeface="Times New Roman"/>
                <a:cs typeface="Times New Roman"/>
              </a:rPr>
              <a:t>system) and 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loads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(discharges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of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fluid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from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11" dirty="0">
                <a:latin typeface="Times New Roman"/>
                <a:cs typeface="Times New Roman"/>
              </a:rPr>
              <a:t>the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system)</a:t>
            </a:r>
            <a:endParaRPr sz="2000" dirty="0">
              <a:latin typeface="Times New Roman"/>
              <a:cs typeface="Times New Roman"/>
            </a:endParaRPr>
          </a:p>
          <a:p>
            <a:pPr marL="9525" marR="4286" algn="just">
              <a:lnSpc>
                <a:spcPct val="145400"/>
              </a:lnSpc>
              <a:spcBef>
                <a:spcPts val="431"/>
              </a:spcBef>
            </a:pPr>
            <a:r>
              <a:rPr sz="2000" spc="8" dirty="0">
                <a:latin typeface="Times New Roman"/>
                <a:cs typeface="Times New Roman"/>
              </a:rPr>
              <a:t>When the </a:t>
            </a:r>
            <a:r>
              <a:rPr sz="2000" spc="4" dirty="0">
                <a:latin typeface="Times New Roman"/>
                <a:cs typeface="Times New Roman"/>
              </a:rPr>
              <a:t>pipes are </a:t>
            </a:r>
            <a:r>
              <a:rPr sz="2000" spc="8" dirty="0">
                <a:latin typeface="Times New Roman"/>
                <a:cs typeface="Times New Roman"/>
              </a:rPr>
              <a:t>connected </a:t>
            </a:r>
            <a:r>
              <a:rPr sz="2000" spc="4" dirty="0">
                <a:latin typeface="Times New Roman"/>
                <a:cs typeface="Times New Roman"/>
              </a:rPr>
              <a:t>in series, </a:t>
            </a:r>
            <a:r>
              <a:rPr sz="2000" spc="8" dirty="0">
                <a:latin typeface="Times New Roman"/>
                <a:cs typeface="Times New Roman"/>
              </a:rPr>
              <a:t>the flow </a:t>
            </a:r>
            <a:r>
              <a:rPr sz="2000" spc="4" dirty="0">
                <a:latin typeface="Times New Roman"/>
                <a:cs typeface="Times New Roman"/>
              </a:rPr>
              <a:t>rate </a:t>
            </a:r>
            <a:r>
              <a:rPr sz="2000" spc="8" dirty="0">
                <a:latin typeface="Times New Roman"/>
                <a:cs typeface="Times New Roman"/>
              </a:rPr>
              <a:t>through the </a:t>
            </a:r>
            <a:r>
              <a:rPr sz="2000" spc="4" dirty="0">
                <a:latin typeface="Times New Roman"/>
                <a:cs typeface="Times New Roman"/>
              </a:rPr>
              <a:t>entire </a:t>
            </a:r>
            <a:r>
              <a:rPr sz="2000" spc="8" dirty="0">
                <a:latin typeface="Times New Roman"/>
                <a:cs typeface="Times New Roman"/>
              </a:rPr>
              <a:t>system 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remains </a:t>
            </a:r>
            <a:r>
              <a:rPr sz="2000" spc="8" dirty="0">
                <a:latin typeface="Times New Roman"/>
                <a:cs typeface="Times New Roman"/>
              </a:rPr>
              <a:t>constant </a:t>
            </a:r>
            <a:r>
              <a:rPr sz="2000" spc="4" dirty="0">
                <a:latin typeface="Times New Roman"/>
                <a:cs typeface="Times New Roman"/>
              </a:rPr>
              <a:t>regardless </a:t>
            </a:r>
            <a:r>
              <a:rPr sz="2000" spc="11" dirty="0">
                <a:latin typeface="Times New Roman"/>
                <a:cs typeface="Times New Roman"/>
              </a:rPr>
              <a:t>of </a:t>
            </a:r>
            <a:r>
              <a:rPr sz="2000" spc="8" dirty="0">
                <a:latin typeface="Times New Roman"/>
                <a:cs typeface="Times New Roman"/>
              </a:rPr>
              <a:t>the </a:t>
            </a:r>
            <a:r>
              <a:rPr sz="2000" spc="4" dirty="0">
                <a:latin typeface="Times New Roman"/>
                <a:cs typeface="Times New Roman"/>
              </a:rPr>
              <a:t>diameters </a:t>
            </a:r>
            <a:r>
              <a:rPr sz="2000" spc="8" dirty="0">
                <a:latin typeface="Times New Roman"/>
                <a:cs typeface="Times New Roman"/>
              </a:rPr>
              <a:t>of the individual pipes </a:t>
            </a:r>
            <a:r>
              <a:rPr sz="2000" spc="4" dirty="0">
                <a:latin typeface="Times New Roman"/>
                <a:cs typeface="Times New Roman"/>
              </a:rPr>
              <a:t>in </a:t>
            </a:r>
            <a:r>
              <a:rPr sz="2000" spc="8" dirty="0">
                <a:latin typeface="Times New Roman"/>
                <a:cs typeface="Times New Roman"/>
              </a:rPr>
              <a:t>the </a:t>
            </a:r>
            <a:r>
              <a:rPr sz="2000" spc="4" dirty="0">
                <a:latin typeface="Times New Roman"/>
                <a:cs typeface="Times New Roman"/>
              </a:rPr>
              <a:t>system. </a:t>
            </a:r>
            <a:r>
              <a:rPr sz="2000" spc="8" dirty="0">
                <a:latin typeface="Times New Roman"/>
                <a:cs typeface="Times New Roman"/>
              </a:rPr>
              <a:t> The total head loss </a:t>
            </a:r>
            <a:r>
              <a:rPr sz="2000" spc="4" dirty="0">
                <a:latin typeface="Times New Roman"/>
                <a:cs typeface="Times New Roman"/>
              </a:rPr>
              <a:t>in </a:t>
            </a:r>
            <a:r>
              <a:rPr sz="2000" spc="8" dirty="0">
                <a:latin typeface="Times New Roman"/>
                <a:cs typeface="Times New Roman"/>
              </a:rPr>
              <a:t>this </a:t>
            </a:r>
            <a:r>
              <a:rPr sz="2000" spc="4" dirty="0">
                <a:latin typeface="Times New Roman"/>
                <a:cs typeface="Times New Roman"/>
              </a:rPr>
              <a:t>case is </a:t>
            </a:r>
            <a:r>
              <a:rPr sz="2000" spc="8" dirty="0">
                <a:latin typeface="Times New Roman"/>
                <a:cs typeface="Times New Roman"/>
              </a:rPr>
              <a:t>equal </a:t>
            </a:r>
            <a:r>
              <a:rPr sz="2000" spc="4" dirty="0">
                <a:latin typeface="Times New Roman"/>
                <a:cs typeface="Times New Roman"/>
              </a:rPr>
              <a:t>to </a:t>
            </a:r>
            <a:r>
              <a:rPr sz="2000" spc="8" dirty="0">
                <a:latin typeface="Times New Roman"/>
                <a:cs typeface="Times New Roman"/>
              </a:rPr>
              <a:t>the sum of the head losses </a:t>
            </a:r>
            <a:r>
              <a:rPr sz="2000" spc="4" dirty="0">
                <a:latin typeface="Times New Roman"/>
                <a:cs typeface="Times New Roman"/>
              </a:rPr>
              <a:t>in </a:t>
            </a:r>
            <a:r>
              <a:rPr sz="2000" spc="8" dirty="0">
                <a:latin typeface="Times New Roman"/>
                <a:cs typeface="Times New Roman"/>
              </a:rPr>
              <a:t>individual 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pipes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in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11" dirty="0">
                <a:latin typeface="Times New Roman"/>
                <a:cs typeface="Times New Roman"/>
              </a:rPr>
              <a:t>the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system,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including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11" dirty="0">
                <a:latin typeface="Times New Roman"/>
                <a:cs typeface="Times New Roman"/>
              </a:rPr>
              <a:t>the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minor </a:t>
            </a:r>
            <a:r>
              <a:rPr sz="2000" spc="4" dirty="0">
                <a:latin typeface="Times New Roman"/>
                <a:cs typeface="Times New Roman"/>
              </a:rPr>
              <a:t>losses.</a:t>
            </a:r>
            <a:endParaRPr sz="2000" dirty="0">
              <a:latin typeface="Times New Roman"/>
              <a:cs typeface="Times New Roman"/>
            </a:endParaRPr>
          </a:p>
          <a:p>
            <a:pPr marL="9525" marR="4286" algn="just">
              <a:lnSpc>
                <a:spcPct val="145400"/>
              </a:lnSpc>
              <a:spcBef>
                <a:spcPts val="431"/>
              </a:spcBef>
            </a:pPr>
            <a:r>
              <a:rPr sz="2000" spc="8" dirty="0">
                <a:latin typeface="Times New Roman"/>
                <a:cs typeface="Times New Roman"/>
              </a:rPr>
              <a:t>The expansion </a:t>
            </a:r>
            <a:r>
              <a:rPr sz="2000" spc="4" dirty="0">
                <a:latin typeface="Times New Roman"/>
                <a:cs typeface="Times New Roman"/>
              </a:rPr>
              <a:t>or contraction </a:t>
            </a:r>
            <a:r>
              <a:rPr sz="2000" spc="8" dirty="0">
                <a:latin typeface="Times New Roman"/>
                <a:cs typeface="Times New Roman"/>
              </a:rPr>
              <a:t>losses </a:t>
            </a:r>
            <a:r>
              <a:rPr sz="2000" spc="4" dirty="0">
                <a:latin typeface="Times New Roman"/>
                <a:cs typeface="Times New Roman"/>
              </a:rPr>
              <a:t>at </a:t>
            </a:r>
            <a:r>
              <a:rPr sz="2000" spc="8" dirty="0">
                <a:latin typeface="Times New Roman"/>
                <a:cs typeface="Times New Roman"/>
              </a:rPr>
              <a:t>connections </a:t>
            </a:r>
            <a:r>
              <a:rPr sz="2000" dirty="0">
                <a:latin typeface="Times New Roman"/>
                <a:cs typeface="Times New Roman"/>
              </a:rPr>
              <a:t>are </a:t>
            </a:r>
            <a:r>
              <a:rPr sz="2000" spc="8" dirty="0">
                <a:latin typeface="Times New Roman"/>
                <a:cs typeface="Times New Roman"/>
              </a:rPr>
              <a:t>considered to belong </a:t>
            </a:r>
            <a:r>
              <a:rPr sz="2000" spc="4" dirty="0">
                <a:latin typeface="Times New Roman"/>
                <a:cs typeface="Times New Roman"/>
              </a:rPr>
              <a:t>to </a:t>
            </a:r>
            <a:r>
              <a:rPr sz="2000" spc="11" dirty="0">
                <a:latin typeface="Times New Roman"/>
                <a:cs typeface="Times New Roman"/>
              </a:rPr>
              <a:t>the 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smaller-diameter</a:t>
            </a:r>
            <a:r>
              <a:rPr sz="2000" spc="8" dirty="0">
                <a:latin typeface="Times New Roman"/>
                <a:cs typeface="Times New Roman"/>
              </a:rPr>
              <a:t> pipe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since</a:t>
            </a:r>
            <a:r>
              <a:rPr sz="2000" spc="8" dirty="0">
                <a:latin typeface="Times New Roman"/>
                <a:cs typeface="Times New Roman"/>
              </a:rPr>
              <a:t> the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expansion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and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contraction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loss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coefficients</a:t>
            </a:r>
            <a:r>
              <a:rPr sz="2000" spc="8" dirty="0">
                <a:latin typeface="Times New Roman"/>
                <a:cs typeface="Times New Roman"/>
              </a:rPr>
              <a:t> are 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defined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on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1" dirty="0">
                <a:latin typeface="Times New Roman"/>
                <a:cs typeface="Times New Roman"/>
              </a:rPr>
              <a:t>the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basis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of</a:t>
            </a:r>
            <a:r>
              <a:rPr sz="2000" spc="4" dirty="0">
                <a:latin typeface="Times New Roman"/>
                <a:cs typeface="Times New Roman"/>
              </a:rPr>
              <a:t> the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average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velocity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in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smaller-diameter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pipe.</a:t>
            </a:r>
            <a:endParaRPr sz="2000" dirty="0">
              <a:latin typeface="Times New Roman"/>
              <a:cs typeface="Times New Roman"/>
            </a:endParaRPr>
          </a:p>
          <a:p>
            <a:pPr marL="9525" marR="3810" algn="just">
              <a:lnSpc>
                <a:spcPct val="147400"/>
              </a:lnSpc>
              <a:spcBef>
                <a:spcPts val="401"/>
              </a:spcBef>
            </a:pPr>
            <a:r>
              <a:rPr sz="2000" spc="8" dirty="0">
                <a:latin typeface="Times New Roman"/>
                <a:cs typeface="Times New Roman"/>
              </a:rPr>
              <a:t>For </a:t>
            </a:r>
            <a:r>
              <a:rPr sz="2000" spc="4" dirty="0">
                <a:latin typeface="Times New Roman"/>
                <a:cs typeface="Times New Roman"/>
              </a:rPr>
              <a:t>a </a:t>
            </a:r>
            <a:r>
              <a:rPr sz="2000" spc="8" dirty="0">
                <a:latin typeface="Times New Roman"/>
                <a:cs typeface="Times New Roman"/>
              </a:rPr>
              <a:t>pipe that branches out into two or more </a:t>
            </a:r>
            <a:r>
              <a:rPr sz="2000" spc="4" dirty="0">
                <a:latin typeface="Times New Roman"/>
                <a:cs typeface="Times New Roman"/>
              </a:rPr>
              <a:t>parallel </a:t>
            </a:r>
            <a:r>
              <a:rPr sz="2000" spc="8" dirty="0">
                <a:latin typeface="Times New Roman"/>
                <a:cs typeface="Times New Roman"/>
              </a:rPr>
              <a:t>pipes and </a:t>
            </a:r>
            <a:r>
              <a:rPr sz="2000" spc="4" dirty="0">
                <a:latin typeface="Times New Roman"/>
                <a:cs typeface="Times New Roman"/>
              </a:rPr>
              <a:t>then </a:t>
            </a:r>
            <a:r>
              <a:rPr sz="2000" spc="8" dirty="0">
                <a:latin typeface="Times New Roman"/>
                <a:cs typeface="Times New Roman"/>
              </a:rPr>
              <a:t>rejoins </a:t>
            </a:r>
            <a:r>
              <a:rPr sz="2000" spc="4" dirty="0">
                <a:latin typeface="Times New Roman"/>
                <a:cs typeface="Times New Roman"/>
              </a:rPr>
              <a:t>at a </a:t>
            </a:r>
            <a:r>
              <a:rPr sz="2000" spc="8" dirty="0">
                <a:latin typeface="Times New Roman"/>
                <a:cs typeface="Times New Roman"/>
              </a:rPr>
              <a:t> junction downstream, </a:t>
            </a:r>
            <a:r>
              <a:rPr sz="2000" spc="11" dirty="0">
                <a:latin typeface="Times New Roman"/>
                <a:cs typeface="Times New Roman"/>
              </a:rPr>
              <a:t>the </a:t>
            </a:r>
            <a:r>
              <a:rPr sz="2000" spc="8" dirty="0">
                <a:latin typeface="Times New Roman"/>
                <a:cs typeface="Times New Roman"/>
              </a:rPr>
              <a:t>total flow </a:t>
            </a:r>
            <a:r>
              <a:rPr sz="2000" spc="4" dirty="0">
                <a:latin typeface="Times New Roman"/>
                <a:cs typeface="Times New Roman"/>
              </a:rPr>
              <a:t>rate </a:t>
            </a:r>
            <a:r>
              <a:rPr sz="2000" spc="8" dirty="0">
                <a:latin typeface="Times New Roman"/>
                <a:cs typeface="Times New Roman"/>
              </a:rPr>
              <a:t>is the sum </a:t>
            </a:r>
            <a:r>
              <a:rPr sz="2000" spc="4" dirty="0">
                <a:latin typeface="Times New Roman"/>
                <a:cs typeface="Times New Roman"/>
              </a:rPr>
              <a:t>of </a:t>
            </a:r>
            <a:r>
              <a:rPr sz="2000" spc="8" dirty="0">
                <a:latin typeface="Times New Roman"/>
                <a:cs typeface="Times New Roman"/>
              </a:rPr>
              <a:t>the </a:t>
            </a:r>
            <a:r>
              <a:rPr sz="2000" spc="4" dirty="0">
                <a:latin typeface="Times New Roman"/>
                <a:cs typeface="Times New Roman"/>
              </a:rPr>
              <a:t>flow rates </a:t>
            </a:r>
            <a:r>
              <a:rPr sz="2000" spc="8" dirty="0">
                <a:latin typeface="Times New Roman"/>
                <a:cs typeface="Times New Roman"/>
              </a:rPr>
              <a:t>in the individual </a:t>
            </a:r>
            <a:r>
              <a:rPr sz="2000" spc="-233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pipes. </a:t>
            </a:r>
            <a:r>
              <a:rPr sz="2000" spc="4" dirty="0">
                <a:latin typeface="Times New Roman"/>
                <a:cs typeface="Times New Roman"/>
              </a:rPr>
              <a:t>Pressure </a:t>
            </a:r>
            <a:r>
              <a:rPr sz="2000" spc="8" dirty="0">
                <a:latin typeface="Times New Roman"/>
                <a:cs typeface="Times New Roman"/>
              </a:rPr>
              <a:t>drops </a:t>
            </a:r>
            <a:r>
              <a:rPr sz="2000" spc="4" dirty="0">
                <a:latin typeface="Times New Roman"/>
                <a:cs typeface="Times New Roman"/>
              </a:rPr>
              <a:t>in each </a:t>
            </a:r>
            <a:r>
              <a:rPr sz="2000" spc="8" dirty="0">
                <a:latin typeface="Times New Roman"/>
                <a:cs typeface="Times New Roman"/>
              </a:rPr>
              <a:t>individual </a:t>
            </a:r>
            <a:r>
              <a:rPr sz="2000" spc="4" dirty="0">
                <a:latin typeface="Times New Roman"/>
                <a:cs typeface="Times New Roman"/>
              </a:rPr>
              <a:t>pipe </a:t>
            </a:r>
            <a:r>
              <a:rPr sz="2000" spc="8" dirty="0">
                <a:latin typeface="Times New Roman"/>
                <a:cs typeface="Times New Roman"/>
              </a:rPr>
              <a:t>connected in </a:t>
            </a:r>
            <a:r>
              <a:rPr sz="2000" spc="4" dirty="0">
                <a:latin typeface="Times New Roman"/>
                <a:cs typeface="Times New Roman"/>
              </a:rPr>
              <a:t>parallel must </a:t>
            </a:r>
            <a:r>
              <a:rPr sz="2000" spc="8" dirty="0">
                <a:latin typeface="Times New Roman"/>
                <a:cs typeface="Times New Roman"/>
              </a:rPr>
              <a:t>be </a:t>
            </a:r>
            <a:r>
              <a:rPr sz="2000" spc="4" dirty="0">
                <a:latin typeface="Times New Roman"/>
                <a:cs typeface="Times New Roman"/>
              </a:rPr>
              <a:t>the </a:t>
            </a:r>
            <a:r>
              <a:rPr sz="2000" spc="8" dirty="0">
                <a:latin typeface="Times New Roman"/>
                <a:cs typeface="Times New Roman"/>
              </a:rPr>
              <a:t>same 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4000" spc="11" baseline="4273" dirty="0">
                <a:latin typeface="Times New Roman"/>
                <a:cs typeface="Times New Roman"/>
              </a:rPr>
              <a:t>since</a:t>
            </a:r>
            <a:r>
              <a:rPr sz="4000" baseline="4273" dirty="0">
                <a:latin typeface="Times New Roman"/>
                <a:cs typeface="Times New Roman"/>
              </a:rPr>
              <a:t> ΔP</a:t>
            </a:r>
            <a:r>
              <a:rPr sz="4000" spc="11" baseline="4273" dirty="0">
                <a:latin typeface="Times New Roman"/>
                <a:cs typeface="Times New Roman"/>
              </a:rPr>
              <a:t> and</a:t>
            </a:r>
            <a:r>
              <a:rPr sz="4000" spc="17" baseline="4273" dirty="0">
                <a:latin typeface="Times New Roman"/>
                <a:cs typeface="Times New Roman"/>
              </a:rPr>
              <a:t> </a:t>
            </a:r>
            <a:r>
              <a:rPr sz="4000" spc="5" baseline="4273" dirty="0">
                <a:latin typeface="Times New Roman"/>
                <a:cs typeface="Times New Roman"/>
              </a:rPr>
              <a:t>the</a:t>
            </a:r>
            <a:r>
              <a:rPr sz="4000" baseline="4273" dirty="0">
                <a:latin typeface="Times New Roman"/>
                <a:cs typeface="Times New Roman"/>
              </a:rPr>
              <a:t> </a:t>
            </a:r>
            <a:r>
              <a:rPr sz="4000" spc="11" baseline="4273" dirty="0">
                <a:latin typeface="Times New Roman"/>
                <a:cs typeface="Times New Roman"/>
              </a:rPr>
              <a:t>junction</a:t>
            </a:r>
            <a:r>
              <a:rPr sz="4000" spc="5" baseline="4273" dirty="0">
                <a:latin typeface="Times New Roman"/>
                <a:cs typeface="Times New Roman"/>
              </a:rPr>
              <a:t> pressures</a:t>
            </a:r>
            <a:r>
              <a:rPr sz="4000" baseline="4273" dirty="0">
                <a:latin typeface="Times New Roman"/>
                <a:cs typeface="Times New Roman"/>
              </a:rPr>
              <a:t> </a:t>
            </a:r>
            <a:r>
              <a:rPr sz="4000" spc="11" baseline="4273" dirty="0">
                <a:latin typeface="Times New Roman"/>
                <a:cs typeface="Times New Roman"/>
              </a:rPr>
              <a:t>P</a:t>
            </a:r>
            <a:r>
              <a:rPr sz="1400" b="1" spc="8" dirty="0">
                <a:latin typeface="Times New Roman"/>
                <a:cs typeface="Times New Roman"/>
              </a:rPr>
              <a:t>A</a:t>
            </a:r>
            <a:r>
              <a:rPr sz="1400" b="1" spc="90" dirty="0">
                <a:latin typeface="Times New Roman"/>
                <a:cs typeface="Times New Roman"/>
              </a:rPr>
              <a:t> </a:t>
            </a:r>
            <a:r>
              <a:rPr sz="4000" spc="11" baseline="4273" dirty="0">
                <a:latin typeface="Times New Roman"/>
                <a:cs typeface="Times New Roman"/>
              </a:rPr>
              <a:t>&amp;</a:t>
            </a:r>
            <a:r>
              <a:rPr sz="4000" spc="-5" baseline="4273" dirty="0">
                <a:latin typeface="Times New Roman"/>
                <a:cs typeface="Times New Roman"/>
              </a:rPr>
              <a:t> </a:t>
            </a:r>
            <a:r>
              <a:rPr sz="4000" spc="5" baseline="4273" dirty="0">
                <a:latin typeface="Times New Roman"/>
                <a:cs typeface="Times New Roman"/>
              </a:rPr>
              <a:t>P</a:t>
            </a:r>
            <a:r>
              <a:rPr sz="1400" b="1" spc="4" dirty="0">
                <a:latin typeface="Times New Roman"/>
                <a:cs typeface="Times New Roman"/>
              </a:rPr>
              <a:t>B</a:t>
            </a:r>
            <a:r>
              <a:rPr sz="1400" b="1" spc="90" dirty="0">
                <a:latin typeface="Times New Roman"/>
                <a:cs typeface="Times New Roman"/>
              </a:rPr>
              <a:t> </a:t>
            </a:r>
            <a:r>
              <a:rPr sz="4000" spc="5" baseline="4273" dirty="0">
                <a:latin typeface="Times New Roman"/>
                <a:cs typeface="Times New Roman"/>
              </a:rPr>
              <a:t>are</a:t>
            </a:r>
            <a:r>
              <a:rPr sz="4000" spc="-5" baseline="4273" dirty="0">
                <a:latin typeface="Times New Roman"/>
                <a:cs typeface="Times New Roman"/>
              </a:rPr>
              <a:t> </a:t>
            </a:r>
            <a:r>
              <a:rPr sz="4000" spc="11" baseline="4273" dirty="0">
                <a:latin typeface="Times New Roman"/>
                <a:cs typeface="Times New Roman"/>
              </a:rPr>
              <a:t>the </a:t>
            </a:r>
            <a:r>
              <a:rPr sz="4000" spc="5" baseline="4273" dirty="0">
                <a:latin typeface="Times New Roman"/>
                <a:cs typeface="Times New Roman"/>
              </a:rPr>
              <a:t>same</a:t>
            </a:r>
            <a:r>
              <a:rPr sz="4000" spc="17" baseline="4273" dirty="0">
                <a:latin typeface="Times New Roman"/>
                <a:cs typeface="Times New Roman"/>
              </a:rPr>
              <a:t> </a:t>
            </a:r>
            <a:r>
              <a:rPr sz="4000" spc="5" baseline="4273" dirty="0">
                <a:latin typeface="Times New Roman"/>
                <a:cs typeface="Times New Roman"/>
              </a:rPr>
              <a:t>for</a:t>
            </a:r>
            <a:r>
              <a:rPr sz="4000" baseline="4273" dirty="0">
                <a:latin typeface="Times New Roman"/>
                <a:cs typeface="Times New Roman"/>
              </a:rPr>
              <a:t> </a:t>
            </a:r>
            <a:r>
              <a:rPr sz="4000" spc="5" baseline="4273" dirty="0">
                <a:latin typeface="Times New Roman"/>
                <a:cs typeface="Times New Roman"/>
              </a:rPr>
              <a:t>all </a:t>
            </a:r>
            <a:r>
              <a:rPr sz="4000" spc="17" baseline="4273" dirty="0">
                <a:latin typeface="Times New Roman"/>
                <a:cs typeface="Times New Roman"/>
              </a:rPr>
              <a:t>the</a:t>
            </a:r>
            <a:r>
              <a:rPr sz="4000" baseline="4273" dirty="0">
                <a:latin typeface="Times New Roman"/>
                <a:cs typeface="Times New Roman"/>
              </a:rPr>
              <a:t> </a:t>
            </a:r>
            <a:r>
              <a:rPr sz="4000" spc="11" baseline="4273" dirty="0">
                <a:latin typeface="Times New Roman"/>
                <a:cs typeface="Times New Roman"/>
              </a:rPr>
              <a:t>individual</a:t>
            </a:r>
            <a:r>
              <a:rPr sz="4000" baseline="4273" dirty="0">
                <a:latin typeface="Times New Roman"/>
                <a:cs typeface="Times New Roman"/>
              </a:rPr>
              <a:t> </a:t>
            </a:r>
            <a:r>
              <a:rPr sz="4000" spc="5" baseline="4273" dirty="0">
                <a:latin typeface="Times New Roman"/>
                <a:cs typeface="Times New Roman"/>
              </a:rPr>
              <a:t>pipes.</a:t>
            </a:r>
            <a:r>
              <a:rPr lang="en-US" sz="4000" spc="5" baseline="4273" dirty="0">
                <a:latin typeface="Times New Roman"/>
                <a:cs typeface="Times New Roman"/>
              </a:rPr>
              <a:t>]</a:t>
            </a:r>
            <a:endParaRPr sz="4000" baseline="4273" dirty="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579102"/>
              </p:ext>
            </p:extLst>
          </p:nvPr>
        </p:nvGraphicFramePr>
        <p:xfrm>
          <a:off x="4419600" y="7553672"/>
          <a:ext cx="4248150" cy="1731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1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7456">
                <a:tc>
                  <a:txBody>
                    <a:bodyPr/>
                    <a:lstStyle/>
                    <a:p>
                      <a:pPr marL="6108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Pipes/Pumps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Series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4766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135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Pipes/Pumps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Parallel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4766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500" baseline="4273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A-B</a:t>
                      </a:r>
                      <a:r>
                        <a:rPr sz="6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500" spc="-37" baseline="427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15" baseline="4273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600" b="1" spc="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500" spc="15" baseline="4273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500" spc="-30" baseline="427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=Q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=….</a:t>
                      </a:r>
                      <a:r>
                        <a:rPr sz="1500" spc="-30" baseline="427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500" spc="465" baseline="427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Constant</a:t>
                      </a:r>
                      <a:endParaRPr sz="1500" baseline="4273">
                        <a:latin typeface="Times New Roman"/>
                        <a:cs typeface="Times New Roman"/>
                      </a:endParaRPr>
                    </a:p>
                  </a:txBody>
                  <a:tcPr marL="0" marR="0" marT="61436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500" baseline="4273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sz="1500" baseline="4273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500" spc="-44" baseline="427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4273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A-B</a:t>
                      </a:r>
                      <a:r>
                        <a:rPr sz="6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500" spc="-44" baseline="427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+Q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+Q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+….</a:t>
                      </a:r>
                      <a:endParaRPr sz="1500" baseline="4273">
                        <a:latin typeface="Times New Roman"/>
                        <a:cs typeface="Times New Roman"/>
                      </a:endParaRPr>
                    </a:p>
                  </a:txBody>
                  <a:tcPr marL="0" marR="0" marT="61436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746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500" baseline="4273" dirty="0">
                          <a:latin typeface="Times New Roman"/>
                          <a:cs typeface="Times New Roman"/>
                        </a:rPr>
                        <a:t>Δh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sz="1500" baseline="4273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500" spc="-15" baseline="427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4273" dirty="0">
                          <a:latin typeface="Times New Roman"/>
                          <a:cs typeface="Times New Roman"/>
                        </a:rPr>
                        <a:t>Δh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A-B</a:t>
                      </a:r>
                      <a:r>
                        <a:rPr sz="6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500" spc="-15" baseline="427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4273" dirty="0">
                          <a:latin typeface="Times New Roman"/>
                          <a:cs typeface="Times New Roman"/>
                        </a:rPr>
                        <a:t>Δh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600" b="1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500" spc="-22" baseline="427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Δh</a:t>
                      </a:r>
                      <a:r>
                        <a:rPr sz="600" b="1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600" b="1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1500" baseline="4273" dirty="0">
                          <a:latin typeface="Times New Roman"/>
                          <a:cs typeface="Times New Roman"/>
                        </a:rPr>
                        <a:t>Δh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600" b="1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500" baseline="427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22" baseline="4273" dirty="0">
                          <a:latin typeface="Times New Roman"/>
                          <a:cs typeface="Times New Roman"/>
                        </a:rPr>
                        <a:t>…</a:t>
                      </a:r>
                      <a:endParaRPr sz="1500" baseline="4273">
                        <a:latin typeface="Times New Roman"/>
                        <a:cs typeface="Times New Roman"/>
                      </a:endParaRPr>
                    </a:p>
                  </a:txBody>
                  <a:tcPr marL="0" marR="0" marT="60008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500" baseline="4273" dirty="0">
                          <a:latin typeface="Times New Roman"/>
                          <a:cs typeface="Times New Roman"/>
                        </a:rPr>
                        <a:t>Δh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A-B 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500" spc="-7" baseline="427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4273" dirty="0">
                          <a:latin typeface="Times New Roman"/>
                          <a:cs typeface="Times New Roman"/>
                        </a:rPr>
                        <a:t>Δh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600" b="1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500" spc="-15" baseline="427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4273" dirty="0">
                          <a:latin typeface="Times New Roman"/>
                          <a:cs typeface="Times New Roman"/>
                        </a:rPr>
                        <a:t>Δh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600" b="1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500" spc="-7" baseline="427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4273" dirty="0">
                          <a:latin typeface="Times New Roman"/>
                          <a:cs typeface="Times New Roman"/>
                        </a:rPr>
                        <a:t>Δh</a:t>
                      </a:r>
                      <a:r>
                        <a:rPr sz="600" b="1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600" b="1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=…..=</a:t>
                      </a:r>
                      <a:r>
                        <a:rPr sz="1500" spc="480" baseline="427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7" baseline="4273" dirty="0">
                          <a:latin typeface="Times New Roman"/>
                          <a:cs typeface="Times New Roman"/>
                        </a:rPr>
                        <a:t>Constant</a:t>
                      </a:r>
                      <a:endParaRPr sz="1500" baseline="4273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0008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8000268"/>
            <a:ext cx="1717929" cy="58453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69014" y="7950787"/>
            <a:ext cx="1611629" cy="81045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4755060" y="8292535"/>
            <a:ext cx="284331" cy="12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"/>
            <a:r>
              <a:rPr spc="8" dirty="0"/>
              <a:t>26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66800" y="444060"/>
            <a:ext cx="11430000" cy="1468576"/>
          </a:xfrm>
          <a:prstGeom prst="rect">
            <a:avLst/>
          </a:prstGeom>
        </p:spPr>
        <p:txBody>
          <a:bodyPr vert="horz" wrap="square" lIns="0" tIns="12859" rIns="0" bIns="0" rtlCol="0">
            <a:spAutoFit/>
          </a:bodyPr>
          <a:lstStyle/>
          <a:p>
            <a:pPr marL="9525">
              <a:spcBef>
                <a:spcPts val="101"/>
              </a:spcBef>
            </a:pPr>
            <a:r>
              <a:rPr sz="2400" b="1" i="1" spc="11" dirty="0">
                <a:latin typeface="Times New Roman"/>
                <a:cs typeface="Times New Roman"/>
              </a:rPr>
              <a:t>Piping</a:t>
            </a:r>
            <a:r>
              <a:rPr sz="2400" b="1" i="1" spc="19" dirty="0">
                <a:latin typeface="Times New Roman"/>
                <a:cs typeface="Times New Roman"/>
              </a:rPr>
              <a:t> </a:t>
            </a:r>
            <a:r>
              <a:rPr sz="2400" b="1" i="1" spc="11" dirty="0">
                <a:latin typeface="Times New Roman"/>
                <a:cs typeface="Times New Roman"/>
              </a:rPr>
              <a:t>Systems</a:t>
            </a:r>
            <a:r>
              <a:rPr sz="2400" b="1" i="1" spc="4" dirty="0">
                <a:latin typeface="Times New Roman"/>
                <a:cs typeface="Times New Roman"/>
              </a:rPr>
              <a:t> </a:t>
            </a:r>
            <a:r>
              <a:rPr sz="2400" b="1" i="1" spc="15" dirty="0">
                <a:latin typeface="Times New Roman"/>
                <a:cs typeface="Times New Roman"/>
              </a:rPr>
              <a:t>with</a:t>
            </a:r>
            <a:r>
              <a:rPr sz="2400" b="1" i="1" spc="-4" dirty="0">
                <a:latin typeface="Times New Roman"/>
                <a:cs typeface="Times New Roman"/>
              </a:rPr>
              <a:t> </a:t>
            </a:r>
            <a:r>
              <a:rPr sz="2400" b="1" i="1" spc="15" dirty="0">
                <a:latin typeface="Times New Roman"/>
                <a:cs typeface="Times New Roman"/>
              </a:rPr>
              <a:t>Pumps</a:t>
            </a:r>
            <a:r>
              <a:rPr sz="2400" b="1" i="1" spc="19" dirty="0">
                <a:latin typeface="Times New Roman"/>
                <a:cs typeface="Times New Roman"/>
              </a:rPr>
              <a:t> </a:t>
            </a:r>
            <a:r>
              <a:rPr sz="2400" b="1" i="1" spc="8" dirty="0">
                <a:latin typeface="Times New Roman"/>
                <a:cs typeface="Times New Roman"/>
              </a:rPr>
              <a:t>and</a:t>
            </a:r>
            <a:r>
              <a:rPr sz="2400" b="1" i="1" spc="4" dirty="0">
                <a:latin typeface="Times New Roman"/>
                <a:cs typeface="Times New Roman"/>
              </a:rPr>
              <a:t> </a:t>
            </a:r>
            <a:r>
              <a:rPr sz="2400" b="1" i="1" spc="11" dirty="0">
                <a:latin typeface="Times New Roman"/>
                <a:cs typeface="Times New Roman"/>
              </a:rPr>
              <a:t>Turbines</a:t>
            </a:r>
            <a:endParaRPr sz="2400" dirty="0">
              <a:latin typeface="Times New Roman"/>
              <a:cs typeface="Times New Roman"/>
            </a:endParaRPr>
          </a:p>
          <a:p>
            <a:pPr marL="9525" marR="3810">
              <a:lnSpc>
                <a:spcPct val="145400"/>
              </a:lnSpc>
              <a:spcBef>
                <a:spcPts val="589"/>
              </a:spcBef>
            </a:pPr>
            <a:r>
              <a:rPr sz="2400" spc="8" dirty="0">
                <a:latin typeface="Times New Roman"/>
                <a:cs typeface="Times New Roman"/>
              </a:rPr>
              <a:t>When</a:t>
            </a:r>
            <a:r>
              <a:rPr sz="2400" spc="244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piping</a:t>
            </a:r>
            <a:r>
              <a:rPr sz="2400" spc="248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system</a:t>
            </a:r>
            <a:r>
              <a:rPr sz="2400" spc="244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involves</a:t>
            </a:r>
            <a:r>
              <a:rPr sz="2400" spc="233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pump</a:t>
            </a:r>
            <a:r>
              <a:rPr sz="2400" spc="8" dirty="0">
                <a:latin typeface="Times New Roman"/>
                <a:cs typeface="Times New Roman"/>
              </a:rPr>
              <a:t> and/or</a:t>
            </a:r>
            <a:r>
              <a:rPr sz="2400" spc="248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turbine,</a:t>
            </a:r>
            <a:r>
              <a:rPr sz="2400" spc="244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the  steady-flow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energy </a:t>
            </a:r>
            <a:r>
              <a:rPr sz="2400" spc="-233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equation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on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unit-mass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basis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can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be</a:t>
            </a:r>
            <a:r>
              <a:rPr sz="2400" spc="-8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expressed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as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1" y="1981200"/>
            <a:ext cx="3885438" cy="82599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914399" y="2901206"/>
            <a:ext cx="7431985" cy="380392"/>
          </a:xfrm>
          <a:prstGeom prst="rect">
            <a:avLst/>
          </a:prstGeom>
        </p:spPr>
        <p:txBody>
          <a:bodyPr vert="horz" wrap="square" lIns="0" tIns="10953" rIns="0" bIns="0" rtlCol="0">
            <a:spAutoFit/>
          </a:bodyPr>
          <a:lstStyle/>
          <a:p>
            <a:pPr marL="9525">
              <a:spcBef>
                <a:spcPts val="86"/>
              </a:spcBef>
            </a:pPr>
            <a:r>
              <a:rPr sz="2400" spc="4" dirty="0">
                <a:latin typeface="Times New Roman"/>
                <a:cs typeface="Times New Roman"/>
              </a:rPr>
              <a:t>It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can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also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be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expressed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in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terms</a:t>
            </a:r>
            <a:r>
              <a:rPr sz="2400" spc="4" dirty="0">
                <a:latin typeface="Times New Roman"/>
                <a:cs typeface="Times New Roman"/>
              </a:rPr>
              <a:t> of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heads as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29000" y="3461005"/>
            <a:ext cx="4917383" cy="672772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6292799" y="7738113"/>
            <a:ext cx="2696020" cy="895477"/>
            <a:chOff x="932687" y="6388608"/>
            <a:chExt cx="1853564" cy="43307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32687" y="6388608"/>
              <a:ext cx="1847087" cy="21336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999487" y="6598920"/>
              <a:ext cx="786765" cy="0"/>
            </a:xfrm>
            <a:custGeom>
              <a:avLst/>
              <a:gdLst/>
              <a:ahLst/>
              <a:cxnLst/>
              <a:rect l="l" t="t" r="r" b="b"/>
              <a:pathLst>
                <a:path w="786764">
                  <a:moveTo>
                    <a:pt x="0" y="0"/>
                  </a:moveTo>
                  <a:lnTo>
                    <a:pt x="786383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38783" y="6601968"/>
              <a:ext cx="792479" cy="609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999487" y="6605016"/>
              <a:ext cx="786765" cy="0"/>
            </a:xfrm>
            <a:custGeom>
              <a:avLst/>
              <a:gdLst/>
              <a:ahLst/>
              <a:cxnLst/>
              <a:rect l="l" t="t" r="r" b="b"/>
              <a:pathLst>
                <a:path w="786764">
                  <a:moveTo>
                    <a:pt x="0" y="0"/>
                  </a:moveTo>
                  <a:lnTo>
                    <a:pt x="786383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8783" y="6608064"/>
              <a:ext cx="1670304" cy="213359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6305266" y="8718863"/>
            <a:ext cx="2305334" cy="895477"/>
            <a:chOff x="932687" y="7004304"/>
            <a:chExt cx="1584960" cy="433070"/>
          </a:xfrm>
        </p:grpSpPr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32687" y="7004304"/>
              <a:ext cx="1524000" cy="21336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621536" y="7214616"/>
              <a:ext cx="896619" cy="0"/>
            </a:xfrm>
            <a:custGeom>
              <a:avLst/>
              <a:gdLst/>
              <a:ahLst/>
              <a:cxnLst/>
              <a:rect l="l" t="t" r="r" b="b"/>
              <a:pathLst>
                <a:path w="896619">
                  <a:moveTo>
                    <a:pt x="0" y="0"/>
                  </a:moveTo>
                  <a:lnTo>
                    <a:pt x="896111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38783" y="7217664"/>
              <a:ext cx="262127" cy="6095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621536" y="7220712"/>
              <a:ext cx="896619" cy="0"/>
            </a:xfrm>
            <a:custGeom>
              <a:avLst/>
              <a:gdLst/>
              <a:ahLst/>
              <a:cxnLst/>
              <a:rect l="l" t="t" r="r" b="b"/>
              <a:pathLst>
                <a:path w="896619">
                  <a:moveTo>
                    <a:pt x="0" y="0"/>
                  </a:moveTo>
                  <a:lnTo>
                    <a:pt x="896111" y="0"/>
                  </a:lnTo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38783" y="7223760"/>
              <a:ext cx="1577340" cy="146303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27631" y="7370064"/>
              <a:ext cx="865631" cy="67055"/>
            </a:xfrm>
            <a:prstGeom prst="rect">
              <a:avLst/>
            </a:prstGeom>
          </p:spPr>
        </p:pic>
      </p:grpSp>
      <p:pic>
        <p:nvPicPr>
          <p:cNvPr id="23" name="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677401" y="1823910"/>
            <a:ext cx="2819400" cy="1757490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210800" y="4473323"/>
            <a:ext cx="2179519" cy="3035900"/>
          </a:xfrm>
          <a:prstGeom prst="rect">
            <a:avLst/>
          </a:prstGeom>
        </p:spPr>
      </p:pic>
      <p:sp>
        <p:nvSpPr>
          <p:cNvPr id="26" name="object 8"/>
          <p:cNvSpPr txBox="1"/>
          <p:nvPr/>
        </p:nvSpPr>
        <p:spPr>
          <a:xfrm>
            <a:off x="381000" y="4146382"/>
            <a:ext cx="9982199" cy="3772059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L="9525" marR="1628299" algn="just">
              <a:lnSpc>
                <a:spcPct val="145600"/>
              </a:lnSpc>
              <a:spcBef>
                <a:spcPts val="68"/>
              </a:spcBef>
            </a:pPr>
            <a:r>
              <a:rPr sz="2400" spc="8" dirty="0">
                <a:latin typeface="Times New Roman"/>
                <a:cs typeface="Times New Roman"/>
              </a:rPr>
              <a:t>Many </a:t>
            </a:r>
            <a:r>
              <a:rPr sz="2400" spc="4" dirty="0">
                <a:latin typeface="Times New Roman"/>
                <a:cs typeface="Times New Roman"/>
              </a:rPr>
              <a:t>practical </a:t>
            </a:r>
            <a:r>
              <a:rPr sz="2400" spc="8" dirty="0">
                <a:latin typeface="Times New Roman"/>
                <a:cs typeface="Times New Roman"/>
              </a:rPr>
              <a:t>piping </a:t>
            </a:r>
            <a:r>
              <a:rPr sz="2400" spc="4" dirty="0">
                <a:latin typeface="Times New Roman"/>
                <a:cs typeface="Times New Roman"/>
              </a:rPr>
              <a:t>systems </a:t>
            </a:r>
            <a:r>
              <a:rPr sz="2400" spc="8" dirty="0">
                <a:latin typeface="Times New Roman"/>
                <a:cs typeface="Times New Roman"/>
              </a:rPr>
              <a:t>involve </a:t>
            </a:r>
            <a:r>
              <a:rPr sz="2400" spc="4" dirty="0">
                <a:latin typeface="Times New Roman"/>
                <a:cs typeface="Times New Roman"/>
              </a:rPr>
              <a:t>a </a:t>
            </a:r>
            <a:r>
              <a:rPr sz="2400" spc="11" dirty="0">
                <a:latin typeface="Times New Roman"/>
                <a:cs typeface="Times New Roman"/>
              </a:rPr>
              <a:t>pump </a:t>
            </a:r>
            <a:r>
              <a:rPr sz="2400" spc="8" dirty="0">
                <a:latin typeface="Times New Roman"/>
                <a:cs typeface="Times New Roman"/>
              </a:rPr>
              <a:t>to 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move </a:t>
            </a:r>
            <a:r>
              <a:rPr sz="2400" spc="4" dirty="0">
                <a:latin typeface="Times New Roman"/>
                <a:cs typeface="Times New Roman"/>
              </a:rPr>
              <a:t>a fluid </a:t>
            </a:r>
            <a:r>
              <a:rPr sz="2400" spc="8" dirty="0">
                <a:latin typeface="Times New Roman"/>
                <a:cs typeface="Times New Roman"/>
              </a:rPr>
              <a:t>from one </a:t>
            </a:r>
            <a:r>
              <a:rPr sz="2400" spc="4" dirty="0">
                <a:latin typeface="Times New Roman"/>
                <a:cs typeface="Times New Roman"/>
              </a:rPr>
              <a:t>reservoir </a:t>
            </a:r>
            <a:r>
              <a:rPr sz="2400" spc="8" dirty="0">
                <a:latin typeface="Times New Roman"/>
                <a:cs typeface="Times New Roman"/>
              </a:rPr>
              <a:t>to another. Taking 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points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1</a:t>
            </a:r>
            <a:r>
              <a:rPr sz="2400" spc="8" dirty="0">
                <a:latin typeface="Times New Roman"/>
                <a:cs typeface="Times New Roman"/>
              </a:rPr>
              <a:t> and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2</a:t>
            </a:r>
            <a:r>
              <a:rPr sz="2400" spc="8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to</a:t>
            </a:r>
            <a:r>
              <a:rPr sz="2400" spc="8" dirty="0">
                <a:latin typeface="Times New Roman"/>
                <a:cs typeface="Times New Roman"/>
              </a:rPr>
              <a:t> be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at</a:t>
            </a:r>
            <a:r>
              <a:rPr sz="2400" spc="8" dirty="0">
                <a:latin typeface="Times New Roman"/>
                <a:cs typeface="Times New Roman"/>
              </a:rPr>
              <a:t> </a:t>
            </a:r>
            <a:r>
              <a:rPr sz="2400" spc="11" dirty="0">
                <a:latin typeface="Times New Roman"/>
                <a:cs typeface="Times New Roman"/>
              </a:rPr>
              <a:t>the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free</a:t>
            </a:r>
            <a:r>
              <a:rPr sz="2400" spc="8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surfaces</a:t>
            </a:r>
            <a:r>
              <a:rPr sz="2400" spc="8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of</a:t>
            </a:r>
            <a:r>
              <a:rPr sz="2400" spc="8" dirty="0">
                <a:latin typeface="Times New Roman"/>
                <a:cs typeface="Times New Roman"/>
              </a:rPr>
              <a:t> the </a:t>
            </a:r>
            <a:r>
              <a:rPr sz="2400" spc="-233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reservoirs, </a:t>
            </a:r>
            <a:r>
              <a:rPr sz="2400" spc="11" dirty="0">
                <a:latin typeface="Times New Roman"/>
                <a:cs typeface="Times New Roman"/>
              </a:rPr>
              <a:t>the </a:t>
            </a:r>
            <a:r>
              <a:rPr sz="2400" spc="4" dirty="0">
                <a:latin typeface="Times New Roman"/>
                <a:cs typeface="Times New Roman"/>
              </a:rPr>
              <a:t>energy </a:t>
            </a:r>
            <a:r>
              <a:rPr sz="2400" spc="8" dirty="0">
                <a:latin typeface="Times New Roman"/>
                <a:cs typeface="Times New Roman"/>
              </a:rPr>
              <a:t>equation </a:t>
            </a:r>
            <a:r>
              <a:rPr sz="2400" spc="4" dirty="0">
                <a:latin typeface="Times New Roman"/>
                <a:cs typeface="Times New Roman"/>
              </a:rPr>
              <a:t>in </a:t>
            </a:r>
            <a:r>
              <a:rPr sz="2400" spc="8" dirty="0">
                <a:latin typeface="Times New Roman"/>
                <a:cs typeface="Times New Roman"/>
              </a:rPr>
              <a:t>this </a:t>
            </a:r>
            <a:r>
              <a:rPr sz="2400" spc="4" dirty="0">
                <a:latin typeface="Times New Roman"/>
                <a:cs typeface="Times New Roman"/>
              </a:rPr>
              <a:t>case reduces </a:t>
            </a:r>
            <a:r>
              <a:rPr sz="2400" spc="8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for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the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useful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pump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head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required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to</a:t>
            </a:r>
            <a:endParaRPr sz="2400" dirty="0">
              <a:latin typeface="Times New Roman"/>
              <a:cs typeface="Times New Roman"/>
            </a:endParaRPr>
          </a:p>
          <a:p>
            <a:pPr marL="9525" marR="3810" algn="just">
              <a:lnSpc>
                <a:spcPct val="145800"/>
              </a:lnSpc>
              <a:spcBef>
                <a:spcPts val="443"/>
              </a:spcBef>
            </a:pPr>
            <a:r>
              <a:rPr sz="2400" spc="8" dirty="0">
                <a:latin typeface="Times New Roman"/>
                <a:cs typeface="Times New Roman"/>
              </a:rPr>
              <a:t>Once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the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useful</a:t>
            </a:r>
            <a:r>
              <a:rPr sz="2400" spc="8" dirty="0">
                <a:latin typeface="Times New Roman"/>
                <a:cs typeface="Times New Roman"/>
              </a:rPr>
              <a:t> pump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head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is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known,</a:t>
            </a:r>
            <a:r>
              <a:rPr sz="2400" spc="11" dirty="0">
                <a:latin typeface="Times New Roman"/>
                <a:cs typeface="Times New Roman"/>
              </a:rPr>
              <a:t> the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mechanical</a:t>
            </a:r>
            <a:r>
              <a:rPr sz="2400" spc="8" dirty="0">
                <a:latin typeface="Times New Roman"/>
                <a:cs typeface="Times New Roman"/>
              </a:rPr>
              <a:t> power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that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needs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to</a:t>
            </a:r>
            <a:r>
              <a:rPr sz="2400" spc="8" dirty="0">
                <a:latin typeface="Times New Roman"/>
                <a:cs typeface="Times New Roman"/>
              </a:rPr>
              <a:t> be </a:t>
            </a:r>
            <a:r>
              <a:rPr sz="2400" spc="-233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delivered </a:t>
            </a:r>
            <a:r>
              <a:rPr sz="2400" spc="8" dirty="0">
                <a:latin typeface="Times New Roman"/>
                <a:cs typeface="Times New Roman"/>
              </a:rPr>
              <a:t>by </a:t>
            </a:r>
            <a:r>
              <a:rPr sz="2400" spc="4" dirty="0">
                <a:latin typeface="Times New Roman"/>
                <a:cs typeface="Times New Roman"/>
              </a:rPr>
              <a:t>the </a:t>
            </a:r>
            <a:r>
              <a:rPr sz="2400" spc="11" dirty="0">
                <a:latin typeface="Times New Roman"/>
                <a:cs typeface="Times New Roman"/>
              </a:rPr>
              <a:t>pump </a:t>
            </a:r>
            <a:r>
              <a:rPr sz="2400" spc="4" dirty="0">
                <a:latin typeface="Times New Roman"/>
                <a:cs typeface="Times New Roman"/>
              </a:rPr>
              <a:t>to </a:t>
            </a:r>
            <a:r>
              <a:rPr sz="2400" spc="8" dirty="0">
                <a:latin typeface="Times New Roman"/>
                <a:cs typeface="Times New Roman"/>
              </a:rPr>
              <a:t>the </a:t>
            </a:r>
            <a:r>
              <a:rPr sz="2400" spc="4" dirty="0">
                <a:latin typeface="Times New Roman"/>
                <a:cs typeface="Times New Roman"/>
              </a:rPr>
              <a:t>fluid </a:t>
            </a:r>
            <a:r>
              <a:rPr sz="2400" spc="8" dirty="0">
                <a:latin typeface="Times New Roman"/>
                <a:cs typeface="Times New Roman"/>
              </a:rPr>
              <a:t>and </a:t>
            </a:r>
            <a:r>
              <a:rPr sz="2400" spc="4" dirty="0">
                <a:latin typeface="Times New Roman"/>
                <a:cs typeface="Times New Roman"/>
              </a:rPr>
              <a:t>the electric </a:t>
            </a:r>
            <a:r>
              <a:rPr sz="2400" spc="8" dirty="0">
                <a:latin typeface="Times New Roman"/>
                <a:cs typeface="Times New Roman"/>
              </a:rPr>
              <a:t>power consumed </a:t>
            </a:r>
            <a:r>
              <a:rPr sz="2400" spc="4" dirty="0">
                <a:latin typeface="Times New Roman"/>
                <a:cs typeface="Times New Roman"/>
              </a:rPr>
              <a:t>by the </a:t>
            </a:r>
            <a:r>
              <a:rPr sz="2400" spc="8" dirty="0">
                <a:latin typeface="Times New Roman"/>
                <a:cs typeface="Times New Roman"/>
              </a:rPr>
              <a:t>motor of 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the </a:t>
            </a:r>
            <a:r>
              <a:rPr sz="2400" spc="4" dirty="0">
                <a:latin typeface="Times New Roman"/>
                <a:cs typeface="Times New Roman"/>
              </a:rPr>
              <a:t>pump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for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8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specified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8" dirty="0">
                <a:latin typeface="Times New Roman"/>
                <a:cs typeface="Times New Roman"/>
              </a:rPr>
              <a:t>flow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rate</a:t>
            </a:r>
            <a:r>
              <a:rPr sz="2400" spc="-4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are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determined</a:t>
            </a:r>
            <a:r>
              <a:rPr sz="2400" spc="11" dirty="0">
                <a:latin typeface="Times New Roman"/>
                <a:cs typeface="Times New Roman"/>
              </a:rPr>
              <a:t> </a:t>
            </a:r>
            <a:r>
              <a:rPr sz="2400" spc="4" dirty="0">
                <a:latin typeface="Times New Roman"/>
                <a:cs typeface="Times New Roman"/>
              </a:rPr>
              <a:t>from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68086" y="381001"/>
            <a:ext cx="11723914" cy="1304461"/>
          </a:xfrm>
          <a:prstGeom prst="rect">
            <a:avLst/>
          </a:prstGeom>
        </p:spPr>
        <p:txBody>
          <a:bodyPr vert="horz" wrap="square" lIns="0" tIns="8573" rIns="0" bIns="0" rtlCol="0">
            <a:spAutoFit/>
          </a:bodyPr>
          <a:lstStyle/>
          <a:p>
            <a:pPr marL="9525" marR="3810" algn="just">
              <a:lnSpc>
                <a:spcPct val="145600"/>
              </a:lnSpc>
              <a:spcBef>
                <a:spcPts val="68"/>
              </a:spcBef>
            </a:pPr>
            <a:r>
              <a:rPr sz="2000" b="1" spc="8" dirty="0">
                <a:latin typeface="Times New Roman"/>
                <a:cs typeface="Times New Roman"/>
              </a:rPr>
              <a:t>Ex </a:t>
            </a:r>
            <a:r>
              <a:rPr sz="2000" b="1" dirty="0">
                <a:latin typeface="Times New Roman"/>
                <a:cs typeface="Times New Roman"/>
              </a:rPr>
              <a:t>3-1: </a:t>
            </a:r>
            <a:r>
              <a:rPr sz="2000" spc="4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following </a:t>
            </a:r>
            <a:r>
              <a:rPr sz="2000" spc="4" dirty="0">
                <a:latin typeface="Times New Roman"/>
                <a:cs typeface="Times New Roman"/>
              </a:rPr>
              <a:t>steel </a:t>
            </a:r>
            <a:r>
              <a:rPr sz="2000" dirty="0">
                <a:latin typeface="Times New Roman"/>
                <a:cs typeface="Times New Roman"/>
              </a:rPr>
              <a:t>siphon </a:t>
            </a:r>
            <a:r>
              <a:rPr sz="2000" spc="4" dirty="0">
                <a:latin typeface="Times New Roman"/>
                <a:cs typeface="Times New Roman"/>
              </a:rPr>
              <a:t>(L=500 </a:t>
            </a:r>
            <a:r>
              <a:rPr sz="2000" spc="11" dirty="0">
                <a:latin typeface="Times New Roman"/>
                <a:cs typeface="Times New Roman"/>
              </a:rPr>
              <a:t>m, </a:t>
            </a:r>
            <a:r>
              <a:rPr sz="2000" spc="4" dirty="0">
                <a:latin typeface="Times New Roman"/>
                <a:cs typeface="Times New Roman"/>
              </a:rPr>
              <a:t>D=200 </a:t>
            </a:r>
            <a:r>
              <a:rPr sz="2000" spc="8" dirty="0">
                <a:latin typeface="Times New Roman"/>
                <a:cs typeface="Times New Roman"/>
              </a:rPr>
              <a:t>mm) </a:t>
            </a:r>
            <a:r>
              <a:rPr sz="2000" dirty="0">
                <a:latin typeface="Times New Roman"/>
                <a:cs typeface="Times New Roman"/>
              </a:rPr>
              <a:t>connects </a:t>
            </a:r>
            <a:r>
              <a:rPr sz="2000" spc="4" dirty="0">
                <a:latin typeface="Times New Roman"/>
                <a:cs typeface="Times New Roman"/>
              </a:rPr>
              <a:t>two </a:t>
            </a:r>
            <a:r>
              <a:rPr sz="2000" dirty="0">
                <a:latin typeface="Times New Roman"/>
                <a:cs typeface="Times New Roman"/>
              </a:rPr>
              <a:t>reservoirs </a:t>
            </a:r>
            <a:r>
              <a:rPr sz="2000" spc="4" dirty="0">
                <a:latin typeface="Times New Roman"/>
                <a:cs typeface="Times New Roman"/>
              </a:rPr>
              <a:t> with a </a:t>
            </a:r>
            <a:r>
              <a:rPr sz="2000" dirty="0">
                <a:latin typeface="Times New Roman"/>
                <a:cs typeface="Times New Roman"/>
              </a:rPr>
              <a:t>constant </a:t>
            </a:r>
            <a:r>
              <a:rPr sz="2000" spc="4" dirty="0">
                <a:latin typeface="Times New Roman"/>
                <a:cs typeface="Times New Roman"/>
              </a:rPr>
              <a:t>elevation </a:t>
            </a:r>
            <a:r>
              <a:rPr sz="2000" dirty="0">
                <a:latin typeface="Times New Roman"/>
                <a:cs typeface="Times New Roman"/>
              </a:rPr>
              <a:t>difference </a:t>
            </a:r>
            <a:r>
              <a:rPr sz="2000" spc="4" dirty="0">
                <a:latin typeface="Times New Roman"/>
                <a:cs typeface="Times New Roman"/>
              </a:rPr>
              <a:t>of 20 m. The distance between </a:t>
            </a:r>
            <a:r>
              <a:rPr sz="2000" dirty="0">
                <a:latin typeface="Times New Roman"/>
                <a:cs typeface="Times New Roman"/>
              </a:rPr>
              <a:t>reservoir </a:t>
            </a:r>
            <a:r>
              <a:rPr sz="2000" spc="8" dirty="0">
                <a:latin typeface="Times New Roman"/>
                <a:cs typeface="Times New Roman"/>
              </a:rPr>
              <a:t>A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4" dirty="0">
                <a:latin typeface="Times New Roman"/>
                <a:cs typeface="Times New Roman"/>
              </a:rPr>
              <a:t> siphon summit S is 100 m. Assume </a:t>
            </a:r>
            <a:r>
              <a:rPr sz="2000" i="1" dirty="0">
                <a:latin typeface="Times New Roman"/>
                <a:cs typeface="Times New Roman"/>
              </a:rPr>
              <a:t>f </a:t>
            </a:r>
            <a:r>
              <a:rPr sz="2000" spc="15" dirty="0">
                <a:latin typeface="Times New Roman"/>
                <a:cs typeface="Times New Roman"/>
              </a:rPr>
              <a:t>=0.020, </a:t>
            </a:r>
            <a:r>
              <a:rPr sz="2000" dirty="0">
                <a:latin typeface="Times New Roman"/>
                <a:cs typeface="Times New Roman"/>
              </a:rPr>
              <a:t>calculate </a:t>
            </a:r>
            <a:r>
              <a:rPr sz="2000" spc="4" dirty="0">
                <a:latin typeface="Times New Roman"/>
                <a:cs typeface="Times New Roman"/>
              </a:rPr>
              <a:t>steady </a:t>
            </a:r>
            <a:r>
              <a:rPr sz="2000" dirty="0">
                <a:latin typeface="Times New Roman"/>
                <a:cs typeface="Times New Roman"/>
              </a:rPr>
              <a:t>state </a:t>
            </a:r>
            <a:r>
              <a:rPr sz="2000" spc="4" dirty="0">
                <a:latin typeface="Times New Roman"/>
                <a:cs typeface="Times New Roman"/>
              </a:rPr>
              <a:t>flow rate </a:t>
            </a:r>
            <a:r>
              <a:rPr sz="2000" dirty="0">
                <a:latin typeface="Times New Roman"/>
                <a:cs typeface="Times New Roman"/>
              </a:rPr>
              <a:t>between </a:t>
            </a:r>
            <a:r>
              <a:rPr sz="2000" spc="-233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two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reservoirs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and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the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pressure</a:t>
            </a:r>
            <a:r>
              <a:rPr sz="2000" spc="-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head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at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summit</a:t>
            </a:r>
            <a:r>
              <a:rPr sz="2000" dirty="0">
                <a:latin typeface="Times New Roman"/>
                <a:cs typeface="Times New Roman"/>
              </a:rPr>
              <a:t> S.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25733" y="1420805"/>
            <a:ext cx="3796855" cy="197598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33400" y="6553200"/>
            <a:ext cx="7543800" cy="175092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8575" marR="22860" algn="just">
              <a:lnSpc>
                <a:spcPct val="145400"/>
              </a:lnSpc>
              <a:spcBef>
                <a:spcPts val="135"/>
              </a:spcBef>
            </a:pPr>
            <a:r>
              <a:rPr sz="2000" b="1" i="1" spc="8" dirty="0">
                <a:latin typeface="Times New Roman"/>
                <a:cs typeface="Times New Roman"/>
              </a:rPr>
              <a:t>Ex </a:t>
            </a:r>
            <a:r>
              <a:rPr sz="2000" b="1" i="1" spc="4" dirty="0">
                <a:latin typeface="Times New Roman"/>
                <a:cs typeface="Times New Roman"/>
              </a:rPr>
              <a:t>3-3: </a:t>
            </a:r>
            <a:r>
              <a:rPr sz="2000" dirty="0">
                <a:latin typeface="Times New Roman"/>
                <a:cs typeface="Times New Roman"/>
              </a:rPr>
              <a:t>Both </a:t>
            </a:r>
            <a:r>
              <a:rPr sz="2000" spc="4" dirty="0">
                <a:latin typeface="Times New Roman"/>
                <a:cs typeface="Times New Roman"/>
              </a:rPr>
              <a:t>pipes shown </a:t>
            </a:r>
            <a:r>
              <a:rPr sz="2000" spc="8" dirty="0">
                <a:latin typeface="Times New Roman"/>
                <a:cs typeface="Times New Roman"/>
              </a:rPr>
              <a:t>have an </a:t>
            </a:r>
            <a:r>
              <a:rPr sz="2000" dirty="0">
                <a:latin typeface="Times New Roman"/>
                <a:cs typeface="Times New Roman"/>
              </a:rPr>
              <a:t>equivalent </a:t>
            </a:r>
            <a:r>
              <a:rPr sz="2000" spc="4" dirty="0">
                <a:latin typeface="Times New Roman"/>
                <a:cs typeface="Times New Roman"/>
              </a:rPr>
              <a:t>sand roughness </a:t>
            </a:r>
            <a:r>
              <a:rPr sz="2000" b="1" i="1" spc="4" dirty="0">
                <a:latin typeface="Times New Roman"/>
                <a:cs typeface="Times New Roman"/>
              </a:rPr>
              <a:t>ɛ </a:t>
            </a:r>
            <a:r>
              <a:rPr sz="2000" spc="4" dirty="0">
                <a:latin typeface="Times New Roman"/>
                <a:cs typeface="Times New Roman"/>
              </a:rPr>
              <a:t>of </a:t>
            </a:r>
            <a:r>
              <a:rPr sz="2000" spc="8" dirty="0">
                <a:latin typeface="Times New Roman"/>
                <a:cs typeface="Times New Roman"/>
              </a:rPr>
              <a:t>0.10mm and </a:t>
            </a:r>
            <a:r>
              <a:rPr sz="2000" spc="4" dirty="0">
                <a:latin typeface="Times New Roman"/>
                <a:cs typeface="Times New Roman"/>
              </a:rPr>
              <a:t>a 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baseline="4273" dirty="0">
                <a:latin typeface="Times New Roman"/>
                <a:cs typeface="Times New Roman"/>
              </a:rPr>
              <a:t>discharge </a:t>
            </a:r>
            <a:r>
              <a:rPr sz="2000" spc="11" baseline="4273" dirty="0">
                <a:latin typeface="Times New Roman"/>
                <a:cs typeface="Times New Roman"/>
              </a:rPr>
              <a:t>of </a:t>
            </a:r>
            <a:r>
              <a:rPr sz="2000" spc="5" baseline="4273" dirty="0">
                <a:latin typeface="Times New Roman"/>
                <a:cs typeface="Times New Roman"/>
              </a:rPr>
              <a:t>0.1 m</a:t>
            </a:r>
            <a:r>
              <a:rPr sz="2000" b="1" spc="5" baseline="35947" dirty="0">
                <a:latin typeface="Times New Roman"/>
                <a:cs typeface="Times New Roman"/>
              </a:rPr>
              <a:t>3</a:t>
            </a:r>
            <a:r>
              <a:rPr sz="2000" spc="5" baseline="4273" dirty="0">
                <a:latin typeface="Times New Roman"/>
                <a:cs typeface="Times New Roman"/>
              </a:rPr>
              <a:t>/s. </a:t>
            </a:r>
            <a:r>
              <a:rPr sz="2000" baseline="4273" dirty="0">
                <a:latin typeface="Times New Roman"/>
                <a:cs typeface="Times New Roman"/>
              </a:rPr>
              <a:t>D</a:t>
            </a:r>
            <a:r>
              <a:rPr sz="2000" b="1" dirty="0">
                <a:latin typeface="Times New Roman"/>
                <a:cs typeface="Times New Roman"/>
              </a:rPr>
              <a:t>1 </a:t>
            </a:r>
            <a:r>
              <a:rPr sz="2000" spc="5" baseline="4273" dirty="0">
                <a:latin typeface="Times New Roman"/>
                <a:cs typeface="Times New Roman"/>
              </a:rPr>
              <a:t>= 15 </a:t>
            </a:r>
            <a:r>
              <a:rPr sz="2000" baseline="4273" dirty="0">
                <a:latin typeface="Times New Roman"/>
                <a:cs typeface="Times New Roman"/>
              </a:rPr>
              <a:t>cm,L</a:t>
            </a:r>
            <a:r>
              <a:rPr sz="2000" b="1" dirty="0">
                <a:latin typeface="Times New Roman"/>
                <a:cs typeface="Times New Roman"/>
              </a:rPr>
              <a:t>1 </a:t>
            </a:r>
            <a:r>
              <a:rPr sz="2000" spc="5" baseline="4273" dirty="0">
                <a:latin typeface="Times New Roman"/>
                <a:cs typeface="Times New Roman"/>
              </a:rPr>
              <a:t>= </a:t>
            </a:r>
            <a:r>
              <a:rPr sz="2000" spc="11" baseline="4273" dirty="0">
                <a:latin typeface="Times New Roman"/>
                <a:cs typeface="Times New Roman"/>
              </a:rPr>
              <a:t>50 </a:t>
            </a:r>
            <a:r>
              <a:rPr sz="2000" baseline="4273" dirty="0">
                <a:latin typeface="Times New Roman"/>
                <a:cs typeface="Times New Roman"/>
              </a:rPr>
              <a:t>m, </a:t>
            </a:r>
            <a:r>
              <a:rPr sz="2000" spc="5" baseline="4273" dirty="0">
                <a:latin typeface="Times New Roman"/>
                <a:cs typeface="Times New Roman"/>
              </a:rPr>
              <a:t>D</a:t>
            </a:r>
            <a:r>
              <a:rPr sz="2000" b="1" spc="4" dirty="0">
                <a:latin typeface="Times New Roman"/>
                <a:cs typeface="Times New Roman"/>
              </a:rPr>
              <a:t>2 </a:t>
            </a:r>
            <a:r>
              <a:rPr sz="2000" spc="5" baseline="4273" dirty="0">
                <a:latin typeface="Times New Roman"/>
                <a:cs typeface="Times New Roman"/>
              </a:rPr>
              <a:t>= 30 cm, </a:t>
            </a:r>
            <a:r>
              <a:rPr sz="2000" baseline="4273" dirty="0">
                <a:latin typeface="Times New Roman"/>
                <a:cs typeface="Times New Roman"/>
              </a:rPr>
              <a:t>and </a:t>
            </a:r>
            <a:r>
              <a:rPr sz="2000" spc="-5" baseline="4273" dirty="0">
                <a:latin typeface="Times New Roman"/>
                <a:cs typeface="Times New Roman"/>
              </a:rPr>
              <a:t>L</a:t>
            </a:r>
            <a:r>
              <a:rPr sz="2000" b="1" spc="-4" dirty="0">
                <a:latin typeface="Times New Roman"/>
                <a:cs typeface="Times New Roman"/>
              </a:rPr>
              <a:t>2 </a:t>
            </a:r>
            <a:r>
              <a:rPr sz="2000" spc="5" baseline="4273" dirty="0">
                <a:latin typeface="Times New Roman"/>
                <a:cs typeface="Times New Roman"/>
              </a:rPr>
              <a:t>= </a:t>
            </a:r>
            <a:r>
              <a:rPr sz="2000" spc="11" baseline="4273" dirty="0">
                <a:latin typeface="Times New Roman"/>
                <a:cs typeface="Times New Roman"/>
              </a:rPr>
              <a:t>160m. </a:t>
            </a:r>
            <a:r>
              <a:rPr sz="2000" spc="5" baseline="4273" dirty="0">
                <a:latin typeface="Times New Roman"/>
                <a:cs typeface="Times New Roman"/>
              </a:rPr>
              <a:t>Determine </a:t>
            </a:r>
            <a:r>
              <a:rPr sz="2000" spc="11" baseline="4273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difference </a:t>
            </a:r>
            <a:r>
              <a:rPr sz="2000" spc="4" dirty="0">
                <a:latin typeface="Times New Roman"/>
                <a:cs typeface="Times New Roman"/>
              </a:rPr>
              <a:t>in the water-surface </a:t>
            </a:r>
            <a:r>
              <a:rPr sz="2000" dirty="0">
                <a:latin typeface="Times New Roman"/>
                <a:cs typeface="Times New Roman"/>
              </a:rPr>
              <a:t>elevation </a:t>
            </a:r>
            <a:r>
              <a:rPr sz="2000" spc="4" dirty="0">
                <a:latin typeface="Times New Roman"/>
                <a:cs typeface="Times New Roman"/>
              </a:rPr>
              <a:t>between the two </a:t>
            </a:r>
            <a:r>
              <a:rPr sz="2000" dirty="0">
                <a:latin typeface="Times New Roman"/>
                <a:cs typeface="Times New Roman"/>
              </a:rPr>
              <a:t>reservoirs. (Neglecting </a:t>
            </a:r>
            <a:r>
              <a:rPr sz="2000" spc="4" dirty="0">
                <a:latin typeface="Times New Roman"/>
                <a:cs typeface="Times New Roman"/>
              </a:rPr>
              <a:t> inlet</a:t>
            </a:r>
            <a:r>
              <a:rPr sz="2000" spc="-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and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exit</a:t>
            </a:r>
            <a:r>
              <a:rPr sz="2000" dirty="0">
                <a:latin typeface="Times New Roman"/>
                <a:cs typeface="Times New Roman"/>
              </a:rPr>
              <a:t> effects).</a:t>
            </a: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15401" y="7428664"/>
            <a:ext cx="4027714" cy="148673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25733" y="5100189"/>
            <a:ext cx="3517381" cy="1757811"/>
          </a:xfrm>
          <a:prstGeom prst="rect">
            <a:avLst/>
          </a:prstGeom>
        </p:spPr>
      </p:pic>
      <p:sp>
        <p:nvSpPr>
          <p:cNvPr id="11" name="object 6"/>
          <p:cNvSpPr txBox="1"/>
          <p:nvPr/>
        </p:nvSpPr>
        <p:spPr>
          <a:xfrm>
            <a:off x="468086" y="3124200"/>
            <a:ext cx="12714514" cy="2207015"/>
          </a:xfrm>
          <a:prstGeom prst="rect">
            <a:avLst/>
          </a:prstGeom>
        </p:spPr>
        <p:txBody>
          <a:bodyPr vert="horz" wrap="square" lIns="0" tIns="12383" rIns="0" bIns="0" rtlCol="0">
            <a:spAutoFit/>
          </a:bodyPr>
          <a:lstStyle/>
          <a:p>
            <a:pPr marL="28575" marR="22860" algn="just">
              <a:lnSpc>
                <a:spcPct val="146300"/>
              </a:lnSpc>
              <a:spcBef>
                <a:spcPts val="98"/>
              </a:spcBef>
            </a:pPr>
            <a:r>
              <a:rPr sz="2000" b="1" spc="8" dirty="0">
                <a:latin typeface="Times New Roman"/>
                <a:cs typeface="Times New Roman"/>
              </a:rPr>
              <a:t>Ex </a:t>
            </a:r>
            <a:r>
              <a:rPr sz="2000" b="1" spc="4" dirty="0">
                <a:latin typeface="Times New Roman"/>
                <a:cs typeface="Times New Roman"/>
              </a:rPr>
              <a:t>3-2</a:t>
            </a:r>
            <a:r>
              <a:rPr sz="2000" spc="4" dirty="0">
                <a:latin typeface="Times New Roman"/>
                <a:cs typeface="Times New Roman"/>
              </a:rPr>
              <a:t>: </a:t>
            </a:r>
            <a:r>
              <a:rPr sz="2000" spc="8" dirty="0">
                <a:latin typeface="Times New Roman"/>
                <a:cs typeface="Times New Roman"/>
              </a:rPr>
              <a:t>A </a:t>
            </a:r>
            <a:r>
              <a:rPr sz="2000" dirty="0">
                <a:latin typeface="Times New Roman"/>
                <a:cs typeface="Times New Roman"/>
              </a:rPr>
              <a:t>vented </a:t>
            </a:r>
            <a:r>
              <a:rPr sz="2000" spc="4" dirty="0">
                <a:latin typeface="Times New Roman"/>
                <a:cs typeface="Times New Roman"/>
              </a:rPr>
              <a:t>tanker is </a:t>
            </a:r>
            <a:r>
              <a:rPr sz="2000" spc="8" dirty="0">
                <a:latin typeface="Times New Roman"/>
                <a:cs typeface="Times New Roman"/>
              </a:rPr>
              <a:t>to be </a:t>
            </a:r>
            <a:r>
              <a:rPr sz="2000" spc="4" dirty="0">
                <a:latin typeface="Times New Roman"/>
                <a:cs typeface="Times New Roman"/>
              </a:rPr>
              <a:t>filled </a:t>
            </a:r>
            <a:r>
              <a:rPr sz="2000" dirty="0">
                <a:latin typeface="Times New Roman"/>
                <a:cs typeface="Times New Roman"/>
              </a:rPr>
              <a:t>with </a:t>
            </a:r>
            <a:r>
              <a:rPr sz="2000" spc="4" dirty="0">
                <a:latin typeface="Times New Roman"/>
                <a:cs typeface="Times New Roman"/>
              </a:rPr>
              <a:t>fuel oil (ρ=920 </a:t>
            </a:r>
            <a:r>
              <a:rPr sz="2000" spc="8" dirty="0">
                <a:latin typeface="Times New Roman"/>
                <a:cs typeface="Times New Roman"/>
              </a:rPr>
              <a:t>kg/m</a:t>
            </a:r>
            <a:r>
              <a:rPr sz="2000" b="1" spc="11" baseline="32679" dirty="0">
                <a:latin typeface="Times New Roman"/>
                <a:cs typeface="Times New Roman"/>
              </a:rPr>
              <a:t>3 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4" dirty="0">
                <a:latin typeface="Symbol"/>
                <a:cs typeface="Symbol"/>
              </a:rPr>
              <a:t></a:t>
            </a:r>
            <a:r>
              <a:rPr sz="2000" spc="4" dirty="0">
                <a:latin typeface="Times New Roman"/>
                <a:cs typeface="Times New Roman"/>
              </a:rPr>
              <a:t>=0.045 kg/m·s) 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from an underground reservoir </a:t>
            </a:r>
            <a:r>
              <a:rPr sz="2000" dirty="0">
                <a:latin typeface="Times New Roman"/>
                <a:cs typeface="Times New Roman"/>
              </a:rPr>
              <a:t>using </a:t>
            </a:r>
            <a:r>
              <a:rPr sz="2000" spc="4" dirty="0">
                <a:latin typeface="Times New Roman"/>
                <a:cs typeface="Times New Roman"/>
              </a:rPr>
              <a:t>a 20m long, </a:t>
            </a:r>
            <a:r>
              <a:rPr sz="2000" spc="8" dirty="0">
                <a:latin typeface="Times New Roman"/>
                <a:cs typeface="Times New Roman"/>
              </a:rPr>
              <a:t>5cm </a:t>
            </a:r>
            <a:r>
              <a:rPr sz="2000" spc="4" dirty="0">
                <a:latin typeface="Times New Roman"/>
                <a:cs typeface="Times New Roman"/>
              </a:rPr>
              <a:t>diameter plastic hose </a:t>
            </a:r>
            <a:r>
              <a:rPr sz="2000" dirty="0">
                <a:latin typeface="Times New Roman"/>
                <a:cs typeface="Times New Roman"/>
              </a:rPr>
              <a:t>with </a:t>
            </a:r>
            <a:r>
              <a:rPr sz="2000" spc="4" dirty="0">
                <a:latin typeface="Times New Roman"/>
                <a:cs typeface="Times New Roman"/>
              </a:rPr>
              <a:t>a 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slightly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rounded</a:t>
            </a:r>
            <a:r>
              <a:rPr sz="2000" spc="4" dirty="0">
                <a:latin typeface="Times New Roman"/>
                <a:cs typeface="Times New Roman"/>
              </a:rPr>
              <a:t> entrance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4" dirty="0">
                <a:latin typeface="Times New Roman"/>
                <a:cs typeface="Times New Roman"/>
              </a:rPr>
              <a:t> two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90°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flanged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smooth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bends.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The  </a:t>
            </a:r>
            <a:r>
              <a:rPr sz="2000" dirty="0">
                <a:latin typeface="Times New Roman"/>
                <a:cs typeface="Times New Roman"/>
              </a:rPr>
              <a:t>elevation </a:t>
            </a:r>
            <a:r>
              <a:rPr sz="2000" spc="4" dirty="0">
                <a:latin typeface="Times New Roman"/>
                <a:cs typeface="Times New Roman"/>
              </a:rPr>
              <a:t> difference between the oil level in the reservoir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4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top </a:t>
            </a:r>
            <a:r>
              <a:rPr sz="2000" spc="8" dirty="0">
                <a:latin typeface="Times New Roman"/>
                <a:cs typeface="Times New Roman"/>
              </a:rPr>
              <a:t>of the tanker </a:t>
            </a:r>
            <a:r>
              <a:rPr sz="2000" spc="4" dirty="0">
                <a:latin typeface="Times New Roman"/>
                <a:cs typeface="Times New Roman"/>
              </a:rPr>
              <a:t>where </a:t>
            </a:r>
            <a:r>
              <a:rPr sz="2000" spc="11" dirty="0">
                <a:latin typeface="Times New Roman"/>
                <a:cs typeface="Times New Roman"/>
              </a:rPr>
              <a:t>the 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hose</a:t>
            </a:r>
            <a:r>
              <a:rPr sz="2000" spc="56" dirty="0">
                <a:latin typeface="Times New Roman"/>
                <a:cs typeface="Times New Roman"/>
              </a:rPr>
              <a:t> </a:t>
            </a:r>
            <a:r>
              <a:rPr sz="2000" spc="-4" dirty="0">
                <a:latin typeface="Times New Roman"/>
                <a:cs typeface="Times New Roman"/>
              </a:rPr>
              <a:t>is</a:t>
            </a:r>
            <a:r>
              <a:rPr sz="2000" spc="6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discharged</a:t>
            </a:r>
            <a:r>
              <a:rPr sz="2000" spc="4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is</a:t>
            </a:r>
            <a:r>
              <a:rPr sz="2000" spc="56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5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m.</a:t>
            </a:r>
            <a:r>
              <a:rPr sz="2000" spc="56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</a:t>
            </a:r>
            <a:r>
              <a:rPr sz="2000" spc="38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capacity</a:t>
            </a:r>
            <a:r>
              <a:rPr sz="2000" spc="6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of</a:t>
            </a:r>
            <a:r>
              <a:rPr sz="2000" spc="4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the</a:t>
            </a:r>
            <a:r>
              <a:rPr sz="2000" spc="53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tanker</a:t>
            </a:r>
            <a:r>
              <a:rPr sz="2000" spc="56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is</a:t>
            </a:r>
            <a:r>
              <a:rPr sz="2000" spc="56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18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m</a:t>
            </a:r>
            <a:r>
              <a:rPr sz="2000" b="1" spc="5" baseline="29411" dirty="0">
                <a:latin typeface="Times New Roman"/>
                <a:cs typeface="Times New Roman"/>
              </a:rPr>
              <a:t>3</a:t>
            </a:r>
            <a:r>
              <a:rPr sz="2000" b="1" spc="219" baseline="2941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6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the</a:t>
            </a:r>
            <a:r>
              <a:rPr sz="2000" spc="56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filling</a:t>
            </a:r>
            <a:r>
              <a:rPr sz="2000" spc="6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time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4" dirty="0">
                <a:latin typeface="Times New Roman"/>
                <a:cs typeface="Times New Roman"/>
              </a:rPr>
              <a:t>is</a:t>
            </a:r>
            <a:r>
              <a:rPr lang="en-US" sz="2000" spc="-4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30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min.</a:t>
            </a:r>
            <a:r>
              <a:rPr sz="2000" spc="4" dirty="0">
                <a:latin typeface="Times New Roman"/>
                <a:cs typeface="Times New Roman"/>
              </a:rPr>
              <a:t> Taking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overall</a:t>
            </a:r>
            <a:r>
              <a:rPr sz="2000" spc="4" dirty="0">
                <a:latin typeface="Times New Roman"/>
                <a:cs typeface="Times New Roman"/>
              </a:rPr>
              <a:t> pump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efficiency</a:t>
            </a:r>
            <a:r>
              <a:rPr sz="2000" spc="8" dirty="0">
                <a:latin typeface="Times New Roman"/>
                <a:cs typeface="Times New Roman"/>
              </a:rPr>
              <a:t> of 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82%,</a:t>
            </a:r>
            <a:r>
              <a:rPr sz="2000" spc="206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determine</a:t>
            </a:r>
            <a:r>
              <a:rPr sz="2000" spc="210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</a:t>
            </a:r>
            <a:r>
              <a:rPr sz="2000" spc="206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required</a:t>
            </a:r>
            <a:r>
              <a:rPr sz="2000" spc="206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power</a:t>
            </a:r>
            <a:r>
              <a:rPr sz="2000" spc="206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input</a:t>
            </a:r>
            <a:r>
              <a:rPr sz="2000" spc="217" dirty="0">
                <a:latin typeface="Times New Roman"/>
                <a:cs typeface="Times New Roman"/>
              </a:rPr>
              <a:t> </a:t>
            </a:r>
            <a:r>
              <a:rPr sz="2000" spc="-4" dirty="0">
                <a:latin typeface="Times New Roman"/>
                <a:cs typeface="Times New Roman"/>
              </a:rPr>
              <a:t>to</a:t>
            </a:r>
            <a:r>
              <a:rPr lang="en-US" sz="2000" spc="-4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</a:t>
            </a:r>
            <a:r>
              <a:rPr sz="2000" spc="-1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pump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(Neglecting</a:t>
            </a:r>
            <a:r>
              <a:rPr sz="2000" spc="-11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</a:t>
            </a:r>
            <a:r>
              <a:rPr sz="2000" spc="-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exit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effect).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18662" y="470994"/>
            <a:ext cx="12792537" cy="577770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47625" marR="1549241" algn="just">
              <a:lnSpc>
                <a:spcPct val="145400"/>
              </a:lnSpc>
              <a:spcBef>
                <a:spcPts val="71"/>
              </a:spcBef>
            </a:pPr>
            <a:r>
              <a:rPr sz="2000" b="1" i="1" spc="8" dirty="0">
                <a:latin typeface="Times New Roman"/>
                <a:cs typeface="Times New Roman"/>
              </a:rPr>
              <a:t>Ex</a:t>
            </a:r>
            <a:r>
              <a:rPr sz="2000" b="1" i="1" spc="11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3-4:</a:t>
            </a:r>
            <a:r>
              <a:rPr sz="2000" b="1" i="1" spc="4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A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shell-and-tube</a:t>
            </a:r>
            <a:r>
              <a:rPr sz="2000" spc="4" dirty="0">
                <a:latin typeface="Times New Roman"/>
                <a:cs typeface="Times New Roman"/>
              </a:rPr>
              <a:t> heat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exchanger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is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being 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designed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as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a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component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of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a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geothermal  power 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system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-4" dirty="0">
                <a:latin typeface="Times New Roman"/>
                <a:cs typeface="Times New Roman"/>
              </a:rPr>
              <a:t>in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which</a:t>
            </a:r>
            <a:r>
              <a:rPr sz="2000" spc="165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heat</a:t>
            </a:r>
            <a:r>
              <a:rPr sz="2000" spc="16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is</a:t>
            </a:r>
            <a:r>
              <a:rPr sz="2000" spc="15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transferred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from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</a:t>
            </a:r>
            <a:endParaRPr sz="2000" dirty="0">
              <a:latin typeface="Times New Roman"/>
              <a:cs typeface="Times New Roman"/>
            </a:endParaRPr>
          </a:p>
          <a:p>
            <a:pPr marL="47625" marR="41910" algn="just">
              <a:lnSpc>
                <a:spcPct val="145400"/>
              </a:lnSpc>
              <a:spcBef>
                <a:spcPts val="8"/>
              </a:spcBef>
            </a:pPr>
            <a:r>
              <a:rPr sz="2000" spc="4" dirty="0">
                <a:latin typeface="Times New Roman"/>
                <a:cs typeface="Times New Roman"/>
              </a:rPr>
              <a:t>geothermal </a:t>
            </a:r>
            <a:r>
              <a:rPr sz="2000" dirty="0">
                <a:latin typeface="Times New Roman"/>
                <a:cs typeface="Times New Roman"/>
              </a:rPr>
              <a:t>brine </a:t>
            </a:r>
            <a:r>
              <a:rPr sz="2000" spc="4" dirty="0">
                <a:latin typeface="Times New Roman"/>
                <a:cs typeface="Times New Roman"/>
              </a:rPr>
              <a:t>(saltwater) </a:t>
            </a:r>
            <a:r>
              <a:rPr sz="2000" spc="8" dirty="0">
                <a:latin typeface="Times New Roman"/>
                <a:cs typeface="Times New Roman"/>
              </a:rPr>
              <a:t>to </a:t>
            </a:r>
            <a:r>
              <a:rPr sz="2000" spc="4" dirty="0">
                <a:latin typeface="Times New Roman"/>
                <a:cs typeface="Times New Roman"/>
              </a:rPr>
              <a:t>a clean </a:t>
            </a:r>
            <a:r>
              <a:rPr sz="2000" dirty="0">
                <a:latin typeface="Times New Roman"/>
                <a:cs typeface="Times New Roman"/>
              </a:rPr>
              <a:t>fluid. </a:t>
            </a:r>
            <a:r>
              <a:rPr sz="2000" spc="4" dirty="0">
                <a:latin typeface="Times New Roman"/>
                <a:cs typeface="Times New Roman"/>
              </a:rPr>
              <a:t>The </a:t>
            </a:r>
            <a:r>
              <a:rPr sz="2000" spc="8" dirty="0">
                <a:latin typeface="Times New Roman"/>
                <a:cs typeface="Times New Roman"/>
              </a:rPr>
              <a:t>heat </a:t>
            </a:r>
            <a:r>
              <a:rPr sz="2000" dirty="0">
                <a:latin typeface="Times New Roman"/>
                <a:cs typeface="Times New Roman"/>
              </a:rPr>
              <a:t>exchanger consists </a:t>
            </a:r>
            <a:r>
              <a:rPr sz="2000" spc="-4" dirty="0">
                <a:latin typeface="Times New Roman"/>
                <a:cs typeface="Times New Roman"/>
              </a:rPr>
              <a:t>of </a:t>
            </a:r>
            <a:r>
              <a:rPr sz="2000" spc="8" dirty="0">
                <a:latin typeface="Times New Roman"/>
                <a:cs typeface="Times New Roman"/>
              </a:rPr>
              <a:t>100 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galvanized-iron tubes </a:t>
            </a:r>
            <a:r>
              <a:rPr sz="2000" spc="8" dirty="0">
                <a:latin typeface="Times New Roman"/>
                <a:cs typeface="Times New Roman"/>
              </a:rPr>
              <a:t>2cm </a:t>
            </a:r>
            <a:r>
              <a:rPr sz="2000" spc="4" dirty="0">
                <a:latin typeface="Times New Roman"/>
                <a:cs typeface="Times New Roman"/>
              </a:rPr>
              <a:t>in diameter and </a:t>
            </a:r>
            <a:r>
              <a:rPr sz="2000" spc="11" dirty="0">
                <a:latin typeface="Times New Roman"/>
                <a:cs typeface="Times New Roman"/>
              </a:rPr>
              <a:t>5m </a:t>
            </a:r>
            <a:r>
              <a:rPr sz="2000" spc="4" dirty="0">
                <a:latin typeface="Times New Roman"/>
                <a:cs typeface="Times New Roman"/>
              </a:rPr>
              <a:t>long. </a:t>
            </a:r>
            <a:r>
              <a:rPr sz="2000" spc="8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fluid </a:t>
            </a:r>
            <a:r>
              <a:rPr sz="2000" spc="4" dirty="0">
                <a:latin typeface="Times New Roman"/>
                <a:cs typeface="Times New Roman"/>
              </a:rPr>
              <a:t>temperature is 200</a:t>
            </a:r>
            <a:r>
              <a:rPr sz="2000" b="1" spc="5" baseline="32679" dirty="0">
                <a:latin typeface="Times New Roman"/>
                <a:cs typeface="Times New Roman"/>
              </a:rPr>
              <a:t>0</a:t>
            </a:r>
            <a:r>
              <a:rPr sz="2000" spc="4" dirty="0">
                <a:latin typeface="Times New Roman"/>
                <a:cs typeface="Times New Roman"/>
              </a:rPr>
              <a:t>C, </a:t>
            </a:r>
            <a:r>
              <a:rPr sz="2000" spc="8" dirty="0">
                <a:latin typeface="Times New Roman"/>
                <a:cs typeface="Times New Roman"/>
              </a:rPr>
              <a:t> the </a:t>
            </a:r>
            <a:r>
              <a:rPr sz="2000" dirty="0">
                <a:latin typeface="Times New Roman"/>
                <a:cs typeface="Times New Roman"/>
              </a:rPr>
              <a:t>density </a:t>
            </a:r>
            <a:r>
              <a:rPr sz="2000" spc="-4" dirty="0">
                <a:latin typeface="Times New Roman"/>
                <a:cs typeface="Times New Roman"/>
              </a:rPr>
              <a:t>is</a:t>
            </a:r>
            <a:r>
              <a:rPr sz="2000" spc="236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860kg/m</a:t>
            </a:r>
            <a:r>
              <a:rPr sz="2000" b="1" baseline="32679" dirty="0">
                <a:latin typeface="Times New Roman"/>
                <a:cs typeface="Times New Roman"/>
              </a:rPr>
              <a:t>3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8" dirty="0">
                <a:latin typeface="Times New Roman"/>
                <a:cs typeface="Times New Roman"/>
              </a:rPr>
              <a:t>and </a:t>
            </a:r>
            <a:r>
              <a:rPr sz="2000" dirty="0">
                <a:latin typeface="Times New Roman"/>
                <a:cs typeface="Times New Roman"/>
              </a:rPr>
              <a:t>the viscosity </a:t>
            </a:r>
            <a:r>
              <a:rPr sz="2000" spc="8" dirty="0">
                <a:latin typeface="Times New Roman"/>
                <a:cs typeface="Times New Roman"/>
              </a:rPr>
              <a:t>is </a:t>
            </a:r>
            <a:r>
              <a:rPr sz="2000" spc="4" dirty="0">
                <a:latin typeface="Times New Roman"/>
                <a:cs typeface="Times New Roman"/>
              </a:rPr>
              <a:t>1.35x10</a:t>
            </a:r>
            <a:r>
              <a:rPr sz="2000" spc="5" baseline="32679" dirty="0">
                <a:latin typeface="Times New Roman"/>
                <a:cs typeface="Times New Roman"/>
              </a:rPr>
              <a:t>-4  </a:t>
            </a:r>
            <a:r>
              <a:rPr sz="2000" spc="4" dirty="0">
                <a:latin typeface="Times New Roman"/>
                <a:cs typeface="Times New Roman"/>
              </a:rPr>
              <a:t>N.s/m. The total mass flow 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rate </a:t>
            </a:r>
            <a:r>
              <a:rPr sz="2000" dirty="0">
                <a:latin typeface="Times New Roman"/>
                <a:cs typeface="Times New Roman"/>
              </a:rPr>
              <a:t>through </a:t>
            </a:r>
            <a:r>
              <a:rPr sz="2000" spc="4" dirty="0">
                <a:latin typeface="Times New Roman"/>
                <a:cs typeface="Times New Roman"/>
              </a:rPr>
              <a:t>the exchanger </a:t>
            </a:r>
            <a:r>
              <a:rPr sz="2000" spc="-4" dirty="0">
                <a:latin typeface="Times New Roman"/>
                <a:cs typeface="Times New Roman"/>
              </a:rPr>
              <a:t>is </a:t>
            </a:r>
            <a:r>
              <a:rPr sz="2000" spc="4" dirty="0">
                <a:latin typeface="Times New Roman"/>
                <a:cs typeface="Times New Roman"/>
              </a:rPr>
              <a:t>50kg/s. Calculate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4" dirty="0">
                <a:latin typeface="Times New Roman"/>
                <a:cs typeface="Times New Roman"/>
              </a:rPr>
              <a:t>power required </a:t>
            </a:r>
            <a:r>
              <a:rPr sz="2000" spc="-4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operate </a:t>
            </a:r>
            <a:r>
              <a:rPr sz="2000" spc="8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heat </a:t>
            </a:r>
            <a:r>
              <a:rPr sz="2000" spc="-233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exchanger, neglecting entrance and </a:t>
            </a:r>
            <a:r>
              <a:rPr sz="2000" dirty="0">
                <a:latin typeface="Times New Roman"/>
                <a:cs typeface="Times New Roman"/>
              </a:rPr>
              <a:t>outlet </a:t>
            </a:r>
            <a:r>
              <a:rPr sz="2000" spc="4" dirty="0">
                <a:latin typeface="Times New Roman"/>
                <a:cs typeface="Times New Roman"/>
              </a:rPr>
              <a:t>losses. After continued use, </a:t>
            </a:r>
            <a:r>
              <a:rPr sz="2000" spc="11" dirty="0">
                <a:latin typeface="Times New Roman"/>
                <a:cs typeface="Times New Roman"/>
              </a:rPr>
              <a:t>2mm </a:t>
            </a:r>
            <a:r>
              <a:rPr sz="2000" spc="4" dirty="0">
                <a:latin typeface="Times New Roman"/>
                <a:cs typeface="Times New Roman"/>
              </a:rPr>
              <a:t>of scale 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develops on the </a:t>
            </a:r>
            <a:r>
              <a:rPr sz="2000" dirty="0">
                <a:latin typeface="Times New Roman"/>
                <a:cs typeface="Times New Roman"/>
              </a:rPr>
              <a:t>inside </a:t>
            </a:r>
            <a:r>
              <a:rPr sz="2000" spc="4" dirty="0">
                <a:latin typeface="Times New Roman"/>
                <a:cs typeface="Times New Roman"/>
              </a:rPr>
              <a:t>surfaces </a:t>
            </a:r>
            <a:r>
              <a:rPr sz="2000" spc="8" dirty="0">
                <a:latin typeface="Times New Roman"/>
                <a:cs typeface="Times New Roman"/>
              </a:rPr>
              <a:t>of </a:t>
            </a:r>
            <a:r>
              <a:rPr sz="2000" spc="4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tubes.</a:t>
            </a:r>
            <a:r>
              <a:rPr sz="2000" spc="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This</a:t>
            </a:r>
            <a:r>
              <a:rPr sz="2000" spc="24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scale </a:t>
            </a:r>
            <a:r>
              <a:rPr sz="2000" spc="4" dirty="0">
                <a:latin typeface="Times New Roman"/>
                <a:cs typeface="Times New Roman"/>
              </a:rPr>
              <a:t>has an </a:t>
            </a:r>
            <a:r>
              <a:rPr sz="2000" dirty="0">
                <a:latin typeface="Times New Roman"/>
                <a:cs typeface="Times New Roman"/>
              </a:rPr>
              <a:t>equivalent</a:t>
            </a:r>
            <a:r>
              <a:rPr sz="2000" spc="24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roughness </a:t>
            </a:r>
            <a:r>
              <a:rPr sz="2000" spc="4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of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0.5 </a:t>
            </a:r>
            <a:r>
              <a:rPr sz="2000" spc="8" dirty="0">
                <a:latin typeface="Times New Roman"/>
                <a:cs typeface="Times New Roman"/>
              </a:rPr>
              <a:t>mm.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Calculate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</a:t>
            </a:r>
            <a:r>
              <a:rPr sz="2000" spc="-19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power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required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under</a:t>
            </a:r>
            <a:r>
              <a:rPr sz="2000" dirty="0">
                <a:latin typeface="Times New Roman"/>
                <a:cs typeface="Times New Roman"/>
              </a:rPr>
              <a:t> these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conditions.</a:t>
            </a:r>
            <a:endParaRPr sz="2000" dirty="0">
              <a:latin typeface="Times New Roman"/>
              <a:cs typeface="Times New Roman"/>
            </a:endParaRPr>
          </a:p>
          <a:p>
            <a:pPr>
              <a:spcBef>
                <a:spcPts val="38"/>
              </a:spcBef>
            </a:pPr>
            <a:endParaRPr lang="en-US" sz="2000" dirty="0">
              <a:latin typeface="Times New Roman"/>
              <a:cs typeface="Times New Roman"/>
            </a:endParaRPr>
          </a:p>
          <a:p>
            <a:pPr>
              <a:spcBef>
                <a:spcPts val="38"/>
              </a:spcBef>
            </a:pPr>
            <a:endParaRPr lang="en-US" sz="2000" dirty="0">
              <a:latin typeface="Times New Roman"/>
              <a:cs typeface="Times New Roman"/>
            </a:endParaRPr>
          </a:p>
          <a:p>
            <a:pPr>
              <a:spcBef>
                <a:spcPts val="38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47625" marR="41910" algn="just">
              <a:lnSpc>
                <a:spcPct val="142700"/>
              </a:lnSpc>
            </a:pPr>
            <a:r>
              <a:rPr sz="2000" b="1" i="1" spc="11" baseline="4273" dirty="0">
                <a:latin typeface="Times New Roman"/>
                <a:cs typeface="Times New Roman"/>
              </a:rPr>
              <a:t>Ex </a:t>
            </a:r>
            <a:r>
              <a:rPr sz="2000" b="1" i="1" spc="5" baseline="4273" dirty="0">
                <a:latin typeface="Times New Roman"/>
                <a:cs typeface="Times New Roman"/>
              </a:rPr>
              <a:t>3-5: </a:t>
            </a:r>
            <a:r>
              <a:rPr sz="2000" spc="11" baseline="4273" dirty="0">
                <a:latin typeface="Times New Roman"/>
                <a:cs typeface="Times New Roman"/>
              </a:rPr>
              <a:t>Two </a:t>
            </a:r>
            <a:r>
              <a:rPr sz="2000" spc="5" baseline="4273" dirty="0">
                <a:latin typeface="Times New Roman"/>
                <a:cs typeface="Times New Roman"/>
              </a:rPr>
              <a:t>sharp </a:t>
            </a:r>
            <a:r>
              <a:rPr sz="2000" spc="11" baseline="4273" dirty="0">
                <a:latin typeface="Times New Roman"/>
                <a:cs typeface="Times New Roman"/>
              </a:rPr>
              <a:t>ended </a:t>
            </a:r>
            <a:r>
              <a:rPr sz="2000" spc="5" baseline="4273" dirty="0">
                <a:latin typeface="Times New Roman"/>
                <a:cs typeface="Times New Roman"/>
              </a:rPr>
              <a:t>pipes of diameter </a:t>
            </a:r>
            <a:r>
              <a:rPr sz="2000" spc="11" baseline="4273" dirty="0">
                <a:latin typeface="Times New Roman"/>
                <a:cs typeface="Times New Roman"/>
              </a:rPr>
              <a:t>d</a:t>
            </a:r>
            <a:r>
              <a:rPr sz="2000" b="1" spc="8" dirty="0">
                <a:latin typeface="Times New Roman"/>
                <a:cs typeface="Times New Roman"/>
              </a:rPr>
              <a:t>1</a:t>
            </a:r>
            <a:r>
              <a:rPr sz="2000" spc="11" baseline="4273" dirty="0">
                <a:latin typeface="Times New Roman"/>
                <a:cs typeface="Times New Roman"/>
              </a:rPr>
              <a:t>=50mm, </a:t>
            </a:r>
            <a:r>
              <a:rPr sz="2000" baseline="4273" dirty="0">
                <a:latin typeface="Times New Roman"/>
                <a:cs typeface="Times New Roman"/>
              </a:rPr>
              <a:t>and </a:t>
            </a:r>
            <a:r>
              <a:rPr sz="2000" spc="5" baseline="4273" dirty="0">
                <a:latin typeface="Times New Roman"/>
                <a:cs typeface="Times New Roman"/>
              </a:rPr>
              <a:t>d</a:t>
            </a:r>
            <a:r>
              <a:rPr sz="2000" b="1" spc="4" dirty="0">
                <a:latin typeface="Times New Roman"/>
                <a:cs typeface="Times New Roman"/>
              </a:rPr>
              <a:t>2</a:t>
            </a:r>
            <a:r>
              <a:rPr sz="2000" spc="5" baseline="4273" dirty="0">
                <a:latin typeface="Times New Roman"/>
                <a:cs typeface="Times New Roman"/>
              </a:rPr>
              <a:t>=100 mm, </a:t>
            </a:r>
            <a:r>
              <a:rPr sz="2000" baseline="4273" dirty="0">
                <a:latin typeface="Times New Roman"/>
                <a:cs typeface="Times New Roman"/>
              </a:rPr>
              <a:t>each </a:t>
            </a:r>
            <a:r>
              <a:rPr sz="2000" spc="5" baseline="4273" dirty="0">
                <a:latin typeface="Times New Roman"/>
                <a:cs typeface="Times New Roman"/>
              </a:rPr>
              <a:t>of </a:t>
            </a:r>
            <a:r>
              <a:rPr sz="2000" spc="11" baseline="4273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length L=100 m, </a:t>
            </a:r>
            <a:r>
              <a:rPr sz="2000" dirty="0">
                <a:latin typeface="Times New Roman"/>
                <a:cs typeface="Times New Roman"/>
              </a:rPr>
              <a:t>are </a:t>
            </a:r>
            <a:r>
              <a:rPr sz="2000" spc="4" dirty="0">
                <a:latin typeface="Times New Roman"/>
                <a:cs typeface="Times New Roman"/>
              </a:rPr>
              <a:t>connected </a:t>
            </a:r>
            <a:r>
              <a:rPr sz="2000" spc="-4" dirty="0">
                <a:latin typeface="Times New Roman"/>
                <a:cs typeface="Times New Roman"/>
              </a:rPr>
              <a:t>in </a:t>
            </a:r>
            <a:r>
              <a:rPr sz="2000" spc="4" dirty="0">
                <a:latin typeface="Times New Roman"/>
                <a:cs typeface="Times New Roman"/>
              </a:rPr>
              <a:t>parallel between </a:t>
            </a:r>
            <a:r>
              <a:rPr sz="2000" spc="8" dirty="0">
                <a:latin typeface="Times New Roman"/>
                <a:cs typeface="Times New Roman"/>
              </a:rPr>
              <a:t>two </a:t>
            </a:r>
            <a:r>
              <a:rPr sz="2000" dirty="0">
                <a:latin typeface="Times New Roman"/>
                <a:cs typeface="Times New Roman"/>
              </a:rPr>
              <a:t>reservoirs </a:t>
            </a:r>
            <a:r>
              <a:rPr sz="2000" spc="8" dirty="0">
                <a:latin typeface="Times New Roman"/>
                <a:cs typeface="Times New Roman"/>
              </a:rPr>
              <a:t>which </a:t>
            </a:r>
            <a:r>
              <a:rPr sz="2000" spc="4" dirty="0">
                <a:latin typeface="Times New Roman"/>
                <a:cs typeface="Times New Roman"/>
              </a:rPr>
              <a:t>have a 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difference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of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level </a:t>
            </a:r>
            <a:r>
              <a:rPr sz="2000" spc="38" dirty="0">
                <a:latin typeface="Times New Roman"/>
                <a:cs typeface="Times New Roman"/>
              </a:rPr>
              <a:t>h=10</a:t>
            </a:r>
            <a:r>
              <a:rPr sz="2000" spc="4" dirty="0">
                <a:latin typeface="Times New Roman"/>
                <a:cs typeface="Times New Roman"/>
              </a:rPr>
              <a:t> m. If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the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Darcy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coefficient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b="1" i="1" spc="23" dirty="0">
                <a:latin typeface="Times New Roman"/>
                <a:cs typeface="Times New Roman"/>
              </a:rPr>
              <a:t>f=0.008</a:t>
            </a:r>
            <a:r>
              <a:rPr sz="2000" b="1" i="1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each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pipe, </a:t>
            </a:r>
            <a:r>
              <a:rPr sz="2000" dirty="0">
                <a:latin typeface="Times New Roman"/>
                <a:cs typeface="Times New Roman"/>
              </a:rPr>
              <a:t>calculate:</a:t>
            </a:r>
          </a:p>
          <a:p>
            <a:pPr marL="47625" marR="44768" algn="just">
              <a:lnSpc>
                <a:spcPct val="145400"/>
              </a:lnSpc>
            </a:pPr>
            <a:r>
              <a:rPr sz="2000" spc="4" dirty="0">
                <a:latin typeface="Times New Roman"/>
                <a:cs typeface="Times New Roman"/>
              </a:rPr>
              <a:t>(a) The rate of </a:t>
            </a:r>
            <a:r>
              <a:rPr sz="2000" dirty="0">
                <a:latin typeface="Times New Roman"/>
                <a:cs typeface="Times New Roman"/>
              </a:rPr>
              <a:t>flow </a:t>
            </a:r>
            <a:r>
              <a:rPr sz="2000" spc="8" dirty="0">
                <a:latin typeface="Times New Roman"/>
                <a:cs typeface="Times New Roman"/>
              </a:rPr>
              <a:t>for </a:t>
            </a:r>
            <a:r>
              <a:rPr sz="2000" dirty="0">
                <a:latin typeface="Times New Roman"/>
                <a:cs typeface="Times New Roman"/>
              </a:rPr>
              <a:t>each </a:t>
            </a:r>
            <a:r>
              <a:rPr sz="2000" spc="4" dirty="0">
                <a:latin typeface="Times New Roman"/>
                <a:cs typeface="Times New Roman"/>
              </a:rPr>
              <a:t>pipe, </a:t>
            </a:r>
            <a:r>
              <a:rPr sz="2000" dirty="0">
                <a:latin typeface="Times New Roman"/>
                <a:cs typeface="Times New Roman"/>
              </a:rPr>
              <a:t>(b) </a:t>
            </a:r>
            <a:r>
              <a:rPr sz="2000" spc="8" dirty="0">
                <a:latin typeface="Times New Roman"/>
                <a:cs typeface="Times New Roman"/>
              </a:rPr>
              <a:t>the </a:t>
            </a:r>
            <a:r>
              <a:rPr sz="2000" spc="4" dirty="0">
                <a:latin typeface="Times New Roman"/>
                <a:cs typeface="Times New Roman"/>
              </a:rPr>
              <a:t>diameter </a:t>
            </a:r>
            <a:r>
              <a:rPr sz="2000" b="1" i="1" spc="8" dirty="0">
                <a:latin typeface="Times New Roman"/>
                <a:cs typeface="Times New Roman"/>
              </a:rPr>
              <a:t>D </a:t>
            </a:r>
            <a:r>
              <a:rPr sz="2000" spc="8" dirty="0">
                <a:latin typeface="Times New Roman"/>
                <a:cs typeface="Times New Roman"/>
              </a:rPr>
              <a:t>of </a:t>
            </a:r>
            <a:r>
              <a:rPr sz="2000" spc="4" dirty="0">
                <a:latin typeface="Times New Roman"/>
                <a:cs typeface="Times New Roman"/>
              </a:rPr>
              <a:t>a </a:t>
            </a:r>
            <a:r>
              <a:rPr sz="2000" dirty="0">
                <a:latin typeface="Times New Roman"/>
                <a:cs typeface="Times New Roman"/>
              </a:rPr>
              <a:t>single </a:t>
            </a:r>
            <a:r>
              <a:rPr sz="2000" spc="4" dirty="0">
                <a:latin typeface="Times New Roman"/>
                <a:cs typeface="Times New Roman"/>
              </a:rPr>
              <a:t>pipe </a:t>
            </a:r>
            <a:r>
              <a:rPr sz="2000" spc="8" dirty="0">
                <a:latin typeface="Times New Roman"/>
                <a:cs typeface="Times New Roman"/>
              </a:rPr>
              <a:t>100 m </a:t>
            </a:r>
            <a:r>
              <a:rPr sz="2000" spc="4" dirty="0">
                <a:latin typeface="Times New Roman"/>
                <a:cs typeface="Times New Roman"/>
              </a:rPr>
              <a:t>long </a:t>
            </a:r>
            <a:r>
              <a:rPr sz="2000" dirty="0">
                <a:latin typeface="Times New Roman"/>
                <a:cs typeface="Times New Roman"/>
              </a:rPr>
              <a:t>that </a:t>
            </a:r>
            <a:r>
              <a:rPr sz="2000" spc="-233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would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give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same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flow if</a:t>
            </a:r>
            <a:r>
              <a:rPr sz="2000" dirty="0">
                <a:latin typeface="Times New Roman"/>
                <a:cs typeface="Times New Roman"/>
              </a:rPr>
              <a:t> it</a:t>
            </a:r>
            <a:r>
              <a:rPr sz="2000" spc="4" dirty="0">
                <a:latin typeface="Times New Roman"/>
                <a:cs typeface="Times New Roman"/>
              </a:rPr>
              <a:t> was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substituted</a:t>
            </a:r>
            <a:r>
              <a:rPr sz="2000" spc="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the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original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two </a:t>
            </a:r>
            <a:r>
              <a:rPr sz="2000" spc="4" dirty="0">
                <a:latin typeface="Times New Roman"/>
                <a:cs typeface="Times New Roman"/>
              </a:rPr>
              <a:t>pipes.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0" y="5762729"/>
            <a:ext cx="4082835" cy="160922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57200" y="7420709"/>
            <a:ext cx="12335338" cy="1296156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8575" marR="2639853" algn="just">
              <a:lnSpc>
                <a:spcPct val="145400"/>
              </a:lnSpc>
              <a:spcBef>
                <a:spcPts val="71"/>
              </a:spcBef>
            </a:pPr>
            <a:r>
              <a:rPr sz="2000" b="1" i="1" spc="8" dirty="0">
                <a:latin typeface="Times New Roman"/>
                <a:cs typeface="Times New Roman"/>
              </a:rPr>
              <a:t>Ex</a:t>
            </a:r>
            <a:r>
              <a:rPr sz="2000" b="1" i="1" spc="11" dirty="0">
                <a:latin typeface="Times New Roman"/>
                <a:cs typeface="Times New Roman"/>
              </a:rPr>
              <a:t> </a:t>
            </a:r>
            <a:r>
              <a:rPr sz="2000" b="1" i="1" spc="4" dirty="0">
                <a:latin typeface="Times New Roman"/>
                <a:cs typeface="Times New Roman"/>
              </a:rPr>
              <a:t>3-6</a:t>
            </a:r>
            <a:r>
              <a:rPr sz="2000" b="1" spc="4" dirty="0">
                <a:latin typeface="Times New Roman"/>
                <a:cs typeface="Times New Roman"/>
              </a:rPr>
              <a:t>:</a:t>
            </a:r>
            <a:r>
              <a:rPr sz="2000" b="1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Water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-4" dirty="0">
                <a:latin typeface="Times New Roman"/>
                <a:cs typeface="Times New Roman"/>
              </a:rPr>
              <a:t>is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pumped at  a </a:t>
            </a:r>
            <a:r>
              <a:rPr sz="2000" spc="-233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rate </a:t>
            </a:r>
            <a:r>
              <a:rPr sz="2000" spc="-4" dirty="0">
                <a:latin typeface="Times New Roman"/>
                <a:cs typeface="Times New Roman"/>
              </a:rPr>
              <a:t>of </a:t>
            </a:r>
            <a:r>
              <a:rPr sz="2000" spc="4" dirty="0">
                <a:latin typeface="Times New Roman"/>
                <a:cs typeface="Times New Roman"/>
              </a:rPr>
              <a:t>25 </a:t>
            </a:r>
            <a:r>
              <a:rPr sz="2000" dirty="0">
                <a:latin typeface="Times New Roman"/>
                <a:cs typeface="Times New Roman"/>
              </a:rPr>
              <a:t>m</a:t>
            </a:r>
            <a:r>
              <a:rPr sz="2000" baseline="32679" dirty="0">
                <a:latin typeface="Times New Roman"/>
                <a:cs typeface="Times New Roman"/>
              </a:rPr>
              <a:t>3</a:t>
            </a:r>
            <a:r>
              <a:rPr sz="2000" dirty="0">
                <a:latin typeface="Times New Roman"/>
                <a:cs typeface="Times New Roman"/>
              </a:rPr>
              <a:t>/s </a:t>
            </a:r>
            <a:r>
              <a:rPr sz="2000" spc="4" dirty="0">
                <a:latin typeface="Times New Roman"/>
                <a:cs typeface="Times New Roman"/>
              </a:rPr>
              <a:t>from </a:t>
            </a:r>
            <a:r>
              <a:rPr sz="2000" spc="8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reservoir </a:t>
            </a:r>
            <a:r>
              <a:rPr sz="2000" spc="-233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and </a:t>
            </a:r>
            <a:r>
              <a:rPr sz="2000" spc="4" dirty="0">
                <a:latin typeface="Times New Roman"/>
                <a:cs typeface="Times New Roman"/>
              </a:rPr>
              <a:t>out through the steel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pipe, </a:t>
            </a:r>
            <a:r>
              <a:rPr sz="2000" spc="8" dirty="0">
                <a:latin typeface="Times New Roman"/>
                <a:cs typeface="Times New Roman"/>
              </a:rPr>
              <a:t> which</a:t>
            </a:r>
            <a:r>
              <a:rPr sz="2000" spc="18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has</a:t>
            </a:r>
            <a:r>
              <a:rPr sz="2000" spc="19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a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diameter</a:t>
            </a:r>
            <a:r>
              <a:rPr sz="2000" spc="199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of</a:t>
            </a:r>
            <a:r>
              <a:rPr sz="2000" spc="188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1.5</a:t>
            </a:r>
            <a:r>
              <a:rPr sz="2000" spc="188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m</a:t>
            </a:r>
            <a:r>
              <a:rPr lang="en-US" sz="2000" spc="8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and </a:t>
            </a:r>
            <a:r>
              <a:rPr sz="2000" dirty="0">
                <a:latin typeface="Times New Roman"/>
                <a:cs typeface="Times New Roman"/>
              </a:rPr>
              <a:t>well-rounded</a:t>
            </a:r>
            <a:r>
              <a:rPr sz="2000" spc="4" dirty="0">
                <a:latin typeface="Times New Roman"/>
                <a:cs typeface="Times New Roman"/>
              </a:rPr>
              <a:t> at the  inlet as </a:t>
            </a:r>
            <a:r>
              <a:rPr sz="2000" spc="8" dirty="0">
                <a:latin typeface="Times New Roman"/>
                <a:cs typeface="Times New Roman"/>
              </a:rPr>
              <a:t>shown </a:t>
            </a:r>
            <a:r>
              <a:rPr sz="2000" spc="-4" dirty="0">
                <a:latin typeface="Times New Roman"/>
                <a:cs typeface="Times New Roman"/>
              </a:rPr>
              <a:t>in </a:t>
            </a:r>
            <a:r>
              <a:rPr sz="2000" spc="8" dirty="0">
                <a:latin typeface="Times New Roman"/>
                <a:cs typeface="Times New Roman"/>
              </a:rPr>
              <a:t>the </a:t>
            </a:r>
            <a:r>
              <a:rPr sz="2000" spc="4" dirty="0">
                <a:latin typeface="Times New Roman"/>
                <a:cs typeface="Times New Roman"/>
              </a:rPr>
              <a:t>Figure.</a:t>
            </a:r>
            <a:r>
              <a:rPr lang="en-US" sz="2000" spc="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What power </a:t>
            </a:r>
            <a:r>
              <a:rPr sz="2000" dirty="0">
                <a:latin typeface="Times New Roman"/>
                <a:cs typeface="Times New Roman"/>
              </a:rPr>
              <a:t>must</a:t>
            </a:r>
            <a:r>
              <a:rPr sz="2000" spc="244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be </a:t>
            </a:r>
            <a:r>
              <a:rPr sz="2000" spc="4" dirty="0">
                <a:latin typeface="Times New Roman"/>
                <a:cs typeface="Times New Roman"/>
              </a:rPr>
              <a:t>supplied 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to</a:t>
            </a:r>
            <a:r>
              <a:rPr sz="2000" dirty="0">
                <a:latin typeface="Times New Roman"/>
                <a:cs typeface="Times New Roman"/>
              </a:rPr>
              <a:t> t</a:t>
            </a:r>
            <a:r>
              <a:rPr sz="2000" spc="11" dirty="0">
                <a:latin typeface="Times New Roman"/>
                <a:cs typeface="Times New Roman"/>
              </a:rPr>
              <a:t>h</a:t>
            </a:r>
            <a:r>
              <a:rPr sz="2000" spc="4" dirty="0">
                <a:latin typeface="Times New Roman"/>
                <a:cs typeface="Times New Roman"/>
              </a:rPr>
              <a:t>e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w</a:t>
            </a:r>
            <a:r>
              <a:rPr sz="2000" spc="-11" dirty="0">
                <a:latin typeface="Times New Roman"/>
                <a:cs typeface="Times New Roman"/>
              </a:rPr>
              <a:t>a</a:t>
            </a:r>
            <a:r>
              <a:rPr sz="2000" spc="11" dirty="0">
                <a:latin typeface="Times New Roman"/>
                <a:cs typeface="Times New Roman"/>
              </a:rPr>
              <a:t>t</a:t>
            </a:r>
            <a:r>
              <a:rPr sz="2000" spc="-11" dirty="0">
                <a:latin typeface="Times New Roman"/>
                <a:cs typeface="Times New Roman"/>
              </a:rPr>
              <a:t>e</a:t>
            </a:r>
            <a:r>
              <a:rPr sz="2000" spc="8" dirty="0">
                <a:latin typeface="Times New Roman"/>
                <a:cs typeface="Times New Roman"/>
              </a:rPr>
              <a:t>r</a:t>
            </a:r>
            <a:r>
              <a:rPr sz="2000" spc="4" dirty="0">
                <a:latin typeface="Times New Roman"/>
                <a:cs typeface="Times New Roman"/>
              </a:rPr>
              <a:t>?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(I</a:t>
            </a:r>
            <a:r>
              <a:rPr sz="2000" spc="-8" dirty="0">
                <a:latin typeface="Times New Roman"/>
                <a:cs typeface="Times New Roman"/>
              </a:rPr>
              <a:t>g</a:t>
            </a:r>
            <a:r>
              <a:rPr sz="2000" spc="4" dirty="0">
                <a:latin typeface="Times New Roman"/>
                <a:cs typeface="Times New Roman"/>
              </a:rPr>
              <a:t>no</a:t>
            </a:r>
            <a:r>
              <a:rPr sz="2000" spc="8" dirty="0">
                <a:latin typeface="Times New Roman"/>
                <a:cs typeface="Times New Roman"/>
              </a:rPr>
              <a:t>r</a:t>
            </a:r>
            <a:r>
              <a:rPr sz="2000" spc="4" dirty="0">
                <a:latin typeface="Times New Roman"/>
                <a:cs typeface="Times New Roman"/>
              </a:rPr>
              <a:t>e</a:t>
            </a:r>
            <a:r>
              <a:rPr sz="2000" spc="-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</a:t>
            </a:r>
            <a:r>
              <a:rPr sz="2000" spc="11" dirty="0">
                <a:latin typeface="Times New Roman"/>
                <a:cs typeface="Times New Roman"/>
              </a:rPr>
              <a:t>i</a:t>
            </a:r>
            <a:r>
              <a:rPr sz="2000" spc="4" dirty="0">
                <a:latin typeface="Times New Roman"/>
                <a:cs typeface="Times New Roman"/>
              </a:rPr>
              <a:t>pe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exit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1" dirty="0">
                <a:latin typeface="Times New Roman"/>
                <a:cs typeface="Times New Roman"/>
              </a:rPr>
              <a:t>l</a:t>
            </a:r>
            <a:r>
              <a:rPr sz="2000" spc="4" dirty="0">
                <a:latin typeface="Times New Roman"/>
                <a:cs typeface="Times New Roman"/>
              </a:rPr>
              <a:t>o</a:t>
            </a:r>
            <a:r>
              <a:rPr sz="2000" spc="11" dirty="0">
                <a:latin typeface="Times New Roman"/>
                <a:cs typeface="Times New Roman"/>
              </a:rPr>
              <a:t>s</a:t>
            </a:r>
            <a:r>
              <a:rPr sz="2000" spc="4" dirty="0">
                <a:latin typeface="Times New Roman"/>
                <a:cs typeface="Times New Roman"/>
              </a:rPr>
              <a:t>s, </a:t>
            </a:r>
            <a:r>
              <a:rPr sz="2000" i="1" spc="-536" dirty="0">
                <a:latin typeface="Cambria"/>
                <a:cs typeface="Cambria"/>
              </a:rPr>
              <a:t></a:t>
            </a:r>
            <a:r>
              <a:rPr sz="2000" i="1" spc="23" dirty="0">
                <a:latin typeface="Cambria"/>
                <a:cs typeface="Cambria"/>
              </a:rPr>
              <a:t> </a:t>
            </a:r>
            <a:r>
              <a:rPr sz="2000" spc="-11" dirty="0">
                <a:latin typeface="Times New Roman"/>
                <a:cs typeface="Times New Roman"/>
              </a:rPr>
              <a:t>=</a:t>
            </a:r>
            <a:r>
              <a:rPr sz="2000" spc="11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-8" dirty="0">
                <a:latin typeface="Times New Roman"/>
                <a:cs typeface="Times New Roman"/>
              </a:rPr>
              <a:t>3</a:t>
            </a:r>
            <a:r>
              <a:rPr sz="2000" spc="11" dirty="0">
                <a:latin typeface="Times New Roman"/>
                <a:cs typeface="Times New Roman"/>
              </a:rPr>
              <a:t>1</a:t>
            </a:r>
            <a:r>
              <a:rPr sz="2000" spc="-11" dirty="0">
                <a:latin typeface="Times New Roman"/>
                <a:cs typeface="Times New Roman"/>
              </a:rPr>
              <a:t>×</a:t>
            </a:r>
            <a:r>
              <a:rPr sz="2000" spc="11" dirty="0">
                <a:latin typeface="Times New Roman"/>
                <a:cs typeface="Times New Roman"/>
              </a:rPr>
              <a:t>1</a:t>
            </a:r>
            <a:r>
              <a:rPr sz="2000" spc="8" dirty="0">
                <a:latin typeface="Times New Roman"/>
                <a:cs typeface="Times New Roman"/>
              </a:rPr>
              <a:t>0</a:t>
            </a:r>
            <a:r>
              <a:rPr sz="2000" spc="-28" baseline="32679" dirty="0">
                <a:latin typeface="Times New Roman"/>
                <a:cs typeface="Times New Roman"/>
              </a:rPr>
              <a:t>-</a:t>
            </a:r>
            <a:r>
              <a:rPr sz="2000" spc="-5" baseline="32679" dirty="0">
                <a:latin typeface="Times New Roman"/>
                <a:cs typeface="Times New Roman"/>
              </a:rPr>
              <a:t>6</a:t>
            </a:r>
            <a:r>
              <a:rPr sz="2000" baseline="32679" dirty="0">
                <a:latin typeface="Times New Roman"/>
                <a:cs typeface="Times New Roman"/>
              </a:rPr>
              <a:t> </a:t>
            </a:r>
            <a:r>
              <a:rPr sz="2000" spc="-95" baseline="32679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m</a:t>
            </a:r>
            <a:r>
              <a:rPr sz="2000" spc="-11" baseline="32679" dirty="0">
                <a:latin typeface="Times New Roman"/>
                <a:cs typeface="Times New Roman"/>
              </a:rPr>
              <a:t>2</a:t>
            </a:r>
            <a:r>
              <a:rPr sz="2000" spc="4" dirty="0">
                <a:latin typeface="Times New Roman"/>
                <a:cs typeface="Times New Roman"/>
              </a:rPr>
              <a:t>/s)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91800" y="3064704"/>
            <a:ext cx="2353138" cy="161086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525000" y="7910581"/>
            <a:ext cx="3850998" cy="191921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4755060" y="8292535"/>
            <a:ext cx="284331" cy="12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"/>
            <a:r>
              <a:rPr spc="8" dirty="0"/>
              <a:t>29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81000" y="609600"/>
            <a:ext cx="12420600" cy="2635306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8575" marR="22860" algn="just">
              <a:lnSpc>
                <a:spcPct val="144600"/>
              </a:lnSpc>
              <a:spcBef>
                <a:spcPts val="71"/>
              </a:spcBef>
            </a:pPr>
            <a:r>
              <a:rPr sz="2000" spc="8" dirty="0">
                <a:latin typeface="Times New Roman"/>
                <a:cs typeface="Times New Roman"/>
              </a:rPr>
              <a:t>Ex 3-7: Water at 20oC is to be pumped from a reservoir (ZA = 5 m) to another  reservoir at a higher elevation (ZB = 13m) through two 36 m long pipes connected in  parallel. The pipes are made of commercial steel, and the diameters of the two pipes  are 4 and 8 cm. Water is to be pumped by </a:t>
            </a:r>
            <a:r>
              <a:rPr sz="2000" spc="4" dirty="0">
                <a:latin typeface="Times New Roman"/>
                <a:cs typeface="Times New Roman"/>
              </a:rPr>
              <a:t>a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70 percent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efficient</a:t>
            </a:r>
            <a:r>
              <a:rPr sz="2000" spc="8" dirty="0">
                <a:latin typeface="Times New Roman"/>
                <a:cs typeface="Times New Roman"/>
              </a:rPr>
              <a:t> motor–pump 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combination </a:t>
            </a:r>
            <a:r>
              <a:rPr sz="2000" spc="4" dirty="0">
                <a:latin typeface="Times New Roman"/>
                <a:cs typeface="Times New Roman"/>
              </a:rPr>
              <a:t>that </a:t>
            </a:r>
            <a:r>
              <a:rPr sz="2000" spc="8" dirty="0">
                <a:latin typeface="Times New Roman"/>
                <a:cs typeface="Times New Roman"/>
              </a:rPr>
              <a:t>draws </a:t>
            </a:r>
            <a:r>
              <a:rPr sz="2000" spc="4" dirty="0">
                <a:latin typeface="Times New Roman"/>
                <a:cs typeface="Times New Roman"/>
              </a:rPr>
              <a:t>8 </a:t>
            </a:r>
            <a:r>
              <a:rPr sz="2000" spc="8" dirty="0">
                <a:latin typeface="Times New Roman"/>
                <a:cs typeface="Times New Roman"/>
              </a:rPr>
              <a:t>kW of </a:t>
            </a:r>
            <a:r>
              <a:rPr sz="2000" spc="4" dirty="0">
                <a:latin typeface="Times New Roman"/>
                <a:cs typeface="Times New Roman"/>
              </a:rPr>
              <a:t>electric </a:t>
            </a:r>
            <a:r>
              <a:rPr sz="2000" spc="8" dirty="0">
                <a:latin typeface="Times New Roman"/>
                <a:cs typeface="Times New Roman"/>
              </a:rPr>
              <a:t>power during operation. The </a:t>
            </a:r>
            <a:r>
              <a:rPr sz="2000" spc="4" dirty="0">
                <a:latin typeface="Times New Roman"/>
                <a:cs typeface="Times New Roman"/>
              </a:rPr>
              <a:t>minor </a:t>
            </a:r>
            <a:r>
              <a:rPr sz="2000" spc="8" dirty="0">
                <a:latin typeface="Times New Roman"/>
                <a:cs typeface="Times New Roman"/>
              </a:rPr>
              <a:t>losses 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and</a:t>
            </a:r>
            <a:r>
              <a:rPr sz="2000" spc="11" dirty="0">
                <a:latin typeface="Times New Roman"/>
                <a:cs typeface="Times New Roman"/>
              </a:rPr>
              <a:t> the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head</a:t>
            </a:r>
            <a:r>
              <a:rPr sz="2000" spc="8" dirty="0">
                <a:latin typeface="Times New Roman"/>
                <a:cs typeface="Times New Roman"/>
              </a:rPr>
              <a:t> loss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in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that</a:t>
            </a:r>
            <a:r>
              <a:rPr sz="2000" spc="8" dirty="0">
                <a:latin typeface="Times New Roman"/>
                <a:cs typeface="Times New Roman"/>
              </a:rPr>
              <a:t> connect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parallel</a:t>
            </a:r>
            <a:r>
              <a:rPr sz="2000" spc="8" dirty="0">
                <a:latin typeface="Times New Roman"/>
                <a:cs typeface="Times New Roman"/>
              </a:rPr>
              <a:t> pipes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to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the</a:t>
            </a:r>
            <a:r>
              <a:rPr sz="2000" spc="8" dirty="0">
                <a:latin typeface="Times New Roman"/>
                <a:cs typeface="Times New Roman"/>
              </a:rPr>
              <a:t> two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reservoirs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are </a:t>
            </a:r>
            <a:r>
              <a:rPr sz="2000" spc="8" dirty="0">
                <a:latin typeface="Times New Roman"/>
                <a:cs typeface="Times New Roman"/>
              </a:rPr>
              <a:t> considered </a:t>
            </a:r>
            <a:r>
              <a:rPr sz="2000" spc="4" dirty="0">
                <a:latin typeface="Times New Roman"/>
                <a:cs typeface="Times New Roman"/>
              </a:rPr>
              <a:t>to </a:t>
            </a:r>
            <a:r>
              <a:rPr sz="2000" spc="8" dirty="0">
                <a:latin typeface="Times New Roman"/>
                <a:cs typeface="Times New Roman"/>
              </a:rPr>
              <a:t>be negligible. </a:t>
            </a:r>
            <a:r>
              <a:rPr sz="2000" spc="4" dirty="0">
                <a:latin typeface="Times New Roman"/>
                <a:cs typeface="Times New Roman"/>
              </a:rPr>
              <a:t>Determine </a:t>
            </a:r>
            <a:r>
              <a:rPr sz="2000" spc="11" dirty="0">
                <a:latin typeface="Times New Roman"/>
                <a:cs typeface="Times New Roman"/>
              </a:rPr>
              <a:t>the </a:t>
            </a:r>
            <a:r>
              <a:rPr sz="2000" spc="8" dirty="0">
                <a:latin typeface="Times New Roman"/>
                <a:cs typeface="Times New Roman"/>
              </a:rPr>
              <a:t>total flow </a:t>
            </a:r>
            <a:r>
              <a:rPr sz="2000" dirty="0">
                <a:latin typeface="Times New Roman"/>
                <a:cs typeface="Times New Roman"/>
              </a:rPr>
              <a:t>rate </a:t>
            </a:r>
            <a:r>
              <a:rPr sz="2000" spc="8" dirty="0">
                <a:latin typeface="Times New Roman"/>
                <a:cs typeface="Times New Roman"/>
              </a:rPr>
              <a:t>between the </a:t>
            </a:r>
            <a:r>
              <a:rPr sz="2000" spc="4" dirty="0">
                <a:latin typeface="Times New Roman"/>
                <a:cs typeface="Times New Roman"/>
              </a:rPr>
              <a:t>reservoirs </a:t>
            </a:r>
            <a:r>
              <a:rPr sz="2000" spc="8" dirty="0">
                <a:latin typeface="Times New Roman"/>
                <a:cs typeface="Times New Roman"/>
              </a:rPr>
              <a:t>and </a:t>
            </a:r>
            <a:r>
              <a:rPr sz="2000" spc="-233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 </a:t>
            </a:r>
            <a:r>
              <a:rPr sz="2000" spc="4" dirty="0">
                <a:latin typeface="Times New Roman"/>
                <a:cs typeface="Times New Roman"/>
              </a:rPr>
              <a:t>flow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rate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through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each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of </a:t>
            </a:r>
            <a:r>
              <a:rPr sz="2000" spc="4" dirty="0">
                <a:latin typeface="Times New Roman"/>
                <a:cs typeface="Times New Roman"/>
              </a:rPr>
              <a:t>the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parallel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pipes.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5502" y="2798629"/>
            <a:ext cx="2988656" cy="135559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33400" y="3484775"/>
            <a:ext cx="9144000" cy="5556553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38100" marR="31433" algn="just">
              <a:lnSpc>
                <a:spcPct val="145400"/>
              </a:lnSpc>
              <a:spcBef>
                <a:spcPts val="79"/>
              </a:spcBef>
            </a:pPr>
            <a:r>
              <a:rPr sz="2000" b="1" spc="8" dirty="0">
                <a:latin typeface="Times New Roman"/>
                <a:cs typeface="Times New Roman"/>
              </a:rPr>
              <a:t>Ex </a:t>
            </a:r>
            <a:r>
              <a:rPr sz="2000" b="1" dirty="0">
                <a:latin typeface="Times New Roman"/>
                <a:cs typeface="Times New Roman"/>
              </a:rPr>
              <a:t>3-8: </a:t>
            </a:r>
            <a:r>
              <a:rPr sz="2000" dirty="0">
                <a:latin typeface="Times New Roman"/>
                <a:cs typeface="Times New Roman"/>
              </a:rPr>
              <a:t>Water </a:t>
            </a:r>
            <a:r>
              <a:rPr sz="2000" spc="-4" dirty="0">
                <a:latin typeface="Times New Roman"/>
                <a:cs typeface="Times New Roman"/>
              </a:rPr>
              <a:t>at </a:t>
            </a:r>
            <a:r>
              <a:rPr sz="2000" spc="4" dirty="0">
                <a:latin typeface="Times New Roman"/>
                <a:cs typeface="Times New Roman"/>
              </a:rPr>
              <a:t>15°C </a:t>
            </a:r>
            <a:r>
              <a:rPr sz="2000" spc="8" dirty="0">
                <a:latin typeface="Times New Roman"/>
                <a:cs typeface="Times New Roman"/>
              </a:rPr>
              <a:t>is </a:t>
            </a:r>
            <a:r>
              <a:rPr sz="2000" spc="4" dirty="0">
                <a:latin typeface="Times New Roman"/>
                <a:cs typeface="Times New Roman"/>
              </a:rPr>
              <a:t>to </a:t>
            </a:r>
            <a:r>
              <a:rPr sz="2000" spc="8" dirty="0">
                <a:latin typeface="Times New Roman"/>
                <a:cs typeface="Times New Roman"/>
              </a:rPr>
              <a:t>be </a:t>
            </a:r>
            <a:r>
              <a:rPr sz="2000" dirty="0">
                <a:latin typeface="Times New Roman"/>
                <a:cs typeface="Times New Roman"/>
              </a:rPr>
              <a:t>discharged </a:t>
            </a:r>
            <a:r>
              <a:rPr sz="2000" spc="8" dirty="0">
                <a:latin typeface="Times New Roman"/>
                <a:cs typeface="Times New Roman"/>
              </a:rPr>
              <a:t>from </a:t>
            </a:r>
            <a:r>
              <a:rPr sz="2000" spc="4" dirty="0">
                <a:latin typeface="Times New Roman"/>
                <a:cs typeface="Times New Roman"/>
              </a:rPr>
              <a:t>a </a:t>
            </a:r>
            <a:r>
              <a:rPr sz="2000" dirty="0">
                <a:latin typeface="Times New Roman"/>
                <a:cs typeface="Times New Roman"/>
              </a:rPr>
              <a:t>reservoir </a:t>
            </a:r>
            <a:r>
              <a:rPr sz="2000" spc="4" dirty="0">
                <a:latin typeface="Times New Roman"/>
                <a:cs typeface="Times New Roman"/>
              </a:rPr>
              <a:t>at a </a:t>
            </a:r>
            <a:r>
              <a:rPr sz="2000" dirty="0">
                <a:latin typeface="Times New Roman"/>
                <a:cs typeface="Times New Roman"/>
              </a:rPr>
              <a:t>rate </a:t>
            </a:r>
            <a:r>
              <a:rPr sz="2000" spc="4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18 </a:t>
            </a:r>
            <a:r>
              <a:rPr sz="2000" spc="4" dirty="0">
                <a:latin typeface="Times New Roman"/>
                <a:cs typeface="Times New Roman"/>
              </a:rPr>
              <a:t>L/s </a:t>
            </a:r>
            <a:r>
              <a:rPr sz="2000" dirty="0">
                <a:latin typeface="Times New Roman"/>
                <a:cs typeface="Times New Roman"/>
              </a:rPr>
              <a:t>using </a:t>
            </a:r>
            <a:r>
              <a:rPr sz="2000" spc="4" dirty="0">
                <a:latin typeface="Times New Roman"/>
                <a:cs typeface="Times New Roman"/>
              </a:rPr>
              <a:t> two</a:t>
            </a:r>
            <a:r>
              <a:rPr sz="2000" spc="13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horizontal</a:t>
            </a:r>
            <a:r>
              <a:rPr sz="2000" spc="143" dirty="0">
                <a:latin typeface="Times New Roman"/>
                <a:cs typeface="Times New Roman"/>
              </a:rPr>
              <a:t> </a:t>
            </a:r>
            <a:r>
              <a:rPr sz="2000" spc="-4" dirty="0">
                <a:latin typeface="Times New Roman"/>
                <a:cs typeface="Times New Roman"/>
              </a:rPr>
              <a:t>cast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iron</a:t>
            </a:r>
            <a:r>
              <a:rPr sz="2000" spc="12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pipes</a:t>
            </a:r>
            <a:r>
              <a:rPr sz="2000" spc="13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connected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in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series</a:t>
            </a:r>
            <a:r>
              <a:rPr sz="2000" spc="143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13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a</a:t>
            </a:r>
            <a:r>
              <a:rPr sz="2000" spc="13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pump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between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them.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 </a:t>
            </a:r>
            <a:r>
              <a:rPr sz="2000" spc="-233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first </a:t>
            </a:r>
            <a:r>
              <a:rPr sz="2000" spc="4" dirty="0">
                <a:latin typeface="Times New Roman"/>
                <a:cs typeface="Times New Roman"/>
              </a:rPr>
              <a:t>pipe is 20 </a:t>
            </a:r>
            <a:r>
              <a:rPr sz="2000" spc="8" dirty="0">
                <a:latin typeface="Times New Roman"/>
                <a:cs typeface="Times New Roman"/>
              </a:rPr>
              <a:t>m </a:t>
            </a:r>
            <a:r>
              <a:rPr sz="2000" dirty="0">
                <a:latin typeface="Times New Roman"/>
                <a:cs typeface="Times New Roman"/>
              </a:rPr>
              <a:t>long </a:t>
            </a:r>
            <a:r>
              <a:rPr sz="2000" spc="8" dirty="0">
                <a:latin typeface="Times New Roman"/>
                <a:cs typeface="Times New Roman"/>
              </a:rPr>
              <a:t>and </a:t>
            </a:r>
            <a:r>
              <a:rPr sz="2000" spc="4" dirty="0">
                <a:latin typeface="Times New Roman"/>
                <a:cs typeface="Times New Roman"/>
              </a:rPr>
              <a:t>has a 6 </a:t>
            </a:r>
            <a:r>
              <a:rPr sz="2000" spc="8" dirty="0">
                <a:latin typeface="Times New Roman"/>
                <a:cs typeface="Times New Roman"/>
              </a:rPr>
              <a:t>cm </a:t>
            </a:r>
            <a:r>
              <a:rPr sz="2000" spc="4" dirty="0">
                <a:latin typeface="Times New Roman"/>
                <a:cs typeface="Times New Roman"/>
              </a:rPr>
              <a:t>diameter, </a:t>
            </a:r>
            <a:r>
              <a:rPr sz="2000" dirty="0">
                <a:latin typeface="Times New Roman"/>
                <a:cs typeface="Times New Roman"/>
              </a:rPr>
              <a:t>while </a:t>
            </a:r>
            <a:r>
              <a:rPr sz="2000" spc="8" dirty="0">
                <a:latin typeface="Times New Roman"/>
                <a:cs typeface="Times New Roman"/>
              </a:rPr>
              <a:t>the </a:t>
            </a:r>
            <a:r>
              <a:rPr sz="2000" spc="4" dirty="0">
                <a:latin typeface="Times New Roman"/>
                <a:cs typeface="Times New Roman"/>
              </a:rPr>
              <a:t>second </a:t>
            </a:r>
            <a:r>
              <a:rPr sz="2000" dirty="0">
                <a:latin typeface="Times New Roman"/>
                <a:cs typeface="Times New Roman"/>
              </a:rPr>
              <a:t>pipe </a:t>
            </a:r>
            <a:r>
              <a:rPr sz="2000" spc="-4" dirty="0">
                <a:latin typeface="Times New Roman"/>
                <a:cs typeface="Times New Roman"/>
              </a:rPr>
              <a:t>is </a:t>
            </a:r>
            <a:r>
              <a:rPr sz="2000" spc="4" dirty="0">
                <a:latin typeface="Times New Roman"/>
                <a:cs typeface="Times New Roman"/>
              </a:rPr>
              <a:t>35 </a:t>
            </a:r>
            <a:r>
              <a:rPr sz="2000" spc="8" dirty="0">
                <a:latin typeface="Times New Roman"/>
                <a:cs typeface="Times New Roman"/>
              </a:rPr>
              <a:t>m </a:t>
            </a:r>
            <a:r>
              <a:rPr sz="2000" spc="4" dirty="0">
                <a:latin typeface="Times New Roman"/>
                <a:cs typeface="Times New Roman"/>
              </a:rPr>
              <a:t>long </a:t>
            </a:r>
            <a:r>
              <a:rPr sz="2000" spc="8" dirty="0">
                <a:latin typeface="Times New Roman"/>
                <a:cs typeface="Times New Roman"/>
              </a:rPr>
              <a:t> and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has</a:t>
            </a:r>
            <a:r>
              <a:rPr sz="2000" spc="4" dirty="0">
                <a:latin typeface="Times New Roman"/>
                <a:cs typeface="Times New Roman"/>
              </a:rPr>
              <a:t> a</a:t>
            </a:r>
            <a:r>
              <a:rPr sz="2000" spc="8" dirty="0">
                <a:latin typeface="Times New Roman"/>
                <a:cs typeface="Times New Roman"/>
              </a:rPr>
              <a:t> 4-cm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diameter.</a:t>
            </a:r>
            <a:r>
              <a:rPr sz="2000" spc="8" dirty="0">
                <a:latin typeface="Times New Roman"/>
                <a:cs typeface="Times New Roman"/>
              </a:rPr>
              <a:t> The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water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level</a:t>
            </a:r>
            <a:r>
              <a:rPr sz="2000" spc="4" dirty="0">
                <a:latin typeface="Times New Roman"/>
                <a:cs typeface="Times New Roman"/>
              </a:rPr>
              <a:t> in</a:t>
            </a:r>
            <a:r>
              <a:rPr sz="2000" spc="8" dirty="0">
                <a:latin typeface="Times New Roman"/>
                <a:cs typeface="Times New Roman"/>
              </a:rPr>
              <a:t> the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reservoir</a:t>
            </a:r>
            <a:r>
              <a:rPr sz="2000" spc="4" dirty="0">
                <a:latin typeface="Times New Roman"/>
                <a:cs typeface="Times New Roman"/>
              </a:rPr>
              <a:t> is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30</a:t>
            </a:r>
            <a:r>
              <a:rPr sz="2000" spc="8" dirty="0">
                <a:latin typeface="Times New Roman"/>
                <a:cs typeface="Times New Roman"/>
              </a:rPr>
              <a:t> m  </a:t>
            </a:r>
            <a:r>
              <a:rPr sz="2000" spc="4" dirty="0">
                <a:latin typeface="Times New Roman"/>
                <a:cs typeface="Times New Roman"/>
              </a:rPr>
              <a:t>above  the 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centerline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of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pipe.</a:t>
            </a:r>
            <a:r>
              <a:rPr sz="2000" spc="-19" dirty="0">
                <a:latin typeface="Times New Roman"/>
                <a:cs typeface="Times New Roman"/>
              </a:rPr>
              <a:t> </a:t>
            </a:r>
            <a:r>
              <a:rPr sz="2000" spc="11" dirty="0">
                <a:latin typeface="Times New Roman"/>
                <a:cs typeface="Times New Roman"/>
              </a:rPr>
              <a:t>The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pipe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entrance </a:t>
            </a:r>
            <a:r>
              <a:rPr sz="2000" spc="4" dirty="0">
                <a:latin typeface="Times New Roman"/>
                <a:cs typeface="Times New Roman"/>
              </a:rPr>
              <a:t>is sharp-</a:t>
            </a:r>
            <a:endParaRPr sz="2000" dirty="0">
              <a:latin typeface="Times New Roman"/>
              <a:cs typeface="Times New Roman"/>
            </a:endParaRPr>
          </a:p>
          <a:p>
            <a:pPr marL="38100" algn="just">
              <a:spcBef>
                <a:spcPts val="533"/>
              </a:spcBef>
            </a:pPr>
            <a:r>
              <a:rPr sz="2000" spc="4" dirty="0">
                <a:latin typeface="Times New Roman"/>
                <a:cs typeface="Times New Roman"/>
              </a:rPr>
              <a:t>edged,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and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losses</a:t>
            </a:r>
            <a:r>
              <a:rPr sz="2000" spc="4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associated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with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connection</a:t>
            </a:r>
            <a:endParaRPr sz="2000" dirty="0">
              <a:latin typeface="Times New Roman"/>
              <a:cs typeface="Times New Roman"/>
            </a:endParaRPr>
          </a:p>
          <a:p>
            <a:pPr marL="38100" marR="1839278" algn="just">
              <a:lnSpc>
                <a:spcPct val="145400"/>
              </a:lnSpc>
              <a:spcBef>
                <a:spcPts val="8"/>
              </a:spcBef>
            </a:pPr>
            <a:r>
              <a:rPr sz="2000" spc="8" dirty="0">
                <a:latin typeface="Times New Roman"/>
                <a:cs typeface="Times New Roman"/>
              </a:rPr>
              <a:t>of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the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pump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are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negligible.</a:t>
            </a:r>
            <a:r>
              <a:rPr sz="2000" spc="4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Find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required </a:t>
            </a:r>
            <a:r>
              <a:rPr sz="2000" spc="-233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pumping </a:t>
            </a:r>
            <a:r>
              <a:rPr sz="2000" spc="8" dirty="0">
                <a:latin typeface="Times New Roman"/>
                <a:cs typeface="Times New Roman"/>
              </a:rPr>
              <a:t>head </a:t>
            </a:r>
            <a:r>
              <a:rPr sz="2000" dirty="0">
                <a:latin typeface="Times New Roman"/>
                <a:cs typeface="Times New Roman"/>
              </a:rPr>
              <a:t>and the </a:t>
            </a:r>
            <a:r>
              <a:rPr sz="2000" spc="4" dirty="0">
                <a:latin typeface="Times New Roman"/>
                <a:cs typeface="Times New Roman"/>
              </a:rPr>
              <a:t>minimum pumping </a:t>
            </a:r>
            <a:r>
              <a:rPr sz="2000" spc="8" dirty="0">
                <a:latin typeface="Times New Roman"/>
                <a:cs typeface="Times New Roman"/>
              </a:rPr>
              <a:t>power 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to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maintain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indicated</a:t>
            </a:r>
            <a:r>
              <a:rPr sz="2000" dirty="0">
                <a:latin typeface="Times New Roman"/>
                <a:cs typeface="Times New Roman"/>
              </a:rPr>
              <a:t> flow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rate.</a:t>
            </a:r>
          </a:p>
          <a:p>
            <a:pPr>
              <a:spcBef>
                <a:spcPts val="19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38100" marR="32385" algn="just">
              <a:lnSpc>
                <a:spcPct val="145800"/>
              </a:lnSpc>
            </a:pPr>
            <a:r>
              <a:rPr sz="2000" b="1" i="1" spc="8" dirty="0">
                <a:latin typeface="Times New Roman"/>
                <a:cs typeface="Times New Roman"/>
              </a:rPr>
              <a:t>Ex </a:t>
            </a:r>
            <a:r>
              <a:rPr sz="2000" b="1" i="1" spc="4" dirty="0">
                <a:latin typeface="Times New Roman"/>
                <a:cs typeface="Times New Roman"/>
              </a:rPr>
              <a:t>3-9: </a:t>
            </a:r>
            <a:r>
              <a:rPr sz="2000" spc="4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4" dirty="0">
                <a:latin typeface="Times New Roman"/>
                <a:cs typeface="Times New Roman"/>
              </a:rPr>
              <a:t>commercial steel parallel pipe system shown, pipe 1 </a:t>
            </a:r>
            <a:r>
              <a:rPr sz="2000" spc="8" dirty="0">
                <a:latin typeface="Times New Roman"/>
                <a:cs typeface="Times New Roman"/>
              </a:rPr>
              <a:t>has </a:t>
            </a:r>
            <a:r>
              <a:rPr sz="2000" spc="4" dirty="0">
                <a:latin typeface="Times New Roman"/>
                <a:cs typeface="Times New Roman"/>
              </a:rPr>
              <a:t>a </a:t>
            </a:r>
            <a:r>
              <a:rPr sz="2000" dirty="0">
                <a:latin typeface="Times New Roman"/>
                <a:cs typeface="Times New Roman"/>
              </a:rPr>
              <a:t>length </a:t>
            </a:r>
            <a:r>
              <a:rPr sz="2000" spc="4" dirty="0">
                <a:latin typeface="Times New Roman"/>
                <a:cs typeface="Times New Roman"/>
              </a:rPr>
              <a:t>of 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1000 </a:t>
            </a:r>
            <a:r>
              <a:rPr sz="2000" spc="8" dirty="0">
                <a:latin typeface="Times New Roman"/>
                <a:cs typeface="Times New Roman"/>
              </a:rPr>
              <a:t>m and </a:t>
            </a:r>
            <a:r>
              <a:rPr sz="2000" spc="4" dirty="0">
                <a:latin typeface="Times New Roman"/>
                <a:cs typeface="Times New Roman"/>
              </a:rPr>
              <a:t>diameter </a:t>
            </a:r>
            <a:r>
              <a:rPr sz="2000" spc="8" dirty="0">
                <a:latin typeface="Times New Roman"/>
                <a:cs typeface="Times New Roman"/>
              </a:rPr>
              <a:t>of </a:t>
            </a:r>
            <a:r>
              <a:rPr sz="2000" spc="4" dirty="0">
                <a:latin typeface="Times New Roman"/>
                <a:cs typeface="Times New Roman"/>
              </a:rPr>
              <a:t>50 cm. </a:t>
            </a:r>
            <a:r>
              <a:rPr sz="2000" spc="8" dirty="0">
                <a:latin typeface="Times New Roman"/>
                <a:cs typeface="Times New Roman"/>
              </a:rPr>
              <a:t>Pipe </a:t>
            </a:r>
            <a:r>
              <a:rPr sz="2000" spc="4" dirty="0">
                <a:latin typeface="Times New Roman"/>
                <a:cs typeface="Times New Roman"/>
              </a:rPr>
              <a:t>2 </a:t>
            </a:r>
            <a:r>
              <a:rPr sz="2000" spc="8" dirty="0">
                <a:latin typeface="Times New Roman"/>
                <a:cs typeface="Times New Roman"/>
              </a:rPr>
              <a:t>is </a:t>
            </a:r>
            <a:r>
              <a:rPr sz="2000" spc="4" dirty="0">
                <a:latin typeface="Times New Roman"/>
                <a:cs typeface="Times New Roman"/>
              </a:rPr>
              <a:t>1500m </a:t>
            </a:r>
            <a:r>
              <a:rPr sz="2000" dirty="0">
                <a:latin typeface="Times New Roman"/>
                <a:cs typeface="Times New Roman"/>
              </a:rPr>
              <a:t>long </a:t>
            </a:r>
            <a:r>
              <a:rPr sz="2000" spc="4" dirty="0">
                <a:latin typeface="Times New Roman"/>
                <a:cs typeface="Times New Roman"/>
              </a:rPr>
              <a:t>and </a:t>
            </a:r>
            <a:r>
              <a:rPr sz="2000" spc="8" dirty="0">
                <a:latin typeface="Times New Roman"/>
                <a:cs typeface="Times New Roman"/>
              </a:rPr>
              <a:t>40cm in </a:t>
            </a:r>
            <a:r>
              <a:rPr sz="2000" spc="4" dirty="0">
                <a:latin typeface="Times New Roman"/>
                <a:cs typeface="Times New Roman"/>
              </a:rPr>
              <a:t>diameter. </a:t>
            </a:r>
            <a:r>
              <a:rPr sz="2000" spc="8" dirty="0">
                <a:latin typeface="Times New Roman"/>
                <a:cs typeface="Times New Roman"/>
              </a:rPr>
              <a:t>What </a:t>
            </a:r>
            <a:r>
              <a:rPr sz="2000" spc="-8" dirty="0">
                <a:latin typeface="Times New Roman"/>
                <a:cs typeface="Times New Roman"/>
              </a:rPr>
              <a:t>is </a:t>
            </a:r>
            <a:r>
              <a:rPr sz="2000" spc="-4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division </a:t>
            </a:r>
            <a:r>
              <a:rPr sz="2000" spc="8" dirty="0">
                <a:latin typeface="Times New Roman"/>
                <a:cs typeface="Times New Roman"/>
              </a:rPr>
              <a:t>of</a:t>
            </a:r>
            <a:r>
              <a:rPr sz="2000" spc="1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8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flow</a:t>
            </a:r>
            <a:r>
              <a:rPr sz="2000" spc="11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of</a:t>
            </a:r>
            <a:r>
              <a:rPr sz="2000" spc="8" dirty="0">
                <a:latin typeface="Times New Roman"/>
                <a:cs typeface="Times New Roman"/>
              </a:rPr>
              <a:t> water </a:t>
            </a:r>
            <a:r>
              <a:rPr sz="2000" spc="4" dirty="0">
                <a:latin typeface="Times New Roman"/>
                <a:cs typeface="Times New Roman"/>
              </a:rPr>
              <a:t>at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100</a:t>
            </a:r>
            <a:r>
              <a:rPr sz="2000" b="1" spc="5" baseline="29411" dirty="0">
                <a:latin typeface="Times New Roman"/>
                <a:cs typeface="Times New Roman"/>
              </a:rPr>
              <a:t>o</a:t>
            </a:r>
            <a:r>
              <a:rPr sz="2000" spc="4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4" dirty="0">
                <a:latin typeface="Times New Roman"/>
                <a:cs typeface="Times New Roman"/>
              </a:rPr>
              <a:t>if</a:t>
            </a:r>
            <a:r>
              <a:rPr sz="2000" spc="19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total</a:t>
            </a:r>
          </a:p>
          <a:p>
            <a:pPr marL="38100" marR="1677829" algn="just">
              <a:lnSpc>
                <a:spcPct val="145400"/>
              </a:lnSpc>
            </a:pPr>
            <a:r>
              <a:rPr sz="2000" dirty="0">
                <a:latin typeface="Times New Roman"/>
                <a:cs typeface="Times New Roman"/>
              </a:rPr>
              <a:t>discharge </a:t>
            </a:r>
            <a:r>
              <a:rPr sz="2000" spc="8" dirty="0">
                <a:latin typeface="Times New Roman"/>
                <a:cs typeface="Times New Roman"/>
              </a:rPr>
              <a:t>is </a:t>
            </a:r>
            <a:r>
              <a:rPr sz="2000" spc="-4" dirty="0">
                <a:latin typeface="Times New Roman"/>
                <a:cs typeface="Times New Roman"/>
              </a:rPr>
              <a:t>to </a:t>
            </a:r>
            <a:r>
              <a:rPr sz="2000" spc="8" dirty="0">
                <a:latin typeface="Times New Roman"/>
                <a:cs typeface="Times New Roman"/>
              </a:rPr>
              <a:t>be </a:t>
            </a:r>
            <a:r>
              <a:rPr sz="2000" spc="4" dirty="0">
                <a:latin typeface="Times New Roman"/>
                <a:cs typeface="Times New Roman"/>
              </a:rPr>
              <a:t>1.2m</a:t>
            </a:r>
            <a:r>
              <a:rPr sz="2000" b="1" spc="5" baseline="32679" dirty="0">
                <a:latin typeface="Times New Roman"/>
                <a:cs typeface="Times New Roman"/>
              </a:rPr>
              <a:t>3</a:t>
            </a:r>
            <a:r>
              <a:rPr sz="2000" spc="4" dirty="0">
                <a:latin typeface="Times New Roman"/>
                <a:cs typeface="Times New Roman"/>
              </a:rPr>
              <a:t>/s, </a:t>
            </a:r>
            <a:r>
              <a:rPr sz="2000" spc="8" dirty="0">
                <a:latin typeface="Times New Roman"/>
                <a:cs typeface="Times New Roman"/>
              </a:rPr>
              <a:t>and </a:t>
            </a:r>
            <a:r>
              <a:rPr sz="2000" spc="4" dirty="0">
                <a:latin typeface="Times New Roman"/>
                <a:cs typeface="Times New Roman"/>
              </a:rPr>
              <a:t>the two pipes </a:t>
            </a:r>
            <a:r>
              <a:rPr sz="2000" dirty="0">
                <a:latin typeface="Times New Roman"/>
                <a:cs typeface="Times New Roman"/>
              </a:rPr>
              <a:t>have </a:t>
            </a:r>
            <a:r>
              <a:rPr sz="2000" spc="4" dirty="0">
                <a:latin typeface="Times New Roman"/>
                <a:cs typeface="Times New Roman"/>
              </a:rPr>
              <a:t> </a:t>
            </a:r>
            <a:r>
              <a:rPr sz="2000" spc="8" dirty="0">
                <a:latin typeface="Times New Roman"/>
                <a:cs typeface="Times New Roman"/>
              </a:rPr>
              <a:t>same</a:t>
            </a:r>
            <a:r>
              <a:rPr sz="2000" spc="-8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friction factor.</a:t>
            </a: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33261" y="7467600"/>
            <a:ext cx="2988655" cy="135559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677400" y="5365738"/>
            <a:ext cx="3220453" cy="1644661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4755060" y="8292535"/>
            <a:ext cx="284331" cy="12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"/>
            <a:r>
              <a:rPr spc="8" dirty="0"/>
              <a:t>30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1250</Words>
  <Application>Microsoft Office PowerPoint</Application>
  <PresentationFormat>Custom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Cambria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FLUID DYNAMICS CHAPTER THREE</dc:title>
  <cp:lastModifiedBy>Ram Computer</cp:lastModifiedBy>
  <cp:revision>2</cp:revision>
  <dcterms:created xsi:type="dcterms:W3CDTF">2024-05-27T20:20:45Z</dcterms:created>
  <dcterms:modified xsi:type="dcterms:W3CDTF">2024-05-27T20:28:53Z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2024-04-12T00:00:00Z</vt:filetime>
  </property>
  <property fmtid="{D5CDD505-2E9C-101B-9397-08002B2CF9AE}" pid="3" name="LastSaved">
    <vt:filetime>2024-05-27T00:00:00Z</vt:filetime>
  </property>
</Properties>
</file>