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0" r:id="rId3"/>
    <p:sldId id="281" r:id="rId4"/>
    <p:sldId id="285" r:id="rId5"/>
    <p:sldId id="282" r:id="rId6"/>
    <p:sldId id="283" r:id="rId7"/>
    <p:sldId id="284" r:id="rId8"/>
    <p:sldId id="260" r:id="rId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3344" autoAdjust="0"/>
    <p:restoredTop sz="93969" autoAdjust="0"/>
  </p:normalViewPr>
  <p:slideViewPr>
    <p:cSldViewPr>
      <p:cViewPr>
        <p:scale>
          <a:sx n="70" d="100"/>
          <a:sy n="70" d="100"/>
        </p:scale>
        <p:origin x="-10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4/14/2020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4/14/2020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4/14/2020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4/14/2020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714348" y="549840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Oval 28"/>
          <p:cNvSpPr/>
          <p:nvPr/>
        </p:nvSpPr>
        <p:spPr>
          <a:xfrm>
            <a:off x="704824" y="5173008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920413" y="214290"/>
            <a:ext cx="6509239" cy="3886200"/>
          </a:xfrm>
        </p:spPr>
        <p:txBody>
          <a:bodyPr>
            <a:normAutofit/>
          </a:bodyPr>
          <a:lstStyle>
            <a:extLst/>
          </a:lstStyle>
          <a:p>
            <a:r>
              <a:rPr sz="4400" smtClean="0"/>
              <a:t>FLUID MECHANICS</a:t>
            </a:r>
            <a:br>
              <a:rPr sz="4400" smtClean="0"/>
            </a:br>
            <a:r>
              <a:rPr sz="3600" smtClean="0"/>
              <a:t>CHAPTER TWO</a:t>
            </a:r>
            <a:br>
              <a:rPr sz="3600" smtClean="0"/>
            </a:br>
            <a:r>
              <a:rPr sz="3600" smtClean="0"/>
              <a:t>PART THREE</a:t>
            </a:r>
            <a:endParaRPr lang="en-US" sz="4400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928662" y="5041580"/>
            <a:ext cx="7383922" cy="857256"/>
          </a:xfrm>
        </p:spPr>
        <p:txBody>
          <a:bodyPr>
            <a:noAutofit/>
          </a:bodyPr>
          <a:lstStyle>
            <a:extLst/>
          </a:lstStyle>
          <a:p>
            <a:pPr algn="l">
              <a:lnSpc>
                <a:spcPct val="150000"/>
              </a:lnSpc>
            </a:pPr>
            <a:r>
              <a:rPr lang="en-US" b="1" dirty="0" smtClean="0"/>
              <a:t>HYDROSTATIC FORCES ON SUBMERGED PLANE SURFACES-EX 2</a:t>
            </a: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b="1" dirty="0" smtClean="0"/>
              <a:t>HYDROSTATIC FORCES ON INCLINED SUBMERGED PLANE SURFACES</a:t>
            </a:r>
          </a:p>
          <a:p>
            <a:pPr algn="l"/>
            <a:endParaRPr lang="en-US" dirty="0"/>
          </a:p>
        </p:txBody>
      </p:sp>
      <p:pic>
        <p:nvPicPr>
          <p:cNvPr id="6" name="~PP1944.WAV">
            <a:hlinkClick r:id="" action="ppaction://media"/>
          </p:cNvPr>
          <p:cNvPicPr>
            <a:picLocks noRot="1" noChangeAspect="1"/>
          </p:cNvPicPr>
          <p:nvPr>
            <a:wavAudioFile r:embed="rId1" name="~PP194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1214414" cy="90009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 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76" y="-71462"/>
            <a:ext cx="9001124" cy="307183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en-US" dirty="0" smtClean="0"/>
              <a:t>A rectangular gate 1.8 m tall and 1.5 m wide in the side of an open tank is</a:t>
            </a:r>
          </a:p>
          <a:p>
            <a:pPr lvl="0" algn="just">
              <a:spcBef>
                <a:spcPct val="0"/>
              </a:spcBef>
            </a:pPr>
            <a:r>
              <a:rPr lang="en-US" dirty="0" smtClean="0"/>
              <a:t>             held in place by the force </a:t>
            </a:r>
            <a:r>
              <a:rPr lang="en-US" b="1" dirty="0" smtClean="0"/>
              <a:t>F</a:t>
            </a:r>
            <a:r>
              <a:rPr lang="en-US" dirty="0" smtClean="0"/>
              <a:t> as indicated in Figure. The weight of the gate is negligible, and the hinge at </a:t>
            </a:r>
            <a:r>
              <a:rPr lang="en-US" b="1" dirty="0" smtClean="0"/>
              <a:t>O</a:t>
            </a:r>
            <a:r>
              <a:rPr lang="en-US" dirty="0" smtClean="0"/>
              <a:t> is frictionless. (a) Determine the water depth, </a:t>
            </a:r>
            <a:r>
              <a:rPr lang="en-US" b="1" dirty="0" smtClean="0"/>
              <a:t>z</a:t>
            </a:r>
            <a:r>
              <a:rPr lang="en-US" dirty="0" smtClean="0"/>
              <a:t>, if the resultant hydrostatic force of the water acts 75 cm above the bottom of the gate, i.e., it is collinear with the applied force </a:t>
            </a:r>
            <a:r>
              <a:rPr lang="en-US" b="1" dirty="0" smtClean="0"/>
              <a:t>F. (b)</a:t>
            </a:r>
            <a:r>
              <a:rPr lang="en-US" dirty="0" smtClean="0"/>
              <a:t> For the depth of part </a:t>
            </a:r>
            <a:r>
              <a:rPr lang="en-US" b="1" dirty="0" smtClean="0"/>
              <a:t>(a),</a:t>
            </a:r>
            <a:r>
              <a:rPr lang="en-US" dirty="0" smtClean="0"/>
              <a:t> determine the magnitude of the resultant hydrostatic force.</a:t>
            </a:r>
            <a:r>
              <a:rPr lang="en-US" b="1" dirty="0" smtClean="0"/>
              <a:t>.</a:t>
            </a:r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en-US" b="1" i="1" u="sng" kern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Solution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lvl="0" algn="just">
              <a:spcBef>
                <a:spcPct val="0"/>
              </a:spcBef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Assumption:-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1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0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314324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14752"/>
            <a:ext cx="2992153" cy="642942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42844" y="5381826"/>
            <a:ext cx="61436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z = 6.3 m  and </a:t>
            </a:r>
            <a:endParaRPr kumimoji="0" lang="en-US" sz="1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s = 6.3 – 1.8 = 4.5 m</a:t>
            </a:r>
            <a:endParaRPr kumimoji="0" lang="en-US" sz="1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000" i="0" u="none" strike="noStrike" normalizeH="0" baseline="-300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000" i="1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000" i="1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1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kumimoji="0" lang="en-US" sz="2000" i="1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(s + b/2 ) 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A</a:t>
            </a:r>
            <a:endParaRPr kumimoji="0" lang="en-US" sz="2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2000" i="0" u="none" strike="noStrike" normalizeH="0" baseline="-3000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= 1000 </a:t>
            </a:r>
            <a:r>
              <a:rPr kumimoji="0" lang="en-US" sz="2000" i="1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9.81 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(4.5</a:t>
            </a:r>
            <a:r>
              <a:rPr kumimoji="0" lang="en-US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+0.9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en-US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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(1.5 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1.8) ≈ 143 </a:t>
            </a:r>
            <a:r>
              <a:rPr kumimoji="0" lang="en-US" sz="2000" i="0" u="none" strike="noStrike" normalizeH="0" baseline="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kN</a:t>
            </a:r>
            <a:r>
              <a:rPr kumimoji="0" lang="en-US" sz="1000" i="0" u="none" strike="noStrike" normalizeH="0" baseline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  <a:sym typeface="Symbol" pitchFamily="18" charset="2"/>
              </a:rPr>
              <a:t> </a:t>
            </a:r>
            <a:endParaRPr kumimoji="0" lang="en-US" sz="2000" i="0" u="none" strike="noStrike" normalizeH="0" baseline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62488"/>
            <a:ext cx="8267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4" y="71414"/>
            <a:ext cx="8643966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SUBMERGEDINCLINED  PLANE SURFACES:</a:t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60674" y="928670"/>
            <a:ext cx="4239882" cy="2714644"/>
          </a:xfrm>
          <a:prstGeom prst="rect">
            <a:avLst/>
          </a:prstGeom>
          <a:noFill/>
        </p:spPr>
      </p:pic>
      <p:pic>
        <p:nvPicPr>
          <p:cNvPr id="4097" name="Picture 7"/>
          <p:cNvPicPr>
            <a:picLocks noChangeAspect="1" noChangeArrowheads="1"/>
          </p:cNvPicPr>
          <p:nvPr/>
        </p:nvPicPr>
        <p:blipFill>
          <a:blip r:embed="rId3">
            <a:lum bright="-10000" contrast="16000"/>
          </a:blip>
          <a:srcRect/>
          <a:stretch>
            <a:fillRect/>
          </a:stretch>
        </p:blipFill>
        <p:spPr bwMode="auto">
          <a:xfrm>
            <a:off x="4714876" y="928670"/>
            <a:ext cx="3586168" cy="276891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4000504"/>
            <a:ext cx="6643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</a:t>
            </a:r>
            <a:r>
              <a:rPr kumimoji="0" lang="en-US" sz="2800" b="1" i="1" u="none" strike="noStrike" cap="none" normalizeH="0" baseline="-3000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800" b="1" i="1" u="none" strike="noStrike" cap="none" normalizeH="0" baseline="-3000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sinθ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)A = (Po + 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2800" b="1" i="1" u="none" strike="noStrike" cap="none" normalizeH="0" baseline="-3000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)A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5286412" cy="9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5742"/>
            <a:ext cx="1214414" cy="90009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 3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76" y="-24"/>
            <a:ext cx="8715404" cy="1143008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dirty="0" smtClean="0"/>
              <a:t>            The shown gate is hinged at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smtClean="0"/>
              <a:t>. The gate is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 m</a:t>
            </a:r>
            <a:r>
              <a:rPr lang="en-US" dirty="0" smtClean="0"/>
              <a:t> wide normal to the plane of the diagram. Calculate the force required at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to hold the gate closed.</a:t>
            </a:r>
            <a:endParaRPr lang="en-US" b="1" dirty="0" smtClean="0"/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14282" y="571480"/>
            <a:ext cx="8715404" cy="2643206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b="1" i="1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Solution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sin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30 = 1.5 / l          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    </a:t>
            </a:r>
            <a:r>
              <a:rPr lang="en-US" b="1" i="1" kern="0" baseline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= 3 m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(s + b/2 )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A</a:t>
            </a:r>
            <a:endParaRPr lang="en-US" dirty="0" smtClean="0">
              <a:ln w="10160">
                <a:solidFill>
                  <a:schemeClr val="tx1"/>
                </a:solidFill>
                <a:prstDash val="solid"/>
              </a:ln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=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1000  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9.81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(3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+ 1.5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)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(3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3)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 ≈ 397 </a:t>
            </a:r>
            <a:r>
              <a:rPr lang="en-US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kN</a:t>
            </a:r>
            <a:endParaRPr lang="en-US" dirty="0" smtClean="0">
              <a:ln w="10160">
                <a:solidFill>
                  <a:schemeClr val="tx1"/>
                </a:solidFill>
                <a:prstDash val="solid"/>
              </a:ln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3" y="785794"/>
            <a:ext cx="21431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786058"/>
            <a:ext cx="3500462" cy="755286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529019"/>
            <a:ext cx="5372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-32" y="4429132"/>
            <a:ext cx="8715404" cy="264323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y</a:t>
            </a:r>
            <a:r>
              <a:rPr lang="en-US" sz="1600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p</a:t>
            </a: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= 4.67 m  = Center of Pressure or position of the F</a:t>
            </a:r>
            <a:r>
              <a:rPr lang="en-US" sz="1600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R</a:t>
            </a: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 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from the water surface (Point B)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L</a:t>
            </a:r>
            <a:r>
              <a:rPr lang="en-US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1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= position of the </a:t>
            </a:r>
            <a:r>
              <a:rPr lang="en-US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i="1" kern="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from the gate pin </a:t>
            </a:r>
            <a:r>
              <a:rPr lang="en-US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 </a:t>
            </a:r>
            <a:endParaRPr lang="en-US" b="1" i="1" kern="0" dirty="0" smtClean="0">
              <a:solidFill>
                <a:schemeClr val="tx1">
                  <a:shade val="75000"/>
                </a:schemeClr>
              </a:solidFill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L</a:t>
            </a:r>
            <a:r>
              <a:rPr lang="en-US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1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= 4.67 – 3 = 1.67 m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i="1" kern="0" dirty="0" smtClean="0">
                <a:solidFill>
                  <a:schemeClr val="tx1">
                    <a:shade val="75000"/>
                  </a:schemeClr>
                </a:solidFill>
              </a:rPr>
              <a:t>Σ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M</a:t>
            </a:r>
            <a:r>
              <a:rPr lang="en-US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H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=0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397 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 1.67 = F   3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F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ea typeface="Calibri" pitchFamily="34" charset="0"/>
                <a:cs typeface="Times New Roman" pitchFamily="18" charset="0"/>
              </a:rPr>
              <a:t>≈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 221 </a:t>
            </a:r>
            <a:r>
              <a:rPr lang="en-US" b="1" i="1" kern="0" dirty="0" err="1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kN</a:t>
            </a:r>
            <a:endParaRPr lang="en-US" b="1" i="1" kern="0" dirty="0" smtClean="0">
              <a:solidFill>
                <a:schemeClr val="tx1">
                  <a:shade val="75000"/>
                </a:schemeClr>
              </a:solidFill>
            </a:endParaRPr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2724" y="2214554"/>
            <a:ext cx="36512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5742"/>
            <a:ext cx="1214414" cy="90009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 4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142852"/>
            <a:ext cx="8715404" cy="171451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dirty="0" smtClean="0"/>
              <a:t>            A 5-m-wide rectangular gate shown in Figure, is hinged at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 smtClean="0"/>
              <a:t> and leans against the floor at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making an angle of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45°</a:t>
            </a:r>
            <a:r>
              <a:rPr lang="en-US" dirty="0" smtClean="0"/>
              <a:t> with the horizontal. The gate is to be opened from its lower edge by applying a normal force at its center. Find the minimum force </a:t>
            </a:r>
            <a:r>
              <a:rPr lang="en-US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/>
              <a:t> required to open the water gate.</a:t>
            </a:r>
            <a:endParaRPr lang="en-US" b="1" dirty="0" smtClean="0"/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5718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4341" y="3430288"/>
            <a:ext cx="6609691" cy="34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14282" y="571480"/>
            <a:ext cx="8715404" cy="521497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b="1" i="1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Solution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sin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45 = 3 / L          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shade val="75000"/>
                  </a:schemeClr>
                </a:solidFill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    </a:t>
            </a:r>
            <a:r>
              <a:rPr lang="en-US" b="1" i="1" kern="0" baseline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= 4.243 m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i="1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(s + b/2 )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A</a:t>
            </a:r>
            <a:endParaRPr lang="en-US" dirty="0" smtClean="0">
              <a:ln w="10160">
                <a:solidFill>
                  <a:schemeClr val="tx1"/>
                </a:solidFill>
                <a:prstDash val="solid"/>
              </a:ln>
              <a:latin typeface="+mj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=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1000  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9.81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(0.5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+ 1.5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)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 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(5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4.243)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F</a:t>
            </a:r>
            <a:r>
              <a:rPr lang="en-US" baseline="-30000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  ≈ 416 </a:t>
            </a:r>
            <a:r>
              <a:rPr lang="en-US" dirty="0" err="1" smtClean="0">
                <a:ln w="10160">
                  <a:solidFill>
                    <a:schemeClr val="tx1"/>
                  </a:solidFill>
                  <a:prstDash val="solid"/>
                </a:ln>
                <a:latin typeface="+mj-lt"/>
                <a:ea typeface="Calibri" pitchFamily="34" charset="0"/>
                <a:cs typeface="Times New Roman" pitchFamily="18" charset="0"/>
              </a:rPr>
              <a:t>kN</a:t>
            </a:r>
            <a:endParaRPr lang="en-US" dirty="0" smtClean="0">
              <a:ln w="10160">
                <a:solidFill>
                  <a:schemeClr val="tx1"/>
                </a:solidFill>
                <a:prstDash val="solid"/>
              </a:ln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sin 45 = 0.5 / l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l = 0.7071 m</a:t>
            </a:r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822" y="2884792"/>
            <a:ext cx="7584210" cy="39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42844" y="1785926"/>
            <a:ext cx="8715404" cy="571504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 kern="0" dirty="0" smtClean="0">
                <a:solidFill>
                  <a:schemeClr val="tx1">
                    <a:shade val="75000"/>
                  </a:schemeClr>
                </a:solidFill>
              </a:rPr>
              <a:t>y</a:t>
            </a:r>
            <a:r>
              <a:rPr lang="en-US" sz="2400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p</a:t>
            </a:r>
            <a:r>
              <a:rPr lang="en-US" sz="2400" b="1" i="1" kern="0" dirty="0" smtClean="0">
                <a:solidFill>
                  <a:schemeClr val="tx1">
                    <a:shade val="75000"/>
                  </a:schemeClr>
                </a:solidFill>
              </a:rPr>
              <a:t>= 3.359 m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3500462" cy="755286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362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5752" y="142852"/>
            <a:ext cx="8715404" cy="285752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y</a:t>
            </a:r>
            <a:r>
              <a:rPr lang="en-US" sz="1600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p</a:t>
            </a: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= 3.359 m  = Center of Pressure or position of the F</a:t>
            </a:r>
            <a:r>
              <a:rPr lang="en-US" sz="1600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R</a:t>
            </a:r>
            <a:r>
              <a:rPr lang="en-US" sz="1600" b="1" i="1" kern="0" dirty="0" smtClean="0">
                <a:solidFill>
                  <a:schemeClr val="tx1">
                    <a:shade val="75000"/>
                  </a:schemeClr>
                </a:solidFill>
              </a:rPr>
              <a:t> from the water surface (Point C)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L</a:t>
            </a:r>
            <a:r>
              <a:rPr lang="en-US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1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= position of the </a:t>
            </a:r>
            <a:r>
              <a:rPr lang="en-US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i="1" kern="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from the gate pin </a:t>
            </a:r>
            <a:r>
              <a:rPr lang="en-US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 </a:t>
            </a:r>
            <a:endParaRPr lang="en-US" b="1" i="1" kern="0" dirty="0" smtClean="0">
              <a:solidFill>
                <a:schemeClr val="tx1">
                  <a:shade val="75000"/>
                </a:schemeClr>
              </a:solidFill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L</a:t>
            </a:r>
            <a:r>
              <a:rPr lang="en-US" b="1" i="1" kern="0" baseline="-25000" dirty="0" smtClean="0">
                <a:solidFill>
                  <a:schemeClr val="tx1">
                    <a:shade val="75000"/>
                  </a:schemeClr>
                </a:solidFill>
              </a:rPr>
              <a:t>1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= 3.359 – 0.7071 = 2.6519 m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i="1" kern="0" dirty="0" smtClean="0">
                <a:solidFill>
                  <a:schemeClr val="tx1">
                    <a:shade val="75000"/>
                  </a:schemeClr>
                </a:solidFill>
              </a:rPr>
              <a:t>Σ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 MB =0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</a:rPr>
              <a:t>416 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 2.6519 = F   (4.243/2)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F </a:t>
            </a:r>
            <a:r>
              <a:rPr lang="en-US" dirty="0" smtClean="0">
                <a:ln w="10160">
                  <a:solidFill>
                    <a:schemeClr val="tx1"/>
                  </a:solidFill>
                  <a:prstDash val="solid"/>
                </a:ln>
                <a:ea typeface="Calibri" pitchFamily="34" charset="0"/>
                <a:cs typeface="Times New Roman" pitchFamily="18" charset="0"/>
              </a:rPr>
              <a:t>≈</a:t>
            </a:r>
            <a:r>
              <a:rPr lang="en-US" b="1" i="1" kern="0" dirty="0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 520 </a:t>
            </a:r>
            <a:r>
              <a:rPr lang="en-US" b="1" i="1" kern="0" dirty="0" err="1" smtClean="0">
                <a:solidFill>
                  <a:schemeClr val="tx1">
                    <a:shade val="75000"/>
                  </a:schemeClr>
                </a:solidFill>
                <a:sym typeface="Symbol"/>
              </a:rPr>
              <a:t>kN</a:t>
            </a:r>
            <a:endParaRPr lang="en-US" b="1" i="1" kern="0" dirty="0" smtClean="0">
              <a:solidFill>
                <a:schemeClr val="tx1">
                  <a:shade val="75000"/>
                </a:schemeClr>
              </a:solidFill>
            </a:endParaRPr>
          </a:p>
          <a:p>
            <a:pPr lvl="0" algn="just">
              <a:spcBef>
                <a:spcPct val="0"/>
              </a:spcBef>
            </a:pP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shade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4" y="714356"/>
            <a:ext cx="3500468" cy="234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57533"/>
            <a:ext cx="7463010" cy="38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428596" y="1714488"/>
            <a:ext cx="8229600" cy="1143000"/>
          </a:xfrm>
        </p:spPr>
        <p:txBody>
          <a:bodyPr/>
          <a:lstStyle>
            <a:extLst/>
          </a:lstStyle>
          <a:p>
            <a:r>
              <a:rPr lang="en-US" b="0" dirty="0" smtClean="0">
                <a:effectLst/>
                <a:latin typeface="Andy" pitchFamily="66" charset="0"/>
                <a:cs typeface="Times New Roman" pitchFamily="18" charset="0"/>
              </a:rPr>
              <a:t>END OF THE SECOND PART</a:t>
            </a:r>
            <a:endParaRPr lang="en-US" b="0" dirty="0">
              <a:effectLst/>
              <a:latin typeface="Andy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14324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528</Words>
  <Application>Microsoft Office PowerPoint</Application>
  <PresentationFormat>On-screen Show (4:3)</PresentationFormat>
  <Paragraphs>50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QuizShow</vt:lpstr>
      <vt:lpstr>FLUID MECHANICS CHAPTER TWO PART THREE</vt:lpstr>
      <vt:lpstr>Ex 2:</vt:lpstr>
      <vt:lpstr> SUBMERGEDINCLINED  PLANE SURFACES: </vt:lpstr>
      <vt:lpstr>Ex 3:</vt:lpstr>
      <vt:lpstr>Ex 4: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2020-03-19T20:08:32Z</dcterms:created>
  <dcterms:modified xsi:type="dcterms:W3CDTF">2020-04-14T14:52:35Z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