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60FDD-382F-4834-843B-961D421CCFF8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A3A6A-E468-4E31-A46D-7AF8C20C5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4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FA3A6A-E468-4E31-A46D-7AF8C20C54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C9FF-9B7C-4586-BD33-C1D76E00F96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6213F-2B3D-46CB-919F-D77E2C4A0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ar-IQ" b="1" dirty="0"/>
              <a:t>*الامم المتحدة *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/>
              <a:t>تمهيد :</a:t>
            </a:r>
            <a:endParaRPr lang="en-US" dirty="0"/>
          </a:p>
          <a:p>
            <a:pPr algn="r" rtl="1"/>
            <a:r>
              <a:rPr lang="ar-IQ" b="1" dirty="0"/>
              <a:t>احد</a:t>
            </a:r>
            <a:r>
              <a:rPr lang="ar-IQ" dirty="0"/>
              <a:t>ثت الحرب العالمية الاولى تغيرات واسعة في طبيعة العلاقات الدولية و وسائل تنظيمها, تطلب مسالة تحقيق السلام و الامن و الدوليين اقامة الية للامن الجماعي تقع على عاتقها مسوولية تنفيذ الضمانات المتبادلة بين الدول . </a:t>
            </a:r>
            <a:endParaRPr lang="en-US" dirty="0"/>
          </a:p>
          <a:p>
            <a:pPr algn="r" rtl="1"/>
            <a:r>
              <a:rPr lang="ar-IQ" dirty="0"/>
              <a:t>و لهذا الهدف تم تاسيس عصبة الامم  . لكن العصبة لم تتمكن من اداء تلك المسؤلية الدولية لوجود ثغرات و عيوب خطيرة في ميثاق العصبة , على سبيل الميثال : لم يتم تحريم الحرب تحريما قاطعا , تتوفر للعصبة اداة عسكرية مستقلة ليتمكن استخدامها لقمع العدوان وردعه , فلامن الجماعي غير ممكن من دون نظام فعال لردع العدوان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533400"/>
            <a:ext cx="8305800" cy="609600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IQ" dirty="0"/>
              <a:t>وبعد المناقشة الحادة استطاعت الدول الصغرى او الاعضاء غير الدائمين بادخال المادة (51) الى ميثاق الامم المتحدة , و الذي ينص على حق الدفاع الشرعي عن النفس على مستوى الفردي او الجماعي او على مستوى دولة , في حال عجز مجلس الامن القيام بمهامه , و هو في الحقيقة حق الشعوب باستخدام كافة الوسائل بما ذلك الكفاح المسلح من اجل الاستقلال </a:t>
            </a:r>
            <a:endParaRPr lang="en-US" dirty="0"/>
          </a:p>
          <a:p>
            <a:pPr algn="r" rtl="1"/>
            <a:r>
              <a:rPr lang="ar-IQ" dirty="0"/>
              <a:t>7-. في 26 / حزيران / 1945  وقعت الدولة المشاركة في المؤتمر سان فرانسيسكو على ميثاق الامم المتحدة وعددها 50 دولة بعدة الاتفاق على الصيغة النهائية لميثاق الامم المتحد , و دخل منظمة الامم المتحدة حيز التنفيذ .</a:t>
            </a:r>
            <a:endParaRPr lang="en-US" dirty="0"/>
          </a:p>
          <a:p>
            <a:pPr algn="r" rtl="1"/>
            <a:r>
              <a:rPr lang="ar-IQ" dirty="0"/>
              <a:t>8-. في 24 / تشرين الاول, بعد قيام اغلبية الدول المؤسيسة و الدول الاعضاء و جميع الدول الكبرى الدائمة العضوية  في مجلس الامن بايداع وثائق التصديق لدى المنظمة وتم اختيار نيويورك مقرا دائما للامم المتحدة .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/>
              <a:t>البنية التنظيمية للامم المتحدة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 algn="r" rtl="1"/>
            <a:r>
              <a:rPr lang="ar-IQ" sz="3600" dirty="0"/>
              <a:t>الجمعية العامة </a:t>
            </a:r>
            <a:endParaRPr lang="en-US" sz="3600" dirty="0"/>
          </a:p>
          <a:p>
            <a:pPr lvl="0" algn="r" rtl="1"/>
            <a:r>
              <a:rPr lang="ar-IQ" sz="3600" dirty="0"/>
              <a:t>مجلس الامن </a:t>
            </a:r>
            <a:endParaRPr lang="en-US" sz="3600" dirty="0"/>
          </a:p>
          <a:p>
            <a:pPr lvl="0" algn="r" rtl="1"/>
            <a:r>
              <a:rPr lang="ar-IQ" sz="3600" dirty="0"/>
              <a:t>المجلس الاقتصادي و الاجتماعي </a:t>
            </a:r>
            <a:endParaRPr lang="en-US" sz="3600" dirty="0"/>
          </a:p>
          <a:p>
            <a:pPr lvl="0" algn="r" rtl="1"/>
            <a:r>
              <a:rPr lang="ar-IQ" sz="3600" dirty="0"/>
              <a:t>مجلس الوصاية </a:t>
            </a:r>
            <a:endParaRPr lang="en-US" sz="3600" dirty="0"/>
          </a:p>
          <a:p>
            <a:pPr lvl="0" algn="r" rtl="1"/>
            <a:r>
              <a:rPr lang="ar-IQ" sz="3600" dirty="0"/>
              <a:t>محكمة العدل الدولية </a:t>
            </a:r>
            <a:endParaRPr lang="en-US" sz="3600" dirty="0"/>
          </a:p>
          <a:p>
            <a:pPr algn="r" rtl="1"/>
            <a:r>
              <a:rPr lang="ar-IQ" sz="3600" dirty="0"/>
              <a:t>الامانة العامة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/>
              <a:t>-. </a:t>
            </a:r>
            <a:r>
              <a:rPr lang="ar-IQ" b="1" dirty="0"/>
              <a:t>الجمعية العامة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19200"/>
            <a:ext cx="8458200" cy="5562600"/>
          </a:xfrm>
        </p:spPr>
        <p:txBody>
          <a:bodyPr>
            <a:noAutofit/>
          </a:bodyPr>
          <a:lstStyle/>
          <a:p>
            <a:pPr lvl="0" algn="r" rtl="1"/>
            <a:r>
              <a:rPr lang="ar-IQ" sz="2400" dirty="0"/>
              <a:t>وهي الهيئة الرئسية في منظمة الامم المتحدة الوحيدة التي تمثل فيها جميع الدول الاعضاء و على نحو متساو , ولكل دولة منها صوت واحد </a:t>
            </a:r>
            <a:endParaRPr lang="en-US" sz="2400" dirty="0"/>
          </a:p>
          <a:p>
            <a:pPr lvl="0" algn="r" rtl="1"/>
            <a:r>
              <a:rPr lang="ar-IQ" sz="2400" dirty="0"/>
              <a:t>وتجتمع الجمعية العامة في دورتها العادية مرة واحد في السنة , تبدا يوم الثلاثاء  من الاسبوع الثالث لشهر ايلول و تستمر اعمالها لمدة ثلاثة اشهر متتالية. </a:t>
            </a:r>
            <a:endParaRPr lang="en-US" sz="2400" dirty="0"/>
          </a:p>
          <a:p>
            <a:pPr lvl="0" algn="r" rtl="1"/>
            <a:r>
              <a:rPr lang="ar-IQ" sz="2400" dirty="0"/>
              <a:t>و من الممكن ان يعقد الجمعية العامة للامم  المتحدة اجتماعاتها</a:t>
            </a:r>
            <a:endParaRPr lang="en-US" sz="2400" dirty="0"/>
          </a:p>
          <a:p>
            <a:pPr lvl="0" algn="r" rtl="1"/>
            <a:r>
              <a:rPr lang="ar-IQ" sz="2400" dirty="0"/>
              <a:t>الطارئة في اي  وقت , اذا طلبت ذلك مجلس الامن , او اغلبية الدول الاعضاء في الامم المتحدة . او بطلب من دولة واحدة تؤديده اغلبية الدول الاعضاء </a:t>
            </a:r>
            <a:endParaRPr lang="en-US" sz="2400" dirty="0"/>
          </a:p>
          <a:p>
            <a:pPr lvl="0" algn="r" rtl="1"/>
            <a:r>
              <a:rPr lang="ar-IQ" sz="2400" dirty="0"/>
              <a:t>و تنتخب الجمعية العامة في اولى جلسات انعقادها رئيسا وسبعة عشر نائبا , و تناقش القضايا الملطروحة على جدول اعمالها من خلال لجان فرعية </a:t>
            </a:r>
            <a:endParaRPr lang="en-US" sz="2400" dirty="0"/>
          </a:p>
          <a:p>
            <a:pPr algn="r" rtl="1"/>
            <a:r>
              <a:rPr lang="ar-IQ" sz="2400" dirty="0"/>
              <a:t>و تناقش الجمعية العامة جميع القضايا العالمية , ولكن المادة ( 12) من ميثاق الامم المتحدة تحظر الجمعية العامة من اتخاذ اي توصية او قرار بشان نزاع معين يكون محل النظر من جانب مجلس الامن . الا اذا طلب منها مجلس الامن ذلك صراحة , و هذا يعني بان مجلس الامن الدولي هو صاحب الاختصاص الاصيل , و هو الذي يحق له اتخاذ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04800"/>
            <a:ext cx="8458200" cy="6172200"/>
          </a:xfrm>
        </p:spPr>
        <p:txBody>
          <a:bodyPr>
            <a:normAutofit/>
          </a:bodyPr>
          <a:lstStyle/>
          <a:p>
            <a:pPr lvl="0" algn="r" rtl="1"/>
            <a:r>
              <a:rPr lang="ar-IQ" dirty="0"/>
              <a:t>القرارات و التوصيات في جميع الامور المتعلقة بحفظ السلم و الامن الدوليين .</a:t>
            </a:r>
            <a:endParaRPr lang="en-US" dirty="0"/>
          </a:p>
          <a:p>
            <a:pPr lvl="0" algn="r" rtl="1"/>
            <a:r>
              <a:rPr lang="ar-IQ" dirty="0"/>
              <a:t>و لا تملك الجمعية العامة سلطة اصدار القرارات الملزمة , و قراراتها تصدر بموافقة ثلثي  الاعضاء في الامور الموضوعية , و بالاغلبية في القضاية الاجرائية  , و قرارات الجمعية العامة هي توصيات للدول الاعضاء وليس لها صفة الزامية </a:t>
            </a:r>
            <a:endParaRPr lang="en-US" dirty="0"/>
          </a:p>
          <a:p>
            <a:pPr lvl="0" algn="r" rtl="1"/>
            <a:r>
              <a:rPr lang="ar-IQ" dirty="0"/>
              <a:t>وتملك الجمعية العامة سلطة انتخاب الدول الاعضاء غير الدائميين في مجلس الامن الدولي . وجميع الدول الاعضاء في المجلس  الاقتصادي و الاجتماعي و مجلس الوصاية</a:t>
            </a:r>
            <a:endParaRPr lang="en-US" dirty="0"/>
          </a:p>
          <a:p>
            <a:pPr algn="r" rtl="1"/>
            <a:r>
              <a:rPr lang="ar-IQ" dirty="0"/>
              <a:t>و يهيمن الجمعية العامة على نشاط الاجهزة الاخرى التابعة للامم الامتحدة وتلتزم كافة الاجهزة بما في ذلك مجلس الامن بتقديم تقارير سنوية خاصة الى الجمعية العامة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/>
              <a:t>-. </a:t>
            </a:r>
            <a:r>
              <a:rPr lang="ar-IQ" b="1" dirty="0"/>
              <a:t>مجلس الامن الدولي: 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5240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lvl="0" algn="r" rtl="1"/>
            <a:r>
              <a:rPr lang="ar-IQ" dirty="0"/>
              <a:t>هو الجهاز المكلف باحتواء الازمات الدولية و معالجتها و يتالف مجلس الامن من خمسة عشر مقعدا منها خمسة دائم العضوية و هي : ((الاتحاد السوفيتي , سابقا ( روسيا حاليا ) , الولايات المتحدة الامريكية , بريطانيا ,و فرنسا </a:t>
            </a:r>
            <a:r>
              <a:rPr lang="en-US" dirty="0"/>
              <a:t> </a:t>
            </a:r>
            <a:r>
              <a:rPr lang="ar-IQ" dirty="0"/>
              <a:t>والصين))</a:t>
            </a:r>
            <a:endParaRPr lang="en-US" dirty="0"/>
          </a:p>
          <a:p>
            <a:pPr lvl="0" algn="r" rtl="1"/>
            <a:r>
              <a:rPr lang="ar-IQ" dirty="0"/>
              <a:t>اما المقاعد العشر الاخرى  فيتم شغلها بالانتخابات من قبل الجمعية العامة للامم المتحدة دوريا لمدة سنتين , و لايجوز تجديد عضوية دولة غير دائمة  العضوية مباشرة  بعد انتهاء مدته </a:t>
            </a:r>
            <a:endParaRPr lang="en-US" dirty="0"/>
          </a:p>
          <a:p>
            <a:pPr algn="r" rtl="1"/>
            <a:r>
              <a:rPr lang="ar-IQ" dirty="0"/>
              <a:t>و منذ عام 1963 يتم توزيع المقاعد العشرة في مجلس الامن على الشكل التالي :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1</a:t>
            </a:r>
            <a:r>
              <a:rPr lang="ar-IQ" dirty="0"/>
              <a:t>اميركا اللاتينية – مقعدان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2</a:t>
            </a:r>
            <a:r>
              <a:rPr lang="ar-IQ" dirty="0"/>
              <a:t>افريقيا و اسيا – خمسة مقاعد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3</a:t>
            </a:r>
            <a:r>
              <a:rPr lang="ar-IQ" dirty="0"/>
              <a:t>اوروبا الشرقية – مقعد واحد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 4</a:t>
            </a:r>
            <a:r>
              <a:rPr lang="ar-IQ" dirty="0"/>
              <a:t>اوروبا الغربية – مقعدان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lvl="0" algn="r" rtl="1"/>
            <a:r>
              <a:rPr lang="ar-IQ" sz="3200" dirty="0"/>
              <a:t>ويتم تحديد الاعضاء الغير الدائمين سنويا بمعدل النصف اي خمسة دول كل عام, من قبل الامم المتحدة  .لمجلس الامن الحق في الانعقاد في اية لحظة و لذلك فان لاعضاء مجلس الامن حضور دائم و يتم هذا الانعقاد حسب طلب اي دولة عضو في الامم المتحدة , او الجمعية العامة , او من الامين العام للامم المتحدة </a:t>
            </a:r>
            <a:endParaRPr lang="en-US" sz="3200" dirty="0"/>
          </a:p>
          <a:p>
            <a:pPr lvl="0" algn="r" rtl="1"/>
            <a:r>
              <a:rPr lang="ar-IQ" sz="3200" dirty="0"/>
              <a:t>ويتناوب على الرئاسة مجلس الامن كل شهر دولة عضو  , وذلك حسب ترتيب الاحرف الابجدية الانجليزية  لاسم الدولة , لمجلس الامن سلطات وصلاحيات  واسعة جدا لتحقيق وظيفتة  الاساسسة لحفظ السلم و الامن الدوليين . و يمتلك مجلس الامن سلطات ردع العدوان , ولها القوة الكامنة للقيام بذلك ويكون قرارات مجلس الامن ملزمة لجميع الدول </a:t>
            </a:r>
            <a:endParaRPr lang="en-US" sz="3200" dirty="0"/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609600"/>
            <a:ext cx="8153400" cy="5867400"/>
          </a:xfrm>
        </p:spPr>
        <p:txBody>
          <a:bodyPr>
            <a:normAutofit/>
          </a:bodyPr>
          <a:lstStyle/>
          <a:p>
            <a:pPr lvl="0" algn="r" rtl="1"/>
            <a:r>
              <a:rPr lang="ar-IQ" dirty="0"/>
              <a:t>وفي حال قيام مجلس الامن بردع عدوان معين له مطلق الصلاحية بتكليف دول الاعضاء باعداد قوات </a:t>
            </a:r>
            <a:r>
              <a:rPr lang="ar-IQ"/>
              <a:t>مسلحة تابع لمجلس الامن ويكون </a:t>
            </a:r>
            <a:r>
              <a:rPr lang="ar-IQ" dirty="0"/>
              <a:t>تحت تصرف المجلس استخدام هذه القوات للغرض المطلوب  و للمجلس صلاحيات اخرى مثل :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- </a:t>
            </a:r>
            <a:r>
              <a:rPr lang="ar-IQ" dirty="0"/>
              <a:t>الحق في قبول دول جديدة اعضاء للامم المتحدة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- </a:t>
            </a:r>
            <a:r>
              <a:rPr lang="ar-IQ" dirty="0"/>
              <a:t>تجميد عضوية اية دولة تخالف ميثاق الامم المتحدة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- </a:t>
            </a:r>
            <a:r>
              <a:rPr lang="ar-IQ" dirty="0"/>
              <a:t>يشارك في تعين الامين العام للامم المتحدة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- </a:t>
            </a:r>
            <a:r>
              <a:rPr lang="ar-IQ" dirty="0"/>
              <a:t>الحق في الغاء عقوبة التجميد على الاعضاء و رد  حق العضوية الى العضو الموقوف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- </a:t>
            </a:r>
            <a:r>
              <a:rPr lang="ar-IQ" dirty="0"/>
              <a:t>تتحكم في قضية التسليح و نزع السلاح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-</a:t>
            </a:r>
            <a:r>
              <a:rPr lang="ar-IQ" dirty="0"/>
              <a:t>يشترك مع الجمعية العامة في اختيار اعضاء محكمة العدل الدولية </a:t>
            </a:r>
            <a:endParaRPr lang="en-US" dirty="0"/>
          </a:p>
          <a:p>
            <a:pPr marL="0" indent="0" algn="r" rtl="1">
              <a:buNone/>
            </a:pPr>
            <a:r>
              <a:rPr lang="en-US" dirty="0"/>
              <a:t>-</a:t>
            </a:r>
            <a:r>
              <a:rPr lang="ar-IQ" dirty="0"/>
              <a:t>يشرف على تطبيق  نظام الوصاية للاقاليم الاستراتيجية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533400"/>
            <a:ext cx="8001000" cy="5592763"/>
          </a:xfrm>
        </p:spPr>
        <p:txBody>
          <a:bodyPr>
            <a:normAutofit/>
          </a:bodyPr>
          <a:lstStyle/>
          <a:p>
            <a:pPr algn="r" rtl="1"/>
            <a:r>
              <a:rPr lang="ar-IQ" sz="4000" dirty="0"/>
              <a:t>ولم يتضمن ميثاق العصبة معالجة المشاكل الاقتصادية و الاجتماعية و الثقافية ,للصراعات الدولية , فسقطت العصبة بنتيجة الحرب العالمية الثانية , التي انشات خصيصا لغرض منع الحرب </a:t>
            </a:r>
            <a:endParaRPr lang="en-US" sz="4000" dirty="0"/>
          </a:p>
          <a:p>
            <a:pPr marL="0" indent="0" algn="r" rtl="1">
              <a:buNone/>
            </a:pPr>
            <a:endParaRPr lang="en-US" sz="4000" dirty="0"/>
          </a:p>
          <a:p>
            <a:pPr algn="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b="1" dirty="0"/>
              <a:t>نشاة الامم المتحدة ( مرحلة التكوين و الولادة ):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r" rtl="1"/>
            <a:r>
              <a:rPr lang="ar-SA" dirty="0"/>
              <a:t>ادت الحرب العالمية الثانية الى حدوث تبدلات جوهرية و عميقة في هيكل  و موازين القوى في النظام العالمي ا لذي كان سائدا قبل الحرب . و ظهرت تحالفات دولية جديدة فوجدت بريطانيا و فرنسا والولايات المتحدة  نفسها تقاتل  الى جانب الاتحاد السوفيتي و الصين ضد المانيا و ايطاليا و اليابان </a:t>
            </a:r>
          </a:p>
          <a:p>
            <a:pPr algn="r" rtl="1"/>
            <a:r>
              <a:rPr lang="ar-SA" dirty="0"/>
              <a:t>و كان من نتائج هذا الحرب صعود قوى جديدة تتصدر المسرح الدولي ,  و تراجع قوى دولية الى الخلف . ولم ينتظر الحلفاء النصر النهائي حتى بدءوا في اتخاز الخطوات العملية الكفيلة باقامة منظمة دولية جديدة بديلة عن عصبة الامم </a:t>
            </a:r>
          </a:p>
          <a:p>
            <a:pPr algn="r" rtl="1"/>
            <a:r>
              <a:rPr lang="ar-SA" sz="3200" b="1" u="sng" dirty="0"/>
              <a:t>و هذه الخطوات: 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04800"/>
            <a:ext cx="8382000" cy="6248400"/>
          </a:xfrm>
        </p:spPr>
        <p:txBody>
          <a:bodyPr>
            <a:normAutofit/>
          </a:bodyPr>
          <a:lstStyle/>
          <a:p>
            <a:pPr algn="r" rtl="1"/>
            <a:r>
              <a:rPr lang="ar-IQ" sz="4800" b="1" dirty="0"/>
              <a:t>ميثاق الاطلسى</a:t>
            </a:r>
            <a:endParaRPr lang="en-US" sz="4800" dirty="0"/>
          </a:p>
          <a:p>
            <a:pPr lvl="0" algn="just" rtl="1"/>
            <a:r>
              <a:rPr lang="ar-IQ" sz="3600" dirty="0"/>
              <a:t>في 14 اب 1941 تبنى كل من الرئيس الامريكي فرانكلين روزقلت ورئيس الوزراء البريطاني و نستون تشرشل ( الميثاق الاطلسي ) و تضمن هذا الميثاق فكرة انشاء نظام  دائم للامن العام يكون اكثر اتساعا من  النظام عصبة الامم . و بالتاكيد على حق الشعوب في تقرير مصيرها بنفسها , و تحريم اللجوء الى القوة او التهديد بها في العلاقات الدولية و نزع السلاح الدول المعتدية من خلال نظام موسع للامن الجماعي </a:t>
            </a:r>
            <a:endParaRPr lang="en-US" sz="3600" dirty="0"/>
          </a:p>
          <a:p>
            <a:pPr marL="0" indent="0" algn="r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533400"/>
            <a:ext cx="8153400" cy="6019800"/>
          </a:xfrm>
        </p:spPr>
        <p:txBody>
          <a:bodyPr>
            <a:normAutofit/>
          </a:bodyPr>
          <a:lstStyle/>
          <a:p>
            <a:pPr algn="r" rtl="1"/>
            <a:r>
              <a:rPr lang="ar-IQ" sz="4400" b="1" dirty="0"/>
              <a:t>موتمر واشنطن الاول</a:t>
            </a:r>
            <a:endParaRPr lang="en-US" sz="4400" dirty="0"/>
          </a:p>
          <a:p>
            <a:pPr lvl="0" algn="just" rtl="1"/>
            <a:r>
              <a:rPr lang="ar-IQ" sz="3600" dirty="0"/>
              <a:t>في كانون الثاني 1942 عقد مؤتمر دولي في واشنطن شاركت فيه  26 دولة متحالفة ضد دول المحور اطلقت على نفسها اسم ( الامم المتحدة )  و هو الاسم الذي سيصبح فيما بعد الاسم المختار للمنظمة الدولية التي نشات في اعقب الحرب العالمية الثانية</a:t>
            </a:r>
            <a:endParaRPr lang="en-US" sz="3600" dirty="0"/>
          </a:p>
          <a:p>
            <a:pPr algn="just" rtl="1"/>
            <a:r>
              <a:rPr lang="ar-IQ" sz="3600" dirty="0"/>
              <a:t>واعلنت الدول المشاركة في المؤتمر اللالتزام الكامل بالمبادىء التي نص عليها الميثاق الاطلسي </a:t>
            </a:r>
            <a:endParaRPr lang="en-US" sz="3600" dirty="0"/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28600"/>
            <a:ext cx="8305800" cy="6324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sz="4800" b="1" dirty="0"/>
              <a:t>اعلان موسكو</a:t>
            </a:r>
            <a:endParaRPr lang="en-US" sz="4800" dirty="0"/>
          </a:p>
          <a:p>
            <a:pPr algn="r" rtl="1"/>
            <a:r>
              <a:rPr lang="ar-IQ" sz="3200" dirty="0"/>
              <a:t>3- في 30 تشرين الاول صدراعلان موسكو في اعقاب لقاء وزارة خارجية الاتحاد السوفيتي و الولايات المتحدة الامركية و بريطاني , وقع عليها سفير الصين في موسكو . </a:t>
            </a:r>
            <a:endParaRPr lang="en-US" sz="3200" dirty="0"/>
          </a:p>
          <a:p>
            <a:pPr algn="r" rtl="1"/>
            <a:r>
              <a:rPr lang="ar-IQ" sz="3200" dirty="0"/>
              <a:t>تتضمن الاعلان ما يلي :</a:t>
            </a:r>
            <a:endParaRPr lang="en-US" sz="3200" dirty="0"/>
          </a:p>
          <a:p>
            <a:pPr algn="r" rtl="1"/>
            <a:r>
              <a:rPr lang="ar-IQ" sz="3200" dirty="0"/>
              <a:t>تعترف الدول الاربعة الكبرى المتحافة بالعمل  على انشاء منظمة دولية عامة  في اسرع وقت ممكن , تقوم على اساس احترام مبدا المساوات السيادية بين كل الدول  المحبة  للسلام, تفتح العضوية للدول الصغيرة و الكبيرة من اجل الحفاظ على الامن و السلم  الدوليين. </a:t>
            </a:r>
            <a:endParaRPr lang="en-US" sz="3200" dirty="0"/>
          </a:p>
          <a:p>
            <a:pPr lvl="0" algn="r" rtl="1"/>
            <a:r>
              <a:rPr lang="ar-IQ" sz="3200" dirty="0"/>
              <a:t>و تعتبر  هذه الوثيقة اول وثيقة رسمية تتضمن التزام الدول الاربعة الكبرى المتحالفة بالعمل على انشاء منظمة دولية بديلة عن عصبة الامم .</a:t>
            </a:r>
            <a:endParaRPr lang="en-US" sz="3200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81000"/>
            <a:ext cx="8305800" cy="6172200"/>
          </a:xfrm>
        </p:spPr>
        <p:txBody>
          <a:bodyPr>
            <a:normAutofit/>
          </a:bodyPr>
          <a:lstStyle/>
          <a:p>
            <a:pPr lvl="0" algn="r" rtl="1"/>
            <a:r>
              <a:rPr lang="ar-IQ" sz="4800" b="1" dirty="0"/>
              <a:t>اجتماع طهران </a:t>
            </a:r>
            <a:endParaRPr lang="en-US" sz="4800" dirty="0"/>
          </a:p>
          <a:p>
            <a:pPr algn="r" rtl="1"/>
            <a:r>
              <a:rPr lang="ar-IQ" sz="3200" dirty="0"/>
              <a:t>4</a:t>
            </a:r>
            <a:r>
              <a:rPr lang="en-US" sz="3200" dirty="0"/>
              <a:t> -</a:t>
            </a:r>
            <a:r>
              <a:rPr lang="ar-IQ" sz="3200" dirty="0"/>
              <a:t>في 1/ 21 / 1943 اجتمع كل من روزفلت و تشرشل و ستالين في طهران و اكدو التزام باعلان موسكو اخذت الدول الثلاثة الكبرى على عاتقها صنع السلام بعد الحرب .</a:t>
            </a:r>
            <a:endParaRPr lang="en-US" sz="3200" dirty="0"/>
          </a:p>
          <a:p>
            <a:pPr marL="0" indent="0" algn="r" rtl="1">
              <a:buNone/>
            </a:pPr>
            <a:endParaRPr lang="en-US" sz="3200" dirty="0"/>
          </a:p>
          <a:p>
            <a:pPr algn="r" rtl="1"/>
            <a:r>
              <a:rPr lang="ar-IQ" sz="4800" b="1" dirty="0"/>
              <a:t>مؤتمر دامبرتن في واشنطن </a:t>
            </a:r>
            <a:endParaRPr lang="en-US" sz="4800" dirty="0"/>
          </a:p>
          <a:p>
            <a:pPr algn="r" rtl="1"/>
            <a:r>
              <a:rPr lang="ar-IQ" sz="3200" dirty="0"/>
              <a:t>5-</a:t>
            </a:r>
            <a:r>
              <a:rPr lang="en-US" sz="3200" dirty="0"/>
              <a:t> </a:t>
            </a:r>
            <a:r>
              <a:rPr lang="ar-IQ" sz="3200" dirty="0"/>
              <a:t>من 21-9 ----الى ---/ 7-10 / 1944 عقد مؤتمر دولي في دامبرتون احد احياء واشنطن على مرحلتين</a:t>
            </a:r>
            <a:r>
              <a:rPr lang="en-US" sz="3200" dirty="0"/>
              <a:t>: </a:t>
            </a:r>
          </a:p>
          <a:p>
            <a:pPr marL="0" indent="0" algn="r" rtl="1">
              <a:buNone/>
            </a:pPr>
            <a:endParaRPr lang="en-US" sz="3200" dirty="0"/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04800"/>
            <a:ext cx="8153400" cy="61722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sz="3600" b="1" dirty="0"/>
              <a:t>الاول</a:t>
            </a:r>
            <a:r>
              <a:rPr lang="ar-IQ" dirty="0"/>
              <a:t>: ضم كل من الولايات المتحدة المركية و بريطانيا و الاتحاد السوفيتي . 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algn="r" rtl="1"/>
            <a:r>
              <a:rPr lang="ar-IQ" dirty="0"/>
              <a:t>ا</a:t>
            </a:r>
            <a:r>
              <a:rPr lang="ar-IQ" sz="3600" b="1" dirty="0"/>
              <a:t>لثاني</a:t>
            </a:r>
            <a:r>
              <a:rPr lang="ar-IQ" dirty="0"/>
              <a:t> : ضمت الولايات المتحدة الاميركية و بريطانية و الصين </a:t>
            </a:r>
            <a:endParaRPr lang="en-US" dirty="0"/>
          </a:p>
          <a:p>
            <a:pPr marL="0" indent="0" algn="r" rtl="1">
              <a:buNone/>
            </a:pPr>
            <a:r>
              <a:rPr lang="en-US" dirty="0"/>
              <a:t> - </a:t>
            </a:r>
            <a:r>
              <a:rPr lang="ar-IQ" dirty="0"/>
              <a:t>و توصلت هذه الدول من خلال هذا المؤتمر الى اتفاق حول الاهداف العامة للمنظمة الدولية . وهيكلها التنظيمي , والياتها , و مكانة الدول الاربعة  في هذه المنظمة , وحقهما في العضوية الدائمة لمجلس الامن الدولي , و توزيع سلطات المنظمة الدولية على منظماتها الفرعية : و هي مجلس الامن الدولي و الجمعية العامة الامم المتحدة و محكمة العدل الدولية </a:t>
            </a:r>
            <a:endParaRPr lang="en-US" dirty="0"/>
          </a:p>
          <a:p>
            <a:pPr marL="0" lvl="0" indent="0" algn="r" rtl="1">
              <a:buNone/>
            </a:pPr>
            <a:r>
              <a:rPr lang="en-US" dirty="0"/>
              <a:t> -</a:t>
            </a:r>
            <a:r>
              <a:rPr lang="ar-IQ" dirty="0"/>
              <a:t>في 28 / تشرين الثاني  من نفس العام اجتمع كل من روزفلت و تشرشل وستالين  وا تفقوا على نظام التصويت في مجلس الامن الدولي , وحقهم في استخدام الفيتو </a:t>
            </a:r>
            <a:endParaRPr lang="en-US" dirty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/>
              <a:t>مؤتمر</a:t>
            </a:r>
            <a:r>
              <a:rPr lang="ar-IQ" dirty="0"/>
              <a:t> </a:t>
            </a:r>
            <a:r>
              <a:rPr lang="ar-IQ" b="1" dirty="0"/>
              <a:t>سان فرانسيسكو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algn="r" rtl="1"/>
            <a:r>
              <a:rPr lang="ar-IQ" dirty="0"/>
              <a:t>في 25/ نيسان / 1945 عقد مؤتمر سان فرانسيسكو و اطلق عليه ( مؤتمر الامم المتحدة للتنظيم الدولي ) و عمليا  يعتبر هذه المؤتمر هو مؤتمر تاسيس الامم المتحدة </a:t>
            </a:r>
            <a:endParaRPr lang="en-US" dirty="0"/>
          </a:p>
          <a:p>
            <a:pPr lvl="0" algn="r" rtl="1"/>
            <a:r>
              <a:rPr lang="ar-IQ" dirty="0"/>
              <a:t>وفي الؤتمر عارضت معضم دول العالم مشروع الميثاق المقترع , الذي يمنح حق الفيتو للدول الكبرى دون غيرها , كون هذا الحق هو تميز غير مقبول بين الدول </a:t>
            </a:r>
            <a:endParaRPr lang="en-US" dirty="0"/>
          </a:p>
          <a:p>
            <a:pPr algn="r" rtl="1"/>
            <a:r>
              <a:rPr lang="ar-IQ" dirty="0"/>
              <a:t>لكن الدول الكبرى الدائمة العضوية رفضت الانتقادات و اعلن عن عدم استعدادها لتقدم اي تنازل عن حقها في العضو ية  الدائمة و حق  الفيتو , حيث وصل العصبة بممثل الولايات المتحدة الاميركية السيناتور كوناللي بتمزيق نسخة من مشروع الميثاق المطروح , قائلا ( من دون الفيتو لن يكون هناك ميثاق اصلا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1535</Words>
  <Application>Microsoft Office PowerPoint</Application>
  <PresentationFormat>On-screen Show (4:3)</PresentationFormat>
  <Paragraphs>73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*الامم المتحدة * </vt:lpstr>
      <vt:lpstr>PowerPoint Presentation</vt:lpstr>
      <vt:lpstr>نشاة الامم المتحدة ( مرحلة التكوين و الولادة ):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مؤتمر سان فرانسيسكو </vt:lpstr>
      <vt:lpstr>PowerPoint Presentation</vt:lpstr>
      <vt:lpstr>البنية التنظيمية للامم المتحدة </vt:lpstr>
      <vt:lpstr>-. الجمعية العامة </vt:lpstr>
      <vt:lpstr>PowerPoint Presentation</vt:lpstr>
      <vt:lpstr>-. مجلس الامن الدولي: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*الامم المتحدة *</dc:title>
  <dc:creator>High Tech</dc:creator>
  <cp:lastModifiedBy>Dr.Kawa</cp:lastModifiedBy>
  <cp:revision>25</cp:revision>
  <dcterms:created xsi:type="dcterms:W3CDTF">2013-02-03T19:48:57Z</dcterms:created>
  <dcterms:modified xsi:type="dcterms:W3CDTF">2023-04-01T19:12:38Z</dcterms:modified>
</cp:coreProperties>
</file>