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6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3B77-D591-4176-ACA2-13A0CA47B12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ED9C-1CC8-4A80-8D6D-5628D0B6B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3B77-D591-4176-ACA2-13A0CA47B12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ED9C-1CC8-4A80-8D6D-5628D0B6B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3B77-D591-4176-ACA2-13A0CA47B12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ED9C-1CC8-4A80-8D6D-5628D0B6B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3B77-D591-4176-ACA2-13A0CA47B12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ED9C-1CC8-4A80-8D6D-5628D0B6B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3B77-D591-4176-ACA2-13A0CA47B12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ED9C-1CC8-4A80-8D6D-5628D0B6B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3B77-D591-4176-ACA2-13A0CA47B12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ED9C-1CC8-4A80-8D6D-5628D0B6B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3B77-D591-4176-ACA2-13A0CA47B12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ED9C-1CC8-4A80-8D6D-5628D0B6B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3B77-D591-4176-ACA2-13A0CA47B12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ED9C-1CC8-4A80-8D6D-5628D0B6B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3B77-D591-4176-ACA2-13A0CA47B12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ED9C-1CC8-4A80-8D6D-5628D0B6B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3B77-D591-4176-ACA2-13A0CA47B12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ED9C-1CC8-4A80-8D6D-5628D0B6B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83B77-D591-4176-ACA2-13A0CA47B12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ED9C-1CC8-4A80-8D6D-5628D0B6B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3B77-D591-4176-ACA2-13A0CA47B12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3ED9C-1CC8-4A80-8D6D-5628D0B6BC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IQ" dirty="0"/>
              <a:t>-. </a:t>
            </a:r>
            <a:r>
              <a:rPr lang="ar-IQ" b="1" dirty="0"/>
              <a:t>المجلس الاقتصادي و الاجتماعي :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1600200"/>
            <a:ext cx="8219256" cy="4997152"/>
          </a:xfrm>
        </p:spPr>
        <p:txBody>
          <a:bodyPr>
            <a:noAutofit/>
          </a:bodyPr>
          <a:lstStyle/>
          <a:p>
            <a:pPr algn="r" rtl="1"/>
            <a:r>
              <a:rPr lang="ar-IQ" dirty="0"/>
              <a:t>هو جهاز مفوض من قبل الامم المتحدة  للقيام بدراسات و تقديم المقترحات لعلاج عدد هائل من المشكلات الدولية المتعلقة بالتنمية و التجارة الدولية –</a:t>
            </a:r>
            <a:endParaRPr lang="en-US" dirty="0"/>
          </a:p>
          <a:p>
            <a:pPr algn="r" rtl="1"/>
            <a:r>
              <a:rPr lang="ar-IQ" b="1" dirty="0"/>
              <a:t>المجلس الاقتصادي و الاجتماعي :</a:t>
            </a:r>
            <a:r>
              <a:rPr lang="ar-IQ" dirty="0"/>
              <a:t>المتعلقة بالتنمية و التجارة الدولية  والتصنيع و الثروات الطبيعية و العلوم التكنلوجية و حقوق الانسان و وضع المراة  و والسكان و الخدمات  الاجتماعية .</a:t>
            </a:r>
            <a:endParaRPr lang="en-US" dirty="0"/>
          </a:p>
          <a:p>
            <a:pPr algn="r" rtl="1"/>
            <a:r>
              <a:rPr lang="ar-IQ" dirty="0"/>
              <a:t> ويتالف المجلس من 54 مقعدا يتم شغلها عن طريق الانتخابات من قبل الامم المتحدة لمدة  ثلاثة سنوات و يتم تجديد ثلث الاعضاء ( اي 18 عضوا )سنويا . </a:t>
            </a:r>
            <a:endParaRPr lang="en-US" dirty="0"/>
          </a:p>
          <a:p>
            <a:pPr algn="r" rtl="1"/>
            <a:r>
              <a:rPr lang="ar-IQ" dirty="0"/>
              <a:t>و المقاعد موزعة على شكل التالي 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404664"/>
            <a:ext cx="8291264" cy="6048672"/>
          </a:xfrm>
        </p:spPr>
        <p:txBody>
          <a:bodyPr>
            <a:normAutofit/>
          </a:bodyPr>
          <a:lstStyle/>
          <a:p>
            <a:pPr lvl="0" algn="r" rtl="1"/>
            <a:r>
              <a:rPr lang="ar-IQ" dirty="0"/>
              <a:t>افريقا               :  14   مقعد </a:t>
            </a:r>
            <a:endParaRPr lang="en-US" dirty="0"/>
          </a:p>
          <a:p>
            <a:pPr lvl="0" algn="r" rtl="1"/>
            <a:r>
              <a:rPr lang="ar-IQ" dirty="0"/>
              <a:t>اوروبا الشرقية     :  6    مقعد </a:t>
            </a:r>
            <a:endParaRPr lang="en-US" dirty="0"/>
          </a:p>
          <a:p>
            <a:pPr lvl="0" algn="r" rtl="1"/>
            <a:r>
              <a:rPr lang="ar-IQ" dirty="0"/>
              <a:t>اوروبا الغربية     :  13   مقعد </a:t>
            </a:r>
            <a:endParaRPr lang="en-US" dirty="0"/>
          </a:p>
          <a:p>
            <a:pPr lvl="0" algn="r" rtl="1"/>
            <a:r>
              <a:rPr lang="ar-IQ" dirty="0"/>
              <a:t>اسيا                 :  11   مقعد </a:t>
            </a:r>
            <a:endParaRPr lang="en-US" dirty="0"/>
          </a:p>
          <a:p>
            <a:pPr lvl="0" algn="r" rtl="1"/>
            <a:r>
              <a:rPr lang="ar-IQ" dirty="0"/>
              <a:t>امريكيا الاتينية     :  10   مقعد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  <a:p>
            <a:pPr algn="r" rtl="1"/>
            <a:r>
              <a:rPr lang="ar-IQ" dirty="0"/>
              <a:t>لكل عضو صوت واحد  في المجلس , ويجرى اتخاذ القرارات بالاغلبية البسيطة  (( اي 50 + 1 ) </a:t>
            </a:r>
            <a:endParaRPr lang="en-US" dirty="0"/>
          </a:p>
          <a:p>
            <a:pPr algn="r" rtl="1"/>
            <a:r>
              <a:rPr lang="ar-IQ" dirty="0"/>
              <a:t>ويعقد المجلس جلستين سنويا مدة كل جلسة شهر تعقد الاول في نيويورك المقر الدائم  و الثانية في المقر الاوروبي في جنيف </a:t>
            </a:r>
            <a:endParaRPr lang="en-US" dirty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rtl="1"/>
            <a:r>
              <a:rPr lang="ar-IQ" dirty="0"/>
              <a:t>-. </a:t>
            </a:r>
            <a:r>
              <a:rPr lang="ar-IQ" b="1" dirty="0"/>
              <a:t>مجلس الوصاية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2" y="1600200"/>
            <a:ext cx="8147248" cy="4925144"/>
          </a:xfrm>
        </p:spPr>
        <p:txBody>
          <a:bodyPr>
            <a:normAutofit lnSpcReduction="10000"/>
          </a:bodyPr>
          <a:lstStyle/>
          <a:p>
            <a:pPr algn="r" rtl="1"/>
            <a:r>
              <a:rPr lang="en-US" sz="3200" dirty="0"/>
              <a:t> </a:t>
            </a:r>
            <a:r>
              <a:rPr lang="ar-IQ" sz="3200" dirty="0"/>
              <a:t>مهمة هذا المجلس هو الاشرا ف على الاقاليم التي خصصت لنظام الوصاية </a:t>
            </a:r>
            <a:endParaRPr lang="en-US" sz="3200" dirty="0"/>
          </a:p>
          <a:p>
            <a:pPr algn="r" rtl="1"/>
            <a:r>
              <a:rPr lang="ar-IQ" sz="3200" dirty="0"/>
              <a:t>الذي هو محل الانتداب .ويمارس مجلس الوصاية مهامة تحت سلطة او اشراف  الجمعية العامة للامم المتحدة , و لا يشرف المجلس على تلك الاقاليم الاستراتيجية  الذي يشرف عليها مجلس الامن .</a:t>
            </a:r>
            <a:endParaRPr lang="en-US" sz="3200" dirty="0"/>
          </a:p>
          <a:p>
            <a:pPr algn="r" rtl="1"/>
            <a:r>
              <a:rPr lang="ar-IQ" sz="3200" dirty="0"/>
              <a:t> وحسب ميثاق الامم المتحدة فان جميع الدول الدائمة العضوية في مجلس الامن هم اعضاء في المجلس  الوصاية بغض النظر عن كونها مسؤولة عن ادارة بعض الاقاليم ام لا 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476672"/>
            <a:ext cx="8219256" cy="6048672"/>
          </a:xfrm>
        </p:spPr>
        <p:txBody>
          <a:bodyPr>
            <a:normAutofit/>
          </a:bodyPr>
          <a:lstStyle/>
          <a:p>
            <a:pPr algn="r" rtl="1"/>
            <a:r>
              <a:rPr lang="ar-IQ" sz="4000" dirty="0"/>
              <a:t>بالاضافة الى الاعضاء الذين يتولون شؤون الاقاليم المشمولة بالوصاية  وبسبب حصول كل الدول المشمولة بالوصاية على استقلالها  اصبح مجلس الوصاية لا عمل لها في الامم المتحدة  و يوجد اقليم واحد في العالم هو اقليم كوسوفو في يوغسلافيا السابقة تحت الوصاية الدولية و من الممكن دخول اقاليم جديدة تحت الوصاية و خاصة اذا تفكك جمهورية ايران الاسلامية و سوريا . وغيرها من الدول ... 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br>
              <a:rPr lang="en-US" b="1" dirty="0"/>
            </a:br>
            <a:r>
              <a:rPr lang="ar-IQ" b="1" dirty="0"/>
              <a:t>- محكمة العدل الدولية : 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1600200"/>
            <a:ext cx="8219256" cy="4925144"/>
          </a:xfrm>
        </p:spPr>
        <p:txBody>
          <a:bodyPr>
            <a:noAutofit/>
          </a:bodyPr>
          <a:lstStyle/>
          <a:p>
            <a:pPr algn="r" rtl="1"/>
            <a:r>
              <a:rPr lang="ar-IQ" dirty="0"/>
              <a:t>و هو الجهاز القضائي الرئيسي للامم المتحدة و جميع الدول الاعضاء في الامم المتحدة هم اعضاء في محكمة العدل الدولية .. </a:t>
            </a:r>
            <a:endParaRPr lang="en-US" dirty="0"/>
          </a:p>
          <a:p>
            <a:pPr algn="r" rtl="1"/>
            <a:r>
              <a:rPr lang="ar-IQ" dirty="0"/>
              <a:t>تتشكل محكمة العدل الدولية من اعضاء ليسو ممثلين لطرف معين . و لايخضعون  لاي سلطة , سوى الضمير و القانون  , وهم خبراء مهتمين في القانون الدولي  تشترك الجمعية العامة للامم المتحدة و مجلس الامن الدولي في اختيارهم من قائمة يعدها الامين العام للامم المتحدة  بناء على ترشيحات الشعب الاهلية لمحكمة التحكيم الدولية  لايجوز اختبار اكثر من قاضي من بلد واحد و ان يكون القضاء ممثلين لكبرى الثقافات العالمية و المدارس القانونية الدولية </a:t>
            </a:r>
            <a:endParaRPr lang="en-US" dirty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476672"/>
            <a:ext cx="8219256" cy="5976664"/>
          </a:xfrm>
        </p:spPr>
        <p:txBody>
          <a:bodyPr>
            <a:normAutofit/>
          </a:bodyPr>
          <a:lstStyle/>
          <a:p>
            <a:pPr lvl="0" algn="r" rtl="1"/>
            <a:r>
              <a:rPr lang="ar-IQ" sz="3600" dirty="0"/>
              <a:t>ويبلغ عدد القضاة في محكمة العدل الدولية 15 قاضيا , و يتم انتخابهم لمدة تسعة سنوات قابلة للتجديد . ويتمتع القضاة بكافة المزايا و الحسانات الدبلوماسية . لا يجوز عزلهم  الا من هيئة القضاة نفسها , ولا يتم العزل الا لاسباب صحية او عقلية ..</a:t>
            </a:r>
            <a:endParaRPr lang="en-US" sz="3600" dirty="0"/>
          </a:p>
          <a:p>
            <a:pPr marL="0" indent="0" algn="r"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rtl="1"/>
            <a:br>
              <a:rPr lang="en-US" dirty="0"/>
            </a:br>
            <a:br>
              <a:rPr lang="en-US" dirty="0"/>
            </a:br>
            <a:r>
              <a:rPr lang="ar-SA" b="1" dirty="0"/>
              <a:t>6</a:t>
            </a:r>
            <a:r>
              <a:rPr lang="ar-SA" b="1" dirty="0">
                <a:solidFill>
                  <a:schemeClr val="bg1"/>
                </a:solidFill>
              </a:rPr>
              <a:t>- الامانة العامة </a:t>
            </a:r>
            <a:r>
              <a:rPr lang="ar-SA" b="1" dirty="0"/>
              <a:t>: </a:t>
            </a:r>
            <a:br>
              <a:rPr lang="en-US" dirty="0"/>
            </a:br>
            <a:br>
              <a:rPr lang="ar-SA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1600200"/>
            <a:ext cx="8219256" cy="4853136"/>
          </a:xfrm>
        </p:spPr>
        <p:txBody>
          <a:bodyPr/>
          <a:lstStyle/>
          <a:p>
            <a:pPr marL="0" indent="0" algn="r" rtl="1">
              <a:buNone/>
            </a:pPr>
            <a:r>
              <a:rPr lang="ar-SA" sz="4000" dirty="0"/>
              <a:t>وهو الجهاز الاداري و الفني الذي يقوم بادارة كافة الاعمال في جميع فروع الامم المتحدة . و يراس الامانة العامة من قبل الامين العام للامم المتحدة و هو اعلى موظف للامم المتحدة .</a:t>
            </a:r>
            <a:endParaRPr lang="en-US" sz="4000" dirty="0"/>
          </a:p>
          <a:p>
            <a:pPr marL="0" indent="0" algn="r" rtl="1">
              <a:buNone/>
            </a:pPr>
            <a:endParaRPr lang="ar-SA" sz="4000" dirty="0"/>
          </a:p>
          <a:p>
            <a:pPr marL="0" indent="0" algn="r" rtl="1">
              <a:buNone/>
            </a:pPr>
            <a:r>
              <a:rPr lang="ar-SA" sz="4000" dirty="0"/>
              <a:t>و يقوم الامين العام بالمهام التالية : 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1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476672"/>
            <a:ext cx="8219256" cy="5976664"/>
          </a:xfrm>
        </p:spPr>
        <p:txBody>
          <a:bodyPr>
            <a:normAutofit lnSpcReduction="10000"/>
          </a:bodyPr>
          <a:lstStyle/>
          <a:p>
            <a:pPr lvl="0" algn="r" rtl="1"/>
            <a:r>
              <a:rPr lang="ar-IQ" dirty="0"/>
              <a:t>هو المتحدث الرسمي باسم الامم المتحدة </a:t>
            </a:r>
            <a:endParaRPr lang="en-US" dirty="0"/>
          </a:p>
          <a:p>
            <a:pPr lvl="0" algn="r" rtl="1"/>
            <a:r>
              <a:rPr lang="ar-IQ" dirty="0"/>
              <a:t>دور ه هو  الاشراف و التوجيه و وضع السياسات العامة </a:t>
            </a:r>
            <a:endParaRPr lang="en-US" dirty="0"/>
          </a:p>
          <a:p>
            <a:pPr lvl="0" algn="r" rtl="1"/>
            <a:r>
              <a:rPr lang="ar-IQ" dirty="0"/>
              <a:t> له مهام سياسية كتنبيه  مجلس الامن الدولي باي مسالة يرى انها تهدد السلم و الامن العالمي  </a:t>
            </a:r>
            <a:endParaRPr lang="en-US" dirty="0"/>
          </a:p>
          <a:p>
            <a:pPr lvl="0" algn="r" rtl="1"/>
            <a:r>
              <a:rPr lang="ar-IQ" dirty="0"/>
              <a:t>هو مسؤول امام مجلس الامن بادارة العمليات السلمية الدولية . يعين الامين العام للامم المتحدة من قبل مجلس الامن بموافقة تسعة اصوات من اصل خمسة عشر بشرط ان يكون بين التسعة الدول الخمسة الدائمة العضوية .</a:t>
            </a:r>
            <a:endParaRPr lang="en-US" dirty="0"/>
          </a:p>
          <a:p>
            <a:pPr algn="r" rtl="1"/>
            <a:r>
              <a:rPr lang="ar-IQ" dirty="0"/>
              <a:t>وعين اول امين عام للامم التحدة 1/شباط/ 1946 و هو تير بجفي لي النرويجي حيث اوصى مجلس الامن بتعينه . </a:t>
            </a:r>
            <a:endParaRPr lang="en-US" dirty="0"/>
          </a:p>
          <a:p>
            <a:pPr algn="r" rtl="1"/>
            <a:r>
              <a:rPr lang="ar-IQ" dirty="0"/>
              <a:t>يتولا الامانة العامة اعداد مشروع برنامج ميزانية المنظمة و التقرير السنوي و جميع انشطتة و اعمال المنظمة و يتولى الامين العام عرضها على الجمعية العامة </a:t>
            </a:r>
            <a:endParaRPr lang="en-US" dirty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611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-. المجلس الاقتصادي و الاجتماعي : </vt:lpstr>
      <vt:lpstr>PowerPoint Presentation</vt:lpstr>
      <vt:lpstr>-. مجلس الوصاية </vt:lpstr>
      <vt:lpstr>PowerPoint Presentation</vt:lpstr>
      <vt:lpstr> - محكمة العدل الدولية :  </vt:lpstr>
      <vt:lpstr>PowerPoint Presentation</vt:lpstr>
      <vt:lpstr>  6- الامانة العامة :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-. المجلس الاقتصادي و الاجتماعي :</dc:title>
  <dc:creator>High Tech</dc:creator>
  <cp:lastModifiedBy>Dr.Kawa</cp:lastModifiedBy>
  <cp:revision>16</cp:revision>
  <dcterms:created xsi:type="dcterms:W3CDTF">2013-02-25T15:25:41Z</dcterms:created>
  <dcterms:modified xsi:type="dcterms:W3CDTF">2021-01-06T16:43:38Z</dcterms:modified>
</cp:coreProperties>
</file>