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D11C-4EB2-4BD5-93E7-4E60063EAEB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55BB8-92AD-4BB1-BFD6-B7852F36F9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IQ" b="1" dirty="0"/>
              <a:t>مبادىء الامم المتحدة 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/>
              <a:t>اكد قرار الجمعية العامة للامم المتحدة ؤقم 2625 في تشرين الاول عام 1970  المبادىء الاتية </a:t>
            </a:r>
            <a:r>
              <a:rPr lang="en-US" dirty="0" smtClean="0"/>
              <a:t>: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1- </a:t>
            </a:r>
            <a:r>
              <a:rPr lang="ar-IQ" dirty="0" smtClean="0"/>
              <a:t>المساوات </a:t>
            </a:r>
            <a:r>
              <a:rPr lang="ar-IQ" dirty="0"/>
              <a:t>في السيادة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2- </a:t>
            </a:r>
            <a:r>
              <a:rPr lang="ar-IQ" dirty="0" smtClean="0"/>
              <a:t>الامتناع </a:t>
            </a:r>
            <a:r>
              <a:rPr lang="ar-IQ" dirty="0"/>
              <a:t>باستخدام القوة او التهديد باستخدامها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3- تنفيذ </a:t>
            </a:r>
            <a:r>
              <a:rPr lang="ar-IQ" dirty="0"/>
              <a:t>الالتزامات الدولية بحسن النية 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4- حل </a:t>
            </a:r>
            <a:r>
              <a:rPr lang="ar-IQ" dirty="0"/>
              <a:t>النزاعات الدولية بالطرق السلمية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5- عدم </a:t>
            </a:r>
            <a:r>
              <a:rPr lang="ar-IQ" dirty="0"/>
              <a:t>الالتجاء للقوة في العلاقات الدولية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6- تقديم </a:t>
            </a:r>
            <a:r>
              <a:rPr lang="ar-IQ" dirty="0"/>
              <a:t>العون للامم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7- التزام </a:t>
            </a:r>
            <a:r>
              <a:rPr lang="ar-IQ" dirty="0"/>
              <a:t>الدول غير الاعضاء بالعمل وفقا لمبادىء الامم المتحدة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8- عدم </a:t>
            </a:r>
            <a:r>
              <a:rPr lang="ar-IQ" dirty="0"/>
              <a:t>التدخل في شؤون الداخلية للدول </a:t>
            </a:r>
            <a:endParaRPr lang="en-US" dirty="0"/>
          </a:p>
          <a:p>
            <a:pPr marL="0" lvl="0" indent="0" algn="r" rtl="1">
              <a:buNone/>
            </a:pPr>
            <a:r>
              <a:rPr lang="ar-IQ" dirty="0" smtClean="0"/>
              <a:t>9- احترام </a:t>
            </a:r>
            <a:r>
              <a:rPr lang="ar-IQ" dirty="0"/>
              <a:t>حقوق الانسان </a:t>
            </a:r>
            <a:endParaRPr lang="en-US" dirty="0"/>
          </a:p>
          <a:p>
            <a:pPr marL="0" indent="0" algn="r" rtl="1">
              <a:buNone/>
            </a:pPr>
            <a:r>
              <a:rPr lang="ar-IQ" dirty="0" smtClean="0"/>
              <a:t>10- </a:t>
            </a:r>
            <a:r>
              <a:rPr lang="ar-IQ" dirty="0" smtClean="0"/>
              <a:t>عدم </a:t>
            </a:r>
            <a:r>
              <a:rPr lang="ar-IQ" dirty="0"/>
              <a:t>امتلاك الاسلحة ذات التدمير الشامل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/>
              <a:t>اولا : المساوات في السيادة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8219256" cy="5040560"/>
          </a:xfrm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IQ" dirty="0"/>
              <a:t>مبدا المساوات في السيادة : </a:t>
            </a:r>
            <a:endParaRPr lang="en-US" dirty="0"/>
          </a:p>
          <a:p>
            <a:pPr lvl="0" algn="r" rtl="1"/>
            <a:r>
              <a:rPr lang="ar-IQ" dirty="0"/>
              <a:t>مساوات الدول من الناحية القانونية : يعني المساوات الحقيقية بين الدول صغيرها و كبيرها امام اجهزة العدالة الدولية و حقها في الحصول على الحماية القانونية الدولية </a:t>
            </a:r>
            <a:endParaRPr lang="en-US" dirty="0"/>
          </a:p>
          <a:p>
            <a:pPr lvl="0" algn="r" rtl="1"/>
            <a:r>
              <a:rPr lang="ar-IQ" dirty="0"/>
              <a:t>تمتع جميع الدول بالسيادة الكاملة </a:t>
            </a:r>
            <a:endParaRPr lang="en-US" dirty="0"/>
          </a:p>
          <a:p>
            <a:pPr lvl="0" algn="r" rtl="1"/>
            <a:r>
              <a:rPr lang="ar-IQ" dirty="0"/>
              <a:t>احترام الشخصية القانونية للدول و سلامتها الاقليمية و استقلالها السياسي </a:t>
            </a:r>
            <a:endParaRPr lang="en-US" dirty="0"/>
          </a:p>
          <a:p>
            <a:pPr lvl="0" algn="r" rtl="1"/>
            <a:r>
              <a:rPr lang="ar-IQ" dirty="0"/>
              <a:t>ان تؤدي كل دولة واجباتها و التزاماتها الدولية باخلاص </a:t>
            </a:r>
            <a:endParaRPr lang="en-US" dirty="0"/>
          </a:p>
          <a:p>
            <a:pPr lvl="0" algn="r" rtl="1"/>
            <a:r>
              <a:rPr lang="ar-IQ" dirty="0"/>
              <a:t>من حق كل دولة ان تختار انظمتها السياسية و الاقتصادية و الجتماعية و الثقافية 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ar-IQ" dirty="0" smtClean="0"/>
              <a:t>نظرية السيادة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853136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IQ" dirty="0" smtClean="0"/>
              <a:t>مرت </a:t>
            </a:r>
            <a:r>
              <a:rPr lang="ar-IQ" dirty="0"/>
              <a:t>مفهوم نظرية السيادة بمراحل متعدد. في بداية كانت سيادة الدولة على افرادها و اقاليمها سيادة مطلقة, ولكن تطور العلاقات الدولية حمل معه تقليل الالتزام بمدا السيادة . مثلا : خرق حقوق الانسان في دولة ما لم تعد مسالة داخلية تخص تلك الدولة وحدها . فهناك منظمات حقوق الانسان تفضح الاساليب القمعية لدولة ما في خرق حقوق مواطنيها و تطالب الجهات الدولية بتدخل بوقف تلك الخروقات مثل / كوردستان العراق دارفور جنوب سودان و يوغسلافيا السابقة . </a:t>
            </a:r>
            <a:endParaRPr lang="en-US" dirty="0"/>
          </a:p>
          <a:p>
            <a:pPr lvl="0" algn="r" rtl="1"/>
            <a:r>
              <a:rPr lang="ar-IQ" dirty="0"/>
              <a:t>و لهذا فان مبدا السيادة اصبحة مقيدة وليست مطلقة في السياسة الداخلية : يتقيد مبدا السيادة باحترام حقوق الافراد والاقليات ....الخ وخارجية:  تقيد السيادة في احترام مبادئ و احكام القانون الدولي </a:t>
            </a:r>
            <a:r>
              <a:rPr lang="ar-IQ" dirty="0" smtClean="0"/>
              <a:t>…</a:t>
            </a:r>
            <a:endParaRPr lang="en-US" dirty="0" smtClean="0"/>
          </a:p>
          <a:p>
            <a:pPr lvl="0" algn="r" rt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و في الوقت الحاضر اصبح مفهوم الحريات العامة و احترام حقوق الانسان و الديمقراطية  هو احد اساليب التدخل في شؤون الداخلية  لدول تتصف انظمتها  بانظمة استبداد او غير ديمقراطية . وهذا بحد ذاته يعتبر من اهم طرق نشر الحرية بين الشعوب و الدول  و انتقال  المجتمع البشري الى مرحلة جديدة من التطور , و ذلك عن طريق القضاء على الانظمة الاستبدادية و ازالتها عن الطريق القوة , مثل افغانستان  العراق و الحبل على الجرا</a:t>
            </a:r>
            <a:r>
              <a:rPr lang="ar-IQ" sz="3600" dirty="0"/>
              <a:t>ر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IQ" b="1" dirty="0"/>
              <a:t>ثانيا :/ الامتناع باستخدام القوة او التهديد باستخدامها: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925144"/>
          </a:xfrm>
        </p:spPr>
        <p:txBody>
          <a:bodyPr>
            <a:normAutofit lnSpcReduction="10000"/>
          </a:bodyPr>
          <a:lstStyle/>
          <a:p>
            <a:pPr marL="0" lvl="0" indent="0" algn="ctr" rtl="1">
              <a:buNone/>
            </a:pPr>
            <a:r>
              <a:rPr lang="ar-IQ" b="1" dirty="0"/>
              <a:t>حق الدفاع الشرعي : </a:t>
            </a:r>
            <a:endParaRPr lang="en-US" dirty="0"/>
          </a:p>
          <a:p>
            <a:pPr algn="r" rtl="1"/>
            <a:r>
              <a:rPr lang="ar-IQ" dirty="0"/>
              <a:t>يعني بان تلجا كل  الدول للدفاع عن نفسها بواسطة قواتها المسلحة عندما تتعرض للعدوان . و نصت المدة (51) من ميثاق الامم المتحدة . على ما يلي :</a:t>
            </a:r>
            <a:endParaRPr lang="en-US" dirty="0"/>
          </a:p>
          <a:p>
            <a:pPr lvl="0" algn="r" rtl="1"/>
            <a:r>
              <a:rPr lang="ar-IQ" dirty="0"/>
              <a:t>لكل دولة حق الدفاع الشرعي عن نفسها </a:t>
            </a:r>
            <a:endParaRPr lang="en-US" dirty="0"/>
          </a:p>
          <a:p>
            <a:pPr lvl="0" algn="r" rtl="1"/>
            <a:r>
              <a:rPr lang="ar-IQ" dirty="0"/>
              <a:t>استخدام هذا الحق يعود للدول المعينة و لا يتطلب اخذ موافقة مجلس الامن </a:t>
            </a:r>
            <a:endParaRPr lang="en-US" dirty="0"/>
          </a:p>
          <a:p>
            <a:pPr lvl="0" algn="r" rtl="1"/>
            <a:r>
              <a:rPr lang="ar-IQ" dirty="0"/>
              <a:t>يحق للدولة بالدفاع عن نفسها عندما تتعرض الى عدوان </a:t>
            </a:r>
            <a:endParaRPr lang="en-US" dirty="0"/>
          </a:p>
          <a:p>
            <a:pPr lvl="0" algn="r" rtl="1"/>
            <a:r>
              <a:rPr lang="ar-IQ" dirty="0"/>
              <a:t>على الدولة المعتدى عليها ان تبلغ مجلس الامن بالتدابير التي اتخذتها للدفاع  عن نفسها </a:t>
            </a:r>
            <a:endParaRPr lang="en-US" dirty="0"/>
          </a:p>
          <a:p>
            <a:pPr lvl="0" algn="r" rtl="1"/>
            <a:r>
              <a:rPr lang="ar-IQ" dirty="0"/>
              <a:t>على مجلس الامن اتخاذ التدابير اللازمة لحفظ السلم و الامن الدولي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IQ" sz="4000" b="1" dirty="0"/>
              <a:t>حالات العدوان </a:t>
            </a:r>
            <a:r>
              <a:rPr lang="ar-IQ" sz="4000" b="1" dirty="0" smtClean="0"/>
              <a:t>:</a:t>
            </a:r>
          </a:p>
          <a:p>
            <a:pPr lvl="0" algn="r" rtl="1"/>
            <a:r>
              <a:rPr lang="ar-IQ" sz="4000" b="1" dirty="0" smtClean="0"/>
              <a:t> </a:t>
            </a:r>
            <a:r>
              <a:rPr lang="ar-IQ" sz="4000" dirty="0"/>
              <a:t>اقر الجمعية العامة للامم المتحدة القرار رقم 3314 و الذي حدد بموجبة حالة العدوان , وعرف العدوان على الشكل التالي </a:t>
            </a:r>
            <a:endParaRPr lang="en-US" sz="4000" dirty="0"/>
          </a:p>
          <a:p>
            <a:pPr marL="0" indent="0" algn="ctr" rtl="1">
              <a:buNone/>
            </a:pPr>
            <a:r>
              <a:rPr lang="ar-IQ" sz="4000" b="1" dirty="0"/>
              <a:t>تعريف العدوان </a:t>
            </a:r>
            <a:r>
              <a:rPr lang="ar-IQ" sz="4000" b="1" dirty="0" smtClean="0"/>
              <a:t>:</a:t>
            </a:r>
          </a:p>
          <a:p>
            <a:pPr algn="r" rtl="1"/>
            <a:r>
              <a:rPr lang="ar-IQ" sz="4000" dirty="0" smtClean="0"/>
              <a:t> </a:t>
            </a:r>
            <a:r>
              <a:rPr lang="ar-IQ" sz="4000" dirty="0"/>
              <a:t>استعمال القوات المسلحة من قبل دولة ما ضد السيادة الاقليمية و الاستقلال السياسي لدولة اخرا ( مثل تدخل العراق في الكويت ) </a:t>
            </a:r>
            <a:endParaRPr lang="en-US" sz="4000" dirty="0"/>
          </a:p>
          <a:p>
            <a:pPr algn="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332656"/>
            <a:ext cx="8147248" cy="6264696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IQ" sz="3600" b="1" dirty="0"/>
              <a:t>وحدد القرار العدوان في الحالات التالية :</a:t>
            </a:r>
            <a:r>
              <a:rPr lang="ar-IQ" sz="3600" dirty="0"/>
              <a:t> </a:t>
            </a:r>
            <a:endParaRPr lang="en-US" sz="3600" dirty="0"/>
          </a:p>
          <a:p>
            <a:pPr lvl="0" algn="r" rtl="1"/>
            <a:r>
              <a:rPr lang="ar-IQ" dirty="0"/>
              <a:t>الغزو  بالقوات المسلحة لدولة ما , على ارضي دولة اخرى </a:t>
            </a:r>
            <a:endParaRPr lang="en-US" dirty="0"/>
          </a:p>
          <a:p>
            <a:pPr lvl="0" algn="r" rtl="1"/>
            <a:r>
              <a:rPr lang="ar-IQ" dirty="0"/>
              <a:t>القاء القنابل من دولة ما على اراضي دولة اخرى</a:t>
            </a:r>
            <a:endParaRPr lang="en-US" dirty="0"/>
          </a:p>
          <a:p>
            <a:pPr lvl="0" algn="r" rtl="1"/>
            <a:r>
              <a:rPr lang="ar-IQ" dirty="0"/>
              <a:t> حصار القوات المسلحة لدولة  ما موانيء و سواحل دولة اخرى </a:t>
            </a:r>
            <a:endParaRPr lang="en-US" dirty="0"/>
          </a:p>
          <a:p>
            <a:pPr lvl="0" algn="r" rtl="1"/>
            <a:r>
              <a:rPr lang="ar-IQ" dirty="0"/>
              <a:t>هجوم قوات المسلحة  لدولة ما على القوات المسلحة لدولة اخرى سواء كانت برية او بحرية او جوية  او معا </a:t>
            </a:r>
            <a:endParaRPr lang="en-US" dirty="0"/>
          </a:p>
          <a:p>
            <a:pPr lvl="0" algn="r" rtl="1"/>
            <a:r>
              <a:rPr lang="ar-IQ" dirty="0"/>
              <a:t>اعطاء دولة ما اراضيها  لدولة اخرى , و السماح بالهجوم من اراضيها ,ضد دولة ثالثة </a:t>
            </a:r>
            <a:endParaRPr lang="en-US" dirty="0"/>
          </a:p>
          <a:p>
            <a:pPr lvl="0" algn="r" rtl="1"/>
            <a:r>
              <a:rPr lang="ar-IQ" dirty="0"/>
              <a:t>ارسال عصابات و مخربين من دولة الى اراضي دولة اخرى, للقيام بالاغتصاب و التخريب الاقتصادي و العسكري </a:t>
            </a:r>
            <a:endParaRPr lang="en-US" dirty="0"/>
          </a:p>
          <a:p>
            <a:pPr lvl="0" algn="r" rtl="1"/>
            <a:r>
              <a:rPr lang="ar-IQ" dirty="0"/>
              <a:t>و لمجلس الامن ان يحدد اية افعال اخرى تشكل عدوانا , ومن حقها عدم اعتبار الحالات الستة ( السابقة ذكرها ) بانها ليست عدواناً .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608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مبادىء الامم المتحدة :  </vt:lpstr>
      <vt:lpstr>اولا : المساوات في السيادة  </vt:lpstr>
      <vt:lpstr>نظرية السيادة :  </vt:lpstr>
      <vt:lpstr>PowerPoint Presentation</vt:lpstr>
      <vt:lpstr>ثانيا :/ الامتناع باستخدام القوة او التهديد باستخدامها: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Hastiyar</cp:lastModifiedBy>
  <cp:revision>4</cp:revision>
  <dcterms:created xsi:type="dcterms:W3CDTF">2013-02-25T15:45:05Z</dcterms:created>
  <dcterms:modified xsi:type="dcterms:W3CDTF">2016-03-30T18:19:13Z</dcterms:modified>
</cp:coreProperties>
</file>