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CC3FB-DDDA-4E01-9855-7CCA90A781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A806A2-0527-43CE-B0AC-7F28D04973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E7A346-2655-4B13-97A9-66763B1B6CE3}"/>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5" name="Footer Placeholder 4">
            <a:extLst>
              <a:ext uri="{FF2B5EF4-FFF2-40B4-BE49-F238E27FC236}">
                <a16:creationId xmlns:a16="http://schemas.microsoft.com/office/drawing/2014/main" id="{D7FC4CE3-9F4F-49D1-AC1C-35D2359C68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52AF2-EFFE-457B-B65C-649F2D253D8D}"/>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173338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282A-8D86-4224-BD9F-4EE85092C7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2E2F89-7927-4B2F-83D0-101B506647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FE673-DBC3-408F-A0E0-FCBCE541F0A6}"/>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5" name="Footer Placeholder 4">
            <a:extLst>
              <a:ext uri="{FF2B5EF4-FFF2-40B4-BE49-F238E27FC236}">
                <a16:creationId xmlns:a16="http://schemas.microsoft.com/office/drawing/2014/main" id="{A44B1CA3-5FD1-4628-989F-B5E3C89F2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3CC08-92F8-48DE-9C78-A2DD759382ED}"/>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129257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DEB9DB-DC6F-42D4-85D4-AFAA335588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D07C4E-87FA-4F2E-95D1-0149704B5C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4AF470-6D40-4698-A90B-2F5235DEB709}"/>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5" name="Footer Placeholder 4">
            <a:extLst>
              <a:ext uri="{FF2B5EF4-FFF2-40B4-BE49-F238E27FC236}">
                <a16:creationId xmlns:a16="http://schemas.microsoft.com/office/drawing/2014/main" id="{C34AE9B1-D22C-40E6-8B15-42FDEA2B8D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F6B19-DFF6-41C5-85F5-71D027AE55B6}"/>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314796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3555E-171F-43C6-838E-76FA8C1F68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4D7B4-75A4-4EFC-B73A-F39ECFC031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D3F9BD-A2D4-44EC-985A-8159A6EED009}"/>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5" name="Footer Placeholder 4">
            <a:extLst>
              <a:ext uri="{FF2B5EF4-FFF2-40B4-BE49-F238E27FC236}">
                <a16:creationId xmlns:a16="http://schemas.microsoft.com/office/drawing/2014/main" id="{8D2623A0-3DBD-496C-9D99-19A2253B0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7E1D1-6DD4-4FCE-8C58-F53C59E0BC9B}"/>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29153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DE6F-5285-44D2-9D9C-510CCE11B5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272EF0-CA95-4669-B339-9B0E33655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130F97-EA20-45FA-9BA5-D26D6185EE0D}"/>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5" name="Footer Placeholder 4">
            <a:extLst>
              <a:ext uri="{FF2B5EF4-FFF2-40B4-BE49-F238E27FC236}">
                <a16:creationId xmlns:a16="http://schemas.microsoft.com/office/drawing/2014/main" id="{CE6F38AB-3F94-4FCC-A63B-EF1F3FDBC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7C616-8922-4D5D-B03C-EBC1F4821A8E}"/>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37094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0F43-568A-43AB-91FB-3B09661CA4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D23A8B-9097-4CBC-A7C7-4886CC37C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E61CE7-A17B-4C87-B1D1-7726AA3207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35FE17-BD4B-4FC3-98B9-1589D5B85148}"/>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6" name="Footer Placeholder 5">
            <a:extLst>
              <a:ext uri="{FF2B5EF4-FFF2-40B4-BE49-F238E27FC236}">
                <a16:creationId xmlns:a16="http://schemas.microsoft.com/office/drawing/2014/main" id="{A8BD1C5C-BB3F-415F-80D4-E574225567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85FFD-5407-4BFB-9646-259D301073E3}"/>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89207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1134-1538-42E0-9F23-DA3F9DCE9F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40EE54-0EFE-46A7-A6B3-7B64A9F438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5EEEF9-E0D1-4370-B04A-F4AFBE32CD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87A83F-1140-47A8-890A-8AD338032C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6EB46F-F722-449C-A049-12DD617BF7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B3C796-92C5-4908-A094-B17FF40506A5}"/>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8" name="Footer Placeholder 7">
            <a:extLst>
              <a:ext uri="{FF2B5EF4-FFF2-40B4-BE49-F238E27FC236}">
                <a16:creationId xmlns:a16="http://schemas.microsoft.com/office/drawing/2014/main" id="{64F9C0F0-9BF4-41DE-8E24-DB8A2D4486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997ED4-4091-4F4E-BBD8-C7D56796B631}"/>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229789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F0D2D-1045-4D08-8EBA-AA65FE716B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7937DC-CA23-4A4A-8149-103F0A466329}"/>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4" name="Footer Placeholder 3">
            <a:extLst>
              <a:ext uri="{FF2B5EF4-FFF2-40B4-BE49-F238E27FC236}">
                <a16:creationId xmlns:a16="http://schemas.microsoft.com/office/drawing/2014/main" id="{D3C65347-0B66-41B6-8B49-3D15C9BA83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1E1C76-403C-44C5-86C4-22DF2668FA9B}"/>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172126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D10425-CF2F-4B55-9854-7CBBCE365A05}"/>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3" name="Footer Placeholder 2">
            <a:extLst>
              <a:ext uri="{FF2B5EF4-FFF2-40B4-BE49-F238E27FC236}">
                <a16:creationId xmlns:a16="http://schemas.microsoft.com/office/drawing/2014/main" id="{B8B12827-3E29-45A6-BB42-D2830163A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7C9F36-8120-4D40-BC8A-21D51952C78F}"/>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378583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6E54-BE0E-4D38-A266-2834795669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DD4B81-89E3-4D75-9458-5C1930E33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8E4CC9-33EF-47D5-8ACA-629C1E2340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8B52CF-5E2A-4E2A-BC0E-CB8711992B54}"/>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6" name="Footer Placeholder 5">
            <a:extLst>
              <a:ext uri="{FF2B5EF4-FFF2-40B4-BE49-F238E27FC236}">
                <a16:creationId xmlns:a16="http://schemas.microsoft.com/office/drawing/2014/main" id="{7D55E4EC-CFFA-4DC9-92F4-648A797BAC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0861F-036A-4C76-BC77-20B5027948AF}"/>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335528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92EF1-DF01-430E-A900-E60106DE21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A1B3AF-8866-48E3-853E-CD3140E722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D76AE8-91A5-49EF-A3BB-F44B11A0B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F9F7BF-724E-4391-8D2B-4DE95F25AF99}"/>
              </a:ext>
            </a:extLst>
          </p:cNvPr>
          <p:cNvSpPr>
            <a:spLocks noGrp="1"/>
          </p:cNvSpPr>
          <p:nvPr>
            <p:ph type="dt" sz="half" idx="10"/>
          </p:nvPr>
        </p:nvSpPr>
        <p:spPr/>
        <p:txBody>
          <a:bodyPr/>
          <a:lstStyle/>
          <a:p>
            <a:fld id="{C5D165DD-7137-42FC-966A-0739ED27E1F7}" type="datetimeFigureOut">
              <a:rPr lang="en-US" smtClean="0"/>
              <a:t>1/31/2022</a:t>
            </a:fld>
            <a:endParaRPr lang="en-US"/>
          </a:p>
        </p:txBody>
      </p:sp>
      <p:sp>
        <p:nvSpPr>
          <p:cNvPr id="6" name="Footer Placeholder 5">
            <a:extLst>
              <a:ext uri="{FF2B5EF4-FFF2-40B4-BE49-F238E27FC236}">
                <a16:creationId xmlns:a16="http://schemas.microsoft.com/office/drawing/2014/main" id="{F6BC004D-1DD9-4676-8187-C9A9F96A1B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5B1683-7990-4C48-8EAB-9AF5E47A879A}"/>
              </a:ext>
            </a:extLst>
          </p:cNvPr>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305793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72D128-B981-421B-8236-508CAE2963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0C0CA3-632F-451F-9C2A-652686C40F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38B5FE-1F5D-4C90-B2C5-98810DEBB5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165DD-7137-42FC-966A-0739ED27E1F7}" type="datetimeFigureOut">
              <a:rPr lang="en-US" smtClean="0"/>
              <a:t>1/31/2022</a:t>
            </a:fld>
            <a:endParaRPr lang="en-US"/>
          </a:p>
        </p:txBody>
      </p:sp>
      <p:sp>
        <p:nvSpPr>
          <p:cNvPr id="5" name="Footer Placeholder 4">
            <a:extLst>
              <a:ext uri="{FF2B5EF4-FFF2-40B4-BE49-F238E27FC236}">
                <a16:creationId xmlns:a16="http://schemas.microsoft.com/office/drawing/2014/main" id="{A869F65D-DA28-4A5C-9A69-AC4420E2A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54D2F9-3BBD-4D08-8564-4D8BF2E747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5AB4C-F31B-49E3-B2E2-E9258541A8FE}" type="slidenum">
              <a:rPr lang="en-US" smtClean="0"/>
              <a:t>‹#›</a:t>
            </a:fld>
            <a:endParaRPr lang="en-US"/>
          </a:p>
        </p:txBody>
      </p:sp>
    </p:spTree>
    <p:extLst>
      <p:ext uri="{BB962C8B-B14F-4D97-AF65-F5344CB8AC3E}">
        <p14:creationId xmlns:p14="http://schemas.microsoft.com/office/powerpoint/2010/main" val="127298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ED7BC8-2F75-4793-A3A9-E92EBF8D3265}"/>
              </a:ext>
            </a:extLst>
          </p:cNvPr>
          <p:cNvSpPr>
            <a:spLocks noGrp="1"/>
          </p:cNvSpPr>
          <p:nvPr>
            <p:ph idx="1"/>
          </p:nvPr>
        </p:nvSpPr>
        <p:spPr>
          <a:xfrm>
            <a:off x="1166648" y="221942"/>
            <a:ext cx="10187152" cy="5955021"/>
          </a:xfrm>
        </p:spPr>
        <p:txBody>
          <a:bodyPr/>
          <a:lstStyle/>
          <a:p>
            <a:pPr marL="342900" marR="0" lvl="0" indent="-342900" algn="r" rtl="1">
              <a:lnSpc>
                <a:spcPct val="115000"/>
              </a:lnSpc>
              <a:spcBef>
                <a:spcPts val="0"/>
              </a:spcBef>
              <a:spcAft>
                <a:spcPts val="100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تعريف وماهية المنظمات الدولية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لمحة تاريخية عن نشوء فكرة المنظمات الدولية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ا-المرحلة الاولى مرحلة  تقديم المشاريع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والمقترحات لتاسيس منظمة دولية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ا-بيير دوبوا (1305)دعى الى انشاء عصبة امم اوربية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ب-الوزير الفرنسى –سولى -1634 دعى الى تشكيل اتحاد  للدول الاوربية على اساس 15 منطقة متساوية الحقوق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ج-امريك كورسيية –دعى الى منظمة عالمية مفتوحة ينضم اليها البابا والاباطرة الاوربيين والسلطان العثمانى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26275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40BFD-3644-4F81-9944-8587BE15792E}"/>
              </a:ext>
            </a:extLst>
          </p:cNvPr>
          <p:cNvSpPr>
            <a:spLocks noGrp="1"/>
          </p:cNvSpPr>
          <p:nvPr>
            <p:ph idx="1"/>
          </p:nvPr>
        </p:nvSpPr>
        <p:spPr/>
        <p:txBody>
          <a:bodyPr>
            <a:normAutofit fontScale="92500" lnSpcReduction="20000"/>
          </a:bodyPr>
          <a:lstStyle/>
          <a:p>
            <a:pPr marL="457200" marR="0" indent="0" algn="r" rtl="1">
              <a:lnSpc>
                <a:spcPct val="115000"/>
              </a:lnSpc>
              <a:spcBef>
                <a:spcPts val="0"/>
              </a:spcBef>
              <a:spcAft>
                <a:spcPts val="10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dirty="0">
                <a:effectLst/>
                <a:latin typeface="Calibri" panose="020F0502020204030204" pitchFamily="34" charset="0"/>
                <a:ea typeface="Calibri" panose="020F0502020204030204" pitchFamily="34" charset="0"/>
                <a:cs typeface="Arial" panose="020B0604020202020204" pitchFamily="34" charset="0"/>
              </a:rPr>
              <a:t>8-انواع المنظات الدولية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dirty="0">
                <a:effectLst/>
                <a:latin typeface="Calibri" panose="020F0502020204030204" pitchFamily="34" charset="0"/>
                <a:ea typeface="Calibri" panose="020F0502020204030204" pitchFamily="34" charset="0"/>
                <a:cs typeface="Arial" panose="020B0604020202020204" pitchFamily="34" charset="0"/>
              </a:rPr>
              <a:t>ا-من حبث تعدد الاهداف : اقتصادية –سياسية – عسكرية –فنية-خيرية-انسانية – اجتماعية – متعددة الاغراض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ب-من حيث نطاق المنظمة الدولية : اقليمية –منظمات عالمية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ج- منظمات ذات طابع خاص --  منظمة اوبك للدول المنتجة للنفط</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dirty="0">
                <a:effectLst/>
                <a:latin typeface="Calibri" panose="020F0502020204030204" pitchFamily="34" charset="0"/>
                <a:ea typeface="Calibri" panose="020F0502020204030204" pitchFamily="34" charset="0"/>
                <a:cs typeface="Arial" panose="020B0604020202020204" pitchFamily="34" charset="0"/>
              </a:rPr>
              <a:t>نماذج من المنظمات الدولية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dirty="0">
                <a:effectLst/>
                <a:latin typeface="Calibri" panose="020F0502020204030204" pitchFamily="34" charset="0"/>
                <a:ea typeface="Calibri" panose="020F0502020204030204" pitchFamily="34" charset="0"/>
                <a:cs typeface="Arial" panose="020B0604020202020204" pitchFamily="34" charset="0"/>
              </a:rPr>
              <a:t>ا- عالمية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dirty="0">
                <a:effectLst/>
                <a:latin typeface="Calibri" panose="020F0502020204030204" pitchFamily="34" charset="0"/>
                <a:ea typeface="Calibri" panose="020F0502020204030204" pitchFamily="34" charset="0"/>
                <a:cs typeface="Arial" panose="020B0604020202020204" pitchFamily="34" charset="0"/>
              </a:rPr>
              <a:t>عصبة الامم : اسباب النشوء واسباب الفشل .اهداف العصبة –مبادئ العصبة –البنية التنظيمية للعصبة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000" dirty="0"/>
          </a:p>
        </p:txBody>
      </p:sp>
    </p:spTree>
    <p:extLst>
      <p:ext uri="{BB962C8B-B14F-4D97-AF65-F5344CB8AC3E}">
        <p14:creationId xmlns:p14="http://schemas.microsoft.com/office/powerpoint/2010/main" val="35319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7EED46-614C-4592-87CE-F68ACFDE0E70}"/>
              </a:ext>
            </a:extLst>
          </p:cNvPr>
          <p:cNvSpPr>
            <a:spLocks noGrp="1"/>
          </p:cNvSpPr>
          <p:nvPr>
            <p:ph idx="1"/>
          </p:nvPr>
        </p:nvSpPr>
        <p:spPr/>
        <p:txBody>
          <a:bodyPr>
            <a:normAutofit fontScale="92500" lnSpcReduction="10000"/>
          </a:bodyPr>
          <a:lstStyle/>
          <a:p>
            <a:pPr marL="342900" marR="0" lvl="0" indent="-342900" algn="r" rtl="1">
              <a:lnSpc>
                <a:spcPct val="115000"/>
              </a:lnSpc>
              <a:spcBef>
                <a:spcPts val="0"/>
              </a:spcBef>
              <a:spcAft>
                <a:spcPts val="100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الامم المتحدة – النشاة  وخطوات التاسيس --المبادئ  العامة للامم المتحدة --  البنية التنظيمية. (مجلس الامن –الجمعية العامة للامم المتحدة –المجلس الاقتصادى والاجتماعى –مجلس الوصاية –محكمة العدل الدولية –الامانة العامة للامم المتحدة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المنظمات الاقليمية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1-جامعة الدول العربية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2-الاتحاد الاوربي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10688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53A322-C628-450B-A184-8D9C6E940DD6}"/>
              </a:ext>
            </a:extLst>
          </p:cNvPr>
          <p:cNvSpPr>
            <a:spLocks noGrp="1"/>
          </p:cNvSpPr>
          <p:nvPr>
            <p:ph idx="1"/>
          </p:nvPr>
        </p:nvSpPr>
        <p:spPr/>
        <p:txBody>
          <a:bodyPr>
            <a:normAutofit fontScale="92500" lnSpcReduction="20000"/>
          </a:bodyPr>
          <a:lstStyle/>
          <a:p>
            <a:pPr marL="342900" marR="0" lvl="0" indent="-342900" algn="r" rtl="1">
              <a:lnSpc>
                <a:spcPct val="115000"/>
              </a:lnSpc>
              <a:spcBef>
                <a:spcPts val="0"/>
              </a:spcBef>
              <a:spcAft>
                <a:spcPts val="100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الاتحاد الافريقي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نماذج اخرى من المنظمات الدولية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منظمة الصحة العالمية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منظمة اطباء بلا حدود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منظمة حذر الاسلحة الكيميائية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وكالة الطاقة الذرية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منطمة الانتربول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منظمة الفاو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الصليب الاحمر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29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53192-C314-4F8C-8CFA-87FEE99D4687}"/>
              </a:ext>
            </a:extLst>
          </p:cNvPr>
          <p:cNvSpPr>
            <a:spLocks noGrp="1"/>
          </p:cNvSpPr>
          <p:nvPr>
            <p:ph idx="1"/>
          </p:nvPr>
        </p:nvSpPr>
        <p:spPr/>
        <p:txBody>
          <a:bodyPr>
            <a:normAutofit lnSpcReduction="10000"/>
          </a:bodyPr>
          <a:lstStyle/>
          <a:p>
            <a:pPr marL="342900" marR="0" lvl="0" indent="-342900" algn="r" rtl="1">
              <a:lnSpc>
                <a:spcPct val="115000"/>
              </a:lnSpc>
              <a:spcBef>
                <a:spcPts val="0"/>
              </a:spcBef>
              <a:spcAft>
                <a:spcPts val="100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صندوق النقد الدولى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صحفيين بلا حدود</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منظمة العمل الدولية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منظمة اليونسكو</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منظمة اليونيسيف</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en-GB" sz="4000" dirty="0">
                <a:effectLst/>
                <a:latin typeface="Calibri" panose="020F0502020204030204" pitchFamily="34" charset="0"/>
                <a:ea typeface="Calibri" panose="020F0502020204030204" pitchFamily="34" charset="0"/>
                <a:cs typeface="Arial" panose="020B0604020202020204" pitchFamily="34" charset="0"/>
              </a:rPr>
              <a:t>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sz="5400" dirty="0"/>
          </a:p>
        </p:txBody>
      </p:sp>
    </p:spTree>
    <p:extLst>
      <p:ext uri="{BB962C8B-B14F-4D97-AF65-F5344CB8AC3E}">
        <p14:creationId xmlns:p14="http://schemas.microsoft.com/office/powerpoint/2010/main" val="158372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CD9AA-0245-40BB-A294-D5383B0E60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209DB0-2C12-4A60-B8E2-BD5F88B429B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0283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49FBB8-A5E7-4615-A6C3-C3C0D438B9F1}"/>
              </a:ext>
            </a:extLst>
          </p:cNvPr>
          <p:cNvSpPr>
            <a:spLocks noGrp="1"/>
          </p:cNvSpPr>
          <p:nvPr>
            <p:ph idx="1"/>
          </p:nvPr>
        </p:nvSpPr>
        <p:spPr/>
        <p:txBody>
          <a:bodyPr/>
          <a:lstStyle/>
          <a:p>
            <a:pPr marL="685800" marR="0" algn="r" rtl="1">
              <a:lnSpc>
                <a:spcPct val="115000"/>
              </a:lnSpc>
              <a:spcBef>
                <a:spcPts val="0"/>
              </a:spcBef>
              <a:spcAft>
                <a:spcPts val="0"/>
              </a:spcAft>
            </a:pPr>
            <a:r>
              <a:rPr lang="ar-IQ" sz="2800" dirty="0">
                <a:effectLst/>
                <a:latin typeface="Calibri" panose="020F0502020204030204" pitchFamily="34" charset="0"/>
                <a:ea typeface="Calibri" panose="020F0502020204030204" pitchFamily="34" charset="0"/>
                <a:cs typeface="Arial" panose="020B0604020202020204" pitchFamily="34" charset="0"/>
              </a:rPr>
              <a:t>د-وليام بن –1694—دعى الى عقد اجتماعى بين الدول وان يكون هناك مجلس اتحادى للدول المؤتلفة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2800" dirty="0">
                <a:effectLst/>
                <a:latin typeface="Calibri" panose="020F0502020204030204" pitchFamily="34" charset="0"/>
                <a:ea typeface="Calibri" panose="020F0502020204030204" pitchFamily="34" charset="0"/>
                <a:cs typeface="Arial" panose="020B0604020202020204" pitchFamily="34" charset="0"/>
              </a:rPr>
              <a:t>و-الفيلسوف بنثام –دعى الى اقامة تنظيم دولى يسعى الى تخفيض التسلح وتحرير المستعمرات ومكافحة المعاهدات السرية .....الخ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2800" dirty="0">
                <a:effectLst/>
                <a:latin typeface="Calibri" panose="020F0502020204030204" pitchFamily="34" charset="0"/>
                <a:ea typeface="Calibri" panose="020F0502020204030204" pitchFamily="34" charset="0"/>
                <a:cs typeface="Arial" panose="020B0604020202020204" pitchFamily="34" charset="0"/>
              </a:rPr>
              <a:t>لكن كل جهود هؤلاء المفكرين والفلاسفة لم تثمر كونه لم يكن الملوك والامراء الاوربيين بحاجة الى التنازل عن عروشهم وامتيازاتهم الخاصة . لكن بقي افكار هؤلاء اساسا صحيحا لتاسيس اول منظمة دولية  (عصبة الامم).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382249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72A65-7D29-4712-A9AA-2AF2C398AE11}"/>
              </a:ext>
            </a:extLst>
          </p:cNvPr>
          <p:cNvSpPr>
            <a:spLocks noGrp="1"/>
          </p:cNvSpPr>
          <p:nvPr>
            <p:ph idx="1"/>
          </p:nvPr>
        </p:nvSpPr>
        <p:spPr/>
        <p:txBody>
          <a:bodyPr>
            <a:normAutofit/>
          </a:bodyPr>
          <a:lstStyle/>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ب-مرحلة المؤتمرات الدولية كوسيلة لتنظيم العلاقات الدولية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1-مؤتمر فستفالية 1648 –اتى هذا المؤتمر او ما يسمى معاهدات ويستفاليا . بعد حروب دامت ثلاثين عاما بين الدول الكاثوليكية والبروتستانتية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2-المؤتمر الاوربي  1814– اتى بعد الحروب النابليونية ولتوحيد موقف اوربة ضد نابليون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3-مؤتمرا لاهاى للسلام (1899—1907)حيث وضع قواعد الحرب والحياد ,وقواعد الحروب البرية – اتفاقية حماية الجرحى والمرضى .....الخ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167682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C359A-DFD9-45BD-9705-F782B52FFAE5}"/>
              </a:ext>
            </a:extLst>
          </p:cNvPr>
          <p:cNvSpPr>
            <a:spLocks noGrp="1"/>
          </p:cNvSpPr>
          <p:nvPr>
            <p:ph idx="1"/>
          </p:nvPr>
        </p:nvSpPr>
        <p:spPr/>
        <p:txBody>
          <a:bodyPr>
            <a:normAutofit lnSpcReduction="10000"/>
          </a:bodyPr>
          <a:lstStyle/>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ج-(مرحلة وسطية بين المؤتمرات وتاسيس المنظمة الدولية )مثل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*لجان دولية لرعاية المصالح الدولية المشتركة كلجان الملاحة في الانهار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*الاتحاد الصحى الدولى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*اتحاد التلغراف الدولى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*المكتب الدولى للمكاييل والموازين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*اتحاد الملكية الصناعية وغيرها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 اتحا سكك الحديد</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.............الخ</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4400" dirty="0"/>
          </a:p>
        </p:txBody>
      </p:sp>
    </p:spTree>
    <p:extLst>
      <p:ext uri="{BB962C8B-B14F-4D97-AF65-F5344CB8AC3E}">
        <p14:creationId xmlns:p14="http://schemas.microsoft.com/office/powerpoint/2010/main" val="91778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A9D2B5-226F-4B0C-8119-52DE56D4E767}"/>
              </a:ext>
            </a:extLst>
          </p:cNvPr>
          <p:cNvSpPr>
            <a:spLocks noGrp="1"/>
          </p:cNvSpPr>
          <p:nvPr>
            <p:ph idx="1"/>
          </p:nvPr>
        </p:nvSpPr>
        <p:spPr/>
        <p:txBody>
          <a:bodyPr>
            <a:normAutofit fontScale="92500"/>
          </a:bodyPr>
          <a:lstStyle/>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د-مرحلة تاسيس المنظمة الدولية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بعد اربعة سنوات من ويلات الحرب العالمية الاولى (1914—1918)وبعد كسر شوكة المانيا وحليفتها الدولة العثمانية وفي مؤتمر الصلح في باريس 1919وضعت اساس اول منطمة عالمية (عصبة الامم) هدفها احلال السلم والامن في العالم وحل المشاكل بطرق سلمية وعدم نشوء حرب عالمية اخرى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29787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22D376-443A-43D6-BFB8-BAA93DC03399}"/>
              </a:ext>
            </a:extLst>
          </p:cNvPr>
          <p:cNvSpPr>
            <a:spLocks noGrp="1"/>
          </p:cNvSpPr>
          <p:nvPr>
            <p:ph idx="1"/>
          </p:nvPr>
        </p:nvSpPr>
        <p:spPr/>
        <p:txBody>
          <a:bodyPr>
            <a:normAutofit lnSpcReduction="10000"/>
          </a:bodyPr>
          <a:lstStyle/>
          <a:p>
            <a:pPr marL="685800" marR="0" algn="r" rtl="1">
              <a:lnSpc>
                <a:spcPct val="115000"/>
              </a:lnSpc>
              <a:spcBef>
                <a:spcPts val="0"/>
              </a:spcBef>
              <a:spcAft>
                <a:spcPts val="1000"/>
              </a:spcAft>
            </a:pPr>
            <a:r>
              <a:rPr lang="ar-IQ" sz="3600" dirty="0">
                <a:effectLst/>
                <a:latin typeface="Calibri" panose="020F0502020204030204" pitchFamily="34" charset="0"/>
                <a:ea typeface="Calibri" panose="020F0502020204030204" pitchFamily="34" charset="0"/>
                <a:cs typeface="Arial" panose="020B0604020202020204" pitchFamily="34"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600" dirty="0">
                <a:effectLst/>
                <a:latin typeface="Calibri" panose="020F0502020204030204" pitchFamily="34" charset="0"/>
                <a:ea typeface="Calibri" panose="020F0502020204030204" pitchFamily="34" charset="0"/>
                <a:cs typeface="Arial" panose="020B0604020202020204" pitchFamily="34" charset="0"/>
              </a:rPr>
              <a:t>العوامل المساعدة لتاسيس 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(الحرب –التقدم العلمى والتكنولوجى –الاديان السماوية –شكل النظام الدولى السائد –اتساع الحجم الجغرافي للمجتمع الدولى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600" dirty="0">
                <a:effectLst/>
                <a:latin typeface="Calibri" panose="020F0502020204030204" pitchFamily="34" charset="0"/>
                <a:ea typeface="Calibri" panose="020F0502020204030204" pitchFamily="34" charset="0"/>
                <a:cs typeface="Arial" panose="020B0604020202020204" pitchFamily="34" charset="0"/>
              </a:rPr>
              <a:t>عناصر تكوين 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(مجموعة من الدول –صفة الدوام –الارادة الخاصة –الصفة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800" dirty="0"/>
          </a:p>
        </p:txBody>
      </p:sp>
    </p:spTree>
    <p:extLst>
      <p:ext uri="{BB962C8B-B14F-4D97-AF65-F5344CB8AC3E}">
        <p14:creationId xmlns:p14="http://schemas.microsoft.com/office/powerpoint/2010/main" val="298684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53A327-8A26-4611-8B5A-F275D736B123}"/>
              </a:ext>
            </a:extLst>
          </p:cNvPr>
          <p:cNvSpPr>
            <a:spLocks noGrp="1"/>
          </p:cNvSpPr>
          <p:nvPr>
            <p:ph idx="1"/>
          </p:nvPr>
        </p:nvSpPr>
        <p:spPr/>
        <p:txBody>
          <a:bodyPr>
            <a:normAutofit lnSpcReduction="10000"/>
          </a:bodyPr>
          <a:lstStyle/>
          <a:p>
            <a:pPr marL="342900" marR="0" lvl="0" indent="-342900" algn="r" rtl="1">
              <a:lnSpc>
                <a:spcPct val="115000"/>
              </a:lnSpc>
              <a:spcBef>
                <a:spcPts val="0"/>
              </a:spcBef>
              <a:spcAft>
                <a:spcPts val="0"/>
              </a:spcAft>
              <a:buFont typeface="+mj-lt"/>
              <a:buAutoNum type="arabicPeriod"/>
            </a:pPr>
            <a:r>
              <a:rPr lang="ar-IQ" sz="3600" dirty="0">
                <a:effectLst/>
                <a:latin typeface="Calibri" panose="020F0502020204030204" pitchFamily="34" charset="0"/>
                <a:ea typeface="Calibri" panose="020F0502020204030204" pitchFamily="34" charset="0"/>
                <a:cs typeface="Arial" panose="020B0604020202020204" pitchFamily="34" charset="0"/>
              </a:rPr>
              <a:t>خطوات انشاء 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*-خصائص معاهدة انشاء 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*-اجراءات انشاء المنظمة الدولية.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*-الالتزام بالمنظمة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 الانضمام الى 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*-ايداع وثائق التصديق والانضمام</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*-تسجيل معاهدة انشاء المنظمة الدولية ونشرها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4800" dirty="0"/>
          </a:p>
        </p:txBody>
      </p:sp>
    </p:spTree>
    <p:extLst>
      <p:ext uri="{BB962C8B-B14F-4D97-AF65-F5344CB8AC3E}">
        <p14:creationId xmlns:p14="http://schemas.microsoft.com/office/powerpoint/2010/main" val="265822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7C1CB-0EF9-4BF6-8438-24789FF5E193}"/>
              </a:ext>
            </a:extLst>
          </p:cNvPr>
          <p:cNvSpPr>
            <a:spLocks noGrp="1"/>
          </p:cNvSpPr>
          <p:nvPr>
            <p:ph idx="1"/>
          </p:nvPr>
        </p:nvSpPr>
        <p:spPr/>
        <p:txBody>
          <a:bodyPr>
            <a:normAutofit/>
          </a:bodyPr>
          <a:lstStyle/>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*-التحفظات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*-بدء نشاط المنظمة الدولية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*-تعديل احكام المنظمة الدولية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*طبيعة المنظمة الدولية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ا-منظمات عالمية(امم متحدة –عصبة الامم)</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endParaRPr lang="en-US" sz="4800" dirty="0"/>
          </a:p>
        </p:txBody>
      </p:sp>
    </p:spTree>
    <p:extLst>
      <p:ext uri="{BB962C8B-B14F-4D97-AF65-F5344CB8AC3E}">
        <p14:creationId xmlns:p14="http://schemas.microsoft.com/office/powerpoint/2010/main" val="237293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1922DA-65D1-403F-9980-205884816305}"/>
              </a:ext>
            </a:extLst>
          </p:cNvPr>
          <p:cNvSpPr>
            <a:spLocks noGrp="1"/>
          </p:cNvSpPr>
          <p:nvPr>
            <p:ph idx="1"/>
          </p:nvPr>
        </p:nvSpPr>
        <p:spPr/>
        <p:txBody>
          <a:bodyPr>
            <a:normAutofit fontScale="92500" lnSpcReduction="20000"/>
          </a:bodyPr>
          <a:lstStyle/>
          <a:p>
            <a:pPr marL="685800" marR="0" algn="r" rtl="1">
              <a:lnSpc>
                <a:spcPct val="115000"/>
              </a:lnSpc>
              <a:spcBef>
                <a:spcPts val="0"/>
              </a:spcBef>
              <a:spcAft>
                <a:spcPts val="1000"/>
              </a:spcAft>
            </a:pPr>
            <a:r>
              <a:rPr lang="ar-IQ" sz="3200" dirty="0">
                <a:effectLst/>
                <a:latin typeface="Calibri" panose="020F0502020204030204" pitchFamily="34" charset="0"/>
                <a:ea typeface="Calibri" panose="020F0502020204030204" pitchFamily="34" charset="0"/>
                <a:cs typeface="Arial" panose="020B0604020202020204" pitchFamily="34" charset="0"/>
              </a:rPr>
              <a:t>ب-منظمات اقليمية –(الاتحاد الاوربي –الاتحاد الافريقي –جامعة الدول العربية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6-سلطات المنظات الدولية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(سلطات رقابية – بحث ودراسة –تقديم مشاريع –ابداء المقترحات والاراء والتوصيات – اصدار القرارات –اصدار البيانات—السلطات الواسعة – سلطة تعديل معاهدة انشاء المنظمة الدولية – سلطة عقد المعاهدات الدولية .سلطات داخلية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7-مراحل ممارسة المنظمة  الدولية لسلطاتها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292048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647</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loran mehmud</dc:creator>
  <cp:lastModifiedBy>Dr.Kawa</cp:lastModifiedBy>
  <cp:revision>14</cp:revision>
  <dcterms:created xsi:type="dcterms:W3CDTF">2022-01-31T18:13:24Z</dcterms:created>
  <dcterms:modified xsi:type="dcterms:W3CDTF">2022-01-31T18:50:12Z</dcterms:modified>
</cp:coreProperties>
</file>