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70" r:id="rId3"/>
    <p:sldId id="258" r:id="rId4"/>
    <p:sldId id="271" r:id="rId5"/>
    <p:sldId id="259" r:id="rId6"/>
    <p:sldId id="272" r:id="rId7"/>
    <p:sldId id="260" r:id="rId8"/>
    <p:sldId id="273" r:id="rId9"/>
    <p:sldId id="261" r:id="rId10"/>
    <p:sldId id="262" r:id="rId11"/>
    <p:sldId id="263" r:id="rId12"/>
    <p:sldId id="274" r:id="rId13"/>
    <p:sldId id="264" r:id="rId14"/>
    <p:sldId id="265" r:id="rId15"/>
    <p:sldId id="266" r:id="rId16"/>
    <p:sldId id="276" r:id="rId17"/>
    <p:sldId id="267" r:id="rId18"/>
    <p:sldId id="275" r:id="rId19"/>
    <p:sldId id="268" r:id="rId20"/>
    <p:sldId id="277" r:id="rId21"/>
    <p:sldId id="26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90384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339489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1968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2116751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0402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2396507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1111856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251015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2768903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D165DD-7137-42FC-966A-0739ED27E1F7}" type="datetimeFigureOut">
              <a:rPr lang="en-US" smtClean="0"/>
              <a:t>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176201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D165DD-7137-42FC-966A-0739ED27E1F7}"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41392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D165DD-7137-42FC-966A-0739ED27E1F7}" type="datetimeFigureOut">
              <a:rPr lang="en-US" smtClean="0"/>
              <a:t>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126579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D165DD-7137-42FC-966A-0739ED27E1F7}" type="datetimeFigureOut">
              <a:rPr lang="en-US" smtClean="0"/>
              <a:t>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3164513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165DD-7137-42FC-966A-0739ED27E1F7}" type="datetimeFigureOut">
              <a:rPr lang="en-US" smtClean="0"/>
              <a:t>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55055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D165DD-7137-42FC-966A-0739ED27E1F7}"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417255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D165DD-7137-42FC-966A-0739ED27E1F7}" type="datetimeFigureOut">
              <a:rPr lang="en-US" smtClean="0"/>
              <a:t>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5AB4C-F31B-49E3-B2E2-E9258541A8FE}" type="slidenum">
              <a:rPr lang="en-US" smtClean="0"/>
              <a:t>‹#›</a:t>
            </a:fld>
            <a:endParaRPr lang="en-US"/>
          </a:p>
        </p:txBody>
      </p:sp>
    </p:spTree>
    <p:extLst>
      <p:ext uri="{BB962C8B-B14F-4D97-AF65-F5344CB8AC3E}">
        <p14:creationId xmlns:p14="http://schemas.microsoft.com/office/powerpoint/2010/main" val="401631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D165DD-7137-42FC-966A-0739ED27E1F7}" type="datetimeFigureOut">
              <a:rPr lang="en-US" smtClean="0"/>
              <a:t>1/7/2023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45AB4C-F31B-49E3-B2E2-E9258541A8FE}" type="slidenum">
              <a:rPr lang="en-US" smtClean="0"/>
              <a:t>‹#›</a:t>
            </a:fld>
            <a:endParaRPr lang="en-US"/>
          </a:p>
        </p:txBody>
      </p:sp>
    </p:spTree>
    <p:extLst>
      <p:ext uri="{BB962C8B-B14F-4D97-AF65-F5344CB8AC3E}">
        <p14:creationId xmlns:p14="http://schemas.microsoft.com/office/powerpoint/2010/main" val="417266042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ED7BC8-2F75-4793-A3A9-E92EBF8D3265}"/>
              </a:ext>
            </a:extLst>
          </p:cNvPr>
          <p:cNvSpPr>
            <a:spLocks noGrp="1"/>
          </p:cNvSpPr>
          <p:nvPr>
            <p:ph idx="1"/>
          </p:nvPr>
        </p:nvSpPr>
        <p:spPr>
          <a:xfrm>
            <a:off x="1166648" y="221942"/>
            <a:ext cx="10187152" cy="5955021"/>
          </a:xfrm>
        </p:spPr>
        <p:txBody>
          <a:bodyPr>
            <a:noAutofit/>
          </a:bodyPr>
          <a:lstStyle/>
          <a:p>
            <a:pPr marL="342900" marR="0" lvl="0" indent="-342900" algn="r" rtl="1">
              <a:lnSpc>
                <a:spcPct val="115000"/>
              </a:lnSpc>
              <a:spcBef>
                <a:spcPts val="0"/>
              </a:spcBef>
              <a:spcAft>
                <a:spcPts val="1000"/>
              </a:spcAft>
              <a:buFont typeface="+mj-lt"/>
              <a:buAutoNum type="arabicPeriod"/>
            </a:pPr>
            <a:r>
              <a:rPr lang="ar-IQ" sz="5400" dirty="0">
                <a:effectLst/>
                <a:latin typeface="Calibri" panose="020F0502020204030204" pitchFamily="34" charset="0"/>
                <a:ea typeface="Calibri" panose="020F0502020204030204" pitchFamily="34" charset="0"/>
                <a:cs typeface="Arial" panose="020B0604020202020204" pitchFamily="34" charset="0"/>
              </a:rPr>
              <a:t>تعريف وماهية المنظمات الدولية .</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5400" dirty="0">
                <a:effectLst/>
                <a:latin typeface="Calibri" panose="020F0502020204030204" pitchFamily="34" charset="0"/>
                <a:ea typeface="Calibri" panose="020F0502020204030204" pitchFamily="34" charset="0"/>
                <a:cs typeface="Arial" panose="020B0604020202020204" pitchFamily="34" charset="0"/>
              </a:rPr>
              <a:t>لمحة تاريخية عن نشوء فكرة المنظمات الدولية .</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5400" dirty="0">
                <a:effectLst/>
                <a:latin typeface="Calibri" panose="020F0502020204030204" pitchFamily="34" charset="0"/>
                <a:ea typeface="Calibri" panose="020F0502020204030204" pitchFamily="34" charset="0"/>
                <a:cs typeface="Arial" panose="020B0604020202020204" pitchFamily="34" charset="0"/>
              </a:rPr>
              <a:t>ا-المرحلة الاولى مرحلة  تقديم المشاريع </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5400" dirty="0">
                <a:effectLst/>
                <a:latin typeface="Calibri" panose="020F0502020204030204" pitchFamily="34" charset="0"/>
                <a:ea typeface="Calibri" panose="020F0502020204030204" pitchFamily="34" charset="0"/>
                <a:cs typeface="Arial" panose="020B0604020202020204" pitchFamily="34" charset="0"/>
              </a:rPr>
              <a:t>والمقترحات لتاسيس منظمة دولية .</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1000"/>
              </a:spcAft>
            </a:pPr>
            <a:r>
              <a:rPr lang="ar-IQ" sz="5400" dirty="0">
                <a:effectLst/>
                <a:latin typeface="Calibri" panose="020F0502020204030204" pitchFamily="34" charset="0"/>
                <a:ea typeface="Calibri" panose="020F0502020204030204" pitchFamily="34" charset="0"/>
                <a:cs typeface="Arial" panose="020B0604020202020204" pitchFamily="34" charset="0"/>
              </a:rPr>
              <a:t> </a:t>
            </a:r>
            <a:endParaRPr lang="en-US" sz="54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3600" dirty="0"/>
          </a:p>
        </p:txBody>
      </p:sp>
    </p:spTree>
    <p:extLst>
      <p:ext uri="{BB962C8B-B14F-4D97-AF65-F5344CB8AC3E}">
        <p14:creationId xmlns:p14="http://schemas.microsoft.com/office/powerpoint/2010/main" val="126275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22D376-443A-43D6-BFB8-BAA93DC03399}"/>
              </a:ext>
            </a:extLst>
          </p:cNvPr>
          <p:cNvSpPr>
            <a:spLocks noGrp="1"/>
          </p:cNvSpPr>
          <p:nvPr>
            <p:ph idx="1"/>
          </p:nvPr>
        </p:nvSpPr>
        <p:spPr/>
        <p:txBody>
          <a:bodyPr>
            <a:normAutofit fontScale="85000" lnSpcReduction="10000"/>
          </a:bodyPr>
          <a:lstStyle/>
          <a:p>
            <a:pPr marL="685800" marR="0" algn="r" rtl="1">
              <a:lnSpc>
                <a:spcPct val="115000"/>
              </a:lnSpc>
              <a:spcBef>
                <a:spcPts val="0"/>
              </a:spcBef>
              <a:spcAft>
                <a:spcPts val="1000"/>
              </a:spcAft>
            </a:pPr>
            <a:r>
              <a:rPr lang="ar-IQ" sz="3600" dirty="0">
                <a:effectLst/>
                <a:latin typeface="Calibri" panose="020F0502020204030204" pitchFamily="34" charset="0"/>
                <a:ea typeface="Calibri" panose="020F0502020204030204" pitchFamily="34" charset="0"/>
                <a:cs typeface="Arial" panose="020B0604020202020204" pitchFamily="34" charset="0"/>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600" dirty="0">
                <a:effectLst/>
                <a:latin typeface="Calibri" panose="020F0502020204030204" pitchFamily="34" charset="0"/>
                <a:ea typeface="Calibri" panose="020F0502020204030204" pitchFamily="34" charset="0"/>
                <a:cs typeface="Arial" panose="020B0604020202020204" pitchFamily="34" charset="0"/>
              </a:rPr>
              <a:t>العوامل المساعدة لتاسيس المنظمة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(الحرب –التقدم العلمى والتكنولوجى –الاديان السماوية –شكل النظام الدولى السائد –اتساع الحجم الجغرافي للمجتمع الدولى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600" dirty="0">
                <a:effectLst/>
                <a:latin typeface="Calibri" panose="020F0502020204030204" pitchFamily="34" charset="0"/>
                <a:ea typeface="Calibri" panose="020F0502020204030204" pitchFamily="34" charset="0"/>
                <a:cs typeface="Arial" panose="020B0604020202020204" pitchFamily="34" charset="0"/>
              </a:rPr>
              <a:t>عناصر تكوين المنظمة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(مجموعة من الدول –صفة الدوام –الارادة الخاصة –الصفة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800" dirty="0"/>
          </a:p>
        </p:txBody>
      </p:sp>
    </p:spTree>
    <p:extLst>
      <p:ext uri="{BB962C8B-B14F-4D97-AF65-F5344CB8AC3E}">
        <p14:creationId xmlns:p14="http://schemas.microsoft.com/office/powerpoint/2010/main" val="298684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53A327-8A26-4611-8B5A-F275D736B123}"/>
              </a:ext>
            </a:extLst>
          </p:cNvPr>
          <p:cNvSpPr>
            <a:spLocks noGrp="1"/>
          </p:cNvSpPr>
          <p:nvPr>
            <p:ph idx="1"/>
          </p:nvPr>
        </p:nvSpPr>
        <p:spPr/>
        <p:txBody>
          <a:bodyPr>
            <a:normAutofit/>
          </a:bodyPr>
          <a:lstStyle/>
          <a:p>
            <a:pPr marL="342900" marR="0" lvl="0" indent="-342900" algn="r" rtl="1">
              <a:lnSpc>
                <a:spcPct val="115000"/>
              </a:lnSpc>
              <a:spcBef>
                <a:spcPts val="0"/>
              </a:spcBef>
              <a:spcAft>
                <a:spcPts val="0"/>
              </a:spcAft>
              <a:buFont typeface="+mj-lt"/>
              <a:buAutoNum type="arabicPeriod"/>
            </a:pPr>
            <a:r>
              <a:rPr lang="ar-IQ" sz="4400" dirty="0">
                <a:effectLst/>
                <a:latin typeface="Calibri" panose="020F0502020204030204" pitchFamily="34" charset="0"/>
                <a:ea typeface="Calibri" panose="020F0502020204030204" pitchFamily="34" charset="0"/>
                <a:cs typeface="Arial" panose="020B0604020202020204" pitchFamily="34" charset="0"/>
              </a:rPr>
              <a:t>خطوات انشاء المنظمة الدولية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400" dirty="0">
                <a:effectLst/>
                <a:latin typeface="Calibri" panose="020F0502020204030204" pitchFamily="34" charset="0"/>
                <a:ea typeface="Calibri" panose="020F0502020204030204" pitchFamily="34" charset="0"/>
                <a:cs typeface="Arial" panose="020B0604020202020204" pitchFamily="34" charset="0"/>
              </a:rPr>
              <a:t>*-خصائص معاهدة انشاء المنظمة الدولية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400" dirty="0">
                <a:effectLst/>
                <a:latin typeface="Calibri" panose="020F0502020204030204" pitchFamily="34" charset="0"/>
                <a:ea typeface="Calibri" panose="020F0502020204030204" pitchFamily="34" charset="0"/>
                <a:cs typeface="Arial" panose="020B0604020202020204" pitchFamily="34" charset="0"/>
              </a:rPr>
              <a:t>*-اجراءات انشاء المنظمة الدولية.</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6000" dirty="0"/>
          </a:p>
        </p:txBody>
      </p:sp>
    </p:spTree>
    <p:extLst>
      <p:ext uri="{BB962C8B-B14F-4D97-AF65-F5344CB8AC3E}">
        <p14:creationId xmlns:p14="http://schemas.microsoft.com/office/powerpoint/2010/main" val="265822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7C6F0D-D290-7BCD-E61D-5F8193A697AF}"/>
              </a:ext>
            </a:extLst>
          </p:cNvPr>
          <p:cNvSpPr>
            <a:spLocks noGrp="1"/>
          </p:cNvSpPr>
          <p:nvPr>
            <p:ph idx="1"/>
          </p:nvPr>
        </p:nvSpPr>
        <p:spPr/>
        <p:txBody>
          <a:bodyPr>
            <a:normAutofit/>
          </a:bodyPr>
          <a:lstStyle/>
          <a:p>
            <a:pPr marL="685800" marR="0" algn="r" rtl="1">
              <a:lnSpc>
                <a:spcPct val="115000"/>
              </a:lnSpc>
              <a:spcBef>
                <a:spcPts val="0"/>
              </a:spcBef>
              <a:spcAft>
                <a:spcPts val="0"/>
              </a:spcAft>
            </a:pPr>
            <a:r>
              <a:rPr lang="ar-IQ" sz="4000" dirty="0">
                <a:effectLst/>
                <a:latin typeface="Calibri" panose="020F0502020204030204" pitchFamily="34" charset="0"/>
                <a:ea typeface="Calibri" panose="020F0502020204030204" pitchFamily="34" charset="0"/>
                <a:cs typeface="Arial" panose="020B0604020202020204" pitchFamily="34" charset="0"/>
              </a:rPr>
              <a:t>*-الالتزام بالمنظمة الدولية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000" dirty="0">
                <a:effectLst/>
                <a:latin typeface="Calibri" panose="020F0502020204030204" pitchFamily="34" charset="0"/>
                <a:ea typeface="Calibri" panose="020F0502020204030204" pitchFamily="34" charset="0"/>
                <a:cs typeface="Arial" panose="020B0604020202020204" pitchFamily="34" charset="0"/>
              </a:rPr>
              <a:t>*- الانضمام الى المنظمة الدولية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000" dirty="0">
                <a:effectLst/>
                <a:latin typeface="Calibri" panose="020F0502020204030204" pitchFamily="34" charset="0"/>
                <a:ea typeface="Calibri" panose="020F0502020204030204" pitchFamily="34" charset="0"/>
                <a:cs typeface="Arial" panose="020B0604020202020204" pitchFamily="34" charset="0"/>
              </a:rPr>
              <a:t>*-ايداع وثائق التصديق والانضمام</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000" dirty="0">
                <a:effectLst/>
                <a:latin typeface="Calibri" panose="020F0502020204030204" pitchFamily="34" charset="0"/>
                <a:ea typeface="Calibri" panose="020F0502020204030204" pitchFamily="34" charset="0"/>
                <a:cs typeface="Arial" panose="020B0604020202020204" pitchFamily="34" charset="0"/>
              </a:rPr>
              <a:t>*-تسجيل معاهدة انشاء المنظمة الدولية ونشرها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384107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A7C1CB-0EF9-4BF6-8438-24789FF5E193}"/>
              </a:ext>
            </a:extLst>
          </p:cNvPr>
          <p:cNvSpPr>
            <a:spLocks noGrp="1"/>
          </p:cNvSpPr>
          <p:nvPr>
            <p:ph idx="1"/>
          </p:nvPr>
        </p:nvSpPr>
        <p:spPr/>
        <p:txBody>
          <a:bodyPr>
            <a:normAutofit fontScale="92500" lnSpcReduction="10000"/>
          </a:bodyPr>
          <a:lstStyle/>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*-التحفظات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*-بدء نشاط المنظمة الدولية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*-تعديل احكام المنظمة الدولية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*طبيعة المنظمة الدولية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ا-منظمات عالمية(امم متحدة –عصبة الامم)</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endParaRPr lang="en-US" sz="4800" dirty="0"/>
          </a:p>
        </p:txBody>
      </p:sp>
    </p:spTree>
    <p:extLst>
      <p:ext uri="{BB962C8B-B14F-4D97-AF65-F5344CB8AC3E}">
        <p14:creationId xmlns:p14="http://schemas.microsoft.com/office/powerpoint/2010/main" val="237293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1922DA-65D1-403F-9980-205884816305}"/>
              </a:ext>
            </a:extLst>
          </p:cNvPr>
          <p:cNvSpPr>
            <a:spLocks noGrp="1"/>
          </p:cNvSpPr>
          <p:nvPr>
            <p:ph idx="1"/>
          </p:nvPr>
        </p:nvSpPr>
        <p:spPr/>
        <p:txBody>
          <a:bodyPr>
            <a:normAutofit fontScale="85000" lnSpcReduction="20000"/>
          </a:bodyPr>
          <a:lstStyle/>
          <a:p>
            <a:pPr marL="685800" marR="0" algn="r" rtl="1">
              <a:lnSpc>
                <a:spcPct val="115000"/>
              </a:lnSpc>
              <a:spcBef>
                <a:spcPts val="0"/>
              </a:spcBef>
              <a:spcAft>
                <a:spcPts val="1000"/>
              </a:spcAft>
            </a:pPr>
            <a:r>
              <a:rPr lang="ar-IQ" sz="3200" dirty="0">
                <a:effectLst/>
                <a:latin typeface="Calibri" panose="020F0502020204030204" pitchFamily="34" charset="0"/>
                <a:ea typeface="Calibri" panose="020F0502020204030204" pitchFamily="34" charset="0"/>
                <a:cs typeface="Arial" panose="020B0604020202020204" pitchFamily="34" charset="0"/>
              </a:rPr>
              <a:t>ب-منظمات اقليمية –(الاتحاد الاوربي –الاتحاد الافريقي –جامعة الدول العربية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6-سلطات المنظات الدولية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(سلطات رقابية – بحث ودراسة –تقديم مشاريع –ابداء المقترحات والاراء والتوصيات – اصدار القرارات –اصدار البيانات—السلطات الواسعة – سلطة تعديل معاهدة انشاء المنظمة الدولية – سلطة عقد المعاهدات الدولية .سلطات داخلية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7-مراحل ممارسة المنظمة  الدولية لسلطاتها</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400" dirty="0"/>
          </a:p>
        </p:txBody>
      </p:sp>
    </p:spTree>
    <p:extLst>
      <p:ext uri="{BB962C8B-B14F-4D97-AF65-F5344CB8AC3E}">
        <p14:creationId xmlns:p14="http://schemas.microsoft.com/office/powerpoint/2010/main" val="292048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E40BFD-3644-4F81-9944-8587BE15792E}"/>
              </a:ext>
            </a:extLst>
          </p:cNvPr>
          <p:cNvSpPr>
            <a:spLocks noGrp="1"/>
          </p:cNvSpPr>
          <p:nvPr>
            <p:ph idx="1"/>
          </p:nvPr>
        </p:nvSpPr>
        <p:spPr>
          <a:xfrm>
            <a:off x="677334" y="898635"/>
            <a:ext cx="8596668" cy="5142728"/>
          </a:xfrm>
        </p:spPr>
        <p:txBody>
          <a:bodyPr>
            <a:noAutofit/>
          </a:bodyPr>
          <a:lstStyle/>
          <a:p>
            <a:pPr marL="457200" marR="0" indent="0" algn="r" rtl="1">
              <a:lnSpc>
                <a:spcPct val="115000"/>
              </a:lnSpc>
              <a:spcBef>
                <a:spcPts val="0"/>
              </a:spcBef>
              <a:spcAft>
                <a:spcPts val="1000"/>
              </a:spcAft>
              <a:buNone/>
            </a:pP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8-انواع المنظات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ا-من حبث تعدد الاهداف : اقتصادية –سياسية – عسكرية –فنية-خيرية-انسانية – اجتماعية – متعددة الاغراض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3600" dirty="0">
                <a:effectLst/>
                <a:latin typeface="Calibri" panose="020F0502020204030204" pitchFamily="34" charset="0"/>
                <a:ea typeface="Calibri" panose="020F0502020204030204" pitchFamily="34" charset="0"/>
                <a:cs typeface="Arial" panose="020B0604020202020204" pitchFamily="34" charset="0"/>
              </a:rPr>
              <a:t>ب-من حيث نطاق المنظمة الدولية : اقليمية –منظمات عالمية .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6600" dirty="0"/>
          </a:p>
        </p:txBody>
      </p:sp>
    </p:spTree>
    <p:extLst>
      <p:ext uri="{BB962C8B-B14F-4D97-AF65-F5344CB8AC3E}">
        <p14:creationId xmlns:p14="http://schemas.microsoft.com/office/powerpoint/2010/main" val="35319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D1A9F6-6B00-5B83-604B-924F8D0C90B5}"/>
              </a:ext>
            </a:extLst>
          </p:cNvPr>
          <p:cNvSpPr>
            <a:spLocks noGrp="1"/>
          </p:cNvSpPr>
          <p:nvPr>
            <p:ph idx="1"/>
          </p:nvPr>
        </p:nvSpPr>
        <p:spPr/>
        <p:txBody>
          <a:bodyPr>
            <a:noAutofit/>
          </a:bodyPr>
          <a:lstStyle/>
          <a:p>
            <a:pPr marL="0" marR="0" algn="r" rtl="1">
              <a:lnSpc>
                <a:spcPct val="115000"/>
              </a:lnSpc>
              <a:spcBef>
                <a:spcPts val="0"/>
              </a:spcBef>
              <a:spcAft>
                <a:spcPts val="1000"/>
              </a:spcAft>
            </a:pPr>
            <a:r>
              <a:rPr lang="ar-IQ" sz="3600" dirty="0">
                <a:effectLst/>
                <a:latin typeface="Calibri" panose="020F0502020204030204" pitchFamily="34" charset="0"/>
                <a:ea typeface="Calibri" panose="020F0502020204030204" pitchFamily="34" charset="0"/>
                <a:cs typeface="Arial" panose="020B0604020202020204" pitchFamily="34" charset="0"/>
              </a:rPr>
              <a:t>ج- منظمات ذات طابع خاص --  منظمة اوبك للدول المنتجة للنفط</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نماذج من المنظمات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 عالمية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600" dirty="0">
                <a:effectLst/>
                <a:latin typeface="Calibri" panose="020F0502020204030204" pitchFamily="34" charset="0"/>
                <a:ea typeface="Calibri" panose="020F0502020204030204" pitchFamily="34" charset="0"/>
                <a:cs typeface="Arial" panose="020B0604020202020204" pitchFamily="34" charset="0"/>
              </a:rPr>
              <a:t>عصبة الامم : اسباب النشوء واسباب الفشل .اهداف العصبة –مبادئ العصبة –البنية التنظيمية للعصبة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149523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7EED46-614C-4592-87CE-F68ACFDE0E70}"/>
              </a:ext>
            </a:extLst>
          </p:cNvPr>
          <p:cNvSpPr>
            <a:spLocks noGrp="1"/>
          </p:cNvSpPr>
          <p:nvPr>
            <p:ph idx="1"/>
          </p:nvPr>
        </p:nvSpPr>
        <p:spPr/>
        <p:txBody>
          <a:bodyPr>
            <a:normAutofit/>
          </a:bodyPr>
          <a:lstStyle/>
          <a:p>
            <a:pPr marL="342900" marR="0" lvl="0" indent="-342900" algn="r" rtl="1">
              <a:lnSpc>
                <a:spcPct val="115000"/>
              </a:lnSpc>
              <a:spcBef>
                <a:spcPts val="0"/>
              </a:spcBef>
              <a:spcAft>
                <a:spcPts val="100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3200" dirty="0">
                <a:effectLst/>
                <a:latin typeface="Calibri" panose="020F0502020204030204" pitchFamily="34" charset="0"/>
                <a:ea typeface="Calibri" panose="020F0502020204030204" pitchFamily="34" charset="0"/>
                <a:cs typeface="Arial" panose="020B0604020202020204" pitchFamily="34" charset="0"/>
              </a:rPr>
              <a:t>الامم المتحدة – النشاة  وخطوات التاسيس --المبادئ  العامة للامم المتحدة --  البنية التنظيمية. (مجلس الامن –الجمعية العامة للامم المتحدة –المجلس الاقتصادى والاجتماعى –مجلس الوصاية –محكمة العدل الدولية –الامانة العامة للامم المتحدة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1143000" marR="0" algn="r" rtl="1">
              <a:lnSpc>
                <a:spcPct val="115000"/>
              </a:lnSpc>
              <a:spcBef>
                <a:spcPts val="0"/>
              </a:spcBef>
              <a:spcAft>
                <a:spcPts val="0"/>
              </a:spcAft>
            </a:pPr>
            <a:r>
              <a:rPr lang="ar-IQ" sz="3200" dirty="0">
                <a:effectLst/>
                <a:latin typeface="Calibri" panose="020F0502020204030204" pitchFamily="34"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400" dirty="0"/>
          </a:p>
        </p:txBody>
      </p:sp>
    </p:spTree>
    <p:extLst>
      <p:ext uri="{BB962C8B-B14F-4D97-AF65-F5344CB8AC3E}">
        <p14:creationId xmlns:p14="http://schemas.microsoft.com/office/powerpoint/2010/main" val="10688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2FACED-491B-F98E-B267-AF26AABFDB2D}"/>
              </a:ext>
            </a:extLst>
          </p:cNvPr>
          <p:cNvSpPr>
            <a:spLocks noGrp="1"/>
          </p:cNvSpPr>
          <p:nvPr>
            <p:ph idx="1"/>
          </p:nvPr>
        </p:nvSpPr>
        <p:spPr/>
        <p:txBody>
          <a:bodyPr>
            <a:normAutofit/>
          </a:bodyPr>
          <a:lstStyle/>
          <a:p>
            <a:pPr marL="1143000" marR="0" algn="r" rtl="1">
              <a:lnSpc>
                <a:spcPct val="115000"/>
              </a:lnSpc>
              <a:spcBef>
                <a:spcPts val="0"/>
              </a:spcBef>
              <a:spcAft>
                <a:spcPts val="0"/>
              </a:spcAft>
            </a:pPr>
            <a:r>
              <a:rPr lang="ar-IQ" sz="6600" dirty="0">
                <a:effectLst/>
                <a:latin typeface="Calibri" panose="020F0502020204030204" pitchFamily="34" charset="0"/>
                <a:ea typeface="Calibri" panose="020F0502020204030204" pitchFamily="34" charset="0"/>
                <a:cs typeface="Arial" panose="020B0604020202020204" pitchFamily="34" charset="0"/>
              </a:rPr>
              <a:t>المنظمات الاقليمية :</a:t>
            </a:r>
            <a:endParaRPr lang="en-US" sz="6600" dirty="0">
              <a:effectLst/>
              <a:latin typeface="Calibri" panose="020F0502020204030204" pitchFamily="34" charset="0"/>
              <a:ea typeface="Calibri" panose="020F0502020204030204" pitchFamily="34" charset="0"/>
              <a:cs typeface="Arial" panose="020B0604020202020204" pitchFamily="34" charset="0"/>
            </a:endParaRPr>
          </a:p>
          <a:p>
            <a:pPr marL="1143000" marR="0" algn="r" rtl="1">
              <a:lnSpc>
                <a:spcPct val="115000"/>
              </a:lnSpc>
              <a:spcBef>
                <a:spcPts val="0"/>
              </a:spcBef>
              <a:spcAft>
                <a:spcPts val="0"/>
              </a:spcAft>
            </a:pPr>
            <a:r>
              <a:rPr lang="ar-IQ" sz="6600" dirty="0">
                <a:effectLst/>
                <a:latin typeface="Calibri" panose="020F0502020204030204" pitchFamily="34" charset="0"/>
                <a:ea typeface="Calibri" panose="020F0502020204030204" pitchFamily="34" charset="0"/>
                <a:cs typeface="Arial" panose="020B0604020202020204" pitchFamily="34" charset="0"/>
              </a:rPr>
              <a:t>1-جامعة الدول العربية</a:t>
            </a:r>
            <a:endParaRPr lang="en-US" sz="6600" dirty="0">
              <a:effectLst/>
              <a:latin typeface="Calibri" panose="020F0502020204030204" pitchFamily="34" charset="0"/>
              <a:ea typeface="Calibri" panose="020F0502020204030204" pitchFamily="34" charset="0"/>
              <a:cs typeface="Arial" panose="020B0604020202020204" pitchFamily="34" charset="0"/>
            </a:endParaRPr>
          </a:p>
          <a:p>
            <a:pPr marL="1143000" marR="0" algn="r" rtl="1">
              <a:lnSpc>
                <a:spcPct val="115000"/>
              </a:lnSpc>
              <a:spcBef>
                <a:spcPts val="0"/>
              </a:spcBef>
              <a:spcAft>
                <a:spcPts val="0"/>
              </a:spcAft>
            </a:pPr>
            <a:r>
              <a:rPr lang="ar-IQ" sz="6600" dirty="0">
                <a:effectLst/>
                <a:latin typeface="Calibri" panose="020F0502020204030204" pitchFamily="34" charset="0"/>
                <a:ea typeface="Calibri" panose="020F0502020204030204" pitchFamily="34" charset="0"/>
                <a:cs typeface="Arial" panose="020B0604020202020204" pitchFamily="34" charset="0"/>
              </a:rPr>
              <a:t>2-الاتحاد الاوربي </a:t>
            </a:r>
            <a:endParaRPr lang="en-US" sz="6600" dirty="0">
              <a:effectLst/>
              <a:latin typeface="Calibri" panose="020F0502020204030204" pitchFamily="34" charset="0"/>
              <a:ea typeface="Calibri" panose="020F0502020204030204" pitchFamily="34" charset="0"/>
              <a:cs typeface="Arial" panose="020B0604020202020204" pitchFamily="34" charset="0"/>
            </a:endParaRPr>
          </a:p>
          <a:p>
            <a:endParaRPr lang="en-US" sz="6600" dirty="0"/>
          </a:p>
        </p:txBody>
      </p:sp>
    </p:spTree>
    <p:extLst>
      <p:ext uri="{BB962C8B-B14F-4D97-AF65-F5344CB8AC3E}">
        <p14:creationId xmlns:p14="http://schemas.microsoft.com/office/powerpoint/2010/main" val="157466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53A322-C628-450B-A184-8D9C6E940DD6}"/>
              </a:ext>
            </a:extLst>
          </p:cNvPr>
          <p:cNvSpPr>
            <a:spLocks noGrp="1"/>
          </p:cNvSpPr>
          <p:nvPr>
            <p:ph idx="1"/>
          </p:nvPr>
        </p:nvSpPr>
        <p:spPr/>
        <p:txBody>
          <a:bodyPr>
            <a:noAutofit/>
          </a:bodyPr>
          <a:lstStyle/>
          <a:p>
            <a:pPr marL="342900" marR="0" lvl="0" indent="-342900" algn="r" rtl="1">
              <a:lnSpc>
                <a:spcPct val="115000"/>
              </a:lnSpc>
              <a:spcBef>
                <a:spcPts val="0"/>
              </a:spcBef>
              <a:spcAft>
                <a:spcPts val="1000"/>
              </a:spcAft>
              <a:buFont typeface="+mj-lt"/>
              <a:buAutoNum type="arabicPeriod"/>
            </a:pPr>
            <a:r>
              <a:rPr lang="ar-IQ" sz="4800" dirty="0">
                <a:effectLst/>
                <a:latin typeface="Calibri" panose="020F0502020204030204" pitchFamily="34" charset="0"/>
                <a:ea typeface="Calibri" panose="020F0502020204030204" pitchFamily="34" charset="0"/>
                <a:cs typeface="Arial" panose="020B0604020202020204" pitchFamily="34" charset="0"/>
              </a:rPr>
              <a:t>الاتحاد الافريقي</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800" dirty="0">
                <a:effectLst/>
                <a:latin typeface="Calibri" panose="020F0502020204030204" pitchFamily="34" charset="0"/>
                <a:ea typeface="Calibri" panose="020F0502020204030204" pitchFamily="34" charset="0"/>
                <a:cs typeface="Arial" panose="020B0604020202020204" pitchFamily="34" charset="0"/>
              </a:rPr>
              <a:t>نماذج اخرى من المنظمات الدولية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800" dirty="0">
                <a:effectLst/>
                <a:latin typeface="Calibri" panose="020F0502020204030204" pitchFamily="34" charset="0"/>
                <a:ea typeface="Calibri" panose="020F0502020204030204" pitchFamily="34" charset="0"/>
                <a:cs typeface="Arial" panose="020B0604020202020204" pitchFamily="34" charset="0"/>
              </a:rPr>
              <a:t>منظمة الصحة العالمية </a:t>
            </a:r>
            <a:endParaRPr lang="en-US" sz="4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800" dirty="0">
                <a:effectLst/>
                <a:latin typeface="Calibri" panose="020F0502020204030204" pitchFamily="34" charset="0"/>
                <a:ea typeface="Calibri" panose="020F0502020204030204" pitchFamily="34" charset="0"/>
                <a:cs typeface="Arial" panose="020B0604020202020204" pitchFamily="34" charset="0"/>
              </a:rPr>
              <a:t>منظمة اطباء بلا حدود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29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E99C2F-6193-8E85-699D-A0F4EC91B8B9}"/>
              </a:ext>
            </a:extLst>
          </p:cNvPr>
          <p:cNvSpPr>
            <a:spLocks noGrp="1"/>
          </p:cNvSpPr>
          <p:nvPr>
            <p:ph idx="1"/>
          </p:nvPr>
        </p:nvSpPr>
        <p:spPr>
          <a:xfrm>
            <a:off x="677334" y="1119353"/>
            <a:ext cx="9570252" cy="4922010"/>
          </a:xfrm>
        </p:spPr>
        <p:txBody>
          <a:bodyPr>
            <a:noAutofit/>
          </a:bodyPr>
          <a:lstStyle/>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ا-بيير دوبوا (1305)دعى الى انشاء عصبة امم اوربية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ب-الوزير الفرنسى –سولى -1634 دعى الى تشكيل اتحاد  للدول الاوربية على اساس 15 منطقة متساوية الحقوق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ج-امريك كورسيية –دعى الى منظمة عالمية مفتوحة ينضم اليها البابا والاباطرة الاوربيين والسلطان العثمانى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351737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F0668-4469-2E19-F67C-4065972EEA46}"/>
              </a:ext>
            </a:extLst>
          </p:cNvPr>
          <p:cNvSpPr>
            <a:spLocks noGrp="1"/>
          </p:cNvSpPr>
          <p:nvPr>
            <p:ph idx="1"/>
          </p:nvPr>
        </p:nvSpPr>
        <p:spPr/>
        <p:txBody>
          <a:bodyPr>
            <a:noAutofit/>
          </a:bodyPr>
          <a:lstStyle/>
          <a:p>
            <a:pPr marL="342900" marR="0" lvl="0" indent="-342900" algn="r" rtl="1">
              <a:lnSpc>
                <a:spcPct val="115000"/>
              </a:lnSpc>
              <a:spcBef>
                <a:spcPts val="0"/>
              </a:spcBef>
              <a:spcAft>
                <a:spcPts val="0"/>
              </a:spcAft>
              <a:buFont typeface="+mj-lt"/>
              <a:buAutoNum type="arabicPeriod"/>
            </a:pPr>
            <a:r>
              <a:rPr lang="ar-IQ" sz="4400" dirty="0">
                <a:effectLst/>
                <a:latin typeface="Calibri" panose="020F0502020204030204" pitchFamily="34" charset="0"/>
                <a:ea typeface="Calibri" panose="020F0502020204030204" pitchFamily="34" charset="0"/>
                <a:cs typeface="Arial" panose="020B0604020202020204" pitchFamily="34" charset="0"/>
              </a:rPr>
              <a:t>منظمة حذر الاسلحة الكيميائية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400" dirty="0">
                <a:effectLst/>
                <a:latin typeface="Calibri" panose="020F0502020204030204" pitchFamily="34" charset="0"/>
                <a:ea typeface="Calibri" panose="020F0502020204030204" pitchFamily="34" charset="0"/>
                <a:cs typeface="Arial" panose="020B0604020202020204" pitchFamily="34" charset="0"/>
              </a:rPr>
              <a:t>وكالة الطاقة الذرية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400" dirty="0">
                <a:effectLst/>
                <a:latin typeface="Calibri" panose="020F0502020204030204" pitchFamily="34" charset="0"/>
                <a:ea typeface="Calibri" panose="020F0502020204030204" pitchFamily="34" charset="0"/>
                <a:cs typeface="Arial" panose="020B0604020202020204" pitchFamily="34" charset="0"/>
              </a:rPr>
              <a:t>منطمة الانتربول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400" dirty="0">
                <a:effectLst/>
                <a:latin typeface="Calibri" panose="020F0502020204030204" pitchFamily="34" charset="0"/>
                <a:ea typeface="Calibri" panose="020F0502020204030204" pitchFamily="34" charset="0"/>
                <a:cs typeface="Arial" panose="020B0604020202020204" pitchFamily="34" charset="0"/>
              </a:rPr>
              <a:t>منظمة الفاو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400" dirty="0">
                <a:effectLst/>
                <a:latin typeface="Calibri" panose="020F0502020204030204" pitchFamily="34" charset="0"/>
                <a:ea typeface="Calibri" panose="020F0502020204030204" pitchFamily="34" charset="0"/>
                <a:cs typeface="Arial" panose="020B0604020202020204" pitchFamily="34" charset="0"/>
              </a:rPr>
              <a:t>الصليب الاحمر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219623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953192-C314-4F8C-8CFA-87FEE99D4687}"/>
              </a:ext>
            </a:extLst>
          </p:cNvPr>
          <p:cNvSpPr>
            <a:spLocks noGrp="1"/>
          </p:cNvSpPr>
          <p:nvPr>
            <p:ph idx="1"/>
          </p:nvPr>
        </p:nvSpPr>
        <p:spPr/>
        <p:txBody>
          <a:bodyPr>
            <a:normAutofit fontScale="92500" lnSpcReduction="20000"/>
          </a:bodyPr>
          <a:lstStyle/>
          <a:p>
            <a:pPr marL="342900" marR="0" lvl="0" indent="-342900" algn="r" rtl="1">
              <a:lnSpc>
                <a:spcPct val="115000"/>
              </a:lnSpc>
              <a:spcBef>
                <a:spcPts val="0"/>
              </a:spcBef>
              <a:spcAft>
                <a:spcPts val="100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صندوق النقد الدولى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صحفيين بلا حدود</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منظمة العمل الدولية</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منظمة اليونسكو</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0"/>
              </a:spcAft>
              <a:buFont typeface="+mj-lt"/>
              <a:buAutoNum type="arabicPeriod"/>
            </a:pPr>
            <a:r>
              <a:rPr lang="ar-IQ" sz="4000" dirty="0">
                <a:effectLst/>
                <a:latin typeface="Calibri" panose="020F0502020204030204" pitchFamily="34" charset="0"/>
                <a:ea typeface="Calibri" panose="020F0502020204030204" pitchFamily="34" charset="0"/>
                <a:cs typeface="Arial" panose="020B0604020202020204" pitchFamily="34" charset="0"/>
              </a:rPr>
              <a:t>منظمة اليونيسيف</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en-GB" sz="4000" dirty="0">
                <a:effectLst/>
                <a:latin typeface="Calibri" panose="020F0502020204030204" pitchFamily="34" charset="0"/>
                <a:ea typeface="Calibri" panose="020F0502020204030204" pitchFamily="34" charset="0"/>
                <a:cs typeface="Arial" panose="020B0604020202020204" pitchFamily="34" charset="0"/>
              </a:rPr>
              <a:t>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sz="5400" dirty="0"/>
          </a:p>
        </p:txBody>
      </p:sp>
    </p:spTree>
    <p:extLst>
      <p:ext uri="{BB962C8B-B14F-4D97-AF65-F5344CB8AC3E}">
        <p14:creationId xmlns:p14="http://schemas.microsoft.com/office/powerpoint/2010/main" val="158372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49FBB8-A5E7-4615-A6C3-C3C0D438B9F1}"/>
              </a:ext>
            </a:extLst>
          </p:cNvPr>
          <p:cNvSpPr>
            <a:spLocks noGrp="1"/>
          </p:cNvSpPr>
          <p:nvPr>
            <p:ph idx="1"/>
          </p:nvPr>
        </p:nvSpPr>
        <p:spPr/>
        <p:txBody>
          <a:bodyPr>
            <a:noAutofit/>
          </a:bodyPr>
          <a:lstStyle/>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د-وليام بن –1694—دعى الى عقد اجتماعى بين الدول وان يكون هناك مجلس اتحادى للدول المؤتلفة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و-الفيلسوف بنثام –دعى الى اقامة تنظيم دولى يسعى الى تخفيض التسلح وتحرير المستعمرات ومكافحة المعاهدات السرية .....الخ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2400" dirty="0"/>
          </a:p>
        </p:txBody>
      </p:sp>
    </p:spTree>
    <p:extLst>
      <p:ext uri="{BB962C8B-B14F-4D97-AF65-F5344CB8AC3E}">
        <p14:creationId xmlns:p14="http://schemas.microsoft.com/office/powerpoint/2010/main" val="382249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163C1-60B3-C199-AEF8-74821F7B16B6}"/>
              </a:ext>
            </a:extLst>
          </p:cNvPr>
          <p:cNvSpPr>
            <a:spLocks noGrp="1"/>
          </p:cNvSpPr>
          <p:nvPr>
            <p:ph idx="1"/>
          </p:nvPr>
        </p:nvSpPr>
        <p:spPr/>
        <p:txBody>
          <a:bodyPr>
            <a:normAutofit/>
          </a:bodyPr>
          <a:lstStyle/>
          <a:p>
            <a:pPr algn="r"/>
            <a:r>
              <a:rPr lang="ar-IQ" sz="4000" dirty="0">
                <a:effectLst/>
                <a:latin typeface="Calibri" panose="020F0502020204030204" pitchFamily="34" charset="0"/>
                <a:ea typeface="Calibri" panose="020F0502020204030204" pitchFamily="34" charset="0"/>
                <a:cs typeface="Arial" panose="020B0604020202020204" pitchFamily="34" charset="0"/>
              </a:rPr>
              <a:t>لكن كل جهود هؤلاء المفكرين والفلاسفة لم تثمر كونه لم يكن الملوك والامراء الاوربيين بحاجة الى التنازل عن عروشهم وامتيازاتهم الخاصة . لكن بقي افكار هؤلاء اساسا صحيحا لتاسيس اول منظمة دولية  (عصبة الامم).</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sz="4000" dirty="0"/>
          </a:p>
        </p:txBody>
      </p:sp>
    </p:spTree>
    <p:extLst>
      <p:ext uri="{BB962C8B-B14F-4D97-AF65-F5344CB8AC3E}">
        <p14:creationId xmlns:p14="http://schemas.microsoft.com/office/powerpoint/2010/main" val="28117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72A65-7D29-4712-A9AA-2AF2C398AE11}"/>
              </a:ext>
            </a:extLst>
          </p:cNvPr>
          <p:cNvSpPr>
            <a:spLocks noGrp="1"/>
          </p:cNvSpPr>
          <p:nvPr>
            <p:ph idx="1"/>
          </p:nvPr>
        </p:nvSpPr>
        <p:spPr/>
        <p:txBody>
          <a:bodyPr>
            <a:normAutofit/>
          </a:bodyPr>
          <a:lstStyle/>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ب-مرحلة المؤتمرات الدولية كوسيلة لتنظيم العلاقات الدولية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1-مؤتمر فستفالية 1648 –اتى هذا المؤتمر او ما يسمى معاهدات ويستفاليا . بعد حروب دامت ثلاثين عاما بين الدول الكاثوليكية والبروتستانتية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800" dirty="0"/>
          </a:p>
        </p:txBody>
      </p:sp>
    </p:spTree>
    <p:extLst>
      <p:ext uri="{BB962C8B-B14F-4D97-AF65-F5344CB8AC3E}">
        <p14:creationId xmlns:p14="http://schemas.microsoft.com/office/powerpoint/2010/main" val="167682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476D2-134A-FEEE-5F0D-2B073FBC48C9}"/>
              </a:ext>
            </a:extLst>
          </p:cNvPr>
          <p:cNvSpPr>
            <a:spLocks noGrp="1"/>
          </p:cNvSpPr>
          <p:nvPr>
            <p:ph idx="1"/>
          </p:nvPr>
        </p:nvSpPr>
        <p:spPr/>
        <p:txBody>
          <a:bodyPr>
            <a:normAutofit/>
          </a:bodyPr>
          <a:lstStyle/>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2-المؤتمر الاوربي  1814– اتى بعد الحروب النابليونية ولتوحيد موقف اوربة ضد نابليون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3-مؤتمرا لاهاى للسلام (1899—1907)حيث وضع قواعد الحرب والحياد ,وقواعد الحروب البرية – اتفاقية حماية الجرحى والمرضى .....الخ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149274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DC359A-DFD9-45BD-9705-F782B52FFAE5}"/>
              </a:ext>
            </a:extLst>
          </p:cNvPr>
          <p:cNvSpPr>
            <a:spLocks noGrp="1"/>
          </p:cNvSpPr>
          <p:nvPr>
            <p:ph idx="1"/>
          </p:nvPr>
        </p:nvSpPr>
        <p:spPr/>
        <p:txBody>
          <a:bodyPr>
            <a:normAutofit/>
          </a:bodyPr>
          <a:lstStyle/>
          <a:p>
            <a:pPr marL="685800" marR="0" algn="r" rtl="1">
              <a:lnSpc>
                <a:spcPct val="115000"/>
              </a:lnSpc>
              <a:spcBef>
                <a:spcPts val="0"/>
              </a:spcBef>
              <a:spcAft>
                <a:spcPts val="0"/>
              </a:spcAft>
            </a:pPr>
            <a:r>
              <a:rPr lang="ar-IQ" sz="4400" dirty="0">
                <a:effectLst/>
                <a:latin typeface="Calibri" panose="020F0502020204030204" pitchFamily="34" charset="0"/>
                <a:ea typeface="Calibri" panose="020F0502020204030204" pitchFamily="34" charset="0"/>
                <a:cs typeface="Arial" panose="020B0604020202020204" pitchFamily="34" charset="0"/>
              </a:rPr>
              <a:t>ج-(مرحلة وسطية بين المؤتمرات وتاسيس المنظمة الدولية )مثل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400" dirty="0">
                <a:effectLst/>
                <a:latin typeface="Calibri" panose="020F0502020204030204" pitchFamily="34" charset="0"/>
                <a:ea typeface="Calibri" panose="020F0502020204030204" pitchFamily="34" charset="0"/>
                <a:cs typeface="Arial" panose="020B0604020202020204" pitchFamily="34" charset="0"/>
              </a:rPr>
              <a:t>*لجان دولية لرعاية المصالح الدولية المشتركة كلجان الملاحة في الانهار </a:t>
            </a:r>
            <a:endParaRPr lang="en-US" sz="44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sz="6000" dirty="0"/>
          </a:p>
        </p:txBody>
      </p:sp>
    </p:spTree>
    <p:extLst>
      <p:ext uri="{BB962C8B-B14F-4D97-AF65-F5344CB8AC3E}">
        <p14:creationId xmlns:p14="http://schemas.microsoft.com/office/powerpoint/2010/main" val="91778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2C8B4E-21BE-D1FA-FC36-C9DA83238E87}"/>
              </a:ext>
            </a:extLst>
          </p:cNvPr>
          <p:cNvSpPr>
            <a:spLocks noGrp="1"/>
          </p:cNvSpPr>
          <p:nvPr>
            <p:ph idx="1"/>
          </p:nvPr>
        </p:nvSpPr>
        <p:spPr/>
        <p:txBody>
          <a:bodyPr>
            <a:normAutofit/>
          </a:bodyPr>
          <a:lstStyle/>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*الاتحاد الصحى الدولى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*اتحاد التلغراف الدولى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*المكتب الدولى للمكاييل والموازين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*اتحاد الملكية الصناعية وغيرها</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 اتحا سكك الحديد</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3600" dirty="0">
                <a:effectLst/>
                <a:latin typeface="Calibri" panose="020F0502020204030204" pitchFamily="34" charset="0"/>
                <a:ea typeface="Calibri" panose="020F0502020204030204" pitchFamily="34" charset="0"/>
                <a:cs typeface="Arial" panose="020B0604020202020204" pitchFamily="34" charset="0"/>
              </a:rPr>
              <a:t>.............الخ</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316363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A9D2B5-226F-4B0C-8119-52DE56D4E767}"/>
              </a:ext>
            </a:extLst>
          </p:cNvPr>
          <p:cNvSpPr>
            <a:spLocks noGrp="1"/>
          </p:cNvSpPr>
          <p:nvPr>
            <p:ph idx="1"/>
          </p:nvPr>
        </p:nvSpPr>
        <p:spPr/>
        <p:txBody>
          <a:bodyPr>
            <a:normAutofit fontScale="85000" lnSpcReduction="20000"/>
          </a:bodyPr>
          <a:lstStyle/>
          <a:p>
            <a:pPr marL="685800" marR="0" algn="r" rtl="1">
              <a:lnSpc>
                <a:spcPct val="115000"/>
              </a:lnSpc>
              <a:spcBef>
                <a:spcPts val="0"/>
              </a:spcBef>
              <a:spcAft>
                <a:spcPts val="0"/>
              </a:spcAft>
            </a:pPr>
            <a:r>
              <a:rPr lang="ar-IQ" sz="4000" dirty="0">
                <a:effectLst/>
                <a:latin typeface="Calibri" panose="020F0502020204030204" pitchFamily="34" charset="0"/>
                <a:ea typeface="Calibri" panose="020F0502020204030204" pitchFamily="34" charset="0"/>
                <a:cs typeface="Arial" panose="020B0604020202020204" pitchFamily="34" charset="0"/>
              </a:rPr>
              <a:t>د-مرحلة تاسيس المنظمة الدولية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685800" marR="0" algn="r" rtl="1">
              <a:lnSpc>
                <a:spcPct val="115000"/>
              </a:lnSpc>
              <a:spcBef>
                <a:spcPts val="0"/>
              </a:spcBef>
              <a:spcAft>
                <a:spcPts val="0"/>
              </a:spcAft>
            </a:pPr>
            <a:r>
              <a:rPr lang="ar-IQ" sz="4000" dirty="0">
                <a:effectLst/>
                <a:latin typeface="Calibri" panose="020F0502020204030204" pitchFamily="34" charset="0"/>
                <a:ea typeface="Calibri" panose="020F0502020204030204" pitchFamily="34" charset="0"/>
                <a:cs typeface="Arial" panose="020B0604020202020204" pitchFamily="34" charset="0"/>
              </a:rPr>
              <a:t>بعد اربعة سنوات من ويلات الحرب العالمية الاولى (1914—1918)وبعد كسر شوكة المانيا وحليفتها الدولة العثمانية وفي مؤتمر الصلح في باريس 1919وضعت اساس اول منطمة عالمية (عصبة الامم) هدفها احلال السلم والامن في العالم وحل المشاكل بطرق سلمية وعدم نشوء حرب عالمية اخرى .</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297870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TotalTime>
  <Words>647</Words>
  <Application>Microsoft Office PowerPoint</Application>
  <PresentationFormat>Widescreen</PresentationFormat>
  <Paragraphs>76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loran mehmud</dc:creator>
  <cp:lastModifiedBy>Dr.Kawa</cp:lastModifiedBy>
  <cp:revision>28</cp:revision>
  <dcterms:created xsi:type="dcterms:W3CDTF">2022-01-31T18:13:24Z</dcterms:created>
  <dcterms:modified xsi:type="dcterms:W3CDTF">2023-01-07T17:50:14Z</dcterms:modified>
</cp:coreProperties>
</file>