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57" r:id="rId4"/>
    <p:sldId id="273" r:id="rId5"/>
    <p:sldId id="265" r:id="rId6"/>
    <p:sldId id="258" r:id="rId7"/>
    <p:sldId id="262" r:id="rId8"/>
    <p:sldId id="259" r:id="rId9"/>
    <p:sldId id="268" r:id="rId10"/>
    <p:sldId id="263" r:id="rId11"/>
    <p:sldId id="269" r:id="rId12"/>
    <p:sldId id="260" r:id="rId13"/>
    <p:sldId id="270" r:id="rId14"/>
    <p:sldId id="261"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61" d="100"/>
          <a:sy n="61" d="100"/>
        </p:scale>
        <p:origin x="158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646238"/>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rtl="1"/>
            <a:r>
              <a:rPr lang="ar-IQ" b="1" dirty="0"/>
              <a:t>مرحلة المؤتمرات الدولية</a:t>
            </a:r>
            <a:br>
              <a:rPr lang="en-US" dirty="0"/>
            </a:br>
            <a:r>
              <a:rPr lang="ar-IQ" b="1" dirty="0"/>
              <a:t>كوسيلة لتنظيم العلاقات الدولية</a:t>
            </a:r>
            <a:br>
              <a:rPr lang="en-US" dirty="0"/>
            </a:br>
            <a:endParaRPr lang="en-US" dirty="0"/>
          </a:p>
        </p:txBody>
      </p:sp>
      <p:sp>
        <p:nvSpPr>
          <p:cNvPr id="4" name="Content Placeholder 3"/>
          <p:cNvSpPr>
            <a:spLocks noGrp="1"/>
          </p:cNvSpPr>
          <p:nvPr>
            <p:ph sz="half" idx="2"/>
          </p:nvPr>
        </p:nvSpPr>
        <p:spPr>
          <a:xfrm>
            <a:off x="457200" y="1828800"/>
            <a:ext cx="8229600" cy="4800600"/>
          </a:xfrm>
        </p:spPr>
        <p:txBody>
          <a:bodyPr>
            <a:normAutofit lnSpcReduction="10000"/>
          </a:bodyPr>
          <a:lstStyle/>
          <a:p>
            <a:pPr marL="0" indent="0" algn="r" rtl="1">
              <a:buNone/>
            </a:pPr>
            <a:endParaRPr lang="en-US" dirty="0"/>
          </a:p>
          <a:p>
            <a:pPr algn="r" rtl="1">
              <a:buFont typeface="Wingdings" pitchFamily="2" charset="2"/>
              <a:buChar char="v"/>
            </a:pPr>
            <a:r>
              <a:rPr lang="ar-IQ" sz="3600" dirty="0"/>
              <a:t>الهدف من المؤتمرات الدولية:</a:t>
            </a:r>
            <a:endParaRPr lang="en-US" sz="3600" dirty="0"/>
          </a:p>
          <a:p>
            <a:pPr marL="0" indent="0" algn="r" rtl="1">
              <a:buNone/>
            </a:pPr>
            <a:r>
              <a:rPr lang="en-US" sz="3600" dirty="0"/>
              <a:t>)                    </a:t>
            </a:r>
            <a:r>
              <a:rPr lang="ar-IQ" sz="3600" dirty="0"/>
              <a:t>هو تنظيم العلاقات الدولية</a:t>
            </a:r>
            <a:r>
              <a:rPr lang="en-US" sz="3600" dirty="0"/>
              <a:t> (</a:t>
            </a:r>
          </a:p>
          <a:p>
            <a:pPr algn="just" rtl="1"/>
            <a:r>
              <a:rPr lang="ar-IQ" sz="3200" i="1" dirty="0"/>
              <a:t>بالرغم من فشل المشاريع المقدمة من اجل انشاء منظمات الدولية-الا ان اتساع رقعة الحروب من اجل اوربا وخاصة حروب فرنسا النابليونية-وما نتج عنها من ويلات وماسي,دفع الملوك الملوك والامراء قي اوربة الى القبول بعقد مؤتمرات دولية </a:t>
            </a:r>
            <a:endParaRPr lang="en-US" sz="3200" i="1" dirty="0"/>
          </a:p>
          <a:p>
            <a:pPr algn="r" rtl="1"/>
            <a:r>
              <a:rPr lang="ar-IQ" sz="3200" dirty="0"/>
              <a:t>وذلك:</a:t>
            </a:r>
            <a:endParaRPr lang="en-US" sz="3200" dirty="0"/>
          </a:p>
          <a:p>
            <a:pPr algn="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circle(in)">
                                      <p:cBhvr>
                                        <p:cTn id="15" dur="2000"/>
                                        <p:tgtEl>
                                          <p:spTgt spid="4">
                                            <p:txEl>
                                              <p:pRg st="1" end="1"/>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circle(in)">
                                      <p:cBhvr>
                                        <p:cTn id="18" dur="2000"/>
                                        <p:tgtEl>
                                          <p:spTgt spid="4">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100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circle(in)">
                                      <p:cBhvr>
                                        <p:cTn id="23" dur="10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1000"/>
                                  </p:stCondLst>
                                  <p:childTnLst>
                                    <p:set>
                                      <p:cBhvr>
                                        <p:cTn id="27" dur="1" fill="hold">
                                          <p:stCondLst>
                                            <p:cond delay="0"/>
                                          </p:stCondLst>
                                        </p:cTn>
                                        <p:tgtEl>
                                          <p:spTgt spid="4">
                                            <p:txEl>
                                              <p:pRg st="4" end="4"/>
                                            </p:txEl>
                                          </p:spTgt>
                                        </p:tgtEl>
                                        <p:attrNameLst>
                                          <p:attrName>style.visibility</p:attrName>
                                        </p:attrNameLst>
                                      </p:cBhvr>
                                      <p:to>
                                        <p:strVal val="visible"/>
                                      </p:to>
                                    </p:set>
                                    <p:animEffect transition="in" filter="circle(in)">
                                      <p:cBhvr>
                                        <p:cTn id="28"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152400" y="152400"/>
            <a:ext cx="8763000" cy="6477000"/>
          </a:xfrm>
        </p:spPr>
        <p:txBody>
          <a:bodyPr>
            <a:normAutofit lnSpcReduction="10000"/>
          </a:bodyPr>
          <a:lstStyle/>
          <a:p>
            <a:pPr marL="0" indent="0" algn="ctr" rtl="1">
              <a:buNone/>
            </a:pPr>
            <a:r>
              <a:rPr lang="ar-SA" sz="3200" b="1" dirty="0"/>
              <a:t>وقررت ما يلي :</a:t>
            </a:r>
          </a:p>
          <a:p>
            <a:pPr marL="0" indent="0" algn="r" rtl="1">
              <a:buNone/>
            </a:pPr>
            <a:r>
              <a:rPr lang="en-US" dirty="0"/>
              <a:t>-</a:t>
            </a:r>
            <a:r>
              <a:rPr lang="ar-SA" dirty="0"/>
              <a:t>اعادة ملك النمسا وبروسيا للعرش.</a:t>
            </a:r>
          </a:p>
          <a:p>
            <a:pPr marL="0" indent="0" algn="r" rtl="1">
              <a:buNone/>
            </a:pPr>
            <a:r>
              <a:rPr lang="en-US" dirty="0"/>
              <a:t>-</a:t>
            </a:r>
            <a:r>
              <a:rPr lang="ar-SA" dirty="0"/>
              <a:t>ضم بليجيكا الى هولندا لاقامة دولة قوية في وجه فرنسا.</a:t>
            </a:r>
          </a:p>
          <a:p>
            <a:pPr marL="0" indent="0" algn="r" rtl="1">
              <a:buNone/>
            </a:pPr>
            <a:r>
              <a:rPr lang="en-US" dirty="0"/>
              <a:t>-</a:t>
            </a:r>
            <a:r>
              <a:rPr lang="ar-SA" dirty="0"/>
              <a:t>اقرار حياد سويسرة الدائم .</a:t>
            </a:r>
          </a:p>
          <a:p>
            <a:pPr marL="0" indent="0" algn="r" rtl="1">
              <a:buNone/>
            </a:pPr>
            <a:r>
              <a:rPr lang="en-US" dirty="0"/>
              <a:t>-</a:t>
            </a:r>
            <a:r>
              <a:rPr lang="ar-SA" dirty="0"/>
              <a:t>الاعتراف بتجزئة يولونيا بين روسيا,بروسيا والنمسا .</a:t>
            </a:r>
          </a:p>
          <a:p>
            <a:pPr marL="0" indent="0" algn="r" rtl="1">
              <a:buNone/>
            </a:pPr>
            <a:r>
              <a:rPr lang="en-US" dirty="0"/>
              <a:t>-</a:t>
            </a:r>
            <a:r>
              <a:rPr lang="ar-SA" dirty="0"/>
              <a:t>وضع قواعد دولية لحرية الملاحة في الانهار.</a:t>
            </a:r>
          </a:p>
          <a:p>
            <a:pPr marL="0" indent="0" algn="r" rtl="1">
              <a:buNone/>
            </a:pPr>
            <a:r>
              <a:rPr lang="en-US" dirty="0"/>
              <a:t>-</a:t>
            </a:r>
            <a:r>
              <a:rPr lang="ar-SA" dirty="0"/>
              <a:t>تحريم الاتجاربالرق(العبيد).</a:t>
            </a:r>
          </a:p>
          <a:p>
            <a:pPr marL="0" indent="0" algn="r" rtl="1">
              <a:buNone/>
            </a:pPr>
            <a:r>
              <a:rPr lang="en-US" dirty="0"/>
              <a:t>-</a:t>
            </a:r>
            <a:r>
              <a:rPr lang="ar-SA" dirty="0"/>
              <a:t>تنظيم البعثات الديبلوماسية</a:t>
            </a:r>
          </a:p>
          <a:p>
            <a:pPr marL="0" indent="0" algn="r" rtl="1">
              <a:buNone/>
            </a:pPr>
            <a:r>
              <a:rPr lang="en-US" dirty="0"/>
              <a:t>-</a:t>
            </a:r>
            <a:r>
              <a:rPr lang="ar-SA" dirty="0"/>
              <a:t>وللحفاظ على هذا التوازن عقدت الدول الاربعة عام 1815 اتفاقا سمي(بالحلف المقدس) وعقدت بعدها معاهدة(اكس لاشابل)عام1818 وانضم الها ملك فرنسا لويس الثامن عشر .</a:t>
            </a:r>
          </a:p>
          <a:p>
            <a:pPr marL="0" indent="0" algn="r" rtl="1">
              <a:buNone/>
            </a:pPr>
            <a:r>
              <a:rPr lang="en-US" dirty="0"/>
              <a:t>-</a:t>
            </a:r>
            <a:r>
              <a:rPr lang="ar-SA" dirty="0"/>
              <a:t>واعطت الدول الخمسة الحق لنفسها وصيا على اوربة والتدخل في جميع المنازعات السياسية الاوربية,والدفاع عن الانظمة الملكية وقمع المعارضة الملكية.</a:t>
            </a:r>
          </a:p>
          <a:p>
            <a:pPr marL="0" indent="0" algn="r" rtl="1">
              <a:buNone/>
            </a:pPr>
            <a:endParaRPr lang="en-US" dirty="0"/>
          </a:p>
        </p:txBody>
      </p:sp>
    </p:spTree>
    <p:extLst>
      <p:ext uri="{BB962C8B-B14F-4D97-AF65-F5344CB8AC3E}">
        <p14:creationId xmlns:p14="http://schemas.microsoft.com/office/powerpoint/2010/main" val="285888417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4">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6425426-FDB6-C925-71FC-43836032C8E1}"/>
              </a:ext>
            </a:extLst>
          </p:cNvPr>
          <p:cNvSpPr txBox="1"/>
          <p:nvPr/>
        </p:nvSpPr>
        <p:spPr>
          <a:xfrm>
            <a:off x="2286000" y="1748893"/>
            <a:ext cx="4572000" cy="3360215"/>
          </a:xfrm>
          <a:prstGeom prst="rect">
            <a:avLst/>
          </a:prstGeom>
          <a:noFill/>
        </p:spPr>
        <p:txBody>
          <a:bodyPr wrap="square">
            <a:spAutoFit/>
          </a:bodyPr>
          <a:lstStyle/>
          <a:p>
            <a:pPr marL="342900" marR="0" lvl="0" indent="-342900" algn="just" rtl="1">
              <a:lnSpc>
                <a:spcPct val="107000"/>
              </a:lnSpc>
              <a:spcBef>
                <a:spcPts val="0"/>
              </a:spcBef>
              <a:spcAft>
                <a:spcPts val="80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گەڕانەوەی مەلیکی نەمسا و بڕوسیا بۆ دەسەڵات.</a:t>
            </a:r>
            <a:endParaRPr lang="en-US" sz="105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پێکەوە لکانی هۆڵەندا و بەلجیکا بە یەکەوە بۆ دروست بونی دەوڵەتێکی بەهێز دژی فەرەنسا.</a:t>
            </a:r>
            <a:endParaRPr lang="en-US" sz="105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بڕیاری بێ لایەنی سویسرا بە شێوەیەکی هەمیشەیی.</a:t>
            </a:r>
            <a:endParaRPr lang="en-US" sz="105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داننان بە دابەشکردنی پۆڵۆنیا لە نێوان بڕوسیاو نەمسا و روسیا.</a:t>
            </a:r>
            <a:endParaRPr lang="en-US" sz="105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دانانی بنەماکانی یاسای نێودەوڵەتی گشتی</a:t>
            </a:r>
            <a:endParaRPr lang="en-US" sz="105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قەدەغە کردنی بازرگانی کردن بە کۆیلە.</a:t>
            </a:r>
            <a:endParaRPr lang="en-US" sz="105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دانانی ڕێکخستنی نێردراوە دبلۆماسیەکان.</a:t>
            </a:r>
            <a:endParaRPr lang="en-US" sz="105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352090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228600" y="304800"/>
            <a:ext cx="8458200" cy="5821363"/>
          </a:xfrm>
        </p:spPr>
        <p:txBody>
          <a:bodyPr>
            <a:normAutofit/>
          </a:bodyPr>
          <a:lstStyle/>
          <a:p>
            <a:pPr marL="0" indent="0" algn="ctr" rtl="1">
              <a:buNone/>
            </a:pPr>
            <a:r>
              <a:rPr lang="ar-IQ" sz="3600" b="1" dirty="0"/>
              <a:t>مؤتمرا لاهاي للسلام:1899-1907</a:t>
            </a:r>
            <a:endParaRPr lang="en-US" sz="3600" dirty="0"/>
          </a:p>
          <a:p>
            <a:pPr marL="0" indent="0" algn="r" rtl="1">
              <a:buNone/>
            </a:pPr>
            <a:endParaRPr lang="en-US" sz="2000" dirty="0"/>
          </a:p>
          <a:p>
            <a:pPr lvl="0" algn="r" rtl="1">
              <a:buFont typeface="Wingdings" pitchFamily="2" charset="2"/>
              <a:buChar char="v"/>
            </a:pPr>
            <a:r>
              <a:rPr lang="ar-IQ" b="1" dirty="0"/>
              <a:t>المؤتمر الاول 1899من مقرراته:</a:t>
            </a:r>
            <a:endParaRPr lang="en-US" sz="2000" dirty="0"/>
          </a:p>
          <a:p>
            <a:pPr lvl="1" algn="r" rtl="1"/>
            <a:r>
              <a:rPr lang="ar-IQ" sz="3200" dirty="0"/>
              <a:t>وضع قواعد للحرب والحياد-وكذلك قواعد لتنظيم الحروب.</a:t>
            </a:r>
            <a:endParaRPr lang="en-US" sz="3200" dirty="0"/>
          </a:p>
          <a:p>
            <a:pPr lvl="1" algn="r" rtl="1"/>
            <a:r>
              <a:rPr lang="ar-IQ" sz="3200" dirty="0"/>
              <a:t>وضعت قواعد للحرب البرية</a:t>
            </a:r>
            <a:endParaRPr lang="en-US" sz="3200" dirty="0"/>
          </a:p>
          <a:p>
            <a:pPr lvl="1" algn="r" rtl="1"/>
            <a:r>
              <a:rPr lang="ar-IQ" sz="3200" dirty="0"/>
              <a:t>اتفاقية حماية المرضى والجرحة في الحرب البرية.</a:t>
            </a:r>
            <a:endParaRPr lang="en-US" sz="3200" dirty="0"/>
          </a:p>
          <a:p>
            <a:pPr lvl="1" algn="r" rtl="1"/>
            <a:r>
              <a:rPr lang="ar-IQ" sz="3200" dirty="0"/>
              <a:t>تحريم اللجوء الى بعض الاسلحة الفتاكة اثنا العمليات الحربية.</a:t>
            </a:r>
            <a:endParaRPr lang="en-US" sz="3200" dirty="0"/>
          </a:p>
          <a:p>
            <a:pPr algn="r"/>
            <a:endParaRPr lang="en-US" dirty="0"/>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p:cTn id="15"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1000"/>
                                        <p:tgtEl>
                                          <p:spTgt spid="4">
                                            <p:txEl>
                                              <p:pRg st="3" end="3"/>
                                            </p:txEl>
                                          </p:spTgt>
                                        </p:tgtEl>
                                      </p:cBhvr>
                                    </p:animEffect>
                                    <p:anim calcmode="lin" valueType="num">
                                      <p:cBhvr>
                                        <p:cTn id="2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1000"/>
                                        <p:tgtEl>
                                          <p:spTgt spid="4">
                                            <p:txEl>
                                              <p:pRg st="4" end="4"/>
                                            </p:txEl>
                                          </p:spTgt>
                                        </p:tgtEl>
                                      </p:cBhvr>
                                    </p:animEffect>
                                    <p:anim calcmode="lin" valueType="num">
                                      <p:cBhvr>
                                        <p:cTn id="2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1000"/>
                                        <p:tgtEl>
                                          <p:spTgt spid="4">
                                            <p:txEl>
                                              <p:pRg st="5" end="5"/>
                                            </p:txEl>
                                          </p:spTgt>
                                        </p:tgtEl>
                                      </p:cBhvr>
                                    </p:animEffect>
                                    <p:anim calcmode="lin" valueType="num">
                                      <p:cBhvr>
                                        <p:cTn id="3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4">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1000"/>
                                        <p:tgtEl>
                                          <p:spTgt spid="4">
                                            <p:txEl>
                                              <p:pRg st="6" end="6"/>
                                            </p:txEl>
                                          </p:spTgt>
                                        </p:tgtEl>
                                      </p:cBhvr>
                                    </p:animEffect>
                                    <p:anim calcmode="lin" valueType="num">
                                      <p:cBhvr>
                                        <p:cTn id="38"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7965E68-40C9-0FF9-1B2B-469CAC14CAD5}"/>
              </a:ext>
            </a:extLst>
          </p:cNvPr>
          <p:cNvSpPr txBox="1"/>
          <p:nvPr/>
        </p:nvSpPr>
        <p:spPr>
          <a:xfrm>
            <a:off x="2286000" y="1569645"/>
            <a:ext cx="4572000" cy="3718710"/>
          </a:xfrm>
          <a:prstGeom prst="rect">
            <a:avLst/>
          </a:prstGeom>
          <a:noFill/>
        </p:spPr>
        <p:txBody>
          <a:bodyPr wrap="square">
            <a:spAutoFit/>
          </a:bodyPr>
          <a:lstStyle/>
          <a:p>
            <a:pPr marL="228600" marR="0" algn="just" rtl="1">
              <a:lnSpc>
                <a:spcPct val="107000"/>
              </a:lnSpc>
              <a:spcBef>
                <a:spcPts val="0"/>
              </a:spcBef>
              <a:spcAft>
                <a:spcPts val="800"/>
              </a:spcAft>
            </a:pPr>
            <a:r>
              <a:rPr lang="ar-SA" sz="2400" dirty="0">
                <a:effectLst/>
                <a:latin typeface="Calibri" panose="020F0502020204030204" pitchFamily="34" charset="0"/>
                <a:ea typeface="Times New Roman" panose="02020603050405020304" pitchFamily="18" charset="0"/>
                <a:cs typeface="Arial" panose="020B0604020202020204" pitchFamily="34" charset="0"/>
              </a:rPr>
              <a:t> هەردوو کۆنگرەی لاهی 1899_1907</a:t>
            </a:r>
            <a:endParaRPr lang="en-US" sz="1050" dirty="0">
              <a:effectLst/>
              <a:latin typeface="Calibri" panose="020F0502020204030204" pitchFamily="34" charset="0"/>
              <a:ea typeface="Times New Roman" panose="02020603050405020304" pitchFamily="18" charset="0"/>
              <a:cs typeface="Arial" panose="020B0604020202020204" pitchFamily="34" charset="0"/>
            </a:endParaRPr>
          </a:p>
          <a:p>
            <a:pPr marL="228600" marR="0" algn="just" rtl="1">
              <a:lnSpc>
                <a:spcPct val="107000"/>
              </a:lnSpc>
              <a:spcBef>
                <a:spcPts val="0"/>
              </a:spcBef>
              <a:spcAft>
                <a:spcPts val="800"/>
              </a:spcAft>
            </a:pPr>
            <a:r>
              <a:rPr lang="ar-SA" sz="2000" dirty="0">
                <a:effectLst/>
                <a:latin typeface="Calibri" panose="020F0502020204030204" pitchFamily="34" charset="0"/>
                <a:ea typeface="Times New Roman" panose="02020603050405020304" pitchFamily="18" charset="0"/>
                <a:cs typeface="Arial" panose="020B0604020202020204" pitchFamily="34" charset="0"/>
              </a:rPr>
              <a:t>یەکەم :کۆنگرەی ساڵی 1899 که ئەم بڕیارانەی لە خۆ گرتبوو :-</a:t>
            </a:r>
            <a:endParaRPr lang="en-US" sz="105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دانانی ئەو بنەمایانەی کە تەنزیمی لایەنەکانی جەنگ دەکەن </a:t>
            </a:r>
            <a:endParaRPr lang="en-US" sz="105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دانانی بنەماکانی شەڕی بیانی </a:t>
            </a:r>
            <a:endParaRPr lang="en-US" sz="105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ڕێکەوتن لەسەر پاراستنی نەخۆش و پەرستار لە کاتی شەڕی بیانی </a:t>
            </a:r>
            <a:endParaRPr lang="en-US" sz="105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قەدەغە کردنی هەندێک لەو چەکانەی کە لە شەڕ بەکار دەهێنرێن </a:t>
            </a:r>
            <a:endParaRPr lang="en-US" sz="105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5623655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152400" y="152400"/>
            <a:ext cx="8763000" cy="6477000"/>
          </a:xfrm>
        </p:spPr>
        <p:txBody>
          <a:bodyPr>
            <a:normAutofit lnSpcReduction="10000"/>
          </a:bodyPr>
          <a:lstStyle/>
          <a:p>
            <a:pPr algn="r" rtl="1">
              <a:buFont typeface="Wingdings" pitchFamily="2" charset="2"/>
              <a:buChar char="v"/>
            </a:pPr>
            <a:r>
              <a:rPr lang="ar-IQ" sz="3200" b="1" dirty="0"/>
              <a:t>المؤتمر الثاني1907:</a:t>
            </a:r>
            <a:endParaRPr lang="en-US" sz="3200" b="1" dirty="0"/>
          </a:p>
          <a:p>
            <a:pPr marL="0" indent="0" algn="r" rtl="1">
              <a:buNone/>
            </a:pPr>
            <a:endParaRPr lang="en-US" sz="3200" dirty="0"/>
          </a:p>
          <a:p>
            <a:pPr marL="0" indent="0" algn="just" rtl="1">
              <a:buNone/>
            </a:pPr>
            <a:r>
              <a:rPr lang="en-US" sz="3200" dirty="0"/>
              <a:t> - </a:t>
            </a:r>
            <a:r>
              <a:rPr lang="ar-IQ" sz="3200" dirty="0"/>
              <a:t>وضع مجموعة قوانين وعادات واعراف الحرب البرية التي حلت محل مقرارات المؤتمر الاول 1899.</a:t>
            </a:r>
            <a:endParaRPr lang="en-US" sz="3200" dirty="0"/>
          </a:p>
          <a:p>
            <a:pPr marL="0" indent="0" algn="just" rtl="1">
              <a:buNone/>
            </a:pPr>
            <a:r>
              <a:rPr lang="en-US" sz="3200" dirty="0"/>
              <a:t>- </a:t>
            </a:r>
            <a:r>
              <a:rPr lang="ar-IQ" sz="3200" dirty="0"/>
              <a:t>وضعت قواعد للتحكيم –تختار من بين الدول التي تقبل التحكيم عدد من المحكمين ليشكلو المحكمة التي تنظر في اي نزاع في القارة الاوربية .</a:t>
            </a:r>
            <a:endParaRPr lang="en-US" sz="3200" dirty="0"/>
          </a:p>
          <a:p>
            <a:pPr marL="0" indent="0" algn="just" rtl="1">
              <a:buNone/>
            </a:pPr>
            <a:r>
              <a:rPr lang="en-US" sz="3200" dirty="0"/>
              <a:t>- </a:t>
            </a:r>
            <a:r>
              <a:rPr lang="ar-IQ" sz="3200" dirty="0"/>
              <a:t>حظر (منع)مجموعة من الافعال على المحاربين اقترافها والا عد ذلك جريمة حرب.</a:t>
            </a:r>
            <a:endParaRPr lang="en-US" sz="3200" dirty="0"/>
          </a:p>
          <a:p>
            <a:pPr marL="0" indent="0" algn="just" rtl="1">
              <a:buNone/>
            </a:pPr>
            <a:r>
              <a:rPr lang="en-US" sz="3200" dirty="0"/>
              <a:t>- </a:t>
            </a:r>
            <a:r>
              <a:rPr lang="ar-IQ" sz="3200" dirty="0"/>
              <a:t>بالرغم من اهمية المؤتمرات الدولية.الا انها لا تسطتيع ان تحل محل المنظمة الدولية لان المؤتمر ينتهي بمجرد انتهاء اعماله –اما المنظمة الدولية فهي دائمة وله اجهزته الدائمة,وله مقر دائم وميثاق ينشأ حسب قواعد دقيقة.</a:t>
            </a:r>
            <a:endParaRPr lang="en-US" sz="3200" dirty="0"/>
          </a:p>
          <a:p>
            <a:pPr algn="r"/>
            <a:endParaRPr lang="en-US" dirty="0"/>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additive="base">
                                        <p:cTn id="14"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 calcmode="lin" valueType="num">
                                      <p:cBhvr additive="base">
                                        <p:cTn id="20"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4">
                                            <p:txEl>
                                              <p:pRg st="4" end="4"/>
                                            </p:txEl>
                                          </p:spTgt>
                                        </p:tgtEl>
                                        <p:attrNameLst>
                                          <p:attrName>style.visibility</p:attrName>
                                        </p:attrNameLst>
                                      </p:cBhvr>
                                      <p:to>
                                        <p:strVal val="visible"/>
                                      </p:to>
                                    </p:set>
                                    <p:anim calcmode="lin" valueType="num">
                                      <p:cBhvr additive="base">
                                        <p:cTn id="26"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 calcmode="lin" valueType="num">
                                      <p:cBhvr additive="base">
                                        <p:cTn id="32"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57A7E9B-6486-FDF1-008B-B612A1DFFA3A}"/>
              </a:ext>
            </a:extLst>
          </p:cNvPr>
          <p:cNvSpPr txBox="1"/>
          <p:nvPr/>
        </p:nvSpPr>
        <p:spPr>
          <a:xfrm>
            <a:off x="2286000" y="633074"/>
            <a:ext cx="4572000" cy="5591852"/>
          </a:xfrm>
          <a:prstGeom prst="rect">
            <a:avLst/>
          </a:prstGeom>
          <a:noFill/>
        </p:spPr>
        <p:txBody>
          <a:bodyPr wrap="square">
            <a:spAutoFit/>
          </a:bodyPr>
          <a:lstStyle/>
          <a:p>
            <a:pPr marL="0" marR="0" algn="just" rtl="1">
              <a:lnSpc>
                <a:spcPct val="107000"/>
              </a:lnSpc>
              <a:spcBef>
                <a:spcPts val="0"/>
              </a:spcBef>
              <a:spcAft>
                <a:spcPts val="800"/>
              </a:spcAft>
            </a:pPr>
            <a:r>
              <a:rPr lang="ar-SA" sz="2000" dirty="0">
                <a:effectLst/>
                <a:latin typeface="Calibri" panose="020F0502020204030204" pitchFamily="34" charset="0"/>
                <a:ea typeface="Times New Roman" panose="02020603050405020304" pitchFamily="18" charset="0"/>
                <a:cs typeface="Arial" panose="020B0604020202020204" pitchFamily="34" charset="0"/>
              </a:rPr>
              <a:t>دووەم کۆنگرەی ساڵی 1907 که ئەم بڕیارانەی لەخۆ گرتبوو:</a:t>
            </a:r>
            <a:endParaRPr lang="en-US" sz="105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دانانی کۆمەڵێک لە بنەمای یاساکان و نەریتەکان و ناساندنی شەڕی بیابانی کە بوە جێگرەوەی کۆنگرەی 1899</a:t>
            </a:r>
            <a:endParaRPr lang="en-US" sz="105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دانانی بنەمای حوکمی دادگاکان لەلایەن ئەو دەوڵەتانەی کە فەرمانڕەوایی دەکەن هەڵسان بە پێکهێنانی دادگایەک بۆ چارەسەرکردنی هەموو کێشەکان لە کیشوەری ئەورووپا. </a:t>
            </a:r>
            <a:endParaRPr lang="en-US" sz="105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قەدەغە کردنی کۆمەلێک کردەوە لەسور لایەنە شەڕکەرەکان. </a:t>
            </a:r>
            <a:endParaRPr lang="en-US" sz="1050" dirty="0">
              <a:effectLst/>
              <a:latin typeface="Calibri" panose="020F0502020204030204" pitchFamily="34" charset="0"/>
              <a:ea typeface="Times New Roman" panose="02020603050405020304" pitchFamily="18" charset="0"/>
              <a:cs typeface="Arial" panose="020B0604020202020204" pitchFamily="34" charset="0"/>
            </a:endParaRPr>
          </a:p>
          <a:p>
            <a:pPr marL="228600" marR="0" algn="just" rtl="1">
              <a:lnSpc>
                <a:spcPct val="107000"/>
              </a:lnSpc>
              <a:spcBef>
                <a:spcPts val="0"/>
              </a:spcBef>
              <a:spcAft>
                <a:spcPts val="80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وە کۆنگرە نێودەوڵەتییەکان نەیان توانی ببنە جێگرەوەی ڕێکخراوە نێودەوڵەتییەکان چونکە هەر لەگەڵ کۆتایی هاتنی کارەکان کۆنگرەکەش تەواو دەبێت بەڵام هەرچی ڕێکخراوە نێودەوڵەتییەکانن ئەوا بەشێوەیەکی بەردەوام پەیمان و ڕێکەوتنیان هەیە بە پێی بنەما و بنچینەیەکی ورد. </a:t>
            </a:r>
            <a:endParaRPr lang="en-US" sz="105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448732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9CD03DC-7E38-F49C-7A72-CE1F1C76B43B}"/>
              </a:ext>
            </a:extLst>
          </p:cNvPr>
          <p:cNvSpPr txBox="1"/>
          <p:nvPr/>
        </p:nvSpPr>
        <p:spPr>
          <a:xfrm>
            <a:off x="457200" y="814182"/>
            <a:ext cx="8001000" cy="5638275"/>
          </a:xfrm>
          <a:prstGeom prst="rect">
            <a:avLst/>
          </a:prstGeom>
          <a:noFill/>
        </p:spPr>
        <p:txBody>
          <a:bodyPr wrap="square">
            <a:spAutoFit/>
          </a:bodyPr>
          <a:lstStyle/>
          <a:p>
            <a:pPr marL="0" marR="0" algn="just" rtl="1">
              <a:lnSpc>
                <a:spcPct val="107000"/>
              </a:lnSpc>
              <a:spcBef>
                <a:spcPts val="0"/>
              </a:spcBef>
              <a:spcAft>
                <a:spcPts val="800"/>
              </a:spcAft>
            </a:pPr>
            <a:r>
              <a:rPr lang="ar-SA" sz="3600" b="1" dirty="0">
                <a:effectLst/>
                <a:latin typeface="Calibri" panose="020F0502020204030204" pitchFamily="34" charset="0"/>
                <a:ea typeface="Times New Roman" panose="02020603050405020304" pitchFamily="18" charset="0"/>
                <a:cs typeface="Arial" panose="020B0604020202020204" pitchFamily="34" charset="0"/>
              </a:rPr>
              <a:t>2 _ قۆناغی بەستنی کۆنگرەی نێودەوڵەتییەکان کە وەسیلەیەک بوون بۆ دروست بونی ڕێکخراوە نێودەوڵەتییەکان :</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07000"/>
              </a:lnSpc>
              <a:spcBef>
                <a:spcPts val="0"/>
              </a:spcBef>
              <a:spcAft>
                <a:spcPts val="800"/>
              </a:spcAft>
            </a:pPr>
            <a:r>
              <a:rPr lang="ar-SA" sz="2800" dirty="0">
                <a:effectLst/>
                <a:latin typeface="Calibri" panose="020F0502020204030204" pitchFamily="34" charset="0"/>
                <a:ea typeface="Times New Roman" panose="02020603050405020304" pitchFamily="18" charset="0"/>
                <a:cs typeface="Arial" panose="020B0604020202020204" pitchFamily="34" charset="0"/>
              </a:rPr>
              <a:t>ئامانج لە بەستنی کۆنگرەی نێودەوڵەتیی ڕێکخستنی پەیوەندی نێودەوڵەتییە بە پێی ئەو پڕۆژەو پێشنیارە پێشکەشکراوانەی پێشوو کە سەرکەوتو نەبوون ئامانج لێیان دروست بونی ڕێکخراوە نێودەوڵەتیی بوو، بەڵام بە هۆی فراوانی و زۆری شەڕ و ئاژاوە لە ئەوروپا بە گشتی و بە تایبەتی شەڕەکانی فەرەنسا بەسەرکردایەتی ناپلیۆن و دەرئەنجامەکەی بوە هۆی پارچە پارچە بوونی ئەوروپا و بۆیە پاشاو سەرکردەکانی ئەوروپا ڕازی بون بەوەی کە کۆنگرەیەکی نێودەوڵەتیی لەسەر ئەم بنەمایانەی خوارەوە :</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278968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228600" y="228600"/>
            <a:ext cx="8458200" cy="6477000"/>
          </a:xfrm>
        </p:spPr>
        <p:txBody>
          <a:bodyPr>
            <a:normAutofit lnSpcReduction="10000"/>
          </a:bodyPr>
          <a:lstStyle/>
          <a:p>
            <a:pPr lvl="0" algn="r" rtl="1"/>
            <a:endParaRPr lang="en-US" dirty="0"/>
          </a:p>
          <a:p>
            <a:pPr lvl="0" algn="r" rtl="1"/>
            <a:r>
              <a:rPr lang="ar-IQ" sz="3200" i="1" dirty="0"/>
              <a:t>الحفاظ على عروشهم من الانهيار وخلق نوع من توازن القوى </a:t>
            </a:r>
            <a:endParaRPr lang="en-US" sz="3200" i="1" dirty="0"/>
          </a:p>
          <a:p>
            <a:pPr lvl="0" algn="r" rtl="1"/>
            <a:r>
              <a:rPr lang="ar-IQ" sz="3200" i="1" dirty="0"/>
              <a:t>تنظيم الخارطة السياسة الاوربية.</a:t>
            </a:r>
            <a:endParaRPr lang="en-US" sz="3200" i="1" dirty="0"/>
          </a:p>
          <a:p>
            <a:pPr marL="0" lvl="0" indent="0" algn="r" rtl="1">
              <a:buNone/>
            </a:pPr>
            <a:endParaRPr lang="en-US" sz="3200" i="1" dirty="0"/>
          </a:p>
          <a:p>
            <a:pPr algn="ctr" rtl="1">
              <a:buFont typeface="Wingdings" pitchFamily="2" charset="2"/>
              <a:buChar char="v"/>
            </a:pPr>
            <a:r>
              <a:rPr lang="ar-IQ" sz="3600" dirty="0"/>
              <a:t>ويهدف المؤتمرات الدولية الى:</a:t>
            </a:r>
            <a:endParaRPr lang="en-US" sz="3600" dirty="0"/>
          </a:p>
          <a:p>
            <a:pPr lvl="0" algn="r" rtl="1"/>
            <a:r>
              <a:rPr lang="ar-IQ" dirty="0"/>
              <a:t>معالجة اثار الحروب</a:t>
            </a:r>
            <a:r>
              <a:rPr lang="en-US" dirty="0"/>
              <a:t>.</a:t>
            </a:r>
            <a:r>
              <a:rPr lang="ar-IQ" dirty="0"/>
              <a:t> </a:t>
            </a:r>
            <a:endParaRPr lang="en-US" dirty="0"/>
          </a:p>
          <a:p>
            <a:pPr lvl="0" algn="r" rtl="1"/>
            <a:r>
              <a:rPr lang="ar-IQ" dirty="0"/>
              <a:t>عقد معاهدات صلح بين الاطراف المتحاربة التي شهدتها القارة الاورربية</a:t>
            </a:r>
            <a:r>
              <a:rPr lang="en-US" dirty="0"/>
              <a:t>.</a:t>
            </a:r>
          </a:p>
          <a:p>
            <a:pPr lvl="0" algn="ctr" rtl="1">
              <a:buFont typeface="Wingdings" pitchFamily="2" charset="2"/>
              <a:buChar char="§"/>
            </a:pPr>
            <a:r>
              <a:rPr lang="ar-IQ" sz="3600" b="1" dirty="0"/>
              <a:t>ومن اهم المؤتمرات</a:t>
            </a:r>
            <a:r>
              <a:rPr lang="en-US" sz="3600" b="1" dirty="0"/>
              <a:t>:</a:t>
            </a:r>
          </a:p>
          <a:p>
            <a:pPr algn="r" rtl="1"/>
            <a:r>
              <a:rPr lang="ar-IQ" b="1" dirty="0"/>
              <a:t>اولا:</a:t>
            </a:r>
            <a:r>
              <a:rPr lang="ar-IQ" dirty="0"/>
              <a:t>مؤتمروستفاليا 1648</a:t>
            </a:r>
            <a:endParaRPr lang="en-US" dirty="0"/>
          </a:p>
          <a:p>
            <a:pPr algn="r" rtl="1"/>
            <a:r>
              <a:rPr lang="ar-IQ" b="1" dirty="0"/>
              <a:t>ثانيا:</a:t>
            </a:r>
            <a:r>
              <a:rPr lang="ar-IQ" dirty="0"/>
              <a:t>المؤتمر الاوربي 1814</a:t>
            </a:r>
            <a:endParaRPr lang="en-US" dirty="0"/>
          </a:p>
          <a:p>
            <a:pPr algn="r" rtl="1"/>
            <a:r>
              <a:rPr lang="ar-IQ" b="1" dirty="0"/>
              <a:t>ثالثا:</a:t>
            </a:r>
            <a:r>
              <a:rPr lang="ar-IQ" dirty="0"/>
              <a:t>مؤتمر</a:t>
            </a:r>
            <a:r>
              <a:rPr lang="en-US" dirty="0"/>
              <a:t> </a:t>
            </a:r>
            <a:r>
              <a:rPr lang="ar-IQ" b="1" dirty="0"/>
              <a:t>ا</a:t>
            </a:r>
            <a:r>
              <a:rPr lang="ar-IQ" dirty="0"/>
              <a:t>لاهاي في 1899-1907</a:t>
            </a:r>
            <a:endParaRPr lang="en-US" dirty="0"/>
          </a:p>
          <a:p>
            <a:pPr algn="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4">
                                            <p:txEl>
                                              <p:pRg st="7" end="7"/>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4">
                                            <p:txEl>
                                              <p:pRg st="8" end="8"/>
                                            </p:txEl>
                                          </p:spTgt>
                                        </p:tgtEl>
                                        <p:attrNameLst>
                                          <p:attrName>style.visibility</p:attrName>
                                        </p:attrNameLst>
                                      </p:cBhvr>
                                      <p:to>
                                        <p:strVal val="visible"/>
                                      </p:to>
                                    </p:set>
                                    <p:anim calcmode="lin" valueType="num">
                                      <p:cBhvr additive="base">
                                        <p:cTn id="1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xEl>
                                              <p:pRg st="9" end="9"/>
                                            </p:txEl>
                                          </p:spTgt>
                                        </p:tgtEl>
                                        <p:attrNameLst>
                                          <p:attrName>style.visibility</p:attrName>
                                        </p:attrNameLst>
                                      </p:cBhvr>
                                      <p:to>
                                        <p:strVal val="visible"/>
                                      </p:to>
                                    </p:set>
                                    <p:anim calcmode="lin" valueType="num">
                                      <p:cBhvr additive="base">
                                        <p:cTn id="1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anim calcmode="lin" valueType="num">
                                      <p:cBhvr additive="base">
                                        <p:cTn id="2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77CBB47-36B9-956D-23A0-CD0D2FB62DCF}"/>
              </a:ext>
            </a:extLst>
          </p:cNvPr>
          <p:cNvSpPr txBox="1"/>
          <p:nvPr/>
        </p:nvSpPr>
        <p:spPr>
          <a:xfrm>
            <a:off x="1066800" y="2843167"/>
            <a:ext cx="7696200" cy="2898870"/>
          </a:xfrm>
          <a:prstGeom prst="rect">
            <a:avLst/>
          </a:prstGeom>
          <a:noFill/>
        </p:spPr>
        <p:txBody>
          <a:bodyPr wrap="square">
            <a:spAutoFit/>
          </a:bodyPr>
          <a:lstStyle/>
          <a:p>
            <a:pPr marL="342900" marR="0" lvl="0" indent="-342900" algn="just" rtl="1">
              <a:lnSpc>
                <a:spcPct val="107000"/>
              </a:lnSpc>
              <a:spcBef>
                <a:spcPts val="0"/>
              </a:spcBef>
              <a:spcAft>
                <a:spcPts val="800"/>
              </a:spcAft>
              <a:buFont typeface="+mj-lt"/>
              <a:buAutoNum type="romanUcPeriod"/>
            </a:pPr>
            <a:r>
              <a:rPr lang="ar-SA" sz="4000" dirty="0">
                <a:effectLst/>
                <a:latin typeface="Calibri" panose="020F0502020204030204" pitchFamily="34" charset="0"/>
                <a:ea typeface="Times New Roman" panose="02020603050405020304" pitchFamily="18" charset="0"/>
                <a:cs typeface="Arial" panose="020B0604020202020204" pitchFamily="34" charset="0"/>
              </a:rPr>
              <a:t>پاراستنی کورسی و دەسەڵاتی پاشاکان لە روخان. </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romanUcPeriod"/>
            </a:pPr>
            <a:r>
              <a:rPr lang="ar-SA" sz="4000" dirty="0">
                <a:effectLst/>
                <a:latin typeface="Calibri" panose="020F0502020204030204" pitchFamily="34" charset="0"/>
                <a:ea typeface="Times New Roman" panose="02020603050405020304" pitchFamily="18" charset="0"/>
                <a:cs typeface="Arial" panose="020B0604020202020204" pitchFamily="34" charset="0"/>
              </a:rPr>
              <a:t>دروست بونی هاوسەنگی هێز. </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romanUcPeriod"/>
            </a:pPr>
            <a:r>
              <a:rPr lang="ar-SA" sz="4000" dirty="0">
                <a:effectLst/>
                <a:latin typeface="Calibri" panose="020F0502020204030204" pitchFamily="34" charset="0"/>
                <a:ea typeface="Times New Roman" panose="02020603050405020304" pitchFamily="18" charset="0"/>
                <a:cs typeface="Arial" panose="020B0604020202020204" pitchFamily="34" charset="0"/>
              </a:rPr>
              <a:t>ڕێکخستنی نەخشەی سیاسی لە ئەوروپا.   </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791677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F8C5340-F77C-C889-E6DB-EE9B8F87C223}"/>
              </a:ext>
            </a:extLst>
          </p:cNvPr>
          <p:cNvSpPr txBox="1"/>
          <p:nvPr/>
        </p:nvSpPr>
        <p:spPr>
          <a:xfrm>
            <a:off x="2286000" y="1498119"/>
            <a:ext cx="4572000" cy="3861763"/>
          </a:xfrm>
          <a:prstGeom prst="rect">
            <a:avLst/>
          </a:prstGeom>
          <a:noFill/>
        </p:spPr>
        <p:txBody>
          <a:bodyPr wrap="square">
            <a:spAutoFit/>
          </a:bodyPr>
          <a:lstStyle/>
          <a:p>
            <a:pPr marL="0" marR="0" algn="just" rtl="1">
              <a:lnSpc>
                <a:spcPct val="107000"/>
              </a:lnSpc>
              <a:spcBef>
                <a:spcPts val="0"/>
              </a:spcBef>
              <a:spcAft>
                <a:spcPts val="800"/>
              </a:spcAft>
            </a:pPr>
            <a:r>
              <a:rPr lang="en-US" sz="1800" dirty="0">
                <a:effectLst/>
                <a:latin typeface="Calibri" panose="020F0502020204030204" pitchFamily="34" charset="0"/>
                <a:ea typeface="Times New Roman" panose="02020603050405020304" pitchFamily="18" charset="0"/>
                <a:cs typeface="Arial" panose="020B0604020202020204" pitchFamily="34" charset="0"/>
              </a:rPr>
              <a:t> </a:t>
            </a:r>
            <a:endParaRPr lang="en-US" sz="105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07000"/>
              </a:lnSpc>
              <a:spcBef>
                <a:spcPts val="0"/>
              </a:spcBef>
              <a:spcAft>
                <a:spcPts val="800"/>
              </a:spcAft>
            </a:pPr>
            <a:r>
              <a:rPr lang="ar-SA" sz="1800" b="1" dirty="0">
                <a:effectLst/>
                <a:latin typeface="Calibri" panose="020F0502020204030204" pitchFamily="34" charset="0"/>
                <a:ea typeface="Times New Roman" panose="02020603050405020304" pitchFamily="18" charset="0"/>
                <a:cs typeface="Arial" panose="020B0604020202020204" pitchFamily="34" charset="0"/>
              </a:rPr>
              <a:t>ئامانج لە بەستنی ئەم کۆنگرانە ئەمە بوون :</a:t>
            </a:r>
            <a:endParaRPr lang="en-US" sz="105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چارەسەر کردنی شوێنەوارەکانی شار. </a:t>
            </a:r>
            <a:endParaRPr lang="en-US" sz="105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بەستنی پەیمان نامەی ئاشتی لە نێوان لایەنە شەڕکەرەکان لە زۆربەی کیشوەرەکانی ئەوروپا. </a:t>
            </a:r>
            <a:endParaRPr lang="en-US" sz="105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07000"/>
              </a:lnSpc>
              <a:spcBef>
                <a:spcPts val="0"/>
              </a:spcBef>
              <a:spcAft>
                <a:spcPts val="800"/>
              </a:spcAft>
            </a:pPr>
            <a:r>
              <a:rPr lang="en-US" sz="1800" b="1" dirty="0">
                <a:effectLst/>
                <a:latin typeface="Calibri" panose="020F0502020204030204" pitchFamily="34" charset="0"/>
                <a:ea typeface="Times New Roman" panose="02020603050405020304" pitchFamily="18" charset="0"/>
                <a:cs typeface="Arial" panose="020B0604020202020204" pitchFamily="34" charset="0"/>
              </a:rPr>
              <a:t> </a:t>
            </a:r>
            <a:endParaRPr lang="en-US" sz="105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07000"/>
              </a:lnSpc>
              <a:spcBef>
                <a:spcPts val="0"/>
              </a:spcBef>
              <a:spcAft>
                <a:spcPts val="800"/>
              </a:spcAft>
            </a:pPr>
            <a:r>
              <a:rPr lang="ar-SA" sz="1800" b="1" dirty="0">
                <a:effectLst/>
                <a:latin typeface="Calibri" panose="020F0502020204030204" pitchFamily="34" charset="0"/>
                <a:ea typeface="Times New Roman" panose="02020603050405020304" pitchFamily="18" charset="0"/>
                <a:cs typeface="Arial" panose="020B0604020202020204" pitchFamily="34" charset="0"/>
              </a:rPr>
              <a:t>گرینگترین کۆنگرەی نێودەوڵەتییەکان ئەمانە بوون :</a:t>
            </a:r>
            <a:endParaRPr lang="en-US" sz="105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کۆنگرەی ویستڤاڵیە 1648</a:t>
            </a:r>
            <a:endParaRPr lang="en-US" sz="105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کۆنگرەی ئەوروپا 1814</a:t>
            </a:r>
            <a:endParaRPr lang="en-US" sz="105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دوو کۆنگرە لە لاهی 1899_1907</a:t>
            </a:r>
            <a:endParaRPr lang="en-US" sz="105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521572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152400" y="228600"/>
            <a:ext cx="8534400" cy="6477000"/>
          </a:xfrm>
        </p:spPr>
        <p:txBody>
          <a:bodyPr>
            <a:normAutofit/>
          </a:bodyPr>
          <a:lstStyle/>
          <a:p>
            <a:pPr marL="0" indent="0" algn="ctr" rtl="1">
              <a:buNone/>
            </a:pPr>
            <a:r>
              <a:rPr lang="ar-IQ" sz="4600" b="1" dirty="0"/>
              <a:t>اولا: مؤتمر وستفاليا1648</a:t>
            </a:r>
            <a:endParaRPr lang="en-US" sz="4600" dirty="0"/>
          </a:p>
          <a:p>
            <a:pPr algn="r" rtl="1">
              <a:buFont typeface="Wingdings" pitchFamily="2" charset="2"/>
              <a:buChar char="v"/>
            </a:pPr>
            <a:r>
              <a:rPr lang="ar-IQ" sz="4000" dirty="0"/>
              <a:t>عقد هذا المؤتمر بعد حرب اهلية في اوربة لمدة ثلاثين عاما والذي سمى</a:t>
            </a:r>
            <a:r>
              <a:rPr lang="en-US" sz="4000" dirty="0"/>
              <a:t> </a:t>
            </a:r>
            <a:r>
              <a:rPr lang="ar-IQ" sz="4000" dirty="0"/>
              <a:t>بالحرب الثلاثين </a:t>
            </a:r>
            <a:endParaRPr lang="en-US" sz="4000" dirty="0"/>
          </a:p>
          <a:p>
            <a:pPr algn="ctr" rtl="1">
              <a:buFont typeface="Wingdings" pitchFamily="2" charset="2"/>
              <a:buChar char="v"/>
            </a:pPr>
            <a:r>
              <a:rPr lang="ar-IQ" sz="4500" dirty="0"/>
              <a:t>ومن اهم نتائج المؤتمر:</a:t>
            </a:r>
            <a:endParaRPr lang="en-US" sz="4500" dirty="0"/>
          </a:p>
          <a:p>
            <a:pPr lvl="0" algn="just" rtl="1"/>
            <a:r>
              <a:rPr lang="ar-IQ" dirty="0"/>
              <a:t>استطاعت الدول الاوربية لاول المرة الاجتماع في مؤتمر للتشاور ف6ي شؤونها وحل مشاكلها على اساس المصلحة المشتركة .</a:t>
            </a:r>
            <a:endParaRPr lang="en-US" dirty="0"/>
          </a:p>
          <a:p>
            <a:pPr lvl="0" algn="just" rtl="1"/>
            <a:r>
              <a:rPr lang="ar-IQ" dirty="0"/>
              <a:t>اقرت المساواة بين كافة الدول المسيحية والكاثوليكية والبروتستا نتية ووضع حد للسلطة البابوية عليها(حد لسلطة الكنيسة).</a:t>
            </a:r>
            <a:endParaRPr lang="en-US" dirty="0"/>
          </a:p>
          <a:p>
            <a:pPr lvl="0" algn="just" rtl="1"/>
            <a:r>
              <a:rPr lang="ar-IQ" dirty="0"/>
              <a:t>حلت السفارات الدائمة محل السفارات المؤقتة-وهذا ساعد على قيام العلاقات الدائمة بين الدول.</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p:cTn id="15"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wheel(1)">
                                      <p:cBhvr>
                                        <p:cTn id="22" dur="20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 calcmode="lin" valueType="num">
                                      <p:cBhvr additive="base">
                                        <p:cTn id="2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anim calcmode="lin" valueType="num">
                                      <p:cBhvr additive="base">
                                        <p:cTn id="3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4">
                                            <p:txEl>
                                              <p:pRg st="5" end="5"/>
                                            </p:txEl>
                                          </p:spTgt>
                                        </p:tgtEl>
                                        <p:attrNameLst>
                                          <p:attrName>style.visibility</p:attrName>
                                        </p:attrNameLst>
                                      </p:cBhvr>
                                      <p:to>
                                        <p:strVal val="visible"/>
                                      </p:to>
                                    </p:set>
                                    <p:anim calcmode="lin" valueType="num">
                                      <p:cBhvr additive="base">
                                        <p:cTn id="3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261257" y="163286"/>
            <a:ext cx="8654143" cy="6466114"/>
          </a:xfrm>
        </p:spPr>
        <p:txBody>
          <a:bodyPr/>
          <a:lstStyle/>
          <a:p>
            <a:pPr algn="just" rtl="1"/>
            <a:endParaRPr lang="en-US" dirty="0"/>
          </a:p>
          <a:p>
            <a:pPr algn="just" rtl="1"/>
            <a:r>
              <a:rPr lang="ar-SA" dirty="0"/>
              <a:t>أقرت فكر ةالتوازن الدولي-اي-اذا حاوت دولة ما التوسع على حساب دولة اخرى, تقوم الدول الاخرى  بالتكاتف والقيام ضدها –وهذا ادى الى عدم اتساع رقعة المنازعات ومن ثم حفظ الامن والاستقرار وحماية السلم الاوربي.</a:t>
            </a:r>
          </a:p>
          <a:p>
            <a:pPr algn="just" rtl="1"/>
            <a:r>
              <a:rPr lang="ar-SA" dirty="0"/>
              <a:t>ساعد هذا المؤتمر لفتح الباب امام تدوين قواعد القانون الدولي وتثبيت قواعده.وهذا ساعد على استقرار الاوضاع في اوربة لفترة طويلة الى ان –خرقها فرنسا مرة اخرى عندما قام ملك فرنسا لويس الرابع بالتوسع على حساب جيرانه هذا ادى الى وقوف الدول الاخرى ضده ,وانتهت حروب لويس الرابع بابرام معاهدة اوتخرت عام 1713.</a:t>
            </a:r>
            <a:endParaRPr lang="en-US" dirty="0"/>
          </a:p>
          <a:p>
            <a:pPr marL="0" indent="0" algn="just" rtl="1">
              <a:buNone/>
            </a:pPr>
            <a:endParaRPr lang="ar-SA" dirty="0"/>
          </a:p>
          <a:p>
            <a:pPr algn="just" rtl="1"/>
            <a:r>
              <a:rPr lang="ar-SA" dirty="0"/>
              <a:t>وتم تقوية الدول المعادية لفرنسا وذالك بمنح هولندا(الاراضي المنخفضة)</a:t>
            </a:r>
            <a:r>
              <a:rPr lang="en-US" dirty="0"/>
              <a:t> </a:t>
            </a:r>
            <a:r>
              <a:rPr lang="ar-SA" dirty="0"/>
              <a:t>وتقوية بروسيا في وجه فرنسا –ومنع ضم عرش اسبانيا الى فرنسا </a:t>
            </a:r>
          </a:p>
          <a:p>
            <a:pPr marL="0" indent="0" algn="just" rtl="1">
              <a:buNone/>
            </a:pPr>
            <a:endParaRPr lang="en-US" dirty="0"/>
          </a:p>
        </p:txBody>
      </p:sp>
    </p:spTree>
    <p:extLst>
      <p:ext uri="{BB962C8B-B14F-4D97-AF65-F5344CB8AC3E}">
        <p14:creationId xmlns:p14="http://schemas.microsoft.com/office/powerpoint/2010/main" val="330402199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1000"/>
                                        <p:tgtEl>
                                          <p:spTgt spid="4">
                                            <p:txEl>
                                              <p:pRg st="4" end="4"/>
                                            </p:txEl>
                                          </p:spTgt>
                                        </p:tgtEl>
                                      </p:cBhvr>
                                    </p:animEffect>
                                    <p:anim calcmode="lin" valueType="num">
                                      <p:cBhvr>
                                        <p:cTn id="2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228600" y="228600"/>
            <a:ext cx="8458200" cy="6400800"/>
          </a:xfrm>
        </p:spPr>
        <p:txBody>
          <a:bodyPr>
            <a:normAutofit fontScale="92500" lnSpcReduction="10000"/>
          </a:bodyPr>
          <a:lstStyle/>
          <a:p>
            <a:pPr marL="0" indent="0" algn="ctr" rtl="1">
              <a:buNone/>
            </a:pPr>
            <a:r>
              <a:rPr lang="ar-IQ" sz="5100" b="1" dirty="0"/>
              <a:t>ثانيا:المؤتمر الاوربي:    1814</a:t>
            </a:r>
            <a:r>
              <a:rPr lang="en-US" sz="5100" b="1" dirty="0"/>
              <a:t> </a:t>
            </a:r>
          </a:p>
          <a:p>
            <a:pPr marL="0" indent="0" algn="ctr" rtl="1">
              <a:buNone/>
            </a:pPr>
            <a:endParaRPr lang="en-US" sz="5100" dirty="0"/>
          </a:p>
          <a:p>
            <a:pPr algn="just" rtl="1">
              <a:buFont typeface="Wingdings" pitchFamily="2" charset="2"/>
              <a:buChar char="v"/>
            </a:pPr>
            <a:r>
              <a:rPr lang="ar-IQ" sz="3800" dirty="0"/>
              <a:t>نتيجة الحروب النابوليونية –والتوتر في القارة الاوربية كان هناك حاجة الى مؤتمرات اوربية شبه دائما سميت (المؤتمر الاوربي)وذالك للحفاظ على التوازن الاوربي وذلك للحفاظ على التوازن في القارة الاوربية </a:t>
            </a:r>
            <a:endParaRPr lang="en-US" sz="3800" dirty="0"/>
          </a:p>
          <a:p>
            <a:pPr marL="0" indent="0" algn="just" rtl="1">
              <a:buNone/>
            </a:pPr>
            <a:r>
              <a:rPr lang="en-US" sz="3200" i="1" dirty="0"/>
              <a:t>- </a:t>
            </a:r>
            <a:r>
              <a:rPr lang="ar-IQ" sz="3200" i="1" dirty="0"/>
              <a:t>وفي عام 1914 اعلنت كل من (بروسيا,روسيا,النمسا وبريطانيا)</a:t>
            </a:r>
            <a:endParaRPr lang="en-US" sz="3200" i="1" dirty="0"/>
          </a:p>
          <a:p>
            <a:pPr marL="0" indent="0" algn="just" rtl="1">
              <a:buNone/>
            </a:pPr>
            <a:r>
              <a:rPr lang="en-US" sz="3200" i="1" dirty="0"/>
              <a:t>- </a:t>
            </a:r>
            <a:r>
              <a:rPr lang="ar-IQ" sz="3200" i="1" dirty="0"/>
              <a:t>لمندوب فرنسا النابليوني بانهم لا يمثلون بلدهم فحسب بل القارة الاوربية جمعاء وبانهم اوصيا على اوربة,ولهم حق ادارة شؤونه وكان هذا بعد معركة (واترلو)حيث انكسرجيش نابليون واجتمعت الدول الاربعة في فينا </a:t>
            </a:r>
            <a:endParaRPr lang="en-US" sz="3200" i="1" dirty="0"/>
          </a:p>
          <a:p>
            <a:pPr marL="0" indent="0" algn="just" rtl="1">
              <a:buNone/>
            </a:pPr>
            <a:r>
              <a:rPr lang="en-US" sz="3200" i="1" dirty="0"/>
              <a:t> </a:t>
            </a:r>
            <a:r>
              <a:rPr lang="ar-IQ" sz="3200" i="1" dirty="0"/>
              <a:t>في نفس العام لاعادة التوازن الى اوربة </a:t>
            </a:r>
            <a:endParaRPr lang="en-US" sz="3200" i="1" dirty="0"/>
          </a:p>
          <a:p>
            <a:pPr marL="0" indent="0" algn="r">
              <a:buNone/>
            </a:pPr>
            <a:endParaRPr lang="en-US" dirty="0"/>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circle(in)">
                                      <p:cBhvr>
                                        <p:cTn id="15" dur="2000"/>
                                        <p:tgtEl>
                                          <p:spTgt spid="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nodeType="click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wheel(1)">
                                      <p:cBhvr>
                                        <p:cTn id="20" dur="2000"/>
                                        <p:tgtEl>
                                          <p:spTgt spid="4">
                                            <p:txEl>
                                              <p:pRg st="3" end="3"/>
                                            </p:txEl>
                                          </p:spTgt>
                                        </p:tgtEl>
                                      </p:cBhvr>
                                    </p:animEffect>
                                  </p:childTnLst>
                                </p:cTn>
                              </p:par>
                              <p:par>
                                <p:cTn id="21" presetID="21" presetClass="entr" presetSubtype="1"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par>
                                <p:cTn id="24" presetID="21" presetClass="entr" presetSubtype="1" fill="hold" nodeType="with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wheel(1)">
                                      <p:cBhvr>
                                        <p:cTn id="26"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F3ED2C3-9BEF-C794-1C19-29DCEF7896A7}"/>
              </a:ext>
            </a:extLst>
          </p:cNvPr>
          <p:cNvSpPr txBox="1"/>
          <p:nvPr/>
        </p:nvSpPr>
        <p:spPr>
          <a:xfrm>
            <a:off x="2286000" y="1859083"/>
            <a:ext cx="4572000" cy="3139834"/>
          </a:xfrm>
          <a:prstGeom prst="rect">
            <a:avLst/>
          </a:prstGeom>
          <a:noFill/>
        </p:spPr>
        <p:txBody>
          <a:bodyPr wrap="square">
            <a:spAutoFit/>
          </a:bodyPr>
          <a:lstStyle/>
          <a:p>
            <a:pPr marL="0" marR="0" algn="just" rtl="1">
              <a:lnSpc>
                <a:spcPct val="107000"/>
              </a:lnSpc>
              <a:spcBef>
                <a:spcPts val="0"/>
              </a:spcBef>
              <a:spcAft>
                <a:spcPts val="800"/>
              </a:spcAft>
            </a:pPr>
            <a:r>
              <a:rPr lang="ar-SA" sz="2400" dirty="0">
                <a:effectLst/>
                <a:latin typeface="Calibri" panose="020F0502020204030204" pitchFamily="34" charset="0"/>
                <a:ea typeface="Times New Roman" panose="02020603050405020304" pitchFamily="18" charset="0"/>
                <a:cs typeface="Arial" panose="020B0604020202020204" pitchFamily="34" charset="0"/>
              </a:rPr>
              <a:t>کۆنگرەی ئەوروپا 1814 :- </a:t>
            </a:r>
            <a:r>
              <a:rPr lang="ar-SA" sz="1800" dirty="0">
                <a:effectLst/>
                <a:latin typeface="Calibri" panose="020F0502020204030204" pitchFamily="34" charset="0"/>
                <a:ea typeface="Times New Roman" panose="02020603050405020304" pitchFamily="18" charset="0"/>
                <a:cs typeface="Arial" panose="020B0604020202020204" pitchFamily="34" charset="0"/>
              </a:rPr>
              <a:t>لە ئەنجامی شەڕەکانی ناپلیۆن لە ئەوروپا پێویست بوو کۆنگرەیەک لە ئەوروپا ببەسترێ کە پێیان دەووت (کۆنگرەی ئەوروپا) که بۆ پاراستنی تەوازنی هێز بوو لە ئەوروپا لە ساڵی 1814 هەریەک لە وڵاتانی (ڕوسیا و نەمسا و بڕوسیاو بریتانیا) ڕایانگەیاند کە ناپلیۆن نوێنەرایەتی هیچ وڵاتێک ناکات، وە وڵاتانی ناو براو لە دوای شکستی ناپلیۆن لە جەنگی (واترلۆ) لە ڤییەننا لە ساڵی 1814 کۆبوونەوە بۆ گەڕانەوەی هاوسەنگی هێز لە ئەوروپا، که ئەم بڕیارانەی خوارەوە لەم کۆنگرەیە دران :-</a:t>
            </a:r>
            <a:endParaRPr lang="en-US" sz="105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5193709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1099</Words>
  <Application>Microsoft Office PowerPoint</Application>
  <PresentationFormat>On-screen Show (4:3)</PresentationFormat>
  <Paragraphs>90</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Wingdings</vt:lpstr>
      <vt:lpstr>Office Theme</vt:lpstr>
      <vt:lpstr>مرحلة المؤتمرات الدولية كوسيلة لتنظيم العلاقات الدولية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مرحلة المؤتمرات الدولية كوسيلة لتنظيم العلاقات الدولية </dc:title>
  <dc:creator>MR.loran king</dc:creator>
  <cp:lastModifiedBy>Dr.Kawa</cp:lastModifiedBy>
  <cp:revision>44</cp:revision>
  <dcterms:created xsi:type="dcterms:W3CDTF">2006-08-16T00:00:00Z</dcterms:created>
  <dcterms:modified xsi:type="dcterms:W3CDTF">2023-01-21T19:45:11Z</dcterms:modified>
</cp:coreProperties>
</file>