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7" r:id="rId3"/>
    <p:sldId id="278" r:id="rId4"/>
    <p:sldId id="256" r:id="rId5"/>
    <p:sldId id="268" r:id="rId6"/>
    <p:sldId id="279" r:id="rId7"/>
    <p:sldId id="257" r:id="rId8"/>
    <p:sldId id="269" r:id="rId9"/>
    <p:sldId id="280" r:id="rId10"/>
    <p:sldId id="258" r:id="rId11"/>
    <p:sldId id="270" r:id="rId12"/>
    <p:sldId id="281" r:id="rId13"/>
    <p:sldId id="260" r:id="rId14"/>
    <p:sldId id="271" r:id="rId15"/>
    <p:sldId id="282" r:id="rId16"/>
    <p:sldId id="261" r:id="rId17"/>
    <p:sldId id="272" r:id="rId18"/>
    <p:sldId id="283" r:id="rId19"/>
    <p:sldId id="262" r:id="rId20"/>
    <p:sldId id="273" r:id="rId21"/>
    <p:sldId id="284" r:id="rId22"/>
    <p:sldId id="263" r:id="rId23"/>
    <p:sldId id="274" r:id="rId24"/>
    <p:sldId id="264" r:id="rId25"/>
    <p:sldId id="275" r:id="rId26"/>
    <p:sldId id="265" r:id="rId27"/>
    <p:sldId id="276" r:id="rId28"/>
    <p:sldId id="286" r:id="rId29"/>
    <p:sldId id="266" r:id="rId30"/>
    <p:sldId id="27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402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283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116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901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5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452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373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026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082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668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892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7131576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a:solidFill>
            <a:schemeClr val="tx1"/>
          </a:solidFill>
          <a:ln>
            <a:solidFill>
              <a:srgbClr val="FF0000"/>
            </a:solidFill>
          </a:ln>
        </p:spPr>
        <p:txBody>
          <a:bodyPr>
            <a:normAutofit fontScale="90000"/>
          </a:bodyPr>
          <a:lstStyle/>
          <a:p>
            <a:pPr rtl="1"/>
            <a:r>
              <a:rPr lang="ar-SA" dirty="0">
                <a:solidFill>
                  <a:srgbClr val="FF0000"/>
                </a:solidFill>
              </a:rPr>
              <a:t>ظهور المنظمات الدولية والعوامل المساعدة في نشاتها  :</a:t>
            </a:r>
            <a:endParaRPr lang="en-US" dirty="0">
              <a:solidFill>
                <a:srgbClr val="FF0000"/>
              </a:solidFill>
            </a:endParaRPr>
          </a:p>
        </p:txBody>
      </p:sp>
      <p:sp>
        <p:nvSpPr>
          <p:cNvPr id="3" name="Content Placeholder 2"/>
          <p:cNvSpPr>
            <a:spLocks noGrp="1"/>
          </p:cNvSpPr>
          <p:nvPr>
            <p:ph idx="1"/>
          </p:nvPr>
        </p:nvSpPr>
        <p:spPr>
          <a:xfrm>
            <a:off x="228600" y="1524000"/>
            <a:ext cx="8686800" cy="5181600"/>
          </a:xfrm>
          <a:solidFill>
            <a:srgbClr val="FFFF00"/>
          </a:solidFill>
        </p:spPr>
        <p:txBody>
          <a:bodyPr/>
          <a:lstStyle/>
          <a:p>
            <a:pPr marL="0" indent="0" algn="r" rtl="1">
              <a:buNone/>
            </a:pPr>
            <a:r>
              <a:rPr lang="ar-SA" dirty="0"/>
              <a:t>*بالرغم من اهمية عقد المؤتمرات الدولية الا انه لم يكن بمستطاع المؤتمرات الدولية الوقوف في وجه المشاكل الدولية (وهى اللجوء الى القوة في العلاقات الدولية )</a:t>
            </a:r>
            <a:r>
              <a:rPr lang="ar-IQ" dirty="0"/>
              <a:t>.</a:t>
            </a:r>
          </a:p>
          <a:p>
            <a:pPr marL="0" indent="0" algn="r" rtl="1">
              <a:buNone/>
            </a:pPr>
            <a:endParaRPr lang="ar-SA" dirty="0"/>
          </a:p>
          <a:p>
            <a:pPr marL="0" indent="0" algn="r" rtl="1">
              <a:buNone/>
            </a:pPr>
            <a:r>
              <a:rPr lang="ar-SA" dirty="0"/>
              <a:t>* لذا اصبح من الضرورى البحث عن وسائل اخرى للحيلولة دون اللجوء الى العنف في المشاكل الدولية .وسائل تتصف بالديمومة والاستمرار وحل المشاكل حال وقوعها  خارج نطاق المؤتمرات الدولية .</a:t>
            </a:r>
          </a:p>
          <a:p>
            <a:pPr marL="0" indent="0" algn="r" rtl="1">
              <a:buNone/>
            </a:pPr>
            <a:endParaRPr lang="en-US" dirty="0"/>
          </a:p>
        </p:txBody>
      </p:sp>
    </p:spTree>
    <p:extLst>
      <p:ext uri="{BB962C8B-B14F-4D97-AF65-F5344CB8AC3E}">
        <p14:creationId xmlns:p14="http://schemas.microsoft.com/office/powerpoint/2010/main" val="2197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324600"/>
          </a:xfrm>
          <a:solidFill>
            <a:schemeClr val="bg2">
              <a:lumMod val="50000"/>
            </a:schemeClr>
          </a:solidFill>
        </p:spPr>
        <p:txBody>
          <a:bodyPr>
            <a:normAutofit/>
          </a:bodyPr>
          <a:lstStyle/>
          <a:p>
            <a:pPr marL="0" indent="0" algn="r" rtl="1">
              <a:buNone/>
            </a:pPr>
            <a:r>
              <a:rPr lang="ar-SA" dirty="0">
                <a:solidFill>
                  <a:schemeClr val="bg1"/>
                </a:solidFill>
              </a:rPr>
              <a:t>وكانت هذه الاتحادات تتميز بالخصائص التالية :</a:t>
            </a:r>
          </a:p>
          <a:p>
            <a:pPr marL="0" indent="0" algn="r" rtl="1">
              <a:buNone/>
            </a:pPr>
            <a:r>
              <a:rPr lang="ar-SA" dirty="0">
                <a:solidFill>
                  <a:srgbClr val="FFFF00"/>
                </a:solidFill>
              </a:rPr>
              <a:t>1- سلطاتها ادارية فقط</a:t>
            </a:r>
          </a:p>
          <a:p>
            <a:pPr marL="0" indent="0" algn="r" rtl="1">
              <a:buNone/>
            </a:pPr>
            <a:r>
              <a:rPr lang="ar-SA" dirty="0">
                <a:solidFill>
                  <a:srgbClr val="FFFF00"/>
                </a:solidFill>
              </a:rPr>
              <a:t>2-انها كانت غالبا تحت اشراف دولة او لجنة دولية </a:t>
            </a:r>
          </a:p>
          <a:p>
            <a:pPr marL="0" indent="0" algn="r" rtl="1">
              <a:buNone/>
            </a:pPr>
            <a:r>
              <a:rPr lang="ar-SA" dirty="0">
                <a:solidFill>
                  <a:srgbClr val="FFFF00"/>
                </a:solidFill>
              </a:rPr>
              <a:t>3-قامت باتصالات عديدة مع  الادارات الوطنية  الامر الذى ادى الى ظهور  الكثير من الاعراف والعادات  (اسس القانون الدولى )والمتبعة حاليا على المستوى الفنى –الوطنى والدولى .</a:t>
            </a:r>
            <a:endParaRPr lang="ar-IQ" dirty="0">
              <a:solidFill>
                <a:srgbClr val="FFFF00"/>
              </a:solidFill>
            </a:endParaRPr>
          </a:p>
          <a:p>
            <a:pPr marL="0" indent="0" algn="r" rtl="1">
              <a:buNone/>
            </a:pPr>
            <a:endParaRPr lang="ar-SA" dirty="0">
              <a:solidFill>
                <a:srgbClr val="FFFF00"/>
              </a:solidFill>
            </a:endParaRPr>
          </a:p>
          <a:p>
            <a:pPr marL="0" indent="0" algn="r" rtl="1">
              <a:buNone/>
            </a:pPr>
            <a:r>
              <a:rPr lang="ar-SA" dirty="0">
                <a:solidFill>
                  <a:srgbClr val="FFFF00"/>
                </a:solidFill>
              </a:rPr>
              <a:t>         لكن بالرغم من كل الجهود المقدمة من خلال المؤتمرات الدولية واللجان والاتحادات الدولية لم تستطيع الوقوف بوجه الطموح البشرى للدول القوية رغبة  منها بالسيطرة والتوسع على حساب الدول الضعيفة عن طريق  الحرب . وهكذا بدات المانيا بحربها العالمية الاولى 1914 مع حليفتها الدولة العثمانية ضد كل من فرنسا وبريطانيا .</a:t>
            </a:r>
          </a:p>
          <a:p>
            <a:pPr marL="0" indent="0" algn="r" rtl="1">
              <a:buNone/>
            </a:pPr>
            <a:r>
              <a:rPr lang="ar-SA" dirty="0">
                <a:solidFill>
                  <a:srgbClr val="FFFF00"/>
                </a:solidFill>
              </a:rPr>
              <a:t>بعد اربعة سنوات من الدمار والحروب والويلات والماسي انتهت الحرب العالمية الاولى بعد هزيمة المانيا وحليفها العثمانى . </a:t>
            </a:r>
          </a:p>
          <a:p>
            <a:pPr marL="0" indent="0" algn="r" rtl="1">
              <a:buNone/>
            </a:pPr>
            <a:endParaRPr lang="en-US" dirty="0"/>
          </a:p>
        </p:txBody>
      </p:sp>
    </p:spTree>
    <p:extLst>
      <p:ext uri="{BB962C8B-B14F-4D97-AF65-F5344CB8AC3E}">
        <p14:creationId xmlns:p14="http://schemas.microsoft.com/office/powerpoint/2010/main" val="268582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8B0FDC-B6AB-BFF9-E7D3-F1263C812F00}"/>
              </a:ext>
            </a:extLst>
          </p:cNvPr>
          <p:cNvSpPr txBox="1"/>
          <p:nvPr/>
        </p:nvSpPr>
        <p:spPr>
          <a:xfrm>
            <a:off x="685800" y="220590"/>
            <a:ext cx="8153400" cy="5708935"/>
          </a:xfrm>
          <a:prstGeom prst="rect">
            <a:avLst/>
          </a:prstGeom>
          <a:noFill/>
        </p:spPr>
        <p:txBody>
          <a:bodyPr wrap="square">
            <a:spAutoFit/>
          </a:bodyPr>
          <a:lstStyle/>
          <a:p>
            <a:pPr marL="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ئەم یەکێتییە نێودەوڵەتیانە ئامانجیان بەجێهێنانی ئەم خاڵانە بوون:-</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زۆربەیان تموحەکانیان تەنها دەسەڵاتی ئیداری بوو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زۆربەیان لەژێر سەرپەرشتی دەوڵەتانی ئەندام یان لەژێر چاودێری لیژنە نێودەوڵەتیەکان بوون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ئامانجی چالاک کردنی ئەم یەکێتیانە بوو لەگەڵ دەولەتان ئەمەش بووە پەیدابوونی زۆرێک لە بنەماکان و نەریتەکان کە پاڵپشت بن بۆ یەکسانی هونەری (ناوەخۆی نێودەوڵەتی).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8501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B32A7-7EF0-6F3A-4612-476CCF2950FC}"/>
              </a:ext>
            </a:extLst>
          </p:cNvPr>
          <p:cNvSpPr txBox="1"/>
          <p:nvPr/>
        </p:nvSpPr>
        <p:spPr>
          <a:xfrm>
            <a:off x="838200" y="1759408"/>
            <a:ext cx="7696200" cy="4682116"/>
          </a:xfrm>
          <a:prstGeom prst="rect">
            <a:avLst/>
          </a:prstGeom>
          <a:noFill/>
        </p:spPr>
        <p:txBody>
          <a:bodyPr wrap="square">
            <a:spAutoFit/>
          </a:bodyPr>
          <a:lstStyle/>
          <a:p>
            <a:pPr marL="0" marR="0" algn="just" rtl="1">
              <a:lnSpc>
                <a:spcPct val="107000"/>
              </a:lnSpc>
              <a:spcBef>
                <a:spcPts val="0"/>
              </a:spcBef>
              <a:spcAft>
                <a:spcPts val="800"/>
              </a:spcAft>
            </a:pPr>
            <a:r>
              <a:rPr lang="ar-SA" sz="2800" dirty="0">
                <a:effectLst/>
                <a:latin typeface="Calibri" panose="020F0502020204030204" pitchFamily="34" charset="0"/>
                <a:ea typeface="Times New Roman" panose="02020603050405020304" pitchFamily="18" charset="0"/>
                <a:cs typeface="Calibri" panose="020F0502020204030204" pitchFamily="34" charset="0"/>
              </a:rPr>
              <a:t>بەگوێرەی هەوڵدانی نێودەوڵەتی لەماوەی بەستنی کۆنگرەی یەکێتی نێودەوڵەتییەکان، بەڵام نەیانتوانی ڕێگر بن لەبەردەم دەوڵەتە زلهێزەکان بۆ فراوان بوون و دوژمنکاری لەسەر دەوڵەتە لاوازەکان بەتایبەتیش کیشوەری ئەوروپا، تا گەیشتە ئەو تموحەی کە بەرفراوان بوون و پەیدابوونی شەڕ یان هەڵگیرسانی جەنگی جیهانی یەکەم کە ئەڵمانیا و دەوڵەتی عوسمانی پێی هەڵسان لە 1914تاکو 1918ی خایاند کە ئەم شەڕە شەڕێک بوو بووە هۆی ڕوخانی ئەڵمانیا و هاوپەیمانەکانی وە لە ساڵی 1919 دەوڵەتە سەرکەوتووەکانی جەنگ لە پاریس کۆنگرەی ئاشتەواییان بەست و نەخشەیەکی نوێیان بۆ جیهان داڕشت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156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0"/>
          </a:xfrm>
          <a:solidFill>
            <a:schemeClr val="accent2"/>
          </a:solidFill>
          <a:ln>
            <a:solidFill>
              <a:schemeClr val="accent2"/>
            </a:solidFill>
          </a:ln>
        </p:spPr>
        <p:txBody>
          <a:bodyPr>
            <a:normAutofit/>
          </a:bodyPr>
          <a:lstStyle/>
          <a:p>
            <a:pPr marL="0" indent="0" algn="r" rtl="1">
              <a:buNone/>
            </a:pPr>
            <a:r>
              <a:rPr lang="ar-SA" dirty="0"/>
              <a:t>*</a:t>
            </a:r>
            <a:r>
              <a:rPr lang="ar-SA" dirty="0">
                <a:solidFill>
                  <a:srgbClr val="002060"/>
                </a:solidFill>
              </a:rPr>
              <a:t>اجتمعت الدول المنتصرة في الحرب في مؤتمر باريس للصلح عام 1919 ونظر الى اعادة التوازن الى اوربة وتنظيم الخارطة السياسية والجغرافية الجديدة لاوربة والعالم . ومنها :</a:t>
            </a:r>
          </a:p>
          <a:p>
            <a:pPr marL="0" indent="0" algn="r" rtl="1">
              <a:buNone/>
            </a:pPr>
            <a:r>
              <a:rPr lang="ar-SA" dirty="0">
                <a:solidFill>
                  <a:schemeClr val="bg1"/>
                </a:solidFill>
              </a:rPr>
              <a:t>1- توزيع ممتلكات المانيا والدولة العثمانية على الدول الكبرى من خلال نظام الانتداب </a:t>
            </a:r>
          </a:p>
          <a:p>
            <a:pPr marL="0" indent="0" algn="r" rtl="1">
              <a:buNone/>
            </a:pPr>
            <a:r>
              <a:rPr lang="ar-SA" dirty="0">
                <a:solidFill>
                  <a:schemeClr val="bg1"/>
                </a:solidFill>
              </a:rPr>
              <a:t>2- تشكيل دولة بولونيا والتى كانت تحت السيطرة الالمانية النمساوية الروسية </a:t>
            </a:r>
          </a:p>
          <a:p>
            <a:pPr marL="0" indent="0" algn="r" rtl="1">
              <a:buNone/>
            </a:pPr>
            <a:r>
              <a:rPr lang="ar-SA" dirty="0">
                <a:solidFill>
                  <a:schemeClr val="bg1"/>
                </a:solidFill>
              </a:rPr>
              <a:t>3- ظهور دولة يوغوسلافيا</a:t>
            </a:r>
          </a:p>
          <a:p>
            <a:pPr marL="0" indent="0" algn="r" rtl="1">
              <a:buNone/>
            </a:pPr>
            <a:r>
              <a:rPr lang="ar-SA" dirty="0">
                <a:solidFill>
                  <a:schemeClr val="bg1"/>
                </a:solidFill>
              </a:rPr>
              <a:t>4- ظهور دولة تشيكوسلوفاكيا – حيث كانتا تحت الحكم النمساوى</a:t>
            </a:r>
          </a:p>
          <a:p>
            <a:pPr marL="0" indent="0" algn="r" rtl="1">
              <a:buNone/>
            </a:pPr>
            <a:r>
              <a:rPr lang="ar-SA" dirty="0">
                <a:solidFill>
                  <a:schemeClr val="bg1"/>
                </a:solidFill>
              </a:rPr>
              <a:t>5- فصل النمسا من المجر (هنغاريا )</a:t>
            </a:r>
          </a:p>
          <a:p>
            <a:pPr marL="0" indent="0" algn="r" rtl="1">
              <a:buNone/>
            </a:pPr>
            <a:r>
              <a:rPr lang="ar-SA" dirty="0">
                <a:solidFill>
                  <a:schemeClr val="bg1"/>
                </a:solidFill>
              </a:rPr>
              <a:t>6-وحدة رومانيا وايطاليا </a:t>
            </a:r>
          </a:p>
          <a:p>
            <a:pPr marL="0" indent="0" algn="r" rtl="1">
              <a:buNone/>
            </a:pPr>
            <a:endParaRPr lang="en-US" dirty="0"/>
          </a:p>
        </p:txBody>
      </p:sp>
    </p:spTree>
    <p:extLst>
      <p:ext uri="{BB962C8B-B14F-4D97-AF65-F5344CB8AC3E}">
        <p14:creationId xmlns:p14="http://schemas.microsoft.com/office/powerpoint/2010/main" val="371574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A25C2E-3074-C7E7-E7A6-6D4BB9A7D1DF}"/>
              </a:ext>
            </a:extLst>
          </p:cNvPr>
          <p:cNvSpPr txBox="1"/>
          <p:nvPr/>
        </p:nvSpPr>
        <p:spPr>
          <a:xfrm>
            <a:off x="914400" y="1702406"/>
            <a:ext cx="7239000" cy="3356303"/>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4000" dirty="0">
                <a:effectLst/>
                <a:latin typeface="Calibri" panose="020F0502020204030204" pitchFamily="34" charset="0"/>
                <a:ea typeface="Times New Roman" panose="02020603050405020304" pitchFamily="18" charset="0"/>
                <a:cs typeface="Calibri" panose="020F0502020204030204" pitchFamily="34" charset="0"/>
              </a:rPr>
              <a:t>دابەش کردنی مولکەکانی ئەڵمانیا و دەوڵەتی عوسمانی لەسەر دەوڵەتە گەورەکان بەتایبەتیش (فەرەنسا و بەریتانیا و ڕوسیا) دواتر پاشەکشەی کرد پاشانیش مەسەلەی ئینتداب هاتە گۆڕێ.</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5099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EB143B-3A0F-04C0-2C46-8BABEED33EB7}"/>
              </a:ext>
            </a:extLst>
          </p:cNvPr>
          <p:cNvSpPr txBox="1"/>
          <p:nvPr/>
        </p:nvSpPr>
        <p:spPr>
          <a:xfrm>
            <a:off x="838200" y="2346428"/>
            <a:ext cx="7391400" cy="3538405"/>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دامەزراندنی دەوڵەتی پۆڵۆنیا پاش ئەوەی دابەش کرابوو بەسەر روسیا و نەمسا و ئەلمانیا.</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پەیدابوونی دوو دەوڵەتی وەکو (یۆگۆسلافیا وچیکۆسلۆڤاکیا)</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جيابونەوەی نەمسا لە هەنگاریا (مەجەر)</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یەکگرتنی ئیتاڵیا لەگەڵ ڕۆمانیا</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6595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48400"/>
          </a:xfrm>
          <a:solidFill>
            <a:srgbClr val="FFFF00"/>
          </a:solidFill>
        </p:spPr>
        <p:txBody>
          <a:bodyPr>
            <a:normAutofit/>
          </a:bodyPr>
          <a:lstStyle/>
          <a:p>
            <a:pPr marL="0" indent="0" algn="r" rtl="1">
              <a:buNone/>
            </a:pPr>
            <a:r>
              <a:rPr lang="ar-SA" sz="3600" dirty="0">
                <a:solidFill>
                  <a:srgbClr val="00B050"/>
                </a:solidFill>
              </a:rPr>
              <a:t>وكان من اهم نتائج مؤتمر باريس :</a:t>
            </a:r>
          </a:p>
          <a:p>
            <a:pPr marL="0" indent="0" algn="r" rtl="1">
              <a:buNone/>
            </a:pPr>
            <a:r>
              <a:rPr lang="ar-SA" dirty="0">
                <a:solidFill>
                  <a:srgbClr val="7030A0"/>
                </a:solidFill>
              </a:rPr>
              <a:t>1-	الاتفاق على انشاء اول منظمة عالمية  شاملة الاهداف هى منظمة عصبة الامم</a:t>
            </a:r>
          </a:p>
          <a:p>
            <a:pPr marL="0" indent="0" algn="r" rtl="1">
              <a:buNone/>
            </a:pPr>
            <a:r>
              <a:rPr lang="ar-SA" dirty="0">
                <a:solidFill>
                  <a:srgbClr val="7030A0"/>
                </a:solidFill>
              </a:rPr>
              <a:t>2-	 وهى هيئة دائمة لحفظ الامن والاستقرار الدولى </a:t>
            </a:r>
          </a:p>
          <a:p>
            <a:pPr marL="0" indent="0" algn="r" rtl="1">
              <a:buNone/>
            </a:pPr>
            <a:r>
              <a:rPr lang="ar-SA" dirty="0">
                <a:solidFill>
                  <a:srgbClr val="7030A0"/>
                </a:solidFill>
              </a:rPr>
              <a:t>3-	لها قانون خاص سمى بعهد عصبة الامم وحدد اهدافها ومبادئها التى انشئت من اجلها .  كما اتفقت الدول على انشاء محكمة عدل دولية للنظر في المنازعات القانونية بين الدول .</a:t>
            </a:r>
          </a:p>
          <a:p>
            <a:pPr marL="0" indent="0" algn="r" rtl="1">
              <a:buNone/>
            </a:pPr>
            <a:r>
              <a:rPr lang="ar-SA" dirty="0">
                <a:solidFill>
                  <a:srgbClr val="7030A0"/>
                </a:solidFill>
              </a:rPr>
              <a:t>4-	تم انشاء منظمة عمل دولية مهمتها –تتولى متابعة ظروف العمل ووضع القواعد الكفيلة بحماية العمال ورفع مستواهم المعيشي  في مختلف دول العالم .</a:t>
            </a:r>
          </a:p>
          <a:p>
            <a:pPr marL="0" indent="0" algn="r" rtl="1">
              <a:buNone/>
            </a:pPr>
            <a:endParaRPr lang="en-US" dirty="0"/>
          </a:p>
        </p:txBody>
      </p:sp>
    </p:spTree>
    <p:extLst>
      <p:ext uri="{BB962C8B-B14F-4D97-AF65-F5344CB8AC3E}">
        <p14:creationId xmlns:p14="http://schemas.microsoft.com/office/powerpoint/2010/main" val="142908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148086-20E7-630D-4AF1-BE12D69C1FD6}"/>
              </a:ext>
            </a:extLst>
          </p:cNvPr>
          <p:cNvSpPr txBox="1"/>
          <p:nvPr/>
        </p:nvSpPr>
        <p:spPr>
          <a:xfrm>
            <a:off x="838200" y="1058383"/>
            <a:ext cx="7696200" cy="4910960"/>
          </a:xfrm>
          <a:prstGeom prst="rect">
            <a:avLst/>
          </a:prstGeom>
          <a:noFill/>
        </p:spPr>
        <p:txBody>
          <a:bodyPr wrap="square">
            <a:spAutoFit/>
          </a:bodyPr>
          <a:lstStyle/>
          <a:p>
            <a:pPr marL="0" marR="0" algn="just" rtl="1">
              <a:lnSpc>
                <a:spcPct val="107000"/>
              </a:lnSpc>
              <a:spcBef>
                <a:spcPts val="0"/>
              </a:spcBef>
              <a:spcAft>
                <a:spcPts val="800"/>
              </a:spcAft>
            </a:pPr>
            <a:r>
              <a:rPr lang="ar-SA" sz="3600" b="1" dirty="0">
                <a:effectLst/>
                <a:latin typeface="Calibri" panose="020F0502020204030204" pitchFamily="34" charset="0"/>
                <a:ea typeface="Times New Roman" panose="02020603050405020304" pitchFamily="18" charset="0"/>
                <a:cs typeface="Calibri" panose="020F0502020204030204" pitchFamily="34" charset="0"/>
              </a:rPr>
              <a:t>گرینگترین ئەنجامەکانی کۆنگرەی پاریس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دامەزراندنی یەکەم ڕێکخراوی نێودەوڵەتی جیهانی گشتی بەناوی (کۆمەڵەی گەلان) و دانانی دەزگایەکی پەیوەست بوون بە کۆمەڵە و وەکو محکمەی عەدلی نێودەوڵەتی و وە هەڵسان بە چارەسەرکردنی زۆربەی کێشەکان و پاراستنی سەلامەتی و ئارامی نێودەوڵەتی بۆماوەیەکی دیاریکراو بەڵام نەیتوانی ئامانجەکانیان بێننە دی، لەبەر ئەم هۆیانەی خوارەوە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2486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B216EC-CD76-402E-B820-7F1795324000}"/>
              </a:ext>
            </a:extLst>
          </p:cNvPr>
          <p:cNvSpPr txBox="1"/>
          <p:nvPr/>
        </p:nvSpPr>
        <p:spPr>
          <a:xfrm>
            <a:off x="838200" y="2198246"/>
            <a:ext cx="6934200" cy="4065344"/>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نەبونی ڕێزگرتنی دەوڵەتە گەورەکان بۆ سیادەی دەولەتە بچوکەکان</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بەشداری نەکردنی ئەمریکا لە کۆمەڵەی گەلان</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پاشەکشەکردنی هەندێک لە دەوڵەتان وەکو ئیتاڵیا و ڕوسیا و یابان</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دروست بونی جەنگی جیهانی دووەم کە بووە هۆی سڕکردنی چالاکییەکانی کۆمەلەی گەلان</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5218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172200"/>
          </a:xfrm>
          <a:solidFill>
            <a:schemeClr val="accent2">
              <a:lumMod val="20000"/>
              <a:lumOff val="80000"/>
            </a:schemeClr>
          </a:solidFill>
        </p:spPr>
        <p:txBody>
          <a:bodyPr>
            <a:normAutofit/>
          </a:bodyPr>
          <a:lstStyle/>
          <a:p>
            <a:pPr marL="0" indent="0" algn="r" rtl="1">
              <a:buNone/>
            </a:pPr>
            <a:r>
              <a:rPr lang="ar-SA" dirty="0">
                <a:solidFill>
                  <a:srgbClr val="7030A0"/>
                </a:solidFill>
              </a:rPr>
              <a:t>بالرغم من التجربة العالمية الكبيرة لانشاء اول منظمة عالمية عصبة الامم وما حققتها من نتائج كبيرة في الامن والاستقرار الا ان التجربة القليلة والخلل الموجود في نظامها  (الميثاق)وسعي الدول الكبرى وراء مصالحها الخاصة وخرق ميثاق العهد  لعصبة الامم , الذى انشئ من اجل عدم تكرار حرب عالمية ثانية ’ الا انها لن تصمد امام جبروت الدول العظمى مثل امريكا روسيا اليابان المانيا وايطاليا والاتحاد السوفييتي .</a:t>
            </a:r>
            <a:endParaRPr lang="ar-IQ" dirty="0">
              <a:solidFill>
                <a:srgbClr val="7030A0"/>
              </a:solidFill>
            </a:endParaRPr>
          </a:p>
          <a:p>
            <a:pPr marL="0" indent="0" algn="r" rtl="1">
              <a:buNone/>
            </a:pPr>
            <a:endParaRPr lang="ar-SA" dirty="0">
              <a:solidFill>
                <a:srgbClr val="7030A0"/>
              </a:solidFill>
            </a:endParaRPr>
          </a:p>
          <a:p>
            <a:pPr marL="0" indent="0" algn="r" rtl="1">
              <a:buNone/>
            </a:pPr>
            <a:r>
              <a:rPr lang="ar-SA" dirty="0">
                <a:solidFill>
                  <a:srgbClr val="7030A0"/>
                </a:solidFill>
              </a:rPr>
              <a:t>وما اتى سنة 1939 حتى اندلعت شرارة الحرب العاليمة الثانية وبها انتهى صلاحية عصبة الامم كاول منظمة عالمية في التاريخ البشرى </a:t>
            </a:r>
          </a:p>
          <a:p>
            <a:pPr marL="0" indent="0" algn="r" rtl="1">
              <a:buNone/>
            </a:pPr>
            <a:endParaRPr lang="en-US" dirty="0"/>
          </a:p>
        </p:txBody>
      </p:sp>
    </p:spTree>
    <p:extLst>
      <p:ext uri="{BB962C8B-B14F-4D97-AF65-F5344CB8AC3E}">
        <p14:creationId xmlns:p14="http://schemas.microsoft.com/office/powerpoint/2010/main" val="70021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6C7FF6-04A3-E31A-AC40-855527B172F3}"/>
              </a:ext>
            </a:extLst>
          </p:cNvPr>
          <p:cNvSpPr txBox="1"/>
          <p:nvPr/>
        </p:nvSpPr>
        <p:spPr>
          <a:xfrm>
            <a:off x="609600" y="405608"/>
            <a:ext cx="7924800" cy="5145255"/>
          </a:xfrm>
          <a:prstGeom prst="rect">
            <a:avLst/>
          </a:prstGeom>
          <a:noFill/>
        </p:spPr>
        <p:txBody>
          <a:bodyPr wrap="square">
            <a:spAutoFit/>
          </a:bodyPr>
          <a:lstStyle/>
          <a:p>
            <a:pPr marL="228600" marR="0" algn="just" rtl="1">
              <a:lnSpc>
                <a:spcPct val="107000"/>
              </a:lnSpc>
              <a:spcBef>
                <a:spcPts val="0"/>
              </a:spcBef>
              <a:spcAft>
                <a:spcPts val="800"/>
              </a:spcAft>
            </a:pPr>
            <a:r>
              <a:rPr lang="ar-SA" sz="4400" b="1" dirty="0">
                <a:effectLst/>
                <a:latin typeface="Calibri" panose="020F0502020204030204" pitchFamily="34" charset="0"/>
                <a:ea typeface="Times New Roman" panose="02020603050405020304" pitchFamily="18" charset="0"/>
                <a:cs typeface="Calibri" panose="020F0502020204030204" pitchFamily="34" charset="0"/>
              </a:rPr>
              <a:t>دەرکەوتنی ڕێکخراوە نێودەوڵەتییەکان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en-US" sz="3600"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سەیر کردنی ململانێی بەهێز لە نێوان دەولەتەکان و بەردەوامی شەڕو کێشە لە نێوان دەوڵەتە جیاوازەکانی جیهان بووە هۆی ئەوەی کە نەتوانن ڕێکخراوێکی نێودەوڵەتی دروست بکەن بۆ پاراستنی ئەمن و سەلامەتی جیهان وە هەروەها پارێزگاریکردن لە هاوسەنگی نێودەوڵەتی.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365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22AD39-2E7D-29F2-4F19-541DD0871AB9}"/>
              </a:ext>
            </a:extLst>
          </p:cNvPr>
          <p:cNvSpPr txBox="1"/>
          <p:nvPr/>
        </p:nvSpPr>
        <p:spPr>
          <a:xfrm>
            <a:off x="838200" y="1212271"/>
            <a:ext cx="7467600" cy="4808368"/>
          </a:xfrm>
          <a:prstGeom prst="rect">
            <a:avLst/>
          </a:prstGeom>
          <a:noFill/>
        </p:spPr>
        <p:txBody>
          <a:bodyPr wrap="square">
            <a:spAutoFit/>
          </a:bodyPr>
          <a:lstStyle/>
          <a:p>
            <a:pPr marL="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لەدوای هەڵگیرسانی جەنگی جیهانی دووەم کە ئاسەوارە لە جەنگی جیهانی یەکەم زیان بەخش تر بوون، وە فراوان بوونی دەوڵەتە گەورەکان وەکو ڕوسیا و صین بریتانیا و فەڕەنسا دواتر ئەمریکا کە بوونە دەوڵەتی میحوەری هەریەکە لە ئەڵمانیا و ئیتاڵیا و یابان)، وە کۆتایی هاتنی شەڕی جیهانی دووەم پاشان سەرکەوتنی دەوڵەتی فاشیستی (ئەڵمانیا و یابان)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1238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66330B-460C-F58D-E872-1EDE03FFC6E6}"/>
              </a:ext>
            </a:extLst>
          </p:cNvPr>
          <p:cNvSpPr txBox="1"/>
          <p:nvPr/>
        </p:nvSpPr>
        <p:spPr>
          <a:xfrm>
            <a:off x="838200" y="2152657"/>
            <a:ext cx="7620000" cy="4387098"/>
          </a:xfrm>
          <a:prstGeom prst="rect">
            <a:avLst/>
          </a:prstGeom>
          <a:noFill/>
        </p:spPr>
        <p:txBody>
          <a:bodyPr wrap="square">
            <a:spAutoFit/>
          </a:bodyPr>
          <a:lstStyle/>
          <a:p>
            <a:pPr marL="0" marR="0" algn="just" rtl="1">
              <a:lnSpc>
                <a:spcPct val="107000"/>
              </a:lnSpc>
              <a:spcBef>
                <a:spcPts val="0"/>
              </a:spcBef>
              <a:spcAft>
                <a:spcPts val="800"/>
              </a:spcAft>
            </a:pPr>
            <a:r>
              <a:rPr lang="ar-SA" sz="3200" dirty="0">
                <a:effectLst/>
                <a:latin typeface="Calibri" panose="020F0502020204030204" pitchFamily="34" charset="0"/>
                <a:ea typeface="Times New Roman" panose="02020603050405020304" pitchFamily="18" charset="0"/>
                <a:cs typeface="Calibri" panose="020F0502020204030204" pitchFamily="34" charset="0"/>
              </a:rPr>
              <a:t>پاشان چەند کۆنگرەیەکی نێودەوڵەتیی بەسترا وەکو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r>
              <a:rPr lang="ar-SA" sz="3200" dirty="0">
                <a:effectLst/>
                <a:latin typeface="Calibri" panose="020F0502020204030204" pitchFamily="34" charset="0"/>
                <a:ea typeface="Times New Roman" panose="02020603050405020304" pitchFamily="18" charset="0"/>
                <a:cs typeface="Calibri" panose="020F0502020204030204" pitchFamily="34" charset="0"/>
              </a:rPr>
              <a:t>دیمبارتن ئۆکس، یاڵتا تهران، سان فرانسیسکۆ) که دەرئەنجامی ئەمانە دروست بونی ڕێکخراوی نێودەوڵەتی نوئ بوو لە ژێر ناوی نەتەوە یەکگرتووەکان لە شوێنی کۆمەلەی گەلان کە (50)دەوڵەت بەیەکەوە پەیمانیان بەست لە  26/5/1945 وه کەواتە بواری جێبەجێکردن لە 24/12/1945 وە لەگەڵ دروست بوونی نەتەوە یەکگرتووەکان چەند ڕێکخراوێک پەیدا بوون وەکو</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5034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a:solidFill>
            <a:srgbClr val="C00000"/>
          </a:solidFill>
        </p:spPr>
        <p:txBody>
          <a:bodyPr/>
          <a:lstStyle/>
          <a:p>
            <a:pPr marL="0" indent="0" algn="r" rtl="1">
              <a:buNone/>
            </a:pPr>
            <a:endParaRPr lang="ar-IQ" dirty="0"/>
          </a:p>
          <a:p>
            <a:pPr marL="0" indent="0" algn="r" rtl="1">
              <a:buNone/>
            </a:pPr>
            <a:r>
              <a:rPr lang="ar-SA" dirty="0"/>
              <a:t>نتائج الحرب العالمية الثانية كانت اسوأ بكثير من نتائج الحرب العالمية الاولى حيث استخدم فيها كل انواع الاسلحة الفتاكة بما في ذلك الاسلحة النووية في هيروشيما وناغازاكى اليابانتين .</a:t>
            </a:r>
          </a:p>
          <a:p>
            <a:pPr marL="0" indent="0" algn="r" rtl="1">
              <a:buNone/>
            </a:pPr>
            <a:r>
              <a:rPr lang="ar-SA" dirty="0"/>
              <a:t>وبعد هزيمة المانيا ايطاليا واليابان , توصلت الدول المنتصرة  بريطانيا امريكا السوفييت والصين لا حقا من تاسيس منظمة عالمية اخرى باسم منظمة الامم المتحدة للتنظيم الدولى في 24\10\1945حيث دخلت ميثاقها مرحلة التنفيذ.</a:t>
            </a:r>
          </a:p>
          <a:p>
            <a:pPr marL="0" indent="0" algn="r" rtl="1">
              <a:buNone/>
            </a:pPr>
            <a:endParaRPr lang="en-US" dirty="0"/>
          </a:p>
        </p:txBody>
      </p:sp>
    </p:spTree>
    <p:extLst>
      <p:ext uri="{BB962C8B-B14F-4D97-AF65-F5344CB8AC3E}">
        <p14:creationId xmlns:p14="http://schemas.microsoft.com/office/powerpoint/2010/main" val="28948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72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rgbClr val="00B0F0"/>
          </a:solidFill>
        </p:spPr>
        <p:txBody>
          <a:bodyPr/>
          <a:lstStyle/>
          <a:p>
            <a:pPr marL="0" indent="0" algn="r" rtl="1">
              <a:buNone/>
            </a:pPr>
            <a:r>
              <a:rPr lang="ar-SA" dirty="0">
                <a:solidFill>
                  <a:schemeClr val="tx2">
                    <a:lumMod val="50000"/>
                  </a:schemeClr>
                </a:solidFill>
              </a:rPr>
              <a:t>منظمة الامم المتحدة :</a:t>
            </a:r>
            <a:endParaRPr lang="ar-IQ" dirty="0">
              <a:solidFill>
                <a:schemeClr val="tx2">
                  <a:lumMod val="50000"/>
                </a:schemeClr>
              </a:solidFill>
            </a:endParaRPr>
          </a:p>
          <a:p>
            <a:pPr marL="0" indent="0" algn="r" rtl="1">
              <a:buNone/>
            </a:pPr>
            <a:endParaRPr lang="ar-SA" dirty="0">
              <a:solidFill>
                <a:schemeClr val="tx2">
                  <a:lumMod val="50000"/>
                </a:schemeClr>
              </a:solidFill>
            </a:endParaRPr>
          </a:p>
          <a:p>
            <a:pPr marL="0" indent="0" algn="r" rtl="1">
              <a:buNone/>
            </a:pPr>
            <a:r>
              <a:rPr lang="ar-SA" dirty="0">
                <a:solidFill>
                  <a:srgbClr val="7030A0"/>
                </a:solidFill>
              </a:rPr>
              <a:t>1-	حلت محل  عصبة الامم</a:t>
            </a:r>
          </a:p>
          <a:p>
            <a:pPr marL="0" indent="0" algn="r" rtl="1">
              <a:buNone/>
            </a:pPr>
            <a:r>
              <a:rPr lang="ar-SA" dirty="0">
                <a:solidFill>
                  <a:srgbClr val="7030A0"/>
                </a:solidFill>
              </a:rPr>
              <a:t>2-	 لها صلاحيات واسعة في سبيل تحريم اللجوء الى القوة في العلاقات الدولية</a:t>
            </a:r>
          </a:p>
          <a:p>
            <a:pPr marL="0" indent="0" algn="r" rtl="1">
              <a:buNone/>
            </a:pPr>
            <a:r>
              <a:rPr lang="ar-SA" dirty="0">
                <a:solidFill>
                  <a:srgbClr val="7030A0"/>
                </a:solidFill>
              </a:rPr>
              <a:t>3-	 كل الدول تلتزم بقراراتها وخاصة ما يتعلق بحفظ السلم والامن الدولى </a:t>
            </a:r>
          </a:p>
          <a:p>
            <a:pPr marL="0" indent="0" algn="r" rtl="1">
              <a:buNone/>
            </a:pPr>
            <a:endParaRPr lang="en-US" dirty="0">
              <a:solidFill>
                <a:schemeClr val="bg1"/>
              </a:solidFill>
            </a:endParaRPr>
          </a:p>
        </p:txBody>
      </p:sp>
    </p:spTree>
    <p:extLst>
      <p:ext uri="{BB962C8B-B14F-4D97-AF65-F5344CB8AC3E}">
        <p14:creationId xmlns:p14="http://schemas.microsoft.com/office/powerpoint/2010/main" val="40629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729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a:solidFill>
            <a:schemeClr val="accent5">
              <a:lumMod val="20000"/>
              <a:lumOff val="80000"/>
            </a:schemeClr>
          </a:solidFill>
        </p:spPr>
        <p:txBody>
          <a:bodyPr>
            <a:normAutofit lnSpcReduction="10000"/>
          </a:bodyPr>
          <a:lstStyle/>
          <a:p>
            <a:pPr marL="0" indent="0" algn="r" rtl="1">
              <a:buNone/>
            </a:pPr>
            <a:r>
              <a:rPr lang="ar-SA" dirty="0">
                <a:solidFill>
                  <a:srgbClr val="C00000"/>
                </a:solidFill>
              </a:rPr>
              <a:t>وبعد انشاء  منظمة الامم المتحدة رات الكثير من المنظمات الدولية طريقها الى التاسيس مثل :</a:t>
            </a:r>
          </a:p>
          <a:p>
            <a:pPr marL="0" indent="0" algn="just" rtl="1">
              <a:buNone/>
            </a:pPr>
            <a:r>
              <a:rPr lang="ar-SA" dirty="0">
                <a:solidFill>
                  <a:srgbClr val="002060"/>
                </a:solidFill>
              </a:rPr>
              <a:t>1-	 منظمة الاغذية والزراعة </a:t>
            </a:r>
            <a:r>
              <a:rPr lang="en-US" dirty="0" err="1">
                <a:solidFill>
                  <a:srgbClr val="002060"/>
                </a:solidFill>
              </a:rPr>
              <a:t>fao</a:t>
            </a:r>
            <a:r>
              <a:rPr lang="en-US" dirty="0">
                <a:solidFill>
                  <a:srgbClr val="002060"/>
                </a:solidFill>
              </a:rPr>
              <a:t>---1945</a:t>
            </a:r>
          </a:p>
          <a:p>
            <a:pPr marL="0" indent="0" algn="just" rtl="1">
              <a:buNone/>
            </a:pPr>
            <a:r>
              <a:rPr lang="en-US" dirty="0">
                <a:solidFill>
                  <a:srgbClr val="002060"/>
                </a:solidFill>
              </a:rPr>
              <a:t>2-	 </a:t>
            </a:r>
            <a:r>
              <a:rPr lang="ar-SA" dirty="0">
                <a:solidFill>
                  <a:srgbClr val="002060"/>
                </a:solidFill>
              </a:rPr>
              <a:t>منظمة اليونسكو 1946</a:t>
            </a:r>
          </a:p>
          <a:p>
            <a:pPr marL="0" indent="0" algn="just" rtl="1">
              <a:buNone/>
            </a:pPr>
            <a:r>
              <a:rPr lang="ar-SA" dirty="0">
                <a:solidFill>
                  <a:srgbClr val="002060"/>
                </a:solidFill>
              </a:rPr>
              <a:t>3-	 منظمة الصحة العالمية1946</a:t>
            </a:r>
          </a:p>
          <a:p>
            <a:pPr marL="0" indent="0" algn="just" rtl="1">
              <a:buNone/>
            </a:pPr>
            <a:r>
              <a:rPr lang="ar-SA" dirty="0">
                <a:solidFill>
                  <a:srgbClr val="002060"/>
                </a:solidFill>
              </a:rPr>
              <a:t>4-	 البنك الدولى للانشاء والتعمير 1945</a:t>
            </a:r>
          </a:p>
          <a:p>
            <a:pPr marL="0" indent="0" algn="just" rtl="1">
              <a:buNone/>
            </a:pPr>
            <a:r>
              <a:rPr lang="ar-SA" dirty="0">
                <a:solidFill>
                  <a:srgbClr val="002060"/>
                </a:solidFill>
              </a:rPr>
              <a:t>5-	 صندوق النقد الدولى 1945</a:t>
            </a:r>
          </a:p>
          <a:p>
            <a:pPr marL="0" indent="0" algn="just" rtl="1">
              <a:buNone/>
            </a:pPr>
            <a:r>
              <a:rPr lang="ar-SA" dirty="0">
                <a:solidFill>
                  <a:srgbClr val="002060"/>
                </a:solidFill>
              </a:rPr>
              <a:t>6-	 منظمة الطيران المدنى 1947</a:t>
            </a:r>
          </a:p>
          <a:p>
            <a:pPr marL="0" indent="0" algn="just" rtl="1">
              <a:buNone/>
            </a:pPr>
            <a:r>
              <a:rPr lang="ar-SA" dirty="0">
                <a:solidFill>
                  <a:srgbClr val="002060"/>
                </a:solidFill>
              </a:rPr>
              <a:t>7-	 الاتحاد العالمى للاتصالات السلكية واللاسلكية 1954</a:t>
            </a:r>
          </a:p>
          <a:p>
            <a:pPr marL="0" indent="0" algn="just" rtl="1">
              <a:buNone/>
            </a:pPr>
            <a:r>
              <a:rPr lang="ar-SA" dirty="0">
                <a:solidFill>
                  <a:srgbClr val="002060"/>
                </a:solidFill>
              </a:rPr>
              <a:t>8-	 المنظمة العالمية للارصاد الجوى 1950</a:t>
            </a:r>
          </a:p>
          <a:p>
            <a:pPr marL="0" indent="0" algn="just" rtl="1">
              <a:buNone/>
            </a:pPr>
            <a:r>
              <a:rPr lang="ar-SA" dirty="0">
                <a:solidFill>
                  <a:srgbClr val="002060"/>
                </a:solidFill>
              </a:rPr>
              <a:t>9-	 الوكالة الدولية للطاقة الذرية 1957</a:t>
            </a:r>
          </a:p>
          <a:p>
            <a:pPr marL="0" indent="0" algn="just" rtl="1">
              <a:buNone/>
            </a:pPr>
            <a:r>
              <a:rPr lang="ar-SA" dirty="0">
                <a:solidFill>
                  <a:srgbClr val="002060"/>
                </a:solidFill>
              </a:rPr>
              <a:t>10-الهيئة الدولية للملاحة البحرية 1948</a:t>
            </a:r>
          </a:p>
          <a:p>
            <a:pPr marL="0" indent="0" algn="just" rtl="1">
              <a:buNone/>
            </a:pPr>
            <a:r>
              <a:rPr lang="ar-SA" dirty="0">
                <a:solidFill>
                  <a:srgbClr val="002060"/>
                </a:solidFill>
              </a:rPr>
              <a:t>11-الهيئة الدولية للتجارة 1948</a:t>
            </a:r>
          </a:p>
          <a:p>
            <a:pPr marL="0" indent="0" algn="r" rtl="1">
              <a:buNone/>
            </a:pPr>
            <a:endParaRPr lang="en-US" dirty="0"/>
          </a:p>
        </p:txBody>
      </p:sp>
    </p:spTree>
    <p:extLst>
      <p:ext uri="{BB962C8B-B14F-4D97-AF65-F5344CB8AC3E}">
        <p14:creationId xmlns:p14="http://schemas.microsoft.com/office/powerpoint/2010/main" val="177342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C5B751-E3DA-E57B-B110-7A9058E82208}"/>
              </a:ext>
            </a:extLst>
          </p:cNvPr>
          <p:cNvSpPr txBox="1"/>
          <p:nvPr/>
        </p:nvSpPr>
        <p:spPr>
          <a:xfrm>
            <a:off x="1066800" y="2642791"/>
            <a:ext cx="7696200" cy="2484526"/>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ڕێکخراوی خۆراک و دانەوێڵە 1945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رێکخراوی یونسکۆ 1946</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ڕێکخراوی تەندروستی جیهانی 1946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بانکی دوەلی بۆبیناکردن وتعمیر 1945</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6802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9A823D-4123-DAC9-2277-170F73125862}"/>
              </a:ext>
            </a:extLst>
          </p:cNvPr>
          <p:cNvSpPr txBox="1"/>
          <p:nvPr/>
        </p:nvSpPr>
        <p:spPr>
          <a:xfrm>
            <a:off x="914400" y="2244733"/>
            <a:ext cx="7467600" cy="3348224"/>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سندوقی دراوی نێودەوڵەتی 1945</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ڕێکخراوی فڕۆکەوانی مەدەنی 1947</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یەکێتی نێودەوڵەتی بێ تەل 1945</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رێکخراوی جیهانی بۆناردنی هەوایی 1950</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وەکالەتی نێودەوڵەتیی بۆ چەکە کۆ کوژەکان1957</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effectLst/>
                <a:latin typeface="Calibri" panose="020F0502020204030204" pitchFamily="34" charset="0"/>
                <a:ea typeface="Times New Roman" panose="02020603050405020304" pitchFamily="18" charset="0"/>
                <a:cs typeface="Arial" panose="020B0604020202020204" pitchFamily="34" charset="0"/>
              </a:rPr>
              <a:t>دامەزراوەی دوەلی بۆ پاراستنی دەریاوانی 1948</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8311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6172200"/>
          </a:xfrm>
          <a:solidFill>
            <a:srgbClr val="92D050"/>
          </a:solidFill>
        </p:spPr>
        <p:txBody>
          <a:bodyPr>
            <a:normAutofit/>
          </a:bodyPr>
          <a:lstStyle/>
          <a:p>
            <a:pPr marL="0" indent="0" algn="r" rtl="1">
              <a:buNone/>
            </a:pPr>
            <a:r>
              <a:rPr lang="ar-SA" dirty="0">
                <a:solidFill>
                  <a:schemeClr val="tx2"/>
                </a:solidFill>
              </a:rPr>
              <a:t>كما ظهر العديد من المنظمات الاقليمية :</a:t>
            </a:r>
          </a:p>
          <a:p>
            <a:pPr marL="0" indent="0" algn="r" rtl="1">
              <a:buNone/>
            </a:pPr>
            <a:r>
              <a:rPr lang="ar-SA" dirty="0">
                <a:solidFill>
                  <a:schemeClr val="tx2"/>
                </a:solidFill>
              </a:rPr>
              <a:t>مثل :</a:t>
            </a:r>
          </a:p>
          <a:p>
            <a:pPr marL="0" indent="0" algn="r" rtl="1">
              <a:buNone/>
            </a:pPr>
            <a:r>
              <a:rPr lang="ar-SA" dirty="0">
                <a:solidFill>
                  <a:schemeClr val="bg1"/>
                </a:solidFill>
              </a:rPr>
              <a:t>1-	 جامعة الدول العربية 1945</a:t>
            </a:r>
          </a:p>
          <a:p>
            <a:pPr marL="0" indent="0" algn="r" rtl="1">
              <a:buNone/>
            </a:pPr>
            <a:r>
              <a:rPr lang="ar-SA" dirty="0">
                <a:solidFill>
                  <a:schemeClr val="bg1"/>
                </a:solidFill>
              </a:rPr>
              <a:t>2-	 الاتحاد الاوربي بدءا من ميثاق بروكسل 1948</a:t>
            </a:r>
          </a:p>
          <a:p>
            <a:pPr marL="0" indent="0" algn="r" rtl="1">
              <a:buNone/>
            </a:pPr>
            <a:r>
              <a:rPr lang="ar-SA" dirty="0">
                <a:solidFill>
                  <a:schemeClr val="bg1"/>
                </a:solidFill>
              </a:rPr>
              <a:t>3-	 المجلس الاوربي 1949</a:t>
            </a:r>
          </a:p>
          <a:p>
            <a:pPr marL="0" indent="0" algn="r" rtl="1">
              <a:buNone/>
            </a:pPr>
            <a:r>
              <a:rPr lang="ar-SA" dirty="0">
                <a:solidFill>
                  <a:schemeClr val="bg1"/>
                </a:solidFill>
              </a:rPr>
              <a:t>4-	 والمجموعات الاقتصادية الثلاثة (المجموعة الاوربية للفحم والصلب –المجموعة الاقتصادية الاوربية--- المجموعة الاوربية للطاقة الذرية )</a:t>
            </a:r>
          </a:p>
          <a:p>
            <a:pPr marL="0" indent="0" algn="r" rtl="1">
              <a:buNone/>
            </a:pPr>
            <a:r>
              <a:rPr lang="ar-SA" dirty="0">
                <a:solidFill>
                  <a:schemeClr val="bg1"/>
                </a:solidFill>
              </a:rPr>
              <a:t>5-	 السوق الاوربية المشتركة </a:t>
            </a:r>
          </a:p>
          <a:p>
            <a:pPr marL="0" indent="0" algn="r" rtl="1">
              <a:buNone/>
            </a:pPr>
            <a:r>
              <a:rPr lang="ar-SA" dirty="0">
                <a:solidFill>
                  <a:schemeClr val="bg1"/>
                </a:solidFill>
              </a:rPr>
              <a:t>6-	 منظمة الوحدة الافريقية 1963.</a:t>
            </a:r>
          </a:p>
          <a:p>
            <a:pPr marL="0" indent="0" algn="r" rtl="1">
              <a:buNone/>
            </a:pPr>
            <a:endParaRPr lang="en-US" dirty="0">
              <a:solidFill>
                <a:schemeClr val="bg1"/>
              </a:solidFill>
            </a:endParaRPr>
          </a:p>
        </p:txBody>
      </p:sp>
    </p:spTree>
    <p:extLst>
      <p:ext uri="{BB962C8B-B14F-4D97-AF65-F5344CB8AC3E}">
        <p14:creationId xmlns:p14="http://schemas.microsoft.com/office/powerpoint/2010/main" val="193289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F6CFC9-B751-7DBA-B48F-9484E30018C2}"/>
              </a:ext>
            </a:extLst>
          </p:cNvPr>
          <p:cNvSpPr txBox="1"/>
          <p:nvPr/>
        </p:nvSpPr>
        <p:spPr>
          <a:xfrm>
            <a:off x="685800" y="1759408"/>
            <a:ext cx="7696200" cy="4221092"/>
          </a:xfrm>
          <a:prstGeom prst="rect">
            <a:avLst/>
          </a:prstGeom>
          <a:noFill/>
        </p:spPr>
        <p:txBody>
          <a:bodyPr wrap="square">
            <a:spAutoFit/>
          </a:bodyPr>
          <a:lstStyle/>
          <a:p>
            <a:pPr marL="228600" marR="0" algn="just" rtl="1">
              <a:lnSpc>
                <a:spcPct val="107000"/>
              </a:lnSpc>
              <a:spcBef>
                <a:spcPts val="0"/>
              </a:spcBef>
              <a:spcAft>
                <a:spcPts val="800"/>
              </a:spcAft>
            </a:pPr>
            <a:r>
              <a:rPr lang="ar-SA" sz="2800" dirty="0">
                <a:effectLst/>
                <a:latin typeface="Calibri" panose="020F0502020204030204" pitchFamily="34" charset="0"/>
                <a:ea typeface="Times New Roman" panose="02020603050405020304" pitchFamily="18" charset="0"/>
                <a:cs typeface="Calibri" panose="020F0502020204030204" pitchFamily="34" charset="0"/>
              </a:rPr>
              <a:t>وە ئەمەش پێویستی زیاتر بوو بۆ ڕێکخراوە نێودەوڵەتییەکان بە شێوەیەکی هەمیشەیی و بەهێز بۆ پارێزگاری کردن لە هاوسەنگی نێودەوڵەتی، وە دوور لە ئەمریکا توانرا یەکەم رێکخراوی نێودەوڵەتی دروست بکرێت لە قاڕەی </a:t>
            </a:r>
            <a:r>
              <a:rPr lang="ar-IQ" sz="2800" dirty="0">
                <a:effectLst/>
                <a:latin typeface="Calibri" panose="020F0502020204030204" pitchFamily="34" charset="0"/>
                <a:ea typeface="Times New Roman" panose="02020603050405020304" pitchFamily="18" charset="0"/>
                <a:cs typeface="Calibri" panose="020F0502020204030204" pitchFamily="34" charset="0"/>
              </a:rPr>
              <a:t>ئةمريكا </a:t>
            </a:r>
            <a:r>
              <a:rPr lang="ar-SA" sz="2800" dirty="0">
                <a:effectLst/>
                <a:latin typeface="Calibri" panose="020F0502020204030204" pitchFamily="34" charset="0"/>
                <a:ea typeface="Times New Roman" panose="02020603050405020304" pitchFamily="18" charset="0"/>
                <a:cs typeface="Calibri" panose="020F0502020204030204" pitchFamily="34" charset="0"/>
              </a:rPr>
              <a:t>لەسەر ڕاسپاردەی سەرۆکی ویلایەتە یەکگرتووەکانی ئەمریکا (مۆنرۆ) (ئەمریکا بۆ ئەمریکایە كان ) نابێت هیچ دەوڵەتێکی ئەوروپی تەداخول بکات لە کاروباری ولاتاني  ئەمەریکا، ئەم فکرەیە بوە هۆی دامەزراندنی یەکەم ڕێکخراوی نێودەوڵەتی (كيشوةري)لە قارەی ئەمریکا لە ساڵی 1899 لەژێر ناونیشانی (یەکێتی دەوڵەتانی ئەمریکا)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988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B2CBAB-4FFA-6281-3447-03CEF25102BE}"/>
              </a:ext>
            </a:extLst>
          </p:cNvPr>
          <p:cNvSpPr txBox="1"/>
          <p:nvPr/>
        </p:nvSpPr>
        <p:spPr>
          <a:xfrm>
            <a:off x="381000" y="1502928"/>
            <a:ext cx="8229600" cy="4144340"/>
          </a:xfrm>
          <a:prstGeom prst="rect">
            <a:avLst/>
          </a:prstGeom>
          <a:noFill/>
        </p:spPr>
        <p:txBody>
          <a:bodyPr wrap="square">
            <a:spAutoFit/>
          </a:bodyPr>
          <a:lstStyle/>
          <a:p>
            <a:pPr marL="0" marR="0" algn="just" rtl="1">
              <a:lnSpc>
                <a:spcPct val="107000"/>
              </a:lnSpc>
              <a:spcBef>
                <a:spcPts val="0"/>
              </a:spcBef>
              <a:spcAft>
                <a:spcPts val="800"/>
              </a:spcAft>
            </a:pPr>
            <a:r>
              <a:rPr lang="ar-SA" sz="2400" dirty="0">
                <a:effectLst/>
                <a:latin typeface="Calibri" panose="020F0502020204030204" pitchFamily="34" charset="0"/>
                <a:ea typeface="Times New Roman" panose="02020603050405020304" pitchFamily="18" charset="0"/>
                <a:cs typeface="Calibri" panose="020F0502020204030204" pitchFamily="34" charset="0"/>
              </a:rPr>
              <a:t>هەروەها چەندین ڕێکخراوی نێودەوڵەتی هەرێمایەتی پەیدا بوون لەوانەش</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400" dirty="0">
                <a:effectLst/>
                <a:latin typeface="Calibri" panose="020F0502020204030204" pitchFamily="34" charset="0"/>
                <a:ea typeface="Times New Roman" panose="02020603050405020304" pitchFamily="18" charset="0"/>
                <a:cs typeface="Calibri" panose="020F0502020204030204" pitchFamily="34" charset="0"/>
              </a:rPr>
              <a:t>جامعه‌ی وڵاتانی عەرەبی 1945</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400" dirty="0">
                <a:effectLst/>
                <a:latin typeface="Calibri" panose="020F0502020204030204" pitchFamily="34" charset="0"/>
                <a:ea typeface="Times New Roman" panose="02020603050405020304" pitchFamily="18" charset="0"/>
                <a:cs typeface="Calibri" panose="020F0502020204030204" pitchFamily="34" charset="0"/>
              </a:rPr>
              <a:t>یەکێتی ئەوروپا 1948</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400" dirty="0">
                <a:effectLst/>
                <a:latin typeface="Calibri" panose="020F0502020204030204" pitchFamily="34" charset="0"/>
                <a:ea typeface="Times New Roman" panose="02020603050405020304" pitchFamily="18" charset="0"/>
                <a:cs typeface="Calibri" panose="020F0502020204030204" pitchFamily="34" charset="0"/>
              </a:rPr>
              <a:t>ئەنجومەنی ئەوروپا 1949</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400" dirty="0">
                <a:effectLst/>
                <a:latin typeface="Calibri" panose="020F0502020204030204" pitchFamily="34" charset="0"/>
                <a:ea typeface="Times New Roman" panose="02020603050405020304" pitchFamily="18" charset="0"/>
                <a:cs typeface="Calibri" panose="020F0502020204030204" pitchFamily="34" charset="0"/>
              </a:rPr>
              <a:t>کۆمەڵەی ئابووری ئەوروپا (وەکو کۆمەڵەی خەڵوزی بەردین _کۆمەڵەی ئابووری _ کۆمەڵەی ئەوروپا بۆ چەکە کۆ کوژەکان وە بازاڕی هاوبەشی ئەوروپا دروست بو بۆ گەیشتن بە یەکێتیی ئەوروپا و بەستنی پەیمانی ماسترێخت لە ساڵی 1992</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400" dirty="0">
                <a:effectLst/>
                <a:latin typeface="Calibri" panose="020F0502020204030204" pitchFamily="34" charset="0"/>
                <a:ea typeface="Times New Roman" panose="02020603050405020304" pitchFamily="18" charset="0"/>
                <a:cs typeface="Calibri" panose="020F0502020204030204" pitchFamily="34" charset="0"/>
              </a:rPr>
              <a:t>ڕێکخراوی یەکێتی ئەفریقا 1962</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082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5867400"/>
          </a:xfrm>
          <a:solidFill>
            <a:srgbClr val="002060"/>
          </a:solidFill>
        </p:spPr>
        <p:txBody>
          <a:bodyPr>
            <a:normAutofit/>
          </a:bodyPr>
          <a:lstStyle/>
          <a:p>
            <a:pPr algn="r" rtl="1"/>
            <a:r>
              <a:rPr lang="ar-SA" dirty="0">
                <a:solidFill>
                  <a:schemeClr val="accent6">
                    <a:lumMod val="20000"/>
                    <a:lumOff val="80000"/>
                  </a:schemeClr>
                </a:solidFill>
              </a:rPr>
              <a:t>*بعيدا عن اوربة وبعد استقلال امريكا ونداء  الرئيس الامريكى مونرو  , امريكا للامريكيين ومعارضة التدخل الاوربي في شؤؤن امريكا نشئ في امريكا اول منظمة قارية عام 1889 سمى باتحاد الدول الامريكية .</a:t>
            </a:r>
            <a:endParaRPr lang="ar-IQ" dirty="0">
              <a:solidFill>
                <a:schemeClr val="accent6">
                  <a:lumMod val="20000"/>
                  <a:lumOff val="80000"/>
                </a:schemeClr>
              </a:solidFill>
            </a:endParaRPr>
          </a:p>
          <a:p>
            <a:pPr algn="r" rtl="1"/>
            <a:endParaRPr lang="ar-SA" dirty="0">
              <a:solidFill>
                <a:schemeClr val="accent6">
                  <a:lumMod val="20000"/>
                  <a:lumOff val="80000"/>
                </a:schemeClr>
              </a:solidFill>
            </a:endParaRPr>
          </a:p>
          <a:p>
            <a:pPr algn="r" rtl="1"/>
            <a:r>
              <a:rPr lang="ar-SA" dirty="0">
                <a:solidFill>
                  <a:schemeClr val="accent6">
                    <a:lumMod val="20000"/>
                    <a:lumOff val="80000"/>
                  </a:schemeClr>
                </a:solidFill>
              </a:rPr>
              <a:t>* كما شهد المجتمع الدولى تشكيل لجان دولية مختلفة  لرعاية المصالح الدولية المشتركة مثل :</a:t>
            </a:r>
          </a:p>
          <a:p>
            <a:pPr algn="r" rtl="1"/>
            <a:r>
              <a:rPr lang="ar-SA" dirty="0">
                <a:solidFill>
                  <a:schemeClr val="accent6">
                    <a:lumMod val="20000"/>
                    <a:lumOff val="80000"/>
                  </a:schemeClr>
                </a:solidFill>
              </a:rPr>
              <a:t>1-اللجنة المركزية للاشراف على الملاحة في نهر الراين  1815</a:t>
            </a:r>
          </a:p>
          <a:p>
            <a:pPr algn="r" rtl="1"/>
            <a:r>
              <a:rPr lang="ar-SA" dirty="0">
                <a:solidFill>
                  <a:schemeClr val="accent6">
                    <a:lumMod val="20000"/>
                    <a:lumOff val="80000"/>
                  </a:schemeClr>
                </a:solidFill>
              </a:rPr>
              <a:t>2-لجنة تنظيم الملاحة في نهر الدانوب 1856</a:t>
            </a:r>
          </a:p>
          <a:p>
            <a:pPr algn="r" rtl="1"/>
            <a:r>
              <a:rPr lang="ar-SA" dirty="0">
                <a:solidFill>
                  <a:schemeClr val="accent6">
                    <a:lumMod val="20000"/>
                    <a:lumOff val="80000"/>
                  </a:schemeClr>
                </a:solidFill>
              </a:rPr>
              <a:t>3- لجنة الاشراف  على نهرى الكونغو والنيجر 1885</a:t>
            </a:r>
          </a:p>
          <a:p>
            <a:pPr algn="r" rtl="1"/>
            <a:endParaRPr lang="en-US" dirty="0">
              <a:solidFill>
                <a:schemeClr val="accent6">
                  <a:lumMod val="20000"/>
                  <a:lumOff val="80000"/>
                </a:schemeClr>
              </a:solidFill>
            </a:endParaRPr>
          </a:p>
        </p:txBody>
      </p:sp>
    </p:spTree>
    <p:extLst>
      <p:ext uri="{BB962C8B-B14F-4D97-AF65-F5344CB8AC3E}">
        <p14:creationId xmlns:p14="http://schemas.microsoft.com/office/powerpoint/2010/main" val="27072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6D8233-1058-21A9-C315-41FB4EDD130F}"/>
              </a:ext>
            </a:extLst>
          </p:cNvPr>
          <p:cNvSpPr txBox="1"/>
          <p:nvPr/>
        </p:nvSpPr>
        <p:spPr>
          <a:xfrm>
            <a:off x="762000" y="906387"/>
            <a:ext cx="7772400" cy="4757649"/>
          </a:xfrm>
          <a:prstGeom prst="rect">
            <a:avLst/>
          </a:prstGeom>
          <a:noFill/>
        </p:spPr>
        <p:txBody>
          <a:bodyPr wrap="square">
            <a:spAutoFit/>
          </a:bodyPr>
          <a:lstStyle/>
          <a:p>
            <a:pPr marL="228600" marR="0" algn="just" rtl="1">
              <a:lnSpc>
                <a:spcPct val="107000"/>
              </a:lnSpc>
              <a:spcBef>
                <a:spcPts val="0"/>
              </a:spcBef>
              <a:spcAft>
                <a:spcPts val="800"/>
              </a:spcAft>
            </a:pPr>
            <a:r>
              <a:rPr lang="en-US" sz="44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باش  ئةوةي  زور لجان هاتن دامةزراندن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هەروەکو بۆ هەموو جیهان نیشان درا ئەم لیژنە نێودەوڵەتیە بۆ پاراستنی بەرژەوەندی هاوبەشی نێودەوڵەتان بوو.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3600" dirty="0">
                <a:effectLst/>
                <a:latin typeface="Calibri" panose="020F0502020204030204" pitchFamily="34" charset="0"/>
                <a:ea typeface="Times New Roman" panose="02020603050405020304" pitchFamily="18" charset="0"/>
                <a:cs typeface="Calibri" panose="020F0502020204030204" pitchFamily="34" charset="0"/>
              </a:rPr>
              <a:t>نموونە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لیژنەی نەوەندی بۆ پاراستنی ڕوباری راین 1815</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4108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4DC449-F0A0-F620-32B9-C6127E78A56F}"/>
              </a:ext>
            </a:extLst>
          </p:cNvPr>
          <p:cNvSpPr txBox="1"/>
          <p:nvPr/>
        </p:nvSpPr>
        <p:spPr>
          <a:xfrm>
            <a:off x="990600" y="2249543"/>
            <a:ext cx="6934200" cy="4489691"/>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لیژنەیەک درووست کرا بۆ پاراستنی ڕووباری دانوب1856</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لیژنەی سەرپەرشتی کردن لەسەر هەردوو ڕووباری کۆنغۆونەیجەر1885</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 rtl="1">
              <a:lnSpc>
                <a:spcPct val="107000"/>
              </a:lnSpc>
              <a:spcBef>
                <a:spcPts val="0"/>
              </a:spcBef>
              <a:spcAft>
                <a:spcPts val="800"/>
              </a:spcAft>
            </a:pPr>
            <a:r>
              <a:rPr lang="ar-SA" sz="3200" dirty="0">
                <a:effectLst/>
                <a:latin typeface="Calibri" panose="020F0502020204030204" pitchFamily="34" charset="0"/>
                <a:ea typeface="Times New Roman" panose="02020603050405020304" pitchFamily="18" charset="0"/>
                <a:cs typeface="Calibri" panose="020F0502020204030204" pitchFamily="34" charset="0"/>
              </a:rPr>
              <a:t>لەدوای ئەمانە (یەکێتیە نێودەوڵەتییەکان) پەیدا بوون کە ئەمەش زاهیرەیەک لە نێوان دوو قۆناغ :( کۆنگرەی نێودەوڵەتیی _ڕێکخراوە نێودەوڵەتییەکان) وەکو :-</a:t>
            </a:r>
            <a:endParaRPr lang="en-US" sz="3200" dirty="0"/>
          </a:p>
        </p:txBody>
      </p:sp>
    </p:spTree>
    <p:extLst>
      <p:ext uri="{BB962C8B-B14F-4D97-AF65-F5344CB8AC3E}">
        <p14:creationId xmlns:p14="http://schemas.microsoft.com/office/powerpoint/2010/main" val="80591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a:solidFill>
            <a:schemeClr val="tx2">
              <a:lumMod val="60000"/>
              <a:lumOff val="40000"/>
            </a:schemeClr>
          </a:solidFill>
        </p:spPr>
        <p:txBody>
          <a:bodyPr>
            <a:normAutofit/>
          </a:bodyPr>
          <a:lstStyle/>
          <a:p>
            <a:pPr marL="0" indent="0" algn="r" rtl="1">
              <a:buNone/>
            </a:pPr>
            <a:r>
              <a:rPr lang="ar-SA" dirty="0">
                <a:solidFill>
                  <a:srgbClr val="FFFF00"/>
                </a:solidFill>
              </a:rPr>
              <a:t>وبعد ذلك ظهرت الاتحادات الدولية كوسيلة لتنظيم العلاقات الدولية وتعد هذه اللجان عبارة عن مرحلة انتقالية بين مرحلة المؤتمرات الدولية وظهور المنظمة الدولية الدائمة .</a:t>
            </a:r>
          </a:p>
          <a:p>
            <a:pPr marL="0" indent="0" algn="r" rtl="1">
              <a:buNone/>
            </a:pPr>
            <a:r>
              <a:rPr lang="ar-SA" dirty="0">
                <a:solidFill>
                  <a:srgbClr val="C00000"/>
                </a:solidFill>
              </a:rPr>
              <a:t>ومن هذه الاتحادات :</a:t>
            </a:r>
          </a:p>
          <a:p>
            <a:pPr marL="0" indent="0" algn="r" rtl="1">
              <a:buNone/>
            </a:pPr>
            <a:r>
              <a:rPr lang="ar-SA" dirty="0"/>
              <a:t>1-الاتحاد الصحى الدولى 1875</a:t>
            </a:r>
          </a:p>
          <a:p>
            <a:pPr marL="0" indent="0" algn="r" rtl="1">
              <a:buNone/>
            </a:pPr>
            <a:r>
              <a:rPr lang="ar-SA" dirty="0"/>
              <a:t>2-اتحاد التلغراف الدولى عام1865</a:t>
            </a:r>
          </a:p>
          <a:p>
            <a:pPr marL="0" indent="0" algn="r" rtl="1">
              <a:buNone/>
            </a:pPr>
            <a:r>
              <a:rPr lang="ar-SA" dirty="0"/>
              <a:t>3- المكتب الدولى للمكاييل والموازين عام 1852</a:t>
            </a:r>
          </a:p>
          <a:p>
            <a:pPr marL="0" indent="0" algn="r" rtl="1">
              <a:buNone/>
            </a:pPr>
            <a:r>
              <a:rPr lang="ar-SA" dirty="0"/>
              <a:t>4- اتحاد البريد الدولى عام 1878</a:t>
            </a:r>
          </a:p>
          <a:p>
            <a:pPr marL="0" indent="0" algn="r" rtl="1">
              <a:buNone/>
            </a:pPr>
            <a:r>
              <a:rPr lang="ar-SA" dirty="0"/>
              <a:t>5-اتحاد الحماية الملكية  الصناعية 1883</a:t>
            </a:r>
          </a:p>
          <a:p>
            <a:pPr marL="0" indent="0" algn="r" rtl="1">
              <a:buNone/>
            </a:pPr>
            <a:r>
              <a:rPr lang="ar-SA" dirty="0"/>
              <a:t>6-اتحاد حماية الملكية الادبية والفنية 1884</a:t>
            </a:r>
          </a:p>
          <a:p>
            <a:pPr marL="0" indent="0" algn="r" rtl="1">
              <a:buNone/>
            </a:pPr>
            <a:r>
              <a:rPr lang="ar-SA" dirty="0"/>
              <a:t>7-اتحاد السكك الحديدية 1890</a:t>
            </a:r>
          </a:p>
          <a:p>
            <a:pPr marL="0" indent="0" algn="r" rtl="1">
              <a:buNone/>
            </a:pPr>
            <a:r>
              <a:rPr lang="ar-SA" dirty="0"/>
              <a:t>8-المكتب الدولى للصحة 1907</a:t>
            </a:r>
          </a:p>
          <a:p>
            <a:pPr marL="0" indent="0" algn="r" rtl="1">
              <a:buNone/>
            </a:pPr>
            <a:r>
              <a:rPr lang="ar-SA" dirty="0"/>
              <a:t>9-مكتب الاحصائيات الدولية 1913</a:t>
            </a:r>
          </a:p>
          <a:p>
            <a:pPr marL="0" indent="0" algn="r" rtl="1">
              <a:buNone/>
            </a:pPr>
            <a:endParaRPr lang="en-US" dirty="0"/>
          </a:p>
        </p:txBody>
      </p:sp>
    </p:spTree>
    <p:extLst>
      <p:ext uri="{BB962C8B-B14F-4D97-AF65-F5344CB8AC3E}">
        <p14:creationId xmlns:p14="http://schemas.microsoft.com/office/powerpoint/2010/main" val="324647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DA23BC-D3ED-0832-3F32-5986673A1444}"/>
              </a:ext>
            </a:extLst>
          </p:cNvPr>
          <p:cNvSpPr txBox="1"/>
          <p:nvPr/>
        </p:nvSpPr>
        <p:spPr>
          <a:xfrm>
            <a:off x="1143000" y="1497221"/>
            <a:ext cx="6629400" cy="3337773"/>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یەکێتی تەندروستی نێودەوڵەتی 1875</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یەکێتی تەلوگرافی نێودەوڵەتی 1865</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نوسینگەی نێودەوڵەتی بۆ یارمەتیدان و هاوسەنگی 1852</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600" dirty="0">
                <a:effectLst/>
                <a:latin typeface="Calibri" panose="020F0502020204030204" pitchFamily="34" charset="0"/>
                <a:ea typeface="Times New Roman" panose="02020603050405020304" pitchFamily="18" charset="0"/>
                <a:cs typeface="Calibri" panose="020F0502020204030204" pitchFamily="34" charset="0"/>
              </a:rPr>
              <a:t>یەکێتی نێردەی جیهانی 1878</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9344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6A3EB1-65E8-13ED-5980-0D496ACD621F}"/>
              </a:ext>
            </a:extLst>
          </p:cNvPr>
          <p:cNvSpPr txBox="1"/>
          <p:nvPr/>
        </p:nvSpPr>
        <p:spPr>
          <a:xfrm>
            <a:off x="914400" y="2443313"/>
            <a:ext cx="6934200" cy="3640997"/>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یەکێتی پاراستنی مۆلکییەتی پیشەسازی 1883</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یەکێتی مۆلکییەتی ئەدەب و وێژەو هونەری 1884</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یەکێتی سکەی ئاسنین 1890</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نوسینگەی نێودەوڵەتی بۆ کاروباری تەندروستی 1907</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3200" dirty="0">
                <a:effectLst/>
                <a:latin typeface="Calibri" panose="020F0502020204030204" pitchFamily="34" charset="0"/>
                <a:ea typeface="Times New Roman" panose="02020603050405020304" pitchFamily="18" charset="0"/>
                <a:cs typeface="Calibri" panose="020F0502020204030204" pitchFamily="34" charset="0"/>
              </a:rPr>
              <a:t>نوسینگەی ژمێریاری نێودەوڵەتی 1913</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354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146</TotalTime>
  <Words>1597</Words>
  <Application>Microsoft Office PowerPoint</Application>
  <PresentationFormat>On-screen Show (4:3)</PresentationFormat>
  <Paragraphs>127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ظهور المنظمات الدولية والعوامل المساعدة في نشاتها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ظهور المنظمات الدولية والعوامل المساعدة في نشاتها  :</dc:title>
  <dc:creator>Hastiyar</dc:creator>
  <cp:lastModifiedBy>Dr.Kawa</cp:lastModifiedBy>
  <cp:revision>28</cp:revision>
  <dcterms:created xsi:type="dcterms:W3CDTF">2006-08-16T00:00:00Z</dcterms:created>
  <dcterms:modified xsi:type="dcterms:W3CDTF">2023-01-28T08:52:04Z</dcterms:modified>
</cp:coreProperties>
</file>